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32"/>
  </p:notesMasterIdLst>
  <p:handoutMasterIdLst>
    <p:handoutMasterId r:id="rId33"/>
  </p:handoutMasterIdLst>
  <p:sldIdLst>
    <p:sldId id="256" r:id="rId3"/>
    <p:sldId id="259" r:id="rId4"/>
    <p:sldId id="260" r:id="rId5"/>
    <p:sldId id="261" r:id="rId6"/>
    <p:sldId id="262" r:id="rId7"/>
    <p:sldId id="263" r:id="rId8"/>
    <p:sldId id="285" r:id="rId9"/>
    <p:sldId id="264" r:id="rId10"/>
    <p:sldId id="265" r:id="rId11"/>
    <p:sldId id="266" r:id="rId12"/>
    <p:sldId id="267" r:id="rId13"/>
    <p:sldId id="268" r:id="rId14"/>
    <p:sldId id="269" r:id="rId15"/>
    <p:sldId id="270" r:id="rId16"/>
    <p:sldId id="271" r:id="rId17"/>
    <p:sldId id="286" r:id="rId18"/>
    <p:sldId id="288" r:id="rId19"/>
    <p:sldId id="287" r:id="rId20"/>
    <p:sldId id="289" r:id="rId21"/>
    <p:sldId id="274" r:id="rId22"/>
    <p:sldId id="277" r:id="rId23"/>
    <p:sldId id="278" r:id="rId24"/>
    <p:sldId id="279" r:id="rId25"/>
    <p:sldId id="292" r:id="rId26"/>
    <p:sldId id="281" r:id="rId27"/>
    <p:sldId id="293" r:id="rId28"/>
    <p:sldId id="282" r:id="rId29"/>
    <p:sldId id="283"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3520" autoAdjust="0"/>
  </p:normalViewPr>
  <p:slideViewPr>
    <p:cSldViewPr>
      <p:cViewPr>
        <p:scale>
          <a:sx n="90" d="100"/>
          <a:sy n="90" d="100"/>
        </p:scale>
        <p:origin x="-918"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208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721B00-6FC2-41C5-8CC8-B9EEA04C504C}" type="datetimeFigureOut">
              <a:rPr lang="en-US" smtClean="0"/>
              <a:pPr/>
              <a:t>5/25/2013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98FED-E309-4234-8533-7FE78C077757}"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64F934-0B1F-4A2D-B327-660F7F58F120}" type="datetimeFigureOut">
              <a:rPr lang="en-US" smtClean="0"/>
              <a:pPr/>
              <a:t>5/25/2013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4592BD-A84E-44A3-8DF7-E6ED0C1DA78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4592BD-A84E-44A3-8DF7-E6ED0C1DA784}"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userDrawn="1">
            <p:ph type="ctrTitle"/>
          </p:nvPr>
        </p:nvSpPr>
        <p:spPr>
          <a:xfrm>
            <a:off x="990600" y="1116449"/>
            <a:ext cx="6858000" cy="707886"/>
          </a:xfrm>
        </p:spPr>
        <p:txBody>
          <a:bodyPr wrap="square">
            <a:spAutoFit/>
          </a:bodyPr>
          <a:lstStyle>
            <a:lvl1pPr algn="r">
              <a:defRPr sz="4000">
                <a:solidFill>
                  <a:schemeClr val="accent2">
                    <a:lumMod val="75000"/>
                  </a:schemeClr>
                </a:solidFill>
              </a:defRPr>
            </a:lvl1pPr>
          </a:lstStyle>
          <a:p>
            <a:r>
              <a:rPr lang="en-US" smtClean="0"/>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userDrawn="1">
            <p:ph type="dt" sz="half" idx="10"/>
          </p:nvPr>
        </p:nvSpPr>
        <p:spPr/>
        <p:txBody>
          <a:bodyPr/>
          <a:lstStyle/>
          <a:p>
            <a:fld id="{9EDDD94F-ABFA-4874-91EF-83E0ABAA367A}" type="datetime1">
              <a:rPr lang="en-US" smtClean="0"/>
              <a:t>5/25/2013</a:t>
            </a:fld>
            <a:endParaRPr lang="en-US" dirty="0"/>
          </a:p>
        </p:txBody>
      </p:sp>
      <p:sp>
        <p:nvSpPr>
          <p:cNvPr id="5" name="Footer Placeholder 4"/>
          <p:cNvSpPr>
            <a:spLocks noGrp="1"/>
          </p:cNvSpPr>
          <p:nvPr userDrawn="1">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83590A-61B5-4819-B1CC-372B8B0B5B1E}" type="datetime1">
              <a:rPr lang="en-US" smtClean="0"/>
              <a:t>5/25/2013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D78963-A8DC-475A-B4F1-38D98531E9E7}" type="datetime1">
              <a:rPr lang="en-US" smtClean="0"/>
              <a:t>5/25/2013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9C8AF-0CDA-47D3-854C-AB6365DA99BB}" type="datetime1">
              <a:rPr lang="en-US" smtClean="0"/>
              <a:t>5/25/2013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00E166-2A91-47AF-A5EB-5DB9A5B829CD}" type="datetime1">
              <a:rPr lang="en-US" smtClean="0"/>
              <a:t>5/25/2013</a:t>
            </a:fld>
            <a:endParaRPr lang="en-US" dirty="0"/>
          </a:p>
        </p:txBody>
      </p:sp>
      <p:sp>
        <p:nvSpPr>
          <p:cNvPr id="5" name="Footer Placeholder 4"/>
          <p:cNvSpPr>
            <a:spLocks noGrp="1"/>
          </p:cNvSpPr>
          <p:nvPr>
            <p:ph type="ftr" sz="quarter" idx="11"/>
          </p:nvPr>
        </p:nvSpPr>
        <p:spPr/>
        <p:txBody>
          <a:bodyPr/>
          <a:lstStyle/>
          <a:p>
            <a:r>
              <a:rPr lang="en-US" dirty="0" smtClean="0"/>
              <a:t>©2014 Pearson Education, Inc. publishing as Prentice Hall</a:t>
            </a:r>
            <a:endParaRPr lang="en-US" dirty="0"/>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9A4049-25B0-4782-844B-971C5EF80845}" type="datetime1">
              <a:rPr lang="en-US" smtClean="0"/>
              <a:t>5/25/2013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EEED28-1BB4-402B-863F-9E481FFC141C}" type="datetime1">
              <a:rPr lang="en-US" smtClean="0"/>
              <a:t>5/25/2013</a:t>
            </a:fld>
            <a:endParaRPr lang="en-US" dirty="0"/>
          </a:p>
        </p:txBody>
      </p:sp>
      <p:sp>
        <p:nvSpPr>
          <p:cNvPr id="8" name="Footer Placeholder 7"/>
          <p:cNvSpPr>
            <a:spLocks noGrp="1"/>
          </p:cNvSpPr>
          <p:nvPr>
            <p:ph type="ftr" sz="quarter" idx="11"/>
          </p:nvPr>
        </p:nvSpPr>
        <p:spPr/>
        <p:txBody>
          <a:bodyPr/>
          <a:lstStyle/>
          <a:p>
            <a:r>
              <a:rPr lang="en-US" dirty="0" smtClean="0"/>
              <a:t>©2014 Pearson Education, Inc. publishing as Prentice Hall</a:t>
            </a:r>
            <a:endParaRPr lang="en-US" dirty="0"/>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B945FD-EA9F-4681-8FB9-58858DA7CA22}" type="datetime1">
              <a:rPr lang="en-US" smtClean="0"/>
              <a:t>5/25/2013</a:t>
            </a:fld>
            <a:endParaRPr lang="en-US" dirty="0"/>
          </a:p>
        </p:txBody>
      </p:sp>
      <p:sp>
        <p:nvSpPr>
          <p:cNvPr id="4" name="Footer Placeholder 3"/>
          <p:cNvSpPr>
            <a:spLocks noGrp="1"/>
          </p:cNvSpPr>
          <p:nvPr>
            <p:ph type="ftr" sz="quarter" idx="11"/>
          </p:nvPr>
        </p:nvSpPr>
        <p:spPr/>
        <p:txBody>
          <a:bodyPr/>
          <a:lstStyle/>
          <a:p>
            <a:r>
              <a:rPr lang="en-US" dirty="0" smtClean="0"/>
              <a:t>©2014 Pearson Education, Inc. publishing as Prentice Hall</a:t>
            </a:r>
            <a:endParaRPr lang="en-US" dirty="0"/>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C77030-552E-419A-A880-371197B69AF4}" type="datetime1">
              <a:rPr lang="en-US" smtClean="0"/>
              <a:t>5/25/2013</a:t>
            </a:fld>
            <a:endParaRPr lang="en-US" dirty="0"/>
          </a:p>
        </p:txBody>
      </p:sp>
      <p:sp>
        <p:nvSpPr>
          <p:cNvPr id="3" name="Footer Placeholder 2"/>
          <p:cNvSpPr>
            <a:spLocks noGrp="1"/>
          </p:cNvSpPr>
          <p:nvPr>
            <p:ph type="ftr" sz="quarter" idx="11"/>
          </p:nvPr>
        </p:nvSpPr>
        <p:spPr/>
        <p:txBody>
          <a:bodyPr/>
          <a:lstStyle/>
          <a:p>
            <a:r>
              <a:rPr lang="en-US" dirty="0" smtClean="0"/>
              <a:t>©2014 Pearson Education, Inc. publishing as Prentice Hall</a:t>
            </a:r>
            <a:endParaRPr lang="en-US" dirty="0"/>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A1D7A9-0FA4-4D44-910B-6166B28D9D36}" type="datetime1">
              <a:rPr lang="en-US" smtClean="0"/>
              <a:t>5/25/2013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B4C76D-69DE-4089-BB75-983120BF30C3}" type="datetime1">
              <a:rPr lang="en-US" smtClean="0"/>
              <a:t>5/25/2013</a:t>
            </a:fld>
            <a:endParaRPr lang="en-US" dirty="0"/>
          </a:p>
        </p:txBody>
      </p:sp>
      <p:sp>
        <p:nvSpPr>
          <p:cNvPr id="6" name="Footer Placeholder 5"/>
          <p:cNvSpPr>
            <a:spLocks noGrp="1"/>
          </p:cNvSpPr>
          <p:nvPr>
            <p:ph type="ftr" sz="quarter" idx="11"/>
          </p:nvPr>
        </p:nvSpPr>
        <p:spPr/>
        <p:txBody>
          <a:bodyPr/>
          <a:lstStyle/>
          <a:p>
            <a:r>
              <a:rPr lang="en-US" dirty="0" smtClean="0"/>
              <a:t>©2014 Pearson Education, Inc. publishing as Prentice Hall</a:t>
            </a:r>
            <a:endParaRPr lang="en-US" dirty="0"/>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28CFE-97F8-4581-A3F4-FAE5AD2809D0}" type="datetime1">
              <a:rPr lang="en-US" smtClean="0"/>
              <a:t>5/25/2013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©2014 Pearson Education, Inc. publishing as Prentice Hall</a:t>
            </a:r>
            <a:endParaRPr lang="en-US" dirty="0"/>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openclipart.org/people/lyte/web_server.svg" TargetMode="External"/><Relationship Id="rId13"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0.png"/><Relationship Id="rId12" Type="http://schemas.openxmlformats.org/officeDocument/2006/relationships/hyperlink" Target="http://openclipart.org/people/Anonymous/Anonymous_Text_Page_Icon.svg" TargetMode="External"/><Relationship Id="rId2" Type="http://schemas.openxmlformats.org/officeDocument/2006/relationships/hyperlink" Target="http://openclipart.org/people/Anonymous/Anonymous_Computer_1.svg" TargetMode="External"/><Relationship Id="rId1" Type="http://schemas.openxmlformats.org/officeDocument/2006/relationships/slideLayout" Target="../slideLayouts/slideLayout6.xml"/><Relationship Id="rId6" Type="http://schemas.openxmlformats.org/officeDocument/2006/relationships/hyperlink" Target="http://openclipart.org/people/motudo/motudo_mobile_phone_with_big_screen.svg" TargetMode="External"/><Relationship Id="rId11" Type="http://schemas.openxmlformats.org/officeDocument/2006/relationships/image" Target="../media/image12.png"/><Relationship Id="rId5" Type="http://schemas.openxmlformats.org/officeDocument/2006/relationships/image" Target="../media/image9.png"/><Relationship Id="rId10" Type="http://schemas.openxmlformats.org/officeDocument/2006/relationships/hyperlink" Target="http://openclipart.org/people/rg1024/db.svg" TargetMode="External"/><Relationship Id="rId4" Type="http://schemas.openxmlformats.org/officeDocument/2006/relationships/hyperlink" Target="http://openclipart.org/people/spadassin/1310919678.svg" TargetMode="External"/><Relationship Id="rId9" Type="http://schemas.openxmlformats.org/officeDocument/2006/relationships/image" Target="../media/image1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90600" y="808673"/>
            <a:ext cx="6858000" cy="1323439"/>
          </a:xfrm>
        </p:spPr>
        <p:txBody>
          <a:bodyPr/>
          <a:lstStyle/>
          <a:p>
            <a:r>
              <a:rPr lang="en-US" dirty="0" smtClean="0"/>
              <a:t>E-Marketing/7E</a:t>
            </a:r>
            <a:br>
              <a:rPr lang="en-US" dirty="0" smtClean="0"/>
            </a:br>
            <a:r>
              <a:rPr lang="en-US" dirty="0" smtClean="0"/>
              <a:t>Chapter 6</a:t>
            </a:r>
            <a:endParaRPr lang="en-US" dirty="0"/>
          </a:p>
        </p:txBody>
      </p:sp>
      <p:sp>
        <p:nvSpPr>
          <p:cNvPr id="5" name="Subtitle 4"/>
          <p:cNvSpPr>
            <a:spLocks noGrp="1"/>
          </p:cNvSpPr>
          <p:nvPr>
            <p:ph type="subTitle" idx="1"/>
          </p:nvPr>
        </p:nvSpPr>
        <p:spPr>
          <a:xfrm>
            <a:off x="990600" y="2133600"/>
            <a:ext cx="6858000" cy="523220"/>
          </a:xfrm>
        </p:spPr>
        <p:txBody>
          <a:bodyPr/>
          <a:lstStyle/>
          <a:p>
            <a:r>
              <a:rPr lang="en-US" sz="2800" dirty="0" smtClean="0"/>
              <a:t>E-Marketing Research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6"/>
          <p:cNvSpPr>
            <a:spLocks noGrp="1" noChangeArrowheads="1"/>
          </p:cNvSpPr>
          <p:nvPr>
            <p:ph type="title"/>
          </p:nvPr>
        </p:nvSpPr>
        <p:spPr>
          <a:xfrm>
            <a:off x="1447800" y="228600"/>
            <a:ext cx="7467600" cy="990600"/>
          </a:xfrm>
        </p:spPr>
        <p:txBody>
          <a:bodyPr>
            <a:noAutofit/>
          </a:bodyPr>
          <a:lstStyle/>
          <a:p>
            <a:pPr fontAlgn="auto">
              <a:spcAft>
                <a:spcPts val="0"/>
              </a:spcAft>
              <a:defRPr/>
            </a:pPr>
            <a:r>
              <a:rPr lang="en-US" dirty="0" smtClean="0">
                <a:ea typeface="+mj-ea"/>
                <a:cs typeface="+mj-cs"/>
              </a:rPr>
              <a:t>The Electronic </a:t>
            </a:r>
            <a:br>
              <a:rPr lang="en-US" dirty="0" smtClean="0">
                <a:ea typeface="+mj-ea"/>
                <a:cs typeface="+mj-cs"/>
              </a:rPr>
            </a:br>
            <a:r>
              <a:rPr lang="en-US" dirty="0" smtClean="0">
                <a:ea typeface="+mj-ea"/>
                <a:cs typeface="+mj-cs"/>
              </a:rPr>
              <a:t>Marketing Information System</a:t>
            </a:r>
          </a:p>
        </p:txBody>
      </p:sp>
      <p:sp>
        <p:nvSpPr>
          <p:cNvPr id="20484" name="Rectangle 7"/>
          <p:cNvSpPr>
            <a:spLocks noGrp="1" noChangeArrowheads="1"/>
          </p:cNvSpPr>
          <p:nvPr>
            <p:ph type="body" idx="1"/>
          </p:nvPr>
        </p:nvSpPr>
        <p:spPr>
          <a:xfrm>
            <a:off x="1143000" y="1676400"/>
            <a:ext cx="7620000" cy="4495800"/>
          </a:xfrm>
        </p:spPr>
        <p:txBody>
          <a:bodyPr>
            <a:noAutofit/>
          </a:bodyPr>
          <a:lstStyle/>
          <a:p>
            <a:pPr>
              <a:lnSpc>
                <a:spcPct val="80000"/>
              </a:lnSpc>
            </a:pPr>
            <a:r>
              <a:rPr lang="en-US" sz="2800" dirty="0" smtClean="0"/>
              <a:t>A marketing information system (MIS) is the process by which marketers manage knowledge.</a:t>
            </a:r>
          </a:p>
          <a:p>
            <a:pPr lvl="1">
              <a:lnSpc>
                <a:spcPct val="80000"/>
              </a:lnSpc>
            </a:pPr>
            <a:r>
              <a:rPr lang="en-US" sz="2800" dirty="0" smtClean="0"/>
              <a:t>Many firms store data in databases and data warehouses, available 24/7 to e-marketers.</a:t>
            </a:r>
          </a:p>
          <a:p>
            <a:pPr>
              <a:lnSpc>
                <a:spcPct val="80000"/>
              </a:lnSpc>
            </a:pPr>
            <a:r>
              <a:rPr lang="en-US" sz="2800" dirty="0" smtClean="0"/>
              <a:t>The internet and other technologies facilitate data collection.</a:t>
            </a:r>
          </a:p>
          <a:p>
            <a:pPr lvl="1">
              <a:lnSpc>
                <a:spcPct val="80000"/>
              </a:lnSpc>
            </a:pPr>
            <a:r>
              <a:rPr lang="en-US" sz="2800" dirty="0" smtClean="0"/>
              <a:t>Secondary data provide information about competitors, consumers, the economic environment, technology, etc.</a:t>
            </a:r>
          </a:p>
          <a:p>
            <a:pPr lvl="1">
              <a:lnSpc>
                <a:spcPct val="80000"/>
              </a:lnSpc>
            </a:pPr>
            <a:r>
              <a:rPr lang="en-US" sz="2800" dirty="0" smtClean="0"/>
              <a:t>Marketers use the internet and other technologies to collect primary data about consumers.</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10</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Autofit/>
          </a:bodyPr>
          <a:lstStyle/>
          <a:p>
            <a:pPr fontAlgn="auto">
              <a:spcAft>
                <a:spcPts val="0"/>
              </a:spcAft>
              <a:defRPr/>
            </a:pPr>
            <a:r>
              <a:rPr lang="en-US" dirty="0" smtClean="0">
                <a:ea typeface="+mj-ea"/>
                <a:cs typeface="+mj-cs"/>
              </a:rPr>
              <a:t>Most Common Data-Collection Methods</a:t>
            </a:r>
            <a:endParaRPr lang="en-US" dirty="0">
              <a:ea typeface="+mj-ea"/>
              <a:cs typeface="+mj-cs"/>
            </a:endParaRPr>
          </a:p>
        </p:txBody>
      </p:sp>
      <p:pic>
        <p:nvPicPr>
          <p:cNvPr id="1026" name="Picture 2"/>
          <p:cNvPicPr>
            <a:picLocks noChangeAspect="1" noChangeArrowheads="1"/>
          </p:cNvPicPr>
          <p:nvPr/>
        </p:nvPicPr>
        <p:blipFill>
          <a:blip r:embed="rId2" cstate="print"/>
          <a:srcRect/>
          <a:stretch>
            <a:fillRect/>
          </a:stretch>
        </p:blipFill>
        <p:spPr bwMode="auto">
          <a:xfrm>
            <a:off x="1219200" y="1600200"/>
            <a:ext cx="6553200" cy="38861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11</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828800" y="228600"/>
            <a:ext cx="6937375" cy="990600"/>
          </a:xfrm>
        </p:spPr>
        <p:txBody>
          <a:bodyPr wrap="square" numCol="1" anchorCtr="0" compatLnSpc="1">
            <a:prstTxWarp prst="textNoShape">
              <a:avLst/>
            </a:prstTxWarp>
          </a:bodyPr>
          <a:lstStyle/>
          <a:p>
            <a:r>
              <a:rPr lang="en-US" sz="3600" cap="none" dirty="0" smtClean="0"/>
              <a:t>Source 1: Internal Records</a:t>
            </a:r>
            <a:endParaRPr lang="en-US" sz="4000" cap="none" dirty="0" smtClean="0"/>
          </a:p>
        </p:txBody>
      </p:sp>
      <p:sp>
        <p:nvSpPr>
          <p:cNvPr id="25603" name="Content Placeholder 4"/>
          <p:cNvSpPr>
            <a:spLocks noGrp="1"/>
          </p:cNvSpPr>
          <p:nvPr>
            <p:ph sz="quarter" idx="1"/>
          </p:nvPr>
        </p:nvSpPr>
        <p:spPr>
          <a:xfrm>
            <a:off x="1828800" y="1600200"/>
            <a:ext cx="6937375" cy="4495800"/>
          </a:xfrm>
        </p:spPr>
        <p:txBody>
          <a:bodyPr>
            <a:normAutofit lnSpcReduction="10000"/>
          </a:bodyPr>
          <a:lstStyle/>
          <a:p>
            <a:r>
              <a:rPr lang="en-US" sz="2800" dirty="0" smtClean="0"/>
              <a:t>Accounting, finance, production, and marketing personnel collect and analyze data for marketing planning.</a:t>
            </a:r>
          </a:p>
          <a:p>
            <a:pPr lvl="1"/>
            <a:r>
              <a:rPr lang="en-US" sz="2800" dirty="0" smtClean="0"/>
              <a:t>Sales </a:t>
            </a:r>
            <a:r>
              <a:rPr lang="en-US" sz="2800" dirty="0" smtClean="0"/>
              <a:t>data.</a:t>
            </a:r>
            <a:endParaRPr lang="en-US" sz="2800" dirty="0" smtClean="0"/>
          </a:p>
          <a:p>
            <a:pPr lvl="1"/>
            <a:r>
              <a:rPr lang="en-US" sz="2800" dirty="0" smtClean="0"/>
              <a:t>Customer characteristics and </a:t>
            </a:r>
            <a:r>
              <a:rPr lang="en-US" sz="2800" dirty="0" smtClean="0"/>
              <a:t>behavior.</a:t>
            </a:r>
            <a:endParaRPr lang="en-US" sz="2800" dirty="0" smtClean="0"/>
          </a:p>
          <a:p>
            <a:pPr lvl="1"/>
            <a:r>
              <a:rPr lang="en-US" sz="2800" dirty="0" smtClean="0"/>
              <a:t>Universal product </a:t>
            </a:r>
            <a:r>
              <a:rPr lang="en-US" sz="2800" dirty="0" smtClean="0"/>
              <a:t>codes.</a:t>
            </a:r>
            <a:endParaRPr lang="en-US" sz="2800" dirty="0" smtClean="0"/>
          </a:p>
          <a:p>
            <a:pPr lvl="1"/>
            <a:r>
              <a:rPr lang="en-US" sz="2800" dirty="0" smtClean="0"/>
              <a:t>Tracking of user movements through Web </a:t>
            </a:r>
            <a:r>
              <a:rPr lang="en-US" sz="2800" dirty="0" smtClean="0"/>
              <a:t>pages.</a:t>
            </a:r>
            <a:endParaRPr lang="en-US" sz="2800" dirty="0" smtClean="0"/>
          </a:p>
          <a:p>
            <a:pPr lvl="1"/>
            <a:r>
              <a:rPr lang="en-US" sz="2800" dirty="0" smtClean="0"/>
              <a:t>Web sites </a:t>
            </a:r>
            <a:r>
              <a:rPr lang="en-US" sz="2800" dirty="0" smtClean="0"/>
              <a:t>visited before and after the firm’s Web </a:t>
            </a:r>
            <a:r>
              <a:rPr lang="en-US" sz="2800" dirty="0" smtClean="0"/>
              <a:t>site.</a:t>
            </a:r>
            <a:endParaRPr lang="en-US" sz="2800" dirty="0" smtClean="0"/>
          </a:p>
          <a:p>
            <a:pPr>
              <a:buFont typeface="Wingdings" pitchFamily="-72" charset="2"/>
              <a:buNone/>
            </a:pPr>
            <a:endParaRPr lang="en-US" sz="2800" dirty="0" smtClean="0"/>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12</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6"/>
          <p:cNvSpPr>
            <a:spLocks noGrp="1" noChangeArrowheads="1"/>
          </p:cNvSpPr>
          <p:nvPr>
            <p:ph type="title"/>
          </p:nvPr>
        </p:nvSpPr>
        <p:spPr>
          <a:xfrm>
            <a:off x="1219200" y="228600"/>
            <a:ext cx="7772400" cy="990600"/>
          </a:xfrm>
        </p:spPr>
        <p:txBody>
          <a:bodyPr wrap="square" numCol="1" anchorCtr="0" compatLnSpc="1">
            <a:prstTxWarp prst="textNoShape">
              <a:avLst/>
            </a:prstTxWarp>
          </a:bodyPr>
          <a:lstStyle/>
          <a:p>
            <a:r>
              <a:rPr lang="en-US" sz="4000" cap="none" dirty="0" smtClean="0"/>
              <a:t>Source 2: Secondary Data</a:t>
            </a:r>
            <a:endParaRPr lang="en-US" cap="none" dirty="0" smtClean="0"/>
          </a:p>
        </p:txBody>
      </p:sp>
      <p:sp>
        <p:nvSpPr>
          <p:cNvPr id="26626" name="Rectangle 7"/>
          <p:cNvSpPr>
            <a:spLocks noGrp="1" noChangeArrowheads="1"/>
          </p:cNvSpPr>
          <p:nvPr>
            <p:ph type="body" idx="1"/>
          </p:nvPr>
        </p:nvSpPr>
        <p:spPr>
          <a:xfrm>
            <a:off x="1295400" y="1371600"/>
            <a:ext cx="7162800" cy="4800600"/>
          </a:xfrm>
        </p:spPr>
        <p:txBody>
          <a:bodyPr>
            <a:noAutofit/>
          </a:bodyPr>
          <a:lstStyle/>
          <a:p>
            <a:pPr>
              <a:spcBef>
                <a:spcPts val="600"/>
              </a:spcBef>
            </a:pPr>
            <a:r>
              <a:rPr lang="en-US" sz="2800" dirty="0" smtClean="0"/>
              <a:t>Can be collected more quickly and less expensively than primary data.</a:t>
            </a:r>
          </a:p>
          <a:p>
            <a:pPr>
              <a:spcBef>
                <a:spcPts val="600"/>
              </a:spcBef>
            </a:pPr>
            <a:r>
              <a:rPr lang="en-US" sz="2800" dirty="0" smtClean="0"/>
              <a:t>Secondary data may not meet e-marketer’s information needs.</a:t>
            </a:r>
          </a:p>
          <a:p>
            <a:pPr lvl="1">
              <a:spcBef>
                <a:spcPts val="600"/>
              </a:spcBef>
            </a:pPr>
            <a:r>
              <a:rPr lang="en-US" sz="2800" dirty="0" smtClean="0"/>
              <a:t>Data was gathered for a different purpose.</a:t>
            </a:r>
          </a:p>
          <a:p>
            <a:pPr lvl="1">
              <a:spcBef>
                <a:spcPts val="600"/>
              </a:spcBef>
            </a:pPr>
            <a:r>
              <a:rPr lang="en-US" sz="2800" dirty="0" smtClean="0"/>
              <a:t>Quality of secondary data may be unknown and data may be old.</a:t>
            </a:r>
          </a:p>
          <a:p>
            <a:pPr>
              <a:spcBef>
                <a:spcPts val="600"/>
              </a:spcBef>
            </a:pPr>
            <a:r>
              <a:rPr lang="en-US" sz="2800" dirty="0" smtClean="0"/>
              <a:t>Marketers continually scan the macroenvironment for threats and opportunities (business intelligence).</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13</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1143000"/>
          </a:xfrm>
        </p:spPr>
        <p:txBody>
          <a:bodyPr>
            <a:normAutofit/>
          </a:bodyPr>
          <a:lstStyle/>
          <a:p>
            <a:pPr fontAlgn="auto">
              <a:spcAft>
                <a:spcPts val="0"/>
              </a:spcAft>
              <a:defRPr/>
            </a:pPr>
            <a:r>
              <a:rPr lang="en-US" dirty="0" smtClean="0">
                <a:ea typeface="+mj-ea"/>
                <a:cs typeface="+mj-cs"/>
              </a:rPr>
              <a:t>Public &amp; Private Data Sources</a:t>
            </a:r>
            <a:endParaRPr lang="en-US" dirty="0">
              <a:ea typeface="+mj-ea"/>
              <a:cs typeface="+mj-cs"/>
            </a:endParaRPr>
          </a:p>
        </p:txBody>
      </p:sp>
      <p:sp>
        <p:nvSpPr>
          <p:cNvPr id="3" name="Content Placeholder 2"/>
          <p:cNvSpPr>
            <a:spLocks noGrp="1"/>
          </p:cNvSpPr>
          <p:nvPr>
            <p:ph sz="half" idx="1"/>
          </p:nvPr>
        </p:nvSpPr>
        <p:spPr>
          <a:xfrm>
            <a:off x="609600" y="1447800"/>
            <a:ext cx="4038600" cy="4678363"/>
          </a:xfrm>
        </p:spPr>
        <p:txBody>
          <a:bodyPr>
            <a:noAutofit/>
          </a:bodyPr>
          <a:lstStyle/>
          <a:p>
            <a:pPr marL="319088" indent="-319088">
              <a:spcBef>
                <a:spcPts val="200"/>
              </a:spcBef>
            </a:pPr>
            <a:r>
              <a:rPr lang="en-US" b="1" dirty="0" smtClean="0"/>
              <a:t>Publicly generated data</a:t>
            </a:r>
          </a:p>
          <a:p>
            <a:pPr marL="639763" lvl="1" indent="-273050">
              <a:spcBef>
                <a:spcPts val="200"/>
              </a:spcBef>
            </a:pPr>
            <a:endParaRPr lang="en-US" sz="2800" dirty="0" smtClean="0"/>
          </a:p>
          <a:p>
            <a:pPr marL="639763" lvl="1" indent="-273050">
              <a:spcBef>
                <a:spcPts val="200"/>
              </a:spcBef>
            </a:pPr>
            <a:r>
              <a:rPr lang="en-US" sz="2800" dirty="0" smtClean="0"/>
              <a:t>U.S. Patent Office</a:t>
            </a:r>
          </a:p>
          <a:p>
            <a:pPr marL="639763" lvl="1" indent="-273050">
              <a:spcBef>
                <a:spcPts val="200"/>
              </a:spcBef>
            </a:pPr>
            <a:r>
              <a:rPr lang="en-US" sz="2800" dirty="0" smtClean="0"/>
              <a:t>International Monetary Fund</a:t>
            </a:r>
          </a:p>
          <a:p>
            <a:pPr marL="639763" lvl="1" indent="-273050">
              <a:spcBef>
                <a:spcPts val="200"/>
              </a:spcBef>
            </a:pPr>
            <a:r>
              <a:rPr lang="en-US" sz="2800" dirty="0" smtClean="0"/>
              <a:t>The World Factbook</a:t>
            </a:r>
          </a:p>
          <a:p>
            <a:pPr marL="639763" lvl="1" indent="-273050">
              <a:spcBef>
                <a:spcPts val="200"/>
              </a:spcBef>
            </a:pPr>
            <a:r>
              <a:rPr lang="en-US" sz="2800" dirty="0" smtClean="0"/>
              <a:t>American Marketing Association</a:t>
            </a:r>
          </a:p>
          <a:p>
            <a:pPr marL="639763" lvl="1" indent="-273050">
              <a:spcBef>
                <a:spcPts val="200"/>
              </a:spcBef>
            </a:pPr>
            <a:r>
              <a:rPr lang="en-US" sz="2800" dirty="0" smtClean="0"/>
              <a:t>Wikipedia</a:t>
            </a:r>
          </a:p>
          <a:p>
            <a:pPr marL="319088" indent="-319088">
              <a:lnSpc>
                <a:spcPct val="90000"/>
              </a:lnSpc>
            </a:pPr>
            <a:endParaRPr lang="en-US" dirty="0" smtClean="0"/>
          </a:p>
        </p:txBody>
      </p:sp>
      <p:sp>
        <p:nvSpPr>
          <p:cNvPr id="4" name="Content Placeholder 3"/>
          <p:cNvSpPr>
            <a:spLocks noGrp="1"/>
          </p:cNvSpPr>
          <p:nvPr>
            <p:ph sz="half" idx="2"/>
          </p:nvPr>
        </p:nvSpPr>
        <p:spPr>
          <a:xfrm>
            <a:off x="4572000" y="1447800"/>
            <a:ext cx="4343400" cy="4589463"/>
          </a:xfrm>
        </p:spPr>
        <p:txBody>
          <a:bodyPr>
            <a:normAutofit/>
          </a:bodyPr>
          <a:lstStyle/>
          <a:p>
            <a:pPr marL="319088" indent="-319088">
              <a:lnSpc>
                <a:spcPct val="90000"/>
              </a:lnSpc>
            </a:pPr>
            <a:r>
              <a:rPr lang="en-US" b="1" dirty="0" smtClean="0"/>
              <a:t>Privately generated data</a:t>
            </a:r>
          </a:p>
          <a:p>
            <a:pPr marL="639763" lvl="1" indent="-273050">
              <a:lnSpc>
                <a:spcPct val="90000"/>
              </a:lnSpc>
            </a:pPr>
            <a:endParaRPr lang="en-US" sz="2800" dirty="0" smtClean="0"/>
          </a:p>
          <a:p>
            <a:pPr marL="639763" lvl="1" indent="-273050">
              <a:lnSpc>
                <a:spcPct val="90000"/>
              </a:lnSpc>
            </a:pPr>
            <a:r>
              <a:rPr lang="en-US" sz="2800" dirty="0" smtClean="0"/>
              <a:t>comScore</a:t>
            </a:r>
          </a:p>
          <a:p>
            <a:pPr marL="639763" lvl="1" indent="-273050">
              <a:lnSpc>
                <a:spcPct val="90000"/>
              </a:lnSpc>
            </a:pPr>
            <a:r>
              <a:rPr lang="en-US" sz="2800" dirty="0" smtClean="0"/>
              <a:t>Forrester Research</a:t>
            </a:r>
          </a:p>
          <a:p>
            <a:pPr marL="639763" lvl="1" indent="-273050">
              <a:lnSpc>
                <a:spcPct val="90000"/>
              </a:lnSpc>
            </a:pPr>
            <a:r>
              <a:rPr lang="en-US" sz="2800" dirty="0" smtClean="0"/>
              <a:t>Nielsen/NetRatings</a:t>
            </a:r>
          </a:p>
          <a:p>
            <a:pPr marL="639763" lvl="1" indent="-273050">
              <a:lnSpc>
                <a:spcPct val="90000"/>
              </a:lnSpc>
            </a:pPr>
            <a:r>
              <a:rPr lang="en-US" sz="2800" dirty="0" smtClean="0"/>
              <a:t>Interactive Advertising Bureau</a:t>
            </a:r>
          </a:p>
          <a:p>
            <a:pPr marL="639763" lvl="1" indent="-273050">
              <a:lnSpc>
                <a:spcPct val="90000"/>
              </a:lnSpc>
            </a:pPr>
            <a:r>
              <a:rPr lang="en-US" sz="2800" dirty="0" smtClean="0"/>
              <a:t>Commercial online databases</a:t>
            </a:r>
          </a:p>
          <a:p>
            <a:pPr marL="319088" indent="-319088">
              <a:lnSpc>
                <a:spcPct val="90000"/>
              </a:lnSpc>
            </a:pPr>
            <a:endParaRPr lang="en-US" dirty="0" smtClean="0"/>
          </a:p>
        </p:txBody>
      </p:sp>
      <p:sp>
        <p:nvSpPr>
          <p:cNvPr id="7" name="Slide Number Placeholder 6"/>
          <p:cNvSpPr>
            <a:spLocks noGrp="1"/>
          </p:cNvSpPr>
          <p:nvPr>
            <p:ph type="sldNum" sz="quarter" idx="12"/>
          </p:nvPr>
        </p:nvSpPr>
        <p:spPr/>
        <p:txBody>
          <a:bodyPr/>
          <a:lstStyle/>
          <a:p>
            <a:r>
              <a:rPr lang="en-US" dirty="0" smtClean="0"/>
              <a:t>6-</a:t>
            </a:r>
            <a:fld id="{C238F03A-58E1-4ECA-9024-348A9A81A53D}" type="slidenum">
              <a:rPr lang="en-US" smtClean="0"/>
              <a:pPr/>
              <a:t>14</a:t>
            </a:fld>
            <a:endParaRPr lang="en-US" dirty="0"/>
          </a:p>
        </p:txBody>
      </p:sp>
      <p:sp>
        <p:nvSpPr>
          <p:cNvPr id="8" name="Footer Placeholder 7"/>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6"/>
          <p:cNvSpPr>
            <a:spLocks noGrp="1" noChangeArrowheads="1"/>
          </p:cNvSpPr>
          <p:nvPr>
            <p:ph type="title"/>
          </p:nvPr>
        </p:nvSpPr>
        <p:spPr>
          <a:xfrm>
            <a:off x="1371599" y="228600"/>
            <a:ext cx="7394575" cy="990600"/>
          </a:xfrm>
        </p:spPr>
        <p:txBody>
          <a:bodyPr/>
          <a:lstStyle/>
          <a:p>
            <a:pPr fontAlgn="auto">
              <a:spcAft>
                <a:spcPts val="0"/>
              </a:spcAft>
              <a:defRPr/>
            </a:pPr>
            <a:r>
              <a:rPr lang="en-US" dirty="0" smtClean="0">
                <a:ea typeface="+mj-ea"/>
                <a:cs typeface="+mj-cs"/>
              </a:rPr>
              <a:t>Source 3: Primary Data</a:t>
            </a:r>
          </a:p>
        </p:txBody>
      </p:sp>
      <p:sp>
        <p:nvSpPr>
          <p:cNvPr id="24580" name="Rectangle 7"/>
          <p:cNvSpPr>
            <a:spLocks noGrp="1" noChangeArrowheads="1"/>
          </p:cNvSpPr>
          <p:nvPr>
            <p:ph type="body" idx="1"/>
          </p:nvPr>
        </p:nvSpPr>
        <p:spPr>
          <a:xfrm>
            <a:off x="1447800" y="1295400"/>
            <a:ext cx="7318375" cy="4800600"/>
          </a:xfrm>
        </p:spPr>
        <p:txBody>
          <a:bodyPr>
            <a:normAutofit/>
          </a:bodyPr>
          <a:lstStyle/>
          <a:p>
            <a:pPr>
              <a:lnSpc>
                <a:spcPct val="80000"/>
              </a:lnSpc>
            </a:pPr>
            <a:endParaRPr lang="en-US" sz="1800" dirty="0" smtClean="0"/>
          </a:p>
          <a:p>
            <a:pPr>
              <a:lnSpc>
                <a:spcPct val="80000"/>
              </a:lnSpc>
            </a:pPr>
            <a:r>
              <a:rPr lang="en-US" sz="2800" dirty="0" smtClean="0"/>
              <a:t>When secondary data are not available, marketers may collect their own information.</a:t>
            </a:r>
          </a:p>
          <a:p>
            <a:pPr lvl="1">
              <a:lnSpc>
                <a:spcPct val="80000"/>
              </a:lnSpc>
            </a:pPr>
            <a:r>
              <a:rPr lang="en-US" sz="2800" dirty="0" smtClean="0"/>
              <a:t> Primary data are information gathered for the first time to solve a particular problem.</a:t>
            </a:r>
          </a:p>
          <a:p>
            <a:pPr>
              <a:lnSpc>
                <a:spcPct val="80000"/>
              </a:lnSpc>
            </a:pPr>
            <a:r>
              <a:rPr lang="en-US" sz="2800" dirty="0" smtClean="0"/>
              <a:t>Primary data collection can be enhanced by the </a:t>
            </a:r>
            <a:r>
              <a:rPr lang="en-US" sz="2800" dirty="0" smtClean="0"/>
              <a:t>internet:</a:t>
            </a:r>
            <a:endParaRPr lang="en-US" sz="2800" dirty="0" smtClean="0"/>
          </a:p>
          <a:p>
            <a:pPr lvl="1">
              <a:lnSpc>
                <a:spcPct val="80000"/>
              </a:lnSpc>
            </a:pPr>
            <a:r>
              <a:rPr lang="en-US" sz="2800" dirty="0" smtClean="0"/>
              <a:t>Online experiments</a:t>
            </a:r>
          </a:p>
          <a:p>
            <a:pPr lvl="1">
              <a:lnSpc>
                <a:spcPct val="80000"/>
              </a:lnSpc>
            </a:pPr>
            <a:r>
              <a:rPr lang="en-US" sz="2800" dirty="0" smtClean="0"/>
              <a:t>Online focus groups</a:t>
            </a:r>
          </a:p>
          <a:p>
            <a:pPr lvl="1">
              <a:lnSpc>
                <a:spcPct val="80000"/>
              </a:lnSpc>
            </a:pPr>
            <a:r>
              <a:rPr lang="en-US" sz="2800" dirty="0" smtClean="0"/>
              <a:t>Online observation</a:t>
            </a:r>
          </a:p>
          <a:p>
            <a:pPr lvl="1">
              <a:lnSpc>
                <a:spcPct val="80000"/>
              </a:lnSpc>
            </a:pPr>
            <a:r>
              <a:rPr lang="en-US" sz="2800" dirty="0" smtClean="0"/>
              <a:t>Content analysis</a:t>
            </a:r>
          </a:p>
          <a:p>
            <a:pPr lvl="1">
              <a:lnSpc>
                <a:spcPct val="80000"/>
              </a:lnSpc>
            </a:pPr>
            <a:r>
              <a:rPr lang="en-US" sz="2800" dirty="0" smtClean="0"/>
              <a:t>Online survey research</a:t>
            </a:r>
          </a:p>
          <a:p>
            <a:pPr>
              <a:lnSpc>
                <a:spcPct val="80000"/>
              </a:lnSpc>
              <a:buFont typeface="Wingdings" pitchFamily="-72" charset="2"/>
              <a:buNone/>
            </a:pPr>
            <a:endParaRPr lang="en-US" sz="2800" dirty="0" smtClean="0"/>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15</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5410200" cy="1143000"/>
          </a:xfrm>
        </p:spPr>
        <p:txBody>
          <a:bodyPr/>
          <a:lstStyle/>
          <a:p>
            <a:r>
              <a:rPr lang="en-US" dirty="0" smtClean="0"/>
              <a:t>Primary Research Steps</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523999" y="2209800"/>
            <a:ext cx="6172201" cy="22860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16</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Typical Research problems for E-Marketers</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914400" y="1600201"/>
            <a:ext cx="7162799" cy="37338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17</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5867400" cy="1143000"/>
          </a:xfrm>
        </p:spPr>
        <p:txBody>
          <a:bodyPr>
            <a:normAutofit fontScale="90000"/>
          </a:bodyPr>
          <a:lstStyle/>
          <a:p>
            <a:r>
              <a:rPr lang="en-US" dirty="0" smtClean="0"/>
              <a:t>Advantages &amp; Disadvantages </a:t>
            </a:r>
            <a:br>
              <a:rPr lang="en-US" dirty="0" smtClean="0"/>
            </a:br>
            <a:r>
              <a:rPr lang="en-US" dirty="0" smtClean="0"/>
              <a:t>of Online Survey Research </a:t>
            </a:r>
            <a:endParaRPr lang="en-US" dirty="0"/>
          </a:p>
        </p:txBody>
      </p:sp>
      <p:pic>
        <p:nvPicPr>
          <p:cNvPr id="3075" name="Picture 3"/>
          <p:cNvPicPr>
            <a:picLocks noChangeAspect="1" noChangeArrowheads="1"/>
          </p:cNvPicPr>
          <p:nvPr/>
        </p:nvPicPr>
        <p:blipFill>
          <a:blip r:embed="rId2" cstate="print"/>
          <a:srcRect/>
          <a:stretch>
            <a:fillRect/>
          </a:stretch>
        </p:blipFill>
        <p:spPr bwMode="auto">
          <a:xfrm>
            <a:off x="1262063" y="1752600"/>
            <a:ext cx="6619875" cy="37338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18</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239000" cy="1143000"/>
          </a:xfrm>
        </p:spPr>
        <p:txBody>
          <a:bodyPr/>
          <a:lstStyle/>
          <a:p>
            <a:r>
              <a:rPr lang="en-US" dirty="0" smtClean="0"/>
              <a:t>Online Panels</a:t>
            </a:r>
            <a:endParaRPr lang="en-US" dirty="0"/>
          </a:p>
        </p:txBody>
      </p:sp>
      <p:sp>
        <p:nvSpPr>
          <p:cNvPr id="3" name="Content Placeholder 2"/>
          <p:cNvSpPr>
            <a:spLocks noGrp="1"/>
          </p:cNvSpPr>
          <p:nvPr>
            <p:ph idx="1"/>
          </p:nvPr>
        </p:nvSpPr>
        <p:spPr>
          <a:xfrm>
            <a:off x="1600200" y="1600200"/>
            <a:ext cx="7086600" cy="4525963"/>
          </a:xfrm>
        </p:spPr>
        <p:txBody>
          <a:bodyPr>
            <a:normAutofit/>
          </a:bodyPr>
          <a:lstStyle/>
          <a:p>
            <a:r>
              <a:rPr lang="en-US" sz="2800" dirty="0" smtClean="0"/>
              <a:t>Online panels include people who have agreed to be subjects of marketing research.</a:t>
            </a:r>
          </a:p>
          <a:p>
            <a:r>
              <a:rPr lang="en-US" sz="2800" dirty="0" smtClean="0"/>
              <a:t>Participants are usually paid and often receive free products.</a:t>
            </a:r>
          </a:p>
          <a:p>
            <a:r>
              <a:rPr lang="en-US" sz="2800" dirty="0" smtClean="0"/>
              <a:t>Panels can help combat sampling and response problems, but can be more expensive than traditional methods of sample generation.</a:t>
            </a:r>
          </a:p>
          <a:p>
            <a:endParaRPr lang="en-US" sz="2800" dirty="0"/>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19</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ea typeface="+mj-ea"/>
                <a:cs typeface="+mj-cs"/>
              </a:rPr>
              <a:t>Chapter 6 Objectives</a:t>
            </a:r>
            <a:endParaRPr lang="en-US" dirty="0">
              <a:ea typeface="+mj-ea"/>
              <a:cs typeface="+mj-cs"/>
            </a:endParaRPr>
          </a:p>
        </p:txBody>
      </p:sp>
      <p:sp>
        <p:nvSpPr>
          <p:cNvPr id="16386" name="Content Placeholder 2"/>
          <p:cNvSpPr>
            <a:spLocks noGrp="1"/>
          </p:cNvSpPr>
          <p:nvPr>
            <p:ph idx="1"/>
          </p:nvPr>
        </p:nvSpPr>
        <p:spPr>
          <a:xfrm>
            <a:off x="1143000" y="1524000"/>
            <a:ext cx="7315200" cy="4648200"/>
          </a:xfrm>
        </p:spPr>
        <p:txBody>
          <a:bodyPr/>
          <a:lstStyle/>
          <a:p>
            <a:pPr>
              <a:lnSpc>
                <a:spcPct val="120000"/>
              </a:lnSpc>
              <a:spcBef>
                <a:spcPct val="0"/>
              </a:spcBef>
            </a:pPr>
            <a:r>
              <a:rPr lang="en-US" sz="2800" dirty="0" smtClean="0"/>
              <a:t>After reading Chapter 6, you will be able to:</a:t>
            </a:r>
          </a:p>
          <a:p>
            <a:pPr lvl="1">
              <a:lnSpc>
                <a:spcPct val="90000"/>
              </a:lnSpc>
              <a:spcBef>
                <a:spcPct val="0"/>
              </a:spcBef>
            </a:pPr>
            <a:r>
              <a:rPr lang="en-US" sz="2800" dirty="0" smtClean="0"/>
              <a:t>Identify the three main sources of data that e-marketers use to address research problems.</a:t>
            </a:r>
          </a:p>
          <a:p>
            <a:pPr lvl="1">
              <a:lnSpc>
                <a:spcPct val="90000"/>
              </a:lnSpc>
              <a:spcBef>
                <a:spcPct val="0"/>
              </a:spcBef>
            </a:pPr>
            <a:r>
              <a:rPr lang="en-US" sz="2800" dirty="0" smtClean="0"/>
              <a:t>Discuss how and why e-marketers need to check the quality of research data gathered online.</a:t>
            </a:r>
          </a:p>
          <a:p>
            <a:pPr lvl="1">
              <a:lnSpc>
                <a:spcPct val="90000"/>
              </a:lnSpc>
              <a:spcBef>
                <a:spcPct val="0"/>
              </a:spcBef>
            </a:pPr>
            <a:r>
              <a:rPr lang="en-US" sz="2800" dirty="0" smtClean="0"/>
              <a:t>Explain why the </a:t>
            </a:r>
            <a:r>
              <a:rPr lang="en-US" sz="2800" dirty="0" smtClean="0"/>
              <a:t>internet </a:t>
            </a:r>
            <a:r>
              <a:rPr lang="en-US" sz="2800" dirty="0" smtClean="0"/>
              <a:t>is used as a contact method for primary research and describe the main </a:t>
            </a:r>
            <a:r>
              <a:rPr lang="en-US" sz="2800" dirty="0" smtClean="0"/>
              <a:t>internet-based </a:t>
            </a:r>
            <a:r>
              <a:rPr lang="en-US" sz="2800" dirty="0" smtClean="0"/>
              <a:t>approaches to primary research.</a:t>
            </a:r>
          </a:p>
          <a:p>
            <a:pPr lvl="1">
              <a:lnSpc>
                <a:spcPct val="120000"/>
              </a:lnSpc>
              <a:spcBef>
                <a:spcPct val="0"/>
              </a:spcBef>
            </a:pPr>
            <a:endParaRPr lang="en-US" sz="2600" dirty="0" smtClean="0"/>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524000" y="0"/>
            <a:ext cx="7242175" cy="1371600"/>
          </a:xfrm>
        </p:spPr>
        <p:txBody>
          <a:bodyPr/>
          <a:lstStyle/>
          <a:p>
            <a:pPr fontAlgn="auto">
              <a:spcAft>
                <a:spcPts val="0"/>
              </a:spcAft>
              <a:defRPr/>
            </a:pPr>
            <a:r>
              <a:rPr lang="en-US" dirty="0" smtClean="0">
                <a:ea typeface="+mj-ea"/>
                <a:cs typeface="+mj-cs"/>
              </a:rPr>
              <a:t>Ethics of Online Research</a:t>
            </a:r>
          </a:p>
        </p:txBody>
      </p:sp>
      <p:sp>
        <p:nvSpPr>
          <p:cNvPr id="31747" name="Content Placeholder 4"/>
          <p:cNvSpPr>
            <a:spLocks noGrp="1"/>
          </p:cNvSpPr>
          <p:nvPr>
            <p:ph sz="quarter" idx="1"/>
          </p:nvPr>
        </p:nvSpPr>
        <p:spPr>
          <a:xfrm>
            <a:off x="1371600" y="1600200"/>
            <a:ext cx="7391400" cy="4648200"/>
          </a:xfrm>
        </p:spPr>
        <p:txBody>
          <a:bodyPr>
            <a:normAutofit lnSpcReduction="10000"/>
          </a:bodyPr>
          <a:lstStyle/>
          <a:p>
            <a:pPr indent="0">
              <a:spcBef>
                <a:spcPct val="0"/>
              </a:spcBef>
            </a:pPr>
            <a:r>
              <a:rPr lang="en-US" sz="2400" dirty="0" smtClean="0"/>
              <a:t> </a:t>
            </a:r>
            <a:r>
              <a:rPr lang="en-US" sz="2800" dirty="0" smtClean="0"/>
              <a:t>Companies conducting research on the </a:t>
            </a:r>
            <a:r>
              <a:rPr lang="en-US" sz="2800" dirty="0" smtClean="0"/>
              <a:t>Web </a:t>
            </a:r>
            <a:r>
              <a:rPr lang="en-US" sz="2800" dirty="0" smtClean="0"/>
              <a:t>often give respondents a gift or fee for participating.</a:t>
            </a:r>
          </a:p>
          <a:p>
            <a:pPr indent="0">
              <a:spcBef>
                <a:spcPct val="0"/>
              </a:spcBef>
            </a:pPr>
            <a:r>
              <a:rPr lang="en-US" sz="2800" dirty="0" smtClean="0"/>
              <a:t> Other ethical concerns include:</a:t>
            </a:r>
          </a:p>
          <a:p>
            <a:pPr lvl="1" indent="0">
              <a:spcBef>
                <a:spcPct val="0"/>
              </a:spcBef>
            </a:pPr>
            <a:r>
              <a:rPr lang="en-US" sz="2800" dirty="0" smtClean="0"/>
              <a:t> Respondents are increasingly upset at getting unsolicited e-mail requests for survey participation.</a:t>
            </a:r>
          </a:p>
          <a:p>
            <a:pPr lvl="1" indent="0">
              <a:spcBef>
                <a:spcPct val="0"/>
              </a:spcBef>
            </a:pPr>
            <a:r>
              <a:rPr lang="en-US" sz="2800" dirty="0" smtClean="0"/>
              <a:t> “Harvesting” of e-mail addresses from forums and groups without permission.</a:t>
            </a:r>
          </a:p>
          <a:p>
            <a:pPr lvl="1" indent="0">
              <a:spcBef>
                <a:spcPct val="0"/>
              </a:spcBef>
            </a:pPr>
            <a:r>
              <a:rPr lang="en-US" sz="2800" dirty="0" smtClean="0"/>
              <a:t> “Surveys” used to build a database.</a:t>
            </a:r>
          </a:p>
          <a:p>
            <a:pPr lvl="1" indent="0">
              <a:spcBef>
                <a:spcPct val="0"/>
              </a:spcBef>
            </a:pPr>
            <a:r>
              <a:rPr lang="en-US" sz="2800" dirty="0" smtClean="0"/>
              <a:t> Privacy of user data.</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20</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72"/>
          <p:cNvSpPr>
            <a:spLocks noGrp="1" noChangeArrowheads="1"/>
          </p:cNvSpPr>
          <p:nvPr>
            <p:ph type="title"/>
          </p:nvPr>
        </p:nvSpPr>
        <p:spPr>
          <a:xfrm>
            <a:off x="1524000" y="228600"/>
            <a:ext cx="7242175" cy="1295400"/>
          </a:xfrm>
        </p:spPr>
        <p:txBody>
          <a:bodyPr>
            <a:noAutofit/>
          </a:bodyPr>
          <a:lstStyle/>
          <a:p>
            <a:pPr fontAlgn="auto">
              <a:spcAft>
                <a:spcPts val="0"/>
              </a:spcAft>
              <a:defRPr/>
            </a:pPr>
            <a:r>
              <a:rPr lang="en-US" dirty="0" smtClean="0">
                <a:ea typeface="+mj-ea"/>
                <a:cs typeface="+mj-cs"/>
              </a:rPr>
              <a:t>Other Technology-Enabled Approaches</a:t>
            </a:r>
          </a:p>
        </p:txBody>
      </p:sp>
      <p:sp>
        <p:nvSpPr>
          <p:cNvPr id="34818" name="Rectangle 73"/>
          <p:cNvSpPr>
            <a:spLocks noGrp="1" noChangeArrowheads="1"/>
          </p:cNvSpPr>
          <p:nvPr>
            <p:ph type="body" idx="1"/>
          </p:nvPr>
        </p:nvSpPr>
        <p:spPr>
          <a:xfrm>
            <a:off x="1524000" y="1600200"/>
            <a:ext cx="7242175" cy="4495800"/>
          </a:xfrm>
        </p:spPr>
        <p:txBody>
          <a:bodyPr>
            <a:normAutofit/>
          </a:bodyPr>
          <a:lstStyle/>
          <a:p>
            <a:pPr>
              <a:spcBef>
                <a:spcPct val="0"/>
              </a:spcBef>
            </a:pPr>
            <a:r>
              <a:rPr lang="en-US" sz="2800" dirty="0" smtClean="0"/>
              <a:t>Client-side Data Collection</a:t>
            </a:r>
          </a:p>
          <a:p>
            <a:pPr lvl="1">
              <a:spcBef>
                <a:spcPct val="0"/>
              </a:spcBef>
            </a:pPr>
            <a:r>
              <a:rPr lang="en-US" sz="2800" dirty="0" smtClean="0"/>
              <a:t>Cookies.</a:t>
            </a:r>
          </a:p>
          <a:p>
            <a:pPr lvl="1">
              <a:spcBef>
                <a:spcPct val="0"/>
              </a:spcBef>
            </a:pPr>
            <a:r>
              <a:rPr lang="en-US" sz="2800" dirty="0" smtClean="0"/>
              <a:t>PC meter with panel of users to track the user clickstream.</a:t>
            </a:r>
          </a:p>
          <a:p>
            <a:pPr>
              <a:spcBef>
                <a:spcPct val="0"/>
              </a:spcBef>
            </a:pPr>
            <a:r>
              <a:rPr lang="en-US" sz="2800" dirty="0" smtClean="0"/>
              <a:t>Server-side Data Collection</a:t>
            </a:r>
          </a:p>
          <a:p>
            <a:pPr lvl="1">
              <a:spcBef>
                <a:spcPct val="0"/>
              </a:spcBef>
            </a:pPr>
            <a:r>
              <a:rPr lang="en-US" sz="2800" dirty="0" smtClean="0"/>
              <a:t>Site log software can generate reports on number of users who view each page, location of prior site visited, purchases, etc.</a:t>
            </a:r>
          </a:p>
          <a:p>
            <a:pPr lvl="1">
              <a:spcBef>
                <a:spcPct val="0"/>
              </a:spcBef>
            </a:pPr>
            <a:r>
              <a:rPr lang="en-US" sz="2800" dirty="0" smtClean="0"/>
              <a:t>Real-time profiling tracks users’ movements through a </a:t>
            </a:r>
            <a:r>
              <a:rPr lang="en-US" sz="2800" dirty="0" smtClean="0"/>
              <a:t>Web site</a:t>
            </a:r>
            <a:r>
              <a:rPr lang="en-US" sz="2800" dirty="0" smtClean="0"/>
              <a:t>.</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21</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dirty="0" smtClean="0">
                <a:ea typeface="+mj-ea"/>
                <a:cs typeface="+mj-cs"/>
              </a:rPr>
              <a:t>Following the Clickstream at FTC.gov</a:t>
            </a:r>
            <a:endParaRPr lang="en-US" dirty="0">
              <a:ea typeface="+mj-ea"/>
              <a:cs typeface="+mj-cs"/>
            </a:endParaRPr>
          </a:p>
        </p:txBody>
      </p:sp>
      <p:pic>
        <p:nvPicPr>
          <p:cNvPr id="35844" name="Picture 2"/>
          <p:cNvPicPr>
            <a:picLocks noChangeAspect="1" noChangeArrowheads="1"/>
          </p:cNvPicPr>
          <p:nvPr/>
        </p:nvPicPr>
        <p:blipFill>
          <a:blip r:embed="rId2" cstate="print"/>
          <a:srcRect/>
          <a:stretch>
            <a:fillRect/>
          </a:stretch>
        </p:blipFill>
        <p:spPr bwMode="auto">
          <a:xfrm>
            <a:off x="228600" y="1752600"/>
            <a:ext cx="8686800" cy="44958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22</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6"/>
          <p:cNvSpPr>
            <a:spLocks noGrp="1" noChangeArrowheads="1"/>
          </p:cNvSpPr>
          <p:nvPr>
            <p:ph type="title"/>
          </p:nvPr>
        </p:nvSpPr>
        <p:spPr>
          <a:xfrm>
            <a:off x="1524000" y="304800"/>
            <a:ext cx="7620000" cy="914400"/>
          </a:xfrm>
        </p:spPr>
        <p:txBody>
          <a:bodyPr/>
          <a:lstStyle/>
          <a:p>
            <a:pPr fontAlgn="auto">
              <a:spcAft>
                <a:spcPts val="0"/>
              </a:spcAft>
              <a:defRPr/>
            </a:pPr>
            <a:r>
              <a:rPr lang="en-US" dirty="0" smtClean="0">
                <a:ea typeface="+mj-ea"/>
                <a:cs typeface="+mj-cs"/>
              </a:rPr>
              <a:t>Real-Space Approaches</a:t>
            </a:r>
          </a:p>
        </p:txBody>
      </p:sp>
      <p:sp>
        <p:nvSpPr>
          <p:cNvPr id="36866" name="Rectangle 7"/>
          <p:cNvSpPr>
            <a:spLocks noGrp="1" noChangeArrowheads="1"/>
          </p:cNvSpPr>
          <p:nvPr>
            <p:ph type="body" idx="1"/>
          </p:nvPr>
        </p:nvSpPr>
        <p:spPr>
          <a:xfrm>
            <a:off x="1600200" y="1295400"/>
            <a:ext cx="7239000" cy="5105400"/>
          </a:xfrm>
        </p:spPr>
        <p:txBody>
          <a:bodyPr/>
          <a:lstStyle/>
          <a:p>
            <a:endParaRPr lang="en-US" sz="2800" dirty="0" smtClean="0"/>
          </a:p>
          <a:p>
            <a:r>
              <a:rPr lang="en-US" sz="2800" dirty="0" smtClean="0"/>
              <a:t>Data collection occurs at off-line points of purchase and information is stored and used in marketing databases.</a:t>
            </a:r>
          </a:p>
          <a:p>
            <a:r>
              <a:rPr lang="en-US" sz="2800" dirty="0" smtClean="0"/>
              <a:t>Real-space techniques include bar code scanners and credit card terminals.</a:t>
            </a:r>
          </a:p>
          <a:p>
            <a:r>
              <a:rPr lang="en-US" sz="2800" dirty="0" smtClean="0"/>
              <a:t>Catalina Marketing uses the UPC for promotional purposes at grocery stores.</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23</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5638800" cy="1143000"/>
          </a:xfrm>
        </p:spPr>
        <p:txBody>
          <a:bodyPr>
            <a:normAutofit fontScale="90000"/>
          </a:bodyPr>
          <a:lstStyle/>
          <a:p>
            <a:r>
              <a:rPr lang="en-US" dirty="0" smtClean="0"/>
              <a:t>Real-space Data Collection &amp; Storage Example</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1219200" y="1600200"/>
            <a:ext cx="7162800" cy="44958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24</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447800" y="228600"/>
            <a:ext cx="7318375" cy="990600"/>
          </a:xfrm>
        </p:spPr>
        <p:txBody>
          <a:bodyPr>
            <a:noAutofit/>
          </a:bodyPr>
          <a:lstStyle/>
          <a:p>
            <a:pPr fontAlgn="auto">
              <a:spcAft>
                <a:spcPts val="0"/>
              </a:spcAft>
              <a:defRPr/>
            </a:pPr>
            <a:r>
              <a:rPr lang="en-US" dirty="0" smtClean="0">
                <a:ea typeface="+mj-ea"/>
                <a:cs typeface="+mj-cs"/>
              </a:rPr>
              <a:t>Marketing Databases &amp; </a:t>
            </a:r>
            <a:br>
              <a:rPr lang="en-US" dirty="0" smtClean="0">
                <a:ea typeface="+mj-ea"/>
                <a:cs typeface="+mj-cs"/>
              </a:rPr>
            </a:br>
            <a:r>
              <a:rPr lang="en-US" dirty="0" smtClean="0">
                <a:ea typeface="+mj-ea"/>
                <a:cs typeface="+mj-cs"/>
              </a:rPr>
              <a:t>Data Warehouses</a:t>
            </a:r>
          </a:p>
        </p:txBody>
      </p:sp>
      <p:sp>
        <p:nvSpPr>
          <p:cNvPr id="38915" name="Content Placeholder 4"/>
          <p:cNvSpPr>
            <a:spLocks noGrp="1"/>
          </p:cNvSpPr>
          <p:nvPr>
            <p:ph sz="quarter" idx="1"/>
          </p:nvPr>
        </p:nvSpPr>
        <p:spPr>
          <a:xfrm>
            <a:off x="1524000" y="1600200"/>
            <a:ext cx="7242175" cy="4495800"/>
          </a:xfrm>
        </p:spPr>
        <p:txBody>
          <a:bodyPr>
            <a:noAutofit/>
          </a:bodyPr>
          <a:lstStyle/>
          <a:p>
            <a:pPr>
              <a:spcBef>
                <a:spcPts val="600"/>
              </a:spcBef>
            </a:pPr>
            <a:r>
              <a:rPr lang="en-US" sz="2800" dirty="0" smtClean="0"/>
              <a:t>Product databases hold information about product features, prices, and inventory levels; customer databases hold information about customer characteristics and behaviors.</a:t>
            </a:r>
          </a:p>
          <a:p>
            <a:pPr>
              <a:spcBef>
                <a:spcPts val="600"/>
              </a:spcBef>
            </a:pPr>
            <a:r>
              <a:rPr lang="en-US" sz="2800" dirty="0" smtClean="0"/>
              <a:t>Data warehouses are repositories for the entire organization’s historical data, not just for marketing data.</a:t>
            </a:r>
          </a:p>
          <a:p>
            <a:pPr>
              <a:spcBef>
                <a:spcPts val="600"/>
              </a:spcBef>
            </a:pPr>
            <a:r>
              <a:rPr lang="en-US" sz="2800" dirty="0" smtClean="0"/>
              <a:t>The current trend in data storage is toward cloud computing: a network of online Web servers used to store and manage data.</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25</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3810000" cy="1143000"/>
          </a:xfrm>
        </p:spPr>
        <p:txBody>
          <a:bodyPr/>
          <a:lstStyle/>
          <a:p>
            <a:r>
              <a:rPr lang="en-US" dirty="0" smtClean="0"/>
              <a:t>Cloud Computing</a:t>
            </a:r>
            <a:endParaRPr lang="en-US" dirty="0"/>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26</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grpSp>
        <p:nvGrpSpPr>
          <p:cNvPr id="8" name="Group 19"/>
          <p:cNvGrpSpPr/>
          <p:nvPr/>
        </p:nvGrpSpPr>
        <p:grpSpPr>
          <a:xfrm>
            <a:off x="1295400" y="1219200"/>
            <a:ext cx="6096000" cy="4953000"/>
            <a:chOff x="1143000" y="304800"/>
            <a:chExt cx="7094597" cy="6477000"/>
          </a:xfrm>
        </p:grpSpPr>
        <p:sp>
          <p:nvSpPr>
            <p:cNvPr id="9" name="Cloud Callout 8"/>
            <p:cNvSpPr/>
            <p:nvPr/>
          </p:nvSpPr>
          <p:spPr>
            <a:xfrm>
              <a:off x="2438400" y="1676400"/>
              <a:ext cx="4114800" cy="3276600"/>
            </a:xfrm>
            <a:prstGeom prst="cloud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3417757" y="4736892"/>
              <a:ext cx="766008" cy="767855"/>
            </a:xfrm>
            <a:custGeom>
              <a:avLst/>
              <a:gdLst>
                <a:gd name="connsiteX0" fmla="*/ 0 w 766008"/>
                <a:gd name="connsiteY0" fmla="*/ 74951 h 767855"/>
                <a:gd name="connsiteX1" fmla="*/ 0 w 766008"/>
                <a:gd name="connsiteY1" fmla="*/ 74951 h 767855"/>
                <a:gd name="connsiteX2" fmla="*/ 374754 w 766008"/>
                <a:gd name="connsiteY2" fmla="*/ 74951 h 767855"/>
                <a:gd name="connsiteX3" fmla="*/ 464695 w 766008"/>
                <a:gd name="connsiteY3" fmla="*/ 44970 h 767855"/>
                <a:gd name="connsiteX4" fmla="*/ 509666 w 766008"/>
                <a:gd name="connsiteY4" fmla="*/ 29980 h 767855"/>
                <a:gd name="connsiteX5" fmla="*/ 554636 w 766008"/>
                <a:gd name="connsiteY5" fmla="*/ 14990 h 767855"/>
                <a:gd name="connsiteX6" fmla="*/ 599607 w 766008"/>
                <a:gd name="connsiteY6" fmla="*/ 0 h 767855"/>
                <a:gd name="connsiteX7" fmla="*/ 644577 w 766008"/>
                <a:gd name="connsiteY7" fmla="*/ 14990 h 767855"/>
                <a:gd name="connsiteX8" fmla="*/ 674558 w 766008"/>
                <a:gd name="connsiteY8" fmla="*/ 104931 h 767855"/>
                <a:gd name="connsiteX9" fmla="*/ 704538 w 766008"/>
                <a:gd name="connsiteY9" fmla="*/ 149901 h 767855"/>
                <a:gd name="connsiteX10" fmla="*/ 704538 w 766008"/>
                <a:gd name="connsiteY10" fmla="*/ 644577 h 767855"/>
                <a:gd name="connsiteX11" fmla="*/ 539646 w 766008"/>
                <a:gd name="connsiteY11" fmla="*/ 689547 h 767855"/>
                <a:gd name="connsiteX12" fmla="*/ 494676 w 766008"/>
                <a:gd name="connsiteY12" fmla="*/ 719528 h 767855"/>
                <a:gd name="connsiteX13" fmla="*/ 464695 w 766008"/>
                <a:gd name="connsiteY13" fmla="*/ 749508 h 767855"/>
                <a:gd name="connsiteX14" fmla="*/ 404735 w 766008"/>
                <a:gd name="connsiteY14" fmla="*/ 764498 h 767855"/>
                <a:gd name="connsiteX15" fmla="*/ 164892 w 766008"/>
                <a:gd name="connsiteY15" fmla="*/ 749508 h 767855"/>
                <a:gd name="connsiteX16" fmla="*/ 149902 w 766008"/>
                <a:gd name="connsiteY16" fmla="*/ 704538 h 767855"/>
                <a:gd name="connsiteX17" fmla="*/ 104932 w 766008"/>
                <a:gd name="connsiteY17" fmla="*/ 689547 h 767855"/>
                <a:gd name="connsiteX18" fmla="*/ 59961 w 766008"/>
                <a:gd name="connsiteY18" fmla="*/ 359764 h 767855"/>
                <a:gd name="connsiteX19" fmla="*/ 44971 w 766008"/>
                <a:gd name="connsiteY19" fmla="*/ 224852 h 767855"/>
                <a:gd name="connsiteX20" fmla="*/ 29981 w 766008"/>
                <a:gd name="connsiteY20" fmla="*/ 179882 h 767855"/>
                <a:gd name="connsiteX21" fmla="*/ 29981 w 766008"/>
                <a:gd name="connsiteY21" fmla="*/ 14990 h 767855"/>
                <a:gd name="connsiteX22" fmla="*/ 119922 w 766008"/>
                <a:gd name="connsiteY22" fmla="*/ 89941 h 767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66008" h="767855">
                  <a:moveTo>
                    <a:pt x="0" y="74951"/>
                  </a:moveTo>
                  <a:lnTo>
                    <a:pt x="0" y="74951"/>
                  </a:lnTo>
                  <a:cubicBezTo>
                    <a:pt x="166474" y="93448"/>
                    <a:pt x="174819" y="102215"/>
                    <a:pt x="374754" y="74951"/>
                  </a:cubicBezTo>
                  <a:cubicBezTo>
                    <a:pt x="406066" y="70681"/>
                    <a:pt x="434715" y="54964"/>
                    <a:pt x="464695" y="44970"/>
                  </a:cubicBezTo>
                  <a:lnTo>
                    <a:pt x="509666" y="29980"/>
                  </a:lnTo>
                  <a:lnTo>
                    <a:pt x="554636" y="14990"/>
                  </a:lnTo>
                  <a:lnTo>
                    <a:pt x="599607" y="0"/>
                  </a:lnTo>
                  <a:cubicBezTo>
                    <a:pt x="614597" y="4997"/>
                    <a:pt x="635393" y="2132"/>
                    <a:pt x="644577" y="14990"/>
                  </a:cubicBezTo>
                  <a:cubicBezTo>
                    <a:pt x="662945" y="40706"/>
                    <a:pt x="657028" y="78636"/>
                    <a:pt x="674558" y="104931"/>
                  </a:cubicBezTo>
                  <a:lnTo>
                    <a:pt x="704538" y="149901"/>
                  </a:lnTo>
                  <a:cubicBezTo>
                    <a:pt x="748189" y="324510"/>
                    <a:pt x="766008" y="372354"/>
                    <a:pt x="704538" y="644577"/>
                  </a:cubicBezTo>
                  <a:cubicBezTo>
                    <a:pt x="700940" y="660511"/>
                    <a:pt x="556486" y="686179"/>
                    <a:pt x="539646" y="689547"/>
                  </a:cubicBezTo>
                  <a:cubicBezTo>
                    <a:pt x="524656" y="699541"/>
                    <a:pt x="508744" y="708274"/>
                    <a:pt x="494676" y="719528"/>
                  </a:cubicBezTo>
                  <a:cubicBezTo>
                    <a:pt x="483640" y="728357"/>
                    <a:pt x="477336" y="743188"/>
                    <a:pt x="464695" y="749508"/>
                  </a:cubicBezTo>
                  <a:cubicBezTo>
                    <a:pt x="446268" y="758721"/>
                    <a:pt x="424722" y="759501"/>
                    <a:pt x="404735" y="764498"/>
                  </a:cubicBezTo>
                  <a:cubicBezTo>
                    <a:pt x="324787" y="759501"/>
                    <a:pt x="242866" y="767855"/>
                    <a:pt x="164892" y="749508"/>
                  </a:cubicBezTo>
                  <a:cubicBezTo>
                    <a:pt x="149511" y="745889"/>
                    <a:pt x="161075" y="715711"/>
                    <a:pt x="149902" y="704538"/>
                  </a:cubicBezTo>
                  <a:cubicBezTo>
                    <a:pt x="138729" y="693365"/>
                    <a:pt x="119922" y="694544"/>
                    <a:pt x="104932" y="689547"/>
                  </a:cubicBezTo>
                  <a:cubicBezTo>
                    <a:pt x="3294" y="587912"/>
                    <a:pt x="82051" y="680077"/>
                    <a:pt x="59961" y="359764"/>
                  </a:cubicBezTo>
                  <a:cubicBezTo>
                    <a:pt x="56848" y="314624"/>
                    <a:pt x="52410" y="269484"/>
                    <a:pt x="44971" y="224852"/>
                  </a:cubicBezTo>
                  <a:cubicBezTo>
                    <a:pt x="42373" y="209266"/>
                    <a:pt x="31107" y="195643"/>
                    <a:pt x="29981" y="179882"/>
                  </a:cubicBezTo>
                  <a:cubicBezTo>
                    <a:pt x="26065" y="125058"/>
                    <a:pt x="29981" y="69954"/>
                    <a:pt x="29981" y="14990"/>
                  </a:cubicBezTo>
                  <a:lnTo>
                    <a:pt x="119922" y="89941"/>
                  </a:lnTo>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11" name="Picture 2" descr="Computer by Anonymous - A Computer by Andrew Fitzsimon. Etiquette Icon set. From 0.18 OCAL database.">
              <a:hlinkClick r:id="rId2"/>
            </p:cNvPr>
            <p:cNvPicPr>
              <a:picLocks noChangeAspect="1" noChangeArrowheads="1"/>
            </p:cNvPicPr>
            <p:nvPr/>
          </p:nvPicPr>
          <p:blipFill>
            <a:blip r:embed="rId3" cstate="print"/>
            <a:srcRect/>
            <a:stretch>
              <a:fillRect/>
            </a:stretch>
          </p:blipFill>
          <p:spPr bwMode="auto">
            <a:xfrm>
              <a:off x="2895600" y="5105400"/>
              <a:ext cx="1676400" cy="1676400"/>
            </a:xfrm>
            <a:prstGeom prst="rect">
              <a:avLst/>
            </a:prstGeom>
            <a:noFill/>
          </p:spPr>
        </p:pic>
        <p:pic>
          <p:nvPicPr>
            <p:cNvPr id="12" name="Picture 4" descr="Cadre by spadassin - Cadre">
              <a:hlinkClick r:id="rId4"/>
            </p:cNvPr>
            <p:cNvPicPr>
              <a:picLocks noChangeAspect="1" noChangeArrowheads="1"/>
            </p:cNvPicPr>
            <p:nvPr/>
          </p:nvPicPr>
          <p:blipFill>
            <a:blip r:embed="rId5" cstate="print"/>
            <a:srcRect/>
            <a:stretch>
              <a:fillRect/>
            </a:stretch>
          </p:blipFill>
          <p:spPr bwMode="auto">
            <a:xfrm>
              <a:off x="1219200" y="2590800"/>
              <a:ext cx="781812" cy="1143000"/>
            </a:xfrm>
            <a:prstGeom prst="rect">
              <a:avLst/>
            </a:prstGeom>
            <a:noFill/>
          </p:spPr>
        </p:pic>
        <p:pic>
          <p:nvPicPr>
            <p:cNvPr id="13" name="Picture 6" descr="mobile phone with big screen by motudo - a mobile phone with big touch screen.">
              <a:hlinkClick r:id="rId6"/>
            </p:cNvPr>
            <p:cNvPicPr>
              <a:picLocks noChangeAspect="1" noChangeArrowheads="1"/>
            </p:cNvPicPr>
            <p:nvPr/>
          </p:nvPicPr>
          <p:blipFill>
            <a:blip r:embed="rId7" cstate="print"/>
            <a:srcRect/>
            <a:stretch>
              <a:fillRect/>
            </a:stretch>
          </p:blipFill>
          <p:spPr bwMode="auto">
            <a:xfrm>
              <a:off x="3816096" y="304800"/>
              <a:ext cx="603504" cy="1143000"/>
            </a:xfrm>
            <a:prstGeom prst="rect">
              <a:avLst/>
            </a:prstGeom>
            <a:noFill/>
          </p:spPr>
        </p:pic>
        <p:pic>
          <p:nvPicPr>
            <p:cNvPr id="14" name="Picture 8" descr="web server by lyte - Web Server">
              <a:hlinkClick r:id="rId8"/>
            </p:cNvPr>
            <p:cNvPicPr>
              <a:picLocks noChangeAspect="1" noChangeArrowheads="1"/>
            </p:cNvPicPr>
            <p:nvPr/>
          </p:nvPicPr>
          <p:blipFill>
            <a:blip r:embed="rId9" cstate="print"/>
            <a:srcRect/>
            <a:stretch>
              <a:fillRect/>
            </a:stretch>
          </p:blipFill>
          <p:spPr bwMode="auto">
            <a:xfrm>
              <a:off x="6781800" y="3429000"/>
              <a:ext cx="1142999" cy="1367224"/>
            </a:xfrm>
            <a:prstGeom prst="rect">
              <a:avLst/>
            </a:prstGeom>
            <a:noFill/>
          </p:spPr>
        </p:pic>
        <p:sp>
          <p:nvSpPr>
            <p:cNvPr id="15" name="TextBox 14"/>
            <p:cNvSpPr txBox="1"/>
            <p:nvPr/>
          </p:nvSpPr>
          <p:spPr>
            <a:xfrm>
              <a:off x="6629400" y="4953000"/>
              <a:ext cx="1608197" cy="646331"/>
            </a:xfrm>
            <a:prstGeom prst="rect">
              <a:avLst/>
            </a:prstGeom>
            <a:noFill/>
          </p:spPr>
          <p:txBody>
            <a:bodyPr wrap="none" rtlCol="0">
              <a:spAutoFit/>
            </a:bodyPr>
            <a:lstStyle/>
            <a:p>
              <a:r>
                <a:rPr lang="en-US" dirty="0" smtClean="0"/>
                <a:t>Company Web </a:t>
              </a:r>
            </a:p>
            <a:p>
              <a:r>
                <a:rPr lang="en-US" dirty="0" smtClean="0"/>
                <a:t>server</a:t>
              </a:r>
              <a:endParaRPr lang="en-US" dirty="0"/>
            </a:p>
          </p:txBody>
        </p:sp>
        <p:sp>
          <p:nvSpPr>
            <p:cNvPr id="16" name="TextBox 15"/>
            <p:cNvSpPr txBox="1"/>
            <p:nvPr/>
          </p:nvSpPr>
          <p:spPr>
            <a:xfrm>
              <a:off x="1143000" y="3810000"/>
              <a:ext cx="1100366" cy="646331"/>
            </a:xfrm>
            <a:prstGeom prst="rect">
              <a:avLst/>
            </a:prstGeom>
            <a:noFill/>
          </p:spPr>
          <p:txBody>
            <a:bodyPr wrap="none" rtlCol="0">
              <a:spAutoFit/>
            </a:bodyPr>
            <a:lstStyle/>
            <a:p>
              <a:r>
                <a:rPr lang="en-US" dirty="0" smtClean="0"/>
                <a:t>Tablet </a:t>
              </a:r>
            </a:p>
            <a:p>
              <a:r>
                <a:rPr lang="en-US" dirty="0" smtClean="0"/>
                <a:t>computer</a:t>
              </a:r>
              <a:endParaRPr lang="en-US" dirty="0"/>
            </a:p>
          </p:txBody>
        </p:sp>
        <p:sp>
          <p:nvSpPr>
            <p:cNvPr id="17" name="TextBox 16"/>
            <p:cNvSpPr txBox="1"/>
            <p:nvPr/>
          </p:nvSpPr>
          <p:spPr>
            <a:xfrm>
              <a:off x="4572000" y="609600"/>
              <a:ext cx="1502334" cy="369332"/>
            </a:xfrm>
            <a:prstGeom prst="rect">
              <a:avLst/>
            </a:prstGeom>
            <a:noFill/>
          </p:spPr>
          <p:txBody>
            <a:bodyPr wrap="none" rtlCol="0">
              <a:spAutoFit/>
            </a:bodyPr>
            <a:lstStyle/>
            <a:p>
              <a:r>
                <a:rPr lang="en-US" dirty="0" smtClean="0"/>
                <a:t>Mobile phone</a:t>
              </a:r>
              <a:endParaRPr lang="en-US" dirty="0"/>
            </a:p>
          </p:txBody>
        </p:sp>
        <p:sp>
          <p:nvSpPr>
            <p:cNvPr id="18" name="TextBox 17"/>
            <p:cNvSpPr txBox="1"/>
            <p:nvPr/>
          </p:nvSpPr>
          <p:spPr>
            <a:xfrm>
              <a:off x="1752600" y="5334000"/>
              <a:ext cx="1127937" cy="369332"/>
            </a:xfrm>
            <a:prstGeom prst="rect">
              <a:avLst/>
            </a:prstGeom>
            <a:noFill/>
          </p:spPr>
          <p:txBody>
            <a:bodyPr wrap="none" rtlCol="0">
              <a:spAutoFit/>
            </a:bodyPr>
            <a:lstStyle/>
            <a:p>
              <a:r>
                <a:rPr lang="en-US" dirty="0" smtClean="0"/>
                <a:t>Computer</a:t>
              </a:r>
              <a:endParaRPr lang="en-US" dirty="0"/>
            </a:p>
          </p:txBody>
        </p:sp>
        <p:pic>
          <p:nvPicPr>
            <p:cNvPr id="19" name="Picture 10" descr="database symbol by rg1024 - database symbol in metallic style">
              <a:hlinkClick r:id="rId10"/>
            </p:cNvPr>
            <p:cNvPicPr>
              <a:picLocks noChangeAspect="1" noChangeArrowheads="1"/>
            </p:cNvPicPr>
            <p:nvPr/>
          </p:nvPicPr>
          <p:blipFill>
            <a:blip r:embed="rId11" cstate="print"/>
            <a:srcRect/>
            <a:stretch>
              <a:fillRect/>
            </a:stretch>
          </p:blipFill>
          <p:spPr bwMode="auto">
            <a:xfrm>
              <a:off x="3124200" y="2667000"/>
              <a:ext cx="1102156" cy="1219200"/>
            </a:xfrm>
            <a:prstGeom prst="rect">
              <a:avLst/>
            </a:prstGeom>
            <a:noFill/>
          </p:spPr>
        </p:pic>
        <p:pic>
          <p:nvPicPr>
            <p:cNvPr id="20" name="Picture 12" descr="Text Page Icon by Anonymous - An icon representing text on a page by Andrew Fitzsimon. Etiquette Icon set. From 0.18 OCAL database.">
              <a:hlinkClick r:id="rId12"/>
            </p:cNvPr>
            <p:cNvPicPr>
              <a:picLocks noChangeAspect="1" noChangeArrowheads="1"/>
            </p:cNvPicPr>
            <p:nvPr/>
          </p:nvPicPr>
          <p:blipFill>
            <a:blip r:embed="rId13" cstate="print"/>
            <a:srcRect/>
            <a:stretch>
              <a:fillRect/>
            </a:stretch>
          </p:blipFill>
          <p:spPr bwMode="auto">
            <a:xfrm>
              <a:off x="4648200" y="2209800"/>
              <a:ext cx="1143000" cy="1143000"/>
            </a:xfrm>
            <a:prstGeom prst="rect">
              <a:avLst/>
            </a:prstGeom>
            <a:noFill/>
          </p:spPr>
        </p:pic>
        <p:sp>
          <p:nvSpPr>
            <p:cNvPr id="21" name="TextBox 20"/>
            <p:cNvSpPr txBox="1"/>
            <p:nvPr/>
          </p:nvSpPr>
          <p:spPr>
            <a:xfrm>
              <a:off x="3124200" y="3810000"/>
              <a:ext cx="970009" cy="646331"/>
            </a:xfrm>
            <a:prstGeom prst="rect">
              <a:avLst/>
            </a:prstGeom>
            <a:noFill/>
          </p:spPr>
          <p:txBody>
            <a:bodyPr wrap="none" rtlCol="0">
              <a:spAutoFit/>
            </a:bodyPr>
            <a:lstStyle/>
            <a:p>
              <a:r>
                <a:rPr lang="en-US" dirty="0" smtClean="0"/>
                <a:t>Remote </a:t>
              </a:r>
            </a:p>
            <a:p>
              <a:r>
                <a:rPr lang="en-US" dirty="0" smtClean="0"/>
                <a:t>servers</a:t>
              </a:r>
              <a:endParaRPr lang="en-US" dirty="0"/>
            </a:p>
          </p:txBody>
        </p:sp>
        <p:sp>
          <p:nvSpPr>
            <p:cNvPr id="22" name="TextBox 21"/>
            <p:cNvSpPr txBox="1"/>
            <p:nvPr/>
          </p:nvSpPr>
          <p:spPr>
            <a:xfrm>
              <a:off x="4724400" y="3352800"/>
              <a:ext cx="961482" cy="646331"/>
            </a:xfrm>
            <a:prstGeom prst="rect">
              <a:avLst/>
            </a:prstGeom>
            <a:noFill/>
          </p:spPr>
          <p:txBody>
            <a:bodyPr wrap="none" rtlCol="0">
              <a:spAutoFit/>
            </a:bodyPr>
            <a:lstStyle/>
            <a:p>
              <a:r>
                <a:rPr lang="en-US" dirty="0" smtClean="0"/>
                <a:t>Data</a:t>
              </a:r>
            </a:p>
            <a:p>
              <a:r>
                <a:rPr lang="en-US" dirty="0" smtClean="0"/>
                <a:t> content</a:t>
              </a:r>
              <a:endParaRPr lang="en-US" dirty="0"/>
            </a:p>
          </p:txBody>
        </p:sp>
        <p:sp>
          <p:nvSpPr>
            <p:cNvPr id="23" name="Left-Right Arrow 22"/>
            <p:cNvSpPr/>
            <p:nvPr/>
          </p:nvSpPr>
          <p:spPr>
            <a:xfrm>
              <a:off x="2057400" y="3124200"/>
              <a:ext cx="762000" cy="304800"/>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Left-Right Arrow 23"/>
            <p:cNvSpPr/>
            <p:nvPr/>
          </p:nvSpPr>
          <p:spPr>
            <a:xfrm rot="5400000">
              <a:off x="3428999" y="4767943"/>
              <a:ext cx="762000" cy="304800"/>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Left-Right Arrow 24"/>
            <p:cNvSpPr/>
            <p:nvPr/>
          </p:nvSpPr>
          <p:spPr>
            <a:xfrm>
              <a:off x="5791200" y="3733800"/>
              <a:ext cx="762000" cy="304800"/>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Left-Right Arrow 25"/>
            <p:cNvSpPr/>
            <p:nvPr/>
          </p:nvSpPr>
          <p:spPr>
            <a:xfrm rot="5400000">
              <a:off x="3733799" y="1752600"/>
              <a:ext cx="762000" cy="304800"/>
            </a:xfrm>
            <a:prstGeom prst="lef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828800" y="228600"/>
            <a:ext cx="6937375" cy="990600"/>
          </a:xfrm>
        </p:spPr>
        <p:txBody>
          <a:bodyPr>
            <a:noAutofit/>
          </a:bodyPr>
          <a:lstStyle/>
          <a:p>
            <a:pPr fontAlgn="auto">
              <a:spcAft>
                <a:spcPts val="0"/>
              </a:spcAft>
              <a:defRPr/>
            </a:pPr>
            <a:r>
              <a:rPr lang="en-US" dirty="0" smtClean="0">
                <a:ea typeface="+mj-ea"/>
                <a:cs typeface="+mj-cs"/>
              </a:rPr>
              <a:t>Data Analysis </a:t>
            </a:r>
            <a:br>
              <a:rPr lang="en-US" dirty="0" smtClean="0">
                <a:ea typeface="+mj-ea"/>
                <a:cs typeface="+mj-cs"/>
              </a:rPr>
            </a:br>
            <a:r>
              <a:rPr lang="en-US" dirty="0" smtClean="0">
                <a:ea typeface="+mj-ea"/>
                <a:cs typeface="+mj-cs"/>
              </a:rPr>
              <a:t>and Distribution</a:t>
            </a:r>
          </a:p>
        </p:txBody>
      </p:sp>
      <p:sp>
        <p:nvSpPr>
          <p:cNvPr id="39939" name="Content Placeholder 4"/>
          <p:cNvSpPr>
            <a:spLocks noGrp="1"/>
          </p:cNvSpPr>
          <p:nvPr>
            <p:ph sz="quarter" idx="1"/>
          </p:nvPr>
        </p:nvSpPr>
        <p:spPr>
          <a:xfrm>
            <a:off x="1828800" y="1600200"/>
            <a:ext cx="6937375" cy="4495800"/>
          </a:xfrm>
        </p:spPr>
        <p:txBody>
          <a:bodyPr/>
          <a:lstStyle/>
          <a:p>
            <a:r>
              <a:rPr lang="en-US" sz="2800" dirty="0" smtClean="0"/>
              <a:t>Four important types of analysis for marketing decision making include:</a:t>
            </a:r>
          </a:p>
          <a:p>
            <a:pPr lvl="1"/>
            <a:r>
              <a:rPr lang="en-US" sz="2800" dirty="0" smtClean="0"/>
              <a:t>Data mining</a:t>
            </a:r>
          </a:p>
          <a:p>
            <a:pPr lvl="1"/>
            <a:r>
              <a:rPr lang="en-US" sz="2800" dirty="0" smtClean="0"/>
              <a:t>Customer profiling</a:t>
            </a:r>
          </a:p>
          <a:p>
            <a:pPr lvl="1"/>
            <a:r>
              <a:rPr lang="en-US" sz="2800" dirty="0" smtClean="0"/>
              <a:t>RFM (recency, frequency, monetary value) analysis</a:t>
            </a:r>
          </a:p>
          <a:p>
            <a:pPr lvl="1"/>
            <a:r>
              <a:rPr lang="en-US" sz="2800" dirty="0" smtClean="0"/>
              <a:t>Report generating</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27</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828800" y="228600"/>
            <a:ext cx="6937375" cy="990600"/>
          </a:xfrm>
        </p:spPr>
        <p:txBody>
          <a:bodyPr>
            <a:noAutofit/>
          </a:bodyPr>
          <a:lstStyle/>
          <a:p>
            <a:pPr fontAlgn="auto">
              <a:spcAft>
                <a:spcPts val="0"/>
              </a:spcAft>
              <a:defRPr/>
            </a:pPr>
            <a:r>
              <a:rPr lang="en-US" dirty="0" smtClean="0">
                <a:ea typeface="+mj-ea"/>
                <a:cs typeface="+mj-cs"/>
              </a:rPr>
              <a:t>Knowledge Management Metrics</a:t>
            </a:r>
          </a:p>
        </p:txBody>
      </p:sp>
      <p:sp>
        <p:nvSpPr>
          <p:cNvPr id="40963" name="Content Placeholder 4"/>
          <p:cNvSpPr>
            <a:spLocks noGrp="1"/>
          </p:cNvSpPr>
          <p:nvPr>
            <p:ph sz="quarter" idx="1"/>
          </p:nvPr>
        </p:nvSpPr>
        <p:spPr>
          <a:xfrm>
            <a:off x="1828800" y="1600200"/>
            <a:ext cx="6937375" cy="4495800"/>
          </a:xfrm>
        </p:spPr>
        <p:txBody>
          <a:bodyPr/>
          <a:lstStyle/>
          <a:p>
            <a:r>
              <a:rPr lang="en-US" sz="2800" dirty="0" smtClean="0"/>
              <a:t>Two metrics are currently in widespread use for online data storage:</a:t>
            </a:r>
          </a:p>
          <a:p>
            <a:pPr lvl="1"/>
            <a:r>
              <a:rPr lang="en-US" sz="2800" dirty="0" smtClean="0"/>
              <a:t>ROI: total cost savings divided by total cost of the installation.</a:t>
            </a:r>
          </a:p>
          <a:p>
            <a:pPr lvl="1"/>
            <a:r>
              <a:rPr lang="en-US" sz="2800" dirty="0" smtClean="0"/>
              <a:t>Total Cost of Ownership (TCO): includes cost of hardware, software, labor, and cost savings.</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28</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ChangeArrowheads="1"/>
          </p:cNvSpPr>
          <p:nvPr/>
        </p:nvSpPr>
        <p:spPr bwMode="auto">
          <a:xfrm>
            <a:off x="-3725863" y="2114550"/>
            <a:ext cx="184150" cy="366713"/>
          </a:xfrm>
          <a:prstGeom prst="rect">
            <a:avLst/>
          </a:prstGeom>
          <a:noFill/>
          <a:ln w="25400">
            <a:noFill/>
            <a:miter lim="800000"/>
            <a:headEnd/>
            <a:tailEnd/>
          </a:ln>
        </p:spPr>
        <p:txBody>
          <a:bodyPr wrap="none" anchor="ctr">
            <a:prstTxWarp prst="textNoShape">
              <a:avLst/>
            </a:prstTxWarp>
            <a:spAutoFit/>
          </a:bodyPr>
          <a:lstStyle/>
          <a:p>
            <a:endParaRPr lang="en-US" dirty="0">
              <a:latin typeface="Calibri" pitchFamily="-72" charset="0"/>
            </a:endParaRPr>
          </a:p>
        </p:txBody>
      </p:sp>
      <p:pic>
        <p:nvPicPr>
          <p:cNvPr id="41986" name="Picture 4" descr="cid:3287383400_2177562"/>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762000" y="685800"/>
            <a:ext cx="8118475" cy="2647950"/>
          </a:xfrm>
          <a:prstGeom prst="rect">
            <a:avLst/>
          </a:prstGeom>
          <a:noFill/>
          <a:ln w="9525">
            <a:noFill/>
            <a:miter lim="800000"/>
            <a:headEnd/>
            <a:tailEnd/>
          </a:ln>
        </p:spPr>
      </p:pic>
      <p:sp>
        <p:nvSpPr>
          <p:cNvPr id="41987" name="Rectangle 5"/>
          <p:cNvSpPr>
            <a:spLocks noChangeArrowheads="1"/>
          </p:cNvSpPr>
          <p:nvPr/>
        </p:nvSpPr>
        <p:spPr bwMode="auto">
          <a:xfrm>
            <a:off x="1066800" y="3582988"/>
            <a:ext cx="7696200" cy="1069975"/>
          </a:xfrm>
          <a:prstGeom prst="rect">
            <a:avLst/>
          </a:prstGeom>
          <a:noFill/>
          <a:ln w="25400">
            <a:noFill/>
            <a:miter lim="800000"/>
            <a:headEnd/>
            <a:tailEnd/>
          </a:ln>
        </p:spPr>
        <p:txBody>
          <a:bodyPr anchor="ctr">
            <a:prstTxWarp prst="textNoShape">
              <a:avLst/>
            </a:prstTxWarp>
            <a:spAutoFit/>
          </a:bodyPr>
          <a:lstStyle/>
          <a:p>
            <a:pPr algn="ctr"/>
            <a:r>
              <a:rPr lang="en-US" sz="1600" dirty="0">
                <a:solidFill>
                  <a:srgbClr val="000000"/>
                </a:solidFill>
                <a:latin typeface="Calibri"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
        <p:nvSpPr>
          <p:cNvPr id="5" name="Rectangle 5"/>
          <p:cNvSpPr txBox="1">
            <a:spLocks noGrp="1" noChangeArrowheads="1"/>
          </p:cNvSpPr>
          <p:nvPr/>
        </p:nvSpPr>
        <p:spPr bwMode="auto">
          <a:xfrm>
            <a:off x="1066800" y="5006975"/>
            <a:ext cx="7631113" cy="636588"/>
          </a:xfrm>
          <a:prstGeom prst="rect">
            <a:avLst/>
          </a:prstGeom>
          <a:noFill/>
          <a:ln>
            <a:miter lim="800000"/>
            <a:headEnd/>
            <a:tailEnd/>
          </a:ln>
        </p:spPr>
        <p:txBody>
          <a:bodyPr anchor="b"/>
          <a:lstStyle/>
          <a:p>
            <a:pPr algn="ctr" fontAlgn="auto">
              <a:spcBef>
                <a:spcPts val="0"/>
              </a:spcBef>
              <a:spcAft>
                <a:spcPts val="0"/>
              </a:spcAft>
              <a:defRPr/>
            </a:pPr>
            <a:r>
              <a:rPr lang="en-US" dirty="0">
                <a:solidFill>
                  <a:srgbClr val="000000"/>
                </a:solidFill>
                <a:effectLst>
                  <a:outerShdw blurRad="38100" dist="38100" dir="2700000" algn="tl">
                    <a:srgbClr val="C0C0C0"/>
                  </a:outerShdw>
                </a:effectLst>
                <a:latin typeface="Tahoma" pitchFamily="34" charset="0"/>
                <a:ea typeface="+mn-ea"/>
                <a:cs typeface="Arial" charset="0"/>
              </a:rPr>
              <a:t>Copyright © </a:t>
            </a:r>
            <a:r>
              <a:rPr lang="en-US" dirty="0" smtClean="0">
                <a:solidFill>
                  <a:srgbClr val="000000"/>
                </a:solidFill>
                <a:effectLst>
                  <a:outerShdw blurRad="38100" dist="38100" dir="2700000" algn="tl">
                    <a:srgbClr val="C0C0C0"/>
                  </a:outerShdw>
                </a:effectLst>
                <a:latin typeface="Tahoma" pitchFamily="34" charset="0"/>
                <a:ea typeface="+mn-ea"/>
                <a:cs typeface="Arial" charset="0"/>
              </a:rPr>
              <a:t>2014 </a:t>
            </a:r>
            <a:r>
              <a:rPr lang="en-US" dirty="0">
                <a:solidFill>
                  <a:srgbClr val="000000"/>
                </a:solidFill>
                <a:effectLst>
                  <a:outerShdw blurRad="38100" dist="38100" dir="2700000" algn="tl">
                    <a:srgbClr val="C0C0C0"/>
                  </a:outerShdw>
                </a:effectLst>
                <a:latin typeface="Tahoma" pitchFamily="34" charset="0"/>
                <a:ea typeface="+mn-ea"/>
                <a:cs typeface="Arial" charset="0"/>
              </a:rPr>
              <a:t>Pearson Education, Inc.  </a:t>
            </a:r>
          </a:p>
          <a:p>
            <a:pPr algn="ctr" fontAlgn="auto">
              <a:spcBef>
                <a:spcPts val="0"/>
              </a:spcBef>
              <a:spcAft>
                <a:spcPts val="0"/>
              </a:spcAft>
              <a:defRPr/>
            </a:pPr>
            <a:r>
              <a:rPr lang="en-US" dirty="0">
                <a:solidFill>
                  <a:srgbClr val="000000"/>
                </a:solidFill>
                <a:effectLst>
                  <a:outerShdw blurRad="38100" dist="38100" dir="2700000" algn="tl">
                    <a:srgbClr val="C0C0C0"/>
                  </a:outerShdw>
                </a:effectLst>
                <a:latin typeface="Tahoma" pitchFamily="34" charset="0"/>
                <a:ea typeface="+mn-ea"/>
                <a:cs typeface="Arial" charset="0"/>
              </a:rPr>
              <a:t>Publishing as Prentice Hall</a:t>
            </a:r>
            <a:endParaRPr lang="en-US" dirty="0">
              <a:solidFill>
                <a:srgbClr val="000000"/>
              </a:solidFill>
              <a:effectLst>
                <a:outerShdw blurRad="38100" dist="38100" dir="2700000" algn="tl">
                  <a:srgbClr val="C0C0C0"/>
                </a:outerShdw>
              </a:effectLst>
              <a:latin typeface="+mn-lt"/>
              <a:ea typeface="+mn-ea"/>
              <a:cs typeface="Arial" charset="0"/>
            </a:endParaRPr>
          </a:p>
        </p:txBody>
      </p:sp>
      <p:sp>
        <p:nvSpPr>
          <p:cNvPr id="8" name="Slide Number Placeholder 7"/>
          <p:cNvSpPr>
            <a:spLocks noGrp="1"/>
          </p:cNvSpPr>
          <p:nvPr>
            <p:ph type="sldNum" sz="quarter" idx="12"/>
          </p:nvPr>
        </p:nvSpPr>
        <p:spPr/>
        <p:txBody>
          <a:bodyPr/>
          <a:lstStyle/>
          <a:p>
            <a:r>
              <a:rPr lang="en-US" dirty="0" smtClean="0"/>
              <a:t>6-</a:t>
            </a:r>
            <a:fld id="{C238F03A-58E1-4ECA-9024-348A9A81A53D}" type="slidenum">
              <a:rPr lang="en-US" smtClean="0"/>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828800" y="228600"/>
            <a:ext cx="6937375" cy="990600"/>
          </a:xfrm>
        </p:spPr>
        <p:txBody>
          <a:bodyPr>
            <a:normAutofit/>
          </a:bodyPr>
          <a:lstStyle/>
          <a:p>
            <a:pPr fontAlgn="auto">
              <a:spcAft>
                <a:spcPts val="0"/>
              </a:spcAft>
              <a:defRPr/>
            </a:pPr>
            <a:r>
              <a:rPr lang="en-US" dirty="0" smtClean="0">
                <a:ea typeface="+mj-ea"/>
                <a:cs typeface="+mj-cs"/>
              </a:rPr>
              <a:t>Chapter 6 Objectives, cont.</a:t>
            </a:r>
          </a:p>
        </p:txBody>
      </p:sp>
      <p:sp>
        <p:nvSpPr>
          <p:cNvPr id="17411" name="Content Placeholder 4"/>
          <p:cNvSpPr>
            <a:spLocks noGrp="1"/>
          </p:cNvSpPr>
          <p:nvPr>
            <p:ph sz="quarter" idx="1"/>
          </p:nvPr>
        </p:nvSpPr>
        <p:spPr>
          <a:xfrm>
            <a:off x="1371600" y="1524000"/>
            <a:ext cx="7391400" cy="4800600"/>
          </a:xfrm>
        </p:spPr>
        <p:txBody>
          <a:bodyPr/>
          <a:lstStyle/>
          <a:p>
            <a:pPr lvl="1">
              <a:lnSpc>
                <a:spcPct val="90000"/>
              </a:lnSpc>
            </a:pPr>
            <a:r>
              <a:rPr lang="en-US" sz="2800" dirty="0" smtClean="0"/>
              <a:t>Describe several ways to monitor the </a:t>
            </a:r>
            <a:r>
              <a:rPr lang="en-US" sz="2800" dirty="0" smtClean="0"/>
              <a:t>Web </a:t>
            </a:r>
            <a:r>
              <a:rPr lang="en-US" sz="2800" dirty="0" smtClean="0"/>
              <a:t>for gathering desired information.</a:t>
            </a:r>
          </a:p>
          <a:p>
            <a:pPr lvl="1">
              <a:lnSpc>
                <a:spcPct val="90000"/>
              </a:lnSpc>
            </a:pPr>
            <a:r>
              <a:rPr lang="en-US" sz="2800" dirty="0" smtClean="0"/>
              <a:t>Contrast client-side, server-side, and real-space approaches to data collection.</a:t>
            </a:r>
          </a:p>
          <a:p>
            <a:pPr lvl="1">
              <a:lnSpc>
                <a:spcPct val="90000"/>
              </a:lnSpc>
            </a:pPr>
            <a:r>
              <a:rPr lang="en-US" sz="2800" dirty="0" smtClean="0"/>
              <a:t>Explain the concepts of big data and cloud computing.</a:t>
            </a:r>
          </a:p>
          <a:p>
            <a:pPr lvl="1">
              <a:lnSpc>
                <a:spcPct val="90000"/>
              </a:lnSpc>
            </a:pPr>
            <a:r>
              <a:rPr lang="en-US" sz="2800" dirty="0" smtClean="0"/>
              <a:t>Highlight four important methods of analysis that e-marketers can apply to information in the data warehouse.</a:t>
            </a:r>
          </a:p>
          <a:p>
            <a:endParaRPr lang="en-US" dirty="0" smtClean="0"/>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3</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4"/>
          <p:cNvSpPr>
            <a:spLocks noGrp="1" noChangeArrowheads="1"/>
          </p:cNvSpPr>
          <p:nvPr>
            <p:ph type="body" idx="1"/>
          </p:nvPr>
        </p:nvSpPr>
        <p:spPr>
          <a:xfrm>
            <a:off x="1828800" y="1295400"/>
            <a:ext cx="6937375" cy="4800600"/>
          </a:xfrm>
        </p:spPr>
        <p:txBody>
          <a:bodyPr>
            <a:normAutofit/>
          </a:bodyPr>
          <a:lstStyle/>
          <a:p>
            <a:pPr>
              <a:spcBef>
                <a:spcPts val="600"/>
              </a:spcBef>
            </a:pPr>
            <a:r>
              <a:rPr lang="en-US" sz="2800" dirty="0" smtClean="0"/>
              <a:t>Nestlé Purina PetCare wanted to know whether their </a:t>
            </a:r>
            <a:r>
              <a:rPr lang="en-US" sz="2800" dirty="0" smtClean="0"/>
              <a:t>Web sites </a:t>
            </a:r>
            <a:r>
              <a:rPr lang="en-US" sz="2800" dirty="0" smtClean="0"/>
              <a:t>and online advertising increased off-line behavior.</a:t>
            </a:r>
          </a:p>
          <a:p>
            <a:pPr>
              <a:spcBef>
                <a:spcPts val="600"/>
              </a:spcBef>
            </a:pPr>
            <a:r>
              <a:rPr lang="en-US" sz="2800" dirty="0" smtClean="0"/>
              <a:t>Nestlé Purina developed 3 research questions:</a:t>
            </a:r>
          </a:p>
          <a:p>
            <a:pPr lvl="1">
              <a:spcBef>
                <a:spcPts val="600"/>
              </a:spcBef>
            </a:pPr>
            <a:r>
              <a:rPr lang="en-US" sz="2800" dirty="0" smtClean="0"/>
              <a:t>Are our buyers using our branded Web sites?</a:t>
            </a:r>
          </a:p>
          <a:p>
            <a:pPr lvl="1">
              <a:spcBef>
                <a:spcPts val="600"/>
              </a:spcBef>
            </a:pPr>
            <a:r>
              <a:rPr lang="en-US" sz="2800" dirty="0" smtClean="0"/>
              <a:t>Should we invest beyond these branded Web sites in online advertising?</a:t>
            </a:r>
          </a:p>
          <a:p>
            <a:pPr lvl="1">
              <a:spcBef>
                <a:spcPts val="600"/>
              </a:spcBef>
            </a:pPr>
            <a:r>
              <a:rPr lang="en-US" sz="2800" dirty="0" smtClean="0"/>
              <a:t>If so, where do we place the advertising?</a:t>
            </a:r>
          </a:p>
          <a:p>
            <a:pPr lvl="1">
              <a:buFontTx/>
              <a:buNone/>
            </a:pPr>
            <a:endParaRPr lang="en-US" sz="1800" dirty="0" smtClean="0"/>
          </a:p>
        </p:txBody>
      </p:sp>
      <p:sp>
        <p:nvSpPr>
          <p:cNvPr id="15364" name="Rectangle 5"/>
          <p:cNvSpPr>
            <a:spLocks noGrp="1" noChangeArrowheads="1"/>
          </p:cNvSpPr>
          <p:nvPr>
            <p:ph type="title"/>
          </p:nvPr>
        </p:nvSpPr>
        <p:spPr>
          <a:xfrm>
            <a:off x="1828800" y="228600"/>
            <a:ext cx="6937375" cy="990600"/>
          </a:xfrm>
        </p:spPr>
        <p:txBody>
          <a:bodyPr/>
          <a:lstStyle/>
          <a:p>
            <a:pPr fontAlgn="auto">
              <a:spcAft>
                <a:spcPts val="0"/>
              </a:spcAft>
              <a:defRPr/>
            </a:pPr>
            <a:r>
              <a:rPr lang="en-US" dirty="0" smtClean="0">
                <a:ea typeface="+mj-ea"/>
                <a:cs typeface="+mj-cs"/>
              </a:rPr>
              <a:t>The Purina Story</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4</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6"/>
          <p:cNvSpPr>
            <a:spLocks noGrp="1" noChangeArrowheads="1"/>
          </p:cNvSpPr>
          <p:nvPr>
            <p:ph type="title"/>
          </p:nvPr>
        </p:nvSpPr>
        <p:spPr>
          <a:xfrm>
            <a:off x="1828800" y="228600"/>
            <a:ext cx="6937375" cy="990600"/>
          </a:xfrm>
        </p:spPr>
        <p:txBody>
          <a:bodyPr/>
          <a:lstStyle/>
          <a:p>
            <a:pPr fontAlgn="auto">
              <a:spcAft>
                <a:spcPts val="0"/>
              </a:spcAft>
              <a:defRPr/>
            </a:pPr>
            <a:r>
              <a:rPr lang="en-US" dirty="0" smtClean="0">
                <a:ea typeface="+mj-ea"/>
                <a:cs typeface="+mj-cs"/>
              </a:rPr>
              <a:t>The Purina Story, cont.</a:t>
            </a:r>
          </a:p>
        </p:txBody>
      </p:sp>
      <p:sp>
        <p:nvSpPr>
          <p:cNvPr id="19458" name="Rectangle 7"/>
          <p:cNvSpPr>
            <a:spLocks noGrp="1" noChangeArrowheads="1"/>
          </p:cNvSpPr>
          <p:nvPr>
            <p:ph type="body" idx="1"/>
          </p:nvPr>
        </p:nvSpPr>
        <p:spPr>
          <a:xfrm>
            <a:off x="1447800" y="1295400"/>
            <a:ext cx="7162800" cy="4648200"/>
          </a:xfrm>
        </p:spPr>
        <p:txBody>
          <a:bodyPr>
            <a:normAutofit/>
          </a:bodyPr>
          <a:lstStyle/>
          <a:p>
            <a:pPr marL="319088" indent="-319088">
              <a:lnSpc>
                <a:spcPct val="90000"/>
              </a:lnSpc>
              <a:spcBef>
                <a:spcPct val="0"/>
              </a:spcBef>
            </a:pPr>
            <a:r>
              <a:rPr lang="en-US" sz="2800" dirty="0" smtClean="0"/>
              <a:t>Online and offline shopping panel data revealed:</a:t>
            </a:r>
          </a:p>
          <a:p>
            <a:pPr marL="639763" lvl="1" indent="-273050">
              <a:lnSpc>
                <a:spcPct val="90000"/>
              </a:lnSpc>
              <a:spcBef>
                <a:spcPct val="0"/>
              </a:spcBef>
            </a:pPr>
            <a:r>
              <a:rPr lang="en-US" sz="2800" dirty="0" smtClean="0"/>
              <a:t>Banner click-through rate was low (0.06%).</a:t>
            </a:r>
          </a:p>
          <a:p>
            <a:pPr marL="639763" lvl="1" indent="-273050">
              <a:lnSpc>
                <a:spcPct val="90000"/>
              </a:lnSpc>
              <a:spcBef>
                <a:spcPct val="0"/>
              </a:spcBef>
            </a:pPr>
            <a:r>
              <a:rPr lang="en-US" sz="2800" dirty="0" smtClean="0"/>
              <a:t>31% of subjects exposed to Purina ads mentioned the Purina brand compared with 22% of the no-exposure subjects.</a:t>
            </a:r>
          </a:p>
          <a:p>
            <a:pPr marL="639763" lvl="1" indent="-273050">
              <a:lnSpc>
                <a:spcPct val="90000"/>
              </a:lnSpc>
              <a:spcBef>
                <a:spcPct val="0"/>
              </a:spcBef>
            </a:pPr>
            <a:r>
              <a:rPr lang="en-US" sz="2800" dirty="0" smtClean="0"/>
              <a:t>Home/health and living sites received the most visits from their customers.</a:t>
            </a:r>
          </a:p>
          <a:p>
            <a:pPr marL="239713" indent="-273050">
              <a:lnSpc>
                <a:spcPct val="90000"/>
              </a:lnSpc>
              <a:spcBef>
                <a:spcPct val="0"/>
              </a:spcBef>
            </a:pPr>
            <a:r>
              <a:rPr lang="en-US" sz="2800" dirty="0" smtClean="0"/>
              <a:t>The information helped the firm decide where to place banner ads.</a:t>
            </a:r>
          </a:p>
          <a:p>
            <a:pPr marL="239713" indent="-273050">
              <a:lnSpc>
                <a:spcPct val="90000"/>
              </a:lnSpc>
              <a:spcBef>
                <a:spcPct val="0"/>
              </a:spcBef>
              <a:buNone/>
            </a:pPr>
            <a:endParaRPr lang="en-US" sz="3200" dirty="0" smtClean="0"/>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5</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6"/>
          <p:cNvSpPr>
            <a:spLocks noGrp="1" noChangeArrowheads="1"/>
          </p:cNvSpPr>
          <p:nvPr>
            <p:ph type="title"/>
          </p:nvPr>
        </p:nvSpPr>
        <p:spPr>
          <a:xfrm>
            <a:off x="1524000" y="228600"/>
            <a:ext cx="7242175" cy="990600"/>
          </a:xfrm>
        </p:spPr>
        <p:txBody>
          <a:bodyPr/>
          <a:lstStyle/>
          <a:p>
            <a:pPr fontAlgn="auto">
              <a:spcAft>
                <a:spcPts val="0"/>
              </a:spcAft>
              <a:defRPr/>
            </a:pPr>
            <a:r>
              <a:rPr lang="en-US" dirty="0" smtClean="0">
                <a:ea typeface="+mj-ea"/>
                <a:cs typeface="+mj-cs"/>
              </a:rPr>
              <a:t>Data Drive Strategy</a:t>
            </a:r>
          </a:p>
        </p:txBody>
      </p:sp>
      <p:sp>
        <p:nvSpPr>
          <p:cNvPr id="20482" name="Rectangle 7"/>
          <p:cNvSpPr>
            <a:spLocks noGrp="1" noChangeArrowheads="1"/>
          </p:cNvSpPr>
          <p:nvPr>
            <p:ph type="body" idx="1"/>
          </p:nvPr>
        </p:nvSpPr>
        <p:spPr>
          <a:xfrm>
            <a:off x="1295400" y="1295400"/>
            <a:ext cx="7239000" cy="4800600"/>
          </a:xfrm>
        </p:spPr>
        <p:txBody>
          <a:bodyPr>
            <a:normAutofit/>
          </a:bodyPr>
          <a:lstStyle/>
          <a:p>
            <a:r>
              <a:rPr lang="en-US" sz="2800" dirty="0" smtClean="0"/>
              <a:t>U.S. marketers spend $6.7B annually on marketing research; global spend is $18.9B.</a:t>
            </a:r>
          </a:p>
          <a:p>
            <a:r>
              <a:rPr lang="en-US" sz="2800" dirty="0" smtClean="0"/>
              <a:t>E-marketers can generate a great deal of data by using surveys, Web analytics, secondary data, social media conversations, etc. </a:t>
            </a:r>
          </a:p>
          <a:p>
            <a:r>
              <a:rPr lang="en-US" sz="2800" dirty="0" smtClean="0"/>
              <a:t>Marketing insight occurs somewhere between information and knowledge.</a:t>
            </a:r>
          </a:p>
          <a:p>
            <a:pPr lvl="1"/>
            <a:r>
              <a:rPr lang="en-US" sz="2800" dirty="0" smtClean="0"/>
              <a:t>Data without insight or application to inform marketing strategy are worthless.</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6</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p:spPr>
        <p:txBody>
          <a:bodyPr/>
          <a:lstStyle/>
          <a:p>
            <a:r>
              <a:rPr lang="en-US" dirty="0" smtClean="0"/>
              <a:t>Big Data</a:t>
            </a:r>
            <a:endParaRPr lang="en-US" dirty="0"/>
          </a:p>
        </p:txBody>
      </p:sp>
      <p:sp>
        <p:nvSpPr>
          <p:cNvPr id="3" name="Content Placeholder 2"/>
          <p:cNvSpPr>
            <a:spLocks noGrp="1"/>
          </p:cNvSpPr>
          <p:nvPr>
            <p:ph idx="1"/>
          </p:nvPr>
        </p:nvSpPr>
        <p:spPr>
          <a:xfrm>
            <a:off x="1066800" y="1600200"/>
            <a:ext cx="7391400" cy="4525963"/>
          </a:xfrm>
        </p:spPr>
        <p:txBody>
          <a:bodyPr>
            <a:noAutofit/>
          </a:bodyPr>
          <a:lstStyle/>
          <a:p>
            <a:r>
              <a:rPr lang="en-US" sz="2800" dirty="0" smtClean="0"/>
              <a:t>Big data refers to huge data sets that are difficult to manage and analyze.</a:t>
            </a:r>
          </a:p>
          <a:p>
            <a:r>
              <a:rPr lang="en-US" sz="2800" dirty="0" smtClean="0"/>
              <a:t>31% of marketers would like to collect Web data daily.</a:t>
            </a:r>
          </a:p>
          <a:p>
            <a:r>
              <a:rPr lang="en-US" sz="2800" dirty="0" smtClean="0"/>
              <a:t>74% collect demographic data; 64% collect transaction data; 35% monitor social media.</a:t>
            </a:r>
          </a:p>
          <a:p>
            <a:r>
              <a:rPr lang="en-US" sz="2800" dirty="0" smtClean="0"/>
              <a:t>Purina, for example, sorts through hundreds of millions of pieces of data from about 21.5 million consumers to make marketing decisions.</a:t>
            </a:r>
            <a:endParaRPr lang="en-US" sz="2800" dirty="0"/>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7</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412"/>
          <p:cNvSpPr>
            <a:spLocks noGrp="1" noChangeArrowheads="1"/>
          </p:cNvSpPr>
          <p:nvPr>
            <p:ph type="title"/>
          </p:nvPr>
        </p:nvSpPr>
        <p:spPr/>
        <p:txBody>
          <a:bodyPr>
            <a:normAutofit/>
          </a:bodyPr>
          <a:lstStyle/>
          <a:p>
            <a:pPr fontAlgn="auto">
              <a:spcAft>
                <a:spcPts val="0"/>
              </a:spcAft>
              <a:defRPr/>
            </a:pPr>
            <a:r>
              <a:rPr lang="en-US" dirty="0" smtClean="0">
                <a:ea typeface="+mj-ea"/>
                <a:cs typeface="+mj-cs"/>
              </a:rPr>
              <a:t>From Data to Decision: </a:t>
            </a:r>
            <a:r>
              <a:rPr lang="en-US" dirty="0" smtClean="0"/>
              <a:t>Nestlé </a:t>
            </a:r>
            <a:r>
              <a:rPr lang="en-US" dirty="0" smtClean="0">
                <a:ea typeface="+mj-ea"/>
                <a:cs typeface="+mj-cs"/>
              </a:rPr>
              <a:t>Purina</a:t>
            </a:r>
          </a:p>
        </p:txBody>
      </p:sp>
      <p:sp>
        <p:nvSpPr>
          <p:cNvPr id="21506" name="Rectangle 414"/>
          <p:cNvSpPr>
            <a:spLocks noChangeArrowheads="1"/>
          </p:cNvSpPr>
          <p:nvPr/>
        </p:nvSpPr>
        <p:spPr bwMode="auto">
          <a:xfrm>
            <a:off x="0" y="-182563"/>
            <a:ext cx="184150" cy="366713"/>
          </a:xfrm>
          <a:prstGeom prst="rect">
            <a:avLst/>
          </a:prstGeom>
          <a:noFill/>
          <a:ln w="9525">
            <a:noFill/>
            <a:miter lim="800000"/>
            <a:headEnd/>
            <a:tailEnd/>
          </a:ln>
        </p:spPr>
        <p:txBody>
          <a:bodyPr wrap="none" anchor="ctr">
            <a:prstTxWarp prst="textNoShape">
              <a:avLst/>
            </a:prstTxWarp>
            <a:spAutoFit/>
          </a:bodyPr>
          <a:lstStyle/>
          <a:p>
            <a:endParaRPr lang="en-US" dirty="0">
              <a:latin typeface="Tw Cen MT" charset="0"/>
            </a:endParaRPr>
          </a:p>
        </p:txBody>
      </p:sp>
      <p:pic>
        <p:nvPicPr>
          <p:cNvPr id="21508" name="Picture 4"/>
          <p:cNvPicPr>
            <a:picLocks noChangeAspect="1" noChangeArrowheads="1"/>
          </p:cNvPicPr>
          <p:nvPr/>
        </p:nvPicPr>
        <p:blipFill>
          <a:blip r:embed="rId2" cstate="print"/>
          <a:srcRect/>
          <a:stretch>
            <a:fillRect/>
          </a:stretch>
        </p:blipFill>
        <p:spPr bwMode="auto">
          <a:xfrm>
            <a:off x="609600" y="1676401"/>
            <a:ext cx="7848600" cy="4419600"/>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r>
              <a:rPr lang="en-US" dirty="0" smtClean="0"/>
              <a:t>6-</a:t>
            </a:r>
            <a:fld id="{C238F03A-58E1-4ECA-9024-348A9A81A53D}" type="slidenum">
              <a:rPr lang="en-US" smtClean="0"/>
              <a:pPr/>
              <a:t>8</a:t>
            </a:fld>
            <a:endParaRPr lang="en-US" dirty="0"/>
          </a:p>
        </p:txBody>
      </p:sp>
      <p:sp>
        <p:nvSpPr>
          <p:cNvPr id="8" name="Footer Placeholder 7"/>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4"/>
          <p:cNvSpPr>
            <a:spLocks noGrp="1" noChangeArrowheads="1"/>
          </p:cNvSpPr>
          <p:nvPr>
            <p:ph type="body" idx="1"/>
          </p:nvPr>
        </p:nvSpPr>
        <p:spPr>
          <a:xfrm>
            <a:off x="1600200" y="1600200"/>
            <a:ext cx="7086600" cy="4572000"/>
          </a:xfrm>
        </p:spPr>
        <p:txBody>
          <a:bodyPr rtlCol="0">
            <a:normAutofit/>
          </a:bodyPr>
          <a:lstStyle/>
          <a:p>
            <a:pPr>
              <a:defRPr/>
            </a:pPr>
            <a:r>
              <a:rPr lang="en-US" sz="2800" dirty="0" smtClean="0">
                <a:ea typeface="+mn-ea"/>
                <a:cs typeface="+mn-cs"/>
              </a:rPr>
              <a:t>Knowledge management is the process of managing the creation, use, and dissemination of knowledge.</a:t>
            </a:r>
          </a:p>
          <a:p>
            <a:pPr>
              <a:defRPr/>
            </a:pPr>
            <a:r>
              <a:rPr lang="en-US" sz="2800" dirty="0" smtClean="0">
                <a:ea typeface="+mn-ea"/>
                <a:cs typeface="+mn-cs"/>
              </a:rPr>
              <a:t>Data, information, and knowledge are shared with internal decision makers, partners, channel members, and sometimes customers.</a:t>
            </a:r>
          </a:p>
          <a:p>
            <a:pPr>
              <a:defRPr/>
            </a:pPr>
            <a:r>
              <a:rPr lang="en-US" sz="2800" dirty="0" smtClean="0">
                <a:ea typeface="+mn-ea"/>
                <a:cs typeface="+mn-cs"/>
              </a:rPr>
              <a:t>A marketing knowledge database includes data about customers, prospects and competitors.</a:t>
            </a:r>
          </a:p>
        </p:txBody>
      </p:sp>
      <p:sp>
        <p:nvSpPr>
          <p:cNvPr id="18436" name="Rectangle 5"/>
          <p:cNvSpPr>
            <a:spLocks noGrp="1" noChangeArrowheads="1"/>
          </p:cNvSpPr>
          <p:nvPr>
            <p:ph type="title"/>
          </p:nvPr>
        </p:nvSpPr>
        <p:spPr>
          <a:xfrm>
            <a:off x="1524000" y="228600"/>
            <a:ext cx="7242175" cy="990600"/>
          </a:xfrm>
        </p:spPr>
        <p:txBody>
          <a:bodyPr>
            <a:noAutofit/>
          </a:bodyPr>
          <a:lstStyle/>
          <a:p>
            <a:pPr fontAlgn="auto">
              <a:spcAft>
                <a:spcPts val="0"/>
              </a:spcAft>
              <a:defRPr/>
            </a:pPr>
            <a:r>
              <a:rPr lang="en-US" dirty="0" smtClean="0">
                <a:ea typeface="+mj-ea"/>
                <a:cs typeface="+mj-cs"/>
              </a:rPr>
              <a:t>Marketing Knowledge Management</a:t>
            </a:r>
          </a:p>
        </p:txBody>
      </p:sp>
      <p:sp>
        <p:nvSpPr>
          <p:cNvPr id="6" name="Slide Number Placeholder 5"/>
          <p:cNvSpPr>
            <a:spLocks noGrp="1"/>
          </p:cNvSpPr>
          <p:nvPr>
            <p:ph type="sldNum" sz="quarter" idx="12"/>
          </p:nvPr>
        </p:nvSpPr>
        <p:spPr/>
        <p:txBody>
          <a:bodyPr/>
          <a:lstStyle/>
          <a:p>
            <a:r>
              <a:rPr lang="en-US" dirty="0" smtClean="0"/>
              <a:t>6-</a:t>
            </a:r>
            <a:fld id="{C238F03A-58E1-4ECA-9024-348A9A81A53D}" type="slidenum">
              <a:rPr lang="en-US" smtClean="0"/>
              <a:pPr/>
              <a:t>9</a:t>
            </a:fld>
            <a:endParaRPr lang="en-US" dirty="0"/>
          </a:p>
        </p:txBody>
      </p:sp>
      <p:sp>
        <p:nvSpPr>
          <p:cNvPr id="7" name="Footer Placeholder 6"/>
          <p:cNvSpPr>
            <a:spLocks noGrp="1"/>
          </p:cNvSpPr>
          <p:nvPr>
            <p:ph type="ftr" sz="quarter" idx="11"/>
          </p:nvPr>
        </p:nvSpPr>
        <p:spPr/>
        <p:txBody>
          <a:bodyPr/>
          <a:lstStyle/>
          <a:p>
            <a:r>
              <a:rPr lang="en-US" dirty="0" smtClean="0"/>
              <a:t>©2014 Pearson Education, Inc. publishing as Prentice Hall</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385378">
  <a:themeElements>
    <a:clrScheme name="Fresh">
      <a:dk1>
        <a:sysClr val="windowText" lastClr="000000"/>
      </a:dk1>
      <a:lt1>
        <a:sysClr val="window" lastClr="FFFFFF"/>
      </a:lt1>
      <a:dk2>
        <a:srgbClr val="89C540"/>
      </a:dk2>
      <a:lt2>
        <a:srgbClr val="F0E5B6"/>
      </a:lt2>
      <a:accent1>
        <a:srgbClr val="3B4F18"/>
      </a:accent1>
      <a:accent2>
        <a:srgbClr val="CCC834"/>
      </a:accent2>
      <a:accent3>
        <a:srgbClr val="F49AE1"/>
      </a:accent3>
      <a:accent4>
        <a:srgbClr val="2AC9DE"/>
      </a:accent4>
      <a:accent5>
        <a:srgbClr val="927B74"/>
      </a:accent5>
      <a:accent6>
        <a:srgbClr val="769F11"/>
      </a:accent6>
      <a:hlink>
        <a:srgbClr val="0A6A21"/>
      </a:hlink>
      <a:folHlink>
        <a:srgbClr val="406EA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TS010385378</Template>
  <TotalTime>380</TotalTime>
  <Words>1527</Words>
  <Application>Microsoft Office PowerPoint</Application>
  <PresentationFormat>On-screen Show (4:3)</PresentationFormat>
  <Paragraphs>196</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TS010385378</vt:lpstr>
      <vt:lpstr>E-Marketing/7E Chapter 6</vt:lpstr>
      <vt:lpstr>Chapter 6 Objectives</vt:lpstr>
      <vt:lpstr>Chapter 6 Objectives, cont.</vt:lpstr>
      <vt:lpstr>The Purina Story</vt:lpstr>
      <vt:lpstr>The Purina Story, cont.</vt:lpstr>
      <vt:lpstr>Data Drive Strategy</vt:lpstr>
      <vt:lpstr>Big Data</vt:lpstr>
      <vt:lpstr>From Data to Decision: Nestlé Purina</vt:lpstr>
      <vt:lpstr>Marketing Knowledge Management</vt:lpstr>
      <vt:lpstr>The Electronic  Marketing Information System</vt:lpstr>
      <vt:lpstr>Most Common Data-Collection Methods</vt:lpstr>
      <vt:lpstr>Source 1: Internal Records</vt:lpstr>
      <vt:lpstr>Source 2: Secondary Data</vt:lpstr>
      <vt:lpstr>Public &amp; Private Data Sources</vt:lpstr>
      <vt:lpstr>Source 3: Primary Data</vt:lpstr>
      <vt:lpstr>Primary Research Steps</vt:lpstr>
      <vt:lpstr>Typical Research problems for E-Marketers</vt:lpstr>
      <vt:lpstr>Advantages &amp; Disadvantages  of Online Survey Research </vt:lpstr>
      <vt:lpstr>Online Panels</vt:lpstr>
      <vt:lpstr>Ethics of Online Research</vt:lpstr>
      <vt:lpstr>Other Technology-Enabled Approaches</vt:lpstr>
      <vt:lpstr>Following the Clickstream at FTC.gov</vt:lpstr>
      <vt:lpstr>Real-Space Approaches</vt:lpstr>
      <vt:lpstr>Real-space Data Collection &amp; Storage Example</vt:lpstr>
      <vt:lpstr>Marketing Databases &amp;  Data Warehouses</vt:lpstr>
      <vt:lpstr>Cloud Computing</vt:lpstr>
      <vt:lpstr>Data Analysis  and Distribution</vt:lpstr>
      <vt:lpstr>Knowledge Management Metrics</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Communication]</dc:title>
  <dc:creator>Betty</dc:creator>
  <cp:lastModifiedBy>Betty</cp:lastModifiedBy>
  <cp:revision>79</cp:revision>
  <dcterms:created xsi:type="dcterms:W3CDTF">2013-04-24T20:55:47Z</dcterms:created>
  <dcterms:modified xsi:type="dcterms:W3CDTF">2013-05-26T01:25:08Z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