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4"/>
  </p:notesMasterIdLst>
  <p:handoutMasterIdLst>
    <p:handoutMasterId r:id="rId25"/>
  </p:handoutMasterIdLst>
  <p:sldIdLst>
    <p:sldId id="259" r:id="rId3"/>
    <p:sldId id="280" r:id="rId4"/>
    <p:sldId id="261" r:id="rId5"/>
    <p:sldId id="262" r:id="rId6"/>
    <p:sldId id="263" r:id="rId7"/>
    <p:sldId id="264" r:id="rId8"/>
    <p:sldId id="265" r:id="rId9"/>
    <p:sldId id="266" r:id="rId10"/>
    <p:sldId id="267" r:id="rId11"/>
    <p:sldId id="268" r:id="rId12"/>
    <p:sldId id="269" r:id="rId13"/>
    <p:sldId id="270" r:id="rId14"/>
    <p:sldId id="271" r:id="rId15"/>
    <p:sldId id="272" r:id="rId16"/>
    <p:sldId id="281"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520" autoAdjust="0"/>
  </p:normalViewPr>
  <p:slideViewPr>
    <p:cSldViewPr>
      <p:cViewPr>
        <p:scale>
          <a:sx n="90" d="100"/>
          <a:sy n="90" d="100"/>
        </p:scale>
        <p:origin x="-804"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21B00-6FC2-41C5-8CC8-B9EEA04C504C}" type="datetimeFigureOut">
              <a:rPr lang="en-US" smtClean="0"/>
              <a:pPr/>
              <a:t>5/29/2013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262084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4F934-0B1F-4A2D-B327-660F7F58F120}" type="datetimeFigureOut">
              <a:rPr lang="en-US" smtClean="0"/>
              <a:pPr/>
              <a:t>5/29/2013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4592BD-A84E-44A3-8DF7-E6ED0C1DA784}" type="slidenum">
              <a:rPr lang="en-US" smtClean="0"/>
              <a:pPr/>
              <a:t>‹#›</a:t>
            </a:fld>
            <a:endParaRPr lang="en-US" dirty="0"/>
          </a:p>
        </p:txBody>
      </p:sp>
    </p:spTree>
    <p:extLst>
      <p:ext uri="{BB962C8B-B14F-4D97-AF65-F5344CB8AC3E}">
        <p14:creationId xmlns:p14="http://schemas.microsoft.com/office/powerpoint/2010/main" val="58992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1116449"/>
            <a:ext cx="6858000" cy="707886"/>
          </a:xfrm>
        </p:spPr>
        <p:txBody>
          <a:bodyPr wrap="square">
            <a:spAutoFit/>
          </a:bodyPr>
          <a:lstStyle>
            <a:lvl1pPr algn="r">
              <a:defRPr sz="4000">
                <a:solidFill>
                  <a:schemeClr val="accent2">
                    <a:lumMod val="75000"/>
                  </a:schemeClr>
                </a:solidFill>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userDrawn="1">
            <p:ph type="dt" sz="half" idx="10"/>
          </p:nvPr>
        </p:nvSpPr>
        <p:spPr/>
        <p:txBody>
          <a:bodyPr/>
          <a:lstStyle/>
          <a:p>
            <a:fld id="{2199FE1D-2369-4C95-B4F5-70F56569FA44}" type="datetime1">
              <a:rPr lang="en-US" smtClean="0"/>
              <a:t>5/29/2013</a:t>
            </a:fld>
            <a:endParaRPr lang="en-US" dirty="0"/>
          </a:p>
        </p:txBody>
      </p:sp>
      <p:sp>
        <p:nvSpPr>
          <p:cNvPr id="5" name="Footer Placeholder 4"/>
          <p:cNvSpPr>
            <a:spLocks noGrp="1"/>
          </p:cNvSpPr>
          <p:nvPr userDrawn="1">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EA5EB-7AAF-4E15-B521-9E4316891F2D}" type="datetime1">
              <a:rPr lang="en-US" smtClean="0"/>
              <a:t>5/29/2013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FF9B3-6966-4FB4-B2FA-7F608C958668}" type="datetime1">
              <a:rPr lang="en-US" smtClean="0"/>
              <a:t>5/29/2013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449CC-F872-4FA4-B2CA-4A4C18743E82}" type="datetime1">
              <a:rPr lang="en-US" smtClean="0"/>
              <a:t>5/29/2013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4C1462-8A1B-4DDD-92DF-537514B2ED00}" type="datetime1">
              <a:rPr lang="en-US" smtClean="0"/>
              <a:t>5/29/2013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5E2E6F-2AF7-4637-AE55-AF44E068CFB4}" type="datetime1">
              <a:rPr lang="en-US" smtClean="0"/>
              <a:t>5/29/2013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FFCC04-9D4F-4419-B154-936C331DEF12}" type="datetime1">
              <a:rPr lang="en-US" smtClean="0"/>
              <a:t>5/29/2013</a:t>
            </a:fld>
            <a:endParaRPr lang="en-US" dirty="0"/>
          </a:p>
        </p:txBody>
      </p:sp>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90F7D7-8D78-45F5-9F3A-EABB505CD3F6}" type="datetime1">
              <a:rPr lang="en-US" smtClean="0"/>
              <a:t>5/29/2013</a:t>
            </a:fld>
            <a:endParaRPr lang="en-US" dirty="0"/>
          </a:p>
        </p:txBody>
      </p:sp>
      <p:sp>
        <p:nvSpPr>
          <p:cNvPr id="4" name="Footer Placeholder 3"/>
          <p:cNvSpPr>
            <a:spLocks noGrp="1"/>
          </p:cNvSpPr>
          <p:nvPr>
            <p:ph type="ftr" sz="quarter" idx="11"/>
          </p:nvPr>
        </p:nvSpPr>
        <p:spPr/>
        <p:txBody>
          <a:bodyPr/>
          <a:lstStyle/>
          <a:p>
            <a:r>
              <a:rPr lang="en-US" dirty="0" smtClean="0"/>
              <a:t>©2014 Pearson Education, Inc. publishing as Prentice Hall</a:t>
            </a:r>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F6D53-9AC2-4D05-9C77-5FEFD1799BFF}" type="datetime1">
              <a:rPr lang="en-US" smtClean="0"/>
              <a:t>5/29/2013</a:t>
            </a:fld>
            <a:endParaRPr lang="en-US" dirty="0"/>
          </a:p>
        </p:txBody>
      </p:sp>
      <p:sp>
        <p:nvSpPr>
          <p:cNvPr id="3" name="Footer Placeholder 2"/>
          <p:cNvSpPr>
            <a:spLocks noGrp="1"/>
          </p:cNvSpPr>
          <p:nvPr>
            <p:ph type="ftr" sz="quarter" idx="11"/>
          </p:nvPr>
        </p:nvSpPr>
        <p:spPr/>
        <p:txBody>
          <a:bodyPr/>
          <a:lstStyle/>
          <a:p>
            <a:r>
              <a:rPr lang="en-US" dirty="0" smtClean="0"/>
              <a:t>©2014 Pearson Education, Inc. publishing as Prentice Hall</a:t>
            </a:r>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03ADE0-F52F-44AB-A60D-647FB7A165F3}" type="datetime1">
              <a:rPr lang="en-US" smtClean="0"/>
              <a:t>5/29/2013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BAA3-0A5E-46EA-9C20-86A37F27771D}" type="datetime1">
              <a:rPr lang="en-US" smtClean="0"/>
              <a:t>5/29/2013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1275F-8159-4B7D-B669-8B22DAC41125}" type="datetime1">
              <a:rPr lang="en-US" smtClean="0"/>
              <a:t>5/29/2013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©2014 Pearson Education, Inc. publishing as Prentice Hall</a:t>
            </a:r>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openclipart.org/people/mlampret/filter-icon.svg" TargetMode="Externa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hyperlink" Target="http://openclipart.org/people/johnny_automatic/johnny_automatic_bag_of_money.sv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786081"/>
            <a:ext cx="6858000" cy="1323439"/>
          </a:xfrm>
        </p:spPr>
        <p:txBody>
          <a:bodyPr/>
          <a:lstStyle/>
          <a:p>
            <a:pPr eaLnBrk="1" fontAlgn="auto" hangingPunct="1">
              <a:spcAft>
                <a:spcPts val="0"/>
              </a:spcAft>
              <a:defRPr/>
            </a:pPr>
            <a:r>
              <a:rPr lang="en-US" dirty="0" smtClean="0">
                <a:ea typeface="+mj-ea"/>
                <a:cs typeface="+mj-cs"/>
              </a:rPr>
              <a:t>E-Marketing/7E</a:t>
            </a:r>
            <a:br>
              <a:rPr lang="en-US" dirty="0" smtClean="0">
                <a:ea typeface="+mj-ea"/>
                <a:cs typeface="+mj-cs"/>
              </a:rPr>
            </a:br>
            <a:r>
              <a:rPr lang="en-US" dirty="0" smtClean="0">
                <a:ea typeface="+mj-ea"/>
                <a:cs typeface="+mj-cs"/>
              </a:rPr>
              <a:t>Chapter 3</a:t>
            </a:r>
            <a:endParaRPr lang="en-US" dirty="0">
              <a:ea typeface="+mj-ea"/>
              <a:cs typeface="+mj-cs"/>
            </a:endParaRPr>
          </a:p>
        </p:txBody>
      </p:sp>
      <p:sp>
        <p:nvSpPr>
          <p:cNvPr id="3" name="Subtitle 2"/>
          <p:cNvSpPr>
            <a:spLocks noGrp="1"/>
          </p:cNvSpPr>
          <p:nvPr>
            <p:ph type="subTitle" idx="1"/>
          </p:nvPr>
        </p:nvSpPr>
        <p:spPr>
          <a:xfrm>
            <a:off x="990600" y="2133600"/>
            <a:ext cx="6858000" cy="523220"/>
          </a:xfrm>
        </p:spPr>
        <p:txBody>
          <a:bodyPr rtlCol="0"/>
          <a:lstStyle/>
          <a:p>
            <a:pPr eaLnBrk="1" fontAlgn="auto" hangingPunct="1">
              <a:spcAft>
                <a:spcPts val="0"/>
              </a:spcAft>
              <a:buFont typeface="Wingdings" pitchFamily="2" charset="2"/>
              <a:buNone/>
              <a:defRPr/>
            </a:pPr>
            <a:r>
              <a:rPr lang="en-US" sz="2800" dirty="0" smtClean="0">
                <a:ea typeface="+mn-ea"/>
                <a:cs typeface="+mn-cs"/>
              </a:rPr>
              <a:t>The E-Marketing Plan</a:t>
            </a:r>
            <a:endParaRPr lang="en-US" sz="2800" dirty="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noAutofit/>
          </a:bodyPr>
          <a:lstStyle/>
          <a:p>
            <a:pPr eaLnBrk="1" hangingPunct="1">
              <a:defRPr/>
            </a:pPr>
            <a:r>
              <a:rPr lang="en-US" cap="none" dirty="0" smtClean="0"/>
              <a:t>SWOT Analysis Leading To </a:t>
            </a:r>
            <a:br>
              <a:rPr lang="en-US" cap="none" dirty="0" smtClean="0"/>
            </a:br>
            <a:r>
              <a:rPr lang="en-US" cap="none" dirty="0" smtClean="0"/>
              <a:t>E-Marketing Objective</a:t>
            </a:r>
          </a:p>
        </p:txBody>
      </p:sp>
      <p:sp>
        <p:nvSpPr>
          <p:cNvPr id="5" name="Slide Number Placeholder 4"/>
          <p:cNvSpPr>
            <a:spLocks noGrp="1"/>
          </p:cNvSpPr>
          <p:nvPr>
            <p:ph type="sldNum" sz="quarter" idx="12"/>
          </p:nvPr>
        </p:nvSpPr>
        <p:spPr/>
        <p:txBody>
          <a:bodyPr/>
          <a:lstStyle/>
          <a:p>
            <a:pPr>
              <a:defRPr/>
            </a:pPr>
            <a:r>
              <a:rPr lang="en-US" dirty="0"/>
              <a:t>3-</a:t>
            </a:r>
            <a:fld id="{17E44CE0-A1FF-4DA5-A5E2-218F9C759098}" type="slidenum">
              <a:rPr lang="en-US"/>
              <a:pPr>
                <a:defRPr/>
              </a:pPr>
              <a:t>10</a:t>
            </a:fld>
            <a:endParaRPr lang="en-US" dirty="0"/>
          </a:p>
        </p:txBody>
      </p:sp>
      <p:graphicFrame>
        <p:nvGraphicFramePr>
          <p:cNvPr id="24601" name="Group 25"/>
          <p:cNvGraphicFramePr>
            <a:graphicFrameLocks noGrp="1"/>
          </p:cNvGraphicFramePr>
          <p:nvPr/>
        </p:nvGraphicFramePr>
        <p:xfrm>
          <a:off x="381000" y="1600200"/>
          <a:ext cx="8001000" cy="4622801"/>
        </p:xfrm>
        <a:graphic>
          <a:graphicData uri="http://schemas.openxmlformats.org/drawingml/2006/table">
            <a:tbl>
              <a:tblPr/>
              <a:tblGrid>
                <a:gridCol w="3878263"/>
                <a:gridCol w="4122737"/>
              </a:tblGrid>
              <a:tr h="4460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Opportunities</a:t>
                      </a:r>
                      <a:endParaRPr kumimoji="0" lang="en-US" sz="2000" b="0" i="0" u="none" strike="noStrike" cap="none" normalizeH="0" baseline="0" dirty="0" smtClean="0">
                        <a:ln>
                          <a:noFill/>
                        </a:ln>
                        <a:solidFill>
                          <a:schemeClr val="tx1"/>
                        </a:solidFill>
                        <a:effectLst/>
                        <a:latin typeface="Trebuchet MS" pitchFamily="-72" charset="0"/>
                        <a:ea typeface="ＭＳ Ｐゴシック" pitchFamily="-72" charset="-128"/>
                        <a:cs typeface="ＭＳ Ｐゴシック" pitchFamily="-72"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Threats</a:t>
                      </a:r>
                      <a:endParaRPr kumimoji="0" lang="en-US" sz="2000" b="0" i="0" u="none" strike="noStrike" cap="none" normalizeH="0" baseline="0" dirty="0" smtClean="0">
                        <a:ln>
                          <a:noFill/>
                        </a:ln>
                        <a:solidFill>
                          <a:schemeClr val="tx1"/>
                        </a:solidFill>
                        <a:effectLst/>
                        <a:latin typeface="Trebuchet MS" pitchFamily="-72" charset="0"/>
                        <a:ea typeface="ＭＳ Ｐゴシック" pitchFamily="-72" charset="-128"/>
                        <a:cs typeface="ＭＳ Ｐゴシック" pitchFamily="-72"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906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Hispanic markets growing and untapped in our industry.</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Save postage costs through Facebook marketing.</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Pending security law means costly software upgrades.</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Competitor X is aggressively using Facebook e-commerce.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Strengths</a:t>
                      </a:r>
                      <a:endParaRPr kumimoji="0" lang="en-US" sz="2000" b="0" i="0" u="none" strike="noStrike" cap="none" normalizeH="0" baseline="0" dirty="0" smtClean="0">
                        <a:ln>
                          <a:noFill/>
                        </a:ln>
                        <a:solidFill>
                          <a:schemeClr val="tx1"/>
                        </a:solidFill>
                        <a:effectLst/>
                        <a:latin typeface="Trebuchet MS" pitchFamily="-72" charset="0"/>
                        <a:ea typeface="ＭＳ Ｐゴシック" pitchFamily="-72" charset="-128"/>
                        <a:cs typeface="ＭＳ Ｐゴシック" pitchFamily="-72"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Weaknesses</a:t>
                      </a:r>
                      <a:endParaRPr kumimoji="0" lang="en-US" sz="2000" b="0" i="0" u="none" strike="noStrike" cap="none" normalizeH="0" baseline="0" dirty="0" smtClean="0">
                        <a:ln>
                          <a:noFill/>
                        </a:ln>
                        <a:solidFill>
                          <a:schemeClr val="tx1"/>
                        </a:solidFill>
                        <a:effectLst/>
                        <a:latin typeface="Trebuchet MS" pitchFamily="-72" charset="0"/>
                        <a:ea typeface="ＭＳ Ｐゴシック" pitchFamily="-72" charset="-128"/>
                        <a:cs typeface="ＭＳ Ｐゴシック" pitchFamily="-72"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98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Strong customer service department.</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Excellent Web/social media sites and database system.</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Low-tech corporate culture.</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Seasonal business: Peaks during summer months.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E-Marketing Objective:</a:t>
                      </a:r>
                      <a:r>
                        <a:rPr kumimoji="0" lang="en-US" sz="2000" b="0" i="0" u="none" strike="noStrike" cap="none" normalizeH="0" baseline="0" dirty="0" smtClean="0">
                          <a:ln>
                            <a:noFill/>
                          </a:ln>
                          <a:solidFill>
                            <a:schemeClr val="tx1"/>
                          </a:solidFill>
                          <a:effectLst/>
                          <a:latin typeface="Trebuchet MS" pitchFamily="-72" charset="0"/>
                          <a:ea typeface="Times New Roman" pitchFamily="-72" charset="0"/>
                          <a:cs typeface="Times New Roman" pitchFamily="-72" charset="0"/>
                        </a:rPr>
                        <a:t> $500,000 in revenues from e-commerce in one year.</a:t>
                      </a:r>
                      <a:endParaRPr kumimoji="0" lang="en-US" sz="2000" b="0" i="0" u="none" strike="noStrike" cap="none" normalizeH="0" baseline="0" dirty="0" smtClean="0">
                        <a:ln>
                          <a:noFill/>
                        </a:ln>
                        <a:solidFill>
                          <a:schemeClr val="tx1"/>
                        </a:solidFill>
                        <a:effectLst/>
                        <a:latin typeface="Trebuchet MS" pitchFamily="-72" charset="0"/>
                        <a:ea typeface="ＭＳ Ｐゴシック" pitchFamily="-72" charset="-128"/>
                        <a:cs typeface="ＭＳ Ｐゴシック" pitchFamily="-72" charset="-128"/>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1447800" y="228600"/>
            <a:ext cx="7318375" cy="990600"/>
          </a:xfrm>
        </p:spPr>
        <p:txBody>
          <a:bodyPr wrap="square" numCol="1" anchorCtr="0" compatLnSpc="1">
            <a:prstTxWarp prst="textNoShape">
              <a:avLst/>
            </a:prstTxWarp>
            <a:noAutofit/>
          </a:bodyPr>
          <a:lstStyle/>
          <a:p>
            <a:pPr eaLnBrk="1" hangingPunct="1"/>
            <a:r>
              <a:rPr lang="en-US" cap="none" dirty="0" smtClean="0"/>
              <a:t>Step 2: E-marketing </a:t>
            </a:r>
            <a:br>
              <a:rPr lang="en-US" cap="none" dirty="0" smtClean="0"/>
            </a:br>
            <a:r>
              <a:rPr lang="en-US" cap="none" dirty="0" smtClean="0"/>
              <a:t>Strategic Planning</a:t>
            </a:r>
          </a:p>
        </p:txBody>
      </p:sp>
      <p:sp>
        <p:nvSpPr>
          <p:cNvPr id="94211" name="Rectangle 3"/>
          <p:cNvSpPr>
            <a:spLocks noGrp="1" noChangeArrowheads="1"/>
          </p:cNvSpPr>
          <p:nvPr>
            <p:ph idx="1"/>
          </p:nvPr>
        </p:nvSpPr>
        <p:spPr>
          <a:xfrm>
            <a:off x="1371600" y="1447800"/>
            <a:ext cx="7086600" cy="4800600"/>
          </a:xfrm>
        </p:spPr>
        <p:txBody>
          <a:bodyPr rtlCol="0">
            <a:normAutofit fontScale="40000" lnSpcReduction="20000"/>
          </a:bodyPr>
          <a:lstStyle/>
          <a:p>
            <a:pPr marL="320040" indent="-320040">
              <a:lnSpc>
                <a:spcPct val="120000"/>
              </a:lnSpc>
              <a:spcBef>
                <a:spcPts val="0"/>
              </a:spcBef>
              <a:defRPr/>
            </a:pPr>
            <a:r>
              <a:rPr lang="en-US" sz="7000" dirty="0" smtClean="0"/>
              <a:t>Marketers  uncover opportunities that help formulate the e-marketing objectives.</a:t>
            </a:r>
            <a:endParaRPr lang="en-US" sz="7000" dirty="0">
              <a:ea typeface="+mn-ea"/>
            </a:endParaRPr>
          </a:p>
          <a:p>
            <a:pPr marL="320040" indent="-320040">
              <a:lnSpc>
                <a:spcPct val="120000"/>
              </a:lnSpc>
              <a:spcBef>
                <a:spcPts val="0"/>
              </a:spcBef>
              <a:defRPr/>
            </a:pPr>
            <a:r>
              <a:rPr lang="en-US" sz="7000" dirty="0" smtClean="0">
                <a:ea typeface="+mn-ea"/>
                <a:cs typeface="+mn-cs"/>
              </a:rPr>
              <a:t>Marketers conduct </a:t>
            </a:r>
            <a:r>
              <a:rPr lang="en-US" sz="7000" dirty="0">
                <a:ea typeface="+mn-ea"/>
                <a:cs typeface="+mn-cs"/>
              </a:rPr>
              <a:t>analyses to determine </a:t>
            </a:r>
            <a:r>
              <a:rPr lang="en-US" sz="7000" dirty="0" smtClean="0">
                <a:ea typeface="+mn-ea"/>
                <a:cs typeface="+mn-cs"/>
              </a:rPr>
              <a:t>strategies, such as</a:t>
            </a:r>
            <a:r>
              <a:rPr lang="en-US" sz="7000" dirty="0"/>
              <a:t> </a:t>
            </a:r>
            <a:r>
              <a:rPr lang="en-US" sz="7000" dirty="0" smtClean="0">
                <a:ea typeface="+mn-ea"/>
              </a:rPr>
              <a:t>Market Opportunity </a:t>
            </a:r>
            <a:r>
              <a:rPr lang="en-US" sz="7000" dirty="0" smtClean="0"/>
              <a:t>A</a:t>
            </a:r>
            <a:r>
              <a:rPr lang="en-US" sz="7000" dirty="0" smtClean="0">
                <a:ea typeface="+mn-ea"/>
              </a:rPr>
              <a:t>nalysis (MOA)</a:t>
            </a:r>
            <a:endParaRPr lang="en-US" sz="7000" dirty="0">
              <a:ea typeface="+mn-ea"/>
            </a:endParaRPr>
          </a:p>
          <a:p>
            <a:pPr marL="697230" lvl="1" indent="-274320">
              <a:lnSpc>
                <a:spcPct val="120000"/>
              </a:lnSpc>
              <a:spcBef>
                <a:spcPts val="0"/>
              </a:spcBef>
              <a:defRPr/>
            </a:pPr>
            <a:r>
              <a:rPr lang="en-US" sz="7000" dirty="0">
                <a:solidFill>
                  <a:schemeClr val="tx1"/>
                </a:solidFill>
                <a:ea typeface="+mn-ea"/>
              </a:rPr>
              <a:t>Demand </a:t>
            </a:r>
            <a:r>
              <a:rPr lang="en-US" sz="7000" dirty="0" smtClean="0">
                <a:solidFill>
                  <a:schemeClr val="tx1"/>
                </a:solidFill>
                <a:ea typeface="+mn-ea"/>
              </a:rPr>
              <a:t>&amp; supply analysis for segmenting and targeting.</a:t>
            </a:r>
          </a:p>
          <a:p>
            <a:pPr marL="697230" lvl="1" indent="-274320">
              <a:lnSpc>
                <a:spcPct val="120000"/>
              </a:lnSpc>
              <a:spcBef>
                <a:spcPts val="0"/>
              </a:spcBef>
              <a:defRPr/>
            </a:pPr>
            <a:r>
              <a:rPr lang="en-US" sz="7000" dirty="0" smtClean="0">
                <a:solidFill>
                  <a:schemeClr val="tx1"/>
                </a:solidFill>
                <a:ea typeface="+mn-ea"/>
              </a:rPr>
              <a:t>Segment analysis such as demographics.</a:t>
            </a:r>
          </a:p>
          <a:p>
            <a:pPr marL="697230" lvl="1" indent="-274320">
              <a:lnSpc>
                <a:spcPct val="120000"/>
              </a:lnSpc>
              <a:spcBef>
                <a:spcPts val="0"/>
              </a:spcBef>
              <a:defRPr/>
            </a:pPr>
            <a:r>
              <a:rPr lang="en-US" sz="7000" dirty="0" smtClean="0">
                <a:solidFill>
                  <a:schemeClr val="tx1"/>
                </a:solidFill>
                <a:ea typeface="+mn-ea"/>
              </a:rPr>
              <a:t>Supply analysis to assist in forecasting. segment profitability and to find competitive advantages.</a:t>
            </a:r>
            <a:endParaRPr lang="en-US" sz="7000" dirty="0">
              <a:solidFill>
                <a:schemeClr val="tx1"/>
              </a:solidFill>
              <a:ea typeface="+mn-ea"/>
            </a:endParaRPr>
          </a:p>
          <a:p>
            <a:pPr marL="320040" indent="-320040" eaLnBrk="1" fontAlgn="auto" hangingPunct="1">
              <a:spcAft>
                <a:spcPts val="0"/>
              </a:spcAft>
              <a:buFont typeface="Wingdings"/>
              <a:buChar char=""/>
              <a:defRPr/>
            </a:pPr>
            <a:endParaRPr lang="en-US" sz="2800" dirty="0">
              <a:ea typeface="+mn-ea"/>
              <a:cs typeface="+mn-cs"/>
            </a:endParaRPr>
          </a:p>
        </p:txBody>
      </p:sp>
      <p:sp>
        <p:nvSpPr>
          <p:cNvPr id="5" name="Slide Number Placeholder 5"/>
          <p:cNvSpPr>
            <a:spLocks noGrp="1"/>
          </p:cNvSpPr>
          <p:nvPr>
            <p:ph type="sldNum" sz="quarter" idx="12"/>
          </p:nvPr>
        </p:nvSpPr>
        <p:spPr/>
        <p:txBody>
          <a:bodyPr/>
          <a:lstStyle/>
          <a:p>
            <a:pPr>
              <a:defRPr/>
            </a:pPr>
            <a:r>
              <a:rPr lang="en-US" dirty="0"/>
              <a:t>3-</a:t>
            </a:r>
            <a:fld id="{1D39EED4-EB92-48F1-B27F-1B96ACAA92A1}" type="slidenum">
              <a:rPr lang="en-US"/>
              <a:pPr>
                <a:defRPr/>
              </a:pPr>
              <a:t>11</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1828800" y="228600"/>
            <a:ext cx="6937375" cy="990600"/>
          </a:xfrm>
        </p:spPr>
        <p:txBody>
          <a:bodyPr wrap="square" numCol="1" anchorCtr="0" compatLnSpc="1">
            <a:prstTxWarp prst="textNoShape">
              <a:avLst/>
            </a:prstTxWarp>
          </a:bodyPr>
          <a:lstStyle/>
          <a:p>
            <a:pPr eaLnBrk="1" hangingPunct="1">
              <a:defRPr/>
            </a:pPr>
            <a:r>
              <a:rPr lang="en-US" sz="4000" cap="none" dirty="0" smtClean="0"/>
              <a:t>Step 3: Objectives</a:t>
            </a:r>
            <a:endParaRPr lang="en-US" cap="none" dirty="0" smtClean="0"/>
          </a:p>
        </p:txBody>
      </p:sp>
      <p:sp>
        <p:nvSpPr>
          <p:cNvPr id="26628" name="Rectangle 3"/>
          <p:cNvSpPr>
            <a:spLocks noGrp="1" noChangeArrowheads="1"/>
          </p:cNvSpPr>
          <p:nvPr>
            <p:ph idx="1"/>
          </p:nvPr>
        </p:nvSpPr>
        <p:spPr>
          <a:xfrm>
            <a:off x="1828800" y="1828800"/>
            <a:ext cx="7086600" cy="4191000"/>
          </a:xfrm>
        </p:spPr>
        <p:txBody>
          <a:bodyPr/>
          <a:lstStyle/>
          <a:p>
            <a:pPr eaLnBrk="1" hangingPunct="1">
              <a:lnSpc>
                <a:spcPct val="90000"/>
              </a:lnSpc>
              <a:spcBef>
                <a:spcPct val="0"/>
              </a:spcBef>
            </a:pPr>
            <a:r>
              <a:rPr lang="en-US" sz="2800" dirty="0" smtClean="0"/>
              <a:t>An objective in an e-marketing plan may include the following aspects:</a:t>
            </a:r>
          </a:p>
          <a:p>
            <a:pPr lvl="1" eaLnBrk="1" hangingPunct="1">
              <a:lnSpc>
                <a:spcPct val="90000"/>
              </a:lnSpc>
              <a:spcBef>
                <a:spcPct val="0"/>
              </a:spcBef>
            </a:pPr>
            <a:r>
              <a:rPr lang="en-US" sz="2800" dirty="0" smtClean="0"/>
              <a:t>Task (what is to be accomplished).</a:t>
            </a:r>
          </a:p>
          <a:p>
            <a:pPr lvl="1" eaLnBrk="1" hangingPunct="1">
              <a:lnSpc>
                <a:spcPct val="90000"/>
              </a:lnSpc>
              <a:spcBef>
                <a:spcPct val="0"/>
              </a:spcBef>
            </a:pPr>
            <a:r>
              <a:rPr lang="en-US" sz="2800" dirty="0" smtClean="0"/>
              <a:t>Measurable quantity (how much).</a:t>
            </a:r>
          </a:p>
          <a:p>
            <a:pPr lvl="1" eaLnBrk="1" hangingPunct="1">
              <a:lnSpc>
                <a:spcPct val="90000"/>
              </a:lnSpc>
              <a:spcBef>
                <a:spcPct val="0"/>
              </a:spcBef>
            </a:pPr>
            <a:r>
              <a:rPr lang="en-US" sz="2800" dirty="0" smtClean="0"/>
              <a:t>Time frame (by when).</a:t>
            </a:r>
          </a:p>
          <a:p>
            <a:pPr eaLnBrk="1" hangingPunct="1">
              <a:lnSpc>
                <a:spcPct val="90000"/>
              </a:lnSpc>
              <a:spcBef>
                <a:spcPct val="0"/>
              </a:spcBef>
            </a:pPr>
            <a:r>
              <a:rPr lang="en-US" sz="2800" dirty="0" smtClean="0"/>
              <a:t>Most e-marketing plans have multiple objectives:</a:t>
            </a:r>
          </a:p>
          <a:p>
            <a:pPr lvl="1" eaLnBrk="1" hangingPunct="1">
              <a:lnSpc>
                <a:spcPct val="90000"/>
              </a:lnSpc>
              <a:spcBef>
                <a:spcPct val="0"/>
              </a:spcBef>
            </a:pPr>
            <a:r>
              <a:rPr lang="en-US" sz="2800" dirty="0" smtClean="0"/>
              <a:t>Increase market share.</a:t>
            </a:r>
          </a:p>
          <a:p>
            <a:pPr lvl="1" eaLnBrk="1" hangingPunct="1">
              <a:lnSpc>
                <a:spcPct val="90000"/>
              </a:lnSpc>
              <a:spcBef>
                <a:spcPct val="0"/>
              </a:spcBef>
            </a:pPr>
            <a:r>
              <a:rPr lang="en-US" sz="2800" dirty="0" smtClean="0"/>
              <a:t>Increase the number of comments left on a blog.</a:t>
            </a:r>
            <a:endParaRPr lang="en-US" sz="2200" dirty="0" smtClean="0"/>
          </a:p>
          <a:p>
            <a:pPr eaLnBrk="1" hangingPunct="1">
              <a:lnSpc>
                <a:spcPct val="90000"/>
              </a:lnSpc>
            </a:pPr>
            <a:endParaRPr lang="en-US" sz="1800" dirty="0" smtClean="0"/>
          </a:p>
        </p:txBody>
      </p:sp>
      <p:sp>
        <p:nvSpPr>
          <p:cNvPr id="5" name="Slide Number Placeholder 5"/>
          <p:cNvSpPr>
            <a:spLocks noGrp="1"/>
          </p:cNvSpPr>
          <p:nvPr>
            <p:ph type="sldNum" sz="quarter" idx="12"/>
          </p:nvPr>
        </p:nvSpPr>
        <p:spPr/>
        <p:txBody>
          <a:bodyPr/>
          <a:lstStyle/>
          <a:p>
            <a:pPr>
              <a:defRPr/>
            </a:pPr>
            <a:r>
              <a:rPr lang="en-US" dirty="0"/>
              <a:t>3-</a:t>
            </a:r>
            <a:fld id="{3CDF146E-0910-499E-B33A-5C07C4FB7AFB}" type="slidenum">
              <a:rPr lang="en-US"/>
              <a:pPr>
                <a:defRPr/>
              </a:pPr>
              <a:t>12</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828800" y="228600"/>
            <a:ext cx="6937375" cy="990600"/>
          </a:xfrm>
        </p:spPr>
        <p:txBody>
          <a:bodyPr wrap="square" numCol="1" anchorCtr="0" compatLnSpc="1">
            <a:prstTxWarp prst="textNoShape">
              <a:avLst/>
            </a:prstTxWarp>
          </a:bodyPr>
          <a:lstStyle/>
          <a:p>
            <a:pPr eaLnBrk="1" hangingPunct="1">
              <a:defRPr/>
            </a:pPr>
            <a:r>
              <a:rPr lang="en-US" sz="4000" cap="none" dirty="0" smtClean="0"/>
              <a:t>Step 3: Objectives, cont.</a:t>
            </a:r>
            <a:endParaRPr lang="en-US" cap="none" dirty="0" smtClean="0"/>
          </a:p>
        </p:txBody>
      </p:sp>
      <p:sp>
        <p:nvSpPr>
          <p:cNvPr id="27653" name="Content Placeholder 4"/>
          <p:cNvSpPr>
            <a:spLocks noGrp="1"/>
          </p:cNvSpPr>
          <p:nvPr>
            <p:ph idx="1"/>
          </p:nvPr>
        </p:nvSpPr>
        <p:spPr>
          <a:xfrm>
            <a:off x="1752600" y="1600200"/>
            <a:ext cx="7086600" cy="4495800"/>
          </a:xfrm>
        </p:spPr>
        <p:txBody>
          <a:bodyPr/>
          <a:lstStyle/>
          <a:p>
            <a:pPr marL="1096963" lvl="2" indent="-273050" eaLnBrk="1" hangingPunct="1">
              <a:lnSpc>
                <a:spcPct val="80000"/>
              </a:lnSpc>
            </a:pPr>
            <a:endParaRPr lang="en-US" sz="1700" dirty="0" smtClean="0"/>
          </a:p>
          <a:p>
            <a:pPr marL="639763" lvl="1" indent="-273050" eaLnBrk="1" hangingPunct="1">
              <a:lnSpc>
                <a:spcPct val="80000"/>
              </a:lnSpc>
            </a:pPr>
            <a:r>
              <a:rPr lang="en-US" sz="3000" dirty="0" smtClean="0"/>
              <a:t>Increase positive comments .</a:t>
            </a:r>
          </a:p>
          <a:p>
            <a:pPr marL="639763" lvl="1" indent="-273050" eaLnBrk="1" hangingPunct="1">
              <a:lnSpc>
                <a:spcPct val="80000"/>
              </a:lnSpc>
            </a:pPr>
            <a:r>
              <a:rPr lang="en-US" sz="3000" dirty="0" smtClean="0"/>
              <a:t>Increase sales revenue.</a:t>
            </a:r>
          </a:p>
          <a:p>
            <a:pPr marL="639763" lvl="1" indent="-273050" eaLnBrk="1" hangingPunct="1">
              <a:lnSpc>
                <a:spcPct val="80000"/>
              </a:lnSpc>
            </a:pPr>
            <a:r>
              <a:rPr lang="en-US" sz="3000" dirty="0" smtClean="0"/>
              <a:t> Reduce costs.</a:t>
            </a:r>
          </a:p>
          <a:p>
            <a:pPr marL="639763" lvl="1" indent="-273050" eaLnBrk="1" hangingPunct="1">
              <a:lnSpc>
                <a:spcPct val="80000"/>
              </a:lnSpc>
            </a:pPr>
            <a:r>
              <a:rPr lang="en-US" sz="3000" dirty="0" smtClean="0"/>
              <a:t> Achieve branding goals.</a:t>
            </a:r>
          </a:p>
          <a:p>
            <a:pPr marL="639763" lvl="1" indent="-273050" eaLnBrk="1" hangingPunct="1">
              <a:lnSpc>
                <a:spcPct val="80000"/>
              </a:lnSpc>
            </a:pPr>
            <a:r>
              <a:rPr lang="en-US" sz="3000" dirty="0" smtClean="0"/>
              <a:t> Increase database size.</a:t>
            </a:r>
          </a:p>
          <a:p>
            <a:pPr marL="639763" lvl="1" indent="-273050" eaLnBrk="1" hangingPunct="1">
              <a:lnSpc>
                <a:spcPct val="80000"/>
              </a:lnSpc>
            </a:pPr>
            <a:r>
              <a:rPr lang="en-US" sz="3000" dirty="0" smtClean="0"/>
              <a:t> Achieve customer relationship  management goals.</a:t>
            </a:r>
          </a:p>
          <a:p>
            <a:pPr marL="639763" lvl="1" indent="-273050" eaLnBrk="1" hangingPunct="1">
              <a:lnSpc>
                <a:spcPct val="80000"/>
              </a:lnSpc>
            </a:pPr>
            <a:r>
              <a:rPr lang="en-US" sz="3000" dirty="0" smtClean="0"/>
              <a:t> Improve supply chain management.</a:t>
            </a:r>
          </a:p>
          <a:p>
            <a:pPr marL="319088" indent="-319088" eaLnBrk="1" hangingPunct="1">
              <a:lnSpc>
                <a:spcPct val="80000"/>
              </a:lnSpc>
              <a:buFont typeface="Wingdings" pitchFamily="-72" charset="2"/>
              <a:buNone/>
            </a:pPr>
            <a:endParaRPr lang="en-US" sz="2000" dirty="0" smtClean="0"/>
          </a:p>
        </p:txBody>
      </p:sp>
      <p:sp>
        <p:nvSpPr>
          <p:cNvPr id="5" name="Slide Number Placeholder 5"/>
          <p:cNvSpPr>
            <a:spLocks noGrp="1"/>
          </p:cNvSpPr>
          <p:nvPr>
            <p:ph type="sldNum" sz="quarter" idx="12"/>
          </p:nvPr>
        </p:nvSpPr>
        <p:spPr/>
        <p:txBody>
          <a:bodyPr/>
          <a:lstStyle/>
          <a:p>
            <a:pPr>
              <a:defRPr/>
            </a:pPr>
            <a:r>
              <a:rPr lang="en-US" dirty="0"/>
              <a:t>3-</a:t>
            </a:r>
            <a:fld id="{EE01F2C1-46D1-4737-847B-0B8AA49C66A2}" type="slidenum">
              <a:rPr lang="en-US"/>
              <a:pPr>
                <a:defRPr/>
              </a:pPr>
              <a:t>13</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1219200" y="228600"/>
            <a:ext cx="7546975" cy="990600"/>
          </a:xfrm>
        </p:spPr>
        <p:txBody>
          <a:bodyPr>
            <a:normAutofit/>
          </a:bodyPr>
          <a:lstStyle/>
          <a:p>
            <a:pPr eaLnBrk="1" fontAlgn="auto" hangingPunct="1">
              <a:spcAft>
                <a:spcPts val="0"/>
              </a:spcAft>
              <a:defRPr/>
            </a:pPr>
            <a:r>
              <a:rPr lang="en-US" dirty="0" smtClean="0">
                <a:ea typeface="+mj-ea"/>
                <a:cs typeface="+mj-cs"/>
              </a:rPr>
              <a:t>Step 4: E-Marketing Strategies</a:t>
            </a:r>
          </a:p>
        </p:txBody>
      </p:sp>
      <p:sp>
        <p:nvSpPr>
          <p:cNvPr id="28676" name="Rectangle 3"/>
          <p:cNvSpPr>
            <a:spLocks noGrp="1" noChangeArrowheads="1"/>
          </p:cNvSpPr>
          <p:nvPr>
            <p:ph idx="1"/>
          </p:nvPr>
        </p:nvSpPr>
        <p:spPr>
          <a:xfrm>
            <a:off x="838200" y="1143000"/>
            <a:ext cx="8001000" cy="5715000"/>
          </a:xfrm>
        </p:spPr>
        <p:txBody>
          <a:bodyPr>
            <a:normAutofit/>
          </a:bodyPr>
          <a:lstStyle/>
          <a:p>
            <a:pPr indent="0" eaLnBrk="1" hangingPunct="1">
              <a:spcBef>
                <a:spcPct val="0"/>
              </a:spcBef>
            </a:pPr>
            <a:endParaRPr lang="en-US" sz="2800" dirty="0" smtClean="0"/>
          </a:p>
          <a:p>
            <a:pPr indent="0" eaLnBrk="1" hangingPunct="1">
              <a:spcBef>
                <a:spcPct val="0"/>
              </a:spcBef>
            </a:pPr>
            <a:r>
              <a:rPr lang="en-US" sz="2800" dirty="0" smtClean="0"/>
              <a:t>Strategies related to the 4 Ps and relationship management to achieve objectives.</a:t>
            </a:r>
          </a:p>
          <a:p>
            <a:pPr lvl="1" indent="0" eaLnBrk="1" hangingPunct="1">
              <a:spcBef>
                <a:spcPct val="0"/>
              </a:spcBef>
            </a:pPr>
            <a:r>
              <a:rPr lang="en-US" sz="2800" dirty="0" smtClean="0"/>
              <a:t> Product strategies: merchandise, content, services or advertising on its Web site.</a:t>
            </a:r>
          </a:p>
          <a:p>
            <a:pPr lvl="1" indent="0" eaLnBrk="1" hangingPunct="1">
              <a:spcBef>
                <a:spcPct val="0"/>
              </a:spcBef>
            </a:pPr>
            <a:r>
              <a:rPr lang="en-US" sz="2800" dirty="0" smtClean="0"/>
              <a:t> Pricing strategies: dynamic pricing and online bidding.</a:t>
            </a:r>
          </a:p>
          <a:p>
            <a:pPr lvl="1" indent="0">
              <a:lnSpc>
                <a:spcPct val="120000"/>
              </a:lnSpc>
              <a:spcBef>
                <a:spcPct val="0"/>
              </a:spcBef>
            </a:pPr>
            <a:r>
              <a:rPr lang="en-US" sz="2800" dirty="0" smtClean="0"/>
              <a:t>Distribution strategies: direct marketing and agent e-business models.</a:t>
            </a:r>
          </a:p>
          <a:p>
            <a:pPr lvl="1" indent="0">
              <a:lnSpc>
                <a:spcPct val="120000"/>
              </a:lnSpc>
              <a:spcBef>
                <a:spcPct val="0"/>
              </a:spcBef>
            </a:pPr>
            <a:r>
              <a:rPr lang="en-US" sz="2800" dirty="0" smtClean="0"/>
              <a:t>Marketing communication strategies.</a:t>
            </a:r>
          </a:p>
          <a:p>
            <a:pPr lvl="1" indent="0">
              <a:lnSpc>
                <a:spcPct val="120000"/>
              </a:lnSpc>
              <a:spcBef>
                <a:spcPct val="0"/>
              </a:spcBef>
            </a:pPr>
            <a:r>
              <a:rPr lang="en-US" sz="2800" dirty="0" smtClean="0"/>
              <a:t>Relationship management strategies.</a:t>
            </a:r>
          </a:p>
          <a:p>
            <a:pPr lvl="1" indent="0">
              <a:lnSpc>
                <a:spcPct val="120000"/>
              </a:lnSpc>
              <a:spcBef>
                <a:spcPct val="0"/>
              </a:spcBef>
            </a:pPr>
            <a:endParaRPr lang="en-US" sz="2800" dirty="0" smtClean="0"/>
          </a:p>
          <a:p>
            <a:pPr lvl="1" indent="0">
              <a:spcBef>
                <a:spcPct val="0"/>
              </a:spcBef>
            </a:pPr>
            <a:endParaRPr lang="en-US" sz="2800" dirty="0" smtClean="0"/>
          </a:p>
        </p:txBody>
      </p:sp>
      <p:sp>
        <p:nvSpPr>
          <p:cNvPr id="5" name="Slide Number Placeholder 5"/>
          <p:cNvSpPr>
            <a:spLocks noGrp="1"/>
          </p:cNvSpPr>
          <p:nvPr>
            <p:ph type="sldNum" sz="quarter" idx="12"/>
          </p:nvPr>
        </p:nvSpPr>
        <p:spPr/>
        <p:txBody>
          <a:bodyPr/>
          <a:lstStyle/>
          <a:p>
            <a:pPr>
              <a:defRPr/>
            </a:pPr>
            <a:r>
              <a:rPr lang="en-US" dirty="0"/>
              <a:t>3-</a:t>
            </a:r>
            <a:fld id="{40D1F296-4433-4267-85BF-87B6230C6486}" type="slidenum">
              <a:rPr lang="en-US"/>
              <a:pPr>
                <a:defRPr/>
              </a:pPr>
              <a:t>14</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2, 3, and 4 of the E-Marketing Plan</a:t>
            </a:r>
            <a:endParaRPr lang="en-US" dirty="0"/>
          </a:p>
        </p:txBody>
      </p:sp>
      <p:sp>
        <p:nvSpPr>
          <p:cNvPr id="4" name="Slide Number Placeholder 3"/>
          <p:cNvSpPr>
            <a:spLocks noGrp="1"/>
          </p:cNvSpPr>
          <p:nvPr>
            <p:ph type="sldNum" sz="quarter" idx="12"/>
          </p:nvPr>
        </p:nvSpPr>
        <p:spPr/>
        <p:txBody>
          <a:bodyPr/>
          <a:lstStyle/>
          <a:p>
            <a:r>
              <a:rPr lang="en-US" dirty="0" smtClean="0"/>
              <a:t>3-</a:t>
            </a:r>
            <a:fld id="{C238F03A-58E1-4ECA-9024-348A9A81A53D}" type="slidenum">
              <a:rPr lang="en-US" smtClean="0"/>
              <a:pPr/>
              <a:t>15</a:t>
            </a:fld>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1524000" y="1447800"/>
            <a:ext cx="5724525" cy="4267200"/>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828800" y="152400"/>
            <a:ext cx="7086600" cy="1066800"/>
          </a:xfrm>
        </p:spPr>
        <p:txBody>
          <a:bodyPr>
            <a:normAutofit fontScale="90000"/>
          </a:bodyPr>
          <a:lstStyle/>
          <a:p>
            <a:pPr eaLnBrk="1" fontAlgn="auto" hangingPunct="1">
              <a:spcAft>
                <a:spcPts val="0"/>
              </a:spcAft>
              <a:defRPr/>
            </a:pPr>
            <a:r>
              <a:rPr lang="en-US" sz="4000" dirty="0" smtClean="0">
                <a:ea typeface="+mj-ea"/>
                <a:cs typeface="+mj-cs"/>
              </a:rPr>
              <a:t>E-Marketing Objective-</a:t>
            </a:r>
            <a:br>
              <a:rPr lang="en-US" sz="4000" dirty="0" smtClean="0">
                <a:ea typeface="+mj-ea"/>
                <a:cs typeface="+mj-cs"/>
              </a:rPr>
            </a:br>
            <a:r>
              <a:rPr lang="en-US" sz="4000" dirty="0" smtClean="0">
                <a:ea typeface="+mj-ea"/>
                <a:cs typeface="+mj-cs"/>
              </a:rPr>
              <a:t>Strategy Matrix</a:t>
            </a:r>
          </a:p>
        </p:txBody>
      </p:sp>
      <p:sp>
        <p:nvSpPr>
          <p:cNvPr id="6" name="Slide Number Placeholder 4"/>
          <p:cNvSpPr>
            <a:spLocks noGrp="1"/>
          </p:cNvSpPr>
          <p:nvPr>
            <p:ph type="sldNum" sz="quarter" idx="12"/>
          </p:nvPr>
        </p:nvSpPr>
        <p:spPr/>
        <p:txBody>
          <a:bodyPr/>
          <a:lstStyle/>
          <a:p>
            <a:pPr>
              <a:defRPr/>
            </a:pPr>
            <a:r>
              <a:rPr lang="en-US" dirty="0"/>
              <a:t>3-</a:t>
            </a:r>
            <a:fld id="{5F51D064-5EED-4C8A-BAC6-9C6C6767F0C3}" type="slidenum">
              <a:rPr lang="en-US"/>
              <a:pPr>
                <a:defRPr/>
              </a:pPr>
              <a:t>16</a:t>
            </a:fld>
            <a:endParaRPr lang="en-US" dirty="0"/>
          </a:p>
        </p:txBody>
      </p:sp>
      <p:sp>
        <p:nvSpPr>
          <p:cNvPr id="2055" name="Rectangle 5"/>
          <p:cNvSpPr>
            <a:spLocks noChangeArrowheads="1"/>
          </p:cNvSpPr>
          <p:nvPr/>
        </p:nvSpPr>
        <p:spPr bwMode="auto">
          <a:xfrm>
            <a:off x="0" y="1360488"/>
            <a:ext cx="184150" cy="366712"/>
          </a:xfrm>
          <a:prstGeom prst="rect">
            <a:avLst/>
          </a:prstGeom>
          <a:noFill/>
          <a:ln w="9525">
            <a:noFill/>
            <a:miter lim="800000"/>
            <a:headEnd/>
            <a:tailEnd/>
          </a:ln>
        </p:spPr>
        <p:txBody>
          <a:bodyPr wrap="none" anchor="ctr">
            <a:prstTxWarp prst="textNoShape">
              <a:avLst/>
            </a:prstTxWarp>
            <a:spAutoFit/>
          </a:bodyPr>
          <a:lstStyle/>
          <a:p>
            <a:endParaRPr lang="en-US" sz="1800" dirty="0">
              <a:latin typeface="Tw Cen MT" charset="0"/>
            </a:endParaRPr>
          </a:p>
        </p:txBody>
      </p:sp>
      <p:pic>
        <p:nvPicPr>
          <p:cNvPr id="1027" name="Picture 3"/>
          <p:cNvPicPr>
            <a:picLocks noChangeAspect="1" noChangeArrowheads="1"/>
          </p:cNvPicPr>
          <p:nvPr/>
        </p:nvPicPr>
        <p:blipFill>
          <a:blip r:embed="rId2" cstate="print"/>
          <a:srcRect/>
          <a:stretch>
            <a:fillRect/>
          </a:stretch>
        </p:blipFill>
        <p:spPr bwMode="auto">
          <a:xfrm>
            <a:off x="1143000" y="1752600"/>
            <a:ext cx="6858000" cy="3810000"/>
          </a:xfrm>
          <a:prstGeom prst="rect">
            <a:avLst/>
          </a:prstGeom>
          <a:noFill/>
          <a:ln w="9525">
            <a:noFill/>
            <a:miter lim="800000"/>
            <a:headEnd/>
            <a:tailEnd/>
          </a:ln>
        </p:spPr>
      </p:pic>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1295400" y="228600"/>
            <a:ext cx="7470775" cy="990600"/>
          </a:xfrm>
        </p:spPr>
        <p:txBody>
          <a:bodyPr>
            <a:normAutofit/>
          </a:bodyPr>
          <a:lstStyle/>
          <a:p>
            <a:pPr eaLnBrk="1" fontAlgn="auto" hangingPunct="1">
              <a:spcAft>
                <a:spcPts val="0"/>
              </a:spcAft>
              <a:defRPr/>
            </a:pPr>
            <a:r>
              <a:rPr lang="en-US" dirty="0" smtClean="0">
                <a:ea typeface="+mj-ea"/>
                <a:cs typeface="+mj-cs"/>
              </a:rPr>
              <a:t>Step 5: Implementation Plan</a:t>
            </a:r>
          </a:p>
        </p:txBody>
      </p:sp>
      <p:sp>
        <p:nvSpPr>
          <p:cNvPr id="31748" name="Rectangle 3"/>
          <p:cNvSpPr>
            <a:spLocks noGrp="1" noChangeArrowheads="1"/>
          </p:cNvSpPr>
          <p:nvPr>
            <p:ph idx="1"/>
          </p:nvPr>
        </p:nvSpPr>
        <p:spPr>
          <a:xfrm>
            <a:off x="1066801" y="1676400"/>
            <a:ext cx="8077200" cy="4419600"/>
          </a:xfrm>
        </p:spPr>
        <p:txBody>
          <a:bodyPr/>
          <a:lstStyle/>
          <a:p>
            <a:pPr indent="0" eaLnBrk="1" hangingPunct="1">
              <a:spcBef>
                <a:spcPct val="0"/>
              </a:spcBef>
            </a:pPr>
            <a:r>
              <a:rPr lang="en-US" sz="2800" dirty="0" smtClean="0"/>
              <a:t>Tactics are used to achieve plan objectives.</a:t>
            </a:r>
          </a:p>
          <a:p>
            <a:pPr lvl="1" indent="0" eaLnBrk="1" hangingPunct="1">
              <a:spcBef>
                <a:spcPct val="0"/>
              </a:spcBef>
            </a:pPr>
            <a:r>
              <a:rPr lang="en-US" sz="2800" dirty="0" smtClean="0"/>
              <a:t> Marketing mix (4 Ps) tactics.</a:t>
            </a:r>
          </a:p>
          <a:p>
            <a:pPr lvl="1" indent="0" eaLnBrk="1" hangingPunct="1">
              <a:spcBef>
                <a:spcPct val="0"/>
              </a:spcBef>
            </a:pPr>
            <a:r>
              <a:rPr lang="en-US" sz="2800" dirty="0" smtClean="0"/>
              <a:t> Relationship management tactics.</a:t>
            </a:r>
          </a:p>
          <a:p>
            <a:pPr lvl="1" indent="0" eaLnBrk="1" hangingPunct="1">
              <a:spcBef>
                <a:spcPct val="0"/>
              </a:spcBef>
            </a:pPr>
            <a:r>
              <a:rPr lang="en-US" sz="2800" dirty="0" smtClean="0"/>
              <a:t> Marketing organization tactics.</a:t>
            </a:r>
          </a:p>
          <a:p>
            <a:pPr lvl="2" indent="0" eaLnBrk="1" hangingPunct="1">
              <a:spcBef>
                <a:spcPct val="0"/>
              </a:spcBef>
            </a:pPr>
            <a:r>
              <a:rPr lang="en-US" sz="2800" dirty="0" smtClean="0"/>
              <a:t> Staff, department structure.</a:t>
            </a:r>
          </a:p>
          <a:p>
            <a:pPr lvl="1" indent="0" eaLnBrk="1" hangingPunct="1">
              <a:spcBef>
                <a:spcPct val="0"/>
              </a:spcBef>
            </a:pPr>
            <a:r>
              <a:rPr lang="en-US" sz="2800" dirty="0" smtClean="0"/>
              <a:t> Information-gathering tactics.</a:t>
            </a:r>
          </a:p>
          <a:p>
            <a:pPr lvl="2" indent="0" eaLnBrk="1" hangingPunct="1">
              <a:spcBef>
                <a:spcPct val="0"/>
              </a:spcBef>
            </a:pPr>
            <a:r>
              <a:rPr lang="en-US" sz="2800" dirty="0" smtClean="0"/>
              <a:t> Website forms, cookies, feedback e-mail, social media comments and likes, etc.</a:t>
            </a:r>
          </a:p>
          <a:p>
            <a:pPr lvl="2" indent="0" eaLnBrk="1" hangingPunct="1">
              <a:spcBef>
                <a:spcPct val="0"/>
              </a:spcBef>
            </a:pPr>
            <a:r>
              <a:rPr lang="en-US" sz="2800" dirty="0" smtClean="0"/>
              <a:t> Web site log analysis, business intelligence and secondary research.</a:t>
            </a:r>
          </a:p>
        </p:txBody>
      </p:sp>
      <p:sp>
        <p:nvSpPr>
          <p:cNvPr id="5" name="Slide Number Placeholder 5"/>
          <p:cNvSpPr>
            <a:spLocks noGrp="1"/>
          </p:cNvSpPr>
          <p:nvPr>
            <p:ph type="sldNum" sz="quarter" idx="12"/>
          </p:nvPr>
        </p:nvSpPr>
        <p:spPr/>
        <p:txBody>
          <a:bodyPr/>
          <a:lstStyle/>
          <a:p>
            <a:pPr>
              <a:defRPr/>
            </a:pPr>
            <a:r>
              <a:rPr lang="en-US" dirty="0"/>
              <a:t>3-</a:t>
            </a:r>
            <a:fld id="{D272F41A-BE7F-4687-A623-B16784972E42}" type="slidenum">
              <a:rPr lang="en-US"/>
              <a:pPr>
                <a:defRPr/>
              </a:pPr>
              <a:t>17</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1828800" y="228600"/>
            <a:ext cx="6937375" cy="990600"/>
          </a:xfrm>
        </p:spPr>
        <p:txBody>
          <a:bodyPr/>
          <a:lstStyle/>
          <a:p>
            <a:pPr eaLnBrk="1" fontAlgn="auto" hangingPunct="1">
              <a:spcAft>
                <a:spcPts val="0"/>
              </a:spcAft>
              <a:defRPr/>
            </a:pPr>
            <a:r>
              <a:rPr lang="en-US" dirty="0" smtClean="0">
                <a:ea typeface="+mj-ea"/>
                <a:cs typeface="+mj-cs"/>
              </a:rPr>
              <a:t>Step 6: Budget</a:t>
            </a:r>
          </a:p>
        </p:txBody>
      </p:sp>
      <p:sp>
        <p:nvSpPr>
          <p:cNvPr id="32772" name="Rectangle 3"/>
          <p:cNvSpPr>
            <a:spLocks noGrp="1" noChangeArrowheads="1"/>
          </p:cNvSpPr>
          <p:nvPr>
            <p:ph idx="1"/>
          </p:nvPr>
        </p:nvSpPr>
        <p:spPr>
          <a:xfrm>
            <a:off x="1600200" y="1752600"/>
            <a:ext cx="6934200" cy="4038600"/>
          </a:xfrm>
        </p:spPr>
        <p:txBody>
          <a:bodyPr/>
          <a:lstStyle/>
          <a:p>
            <a:pPr indent="0" eaLnBrk="1" hangingPunct="1">
              <a:spcBef>
                <a:spcPct val="0"/>
              </a:spcBef>
            </a:pPr>
            <a:r>
              <a:rPr lang="en-US" sz="2800" dirty="0" smtClean="0"/>
              <a:t> The plan must identify the expected returns from marketing investments, in order to develop:</a:t>
            </a:r>
          </a:p>
          <a:p>
            <a:pPr lvl="1" indent="0" eaLnBrk="1" hangingPunct="1">
              <a:spcBef>
                <a:spcPct val="0"/>
              </a:spcBef>
            </a:pPr>
            <a:r>
              <a:rPr lang="en-US" sz="2800" dirty="0" smtClean="0"/>
              <a:t> Cost/benefit analysis</a:t>
            </a:r>
          </a:p>
          <a:p>
            <a:pPr lvl="1" indent="0" eaLnBrk="1" hangingPunct="1">
              <a:spcBef>
                <a:spcPct val="0"/>
              </a:spcBef>
            </a:pPr>
            <a:r>
              <a:rPr lang="en-US" sz="2800" dirty="0" smtClean="0"/>
              <a:t> ROI calculation</a:t>
            </a:r>
          </a:p>
          <a:p>
            <a:pPr lvl="1" indent="0" eaLnBrk="1" hangingPunct="1">
              <a:spcBef>
                <a:spcPct val="0"/>
              </a:spcBef>
            </a:pPr>
            <a:r>
              <a:rPr lang="en-US" sz="2800" dirty="0" smtClean="0"/>
              <a:t> Internal rate of return (IRR) calculation</a:t>
            </a:r>
          </a:p>
          <a:p>
            <a:pPr lvl="1" indent="0" eaLnBrk="1" hangingPunct="1">
              <a:spcBef>
                <a:spcPct val="0"/>
              </a:spcBef>
            </a:pPr>
            <a:r>
              <a:rPr lang="en-US" sz="2800" dirty="0" smtClean="0"/>
              <a:t> Return on marketing investment (ROMI)</a:t>
            </a:r>
          </a:p>
        </p:txBody>
      </p:sp>
      <p:sp>
        <p:nvSpPr>
          <p:cNvPr id="5" name="Slide Number Placeholder 5"/>
          <p:cNvSpPr>
            <a:spLocks noGrp="1"/>
          </p:cNvSpPr>
          <p:nvPr>
            <p:ph type="sldNum" sz="quarter" idx="12"/>
          </p:nvPr>
        </p:nvSpPr>
        <p:spPr/>
        <p:txBody>
          <a:bodyPr/>
          <a:lstStyle/>
          <a:p>
            <a:pPr>
              <a:defRPr/>
            </a:pPr>
            <a:r>
              <a:rPr lang="en-US" dirty="0"/>
              <a:t>3-</a:t>
            </a:r>
            <a:fld id="{E60FF312-0524-4CDF-A8D9-3F923931F35C}" type="slidenum">
              <a:rPr lang="en-US"/>
              <a:pPr>
                <a:defRPr/>
              </a:pPr>
              <a:t>18</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05000" y="228600"/>
            <a:ext cx="6861175" cy="990600"/>
          </a:xfrm>
        </p:spPr>
        <p:txBody>
          <a:bodyPr/>
          <a:lstStyle/>
          <a:p>
            <a:pPr eaLnBrk="1" fontAlgn="auto" hangingPunct="1">
              <a:spcAft>
                <a:spcPts val="0"/>
              </a:spcAft>
              <a:defRPr/>
            </a:pPr>
            <a:r>
              <a:rPr lang="en-US" dirty="0" smtClean="0">
                <a:ea typeface="+mj-ea"/>
                <a:cs typeface="+mj-cs"/>
              </a:rPr>
              <a:t>Revenues and Costs </a:t>
            </a:r>
          </a:p>
        </p:txBody>
      </p:sp>
      <p:sp>
        <p:nvSpPr>
          <p:cNvPr id="33797" name="Content Placeholder 4"/>
          <p:cNvSpPr>
            <a:spLocks noGrp="1"/>
          </p:cNvSpPr>
          <p:nvPr>
            <p:ph idx="1"/>
          </p:nvPr>
        </p:nvSpPr>
        <p:spPr>
          <a:xfrm>
            <a:off x="1828800" y="1752600"/>
            <a:ext cx="6937375" cy="4343400"/>
          </a:xfrm>
        </p:spPr>
        <p:txBody>
          <a:bodyPr>
            <a:normAutofit lnSpcReduction="10000"/>
          </a:bodyPr>
          <a:lstStyle/>
          <a:p>
            <a:pPr indent="0" eaLnBrk="1" hangingPunct="1">
              <a:spcBef>
                <a:spcPct val="0"/>
              </a:spcBef>
            </a:pPr>
            <a:r>
              <a:rPr lang="en-US" sz="2800" dirty="0" smtClean="0"/>
              <a:t> Revenue forecast</a:t>
            </a:r>
          </a:p>
          <a:p>
            <a:pPr indent="0" eaLnBrk="1" hangingPunct="1">
              <a:spcBef>
                <a:spcPct val="0"/>
              </a:spcBef>
            </a:pPr>
            <a:r>
              <a:rPr lang="en-US" sz="2800" dirty="0" smtClean="0"/>
              <a:t> Intangible benefits, such as brand equity</a:t>
            </a:r>
          </a:p>
          <a:p>
            <a:pPr indent="0" eaLnBrk="1" hangingPunct="1">
              <a:spcBef>
                <a:spcPct val="0"/>
              </a:spcBef>
            </a:pPr>
            <a:r>
              <a:rPr lang="en-US" sz="2800" dirty="0" smtClean="0"/>
              <a:t> Cost savings</a:t>
            </a:r>
          </a:p>
          <a:p>
            <a:pPr indent="0" eaLnBrk="1" hangingPunct="1">
              <a:spcBef>
                <a:spcPct val="0"/>
              </a:spcBef>
            </a:pPr>
            <a:r>
              <a:rPr lang="en-US" sz="2800" dirty="0" smtClean="0"/>
              <a:t> E-Marketing costs</a:t>
            </a:r>
          </a:p>
          <a:p>
            <a:pPr lvl="1" indent="0" eaLnBrk="1" hangingPunct="1">
              <a:spcBef>
                <a:spcPct val="0"/>
              </a:spcBef>
            </a:pPr>
            <a:r>
              <a:rPr lang="en-US" sz="2800" dirty="0" smtClean="0"/>
              <a:t> Technology costs</a:t>
            </a:r>
          </a:p>
          <a:p>
            <a:pPr lvl="1" indent="0" eaLnBrk="1" hangingPunct="1">
              <a:spcBef>
                <a:spcPct val="0"/>
              </a:spcBef>
            </a:pPr>
            <a:r>
              <a:rPr lang="en-US" sz="2800" dirty="0" smtClean="0"/>
              <a:t> Site design</a:t>
            </a:r>
          </a:p>
          <a:p>
            <a:pPr lvl="1" indent="0" eaLnBrk="1" hangingPunct="1">
              <a:spcBef>
                <a:spcPct val="0"/>
              </a:spcBef>
            </a:pPr>
            <a:r>
              <a:rPr lang="en-US" sz="2800" dirty="0" smtClean="0"/>
              <a:t> Salaries</a:t>
            </a:r>
          </a:p>
          <a:p>
            <a:pPr lvl="1" indent="0" eaLnBrk="1" hangingPunct="1">
              <a:spcBef>
                <a:spcPct val="0"/>
              </a:spcBef>
            </a:pPr>
            <a:r>
              <a:rPr lang="en-US" sz="2800" dirty="0" smtClean="0"/>
              <a:t> Other site development expenses</a:t>
            </a:r>
          </a:p>
          <a:p>
            <a:pPr lvl="1" indent="0" eaLnBrk="1" hangingPunct="1">
              <a:spcBef>
                <a:spcPct val="0"/>
              </a:spcBef>
            </a:pPr>
            <a:r>
              <a:rPr lang="en-US" sz="2800" dirty="0" smtClean="0"/>
              <a:t> Marketing communication</a:t>
            </a:r>
          </a:p>
          <a:p>
            <a:pPr lvl="1" indent="0" eaLnBrk="1" hangingPunct="1">
              <a:spcBef>
                <a:spcPct val="0"/>
              </a:spcBef>
            </a:pPr>
            <a:r>
              <a:rPr lang="en-US" sz="2800" dirty="0" smtClean="0"/>
              <a:t>Social media communication</a:t>
            </a:r>
          </a:p>
          <a:p>
            <a:pPr lvl="1" indent="0" eaLnBrk="1" hangingPunct="1">
              <a:spcBef>
                <a:spcPct val="0"/>
              </a:spcBef>
            </a:pPr>
            <a:r>
              <a:rPr lang="en-US" sz="2800" dirty="0" smtClean="0"/>
              <a:t> Miscellaneous</a:t>
            </a:r>
          </a:p>
        </p:txBody>
      </p:sp>
      <p:sp>
        <p:nvSpPr>
          <p:cNvPr id="5" name="Slide Number Placeholder 5"/>
          <p:cNvSpPr>
            <a:spLocks noGrp="1"/>
          </p:cNvSpPr>
          <p:nvPr>
            <p:ph type="sldNum" sz="quarter" idx="12"/>
          </p:nvPr>
        </p:nvSpPr>
        <p:spPr/>
        <p:txBody>
          <a:bodyPr/>
          <a:lstStyle/>
          <a:p>
            <a:pPr>
              <a:defRPr/>
            </a:pPr>
            <a:r>
              <a:rPr lang="en-US" dirty="0"/>
              <a:t>3-</a:t>
            </a:r>
            <a:fld id="{0A77DC18-5BC2-40DF-B99F-94DFD165881F}" type="slidenum">
              <a:rPr lang="en-US"/>
              <a:pPr>
                <a:defRPr/>
              </a:pPr>
              <a:t>19</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3 Objectives</a:t>
            </a:r>
            <a:endParaRPr lang="en-US" dirty="0"/>
          </a:p>
        </p:txBody>
      </p:sp>
      <p:sp>
        <p:nvSpPr>
          <p:cNvPr id="3" name="Content Placeholder 2"/>
          <p:cNvSpPr>
            <a:spLocks noGrp="1"/>
          </p:cNvSpPr>
          <p:nvPr>
            <p:ph idx="1"/>
          </p:nvPr>
        </p:nvSpPr>
        <p:spPr>
          <a:xfrm>
            <a:off x="762000" y="1600200"/>
            <a:ext cx="7924800" cy="4525963"/>
          </a:xfrm>
        </p:spPr>
        <p:txBody>
          <a:bodyPr/>
          <a:lstStyle/>
          <a:p>
            <a:pPr>
              <a:spcBef>
                <a:spcPct val="0"/>
              </a:spcBef>
            </a:pPr>
            <a:r>
              <a:rPr lang="en-US" sz="2800" dirty="0" smtClean="0"/>
              <a:t>After reading Chapter 3, you will be able to:</a:t>
            </a:r>
          </a:p>
          <a:p>
            <a:pPr lvl="1">
              <a:lnSpc>
                <a:spcPct val="90000"/>
              </a:lnSpc>
              <a:spcBef>
                <a:spcPts val="600"/>
              </a:spcBef>
            </a:pPr>
            <a:r>
              <a:rPr lang="en-US" sz="2800" dirty="0" smtClean="0"/>
              <a:t>Discuss the nature and importance of an e-marketing plan and outline its 7 steps.</a:t>
            </a:r>
          </a:p>
          <a:p>
            <a:pPr lvl="1">
              <a:lnSpc>
                <a:spcPct val="90000"/>
              </a:lnSpc>
              <a:spcBef>
                <a:spcPct val="0"/>
              </a:spcBef>
            </a:pPr>
            <a:r>
              <a:rPr lang="en-US" sz="2800" dirty="0" smtClean="0"/>
              <a:t>Show the form of an e-marketing objective and explain the use of an objective-strategy matrix.</a:t>
            </a:r>
          </a:p>
          <a:p>
            <a:pPr lvl="1">
              <a:lnSpc>
                <a:spcPct val="90000"/>
              </a:lnSpc>
              <a:spcBef>
                <a:spcPct val="0"/>
              </a:spcBef>
            </a:pPr>
            <a:r>
              <a:rPr lang="en-US" sz="2800" dirty="0" smtClean="0"/>
              <a:t>Describe the tasks that marketers complete in tiers 1 and 2 as they create e-marketing strategies.</a:t>
            </a:r>
          </a:p>
          <a:p>
            <a:pPr lvl="1">
              <a:lnSpc>
                <a:spcPct val="90000"/>
              </a:lnSpc>
              <a:spcBef>
                <a:spcPct val="0"/>
              </a:spcBef>
            </a:pPr>
            <a:r>
              <a:rPr lang="en-US" sz="2800" dirty="0" smtClean="0"/>
              <a:t>List some key revenues and costs identified during the budgeting step of the planning process.</a:t>
            </a:r>
          </a:p>
          <a:p>
            <a:endParaRPr lang="en-US" dirty="0"/>
          </a:p>
        </p:txBody>
      </p:sp>
      <p:sp>
        <p:nvSpPr>
          <p:cNvPr id="5" name="Slide Number Placeholder 4"/>
          <p:cNvSpPr>
            <a:spLocks noGrp="1"/>
          </p:cNvSpPr>
          <p:nvPr>
            <p:ph type="sldNum" sz="quarter" idx="12"/>
          </p:nvPr>
        </p:nvSpPr>
        <p:spPr/>
        <p:txBody>
          <a:bodyPr/>
          <a:lstStyle/>
          <a:p>
            <a:r>
              <a:rPr lang="en-US" dirty="0" smtClean="0"/>
              <a:t>3-2</a:t>
            </a:r>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1828800" y="228600"/>
            <a:ext cx="6937375" cy="990600"/>
          </a:xfrm>
        </p:spPr>
        <p:txBody>
          <a:bodyPr/>
          <a:lstStyle/>
          <a:p>
            <a:pPr eaLnBrk="1" fontAlgn="auto" hangingPunct="1">
              <a:spcAft>
                <a:spcPts val="0"/>
              </a:spcAft>
              <a:defRPr/>
            </a:pPr>
            <a:r>
              <a:rPr lang="en-US" dirty="0" smtClean="0">
                <a:ea typeface="+mj-ea"/>
                <a:cs typeface="+mj-cs"/>
              </a:rPr>
              <a:t>Step 7: Evaluation Plan</a:t>
            </a:r>
          </a:p>
        </p:txBody>
      </p:sp>
      <p:sp>
        <p:nvSpPr>
          <p:cNvPr id="34820" name="Rectangle 3"/>
          <p:cNvSpPr>
            <a:spLocks noGrp="1" noChangeArrowheads="1"/>
          </p:cNvSpPr>
          <p:nvPr>
            <p:ph idx="1"/>
          </p:nvPr>
        </p:nvSpPr>
        <p:spPr>
          <a:xfrm>
            <a:off x="1828800" y="1600200"/>
            <a:ext cx="6937375" cy="4495800"/>
          </a:xfrm>
        </p:spPr>
        <p:txBody>
          <a:bodyPr/>
          <a:lstStyle/>
          <a:p>
            <a:pPr marL="319088" indent="-319088" eaLnBrk="1" hangingPunct="1">
              <a:lnSpc>
                <a:spcPct val="90000"/>
              </a:lnSpc>
              <a:spcBef>
                <a:spcPct val="0"/>
              </a:spcBef>
            </a:pPr>
            <a:r>
              <a:rPr lang="en-US" sz="2800" dirty="0" smtClean="0"/>
              <a:t>Marketing plan success depends on continuous evaluation.</a:t>
            </a:r>
          </a:p>
          <a:p>
            <a:pPr marL="639763" lvl="1" indent="-273050" eaLnBrk="1" hangingPunct="1">
              <a:lnSpc>
                <a:spcPct val="90000"/>
              </a:lnSpc>
              <a:spcBef>
                <a:spcPct val="0"/>
              </a:spcBef>
            </a:pPr>
            <a:r>
              <a:rPr lang="en-US" sz="2800" dirty="0" smtClean="0"/>
              <a:t> E-marketers must have tracking systems in place to measure results.</a:t>
            </a:r>
          </a:p>
          <a:p>
            <a:pPr marL="639763" lvl="1" indent="-273050" eaLnBrk="1" hangingPunct="1">
              <a:lnSpc>
                <a:spcPct val="90000"/>
              </a:lnSpc>
              <a:spcBef>
                <a:spcPct val="0"/>
              </a:spcBef>
            </a:pPr>
            <a:r>
              <a:rPr lang="en-US" sz="2800" dirty="0" smtClean="0"/>
              <a:t> Various metrics relate to specific plan goals.</a:t>
            </a:r>
          </a:p>
          <a:p>
            <a:pPr marL="319088" indent="-319088" eaLnBrk="1" hangingPunct="1">
              <a:lnSpc>
                <a:spcPct val="90000"/>
              </a:lnSpc>
              <a:spcBef>
                <a:spcPct val="0"/>
              </a:spcBef>
            </a:pPr>
            <a:r>
              <a:rPr lang="en-US" sz="2800" dirty="0" smtClean="0"/>
              <a:t>Today’s firms are ROI driven.</a:t>
            </a:r>
          </a:p>
          <a:p>
            <a:pPr marL="639763" lvl="1" indent="-273050" eaLnBrk="1" hangingPunct="1">
              <a:lnSpc>
                <a:spcPct val="90000"/>
              </a:lnSpc>
              <a:spcBef>
                <a:spcPct val="0"/>
              </a:spcBef>
            </a:pPr>
            <a:r>
              <a:rPr lang="en-US" sz="2800" dirty="0" smtClean="0"/>
              <a:t> E-marketers must show how intangible goals will lead to higher revenue.</a:t>
            </a:r>
          </a:p>
          <a:p>
            <a:pPr marL="639763" lvl="1" indent="-273050" eaLnBrk="1" hangingPunct="1">
              <a:lnSpc>
                <a:spcPct val="90000"/>
              </a:lnSpc>
              <a:spcBef>
                <a:spcPct val="0"/>
              </a:spcBef>
            </a:pPr>
            <a:r>
              <a:rPr lang="en-US" sz="2800" dirty="0" smtClean="0"/>
              <a:t> Accurate and timely metrics can help justify expenditures.</a:t>
            </a:r>
          </a:p>
        </p:txBody>
      </p:sp>
      <p:sp>
        <p:nvSpPr>
          <p:cNvPr id="5" name="Slide Number Placeholder 5"/>
          <p:cNvSpPr>
            <a:spLocks noGrp="1"/>
          </p:cNvSpPr>
          <p:nvPr>
            <p:ph type="sldNum" sz="quarter" idx="12"/>
          </p:nvPr>
        </p:nvSpPr>
        <p:spPr/>
        <p:txBody>
          <a:bodyPr/>
          <a:lstStyle/>
          <a:p>
            <a:pPr>
              <a:defRPr/>
            </a:pPr>
            <a:r>
              <a:rPr lang="en-US" dirty="0"/>
              <a:t>3-</a:t>
            </a:r>
            <a:fld id="{CC7D7576-4321-49E5-BBF7-2DB43BE7262D}" type="slidenum">
              <a:rPr lang="en-US"/>
              <a:pPr>
                <a:defRPr/>
              </a:pPr>
              <a:t>20</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r>
              <a:rPr lang="en-US" dirty="0"/>
              <a:t>3-</a:t>
            </a:r>
            <a:fld id="{5D6D5325-2852-47A7-AD81-804041A56F8B}" type="slidenum">
              <a:rPr lang="en-US"/>
              <a:pPr>
                <a:defRPr/>
              </a:pPr>
              <a:t>21</a:t>
            </a:fld>
            <a:endParaRPr lang="en-US" dirty="0"/>
          </a:p>
        </p:txBody>
      </p:sp>
      <p:sp>
        <p:nvSpPr>
          <p:cNvPr id="35842" name="Rectangle 3"/>
          <p:cNvSpPr>
            <a:spLocks noChangeArrowheads="1"/>
          </p:cNvSpPr>
          <p:nvPr/>
        </p:nvSpPr>
        <p:spPr bwMode="auto">
          <a:xfrm>
            <a:off x="-3725863" y="2114550"/>
            <a:ext cx="184150" cy="366713"/>
          </a:xfrm>
          <a:prstGeom prst="rect">
            <a:avLst/>
          </a:prstGeom>
          <a:noFill/>
          <a:ln w="25400">
            <a:noFill/>
            <a:miter lim="800000"/>
            <a:headEnd/>
            <a:tailEnd/>
          </a:ln>
        </p:spPr>
        <p:txBody>
          <a:bodyPr wrap="none" anchor="ctr">
            <a:prstTxWarp prst="textNoShape">
              <a:avLst/>
            </a:prstTxWarp>
            <a:spAutoFit/>
          </a:bodyPr>
          <a:lstStyle/>
          <a:p>
            <a:endParaRPr lang="en-US" sz="1800" dirty="0">
              <a:latin typeface="Calibri" pitchFamily="-72" charset="0"/>
            </a:endParaRPr>
          </a:p>
        </p:txBody>
      </p:sp>
      <p:pic>
        <p:nvPicPr>
          <p:cNvPr id="35843" name="Picture 4" descr="cid:3287383400_2177562"/>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838200" y="1219200"/>
            <a:ext cx="8118475" cy="2647950"/>
          </a:xfrm>
          <a:prstGeom prst="rect">
            <a:avLst/>
          </a:prstGeom>
          <a:noFill/>
          <a:ln w="9525">
            <a:noFill/>
            <a:miter lim="800000"/>
            <a:headEnd/>
            <a:tailEnd/>
          </a:ln>
        </p:spPr>
      </p:pic>
      <p:sp>
        <p:nvSpPr>
          <p:cNvPr id="35844" name="Rectangle 5"/>
          <p:cNvSpPr>
            <a:spLocks noChangeArrowheads="1"/>
          </p:cNvSpPr>
          <p:nvPr/>
        </p:nvSpPr>
        <p:spPr bwMode="auto">
          <a:xfrm>
            <a:off x="1066800" y="4025900"/>
            <a:ext cx="7696200" cy="1069975"/>
          </a:xfrm>
          <a:prstGeom prst="rect">
            <a:avLst/>
          </a:prstGeom>
          <a:noFill/>
          <a:ln w="25400">
            <a:noFill/>
            <a:miter lim="800000"/>
            <a:headEnd/>
            <a:tailEnd/>
          </a:ln>
        </p:spPr>
        <p:txBody>
          <a:bodyPr anchor="ctr">
            <a:prstTxWarp prst="textNoShape">
              <a:avLst/>
            </a:prstTxWarp>
            <a:spAutoFit/>
          </a:bodyPr>
          <a:lstStyle/>
          <a:p>
            <a:pPr algn="ctr"/>
            <a:r>
              <a:rPr lang="en-US" sz="1600" dirty="0">
                <a:solidFill>
                  <a:srgbClr val="000000"/>
                </a:solidFill>
                <a:latin typeface="Calibri" pitchFamily="-72" charset="0"/>
                <a:ea typeface="Times New Roman" pitchFamily="-72" charset="0"/>
                <a:cs typeface="Times New Roman"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5" name="Rectangle 5"/>
          <p:cNvSpPr txBox="1">
            <a:spLocks noGrp="1" noChangeArrowheads="1"/>
          </p:cNvSpPr>
          <p:nvPr/>
        </p:nvSpPr>
        <p:spPr bwMode="auto">
          <a:xfrm>
            <a:off x="1066800" y="5257800"/>
            <a:ext cx="7631113" cy="762000"/>
          </a:xfrm>
          <a:prstGeom prst="rect">
            <a:avLst/>
          </a:prstGeom>
          <a:noFill/>
          <a:ln>
            <a:miter lim="800000"/>
            <a:headEnd/>
            <a:tailEnd/>
          </a:ln>
        </p:spPr>
        <p:txBody>
          <a:bodyPr anchor="b"/>
          <a:lstStyle/>
          <a:p>
            <a:pPr algn="ctr" fontAlgn="auto">
              <a:spcBef>
                <a:spcPts val="0"/>
              </a:spcBef>
              <a:spcAft>
                <a:spcPts val="0"/>
              </a:spcAft>
              <a:defRPr/>
            </a:pPr>
            <a:r>
              <a:rPr lang="en-US" sz="1800" dirty="0">
                <a:solidFill>
                  <a:srgbClr val="000000"/>
                </a:solidFill>
                <a:effectLst>
                  <a:outerShdw blurRad="38100" dist="38100" dir="2700000" algn="tl">
                    <a:srgbClr val="C0C0C0"/>
                  </a:outerShdw>
                </a:effectLst>
                <a:latin typeface="Tahoma" pitchFamily="34" charset="0"/>
                <a:ea typeface="+mn-ea"/>
                <a:cs typeface="Arial" charset="0"/>
              </a:rPr>
              <a:t>Copyright © </a:t>
            </a:r>
            <a:r>
              <a:rPr lang="en-US" sz="1800" dirty="0" smtClean="0">
                <a:solidFill>
                  <a:srgbClr val="000000"/>
                </a:solidFill>
                <a:effectLst>
                  <a:outerShdw blurRad="38100" dist="38100" dir="2700000" algn="tl">
                    <a:srgbClr val="C0C0C0"/>
                  </a:outerShdw>
                </a:effectLst>
                <a:latin typeface="Tahoma" pitchFamily="34" charset="0"/>
                <a:ea typeface="+mn-ea"/>
                <a:cs typeface="Arial" charset="0"/>
              </a:rPr>
              <a:t>2014 </a:t>
            </a:r>
            <a:r>
              <a:rPr lang="en-US" sz="1800" dirty="0">
                <a:solidFill>
                  <a:srgbClr val="000000"/>
                </a:solidFill>
                <a:effectLst>
                  <a:outerShdw blurRad="38100" dist="38100" dir="2700000" algn="tl">
                    <a:srgbClr val="C0C0C0"/>
                  </a:outerShdw>
                </a:effectLst>
                <a:latin typeface="Tahoma" pitchFamily="34" charset="0"/>
                <a:ea typeface="+mn-ea"/>
                <a:cs typeface="Arial" charset="0"/>
              </a:rPr>
              <a:t>Pearson Education, Inc.  </a:t>
            </a:r>
          </a:p>
          <a:p>
            <a:pPr algn="ctr" fontAlgn="auto">
              <a:spcBef>
                <a:spcPts val="0"/>
              </a:spcBef>
              <a:spcAft>
                <a:spcPts val="0"/>
              </a:spcAft>
              <a:defRPr/>
            </a:pPr>
            <a:r>
              <a:rPr lang="en-US" sz="1800" dirty="0">
                <a:solidFill>
                  <a:srgbClr val="000000"/>
                </a:solidFill>
                <a:effectLst>
                  <a:outerShdw blurRad="38100" dist="38100" dir="2700000" algn="tl">
                    <a:srgbClr val="C0C0C0"/>
                  </a:outerShdw>
                </a:effectLst>
                <a:latin typeface="Tahoma" pitchFamily="34" charset="0"/>
                <a:ea typeface="+mn-ea"/>
                <a:cs typeface="Arial" charset="0"/>
              </a:rPr>
              <a:t>Publishing as Prentice Hall</a:t>
            </a:r>
            <a:endParaRPr lang="en-US" sz="1800" dirty="0">
              <a:solidFill>
                <a:srgbClr val="000000"/>
              </a:solidFill>
              <a:effectLst>
                <a:outerShdw blurRad="38100" dist="38100" dir="2700000" algn="tl">
                  <a:srgbClr val="C0C0C0"/>
                </a:outerShdw>
              </a:effectLst>
              <a:latin typeface="+mn-lt"/>
              <a:ea typeface="+mn-ea"/>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The Twitter Story</a:t>
            </a:r>
            <a:endParaRPr lang="en-US" dirty="0">
              <a:ea typeface="+mj-ea"/>
              <a:cs typeface="+mj-cs"/>
            </a:endParaRPr>
          </a:p>
        </p:txBody>
      </p:sp>
      <p:sp>
        <p:nvSpPr>
          <p:cNvPr id="17412" name="Content Placeholder 2"/>
          <p:cNvSpPr>
            <a:spLocks noGrp="1"/>
          </p:cNvSpPr>
          <p:nvPr>
            <p:ph idx="1"/>
          </p:nvPr>
        </p:nvSpPr>
        <p:spPr>
          <a:xfrm>
            <a:off x="762000" y="1524000"/>
            <a:ext cx="7848600" cy="4602163"/>
          </a:xfrm>
        </p:spPr>
        <p:txBody>
          <a:bodyPr>
            <a:normAutofit/>
          </a:bodyPr>
          <a:lstStyle/>
          <a:p>
            <a:pPr eaLnBrk="1" hangingPunct="1">
              <a:spcBef>
                <a:spcPct val="0"/>
              </a:spcBef>
            </a:pPr>
            <a:r>
              <a:rPr lang="en-US" sz="2800" dirty="0" smtClean="0"/>
              <a:t>Started as a concept in a brainstorming meeting in 2006 to become the second most popular social network six years later.</a:t>
            </a:r>
          </a:p>
          <a:p>
            <a:pPr eaLnBrk="1" hangingPunct="1">
              <a:spcBef>
                <a:spcPct val="0"/>
              </a:spcBef>
            </a:pPr>
            <a:r>
              <a:rPr lang="en-US" sz="2800" dirty="0" smtClean="0"/>
              <a:t>Twitter took off after attendees sent text messages on 60-inch TV screens at the South by Southwest festival in 2007.</a:t>
            </a:r>
          </a:p>
          <a:p>
            <a:pPr eaLnBrk="1" hangingPunct="1">
              <a:spcBef>
                <a:spcPct val="0"/>
              </a:spcBef>
            </a:pPr>
            <a:r>
              <a:rPr lang="en-US" sz="2800" dirty="0" smtClean="0"/>
              <a:t>340 billion tweets/day and 140 million registered users in 2012.</a:t>
            </a:r>
          </a:p>
          <a:p>
            <a:pPr eaLnBrk="1" hangingPunct="1">
              <a:spcBef>
                <a:spcPct val="0"/>
              </a:spcBef>
            </a:pPr>
            <a:r>
              <a:rPr lang="en-US" sz="2800" dirty="0" smtClean="0"/>
              <a:t>Monetizes traffic by selling ad products: promoted Tweets, promoted trends and promoted accounts.</a:t>
            </a:r>
          </a:p>
        </p:txBody>
      </p:sp>
      <p:sp>
        <p:nvSpPr>
          <p:cNvPr id="5" name="Slide Number Placeholder 5"/>
          <p:cNvSpPr>
            <a:spLocks noGrp="1"/>
          </p:cNvSpPr>
          <p:nvPr>
            <p:ph type="sldNum" sz="quarter" idx="12"/>
          </p:nvPr>
        </p:nvSpPr>
        <p:spPr/>
        <p:txBody>
          <a:bodyPr/>
          <a:lstStyle/>
          <a:p>
            <a:pPr>
              <a:defRPr/>
            </a:pPr>
            <a:r>
              <a:rPr lang="en-US" dirty="0"/>
              <a:t>3-</a:t>
            </a:r>
            <a:fld id="{89DFE1EF-0E37-425C-9967-814E91AD35B0}" type="slidenum">
              <a:rPr lang="en-US"/>
              <a:pPr>
                <a:defRPr/>
              </a:pPr>
              <a:t>3</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ea typeface="+mj-ea"/>
                <a:cs typeface="+mj-cs"/>
              </a:rPr>
              <a:t>The E-Marketing Planning Process</a:t>
            </a:r>
            <a:endParaRPr lang="en-US" dirty="0">
              <a:ea typeface="+mj-ea"/>
              <a:cs typeface="+mj-cs"/>
            </a:endParaRPr>
          </a:p>
        </p:txBody>
      </p:sp>
      <p:sp>
        <p:nvSpPr>
          <p:cNvPr id="18436" name="Content Placeholder 2"/>
          <p:cNvSpPr>
            <a:spLocks noGrp="1"/>
          </p:cNvSpPr>
          <p:nvPr>
            <p:ph idx="1"/>
          </p:nvPr>
        </p:nvSpPr>
        <p:spPr>
          <a:xfrm>
            <a:off x="838200" y="1828800"/>
            <a:ext cx="7924800" cy="4114800"/>
          </a:xfrm>
        </p:spPr>
        <p:txBody>
          <a:bodyPr/>
          <a:lstStyle/>
          <a:p>
            <a:pPr eaLnBrk="1" hangingPunct="1"/>
            <a:r>
              <a:rPr lang="en-US" sz="2800" dirty="0" smtClean="0"/>
              <a:t>The e-marketing plan is a blueprint for e-marketing strategy formulation and implementation.</a:t>
            </a:r>
          </a:p>
          <a:p>
            <a:pPr lvl="1" eaLnBrk="1" hangingPunct="1"/>
            <a:r>
              <a:rPr lang="en-US" sz="2800" dirty="0" smtClean="0"/>
              <a:t>Links the firm’s e-business strategy with technology-driven marketing strategies.</a:t>
            </a:r>
          </a:p>
          <a:p>
            <a:pPr eaLnBrk="1" hangingPunct="1"/>
            <a:r>
              <a:rPr lang="en-US" sz="2800" dirty="0" smtClean="0"/>
              <a:t>The plan serves as a road map to guide the firm, allocate resources, and make adjustments.</a:t>
            </a:r>
            <a:endParaRPr lang="en-US" dirty="0" smtClean="0"/>
          </a:p>
        </p:txBody>
      </p:sp>
      <p:sp>
        <p:nvSpPr>
          <p:cNvPr id="5" name="Slide Number Placeholder 5"/>
          <p:cNvSpPr>
            <a:spLocks noGrp="1"/>
          </p:cNvSpPr>
          <p:nvPr>
            <p:ph type="sldNum" sz="quarter" idx="12"/>
          </p:nvPr>
        </p:nvSpPr>
        <p:spPr/>
        <p:txBody>
          <a:bodyPr/>
          <a:lstStyle/>
          <a:p>
            <a:pPr>
              <a:defRPr/>
            </a:pPr>
            <a:r>
              <a:rPr lang="en-US" dirty="0"/>
              <a:t>3-</a:t>
            </a:r>
            <a:fld id="{8BD9FC4B-2914-4082-A000-2B4A6505A8A0}" type="slidenum">
              <a:rPr lang="en-US"/>
              <a:pPr>
                <a:defRPr/>
              </a:pPr>
              <a:t>4</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cs typeface="+mj-cs"/>
              </a:rPr>
              <a:t>E-Marketing Plan </a:t>
            </a:r>
            <a:br>
              <a:rPr lang="en-US" dirty="0" smtClean="0">
                <a:ea typeface="+mj-ea"/>
                <a:cs typeface="+mj-cs"/>
              </a:rPr>
            </a:br>
            <a:endParaRPr lang="en-US" dirty="0">
              <a:ea typeface="+mj-ea"/>
              <a:cs typeface="+mj-cs"/>
            </a:endParaRPr>
          </a:p>
        </p:txBody>
      </p:sp>
      <p:sp>
        <p:nvSpPr>
          <p:cNvPr id="5" name="Slide Number Placeholder 4"/>
          <p:cNvSpPr>
            <a:spLocks noGrp="1"/>
          </p:cNvSpPr>
          <p:nvPr>
            <p:ph type="sldNum" sz="quarter" idx="12"/>
          </p:nvPr>
        </p:nvSpPr>
        <p:spPr/>
        <p:txBody>
          <a:bodyPr/>
          <a:lstStyle/>
          <a:p>
            <a:pPr>
              <a:defRPr/>
            </a:pPr>
            <a:r>
              <a:rPr lang="en-US" dirty="0"/>
              <a:t>3-</a:t>
            </a:r>
            <a:fld id="{9157E627-7BE0-45B7-8AEC-C35B27BBABD9}" type="slidenum">
              <a:rPr lang="en-US"/>
              <a:pPr>
                <a:defRPr/>
              </a:pPr>
              <a:t>5</a:t>
            </a:fld>
            <a:endParaRPr lang="en-US" dirty="0"/>
          </a:p>
        </p:txBody>
      </p:sp>
      <p:grpSp>
        <p:nvGrpSpPr>
          <p:cNvPr id="6" name="Group 42"/>
          <p:cNvGrpSpPr/>
          <p:nvPr/>
        </p:nvGrpSpPr>
        <p:grpSpPr>
          <a:xfrm>
            <a:off x="838200" y="1143000"/>
            <a:ext cx="7162800" cy="4419600"/>
            <a:chOff x="838200" y="685800"/>
            <a:chExt cx="7162800" cy="4648200"/>
          </a:xfrm>
        </p:grpSpPr>
        <p:sp>
          <p:nvSpPr>
            <p:cNvPr id="7" name="Rectangle 6"/>
            <p:cNvSpPr/>
            <p:nvPr/>
          </p:nvSpPr>
          <p:spPr>
            <a:xfrm>
              <a:off x="1447800" y="990600"/>
              <a:ext cx="6553200" cy="1219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447800" y="4572000"/>
              <a:ext cx="6553200" cy="7620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3352800" y="3505200"/>
              <a:ext cx="2133600" cy="7620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248400" y="3505200"/>
              <a:ext cx="1752600" cy="7620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3352800" y="2667000"/>
              <a:ext cx="4648200" cy="4572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447800" y="2667000"/>
              <a:ext cx="1143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524000" y="990600"/>
              <a:ext cx="1507849" cy="1200329"/>
            </a:xfrm>
            <a:prstGeom prst="rect">
              <a:avLst/>
            </a:prstGeom>
            <a:noFill/>
          </p:spPr>
          <p:txBody>
            <a:bodyPr wrap="none" rtlCol="0">
              <a:spAutoFit/>
            </a:bodyPr>
            <a:lstStyle/>
            <a:p>
              <a:r>
                <a:rPr lang="en-US" dirty="0" smtClean="0"/>
                <a:t>Legal – Ethical</a:t>
              </a:r>
            </a:p>
            <a:p>
              <a:r>
                <a:rPr lang="en-US" dirty="0" smtClean="0"/>
                <a:t>Technology</a:t>
              </a:r>
            </a:p>
            <a:p>
              <a:r>
                <a:rPr lang="en-US" dirty="0" smtClean="0"/>
                <a:t>Competition</a:t>
              </a:r>
            </a:p>
            <a:p>
              <a:r>
                <a:rPr lang="en-US" dirty="0" smtClean="0"/>
                <a:t>Other Factors</a:t>
              </a:r>
              <a:endParaRPr lang="en-US" dirty="0"/>
            </a:p>
          </p:txBody>
        </p:sp>
        <p:sp>
          <p:nvSpPr>
            <p:cNvPr id="14" name="TextBox 13"/>
            <p:cNvSpPr txBox="1"/>
            <p:nvPr/>
          </p:nvSpPr>
          <p:spPr>
            <a:xfrm>
              <a:off x="4267200" y="1401580"/>
              <a:ext cx="940257" cy="369332"/>
            </a:xfrm>
            <a:prstGeom prst="rect">
              <a:avLst/>
            </a:prstGeom>
            <a:noFill/>
          </p:spPr>
          <p:txBody>
            <a:bodyPr wrap="none" rtlCol="0">
              <a:spAutoFit/>
            </a:bodyPr>
            <a:lstStyle/>
            <a:p>
              <a:r>
                <a:rPr lang="en-US" dirty="0" smtClean="0"/>
                <a:t>internet</a:t>
              </a:r>
              <a:endParaRPr lang="en-US" dirty="0"/>
            </a:p>
          </p:txBody>
        </p:sp>
        <p:sp>
          <p:nvSpPr>
            <p:cNvPr id="15" name="TextBox 14"/>
            <p:cNvSpPr txBox="1"/>
            <p:nvPr/>
          </p:nvSpPr>
          <p:spPr>
            <a:xfrm>
              <a:off x="5562600" y="1828800"/>
              <a:ext cx="950260" cy="369332"/>
            </a:xfrm>
            <a:prstGeom prst="rect">
              <a:avLst/>
            </a:prstGeom>
            <a:noFill/>
          </p:spPr>
          <p:txBody>
            <a:bodyPr wrap="none" rtlCol="0">
              <a:spAutoFit/>
            </a:bodyPr>
            <a:lstStyle/>
            <a:p>
              <a:r>
                <a:rPr lang="en-US" dirty="0" smtClean="0"/>
                <a:t>Markets</a:t>
              </a:r>
              <a:endParaRPr lang="en-US" dirty="0"/>
            </a:p>
          </p:txBody>
        </p:sp>
        <p:cxnSp>
          <p:nvCxnSpPr>
            <p:cNvPr id="16" name="Straight Arrow Connector 15"/>
            <p:cNvCxnSpPr/>
            <p:nvPr/>
          </p:nvCxnSpPr>
          <p:spPr>
            <a:xfrm>
              <a:off x="3200400" y="1600200"/>
              <a:ext cx="990600" cy="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257800" y="1600200"/>
              <a:ext cx="990600" cy="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8" name="Group 38"/>
            <p:cNvGrpSpPr/>
            <p:nvPr/>
          </p:nvGrpSpPr>
          <p:grpSpPr>
            <a:xfrm>
              <a:off x="838200" y="990600"/>
              <a:ext cx="457200" cy="1219200"/>
              <a:chOff x="762000" y="1981200"/>
              <a:chExt cx="381000" cy="1219200"/>
            </a:xfrm>
          </p:grpSpPr>
          <p:sp>
            <p:nvSpPr>
              <p:cNvPr id="43" name="Rectangle 42"/>
              <p:cNvSpPr/>
              <p:nvPr/>
            </p:nvSpPr>
            <p:spPr>
              <a:xfrm>
                <a:off x="762000" y="1981200"/>
                <a:ext cx="381000"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19"/>
              <p:cNvSpPr txBox="1"/>
              <p:nvPr/>
            </p:nvSpPr>
            <p:spPr>
              <a:xfrm>
                <a:off x="793230" y="2438400"/>
                <a:ext cx="296876" cy="369332"/>
              </a:xfrm>
              <a:prstGeom prst="rect">
                <a:avLst/>
              </a:prstGeom>
              <a:noFill/>
            </p:spPr>
            <p:txBody>
              <a:bodyPr wrap="none" rtlCol="0">
                <a:spAutoFit/>
              </a:bodyPr>
              <a:lstStyle/>
              <a:p>
                <a:r>
                  <a:rPr lang="en-US" b="1" dirty="0" smtClean="0"/>
                  <a:t>E</a:t>
                </a:r>
                <a:endParaRPr lang="en-US" b="1" dirty="0"/>
              </a:p>
            </p:txBody>
          </p:sp>
        </p:grpSp>
        <p:sp>
          <p:nvSpPr>
            <p:cNvPr id="19" name="TextBox 18"/>
            <p:cNvSpPr txBox="1"/>
            <p:nvPr/>
          </p:nvSpPr>
          <p:spPr>
            <a:xfrm>
              <a:off x="3352800" y="2743200"/>
              <a:ext cx="4648200" cy="369332"/>
            </a:xfrm>
            <a:prstGeom prst="rect">
              <a:avLst/>
            </a:prstGeom>
            <a:noFill/>
          </p:spPr>
          <p:txBody>
            <a:bodyPr wrap="square" rtlCol="0">
              <a:spAutoFit/>
            </a:bodyPr>
            <a:lstStyle/>
            <a:p>
              <a:pPr algn="ctr"/>
              <a:r>
                <a:rPr lang="en-US" dirty="0" smtClean="0"/>
                <a:t>E-Marketing Plan</a:t>
              </a:r>
              <a:endParaRPr lang="en-US" dirty="0"/>
            </a:p>
          </p:txBody>
        </p:sp>
        <p:sp>
          <p:nvSpPr>
            <p:cNvPr id="20" name="Rectangle 19"/>
            <p:cNvSpPr/>
            <p:nvPr/>
          </p:nvSpPr>
          <p:spPr>
            <a:xfrm>
              <a:off x="1752600" y="2209800"/>
              <a:ext cx="6858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37"/>
            <p:cNvGrpSpPr/>
            <p:nvPr/>
          </p:nvGrpSpPr>
          <p:grpSpPr>
            <a:xfrm>
              <a:off x="1536192" y="2133600"/>
              <a:ext cx="978408" cy="1219200"/>
              <a:chOff x="1536192" y="3048000"/>
              <a:chExt cx="978408" cy="1219200"/>
            </a:xfrm>
          </p:grpSpPr>
          <p:pic>
            <p:nvPicPr>
              <p:cNvPr id="41" name="Picture 8" descr="Filter / funnel icon by mlampret - Simple free filter icon">
                <a:hlinkClick r:id="rId2"/>
              </p:cNvPr>
              <p:cNvPicPr>
                <a:picLocks noChangeAspect="1" noChangeArrowheads="1"/>
              </p:cNvPicPr>
              <p:nvPr/>
            </p:nvPicPr>
            <p:blipFill>
              <a:blip r:embed="rId3" cstate="print"/>
              <a:srcRect/>
              <a:stretch>
                <a:fillRect/>
              </a:stretch>
            </p:blipFill>
            <p:spPr bwMode="auto">
              <a:xfrm>
                <a:off x="1536192" y="3048000"/>
                <a:ext cx="978408" cy="1219200"/>
              </a:xfrm>
              <a:prstGeom prst="rect">
                <a:avLst/>
              </a:prstGeom>
              <a:noFill/>
            </p:spPr>
          </p:pic>
          <p:sp>
            <p:nvSpPr>
              <p:cNvPr id="42" name="TextBox 41"/>
              <p:cNvSpPr txBox="1"/>
              <p:nvPr/>
            </p:nvSpPr>
            <p:spPr>
              <a:xfrm>
                <a:off x="1646420" y="3079230"/>
                <a:ext cx="825957" cy="381000"/>
              </a:xfrm>
              <a:prstGeom prst="rect">
                <a:avLst/>
              </a:prstGeom>
              <a:noFill/>
            </p:spPr>
            <p:txBody>
              <a:bodyPr wrap="square" rtlCol="0">
                <a:spAutoFit/>
              </a:bodyPr>
              <a:lstStyle/>
              <a:p>
                <a:r>
                  <a:rPr lang="en-US" b="1" dirty="0" smtClean="0">
                    <a:solidFill>
                      <a:schemeClr val="bg1"/>
                    </a:solidFill>
                  </a:rPr>
                  <a:t>SWOT</a:t>
                </a:r>
                <a:endParaRPr lang="en-US" b="1" dirty="0">
                  <a:solidFill>
                    <a:schemeClr val="bg1"/>
                  </a:solidFill>
                </a:endParaRPr>
              </a:p>
            </p:txBody>
          </p:sp>
        </p:grpSp>
        <p:sp>
          <p:nvSpPr>
            <p:cNvPr id="22" name="TextBox 21"/>
            <p:cNvSpPr txBox="1"/>
            <p:nvPr/>
          </p:nvSpPr>
          <p:spPr>
            <a:xfrm>
              <a:off x="1447800" y="3352800"/>
              <a:ext cx="1173719" cy="646331"/>
            </a:xfrm>
            <a:prstGeom prst="rect">
              <a:avLst/>
            </a:prstGeom>
            <a:noFill/>
          </p:spPr>
          <p:txBody>
            <a:bodyPr wrap="none" rtlCol="0">
              <a:spAutoFit/>
            </a:bodyPr>
            <a:lstStyle/>
            <a:p>
              <a:pPr algn="ctr"/>
              <a:r>
                <a:rPr lang="en-US" dirty="0" smtClean="0"/>
                <a:t>E-Business</a:t>
              </a:r>
            </a:p>
            <a:p>
              <a:pPr algn="ctr"/>
              <a:r>
                <a:rPr lang="en-US" dirty="0" smtClean="0"/>
                <a:t>Strategy</a:t>
              </a:r>
              <a:endParaRPr lang="en-US" dirty="0"/>
            </a:p>
          </p:txBody>
        </p:sp>
        <p:grpSp>
          <p:nvGrpSpPr>
            <p:cNvPr id="23" name="Group 39"/>
            <p:cNvGrpSpPr/>
            <p:nvPr/>
          </p:nvGrpSpPr>
          <p:grpSpPr>
            <a:xfrm>
              <a:off x="838200" y="2667000"/>
              <a:ext cx="457200" cy="1600200"/>
              <a:chOff x="685800" y="3657600"/>
              <a:chExt cx="457200" cy="1371600"/>
            </a:xfrm>
            <a:solidFill>
              <a:schemeClr val="bg2"/>
            </a:solidFill>
          </p:grpSpPr>
          <p:sp>
            <p:nvSpPr>
              <p:cNvPr id="39" name="Rectangle 38"/>
              <p:cNvSpPr/>
              <p:nvPr/>
            </p:nvSpPr>
            <p:spPr>
              <a:xfrm>
                <a:off x="685800" y="3657600"/>
                <a:ext cx="457200" cy="13716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762000" y="4114800"/>
                <a:ext cx="296876" cy="369332"/>
              </a:xfrm>
              <a:prstGeom prst="rect">
                <a:avLst/>
              </a:prstGeom>
              <a:grpFill/>
            </p:spPr>
            <p:txBody>
              <a:bodyPr wrap="none" rtlCol="0">
                <a:spAutoFit/>
              </a:bodyPr>
              <a:lstStyle/>
              <a:p>
                <a:r>
                  <a:rPr lang="en-US" b="1" dirty="0" smtClean="0"/>
                  <a:t>S</a:t>
                </a:r>
                <a:endParaRPr lang="en-US" b="1" dirty="0"/>
              </a:p>
            </p:txBody>
          </p:sp>
        </p:grpSp>
        <p:grpSp>
          <p:nvGrpSpPr>
            <p:cNvPr id="24" name="Group 40"/>
            <p:cNvGrpSpPr/>
            <p:nvPr/>
          </p:nvGrpSpPr>
          <p:grpSpPr>
            <a:xfrm>
              <a:off x="838200" y="4572000"/>
              <a:ext cx="457200" cy="762000"/>
              <a:chOff x="685800" y="5181600"/>
              <a:chExt cx="457200" cy="762000"/>
            </a:xfrm>
            <a:solidFill>
              <a:schemeClr val="bg2"/>
            </a:solidFill>
          </p:grpSpPr>
          <p:sp>
            <p:nvSpPr>
              <p:cNvPr id="37" name="Rectangle 36"/>
              <p:cNvSpPr/>
              <p:nvPr/>
            </p:nvSpPr>
            <p:spPr>
              <a:xfrm>
                <a:off x="685800" y="5181600"/>
                <a:ext cx="457200" cy="7620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762000" y="5334000"/>
                <a:ext cx="308098" cy="369332"/>
              </a:xfrm>
              <a:prstGeom prst="rect">
                <a:avLst/>
              </a:prstGeom>
              <a:grpFill/>
            </p:spPr>
            <p:txBody>
              <a:bodyPr wrap="none" rtlCol="0">
                <a:spAutoFit/>
              </a:bodyPr>
              <a:lstStyle/>
              <a:p>
                <a:r>
                  <a:rPr lang="en-US" b="1" dirty="0" smtClean="0"/>
                  <a:t>P</a:t>
                </a:r>
                <a:endParaRPr lang="en-US" b="1" dirty="0"/>
              </a:p>
            </p:txBody>
          </p:sp>
        </p:grpSp>
        <p:sp>
          <p:nvSpPr>
            <p:cNvPr id="25" name="TextBox 24"/>
            <p:cNvSpPr txBox="1"/>
            <p:nvPr/>
          </p:nvSpPr>
          <p:spPr>
            <a:xfrm>
              <a:off x="3554113" y="3581400"/>
              <a:ext cx="1719650" cy="646331"/>
            </a:xfrm>
            <a:prstGeom prst="rect">
              <a:avLst/>
            </a:prstGeom>
            <a:noFill/>
          </p:spPr>
          <p:txBody>
            <a:bodyPr wrap="square" rtlCol="0">
              <a:spAutoFit/>
            </a:bodyPr>
            <a:lstStyle/>
            <a:p>
              <a:pPr algn="ctr"/>
              <a:r>
                <a:rPr lang="en-US" dirty="0" smtClean="0"/>
                <a:t>E-Marketing Strategy</a:t>
              </a:r>
              <a:endParaRPr lang="en-US" dirty="0"/>
            </a:p>
          </p:txBody>
        </p:sp>
        <p:sp>
          <p:nvSpPr>
            <p:cNvPr id="26" name="TextBox 25"/>
            <p:cNvSpPr txBox="1"/>
            <p:nvPr/>
          </p:nvSpPr>
          <p:spPr>
            <a:xfrm>
              <a:off x="6248400" y="3505200"/>
              <a:ext cx="1729320" cy="646331"/>
            </a:xfrm>
            <a:prstGeom prst="rect">
              <a:avLst/>
            </a:prstGeom>
            <a:noFill/>
          </p:spPr>
          <p:txBody>
            <a:bodyPr wrap="none" rtlCol="0">
              <a:spAutoFit/>
            </a:bodyPr>
            <a:lstStyle/>
            <a:p>
              <a:pPr algn="ctr"/>
              <a:r>
                <a:rPr lang="en-US" dirty="0" smtClean="0"/>
                <a:t>E-Marketing Mix</a:t>
              </a:r>
            </a:p>
            <a:p>
              <a:pPr algn="ctr"/>
              <a:r>
                <a:rPr lang="en-US" dirty="0" smtClean="0"/>
                <a:t>CRM</a:t>
              </a:r>
              <a:endParaRPr lang="en-US" dirty="0"/>
            </a:p>
          </p:txBody>
        </p:sp>
        <p:sp>
          <p:nvSpPr>
            <p:cNvPr id="27" name="TextBox 26"/>
            <p:cNvSpPr txBox="1"/>
            <p:nvPr/>
          </p:nvSpPr>
          <p:spPr>
            <a:xfrm>
              <a:off x="1447800" y="4800600"/>
              <a:ext cx="6477000" cy="369332"/>
            </a:xfrm>
            <a:prstGeom prst="rect">
              <a:avLst/>
            </a:prstGeom>
            <a:noFill/>
          </p:spPr>
          <p:txBody>
            <a:bodyPr wrap="square" rtlCol="0">
              <a:spAutoFit/>
            </a:bodyPr>
            <a:lstStyle/>
            <a:p>
              <a:pPr algn="ctr"/>
              <a:r>
                <a:rPr lang="en-US" dirty="0" smtClean="0"/>
                <a:t>Performance Metrics</a:t>
              </a:r>
              <a:endParaRPr lang="en-US" dirty="0"/>
            </a:p>
          </p:txBody>
        </p:sp>
        <p:pic>
          <p:nvPicPr>
            <p:cNvPr id="28" name="Picture 4" descr="bag of money by johnny_automatic - little cartoon guy carrying big bag of money with dollar sign - could easily be changed to have euro or other currency.">
              <a:hlinkClick r:id="rId4"/>
            </p:cNvPr>
            <p:cNvPicPr>
              <a:picLocks noChangeAspect="1" noChangeArrowheads="1"/>
            </p:cNvPicPr>
            <p:nvPr/>
          </p:nvPicPr>
          <p:blipFill>
            <a:blip r:embed="rId5" cstate="print"/>
            <a:srcRect/>
            <a:stretch>
              <a:fillRect/>
            </a:stretch>
          </p:blipFill>
          <p:spPr bwMode="auto">
            <a:xfrm>
              <a:off x="6400800" y="685800"/>
              <a:ext cx="1419149" cy="1828800"/>
            </a:xfrm>
            <a:prstGeom prst="rect">
              <a:avLst/>
            </a:prstGeom>
            <a:noFill/>
          </p:spPr>
        </p:pic>
        <p:cxnSp>
          <p:nvCxnSpPr>
            <p:cNvPr id="29" name="Straight Arrow Connector 28"/>
            <p:cNvCxnSpPr/>
            <p:nvPr/>
          </p:nvCxnSpPr>
          <p:spPr>
            <a:xfrm>
              <a:off x="2590800" y="2971800"/>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590800" y="3810000"/>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828800" y="4267200"/>
              <a:ext cx="0" cy="53340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343400" y="4267200"/>
              <a:ext cx="0" cy="53340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7086600" y="4267200"/>
              <a:ext cx="0" cy="53340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343400" y="3048000"/>
              <a:ext cx="0" cy="53340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7162800" y="3048000"/>
              <a:ext cx="0" cy="53340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486400" y="3886200"/>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6" name="Footer Placeholder 45"/>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normAutofit fontScale="90000"/>
          </a:bodyPr>
          <a:lstStyle/>
          <a:p>
            <a:pPr eaLnBrk="1" fontAlgn="auto" hangingPunct="1">
              <a:spcAft>
                <a:spcPts val="0"/>
              </a:spcAft>
              <a:defRPr/>
            </a:pPr>
            <a:r>
              <a:rPr lang="en-US" dirty="0" smtClean="0">
                <a:ea typeface="+mj-ea"/>
                <a:cs typeface="+mj-cs"/>
              </a:rPr>
              <a:t>Two Common Types </a:t>
            </a:r>
            <a:br>
              <a:rPr lang="en-US" dirty="0" smtClean="0">
                <a:ea typeface="+mj-ea"/>
                <a:cs typeface="+mj-cs"/>
              </a:rPr>
            </a:br>
            <a:r>
              <a:rPr lang="en-US" dirty="0" smtClean="0">
                <a:ea typeface="+mj-ea"/>
                <a:cs typeface="+mj-cs"/>
              </a:rPr>
              <a:t>Of Plans</a:t>
            </a:r>
            <a:endParaRPr lang="en-US" dirty="0">
              <a:ea typeface="+mj-ea"/>
              <a:cs typeface="+mj-cs"/>
            </a:endParaRPr>
          </a:p>
        </p:txBody>
      </p:sp>
      <p:sp>
        <p:nvSpPr>
          <p:cNvPr id="20484" name="Content Placeholder 2"/>
          <p:cNvSpPr>
            <a:spLocks noGrp="1"/>
          </p:cNvSpPr>
          <p:nvPr>
            <p:ph idx="1"/>
          </p:nvPr>
        </p:nvSpPr>
        <p:spPr>
          <a:xfrm>
            <a:off x="914400" y="1676400"/>
            <a:ext cx="7848600" cy="4419600"/>
          </a:xfrm>
        </p:spPr>
        <p:txBody>
          <a:bodyPr>
            <a:normAutofit/>
          </a:bodyPr>
          <a:lstStyle/>
          <a:p>
            <a:pPr eaLnBrk="1" hangingPunct="1">
              <a:spcBef>
                <a:spcPct val="0"/>
              </a:spcBef>
            </a:pPr>
            <a:r>
              <a:rPr lang="en-US" sz="2800" dirty="0" smtClean="0"/>
              <a:t>Napkin Plan</a:t>
            </a:r>
          </a:p>
          <a:p>
            <a:pPr marL="1028700" lvl="1" eaLnBrk="1" hangingPunct="1">
              <a:spcBef>
                <a:spcPct val="0"/>
              </a:spcBef>
            </a:pPr>
            <a:r>
              <a:rPr lang="en-US" sz="2800" dirty="0" smtClean="0"/>
              <a:t>Entrepreneurs may jot down ideas on a napkin or pad of paper.</a:t>
            </a:r>
          </a:p>
          <a:p>
            <a:pPr marL="1028700" lvl="1" eaLnBrk="1" hangingPunct="1">
              <a:spcBef>
                <a:spcPct val="0"/>
              </a:spcBef>
            </a:pPr>
            <a:r>
              <a:rPr lang="en-US" sz="2800" dirty="0" smtClean="0"/>
              <a:t>Large companies might create a just-do-it, activity-based, bottom-up plan.</a:t>
            </a:r>
          </a:p>
          <a:p>
            <a:pPr marL="1028700" lvl="1" eaLnBrk="1" hangingPunct="1">
              <a:spcBef>
                <a:spcPct val="0"/>
              </a:spcBef>
            </a:pPr>
            <a:r>
              <a:rPr lang="en-US" sz="2800" dirty="0" smtClean="0"/>
              <a:t>These ad hoc plans may work and are sometimes necessary, but not recommended.</a:t>
            </a:r>
          </a:p>
          <a:p>
            <a:pPr eaLnBrk="1" hangingPunct="1">
              <a:spcBef>
                <a:spcPct val="0"/>
              </a:spcBef>
            </a:pPr>
            <a:r>
              <a:rPr lang="en-US" sz="2800" dirty="0" smtClean="0"/>
              <a:t>The Venture Capital E-Marketing Plan is a more comprehensive plan for those seeking start-up capital and long-term success. </a:t>
            </a:r>
          </a:p>
        </p:txBody>
      </p:sp>
      <p:sp>
        <p:nvSpPr>
          <p:cNvPr id="5" name="Slide Number Placeholder 5"/>
          <p:cNvSpPr>
            <a:spLocks noGrp="1"/>
          </p:cNvSpPr>
          <p:nvPr>
            <p:ph type="sldNum" sz="quarter" idx="12"/>
          </p:nvPr>
        </p:nvSpPr>
        <p:spPr/>
        <p:txBody>
          <a:bodyPr/>
          <a:lstStyle/>
          <a:p>
            <a:pPr>
              <a:defRPr/>
            </a:pPr>
            <a:r>
              <a:rPr lang="en-US" dirty="0"/>
              <a:t>3-</a:t>
            </a:r>
            <a:fld id="{1A92BBBE-A2B0-4412-AC43-D9C2A53C60E6}" type="slidenum">
              <a:rPr lang="en-US"/>
              <a:pPr>
                <a:defRPr/>
              </a:pPr>
              <a:t>6</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1143000"/>
          </a:xfrm>
        </p:spPr>
        <p:txBody>
          <a:bodyPr/>
          <a:lstStyle/>
          <a:p>
            <a:pPr eaLnBrk="1" fontAlgn="auto" hangingPunct="1">
              <a:spcAft>
                <a:spcPts val="0"/>
              </a:spcAft>
              <a:defRPr/>
            </a:pPr>
            <a:r>
              <a:rPr lang="en-US" dirty="0" smtClean="0">
                <a:ea typeface="+mj-ea"/>
                <a:cs typeface="+mj-cs"/>
              </a:rPr>
              <a:t>Sources Of Funding</a:t>
            </a:r>
            <a:endParaRPr lang="en-US" dirty="0">
              <a:ea typeface="+mj-ea"/>
              <a:cs typeface="+mj-cs"/>
            </a:endParaRPr>
          </a:p>
        </p:txBody>
      </p:sp>
      <p:sp>
        <p:nvSpPr>
          <p:cNvPr id="21508" name="Content Placeholder 2"/>
          <p:cNvSpPr>
            <a:spLocks noGrp="1"/>
          </p:cNvSpPr>
          <p:nvPr>
            <p:ph idx="1"/>
          </p:nvPr>
        </p:nvSpPr>
        <p:spPr>
          <a:xfrm>
            <a:off x="762000" y="1752600"/>
            <a:ext cx="7924800" cy="4373563"/>
          </a:xfrm>
        </p:spPr>
        <p:txBody>
          <a:bodyPr/>
          <a:lstStyle/>
          <a:p>
            <a:pPr eaLnBrk="1" hangingPunct="1">
              <a:lnSpc>
                <a:spcPct val="90000"/>
              </a:lnSpc>
            </a:pPr>
            <a:r>
              <a:rPr lang="en-US" sz="2800" dirty="0" smtClean="0"/>
              <a:t>Where does an entrepreneur go for capital?</a:t>
            </a:r>
          </a:p>
          <a:p>
            <a:pPr lvl="1" eaLnBrk="1" hangingPunct="1">
              <a:lnSpc>
                <a:spcPct val="90000"/>
              </a:lnSpc>
              <a:spcBef>
                <a:spcPts val="600"/>
              </a:spcBef>
            </a:pPr>
            <a:r>
              <a:rPr lang="en-US" sz="2800" dirty="0" smtClean="0"/>
              <a:t>Bank loans</a:t>
            </a:r>
          </a:p>
          <a:p>
            <a:pPr lvl="1" eaLnBrk="1" hangingPunct="1">
              <a:lnSpc>
                <a:spcPct val="90000"/>
              </a:lnSpc>
              <a:spcBef>
                <a:spcPts val="600"/>
              </a:spcBef>
            </a:pPr>
            <a:r>
              <a:rPr lang="en-US" sz="2800" dirty="0" smtClean="0"/>
              <a:t>Private funds</a:t>
            </a:r>
          </a:p>
          <a:p>
            <a:pPr lvl="1" eaLnBrk="1" hangingPunct="1">
              <a:lnSpc>
                <a:spcPct val="90000"/>
              </a:lnSpc>
              <a:spcBef>
                <a:spcPts val="600"/>
              </a:spcBef>
            </a:pPr>
            <a:r>
              <a:rPr lang="en-US" sz="2800" dirty="0" smtClean="0"/>
              <a:t>Angel investors</a:t>
            </a:r>
          </a:p>
          <a:p>
            <a:pPr lvl="1" eaLnBrk="1" hangingPunct="1">
              <a:lnSpc>
                <a:spcPct val="90000"/>
              </a:lnSpc>
              <a:spcBef>
                <a:spcPts val="600"/>
              </a:spcBef>
            </a:pPr>
            <a:r>
              <a:rPr lang="en-US" sz="2800" dirty="0" smtClean="0"/>
              <a:t>Venture capitalists (VCs)</a:t>
            </a:r>
          </a:p>
          <a:p>
            <a:pPr eaLnBrk="1" hangingPunct="1">
              <a:lnSpc>
                <a:spcPct val="90000"/>
              </a:lnSpc>
            </a:pPr>
            <a:r>
              <a:rPr lang="en-US" sz="2800" dirty="0" smtClean="0"/>
              <a:t>Venture capital investment </a:t>
            </a:r>
            <a:r>
              <a:rPr lang="en-US" sz="2800" smtClean="0"/>
              <a:t>in </a:t>
            </a:r>
            <a:r>
              <a:rPr lang="en-US" sz="2800" smtClean="0"/>
              <a:t>internet </a:t>
            </a:r>
            <a:r>
              <a:rPr lang="en-US" sz="2800" dirty="0" smtClean="0"/>
              <a:t>companies increased by 68% from 2010 to 2011.</a:t>
            </a:r>
            <a:endParaRPr lang="en-US" dirty="0" smtClean="0"/>
          </a:p>
        </p:txBody>
      </p:sp>
      <p:sp>
        <p:nvSpPr>
          <p:cNvPr id="5" name="Slide Number Placeholder 5"/>
          <p:cNvSpPr>
            <a:spLocks noGrp="1"/>
          </p:cNvSpPr>
          <p:nvPr>
            <p:ph type="sldNum" sz="quarter" idx="12"/>
          </p:nvPr>
        </p:nvSpPr>
        <p:spPr/>
        <p:txBody>
          <a:bodyPr/>
          <a:lstStyle/>
          <a:p>
            <a:pPr>
              <a:defRPr/>
            </a:pPr>
            <a:r>
              <a:rPr lang="en-US" dirty="0"/>
              <a:t>3-</a:t>
            </a:r>
            <a:fld id="{5A563008-650E-4BA0-9B84-D14963B62CD9}" type="slidenum">
              <a:rPr lang="en-US"/>
              <a:pPr>
                <a:defRPr/>
              </a:pPr>
              <a:t>7</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524000" y="228600"/>
            <a:ext cx="7242175" cy="990600"/>
          </a:xfrm>
        </p:spPr>
        <p:txBody>
          <a:bodyPr>
            <a:normAutofit fontScale="90000"/>
          </a:bodyPr>
          <a:lstStyle/>
          <a:p>
            <a:pPr eaLnBrk="1" fontAlgn="auto" hangingPunct="1">
              <a:spcAft>
                <a:spcPts val="0"/>
              </a:spcAft>
              <a:defRPr/>
            </a:pPr>
            <a:r>
              <a:rPr lang="en-US" dirty="0" smtClean="0">
                <a:ea typeface="+mj-ea"/>
                <a:cs typeface="+mj-cs"/>
              </a:rPr>
              <a:t>Seven-Step </a:t>
            </a:r>
            <a:br>
              <a:rPr lang="en-US" dirty="0" smtClean="0">
                <a:ea typeface="+mj-ea"/>
                <a:cs typeface="+mj-cs"/>
              </a:rPr>
            </a:br>
            <a:r>
              <a:rPr lang="en-US" dirty="0" smtClean="0">
                <a:ea typeface="+mj-ea"/>
                <a:cs typeface="+mj-cs"/>
              </a:rPr>
              <a:t>E-Marketing Plan</a:t>
            </a:r>
          </a:p>
        </p:txBody>
      </p:sp>
      <p:sp>
        <p:nvSpPr>
          <p:cNvPr id="5" name="Content Placeholder 4"/>
          <p:cNvSpPr>
            <a:spLocks noGrp="1"/>
          </p:cNvSpPr>
          <p:nvPr>
            <p:ph idx="1"/>
          </p:nvPr>
        </p:nvSpPr>
        <p:spPr>
          <a:xfrm>
            <a:off x="1447801" y="1600200"/>
            <a:ext cx="6934200" cy="4495800"/>
          </a:xfrm>
        </p:spPr>
        <p:txBody>
          <a:bodyPr>
            <a:normAutofit/>
          </a:bodyPr>
          <a:lstStyle/>
          <a:p>
            <a:pPr marL="609600" indent="-609600" eaLnBrk="1" hangingPunct="1">
              <a:buFontTx/>
              <a:buAutoNum type="arabicPeriod"/>
            </a:pPr>
            <a:r>
              <a:rPr lang="en-US" sz="2800" dirty="0" smtClean="0"/>
              <a:t>Situation analysis</a:t>
            </a:r>
          </a:p>
          <a:p>
            <a:pPr marL="609600" indent="-609600" eaLnBrk="1" hangingPunct="1">
              <a:buFontTx/>
              <a:buAutoNum type="arabicPeriod"/>
            </a:pPr>
            <a:r>
              <a:rPr lang="en-US" sz="2800" dirty="0" smtClean="0"/>
              <a:t>E-marketing strategic planning</a:t>
            </a:r>
          </a:p>
          <a:p>
            <a:pPr marL="609600" indent="-609600" eaLnBrk="1" hangingPunct="1">
              <a:buFontTx/>
              <a:buAutoNum type="arabicPeriod"/>
            </a:pPr>
            <a:r>
              <a:rPr lang="en-US" sz="2800" dirty="0" smtClean="0"/>
              <a:t>Objectives</a:t>
            </a:r>
          </a:p>
          <a:p>
            <a:pPr marL="609600" indent="-609600" eaLnBrk="1" hangingPunct="1">
              <a:buFontTx/>
              <a:buAutoNum type="arabicPeriod"/>
            </a:pPr>
            <a:r>
              <a:rPr lang="en-US" sz="2800" dirty="0" smtClean="0"/>
              <a:t>E-marketing strategy</a:t>
            </a:r>
          </a:p>
          <a:p>
            <a:pPr marL="609600" indent="-609600" eaLnBrk="1" hangingPunct="1">
              <a:buFontTx/>
              <a:buAutoNum type="arabicPeriod"/>
            </a:pPr>
            <a:r>
              <a:rPr lang="en-US" sz="2800" dirty="0" smtClean="0"/>
              <a:t>Implementation plan</a:t>
            </a:r>
          </a:p>
          <a:p>
            <a:pPr marL="609600" indent="-609600" eaLnBrk="1" hangingPunct="1">
              <a:buFontTx/>
              <a:buAutoNum type="arabicPeriod"/>
            </a:pPr>
            <a:r>
              <a:rPr lang="en-US" sz="2800" dirty="0" smtClean="0"/>
              <a:t>Budget</a:t>
            </a:r>
          </a:p>
          <a:p>
            <a:pPr marL="609600" indent="-609600" eaLnBrk="1" hangingPunct="1">
              <a:buFontTx/>
              <a:buAutoNum type="arabicPeriod"/>
            </a:pPr>
            <a:r>
              <a:rPr lang="en-US" sz="2800" dirty="0" smtClean="0"/>
              <a:t>Evaluation plan</a:t>
            </a:r>
            <a:endParaRPr lang="en-US" dirty="0"/>
          </a:p>
        </p:txBody>
      </p:sp>
      <p:sp>
        <p:nvSpPr>
          <p:cNvPr id="6" name="Slide Number Placeholder 5"/>
          <p:cNvSpPr>
            <a:spLocks noGrp="1"/>
          </p:cNvSpPr>
          <p:nvPr>
            <p:ph type="sldNum" sz="quarter" idx="12"/>
          </p:nvPr>
        </p:nvSpPr>
        <p:spPr/>
        <p:txBody>
          <a:bodyPr/>
          <a:lstStyle/>
          <a:p>
            <a:pPr>
              <a:defRPr/>
            </a:pPr>
            <a:r>
              <a:rPr lang="en-US" dirty="0"/>
              <a:t>3-</a:t>
            </a:r>
            <a:fld id="{DDAB8596-7ED0-4885-BBC0-5C207086B9C4}" type="slidenum">
              <a:rPr lang="en-US"/>
              <a:pPr>
                <a:defRPr/>
              </a:pPr>
              <a:t>8</a:t>
            </a:fld>
            <a:endParaRPr lang="en-US" dirty="0"/>
          </a:p>
        </p:txBody>
      </p:sp>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1143000" y="228600"/>
            <a:ext cx="7623175" cy="990600"/>
          </a:xfrm>
        </p:spPr>
        <p:txBody>
          <a:bodyPr wrap="square" numCol="1" anchorCtr="0" compatLnSpc="1">
            <a:prstTxWarp prst="textNoShape">
              <a:avLst/>
            </a:prstTxWarp>
          </a:bodyPr>
          <a:lstStyle/>
          <a:p>
            <a:pPr eaLnBrk="1" hangingPunct="1"/>
            <a:r>
              <a:rPr lang="en-US" sz="4000" cap="none" dirty="0" smtClean="0"/>
              <a:t>Step 1: Situation Analysis</a:t>
            </a:r>
            <a:endParaRPr lang="en-US" cap="none" dirty="0" smtClean="0"/>
          </a:p>
        </p:txBody>
      </p:sp>
      <p:sp>
        <p:nvSpPr>
          <p:cNvPr id="23556" name="Rectangle 3"/>
          <p:cNvSpPr>
            <a:spLocks noGrp="1" noChangeArrowheads="1"/>
          </p:cNvSpPr>
          <p:nvPr>
            <p:ph idx="1"/>
          </p:nvPr>
        </p:nvSpPr>
        <p:spPr>
          <a:xfrm>
            <a:off x="914400" y="2057400"/>
            <a:ext cx="7851775" cy="4038600"/>
          </a:xfrm>
        </p:spPr>
        <p:txBody>
          <a:bodyPr>
            <a:normAutofit/>
          </a:bodyPr>
          <a:lstStyle/>
          <a:p>
            <a:pPr eaLnBrk="1" hangingPunct="1">
              <a:spcBef>
                <a:spcPts val="600"/>
              </a:spcBef>
            </a:pPr>
            <a:r>
              <a:rPr lang="en-US" sz="2800" dirty="0" smtClean="0"/>
              <a:t>Review the firm’s environmental factors and SWOT analysis.</a:t>
            </a:r>
          </a:p>
          <a:p>
            <a:pPr lvl="1" eaLnBrk="1" hangingPunct="1">
              <a:spcBef>
                <a:spcPts val="600"/>
              </a:spcBef>
            </a:pPr>
            <a:r>
              <a:rPr lang="en-US" sz="2800" dirty="0" smtClean="0"/>
              <a:t>Three key environmental factors are legal, technological and market-related factors, which are covered in Chapters 4, 5, and 7.</a:t>
            </a:r>
          </a:p>
          <a:p>
            <a:pPr lvl="1" eaLnBrk="1" hangingPunct="1">
              <a:spcBef>
                <a:spcPts val="600"/>
              </a:spcBef>
            </a:pPr>
            <a:r>
              <a:rPr lang="en-US" sz="2800" dirty="0" smtClean="0"/>
              <a:t>SWOT examines the company’s internal strengths and weaknesses and looks at external opportunities and threats.</a:t>
            </a:r>
          </a:p>
        </p:txBody>
      </p:sp>
      <p:sp>
        <p:nvSpPr>
          <p:cNvPr id="5" name="Slide Number Placeholder 5"/>
          <p:cNvSpPr>
            <a:spLocks noGrp="1"/>
          </p:cNvSpPr>
          <p:nvPr>
            <p:ph type="sldNum" sz="quarter" idx="12"/>
          </p:nvPr>
        </p:nvSpPr>
        <p:spPr/>
        <p:txBody>
          <a:bodyPr/>
          <a:lstStyle/>
          <a:p>
            <a:pPr>
              <a:defRPr/>
            </a:pPr>
            <a:r>
              <a:rPr lang="en-US" dirty="0"/>
              <a:t>3-</a:t>
            </a:r>
            <a:fld id="{39D62B56-A29E-4FD0-A2B2-2D5EA46BBB8E}" type="slidenum">
              <a:rPr lang="en-US"/>
              <a:pPr>
                <a:defRPr/>
              </a:pPr>
              <a:t>9</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385378">
  <a:themeElements>
    <a:clrScheme name="Fresh">
      <a:dk1>
        <a:sysClr val="windowText" lastClr="000000"/>
      </a:dk1>
      <a:lt1>
        <a:sysClr val="window" lastClr="FFFFFF"/>
      </a:lt1>
      <a:dk2>
        <a:srgbClr val="89C540"/>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311</TotalTime>
  <Words>1221</Words>
  <Application>Microsoft Office PowerPoint</Application>
  <PresentationFormat>On-screen Show (4:3)</PresentationFormat>
  <Paragraphs>187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TS010385378</vt:lpstr>
      <vt:lpstr>E-Marketing/7E Chapter 3</vt:lpstr>
      <vt:lpstr>Chapter 3 Objectives</vt:lpstr>
      <vt:lpstr>The Twitter Story</vt:lpstr>
      <vt:lpstr>The E-Marketing Planning Process</vt:lpstr>
      <vt:lpstr>E-Marketing Plan  </vt:lpstr>
      <vt:lpstr>Two Common Types  Of Plans</vt:lpstr>
      <vt:lpstr>Sources Of Funding</vt:lpstr>
      <vt:lpstr>Seven-Step  E-Marketing Plan</vt:lpstr>
      <vt:lpstr>Step 1: Situation Analysis</vt:lpstr>
      <vt:lpstr>SWOT Analysis Leading To  E-Marketing Objective</vt:lpstr>
      <vt:lpstr>Step 2: E-marketing  Strategic Planning</vt:lpstr>
      <vt:lpstr>Step 3: Objectives</vt:lpstr>
      <vt:lpstr>Step 3: Objectives, cont.</vt:lpstr>
      <vt:lpstr>Step 4: E-Marketing Strategies</vt:lpstr>
      <vt:lpstr>Steps 2, 3, and 4 of the E-Marketing Plan</vt:lpstr>
      <vt:lpstr>E-Marketing Objective- Strategy Matrix</vt:lpstr>
      <vt:lpstr>Step 5: Implementation Plan</vt:lpstr>
      <vt:lpstr>Step 6: Budget</vt:lpstr>
      <vt:lpstr>Revenues and Costs </vt:lpstr>
      <vt:lpstr>Step 7: Evaluation Plan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Communication]</dc:title>
  <dc:creator>Betty</dc:creator>
  <cp:lastModifiedBy>LocalAccount</cp:lastModifiedBy>
  <cp:revision>47</cp:revision>
  <dcterms:created xsi:type="dcterms:W3CDTF">2013-04-24T20:55:47Z</dcterms:created>
  <dcterms:modified xsi:type="dcterms:W3CDTF">2013-05-29T19:14:53Z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