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00CF4-768C-4324-B35B-EEC1A511B8A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7F26-547B-454A-843C-C7164880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8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5C13-363B-40B9-ABEE-E8E17DCC74C8}" type="datetime1">
              <a:rPr lang="en-US" smtClean="0"/>
              <a:t>3/5/2015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6182-A8BC-419B-B787-EB7E1E971378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0A5D-6543-474D-98E2-E72BA2247F93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D42E-3007-4E8B-87C8-BD53FB90DA89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9913-2109-47A9-A183-0EC6830D9344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4409-3247-4B92-A8D4-77F53A083A5F}" type="datetime1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0499-1CD8-4831-9882-30042F9D4F22}" type="datetime1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CE96-CADC-4F9E-984C-A38CB1AE428B}" type="datetime1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BCC6-845B-437F-9F80-E17D36819915}" type="datetime1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BC4F-4E81-4022-AD35-9E098E270277}" type="datetime1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F11A-239A-45C6-8D32-3F2CF8E5A79E}" type="datetime1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F10515-E4D3-4B7D-9050-275E1D01341D}" type="datetime1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Stock Markets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Residual claim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Lowest priority claim on a corporation’s assets in the event of bankruptcy</a:t>
            </a:r>
          </a:p>
          <a:p>
            <a:endParaRPr lang="en-GB" dirty="0"/>
          </a:p>
          <a:p>
            <a:r>
              <a:rPr lang="en-GB" dirty="0" smtClean="0"/>
              <a:t>After senior claims:</a:t>
            </a:r>
          </a:p>
          <a:p>
            <a:r>
              <a:rPr lang="en-GB" dirty="0" smtClean="0"/>
              <a:t>Payments to firm’s employees, bond holders, taxes to government and preferred stock holders.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Limited liability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Common stockholder’s losses are limited to the original amount of their investment</a:t>
            </a:r>
          </a:p>
          <a:p>
            <a:endParaRPr lang="en-GB" dirty="0"/>
          </a:p>
          <a:p>
            <a:r>
              <a:rPr lang="en-GB" dirty="0" smtClean="0"/>
              <a:t>Personal wealth held outside their ownership claims in the firm are unaffected by bankruptcy of the corporation.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4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Voting rights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Privilege </a:t>
            </a:r>
          </a:p>
          <a:p>
            <a:endParaRPr lang="en-GB" dirty="0"/>
          </a:p>
          <a:p>
            <a:r>
              <a:rPr lang="en-GB" dirty="0" smtClean="0"/>
              <a:t>Exercise control over the firm’s activities indirectly through the election of the board of directors.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Dual class firms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Two classes of common stock are outstanding with differential voting rights assigned to each class.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05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Cumulative voting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All directors up for election are voted on at the same time.</a:t>
            </a:r>
          </a:p>
          <a:p>
            <a:endParaRPr lang="en-GB" dirty="0"/>
          </a:p>
          <a:p>
            <a:r>
              <a:rPr lang="en-GB" dirty="0" smtClean="0"/>
              <a:t>Number of votes assigned to each stockholder = Number of shares held × Number of directors to be elected.</a:t>
            </a:r>
          </a:p>
          <a:p>
            <a:endParaRPr lang="en-GB" dirty="0"/>
          </a:p>
          <a:p>
            <a:r>
              <a:rPr lang="en-GB" dirty="0" smtClean="0"/>
              <a:t>A shareholder may assign all votes to a single candidate or may spread them over more than one candidate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Proxy votes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voting ballot sent by a corporation to its stockholders</a:t>
            </a:r>
          </a:p>
          <a:p>
            <a:endParaRPr lang="en-GB" dirty="0"/>
          </a:p>
          <a:p>
            <a:r>
              <a:rPr lang="en-GB" dirty="0" smtClean="0"/>
              <a:t>When returned to the issuing firm, a proxy allows stockholders to vote by absentee ballot</a:t>
            </a:r>
          </a:p>
          <a:p>
            <a:r>
              <a:rPr lang="en-GB" dirty="0" smtClean="0"/>
              <a:t>Or </a:t>
            </a:r>
          </a:p>
          <a:p>
            <a:r>
              <a:rPr lang="en-GB" dirty="0" smtClean="0"/>
              <a:t>Authorize representatives of the stockholders to vote on their behalf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4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Preferred 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Hybrid security that has characteristics of both a bond and a common stock.</a:t>
            </a:r>
          </a:p>
          <a:p>
            <a:endParaRPr lang="en-GB" dirty="0"/>
          </a:p>
          <a:p>
            <a:r>
              <a:rPr lang="en-GB" dirty="0" smtClean="0"/>
              <a:t>Like commons stock, preferred stock represents ownership interest</a:t>
            </a:r>
          </a:p>
          <a:p>
            <a:endParaRPr lang="en-GB" dirty="0"/>
          </a:p>
          <a:p>
            <a:r>
              <a:rPr lang="en-GB" dirty="0" smtClean="0"/>
              <a:t>Like bond, pays fixed periodic dividend payment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0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Preferred </a:t>
            </a:r>
            <a:r>
              <a:rPr lang="en-GB" dirty="0" smtClean="0"/>
              <a:t>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Senior to common stock, but junior to bonds</a:t>
            </a:r>
          </a:p>
          <a:p>
            <a:endParaRPr lang="en-GB" dirty="0"/>
          </a:p>
          <a:p>
            <a:r>
              <a:rPr lang="en-GB" dirty="0" smtClean="0"/>
              <a:t>If dividends not paid, cannot bring bankruptcy.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5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Preferred stock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Beneficial to firm:</a:t>
            </a:r>
          </a:p>
          <a:p>
            <a:r>
              <a:rPr lang="en-GB" dirty="0" smtClean="0"/>
              <a:t>Dividends can be missed without fear of bankruptcy</a:t>
            </a:r>
          </a:p>
          <a:p>
            <a:endParaRPr lang="en-GB" dirty="0"/>
          </a:p>
          <a:p>
            <a:r>
              <a:rPr lang="en-GB" dirty="0" smtClean="0"/>
              <a:t>Beneficial to debt holders:</a:t>
            </a:r>
          </a:p>
          <a:p>
            <a:r>
              <a:rPr lang="en-GB" dirty="0" smtClean="0"/>
              <a:t>Funds raised from preferred stock issue can be used to purchase assets that will produce income to pay debt holders first.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Preferred stock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Drawbacks:</a:t>
            </a:r>
          </a:p>
          <a:p>
            <a:r>
              <a:rPr lang="en-GB" dirty="0" smtClean="0"/>
              <a:t>1. If dividends are missed, new investors may be reluctant to invest.  Hence, preferred stock holders are to be paid a rate of return consistent with associated risk.</a:t>
            </a:r>
          </a:p>
          <a:p>
            <a:r>
              <a:rPr lang="en-GB" dirty="0" smtClean="0"/>
              <a:t>2. Preferred dividends are not tax deductible.  Paid from after tax profits.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Stock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Allow suppliers of funds to efficiently and cheaply get equity funds to public corporations, users of funds.</a:t>
            </a:r>
          </a:p>
          <a:p>
            <a:endParaRPr lang="en-GB" dirty="0"/>
          </a:p>
          <a:p>
            <a:r>
              <a:rPr lang="en-GB" dirty="0" smtClean="0"/>
              <a:t>In exchange, fund users (firms) give the fund suppliers ownership rights in the firm as well as cash flows in the form of dividends.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Nonparticipating preferred 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which the dividend is fixed regardless of any increase or decrease in the issuing firm’s profits.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0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Participating preferred 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which actual dividends paid any year may be greater than the promised dividends.</a:t>
            </a:r>
          </a:p>
          <a:p>
            <a:endParaRPr lang="en-GB" dirty="0"/>
          </a:p>
          <a:p>
            <a:r>
              <a:rPr lang="en-GB" dirty="0" smtClean="0"/>
              <a:t>If the issuing company has exceptionally profitable year, preferred shareholders may receive some of the high profits in the form of an extra dividend payment.  </a:t>
            </a:r>
          </a:p>
          <a:p>
            <a:endParaRPr lang="en-GB" dirty="0"/>
          </a:p>
          <a:p>
            <a:r>
              <a:rPr lang="en-GB" dirty="0" smtClean="0"/>
              <a:t>Along the same lines as common stock dividends.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8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Cumulative preferred 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Missed dividend payments go into arrears and must be made up before any common </a:t>
            </a:r>
            <a:r>
              <a:rPr lang="en-GB" smtClean="0"/>
              <a:t>stock dividends are paid.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6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Noncumulative preferred 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which dividend payments do not go into arrears and are never paid.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2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and secondary markets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stock markets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Markets in which corporations raise funds through new issues of securities.</a:t>
            </a:r>
          </a:p>
          <a:p>
            <a:endParaRPr lang="en-GB" dirty="0"/>
          </a:p>
          <a:p>
            <a:r>
              <a:rPr lang="en-GB" dirty="0" smtClean="0"/>
              <a:t>Most primary market transactions go through investment banks.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stock markets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Investment banks conduct sale of stock using</a:t>
            </a:r>
          </a:p>
          <a:p>
            <a:endParaRPr lang="en-GB" dirty="0"/>
          </a:p>
          <a:p>
            <a:r>
              <a:rPr lang="en-GB" dirty="0" smtClean="0"/>
              <a:t>1. firm commitment underwriting</a:t>
            </a:r>
          </a:p>
          <a:p>
            <a:endParaRPr lang="en-GB" dirty="0"/>
          </a:p>
          <a:p>
            <a:r>
              <a:rPr lang="en-GB" dirty="0" smtClean="0"/>
              <a:t>2. best efforts underwriting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Firm commitment underwriting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Investment bank guarantees the corporation a price for newly issued securities by buying the whole issue at a fixed price from the corporate issuer.</a:t>
            </a:r>
          </a:p>
          <a:p>
            <a:endParaRPr lang="en-GB" b="1" i="1" dirty="0" smtClean="0"/>
          </a:p>
          <a:p>
            <a:r>
              <a:rPr lang="en-GB" b="1" i="1" dirty="0" smtClean="0"/>
              <a:t>Net proceeds </a:t>
            </a:r>
            <a:r>
              <a:rPr lang="en-GB" dirty="0" smtClean="0"/>
              <a:t>is the price at which the investment bank purchases the stock from the issuer.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8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Firm commitment underwriting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Investment bank then resells the stock to investors at a higher price called </a:t>
            </a:r>
            <a:r>
              <a:rPr lang="en-GB" b="1" i="1" dirty="0" smtClean="0"/>
              <a:t>gross proceeds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 Difference between gross proceeds and net proceeds is called </a:t>
            </a:r>
            <a:r>
              <a:rPr lang="en-GB" b="1" i="1" dirty="0" smtClean="0"/>
              <a:t>underwriter’s spread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Syndicate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Process of distributing securities through a group of investment banks.</a:t>
            </a:r>
          </a:p>
          <a:p>
            <a:endParaRPr lang="en-GB" dirty="0"/>
          </a:p>
          <a:p>
            <a:r>
              <a:rPr lang="en-GB" dirty="0" smtClean="0"/>
              <a:t>Originating houses:</a:t>
            </a:r>
          </a:p>
          <a:p>
            <a:r>
              <a:rPr lang="en-GB" dirty="0" smtClean="0"/>
              <a:t>Lead banks in the syndicate, which negotiate with the issuing company on behalf of the syndicate.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Stock markets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Holders of equity have an ownership stake in the issuing firm that reflects the percentage of the corporation’s stock they hold.</a:t>
            </a:r>
          </a:p>
          <a:p>
            <a:endParaRPr lang="en-GB" dirty="0"/>
          </a:p>
          <a:p>
            <a:r>
              <a:rPr lang="en-GB" dirty="0" smtClean="0"/>
              <a:t>Stock market movements are seen as predictors of economic activity and performance.</a:t>
            </a:r>
          </a:p>
          <a:p>
            <a:endParaRPr lang="en-GB" dirty="0"/>
          </a:p>
          <a:p>
            <a:r>
              <a:rPr lang="en-GB" dirty="0" smtClean="0"/>
              <a:t>Investors hold equity directly or indirectly through pension fund and mutual fund investments.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5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stock markets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b="1" i="1" dirty="0" smtClean="0"/>
              <a:t>Initial public offering (IPO)</a:t>
            </a:r>
          </a:p>
          <a:p>
            <a:r>
              <a:rPr lang="en-GB" dirty="0" smtClean="0"/>
              <a:t>First public issue of financial instruments by a firm.</a:t>
            </a:r>
          </a:p>
          <a:p>
            <a:endParaRPr lang="en-GB" dirty="0"/>
          </a:p>
          <a:p>
            <a:r>
              <a:rPr lang="en-GB" b="1" i="1" dirty="0" smtClean="0"/>
              <a:t>Seasoned offering</a:t>
            </a:r>
          </a:p>
          <a:p>
            <a:r>
              <a:rPr lang="en-GB" dirty="0" smtClean="0"/>
              <a:t>Sale of additional securities by a firm whose securities are currently traded in secondary markets.  </a:t>
            </a:r>
          </a:p>
          <a:p>
            <a:endParaRPr lang="en-GB" dirty="0"/>
          </a:p>
          <a:p>
            <a:r>
              <a:rPr lang="en-GB" dirty="0" smtClean="0"/>
              <a:t>In both cases issuer receives the proceeds of sale and primary market investors receive securities.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5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stock markets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i="1" dirty="0" smtClean="0"/>
              <a:t>Preemptive rights:</a:t>
            </a:r>
          </a:p>
          <a:p>
            <a:r>
              <a:rPr lang="en-GB" dirty="0" smtClean="0"/>
              <a:t>A right of existing stockholders in which new shares must be offered to existing shareholders first in such a way that they can maintain their proportional ownership in the corporation.</a:t>
            </a:r>
          </a:p>
          <a:p>
            <a:endParaRPr lang="en-GB" dirty="0"/>
          </a:p>
          <a:p>
            <a:r>
              <a:rPr lang="en-GB" dirty="0" smtClean="0"/>
              <a:t>Rights offering generally allows existing stockholders to purchase shares at a price slightly below the market price.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6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stock markets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i="1" dirty="0"/>
              <a:t>Preemptive rights:</a:t>
            </a:r>
          </a:p>
          <a:p>
            <a:r>
              <a:rPr lang="en-GB" dirty="0" smtClean="0"/>
              <a:t>Stockholders can exercise their rights (buying the allotted shares in the new stock)</a:t>
            </a:r>
          </a:p>
          <a:p>
            <a:r>
              <a:rPr lang="en-GB" dirty="0" smtClean="0"/>
              <a:t>Or</a:t>
            </a:r>
          </a:p>
          <a:p>
            <a:r>
              <a:rPr lang="en-GB" dirty="0" smtClean="0"/>
              <a:t>Sell them.</a:t>
            </a:r>
          </a:p>
          <a:p>
            <a:endParaRPr lang="en-GB" dirty="0"/>
          </a:p>
          <a:p>
            <a:r>
              <a:rPr lang="en-GB" dirty="0" smtClean="0"/>
              <a:t>Result can be low-cost distribution of new shares for a firm (issuing firm avoids the expense of an underwritten offering.)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7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stock markets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b="1" i="1" dirty="0"/>
              <a:t>red herring prospectus</a:t>
            </a:r>
            <a:r>
              <a:rPr lang="en-US" altLang="en-US" sz="2800" i="1" dirty="0"/>
              <a:t> </a:t>
            </a:r>
            <a:r>
              <a:rPr lang="en-US" altLang="en-US" sz="2800" dirty="0"/>
              <a:t>is a preliminary version of the prospectus that describes a new security issue</a:t>
            </a:r>
          </a:p>
          <a:p>
            <a:pPr>
              <a:lnSpc>
                <a:spcPct val="90000"/>
              </a:lnSpc>
            </a:pPr>
            <a:endParaRPr lang="en-US" altLang="en-US" sz="2800" b="1" dirty="0" smtClean="0"/>
          </a:p>
          <a:p>
            <a:pPr>
              <a:lnSpc>
                <a:spcPct val="90000"/>
              </a:lnSpc>
            </a:pPr>
            <a:r>
              <a:rPr lang="en-US" altLang="en-US" sz="2800" b="1" i="1" dirty="0" smtClean="0"/>
              <a:t>Shelf </a:t>
            </a:r>
            <a:r>
              <a:rPr lang="en-US" altLang="en-US" sz="2800" b="1" i="1" dirty="0"/>
              <a:t>registration</a:t>
            </a:r>
            <a:r>
              <a:rPr lang="en-US" altLang="en-US" sz="2800" i="1" dirty="0"/>
              <a:t> </a:t>
            </a:r>
            <a:r>
              <a:rPr lang="en-US" altLang="en-US" sz="2800" dirty="0"/>
              <a:t>allows firms to offer multiple issues of stock over a two-year period with only one registration statement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5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stock markets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400" b="1" i="1" dirty="0"/>
              <a:t>Secondary stock markets</a:t>
            </a:r>
            <a:r>
              <a:rPr lang="en-US" altLang="en-US" sz="2400" i="1" dirty="0"/>
              <a:t> </a:t>
            </a:r>
            <a:r>
              <a:rPr lang="en-US" altLang="en-US" sz="2400" dirty="0"/>
              <a:t>are the markets in which stocks, once issued, are traded among </a:t>
            </a:r>
            <a:r>
              <a:rPr lang="en-US" altLang="en-US" sz="2400" dirty="0" smtClean="0"/>
              <a:t>investors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Stock exchange:  </a:t>
            </a:r>
            <a:r>
              <a:rPr lang="en-US" altLang="en-US" sz="2400" dirty="0" err="1" smtClean="0"/>
              <a:t>Tadawul</a:t>
            </a:r>
            <a:endParaRPr lang="en-US" altLang="en-US" sz="2400" dirty="0" smtClean="0"/>
          </a:p>
          <a:p>
            <a:endParaRPr lang="en-US" altLang="en-US" sz="2400"/>
          </a:p>
          <a:p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3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Specialists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Exchange members who have an obligation to keep the market going maintaining liquidity in their assigned stock at all times.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transactions at a given post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1. Brokers trade on behalf of customers at the ‘market’ price (market order)</a:t>
            </a:r>
          </a:p>
          <a:p>
            <a:endParaRPr lang="en-GB" dirty="0" smtClean="0"/>
          </a:p>
          <a:p>
            <a:r>
              <a:rPr lang="en-GB" dirty="0" smtClean="0"/>
              <a:t>2. Limit orders are left with a specialist to be executed</a:t>
            </a:r>
          </a:p>
          <a:p>
            <a:endParaRPr lang="en-GB" dirty="0" smtClean="0"/>
          </a:p>
          <a:p>
            <a:r>
              <a:rPr lang="en-GB" dirty="0" smtClean="0"/>
              <a:t>3. Specialists transact for their own account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0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order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An order to transact at the best price available when the order reaches the post.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0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 order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An order to transact at a specified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7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Order book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floor broker’s record of unexecuted limit orders.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6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Stock market securities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smtClean="0"/>
              <a:t>Common stock</a:t>
            </a:r>
          </a:p>
          <a:p>
            <a:pPr marL="457200" indent="-457200">
              <a:buAutoNum type="arabicPeriod"/>
            </a:pPr>
            <a:r>
              <a:rPr lang="en-GB" dirty="0" smtClean="0"/>
              <a:t>Preferred stock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microstructure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Concerned with the mechanism of how trades occur in financial markets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6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Stock market index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Composite value of a group of secondary market-traded stocks.</a:t>
            </a:r>
          </a:p>
          <a:p>
            <a:endParaRPr lang="en-GB" dirty="0"/>
          </a:p>
          <a:p>
            <a:r>
              <a:rPr lang="en-GB" dirty="0" smtClean="0"/>
              <a:t>Movements in a stock market index provide investors with information on movements of a broader range of secondary market securities.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2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efficiency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Speed with which financial security prices a adjust to unexpected news pertaining to interest rates or a stock specific characteristic.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 form market efficiency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Current prices reflect all historic price and volume information about a company</a:t>
            </a:r>
          </a:p>
          <a:p>
            <a:endParaRPr lang="en-GB" dirty="0"/>
          </a:p>
          <a:p>
            <a:r>
              <a:rPr lang="en-GB" dirty="0" smtClean="0"/>
              <a:t>Investors cannot make more than the fair (required) return using information based on historic price movements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4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Semistrong</a:t>
            </a:r>
            <a:r>
              <a:rPr lang="en-GB" dirty="0" smtClean="0"/>
              <a:t> form of market efficiency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Focuses on the speed with which public information is impounded into stock prices</a:t>
            </a:r>
          </a:p>
          <a:p>
            <a:endParaRPr lang="en-GB" dirty="0"/>
          </a:p>
          <a:p>
            <a:r>
              <a:rPr lang="en-GB" dirty="0" smtClean="0"/>
              <a:t>Public information is immediately impounded into stock prices</a:t>
            </a:r>
          </a:p>
          <a:p>
            <a:endParaRPr lang="en-GB" dirty="0"/>
          </a:p>
          <a:p>
            <a:r>
              <a:rPr lang="en-GB" dirty="0" smtClean="0"/>
              <a:t>Investors cannot make more than fair return by trading on public news releases.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0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form market efficiency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Stock prices fully reflect all information about the firm, both public and private</a:t>
            </a:r>
          </a:p>
          <a:p>
            <a:endParaRPr lang="en-GB" dirty="0"/>
          </a:p>
          <a:p>
            <a:r>
              <a:rPr lang="en-GB" dirty="0" smtClean="0"/>
              <a:t>No set of information can allow investors to make more than fair rate of return on </a:t>
            </a:r>
            <a:r>
              <a:rPr lang="en-GB" smtClean="0"/>
              <a:t>a stock.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0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stock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Fundamental ownership claim in a public or private corporation.</a:t>
            </a:r>
          </a:p>
          <a:p>
            <a:endParaRPr lang="en-GB" dirty="0"/>
          </a:p>
          <a:p>
            <a:r>
              <a:rPr lang="en-GB" dirty="0" smtClean="0"/>
              <a:t>Characteristics.</a:t>
            </a:r>
          </a:p>
          <a:p>
            <a:r>
              <a:rPr lang="en-GB" dirty="0" smtClean="0"/>
              <a:t>1. Discretionary dividend payments</a:t>
            </a:r>
          </a:p>
          <a:p>
            <a:r>
              <a:rPr lang="en-GB" dirty="0" smtClean="0"/>
              <a:t>2. Residual claim status</a:t>
            </a:r>
          </a:p>
          <a:p>
            <a:r>
              <a:rPr lang="en-GB" dirty="0" smtClean="0"/>
              <a:t>3. Limited liability</a:t>
            </a:r>
          </a:p>
          <a:p>
            <a:r>
              <a:rPr lang="en-GB" dirty="0" smtClean="0"/>
              <a:t>4. Voting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Dividends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Potentially receive unlimited dividend payments if the firm is highly profitable.</a:t>
            </a:r>
          </a:p>
          <a:p>
            <a:endParaRPr lang="en-GB" dirty="0"/>
          </a:p>
          <a:p>
            <a:r>
              <a:rPr lang="en-GB" dirty="0" smtClean="0"/>
              <a:t>No special or guaranteed dividend rights</a:t>
            </a:r>
          </a:p>
          <a:p>
            <a:endParaRPr lang="en-GB" dirty="0"/>
          </a:p>
          <a:p>
            <a:r>
              <a:rPr lang="en-GB" dirty="0" smtClean="0"/>
              <a:t>Payment and size decided by board of directors of issuing firm</a:t>
            </a:r>
          </a:p>
          <a:p>
            <a:endParaRPr lang="en-GB" dirty="0"/>
          </a:p>
          <a:p>
            <a:r>
              <a:rPr lang="en-GB" dirty="0" smtClean="0"/>
              <a:t>Corporation does not default if dividends are missed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Dividends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Paid after </a:t>
            </a:r>
          </a:p>
          <a:p>
            <a:endParaRPr lang="en-GB" dirty="0"/>
          </a:p>
          <a:p>
            <a:r>
              <a:rPr lang="en-GB" dirty="0" smtClean="0"/>
              <a:t>Interest to bondholders</a:t>
            </a:r>
          </a:p>
          <a:p>
            <a:endParaRPr lang="en-GB" dirty="0"/>
          </a:p>
          <a:p>
            <a:r>
              <a:rPr lang="en-GB" dirty="0" smtClean="0"/>
              <a:t>taxes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7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Dividends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Common stock dividends taxed twice.</a:t>
            </a:r>
          </a:p>
          <a:p>
            <a:endParaRPr lang="en-GB" dirty="0"/>
          </a:p>
          <a:p>
            <a:r>
              <a:rPr lang="en-GB" dirty="0" smtClean="0"/>
              <a:t>Firm level</a:t>
            </a:r>
          </a:p>
          <a:p>
            <a:endParaRPr lang="en-GB" dirty="0"/>
          </a:p>
          <a:p>
            <a:r>
              <a:rPr lang="en-GB" dirty="0" smtClean="0"/>
              <a:t>Personal level</a:t>
            </a:r>
          </a:p>
          <a:p>
            <a:endParaRPr lang="en-GB" dirty="0"/>
          </a:p>
          <a:p>
            <a:r>
              <a:rPr lang="en-GB" dirty="0" smtClean="0"/>
              <a:t>Capital gains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Stock returns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400" dirty="0"/>
              <a:t>The returns on a stock over one period (</a:t>
            </a:r>
            <a:r>
              <a:rPr lang="en-US" altLang="en-US" sz="2400" b="1" i="1" dirty="0" err="1"/>
              <a:t>R</a:t>
            </a:r>
            <a:r>
              <a:rPr lang="en-US" altLang="en-US" sz="2400" b="1" i="1" baseline="-25000" dirty="0" err="1"/>
              <a:t>t</a:t>
            </a:r>
            <a:r>
              <a:rPr lang="en-US" altLang="en-US" sz="2400" dirty="0"/>
              <a:t>) can be divided into capital gains and dividend returns: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lvl="2">
              <a:buFontTx/>
              <a:buNone/>
            </a:pPr>
            <a:endParaRPr lang="en-US" altLang="en-US" b="1" i="1" dirty="0" smtClean="0"/>
          </a:p>
          <a:p>
            <a:pPr lvl="2">
              <a:buFontTx/>
              <a:buNone/>
            </a:pPr>
            <a:r>
              <a:rPr lang="en-US" altLang="en-US" b="1" i="1" dirty="0" smtClean="0"/>
              <a:t>P</a:t>
            </a:r>
            <a:r>
              <a:rPr lang="en-US" altLang="en-US" b="1" i="1" baseline="-25000" dirty="0" smtClean="0"/>
              <a:t>t</a:t>
            </a:r>
            <a:r>
              <a:rPr lang="en-US" altLang="en-US" b="1" i="1" dirty="0" smtClean="0"/>
              <a:t> </a:t>
            </a:r>
            <a:r>
              <a:rPr lang="en-US" altLang="en-US" dirty="0"/>
              <a:t>= stock price at time </a:t>
            </a:r>
            <a:r>
              <a:rPr lang="en-US" altLang="en-US" b="1" i="1" dirty="0"/>
              <a:t>t</a:t>
            </a:r>
          </a:p>
          <a:p>
            <a:pPr lvl="2">
              <a:buFontTx/>
              <a:buNone/>
            </a:pPr>
            <a:r>
              <a:rPr lang="en-US" altLang="en-US" b="1" i="1" dirty="0"/>
              <a:t>D</a:t>
            </a:r>
            <a:r>
              <a:rPr lang="en-US" altLang="en-US" b="1" i="1" baseline="-25000" dirty="0"/>
              <a:t>t</a:t>
            </a:r>
            <a:r>
              <a:rPr lang="en-US" altLang="en-US" dirty="0"/>
              <a:t> = dividends paid over time </a:t>
            </a:r>
            <a:r>
              <a:rPr lang="en-US" altLang="en-US" b="1" i="1" dirty="0"/>
              <a:t>t – </a:t>
            </a:r>
            <a:r>
              <a:rPr lang="en-US" altLang="en-US" b="1" dirty="0"/>
              <a:t>1</a:t>
            </a:r>
            <a:r>
              <a:rPr lang="en-US" altLang="en-US" dirty="0"/>
              <a:t> to </a:t>
            </a:r>
            <a:r>
              <a:rPr lang="en-US" altLang="en-US" b="1" i="1" dirty="0"/>
              <a:t>t</a:t>
            </a:r>
          </a:p>
          <a:p>
            <a:pPr lvl="2">
              <a:buFontTx/>
              <a:buNone/>
            </a:pPr>
            <a:r>
              <a:rPr lang="en-US" altLang="en-US" b="1" dirty="0"/>
              <a:t>(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t</a:t>
            </a:r>
            <a:r>
              <a:rPr lang="en-US" altLang="en-US" b="1" i="1" dirty="0"/>
              <a:t> – P</a:t>
            </a:r>
            <a:r>
              <a:rPr lang="en-US" altLang="en-US" b="1" i="1" baseline="-25000" dirty="0"/>
              <a:t>t – 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) /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t – </a:t>
            </a:r>
            <a:r>
              <a:rPr lang="en-US" altLang="en-US" b="1" baseline="-25000" dirty="0"/>
              <a:t>1</a:t>
            </a:r>
            <a:r>
              <a:rPr lang="en-US" altLang="en-US" dirty="0"/>
              <a:t> = capital gain over time </a:t>
            </a:r>
            <a:r>
              <a:rPr lang="en-US" altLang="en-US" b="1" i="1" dirty="0"/>
              <a:t>t – </a:t>
            </a:r>
            <a:r>
              <a:rPr lang="en-US" altLang="en-US" b="1" dirty="0"/>
              <a:t>1</a:t>
            </a:r>
            <a:r>
              <a:rPr lang="en-US" altLang="en-US" dirty="0"/>
              <a:t> to </a:t>
            </a:r>
            <a:r>
              <a:rPr lang="en-US" altLang="en-US" b="1" i="1" dirty="0"/>
              <a:t>t</a:t>
            </a:r>
          </a:p>
          <a:p>
            <a:pPr lvl="2">
              <a:buFontTx/>
              <a:buNone/>
            </a:pPr>
            <a:r>
              <a:rPr lang="en-US" altLang="en-US" b="1" i="1" dirty="0"/>
              <a:t>D</a:t>
            </a:r>
            <a:r>
              <a:rPr lang="en-US" altLang="en-US" b="1" i="1" baseline="-25000" dirty="0"/>
              <a:t>t </a:t>
            </a:r>
            <a:r>
              <a:rPr lang="en-US" altLang="en-US" b="1" dirty="0"/>
              <a:t>/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t – </a:t>
            </a:r>
            <a:r>
              <a:rPr lang="en-US" altLang="en-US" b="1" baseline="-25000" dirty="0"/>
              <a:t>1</a:t>
            </a:r>
            <a:r>
              <a:rPr lang="en-US" altLang="en-US" baseline="-25000" dirty="0"/>
              <a:t> </a:t>
            </a:r>
            <a:r>
              <a:rPr lang="en-US" altLang="en-US" dirty="0"/>
              <a:t>= return from dividends paid over time </a:t>
            </a:r>
            <a:r>
              <a:rPr lang="en-US" altLang="en-US" b="1" i="1" dirty="0"/>
              <a:t>t – </a:t>
            </a:r>
            <a:r>
              <a:rPr lang="en-US" altLang="en-US" b="1" dirty="0"/>
              <a:t>1</a:t>
            </a:r>
            <a:r>
              <a:rPr lang="en-US" altLang="en-US" dirty="0"/>
              <a:t> to </a:t>
            </a:r>
            <a:r>
              <a:rPr lang="en-US" altLang="en-US" b="1" i="1" dirty="0"/>
              <a:t>t</a:t>
            </a:r>
          </a:p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950522"/>
              </p:ext>
            </p:extLst>
          </p:nvPr>
        </p:nvGraphicFramePr>
        <p:xfrm>
          <a:off x="2743200" y="2590800"/>
          <a:ext cx="25606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409088" imgH="520474" progId="Equation.3">
                  <p:embed/>
                </p:oleObj>
              </mc:Choice>
              <mc:Fallback>
                <p:oleObj name="Equation" r:id="rId3" imgW="1409088" imgH="52047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25606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5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</TotalTime>
  <Words>1625</Words>
  <Application>Microsoft Office PowerPoint</Application>
  <PresentationFormat>On-screen Show (4:3)</PresentationFormat>
  <Paragraphs>293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Equity</vt:lpstr>
      <vt:lpstr>Equation</vt:lpstr>
      <vt:lpstr>Stock Markets</vt:lpstr>
      <vt:lpstr>Stock markets</vt:lpstr>
      <vt:lpstr>Stock markets</vt:lpstr>
      <vt:lpstr>Stock market securities</vt:lpstr>
      <vt:lpstr>Common stock</vt:lpstr>
      <vt:lpstr>Dividends</vt:lpstr>
      <vt:lpstr>Dividends</vt:lpstr>
      <vt:lpstr>Dividends</vt:lpstr>
      <vt:lpstr>Stock returns</vt:lpstr>
      <vt:lpstr>Residual claim</vt:lpstr>
      <vt:lpstr>Limited liability</vt:lpstr>
      <vt:lpstr>Voting rights</vt:lpstr>
      <vt:lpstr>Dual class firms</vt:lpstr>
      <vt:lpstr>Cumulative voting</vt:lpstr>
      <vt:lpstr>Proxy votes</vt:lpstr>
      <vt:lpstr>Preferred stock</vt:lpstr>
      <vt:lpstr>Preferred stock</vt:lpstr>
      <vt:lpstr>Preferred stock </vt:lpstr>
      <vt:lpstr>Preferred stock </vt:lpstr>
      <vt:lpstr>Nonparticipating preferred stock</vt:lpstr>
      <vt:lpstr>Participating preferred stock</vt:lpstr>
      <vt:lpstr>Cumulative preferred stock</vt:lpstr>
      <vt:lpstr>Noncumulative preferred stock</vt:lpstr>
      <vt:lpstr>Primary and secondary markets</vt:lpstr>
      <vt:lpstr>Primary stock markets</vt:lpstr>
      <vt:lpstr>Primary stock markets</vt:lpstr>
      <vt:lpstr>Firm commitment underwriting</vt:lpstr>
      <vt:lpstr>Firm commitment underwriting</vt:lpstr>
      <vt:lpstr>Syndicate</vt:lpstr>
      <vt:lpstr>Primary stock markets</vt:lpstr>
      <vt:lpstr>Primary stock markets</vt:lpstr>
      <vt:lpstr>Primary stock markets</vt:lpstr>
      <vt:lpstr>Primary stock markets</vt:lpstr>
      <vt:lpstr>Secondary stock markets</vt:lpstr>
      <vt:lpstr>Specialists</vt:lpstr>
      <vt:lpstr>Types of transactions at a given post</vt:lpstr>
      <vt:lpstr>Market order</vt:lpstr>
      <vt:lpstr>Limit order</vt:lpstr>
      <vt:lpstr>Order book</vt:lpstr>
      <vt:lpstr>Market microstructure</vt:lpstr>
      <vt:lpstr>Stock market index</vt:lpstr>
      <vt:lpstr>Market efficiency</vt:lpstr>
      <vt:lpstr>Weak form market efficiency</vt:lpstr>
      <vt:lpstr>Semistrong form of market efficiency</vt:lpstr>
      <vt:lpstr>Strong form market efficiency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Markets</dc:title>
  <dc:creator>Lakshmi</dc:creator>
  <cp:lastModifiedBy>Lakshmi</cp:lastModifiedBy>
  <cp:revision>19</cp:revision>
  <dcterms:created xsi:type="dcterms:W3CDTF">2006-08-16T00:00:00Z</dcterms:created>
  <dcterms:modified xsi:type="dcterms:W3CDTF">2015-03-05T18:07:50Z</dcterms:modified>
</cp:coreProperties>
</file>