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A69D2B-9E3F-4FC2-A06C-4BF424A0884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0FBC7C-3F6F-4789-86D2-2E41667C159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51648" cy="928694"/>
          </a:xfrm>
        </p:spPr>
        <p:txBody>
          <a:bodyPr/>
          <a:lstStyle/>
          <a:p>
            <a:pPr algn="ctr" rtl="1"/>
            <a:r>
              <a:rPr lang="ar-SA" dirty="0" smtClean="0"/>
              <a:t>استخلاص </a:t>
            </a:r>
            <a:r>
              <a:rPr lang="ar-SA" dirty="0" err="1" smtClean="0"/>
              <a:t>القلويدات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426200" cy="4643470"/>
          </a:xfrm>
        </p:spPr>
        <p:txBody>
          <a:bodyPr>
            <a:normAutofit/>
          </a:bodyPr>
          <a:lstStyle/>
          <a:p>
            <a:endParaRPr lang="ar-SA" b="1" u="sng" dirty="0" smtClean="0"/>
          </a:p>
          <a:p>
            <a:r>
              <a:rPr lang="ar-SA" b="1" u="sng" dirty="0" smtClean="0"/>
              <a:t>الهدف:</a:t>
            </a:r>
            <a:endParaRPr lang="en-US" dirty="0" smtClean="0"/>
          </a:p>
          <a:p>
            <a:r>
              <a:rPr lang="ar-SA" dirty="0" smtClean="0"/>
              <a:t>استخلاص الكافيين من الشاي</a:t>
            </a:r>
          </a:p>
          <a:p>
            <a:r>
              <a:rPr lang="ar-SA" dirty="0" smtClean="0"/>
              <a:t> </a:t>
            </a:r>
          </a:p>
          <a:p>
            <a:r>
              <a:rPr lang="ar-SA" b="1" u="sng" dirty="0" err="1" smtClean="0"/>
              <a:t>القلويدات</a:t>
            </a:r>
            <a:endParaRPr lang="ar-SA" b="1" u="sng" dirty="0" smtClean="0"/>
          </a:p>
          <a:p>
            <a:r>
              <a:rPr lang="ar-SA" dirty="0" smtClean="0"/>
              <a:t>المركبات التي تحتوي على النيتروجين في تركيبها </a:t>
            </a:r>
          </a:p>
          <a:p>
            <a:r>
              <a:rPr lang="ar-SA" dirty="0" smtClean="0"/>
              <a:t>البنائي</a:t>
            </a:r>
            <a:endParaRPr lang="ar-SA" dirty="0"/>
          </a:p>
        </p:txBody>
      </p:sp>
      <p:pic>
        <p:nvPicPr>
          <p:cNvPr id="24577" name="صورة 1" descr="الكافيي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42504">
            <a:off x="255068" y="1930977"/>
            <a:ext cx="3741433" cy="202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928726" y="107154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وجودها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28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الطبيعة:</a:t>
            </a:r>
            <a:endParaRPr lang="en-US" sz="28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توجود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على الشكل الحر.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على هيئة أكسيد.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 توجد على هيئة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إستر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مركبات قاعدية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وصفها:</a:t>
            </a:r>
            <a:endParaRPr lang="en-US" sz="28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تكون صلبة  وذات طعم مر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ماعدا النيكوتين فهو سائل.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تترسب بالمعادن الثقيلة مثل اليود ماعدا الكافيين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7" name="Picture 3" descr="t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366446">
            <a:off x="1300272" y="1286567"/>
            <a:ext cx="2157398" cy="219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071602" y="92867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تنقسم </a:t>
            </a:r>
            <a:r>
              <a:rPr lang="ar-SA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القلويدات</a:t>
            </a:r>
            <a:r>
              <a:rPr lang="ar-SA" sz="28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lang="en-US" sz="28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True Alkaloids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تحتوي على حلقة متجانسة محتوية على النيتروجين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وتحضر من الأحماض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الأمينية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Proto Alkaloids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تحتوي على حلقة متجانسة ولكن غير محتوية على النيتروجين.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وتحضر أيضا من الأحماض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الأمينية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Psedo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Alkaloids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تحتوي على حلقة متجانسة محتوية على النيتروجين.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ولكن لا تحضر من الأحماض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الأمينية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-1000164" y="1142984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نأخذ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5g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من الشاي  الأخضر في جهاز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السكسيليت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ونضيف كمية من الكحول (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ميثانول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أو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ايثانول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ثم نركب المكثف العاكس ونسخن لمدة ساعة   علي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hotplate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ثم نركز في كأس إلى أن يتبخر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لمذيب تمامًا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نذيب الخلاصة التي في الكأس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بـــ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10%HCL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ثم  نسكبه في قمع فصل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نفصل بواسطة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ar-SA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ثلاث مرات</a:t>
            </a:r>
            <a:r>
              <a:rPr kumimoji="0" lang="ar-SA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10ml,10ml,10ml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 حينها نأخذ طبقة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الكلوروفورم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التي تم جمعها ونضيف لها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يصبح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الوسط قاعدي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 نقوم بفصل الطبقة القاعدية بواسطة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ar-SA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ثلاث مرات</a:t>
            </a:r>
            <a:r>
              <a:rPr kumimoji="0" lang="ar-SA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10ml,10ml,10ml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 نمرر الطبقة العضوية التي تم جمعها في كبريتات الصوديوم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اللا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مائية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6-نركز الطبقة العضوية التي تم جمعها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7-ثم نحسب النسبة المئوية للكافيين الموجودة لشاي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Caffiene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Wt. of the residue*100/Wt. of tea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8- نقوم بعمل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TLC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باستخدام النظام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Chloroform-methanol (95:5 v/v)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ومن ثم ترش الشريحة باستخدام كاشف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دراجن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دوف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9- نجري اختبار الكشف عن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القلويدات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وذلك بتركيز نقاط من الكافيين على ورقة ترشيح ومن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ثم رشها باستخدام كاشف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دراجن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دوف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929322" y="214290"/>
            <a:ext cx="2302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3600" b="1" dirty="0">
                <a:solidFill>
                  <a:srgbClr val="AC66B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طريقة التجربة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H:\موقع\تجربة فصل القلويدات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52598">
            <a:off x="23848" y="365671"/>
            <a:ext cx="3500444" cy="21782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87810" y="1285860"/>
            <a:ext cx="7826053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الكاشف المستخدم: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3200" dirty="0" smtClean="0"/>
              <a:t>ayer's reagent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تعطي </a:t>
            </a:r>
            <a:r>
              <a:rPr lang="ar-SA" sz="3200" dirty="0">
                <a:latin typeface="Calibri" pitchFamily="34" charset="0"/>
                <a:ea typeface="Calibri" pitchFamily="34" charset="0"/>
                <a:cs typeface="Arial" pitchFamily="34" charset="0"/>
              </a:rPr>
              <a:t>راسب</a:t>
            </a:r>
            <a:r>
              <a:rPr lang="ar-SA" sz="3200" b="1" dirty="0">
                <a:solidFill>
                  <a:schemeClr val="accent4">
                    <a:lumMod val="75000"/>
                  </a:schemeClr>
                </a:solidFill>
              </a:rPr>
              <a:t> سكري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اللون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9933"/>
                </a:solidFill>
              </a:rPr>
              <a:t>D</a:t>
            </a:r>
            <a:r>
              <a:rPr lang="en-US" sz="3200" dirty="0" smtClean="0"/>
              <a:t>ragendorff's reagent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راسب </a:t>
            </a:r>
            <a:r>
              <a:rPr lang="ar-SA" sz="3200" b="1" dirty="0">
                <a:solidFill>
                  <a:srgbClr val="FF9933"/>
                </a:solidFill>
              </a:rPr>
              <a:t>برتقالي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اللون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n-US" sz="3200" dirty="0" smtClean="0"/>
              <a:t>ayer's reagent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تعطي راسب </a:t>
            </a:r>
            <a:r>
              <a:rPr lang="ar-SA" sz="3200" b="1" dirty="0">
                <a:solidFill>
                  <a:srgbClr val="FF0000"/>
                </a:solidFill>
              </a:rPr>
              <a:t>احمر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اللون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99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W</a:t>
            </a:r>
            <a:r>
              <a:rPr lang="en-US" sz="3200" dirty="0" smtClean="0"/>
              <a:t>agner’s reagent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تعطي راسب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بني محمر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اللون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تعطي راسب </a:t>
            </a:r>
            <a:r>
              <a:rPr lang="ar-SA" sz="3200" b="1" dirty="0">
                <a:solidFill>
                  <a:srgbClr val="FFC000"/>
                </a:solidFill>
              </a:rPr>
              <a:t>اصفر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اللون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err="1" smtClean="0">
                <a:solidFill>
                  <a:srgbClr val="FFC000"/>
                </a:solidFill>
              </a:rPr>
              <a:t>H</a:t>
            </a:r>
            <a:r>
              <a:rPr lang="en-US" sz="3200" dirty="0" err="1" smtClean="0"/>
              <a:t>agers</a:t>
            </a:r>
            <a:r>
              <a:rPr lang="en-US" sz="3200" dirty="0" smtClean="0"/>
              <a:t> reagent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309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Trebuchet MS</vt:lpstr>
      <vt:lpstr>Wingdings</vt:lpstr>
      <vt:lpstr>Wingdings 2</vt:lpstr>
      <vt:lpstr>وافر</vt:lpstr>
      <vt:lpstr>استخلاص القلويدات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استخلاص القلويدات</dc:title>
  <dc:creator>MSi</dc:creator>
  <cp:lastModifiedBy>HP</cp:lastModifiedBy>
  <cp:revision>26</cp:revision>
  <dcterms:created xsi:type="dcterms:W3CDTF">2015-03-04T17:08:02Z</dcterms:created>
  <dcterms:modified xsi:type="dcterms:W3CDTF">2016-10-11T04:38:26Z</dcterms:modified>
</cp:coreProperties>
</file>