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نمط متوسط 2 - تمييز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AC2D5-CB12-4681-8647-827472571FB4}" type="datetimeFigureOut">
              <a:rPr lang="ar-SA" smtClean="0"/>
              <a:pPr/>
              <a:t>20/02/41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EBF47-BCFA-4622-9A0B-2F9C61B0CB0C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AC2D5-CB12-4681-8647-827472571FB4}" type="datetimeFigureOut">
              <a:rPr lang="ar-SA" smtClean="0"/>
              <a:pPr/>
              <a:t>20/02/41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EBF47-BCFA-4622-9A0B-2F9C61B0CB0C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AC2D5-CB12-4681-8647-827472571FB4}" type="datetimeFigureOut">
              <a:rPr lang="ar-SA" smtClean="0"/>
              <a:pPr/>
              <a:t>20/02/41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EBF47-BCFA-4622-9A0B-2F9C61B0CB0C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AC2D5-CB12-4681-8647-827472571FB4}" type="datetimeFigureOut">
              <a:rPr lang="ar-SA" smtClean="0"/>
              <a:pPr/>
              <a:t>20/02/41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EBF47-BCFA-4622-9A0B-2F9C61B0CB0C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AC2D5-CB12-4681-8647-827472571FB4}" type="datetimeFigureOut">
              <a:rPr lang="ar-SA" smtClean="0"/>
              <a:pPr/>
              <a:t>20/02/41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EBF47-BCFA-4622-9A0B-2F9C61B0CB0C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AC2D5-CB12-4681-8647-827472571FB4}" type="datetimeFigureOut">
              <a:rPr lang="ar-SA" smtClean="0"/>
              <a:pPr/>
              <a:t>20/02/41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EBF47-BCFA-4622-9A0B-2F9C61B0CB0C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AC2D5-CB12-4681-8647-827472571FB4}" type="datetimeFigureOut">
              <a:rPr lang="ar-SA" smtClean="0"/>
              <a:pPr/>
              <a:t>20/02/41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EBF47-BCFA-4622-9A0B-2F9C61B0CB0C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AC2D5-CB12-4681-8647-827472571FB4}" type="datetimeFigureOut">
              <a:rPr lang="ar-SA" smtClean="0"/>
              <a:pPr/>
              <a:t>20/02/41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EBF47-BCFA-4622-9A0B-2F9C61B0CB0C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AC2D5-CB12-4681-8647-827472571FB4}" type="datetimeFigureOut">
              <a:rPr lang="ar-SA" smtClean="0"/>
              <a:pPr/>
              <a:t>20/02/41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EBF47-BCFA-4622-9A0B-2F9C61B0CB0C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AC2D5-CB12-4681-8647-827472571FB4}" type="datetimeFigureOut">
              <a:rPr lang="ar-SA" smtClean="0"/>
              <a:pPr/>
              <a:t>20/02/41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EBF47-BCFA-4622-9A0B-2F9C61B0CB0C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AC2D5-CB12-4681-8647-827472571FB4}" type="datetimeFigureOut">
              <a:rPr lang="ar-SA" smtClean="0"/>
              <a:pPr/>
              <a:t>20/02/41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EBF47-BCFA-4622-9A0B-2F9C61B0CB0C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2AC2D5-CB12-4681-8647-827472571FB4}" type="datetimeFigureOut">
              <a:rPr lang="ar-SA" smtClean="0"/>
              <a:pPr/>
              <a:t>20/02/41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EEBF47-BCFA-4622-9A0B-2F9C61B0CB0C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 descr="IMG_20190204_20291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عنوان 4"/>
          <p:cNvSpPr>
            <a:spLocks noGrp="1"/>
          </p:cNvSpPr>
          <p:nvPr>
            <p:ph type="ctrTitle"/>
          </p:nvPr>
        </p:nvSpPr>
        <p:spPr>
          <a:xfrm>
            <a:off x="755576" y="188640"/>
            <a:ext cx="7772400" cy="1470025"/>
          </a:xfrm>
        </p:spPr>
        <p:txBody>
          <a:bodyPr>
            <a:normAutofit/>
          </a:bodyPr>
          <a:lstStyle/>
          <a:p>
            <a:r>
              <a:rPr lang="ar-SA" dirty="0" smtClean="0"/>
              <a:t>استهلاك القروض طويلة الاجل </a:t>
            </a:r>
            <a:br>
              <a:rPr lang="ar-SA" dirty="0" smtClean="0"/>
            </a:br>
            <a:endParaRPr lang="ar-SA" dirty="0"/>
          </a:p>
        </p:txBody>
      </p:sp>
      <p:sp>
        <p:nvSpPr>
          <p:cNvPr id="6" name="عنوان فرعي 5"/>
          <p:cNvSpPr>
            <a:spLocks noGrp="1"/>
          </p:cNvSpPr>
          <p:nvPr>
            <p:ph type="subTitle" idx="1"/>
          </p:nvPr>
        </p:nvSpPr>
        <p:spPr>
          <a:xfrm>
            <a:off x="1907704" y="1556792"/>
            <a:ext cx="6400800" cy="1752600"/>
          </a:xfrm>
        </p:spPr>
        <p:txBody>
          <a:bodyPr>
            <a:normAutofit fontScale="85000" lnSpcReduction="10000"/>
          </a:bodyPr>
          <a:lstStyle/>
          <a:p>
            <a:pPr algn="r"/>
            <a:r>
              <a:rPr lang="ar-SA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سداد القروض بأقساط متساوية من الاصل والفوائد </a:t>
            </a:r>
            <a:r>
              <a:rPr lang="ar-SA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معا :</a:t>
            </a:r>
            <a:endParaRPr lang="ar-SA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r"/>
            <a:r>
              <a:rPr lang="ar-SA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وفقا لهذه الطريقه فانه يتم سداد القرض بأقساط متساوية بحيث يشمل كل قسط على جزء من القرض يسمى استهلاك وجزء </a:t>
            </a:r>
            <a:r>
              <a:rPr lang="ar-SA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فوائد .</a:t>
            </a:r>
            <a:endParaRPr lang="ar-SA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8" name="رابط مستقيم 7"/>
          <p:cNvCxnSpPr/>
          <p:nvPr/>
        </p:nvCxnSpPr>
        <p:spPr>
          <a:xfrm>
            <a:off x="2267744" y="3789040"/>
            <a:ext cx="496855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رابط كسهم مستقيم 10"/>
          <p:cNvCxnSpPr/>
          <p:nvPr/>
        </p:nvCxnSpPr>
        <p:spPr>
          <a:xfrm>
            <a:off x="3059832" y="3789040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رابط كسهم مستقيم 13"/>
          <p:cNvCxnSpPr/>
          <p:nvPr/>
        </p:nvCxnSpPr>
        <p:spPr>
          <a:xfrm>
            <a:off x="4211960" y="3789040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رابط كسهم مستقيم 17"/>
          <p:cNvCxnSpPr/>
          <p:nvPr/>
        </p:nvCxnSpPr>
        <p:spPr>
          <a:xfrm>
            <a:off x="5508104" y="3789040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رابط كسهم مستقيم 22"/>
          <p:cNvCxnSpPr/>
          <p:nvPr/>
        </p:nvCxnSpPr>
        <p:spPr>
          <a:xfrm>
            <a:off x="6444208" y="3789040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مربع نص 23"/>
          <p:cNvSpPr txBox="1"/>
          <p:nvPr/>
        </p:nvSpPr>
        <p:spPr>
          <a:xfrm>
            <a:off x="2699792" y="4005064"/>
            <a:ext cx="50405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/>
              <a:t>R</a:t>
            </a:r>
            <a:endParaRPr lang="ar-SA" dirty="0"/>
          </a:p>
        </p:txBody>
      </p:sp>
      <p:sp>
        <p:nvSpPr>
          <p:cNvPr id="25" name="مربع نص 24"/>
          <p:cNvSpPr txBox="1"/>
          <p:nvPr/>
        </p:nvSpPr>
        <p:spPr>
          <a:xfrm>
            <a:off x="3995936" y="4005064"/>
            <a:ext cx="36004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/>
              <a:t>R</a:t>
            </a:r>
            <a:endParaRPr lang="ar-SA" dirty="0"/>
          </a:p>
        </p:txBody>
      </p:sp>
      <p:sp>
        <p:nvSpPr>
          <p:cNvPr id="26" name="مربع نص 25"/>
          <p:cNvSpPr txBox="1"/>
          <p:nvPr/>
        </p:nvSpPr>
        <p:spPr>
          <a:xfrm>
            <a:off x="5292080" y="4005064"/>
            <a:ext cx="36004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/>
              <a:t>R</a:t>
            </a:r>
            <a:endParaRPr lang="ar-SA" dirty="0"/>
          </a:p>
        </p:txBody>
      </p:sp>
      <p:sp>
        <p:nvSpPr>
          <p:cNvPr id="27" name="مربع نص 26"/>
          <p:cNvSpPr txBox="1"/>
          <p:nvPr/>
        </p:nvSpPr>
        <p:spPr>
          <a:xfrm>
            <a:off x="6156176" y="4005064"/>
            <a:ext cx="432048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/>
              <a:t>R</a:t>
            </a:r>
            <a:endParaRPr lang="ar-SA" dirty="0"/>
          </a:p>
        </p:txBody>
      </p:sp>
      <p:sp>
        <p:nvSpPr>
          <p:cNvPr id="28" name="مربع نص 27"/>
          <p:cNvSpPr txBox="1"/>
          <p:nvPr/>
        </p:nvSpPr>
        <p:spPr>
          <a:xfrm>
            <a:off x="1835696" y="4437112"/>
            <a:ext cx="576064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/>
              <a:t>p</a:t>
            </a:r>
            <a:endParaRPr lang="ar-SA" dirty="0"/>
          </a:p>
        </p:txBody>
      </p:sp>
      <p:cxnSp>
        <p:nvCxnSpPr>
          <p:cNvPr id="30" name="رابط كسهم مستقيم 29"/>
          <p:cNvCxnSpPr/>
          <p:nvPr/>
        </p:nvCxnSpPr>
        <p:spPr>
          <a:xfrm flipH="1">
            <a:off x="2699792" y="4293096"/>
            <a:ext cx="288032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رابط كسهم مستقيم 31"/>
          <p:cNvCxnSpPr/>
          <p:nvPr/>
        </p:nvCxnSpPr>
        <p:spPr>
          <a:xfrm>
            <a:off x="3059832" y="4293096"/>
            <a:ext cx="288032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رابط كسهم مستقيم 34"/>
          <p:cNvCxnSpPr>
            <a:stCxn id="25" idx="2"/>
          </p:cNvCxnSpPr>
          <p:nvPr/>
        </p:nvCxnSpPr>
        <p:spPr>
          <a:xfrm flipH="1">
            <a:off x="3923928" y="4374396"/>
            <a:ext cx="252028" cy="4227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رابط كسهم مستقيم 36"/>
          <p:cNvCxnSpPr/>
          <p:nvPr/>
        </p:nvCxnSpPr>
        <p:spPr>
          <a:xfrm>
            <a:off x="4283968" y="4365104"/>
            <a:ext cx="216024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رابط كسهم مستقيم 45"/>
          <p:cNvCxnSpPr>
            <a:stCxn id="26" idx="2"/>
          </p:cNvCxnSpPr>
          <p:nvPr/>
        </p:nvCxnSpPr>
        <p:spPr>
          <a:xfrm flipH="1">
            <a:off x="5220072" y="4374396"/>
            <a:ext cx="252028" cy="3507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رابط كسهم مستقيم 47"/>
          <p:cNvCxnSpPr/>
          <p:nvPr/>
        </p:nvCxnSpPr>
        <p:spPr>
          <a:xfrm>
            <a:off x="5580112" y="4365104"/>
            <a:ext cx="216024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رابط كسهم مستقيم 51"/>
          <p:cNvCxnSpPr/>
          <p:nvPr/>
        </p:nvCxnSpPr>
        <p:spPr>
          <a:xfrm flipH="1">
            <a:off x="6156176" y="4293096"/>
            <a:ext cx="216024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رابط كسهم مستقيم 54"/>
          <p:cNvCxnSpPr/>
          <p:nvPr/>
        </p:nvCxnSpPr>
        <p:spPr>
          <a:xfrm>
            <a:off x="6444208" y="4293096"/>
            <a:ext cx="288032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مربع نص 62"/>
          <p:cNvSpPr txBox="1"/>
          <p:nvPr/>
        </p:nvSpPr>
        <p:spPr>
          <a:xfrm>
            <a:off x="2411760" y="4725144"/>
            <a:ext cx="432048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/>
              <a:t>k₁</a:t>
            </a:r>
            <a:endParaRPr lang="ar-SA" dirty="0"/>
          </a:p>
        </p:txBody>
      </p:sp>
      <p:sp>
        <p:nvSpPr>
          <p:cNvPr id="64" name="مربع نص 63"/>
          <p:cNvSpPr txBox="1"/>
          <p:nvPr/>
        </p:nvSpPr>
        <p:spPr>
          <a:xfrm>
            <a:off x="3059832" y="4725144"/>
            <a:ext cx="50405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/>
              <a:t>l₁</a:t>
            </a:r>
            <a:endParaRPr lang="ar-SA" dirty="0"/>
          </a:p>
        </p:txBody>
      </p:sp>
      <p:sp>
        <p:nvSpPr>
          <p:cNvPr id="65" name="مربع نص 64"/>
          <p:cNvSpPr txBox="1"/>
          <p:nvPr/>
        </p:nvSpPr>
        <p:spPr>
          <a:xfrm>
            <a:off x="3635896" y="4725144"/>
            <a:ext cx="50405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/>
              <a:t>K₂</a:t>
            </a:r>
            <a:endParaRPr lang="ar-SA" dirty="0"/>
          </a:p>
        </p:txBody>
      </p:sp>
      <p:sp>
        <p:nvSpPr>
          <p:cNvPr id="66" name="مربع نص 65"/>
          <p:cNvSpPr txBox="1"/>
          <p:nvPr/>
        </p:nvSpPr>
        <p:spPr>
          <a:xfrm>
            <a:off x="4283968" y="4725144"/>
            <a:ext cx="432048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/>
              <a:t>l₂</a:t>
            </a:r>
            <a:endParaRPr lang="ar-SA" dirty="0"/>
          </a:p>
        </p:txBody>
      </p:sp>
      <p:sp>
        <p:nvSpPr>
          <p:cNvPr id="67" name="مربع نص 66"/>
          <p:cNvSpPr txBox="1"/>
          <p:nvPr/>
        </p:nvSpPr>
        <p:spPr>
          <a:xfrm>
            <a:off x="5004048" y="4653136"/>
            <a:ext cx="432048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/>
              <a:t>K₃</a:t>
            </a:r>
            <a:endParaRPr lang="ar-SA" dirty="0"/>
          </a:p>
        </p:txBody>
      </p:sp>
      <p:sp>
        <p:nvSpPr>
          <p:cNvPr id="68" name="مربع نص 67"/>
          <p:cNvSpPr txBox="1"/>
          <p:nvPr/>
        </p:nvSpPr>
        <p:spPr>
          <a:xfrm>
            <a:off x="5580112" y="4653136"/>
            <a:ext cx="432048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/>
              <a:t>l₃</a:t>
            </a:r>
            <a:endParaRPr lang="ar-SA" dirty="0"/>
          </a:p>
        </p:txBody>
      </p:sp>
      <p:sp>
        <p:nvSpPr>
          <p:cNvPr id="69" name="مربع نص 68"/>
          <p:cNvSpPr txBox="1"/>
          <p:nvPr/>
        </p:nvSpPr>
        <p:spPr>
          <a:xfrm>
            <a:off x="5940152" y="4653136"/>
            <a:ext cx="432048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/>
              <a:t>K₄</a:t>
            </a:r>
            <a:endParaRPr lang="ar-SA" dirty="0"/>
          </a:p>
        </p:txBody>
      </p:sp>
      <p:sp>
        <p:nvSpPr>
          <p:cNvPr id="70" name="مربع نص 69"/>
          <p:cNvSpPr txBox="1"/>
          <p:nvPr/>
        </p:nvSpPr>
        <p:spPr>
          <a:xfrm>
            <a:off x="6588224" y="4653136"/>
            <a:ext cx="36004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/>
              <a:t>l₄</a:t>
            </a:r>
            <a:endParaRPr lang="ar-S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 descr="IMG_20190204_20291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عنوان 2"/>
          <p:cNvSpPr>
            <a:spLocks noGrp="1"/>
          </p:cNvSpPr>
          <p:nvPr>
            <p:ph type="title"/>
          </p:nvPr>
        </p:nvSpPr>
        <p:spPr>
          <a:xfrm>
            <a:off x="636712" y="1628800"/>
            <a:ext cx="8507288" cy="2448272"/>
          </a:xfrm>
        </p:spPr>
        <p:txBody>
          <a:bodyPr>
            <a:noAutofit/>
          </a:bodyPr>
          <a:lstStyle/>
          <a:p>
            <a:r>
              <a:rPr lang="ar-SA" sz="3600" dirty="0" smtClean="0"/>
              <a:t>اصل </a:t>
            </a:r>
            <a:r>
              <a:rPr lang="ar-SA" sz="3600" dirty="0" err="1" smtClean="0"/>
              <a:t>القرص &lt;==</a:t>
            </a:r>
            <a:r>
              <a:rPr lang="en-US" sz="3600" dirty="0" smtClean="0"/>
              <a:t>P</a:t>
            </a:r>
            <a:br>
              <a:rPr lang="en-US" sz="3600" dirty="0" smtClean="0"/>
            </a:br>
            <a:r>
              <a:rPr lang="ar-SA" sz="3600" dirty="0" err="1" smtClean="0"/>
              <a:t>القصط</a:t>
            </a:r>
            <a:r>
              <a:rPr lang="ar-SA" sz="3600" dirty="0" smtClean="0"/>
              <a:t> </a:t>
            </a:r>
            <a:r>
              <a:rPr lang="ar-SA" sz="3600" dirty="0" err="1" smtClean="0"/>
              <a:t>المتساوي &lt;==</a:t>
            </a:r>
            <a:r>
              <a:rPr lang="en-US" sz="3600" dirty="0" smtClean="0"/>
              <a:t>R</a:t>
            </a:r>
            <a:br>
              <a:rPr lang="en-US" sz="3600" dirty="0" smtClean="0"/>
            </a:br>
            <a:r>
              <a:rPr lang="ar-SA" sz="3600" dirty="0" smtClean="0"/>
              <a:t>اجزاء من القروض تسمى </a:t>
            </a:r>
            <a:r>
              <a:rPr lang="ar-SA" sz="3600" dirty="0" err="1" smtClean="0"/>
              <a:t>استهلاكات</a:t>
            </a:r>
            <a:r>
              <a:rPr lang="ar-SA" sz="3600" dirty="0" smtClean="0"/>
              <a:t> </a:t>
            </a:r>
            <a:r>
              <a:rPr lang="ar-SA" sz="3600" dirty="0" err="1" smtClean="0"/>
              <a:t>&lt;==....</a:t>
            </a:r>
            <a:r>
              <a:rPr lang="ar-SA" sz="3600" dirty="0" smtClean="0"/>
              <a:t> </a:t>
            </a:r>
            <a:r>
              <a:rPr lang="en-US" sz="3600" dirty="0" err="1" smtClean="0"/>
              <a:t>K₁,k</a:t>
            </a:r>
            <a:r>
              <a:rPr lang="en-US" sz="3600" dirty="0" smtClean="0"/>
              <a:t>₂</a:t>
            </a:r>
            <a:br>
              <a:rPr lang="en-US" sz="3600" dirty="0" smtClean="0"/>
            </a:br>
            <a:r>
              <a:rPr lang="ar-SA" sz="3600" dirty="0" err="1" smtClean="0"/>
              <a:t>فوائد &lt;==.......</a:t>
            </a:r>
            <a:r>
              <a:rPr lang="en-US" sz="3600" dirty="0" smtClean="0"/>
              <a:t>l₁ ,l₂</a:t>
            </a:r>
            <a:endParaRPr lang="ar-SA" sz="3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 descr="IMG_20190204_20291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عنوان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869160"/>
          </a:xfrm>
        </p:spPr>
        <p:txBody>
          <a:bodyPr>
            <a:normAutofit/>
          </a:bodyPr>
          <a:lstStyle/>
          <a:p>
            <a:r>
              <a:rPr lang="ar-SA" dirty="0" smtClean="0"/>
              <a:t>*خطوات اعداد جدول استهلاك القرض </a:t>
            </a:r>
            <a:br>
              <a:rPr lang="ar-SA" dirty="0" smtClean="0"/>
            </a:br>
            <a:r>
              <a:rPr lang="ar-SA" dirty="0" smtClean="0"/>
              <a:t>1/ حساب القسط </a:t>
            </a:r>
            <a:r>
              <a:rPr lang="ar-SA" dirty="0" err="1" smtClean="0"/>
              <a:t>المتساوي </a:t>
            </a:r>
            <a:br>
              <a:rPr lang="ar-SA" dirty="0" err="1" smtClean="0"/>
            </a:br>
            <a:r>
              <a:rPr lang="ar-SA" dirty="0" err="1" smtClean="0"/>
              <a:t>— = —</a:t>
            </a:r>
            <a:r>
              <a:rPr lang="ar-SA" dirty="0" smtClean="0"/>
              <a:t> </a:t>
            </a:r>
            <a:r>
              <a:rPr lang="en-US" dirty="0" smtClean="0"/>
              <a:t>R=p ×</a:t>
            </a:r>
            <a:endParaRPr lang="ar-SA" dirty="0"/>
          </a:p>
        </p:txBody>
      </p:sp>
      <p:sp>
        <p:nvSpPr>
          <p:cNvPr id="5" name="مربع نص 4"/>
          <p:cNvSpPr txBox="1"/>
          <p:nvPr/>
        </p:nvSpPr>
        <p:spPr>
          <a:xfrm>
            <a:off x="4644008" y="2852936"/>
            <a:ext cx="28803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/>
              <a:t>1</a:t>
            </a:r>
            <a:endParaRPr lang="ar-SA" dirty="0"/>
          </a:p>
        </p:txBody>
      </p:sp>
      <p:sp>
        <p:nvSpPr>
          <p:cNvPr id="6" name="مربع نص 5"/>
          <p:cNvSpPr txBox="1"/>
          <p:nvPr/>
        </p:nvSpPr>
        <p:spPr>
          <a:xfrm>
            <a:off x="4427984" y="3140968"/>
            <a:ext cx="72008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/>
              <a:t>an,%</a:t>
            </a:r>
            <a:endParaRPr lang="ar-SA" dirty="0"/>
          </a:p>
        </p:txBody>
      </p:sp>
      <p:sp>
        <p:nvSpPr>
          <p:cNvPr id="7" name="مربع نص 6"/>
          <p:cNvSpPr txBox="1"/>
          <p:nvPr/>
        </p:nvSpPr>
        <p:spPr>
          <a:xfrm>
            <a:off x="5580112" y="2852936"/>
            <a:ext cx="36004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/>
              <a:t>1</a:t>
            </a:r>
            <a:endParaRPr lang="ar-SA" dirty="0"/>
          </a:p>
        </p:txBody>
      </p:sp>
      <p:sp>
        <p:nvSpPr>
          <p:cNvPr id="8" name="مربع نص 7"/>
          <p:cNvSpPr txBox="1"/>
          <p:nvPr/>
        </p:nvSpPr>
        <p:spPr>
          <a:xfrm>
            <a:off x="5220072" y="3140968"/>
            <a:ext cx="108012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/>
              <a:t>1-(1+c) -n</a:t>
            </a:r>
            <a:endParaRPr lang="ar-SA" dirty="0"/>
          </a:p>
        </p:txBody>
      </p:sp>
      <p:sp>
        <p:nvSpPr>
          <p:cNvPr id="9" name="مربع نص 8"/>
          <p:cNvSpPr txBox="1"/>
          <p:nvPr/>
        </p:nvSpPr>
        <p:spPr>
          <a:xfrm>
            <a:off x="2123728" y="3645024"/>
            <a:ext cx="5976664" cy="332398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dirty="0" smtClean="0"/>
              <a:t>2/حساب </a:t>
            </a:r>
            <a:r>
              <a:rPr lang="ar-SA" sz="2400" dirty="0" err="1" smtClean="0"/>
              <a:t>الفائده</a:t>
            </a:r>
            <a:r>
              <a:rPr lang="ar-SA" sz="2400" dirty="0" smtClean="0"/>
              <a:t> الاولى </a:t>
            </a:r>
          </a:p>
          <a:p>
            <a:r>
              <a:rPr lang="en-US" sz="2400" dirty="0" smtClean="0"/>
              <a:t>I₁ = p × I × 1</a:t>
            </a:r>
          </a:p>
          <a:p>
            <a:endParaRPr lang="en-US" sz="2400" dirty="0" smtClean="0"/>
          </a:p>
          <a:p>
            <a:r>
              <a:rPr lang="ar-SA" sz="2400" dirty="0" smtClean="0"/>
              <a:t>3/ حساب الاستهلاك الاول </a:t>
            </a:r>
          </a:p>
          <a:p>
            <a:r>
              <a:rPr lang="en-US" sz="2400" dirty="0" smtClean="0"/>
              <a:t>K₁ = R – </a:t>
            </a:r>
            <a:r>
              <a:rPr lang="en-US" sz="2400" dirty="0" err="1" smtClean="0"/>
              <a:t>i</a:t>
            </a:r>
            <a:r>
              <a:rPr lang="en-US" sz="2400" dirty="0" smtClean="0"/>
              <a:t>₁</a:t>
            </a:r>
          </a:p>
          <a:p>
            <a:endParaRPr lang="en-US" sz="2400" dirty="0" smtClean="0"/>
          </a:p>
          <a:p>
            <a:r>
              <a:rPr lang="ar-SA" sz="2400" dirty="0" smtClean="0"/>
              <a:t>4/ حساب باقي الاستهلاك </a:t>
            </a:r>
          </a:p>
          <a:p>
            <a:r>
              <a:rPr lang="ar-SA" sz="2400" dirty="0" smtClean="0"/>
              <a:t>*الطريقه الاولى </a:t>
            </a:r>
          </a:p>
          <a:p>
            <a:endParaRPr lang="ar-SA" dirty="0"/>
          </a:p>
        </p:txBody>
      </p:sp>
      <p:sp>
        <p:nvSpPr>
          <p:cNvPr id="10" name="مربع نص 9"/>
          <p:cNvSpPr txBox="1"/>
          <p:nvPr/>
        </p:nvSpPr>
        <p:spPr>
          <a:xfrm>
            <a:off x="755576" y="6021288"/>
            <a:ext cx="4320480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400" dirty="0" err="1" smtClean="0"/>
              <a:t>Kn</a:t>
            </a:r>
            <a:r>
              <a:rPr lang="en-US" sz="2400" dirty="0" smtClean="0"/>
              <a:t> = Kn-1 (1+i)</a:t>
            </a:r>
          </a:p>
          <a:p>
            <a:r>
              <a:rPr lang="en-US" sz="2400" dirty="0" smtClean="0"/>
              <a:t>K₃ = K₂ (1+i)</a:t>
            </a:r>
            <a:endParaRPr lang="ar-SA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 descr="IMG_20190204_20291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عنوان 2"/>
          <p:cNvSpPr>
            <a:spLocks noGrp="1"/>
          </p:cNvSpPr>
          <p:nvPr>
            <p:ph type="title"/>
          </p:nvPr>
        </p:nvSpPr>
        <p:spPr>
          <a:xfrm>
            <a:off x="251520" y="3356992"/>
            <a:ext cx="8229600" cy="1143000"/>
          </a:xfrm>
        </p:spPr>
        <p:txBody>
          <a:bodyPr>
            <a:normAutofit fontScale="90000"/>
          </a:bodyPr>
          <a:lstStyle/>
          <a:p>
            <a:pPr algn="r"/>
            <a:r>
              <a:rPr lang="en-US" dirty="0" smtClean="0"/>
              <a:t>K9 = k8 (1 + </a:t>
            </a:r>
            <a:r>
              <a:rPr lang="en-US" dirty="0" err="1" smtClean="0"/>
              <a:t>i</a:t>
            </a:r>
            <a:r>
              <a:rPr lang="en-US" dirty="0" smtClean="0"/>
              <a:t>)</a:t>
            </a:r>
            <a:br>
              <a:rPr lang="en-US" dirty="0" smtClean="0"/>
            </a:br>
            <a:r>
              <a:rPr lang="en-US" dirty="0" smtClean="0"/>
              <a:t>K15 = K14 (1 = </a:t>
            </a:r>
            <a:r>
              <a:rPr lang="en-US" dirty="0" err="1" smtClean="0"/>
              <a:t>i</a:t>
            </a:r>
            <a:r>
              <a:rPr lang="en-US" dirty="0" smtClean="0"/>
              <a:t>)</a:t>
            </a:r>
            <a:r>
              <a:rPr lang="ar-SA" dirty="0" smtClean="0"/>
              <a:t/>
            </a:r>
            <a:br>
              <a:rPr lang="ar-SA" dirty="0" smtClean="0"/>
            </a:br>
            <a:r>
              <a:rPr lang="ar-SA" dirty="0" smtClean="0"/>
              <a:t/>
            </a:r>
            <a:br>
              <a:rPr lang="ar-SA" dirty="0" smtClean="0"/>
            </a:br>
            <a:r>
              <a:rPr lang="ar-SA" dirty="0" smtClean="0"/>
              <a:t>الطريقة الثانيه </a:t>
            </a:r>
            <a:br>
              <a:rPr lang="ar-SA" dirty="0" smtClean="0"/>
            </a:br>
            <a:r>
              <a:rPr lang="ar-SA" dirty="0" smtClean="0"/>
              <a:t/>
            </a:r>
            <a:br>
              <a:rPr lang="ar-SA" dirty="0" smtClean="0"/>
            </a:br>
            <a:r>
              <a:rPr lang="en-US" dirty="0" err="1" smtClean="0"/>
              <a:t>Kn</a:t>
            </a:r>
            <a:r>
              <a:rPr lang="en-US" dirty="0" smtClean="0"/>
              <a:t> = K1(1 + </a:t>
            </a:r>
            <a:r>
              <a:rPr lang="en-US" dirty="0" err="1" smtClean="0"/>
              <a:t>i</a:t>
            </a:r>
            <a:r>
              <a:rPr lang="en-US" dirty="0" smtClean="0"/>
              <a:t>)</a:t>
            </a:r>
            <a:r>
              <a:rPr lang="ar-SA" dirty="0" smtClean="0"/>
              <a:t/>
            </a:r>
            <a:br>
              <a:rPr lang="ar-SA" dirty="0" smtClean="0"/>
            </a:br>
            <a:r>
              <a:rPr lang="en-US" dirty="0" smtClean="0"/>
              <a:t>K9 = K1(1 + </a:t>
            </a:r>
            <a:r>
              <a:rPr lang="en-US" dirty="0" err="1" smtClean="0"/>
              <a:t>i</a:t>
            </a:r>
            <a:r>
              <a:rPr lang="en-US" dirty="0" smtClean="0"/>
              <a:t>)</a:t>
            </a:r>
            <a:br>
              <a:rPr lang="en-US" dirty="0" smtClean="0"/>
            </a:br>
            <a:r>
              <a:rPr lang="en-US" dirty="0" smtClean="0"/>
              <a:t>K5 = K1(1 + </a:t>
            </a:r>
            <a:r>
              <a:rPr lang="en-US" dirty="0" err="1" smtClean="0"/>
              <a:t>i</a:t>
            </a:r>
            <a:r>
              <a:rPr lang="en-US" dirty="0" smtClean="0"/>
              <a:t>)</a:t>
            </a:r>
            <a:r>
              <a:rPr lang="ar-SA" dirty="0" smtClean="0"/>
              <a:t/>
            </a:r>
            <a:br>
              <a:rPr lang="ar-SA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*</a:t>
            </a:r>
            <a:r>
              <a:rPr lang="ar-SA" dirty="0" smtClean="0"/>
              <a:t>حساب مجموع </a:t>
            </a:r>
            <a:r>
              <a:rPr lang="ar-SA" dirty="0" err="1" smtClean="0"/>
              <a:t>الاستهلاكات</a:t>
            </a:r>
            <a:r>
              <a:rPr lang="ar-SA" dirty="0" smtClean="0"/>
              <a:t>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ar-SA" dirty="0" smtClean="0"/>
              <a:t/>
            </a:r>
            <a:br>
              <a:rPr lang="ar-SA" dirty="0" smtClean="0"/>
            </a:br>
            <a:endParaRPr lang="ar-SA" dirty="0"/>
          </a:p>
        </p:txBody>
      </p:sp>
      <p:sp>
        <p:nvSpPr>
          <p:cNvPr id="5" name="مربع نص 4"/>
          <p:cNvSpPr txBox="1"/>
          <p:nvPr/>
        </p:nvSpPr>
        <p:spPr>
          <a:xfrm>
            <a:off x="7236296" y="2996952"/>
            <a:ext cx="1512168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/>
              <a:t>N-1</a:t>
            </a:r>
            <a:endParaRPr lang="ar-SA" dirty="0"/>
          </a:p>
        </p:txBody>
      </p:sp>
      <p:sp>
        <p:nvSpPr>
          <p:cNvPr id="6" name="مربع نص 5"/>
          <p:cNvSpPr txBox="1"/>
          <p:nvPr/>
        </p:nvSpPr>
        <p:spPr>
          <a:xfrm>
            <a:off x="7812360" y="3645024"/>
            <a:ext cx="792088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/>
              <a:t>8</a:t>
            </a:r>
            <a:endParaRPr lang="ar-SA" dirty="0"/>
          </a:p>
        </p:txBody>
      </p:sp>
      <p:sp>
        <p:nvSpPr>
          <p:cNvPr id="7" name="مربع نص 6"/>
          <p:cNvSpPr txBox="1"/>
          <p:nvPr/>
        </p:nvSpPr>
        <p:spPr>
          <a:xfrm>
            <a:off x="7884368" y="4293096"/>
            <a:ext cx="72008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/>
              <a:t>4</a:t>
            </a:r>
            <a:endParaRPr lang="ar-SA" dirty="0"/>
          </a:p>
        </p:txBody>
      </p:sp>
      <p:sp>
        <p:nvSpPr>
          <p:cNvPr id="8" name="مربع نص 7"/>
          <p:cNvSpPr txBox="1"/>
          <p:nvPr/>
        </p:nvSpPr>
        <p:spPr>
          <a:xfrm>
            <a:off x="395536" y="5661248"/>
            <a:ext cx="3240360" cy="76944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4400" dirty="0" smtClean="0"/>
              <a:t>K1 </a:t>
            </a:r>
            <a:r>
              <a:rPr lang="en-US" sz="4400" dirty="0" err="1" smtClean="0"/>
              <a:t>Sn,i</a:t>
            </a:r>
            <a:r>
              <a:rPr lang="ar-SA" sz="4400" dirty="0" smtClean="0"/>
              <a:t> </a:t>
            </a:r>
            <a:r>
              <a:rPr lang="en-US" sz="4400" dirty="0" smtClean="0"/>
              <a:t>K = </a:t>
            </a:r>
            <a:r>
              <a:rPr lang="ar-SA" sz="4400" dirty="0" smtClean="0"/>
              <a:t> </a:t>
            </a:r>
            <a:r>
              <a:rPr lang="ar-SA" sz="4400" dirty="0" err="1" smtClean="0"/>
              <a:t>∑</a:t>
            </a:r>
            <a:endParaRPr lang="ar-SA" sz="4400" dirty="0"/>
          </a:p>
        </p:txBody>
      </p:sp>
      <p:sp>
        <p:nvSpPr>
          <p:cNvPr id="9" name="مربع نص 8"/>
          <p:cNvSpPr txBox="1"/>
          <p:nvPr/>
        </p:nvSpPr>
        <p:spPr>
          <a:xfrm>
            <a:off x="467544" y="5517232"/>
            <a:ext cx="432048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/>
              <a:t>n</a:t>
            </a:r>
            <a:endParaRPr lang="ar-SA" dirty="0"/>
          </a:p>
        </p:txBody>
      </p:sp>
      <p:sp>
        <p:nvSpPr>
          <p:cNvPr id="10" name="مربع نص 9"/>
          <p:cNvSpPr txBox="1"/>
          <p:nvPr/>
        </p:nvSpPr>
        <p:spPr>
          <a:xfrm>
            <a:off x="323528" y="6309320"/>
            <a:ext cx="64807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err="1" smtClean="0"/>
              <a:t>i</a:t>
            </a:r>
            <a:r>
              <a:rPr lang="en-US" dirty="0" smtClean="0"/>
              <a:t>=1</a:t>
            </a:r>
            <a:endParaRPr lang="ar-SA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 descr="IMG_20190204_20291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عنوان 2"/>
          <p:cNvSpPr>
            <a:spLocks noGrp="1"/>
          </p:cNvSpPr>
          <p:nvPr>
            <p:ph type="title"/>
          </p:nvPr>
        </p:nvSpPr>
        <p:spPr>
          <a:xfrm>
            <a:off x="539552" y="764704"/>
            <a:ext cx="8229600" cy="1143000"/>
          </a:xfrm>
        </p:spPr>
        <p:txBody>
          <a:bodyPr>
            <a:normAutofit fontScale="90000"/>
          </a:bodyPr>
          <a:lstStyle/>
          <a:p>
            <a:pPr algn="r"/>
            <a:r>
              <a:rPr lang="ar-SA" dirty="0" smtClean="0"/>
              <a:t>5- رصيد القرض اخر أي سنة ولتكن </a:t>
            </a:r>
            <a:r>
              <a:rPr lang="en-US" dirty="0" smtClean="0"/>
              <a:t>m</a:t>
            </a:r>
            <a:br>
              <a:rPr lang="en-US" dirty="0" smtClean="0"/>
            </a:br>
            <a:r>
              <a:rPr lang="ar-SA" dirty="0" smtClean="0"/>
              <a:t>مجموع </a:t>
            </a:r>
            <a:r>
              <a:rPr lang="ar-SA" dirty="0" err="1" smtClean="0"/>
              <a:t>الاستهلاكات</a:t>
            </a:r>
            <a:r>
              <a:rPr lang="ar-SA" dirty="0" smtClean="0"/>
              <a:t> حتى هذه </a:t>
            </a:r>
            <a:r>
              <a:rPr lang="ar-SA" dirty="0" err="1" smtClean="0"/>
              <a:t>السنه –</a:t>
            </a:r>
            <a:r>
              <a:rPr lang="ar-SA" dirty="0" smtClean="0"/>
              <a:t> </a:t>
            </a:r>
            <a:r>
              <a:rPr lang="en-US" dirty="0" smtClean="0"/>
              <a:t>p</a:t>
            </a:r>
            <a:r>
              <a:rPr lang="ar-SA" dirty="0" err="1" smtClean="0"/>
              <a:t>=</a:t>
            </a:r>
            <a:r>
              <a:rPr lang="ar-SA" dirty="0" smtClean="0"/>
              <a:t/>
            </a:r>
            <a:br>
              <a:rPr lang="ar-SA" dirty="0" smtClean="0"/>
            </a:br>
            <a:r>
              <a:rPr lang="ar-SA" dirty="0" smtClean="0"/>
              <a:t>  </a:t>
            </a:r>
            <a:r>
              <a:rPr lang="en-US" dirty="0" smtClean="0"/>
              <a:t>K</a:t>
            </a:r>
            <a:r>
              <a:rPr lang="ar-SA" dirty="0" smtClean="0"/>
              <a:t> </a:t>
            </a:r>
            <a:r>
              <a:rPr lang="ar-SA" dirty="0" err="1" smtClean="0"/>
              <a:t>∑ -</a:t>
            </a:r>
            <a:r>
              <a:rPr lang="ar-SA" dirty="0" smtClean="0"/>
              <a:t> </a:t>
            </a:r>
            <a:r>
              <a:rPr lang="en-US" dirty="0" smtClean="0"/>
              <a:t>p</a:t>
            </a:r>
            <a:r>
              <a:rPr lang="ar-SA" dirty="0" smtClean="0"/>
              <a:t> </a:t>
            </a:r>
            <a:r>
              <a:rPr lang="ar-SA" dirty="0" err="1" smtClean="0"/>
              <a:t>=</a:t>
            </a:r>
            <a:r>
              <a:rPr lang="ar-SA" dirty="0" smtClean="0"/>
              <a:t/>
            </a:r>
            <a:br>
              <a:rPr lang="ar-SA" dirty="0" smtClean="0"/>
            </a:br>
            <a:endParaRPr lang="ar-SA" dirty="0"/>
          </a:p>
        </p:txBody>
      </p:sp>
      <p:sp>
        <p:nvSpPr>
          <p:cNvPr id="5" name="مربع نص 4"/>
          <p:cNvSpPr txBox="1"/>
          <p:nvPr/>
        </p:nvSpPr>
        <p:spPr>
          <a:xfrm>
            <a:off x="7740352" y="1196752"/>
            <a:ext cx="36004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/>
              <a:t>m</a:t>
            </a:r>
            <a:endParaRPr lang="ar-SA" dirty="0"/>
          </a:p>
        </p:txBody>
      </p:sp>
      <p:sp>
        <p:nvSpPr>
          <p:cNvPr id="6" name="مربع نص 5"/>
          <p:cNvSpPr txBox="1"/>
          <p:nvPr/>
        </p:nvSpPr>
        <p:spPr>
          <a:xfrm>
            <a:off x="7668344" y="1844824"/>
            <a:ext cx="50405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err="1" smtClean="0"/>
              <a:t>i</a:t>
            </a:r>
            <a:r>
              <a:rPr lang="en-US" dirty="0" smtClean="0"/>
              <a:t>=1</a:t>
            </a:r>
            <a:endParaRPr lang="ar-SA" dirty="0"/>
          </a:p>
        </p:txBody>
      </p:sp>
      <p:sp>
        <p:nvSpPr>
          <p:cNvPr id="7" name="مربع نص 6"/>
          <p:cNvSpPr txBox="1"/>
          <p:nvPr/>
        </p:nvSpPr>
        <p:spPr>
          <a:xfrm>
            <a:off x="6732240" y="2204864"/>
            <a:ext cx="1800200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000" b="1" dirty="0" smtClean="0"/>
              <a:t>= p – K1Sm,i</a:t>
            </a:r>
            <a:endParaRPr lang="ar-SA" sz="2000" b="1" dirty="0"/>
          </a:p>
        </p:txBody>
      </p:sp>
      <p:sp>
        <p:nvSpPr>
          <p:cNvPr id="8" name="مربع نص 7"/>
          <p:cNvSpPr txBox="1"/>
          <p:nvPr/>
        </p:nvSpPr>
        <p:spPr>
          <a:xfrm>
            <a:off x="2051720" y="3140968"/>
            <a:ext cx="6768752" cy="255454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dirty="0" smtClean="0"/>
              <a:t>مثال 1 </a:t>
            </a:r>
          </a:p>
          <a:p>
            <a:r>
              <a:rPr lang="ar-SA" sz="3200" dirty="0" smtClean="0"/>
              <a:t>اقترض تاجر مبلغ 20000 ريال من احد البنوك التى تحسب فوائد مركبة بمعدل 15% </a:t>
            </a:r>
            <a:r>
              <a:rPr lang="ar-SA" sz="3200" dirty="0" err="1" smtClean="0"/>
              <a:t>سنويا </a:t>
            </a:r>
            <a:r>
              <a:rPr lang="ar-SA" sz="3200" dirty="0" smtClean="0"/>
              <a:t>, وافق على سداد القرض بأقساط متساوية من الاصل والفوائد معا خلال 5 </a:t>
            </a:r>
            <a:r>
              <a:rPr lang="ar-SA" sz="3200" dirty="0" err="1" smtClean="0"/>
              <a:t>سنوات .</a:t>
            </a:r>
            <a:endParaRPr lang="ar-SA" sz="32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 descr="IMG_20190204_20291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عنوان 2"/>
          <p:cNvSpPr>
            <a:spLocks noGrp="1"/>
          </p:cNvSpPr>
          <p:nvPr>
            <p:ph type="title"/>
          </p:nvPr>
        </p:nvSpPr>
        <p:spPr>
          <a:xfrm>
            <a:off x="914400" y="378904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ar-SA" sz="3600" dirty="0" smtClean="0"/>
              <a:t>الحل </a:t>
            </a:r>
            <a:br>
              <a:rPr lang="ar-SA" sz="3600" dirty="0" smtClean="0"/>
            </a:br>
            <a:r>
              <a:rPr lang="en-US" sz="3600" dirty="0" smtClean="0"/>
              <a:t>R = P × —</a:t>
            </a:r>
            <a:br>
              <a:rPr lang="en-US" sz="3600" dirty="0" smtClean="0"/>
            </a:br>
            <a:r>
              <a:rPr lang="en-US" sz="3600" dirty="0" smtClean="0"/>
              <a:t>= 20000 × —</a:t>
            </a:r>
            <a:br>
              <a:rPr lang="en-US" sz="3600" dirty="0" smtClean="0"/>
            </a:br>
            <a:r>
              <a:rPr lang="en-US" sz="3600" dirty="0" smtClean="0"/>
              <a:t>=20000 × —</a:t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=20000 × .2983155</a:t>
            </a:r>
            <a:br>
              <a:rPr lang="en-US" sz="3600" dirty="0" smtClean="0"/>
            </a:br>
            <a:r>
              <a:rPr lang="en-US" sz="3600" dirty="0" smtClean="0"/>
              <a:t>= 5966.3</a:t>
            </a:r>
            <a:br>
              <a:rPr lang="en-US" sz="3600" dirty="0" smtClean="0"/>
            </a:br>
            <a:r>
              <a:rPr lang="en-US" sz="3600" dirty="0" smtClean="0"/>
              <a:t>I₁ = P × I</a:t>
            </a:r>
            <a:r>
              <a:rPr lang="ar-SA" sz="3600" dirty="0" smtClean="0"/>
              <a:t/>
            </a:r>
            <a:br>
              <a:rPr lang="ar-SA" sz="3600" dirty="0" smtClean="0"/>
            </a:br>
            <a:r>
              <a:rPr lang="en-US" sz="3600" dirty="0" smtClean="0"/>
              <a:t>= 20000 × —</a:t>
            </a:r>
            <a:br>
              <a:rPr lang="en-US" sz="3600" dirty="0" smtClean="0"/>
            </a:br>
            <a:r>
              <a:rPr lang="en-US" sz="3600" dirty="0" smtClean="0"/>
              <a:t>=3000</a:t>
            </a:r>
            <a:r>
              <a:rPr lang="ar-SA" sz="3600" dirty="0" smtClean="0"/>
              <a:t/>
            </a:r>
            <a:br>
              <a:rPr lang="ar-SA" sz="3600" dirty="0" smtClean="0"/>
            </a:br>
            <a:r>
              <a:rPr lang="en-US" sz="3600" dirty="0" smtClean="0"/>
              <a:t>K₁ = R – I₁</a:t>
            </a:r>
            <a:br>
              <a:rPr lang="en-US" sz="3600" dirty="0" smtClean="0"/>
            </a:br>
            <a:r>
              <a:rPr lang="en-US" sz="3600" dirty="0" smtClean="0"/>
              <a:t>= 5966.3 – 3000</a:t>
            </a:r>
            <a:br>
              <a:rPr lang="en-US" sz="3600" dirty="0" smtClean="0"/>
            </a:br>
            <a:r>
              <a:rPr lang="en-US" sz="3600" dirty="0" smtClean="0"/>
              <a:t>= 2966.3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ar-SA" dirty="0"/>
          </a:p>
        </p:txBody>
      </p:sp>
      <p:sp>
        <p:nvSpPr>
          <p:cNvPr id="5" name="مربع نص 4"/>
          <p:cNvSpPr txBox="1"/>
          <p:nvPr/>
        </p:nvSpPr>
        <p:spPr>
          <a:xfrm>
            <a:off x="7740352" y="764704"/>
            <a:ext cx="432048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endParaRPr lang="ar-SA" dirty="0"/>
          </a:p>
        </p:txBody>
      </p:sp>
      <p:sp>
        <p:nvSpPr>
          <p:cNvPr id="6" name="مربع نص 5"/>
          <p:cNvSpPr txBox="1"/>
          <p:nvPr/>
        </p:nvSpPr>
        <p:spPr>
          <a:xfrm>
            <a:off x="5364088" y="692696"/>
            <a:ext cx="432048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/>
              <a:t>1</a:t>
            </a:r>
            <a:endParaRPr lang="ar-SA" dirty="0"/>
          </a:p>
        </p:txBody>
      </p:sp>
      <p:sp>
        <p:nvSpPr>
          <p:cNvPr id="7" name="مربع نص 6"/>
          <p:cNvSpPr txBox="1"/>
          <p:nvPr/>
        </p:nvSpPr>
        <p:spPr>
          <a:xfrm>
            <a:off x="5292080" y="908720"/>
            <a:ext cx="576064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err="1" smtClean="0"/>
              <a:t>a</a:t>
            </a:r>
            <a:r>
              <a:rPr lang="en-US" dirty="0" err="1" smtClean="0"/>
              <a:t>n,i</a:t>
            </a:r>
            <a:endParaRPr lang="ar-SA" dirty="0"/>
          </a:p>
        </p:txBody>
      </p:sp>
      <p:sp>
        <p:nvSpPr>
          <p:cNvPr id="8" name="مربع نص 7"/>
          <p:cNvSpPr txBox="1"/>
          <p:nvPr/>
        </p:nvSpPr>
        <p:spPr>
          <a:xfrm>
            <a:off x="5652120" y="1196752"/>
            <a:ext cx="36004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/>
              <a:t>1</a:t>
            </a:r>
            <a:endParaRPr lang="ar-SA" dirty="0"/>
          </a:p>
        </p:txBody>
      </p:sp>
      <p:sp>
        <p:nvSpPr>
          <p:cNvPr id="9" name="مربع نص 8"/>
          <p:cNvSpPr txBox="1"/>
          <p:nvPr/>
        </p:nvSpPr>
        <p:spPr>
          <a:xfrm>
            <a:off x="5436096" y="1412776"/>
            <a:ext cx="792088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/>
              <a:t>a</a:t>
            </a:r>
            <a:r>
              <a:rPr lang="en-US" dirty="0" smtClean="0"/>
              <a:t>₅.₁₅%</a:t>
            </a:r>
            <a:endParaRPr lang="ar-SA" dirty="0"/>
          </a:p>
        </p:txBody>
      </p:sp>
      <p:sp>
        <p:nvSpPr>
          <p:cNvPr id="10" name="مربع نص 9"/>
          <p:cNvSpPr txBox="1"/>
          <p:nvPr/>
        </p:nvSpPr>
        <p:spPr>
          <a:xfrm>
            <a:off x="5580112" y="1700808"/>
            <a:ext cx="36004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/>
              <a:t>1</a:t>
            </a:r>
            <a:endParaRPr lang="ar-SA" dirty="0"/>
          </a:p>
        </p:txBody>
      </p:sp>
      <p:sp>
        <p:nvSpPr>
          <p:cNvPr id="11" name="مربع نص 10"/>
          <p:cNvSpPr txBox="1"/>
          <p:nvPr/>
        </p:nvSpPr>
        <p:spPr>
          <a:xfrm>
            <a:off x="5436096" y="1916832"/>
            <a:ext cx="108012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/>
              <a:t>3.352155</a:t>
            </a:r>
            <a:endParaRPr lang="ar-SA" dirty="0"/>
          </a:p>
        </p:txBody>
      </p:sp>
      <p:sp>
        <p:nvSpPr>
          <p:cNvPr id="12" name="مربع نص 11"/>
          <p:cNvSpPr txBox="1"/>
          <p:nvPr/>
        </p:nvSpPr>
        <p:spPr>
          <a:xfrm>
            <a:off x="5652120" y="4077072"/>
            <a:ext cx="432048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/>
              <a:t>15</a:t>
            </a:r>
            <a:endParaRPr lang="ar-SA" dirty="0"/>
          </a:p>
        </p:txBody>
      </p:sp>
      <p:sp>
        <p:nvSpPr>
          <p:cNvPr id="13" name="مربع نص 12"/>
          <p:cNvSpPr txBox="1"/>
          <p:nvPr/>
        </p:nvSpPr>
        <p:spPr>
          <a:xfrm>
            <a:off x="5580112" y="4365104"/>
            <a:ext cx="576064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/>
              <a:t>100</a:t>
            </a:r>
            <a:endParaRPr lang="ar-SA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 descr="IMG_20190204_20291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عنوان 2"/>
          <p:cNvSpPr>
            <a:spLocks noGrp="1"/>
          </p:cNvSpPr>
          <p:nvPr>
            <p:ph type="title"/>
          </p:nvPr>
        </p:nvSpPr>
        <p:spPr>
          <a:xfrm>
            <a:off x="467544" y="321297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4000" dirty="0" smtClean="0"/>
              <a:t>K₂ = k₁ (1+i)</a:t>
            </a:r>
            <a:br>
              <a:rPr lang="en-US" sz="4000" dirty="0" smtClean="0"/>
            </a:br>
            <a:r>
              <a:rPr lang="en-US" sz="4000" dirty="0" smtClean="0"/>
              <a:t>= 2966.3(1.15) = 3411.2 </a:t>
            </a:r>
            <a:br>
              <a:rPr lang="en-US" sz="4000" dirty="0" smtClean="0"/>
            </a:br>
            <a:r>
              <a:rPr lang="en-US" sz="4000" dirty="0" smtClean="0"/>
              <a:t> K₂ (1 + </a:t>
            </a:r>
            <a:r>
              <a:rPr lang="en-US" sz="4000" dirty="0" err="1" smtClean="0"/>
              <a:t>i</a:t>
            </a:r>
            <a:r>
              <a:rPr lang="en-US" sz="4000" dirty="0" smtClean="0"/>
              <a:t>) </a:t>
            </a:r>
            <a:r>
              <a:rPr lang="ar-SA" sz="4000" dirty="0" err="1" smtClean="0"/>
              <a:t>= ₃</a:t>
            </a:r>
            <a:r>
              <a:rPr lang="en-US" sz="4000" dirty="0" smtClean="0"/>
              <a:t>K</a:t>
            </a:r>
            <a:r>
              <a:rPr lang="ar-SA" sz="4000" dirty="0" smtClean="0"/>
              <a:t> 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>=3411.2(1.15) = 3922.9</a:t>
            </a:r>
            <a:br>
              <a:rPr lang="en-US" sz="4000" dirty="0" smtClean="0"/>
            </a:br>
            <a:r>
              <a:rPr lang="en-US" sz="4000" dirty="0" smtClean="0"/>
              <a:t>K₄ = K₃(1 + </a:t>
            </a:r>
            <a:r>
              <a:rPr lang="en-US" sz="4000" dirty="0" err="1" smtClean="0"/>
              <a:t>i</a:t>
            </a:r>
            <a:r>
              <a:rPr lang="en-US" sz="4000" dirty="0" smtClean="0"/>
              <a:t>)</a:t>
            </a:r>
            <a:br>
              <a:rPr lang="en-US" sz="4000" dirty="0" smtClean="0"/>
            </a:br>
            <a:r>
              <a:rPr lang="en-US" sz="4000" dirty="0" smtClean="0"/>
              <a:t>=3922.9(1.15) = 4511.4</a:t>
            </a:r>
            <a:br>
              <a:rPr lang="en-US" sz="4000" dirty="0" smtClean="0"/>
            </a:br>
            <a:r>
              <a:rPr lang="en-US" sz="4000" dirty="0" smtClean="0"/>
              <a:t>K₅ = K₄ (1 + </a:t>
            </a:r>
            <a:r>
              <a:rPr lang="en-US" sz="4000" dirty="0" err="1" smtClean="0"/>
              <a:t>i</a:t>
            </a:r>
            <a:r>
              <a:rPr lang="en-US" sz="4000" dirty="0" smtClean="0"/>
              <a:t>)</a:t>
            </a:r>
            <a:br>
              <a:rPr lang="en-US" sz="4000" dirty="0" smtClean="0"/>
            </a:br>
            <a:r>
              <a:rPr lang="en-US" sz="4000" dirty="0" smtClean="0"/>
              <a:t>=4511.4(1.15) = 5188.1</a:t>
            </a:r>
            <a:br>
              <a:rPr lang="en-US" sz="4000" dirty="0" smtClean="0"/>
            </a:br>
            <a:r>
              <a:rPr lang="en-US" sz="4000" dirty="0" smtClean="0"/>
              <a:t>I₂ = R - K₂</a:t>
            </a:r>
            <a:r>
              <a:rPr lang="ar-SA" sz="4000" dirty="0" smtClean="0"/>
              <a:t/>
            </a:r>
            <a:br>
              <a:rPr lang="ar-SA" sz="4000" dirty="0" smtClean="0"/>
            </a:br>
            <a:r>
              <a:rPr lang="en-US" sz="4000" dirty="0" smtClean="0"/>
              <a:t>I₃ = R – K₃</a:t>
            </a:r>
            <a:br>
              <a:rPr lang="en-US" sz="4000" dirty="0" smtClean="0"/>
            </a:br>
            <a:r>
              <a:rPr lang="en-US" sz="4000" dirty="0" smtClean="0"/>
              <a:t>I₄ = R – K₄</a:t>
            </a:r>
            <a:br>
              <a:rPr lang="en-US" sz="4000" dirty="0" smtClean="0"/>
            </a:br>
            <a:r>
              <a:rPr lang="en-US" sz="4000" dirty="0" smtClean="0"/>
              <a:t>I₅ = R - K₅</a:t>
            </a:r>
            <a:r>
              <a:rPr lang="en-US" dirty="0" smtClean="0"/>
              <a:t/>
            </a:r>
            <a:br>
              <a:rPr lang="en-US" dirty="0" smtClean="0"/>
            </a:br>
            <a:endParaRPr lang="ar-SA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 descr="IMG_20190204_20291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aphicFrame>
        <p:nvGraphicFramePr>
          <p:cNvPr id="3" name="جدول 2"/>
          <p:cNvGraphicFramePr>
            <a:graphicFrameLocks noGrp="1"/>
          </p:cNvGraphicFramePr>
          <p:nvPr/>
        </p:nvGraphicFramePr>
        <p:xfrm>
          <a:off x="755577" y="1556792"/>
          <a:ext cx="8064896" cy="4536504"/>
        </p:xfrm>
        <a:graphic>
          <a:graphicData uri="http://schemas.openxmlformats.org/drawingml/2006/table">
            <a:tbl>
              <a:tblPr rtl="1" firstRow="1" bandRow="1">
                <a:tableStyleId>{7DF18680-E054-41AD-8BC1-D1AEF772440D}</a:tableStyleId>
              </a:tblPr>
              <a:tblGrid>
                <a:gridCol w="1152128"/>
                <a:gridCol w="1152128"/>
                <a:gridCol w="1152128"/>
                <a:gridCol w="1152128"/>
                <a:gridCol w="1152128"/>
                <a:gridCol w="1152128"/>
                <a:gridCol w="1152128"/>
              </a:tblGrid>
              <a:tr h="756084">
                <a:tc>
                  <a:txBody>
                    <a:bodyPr/>
                    <a:lstStyle/>
                    <a:p>
                      <a:pPr algn="ctr" rtl="1"/>
                      <a:r>
                        <a:rPr lang="ar-SA" dirty="0" smtClean="0"/>
                        <a:t>رصيد</a:t>
                      </a:r>
                      <a:r>
                        <a:rPr lang="ar-SA" baseline="0" dirty="0" smtClean="0"/>
                        <a:t> اخر المده 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K</a:t>
                      </a:r>
                      <a:r>
                        <a:rPr lang="ar-SA" dirty="0" err="1" smtClean="0"/>
                        <a:t>∑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K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R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I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 smtClean="0"/>
                        <a:t>رصيد اول المدة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 smtClean="0"/>
                        <a:t>السنه </a:t>
                      </a:r>
                      <a:endParaRPr lang="ar-SA" dirty="0"/>
                    </a:p>
                  </a:txBody>
                  <a:tcPr/>
                </a:tc>
              </a:tr>
              <a:tr h="756084"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17033.7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2966.3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2966.3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5966.3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3000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20000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1</a:t>
                      </a:r>
                      <a:endParaRPr lang="ar-SA" dirty="0"/>
                    </a:p>
                  </a:txBody>
                  <a:tcPr/>
                </a:tc>
              </a:tr>
              <a:tr h="756084"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13622.5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6377.5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3411.2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5966.3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2555.1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1703307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2</a:t>
                      </a:r>
                      <a:endParaRPr lang="ar-SA" dirty="0"/>
                    </a:p>
                  </a:txBody>
                  <a:tcPr/>
                </a:tc>
              </a:tr>
              <a:tr h="756084"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9699.6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10300.4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3922.9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5966.3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2043.4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13622.5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3</a:t>
                      </a:r>
                      <a:endParaRPr lang="ar-SA" dirty="0"/>
                    </a:p>
                  </a:txBody>
                  <a:tcPr/>
                </a:tc>
              </a:tr>
              <a:tr h="756084"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5188.2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14811.8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4511.4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5966.3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1454.9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9699.6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4</a:t>
                      </a:r>
                      <a:endParaRPr lang="ar-SA" dirty="0"/>
                    </a:p>
                  </a:txBody>
                  <a:tcPr/>
                </a:tc>
              </a:tr>
              <a:tr h="756084"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0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20000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5188.1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5966.3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778.2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5188.2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5</a:t>
                      </a:r>
                      <a:endParaRPr lang="ar-SA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عنوان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جدول استهلاك القرض </a:t>
            </a:r>
            <a:endParaRPr lang="ar-SA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 descr="ابرار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مربع نص 3"/>
          <p:cNvSpPr txBox="1"/>
          <p:nvPr/>
        </p:nvSpPr>
        <p:spPr>
          <a:xfrm>
            <a:off x="2195736" y="2132856"/>
            <a:ext cx="4752528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4000" dirty="0" err="1" smtClean="0"/>
              <a:t>الطالبه :-</a:t>
            </a:r>
            <a:endParaRPr lang="ar-SA" sz="4000" dirty="0"/>
          </a:p>
        </p:txBody>
      </p:sp>
      <p:sp>
        <p:nvSpPr>
          <p:cNvPr id="5" name="عنوان 4"/>
          <p:cNvSpPr>
            <a:spLocks noGrp="1"/>
          </p:cNvSpPr>
          <p:nvPr>
            <p:ph type="title"/>
          </p:nvPr>
        </p:nvSpPr>
        <p:spPr>
          <a:xfrm>
            <a:off x="467544" y="3140968"/>
            <a:ext cx="8229600" cy="1143000"/>
          </a:xfrm>
        </p:spPr>
        <p:txBody>
          <a:bodyPr/>
          <a:lstStyle/>
          <a:p>
            <a:r>
              <a:rPr lang="ar-SA" dirty="0" smtClean="0">
                <a:solidFill>
                  <a:schemeClr val="accent2">
                    <a:lumMod val="75000"/>
                  </a:schemeClr>
                </a:solidFill>
              </a:rPr>
              <a:t>لطيفه </a:t>
            </a:r>
            <a:r>
              <a:rPr lang="ar-SA" dirty="0" err="1" smtClean="0">
                <a:solidFill>
                  <a:schemeClr val="accent2">
                    <a:lumMod val="75000"/>
                  </a:schemeClr>
                </a:solidFill>
              </a:rPr>
              <a:t>الخريجي .</a:t>
            </a:r>
            <a:endParaRPr lang="ar-SA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</TotalTime>
  <Words>262</Words>
  <Application>Microsoft Office PowerPoint</Application>
  <PresentationFormat>عرض على الشاشة (3:4)‏</PresentationFormat>
  <Paragraphs>100</Paragraphs>
  <Slides>9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9</vt:i4>
      </vt:variant>
    </vt:vector>
  </HeadingPairs>
  <TitlesOfParts>
    <vt:vector size="10" baseType="lpstr">
      <vt:lpstr>سمة Office</vt:lpstr>
      <vt:lpstr>استهلاك القروض طويلة الاجل  </vt:lpstr>
      <vt:lpstr>اصل القرص &lt;==P القصط المتساوي &lt;==R اجزاء من القروض تسمى استهلاكات &lt;==.... K₁,k₂ فوائد &lt;==.......l₁ ,l₂</vt:lpstr>
      <vt:lpstr>*خطوات اعداد جدول استهلاك القرض  1/ حساب القسط المتساوي  — = — R=p ×</vt:lpstr>
      <vt:lpstr>K9 = k8 (1 + i) K15 = K14 (1 = i)  الطريقة الثانيه   Kn = K1(1 + i) K9 = K1(1 + i) K5 = K1(1 + i)  *حساب مجموع الاستهلاكات    </vt:lpstr>
      <vt:lpstr>5- رصيد القرض اخر أي سنة ولتكن m مجموع الاستهلاكات حتى هذه السنه – p=   K ∑ - p = </vt:lpstr>
      <vt:lpstr>الحل  R = P × — = 20000 × — =20000 × —  =20000 × .2983155 = 5966.3 I₁ = P × I = 20000 × — =3000 K₁ = R – I₁ = 5966.3 – 3000 = 2966.3   </vt:lpstr>
      <vt:lpstr>K₂ = k₁ (1+i) = 2966.3(1.15) = 3411.2   K₂ (1 + i) = ₃K  =3411.2(1.15) = 3922.9 K₄ = K₃(1 + i) =3922.9(1.15) = 4511.4 K₅ = K₄ (1 + i) =4511.4(1.15) = 5188.1 I₂ = R - K₂ I₃ = R – K₃ I₄ = R – K₄ I₅ = R - K₅ </vt:lpstr>
      <vt:lpstr>جدول استهلاك القرض </vt:lpstr>
      <vt:lpstr>لطيفه الخريجي 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DeLL</dc:creator>
  <cp:lastModifiedBy>DeLL</cp:lastModifiedBy>
  <cp:revision>16</cp:revision>
  <dcterms:created xsi:type="dcterms:W3CDTF">2019-10-19T14:19:14Z</dcterms:created>
  <dcterms:modified xsi:type="dcterms:W3CDTF">2019-10-19T14:18:01Z</dcterms:modified>
</cp:coreProperties>
</file>