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36" r:id="rId3"/>
    <p:sldId id="328" r:id="rId4"/>
    <p:sldId id="257" r:id="rId5"/>
    <p:sldId id="268" r:id="rId6"/>
    <p:sldId id="270" r:id="rId7"/>
    <p:sldId id="298" r:id="rId8"/>
    <p:sldId id="299" r:id="rId9"/>
    <p:sldId id="300" r:id="rId10"/>
    <p:sldId id="301" r:id="rId11"/>
    <p:sldId id="302" r:id="rId12"/>
    <p:sldId id="305" r:id="rId13"/>
    <p:sldId id="271" r:id="rId14"/>
    <p:sldId id="306" r:id="rId15"/>
    <p:sldId id="307" r:id="rId16"/>
    <p:sldId id="308" r:id="rId17"/>
    <p:sldId id="309" r:id="rId18"/>
    <p:sldId id="272" r:id="rId19"/>
    <p:sldId id="273" r:id="rId20"/>
    <p:sldId id="267" r:id="rId21"/>
    <p:sldId id="275" r:id="rId22"/>
    <p:sldId id="276" r:id="rId23"/>
    <p:sldId id="279" r:id="rId24"/>
    <p:sldId id="280" r:id="rId25"/>
    <p:sldId id="282" r:id="rId26"/>
    <p:sldId id="289" r:id="rId27"/>
    <p:sldId id="311" r:id="rId28"/>
    <p:sldId id="313" r:id="rId29"/>
    <p:sldId id="329" r:id="rId30"/>
    <p:sldId id="312" r:id="rId31"/>
    <p:sldId id="330" r:id="rId32"/>
    <p:sldId id="331" r:id="rId33"/>
    <p:sldId id="310" r:id="rId34"/>
    <p:sldId id="332" r:id="rId35"/>
    <p:sldId id="315" r:id="rId36"/>
    <p:sldId id="316" r:id="rId37"/>
    <p:sldId id="317" r:id="rId38"/>
    <p:sldId id="318" r:id="rId39"/>
    <p:sldId id="333" r:id="rId40"/>
    <p:sldId id="319" r:id="rId41"/>
    <p:sldId id="320" r:id="rId42"/>
    <p:sldId id="321" r:id="rId43"/>
    <p:sldId id="322" r:id="rId44"/>
    <p:sldId id="314" r:id="rId45"/>
    <p:sldId id="325" r:id="rId46"/>
    <p:sldId id="334" r:id="rId47"/>
    <p:sldId id="326" r:id="rId48"/>
    <p:sldId id="335" r:id="rId49"/>
    <p:sldId id="337" r:id="rId50"/>
    <p:sldId id="281"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39"/>
    <p:restoredTop sz="94658"/>
  </p:normalViewPr>
  <p:slideViewPr>
    <p:cSldViewPr snapToGrid="0" snapToObjects="1">
      <p:cViewPr varScale="1">
        <p:scale>
          <a:sx n="92" d="100"/>
          <a:sy n="92" d="100"/>
        </p:scale>
        <p:origin x="656" y="168"/>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713BE-1D9C-6E48-BDB3-2FB2157F96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DF4204-0527-B44D-A423-889AB6986B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4196A0C-8D66-5C42-9739-8480850C1C40}"/>
              </a:ext>
            </a:extLst>
          </p:cNvPr>
          <p:cNvSpPr>
            <a:spLocks noGrp="1"/>
          </p:cNvSpPr>
          <p:nvPr>
            <p:ph type="dt" sz="half" idx="10"/>
          </p:nvPr>
        </p:nvSpPr>
        <p:spPr/>
        <p:txBody>
          <a:bodyPr/>
          <a:lstStyle/>
          <a:p>
            <a:fld id="{3CDA07BF-2A55-494A-BDE6-B251C8375BB8}" type="datetimeFigureOut">
              <a:rPr lang="en-US" smtClean="0"/>
              <a:t>3/12/20</a:t>
            </a:fld>
            <a:endParaRPr lang="en-US"/>
          </a:p>
        </p:txBody>
      </p:sp>
      <p:sp>
        <p:nvSpPr>
          <p:cNvPr id="5" name="Footer Placeholder 4">
            <a:extLst>
              <a:ext uri="{FF2B5EF4-FFF2-40B4-BE49-F238E27FC236}">
                <a16:creationId xmlns:a16="http://schemas.microsoft.com/office/drawing/2014/main" id="{3A480B70-6273-994D-8772-8CC864D0B7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20D7CA-29F2-B949-8C7C-24658F5BE867}"/>
              </a:ext>
            </a:extLst>
          </p:cNvPr>
          <p:cNvSpPr>
            <a:spLocks noGrp="1"/>
          </p:cNvSpPr>
          <p:nvPr>
            <p:ph type="sldNum" sz="quarter" idx="12"/>
          </p:nvPr>
        </p:nvSpPr>
        <p:spPr/>
        <p:txBody>
          <a:bodyPr/>
          <a:lstStyle/>
          <a:p>
            <a:fld id="{DAF22D40-329E-2747-8F44-FC4638603C32}" type="slidenum">
              <a:rPr lang="en-US" smtClean="0"/>
              <a:t>‹#›</a:t>
            </a:fld>
            <a:endParaRPr lang="en-US"/>
          </a:p>
        </p:txBody>
      </p:sp>
    </p:spTree>
    <p:extLst>
      <p:ext uri="{BB962C8B-B14F-4D97-AF65-F5344CB8AC3E}">
        <p14:creationId xmlns:p14="http://schemas.microsoft.com/office/powerpoint/2010/main" val="2944970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32CD0-F525-E54D-BCFA-D8CC57B5A6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971889-93AD-894A-8A25-93CC58030C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D51DB5-3174-E441-B622-BF6FD5FBB64D}"/>
              </a:ext>
            </a:extLst>
          </p:cNvPr>
          <p:cNvSpPr>
            <a:spLocks noGrp="1"/>
          </p:cNvSpPr>
          <p:nvPr>
            <p:ph type="dt" sz="half" idx="10"/>
          </p:nvPr>
        </p:nvSpPr>
        <p:spPr/>
        <p:txBody>
          <a:bodyPr/>
          <a:lstStyle/>
          <a:p>
            <a:fld id="{3CDA07BF-2A55-494A-BDE6-B251C8375BB8}" type="datetimeFigureOut">
              <a:rPr lang="en-US" smtClean="0"/>
              <a:t>3/12/20</a:t>
            </a:fld>
            <a:endParaRPr lang="en-US"/>
          </a:p>
        </p:txBody>
      </p:sp>
      <p:sp>
        <p:nvSpPr>
          <p:cNvPr id="5" name="Footer Placeholder 4">
            <a:extLst>
              <a:ext uri="{FF2B5EF4-FFF2-40B4-BE49-F238E27FC236}">
                <a16:creationId xmlns:a16="http://schemas.microsoft.com/office/drawing/2014/main" id="{1615A63E-616D-CF40-95D0-F3ACA95D16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2BBA9F-1F9C-E14A-A7D6-F8FED8044E1A}"/>
              </a:ext>
            </a:extLst>
          </p:cNvPr>
          <p:cNvSpPr>
            <a:spLocks noGrp="1"/>
          </p:cNvSpPr>
          <p:nvPr>
            <p:ph type="sldNum" sz="quarter" idx="12"/>
          </p:nvPr>
        </p:nvSpPr>
        <p:spPr/>
        <p:txBody>
          <a:bodyPr/>
          <a:lstStyle/>
          <a:p>
            <a:fld id="{DAF22D40-329E-2747-8F44-FC4638603C32}" type="slidenum">
              <a:rPr lang="en-US" smtClean="0"/>
              <a:t>‹#›</a:t>
            </a:fld>
            <a:endParaRPr lang="en-US"/>
          </a:p>
        </p:txBody>
      </p:sp>
    </p:spTree>
    <p:extLst>
      <p:ext uri="{BB962C8B-B14F-4D97-AF65-F5344CB8AC3E}">
        <p14:creationId xmlns:p14="http://schemas.microsoft.com/office/powerpoint/2010/main" val="3653985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7084ED-2435-B642-96A5-CF0B18203F5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AC3558-91E5-2A46-A4EB-D07DB4CB47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1A8BA9-CA8C-8840-8DBF-0698C0CD0F69}"/>
              </a:ext>
            </a:extLst>
          </p:cNvPr>
          <p:cNvSpPr>
            <a:spLocks noGrp="1"/>
          </p:cNvSpPr>
          <p:nvPr>
            <p:ph type="dt" sz="half" idx="10"/>
          </p:nvPr>
        </p:nvSpPr>
        <p:spPr/>
        <p:txBody>
          <a:bodyPr/>
          <a:lstStyle/>
          <a:p>
            <a:fld id="{3CDA07BF-2A55-494A-BDE6-B251C8375BB8}" type="datetimeFigureOut">
              <a:rPr lang="en-US" smtClean="0"/>
              <a:t>3/12/20</a:t>
            </a:fld>
            <a:endParaRPr lang="en-US"/>
          </a:p>
        </p:txBody>
      </p:sp>
      <p:sp>
        <p:nvSpPr>
          <p:cNvPr id="5" name="Footer Placeholder 4">
            <a:extLst>
              <a:ext uri="{FF2B5EF4-FFF2-40B4-BE49-F238E27FC236}">
                <a16:creationId xmlns:a16="http://schemas.microsoft.com/office/drawing/2014/main" id="{8988AD01-75A5-E845-9700-35024319A5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0F8EE1-B602-B042-984E-094DB101F35D}"/>
              </a:ext>
            </a:extLst>
          </p:cNvPr>
          <p:cNvSpPr>
            <a:spLocks noGrp="1"/>
          </p:cNvSpPr>
          <p:nvPr>
            <p:ph type="sldNum" sz="quarter" idx="12"/>
          </p:nvPr>
        </p:nvSpPr>
        <p:spPr/>
        <p:txBody>
          <a:bodyPr/>
          <a:lstStyle/>
          <a:p>
            <a:fld id="{DAF22D40-329E-2747-8F44-FC4638603C32}" type="slidenum">
              <a:rPr lang="en-US" smtClean="0"/>
              <a:t>‹#›</a:t>
            </a:fld>
            <a:endParaRPr lang="en-US"/>
          </a:p>
        </p:txBody>
      </p:sp>
    </p:spTree>
    <p:extLst>
      <p:ext uri="{BB962C8B-B14F-4D97-AF65-F5344CB8AC3E}">
        <p14:creationId xmlns:p14="http://schemas.microsoft.com/office/powerpoint/2010/main" val="3537699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11F63-B71E-A942-90D0-0B6B17BB44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781223-B4D7-3845-81E9-5209420EE7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BEC568-ED16-0946-BF58-34A53BA5F502}"/>
              </a:ext>
            </a:extLst>
          </p:cNvPr>
          <p:cNvSpPr>
            <a:spLocks noGrp="1"/>
          </p:cNvSpPr>
          <p:nvPr>
            <p:ph type="dt" sz="half" idx="10"/>
          </p:nvPr>
        </p:nvSpPr>
        <p:spPr/>
        <p:txBody>
          <a:bodyPr/>
          <a:lstStyle/>
          <a:p>
            <a:fld id="{3CDA07BF-2A55-494A-BDE6-B251C8375BB8}" type="datetimeFigureOut">
              <a:rPr lang="en-US" smtClean="0"/>
              <a:t>3/12/20</a:t>
            </a:fld>
            <a:endParaRPr lang="en-US"/>
          </a:p>
        </p:txBody>
      </p:sp>
      <p:sp>
        <p:nvSpPr>
          <p:cNvPr id="5" name="Footer Placeholder 4">
            <a:extLst>
              <a:ext uri="{FF2B5EF4-FFF2-40B4-BE49-F238E27FC236}">
                <a16:creationId xmlns:a16="http://schemas.microsoft.com/office/drawing/2014/main" id="{0BB848DB-5A4E-DB4B-971A-73339FC791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A5073F-0C63-D640-A36D-6D3CF3F047ED}"/>
              </a:ext>
            </a:extLst>
          </p:cNvPr>
          <p:cNvSpPr>
            <a:spLocks noGrp="1"/>
          </p:cNvSpPr>
          <p:nvPr>
            <p:ph type="sldNum" sz="quarter" idx="12"/>
          </p:nvPr>
        </p:nvSpPr>
        <p:spPr/>
        <p:txBody>
          <a:bodyPr/>
          <a:lstStyle/>
          <a:p>
            <a:fld id="{DAF22D40-329E-2747-8F44-FC4638603C32}" type="slidenum">
              <a:rPr lang="en-US" smtClean="0"/>
              <a:t>‹#›</a:t>
            </a:fld>
            <a:endParaRPr lang="en-US"/>
          </a:p>
        </p:txBody>
      </p:sp>
    </p:spTree>
    <p:extLst>
      <p:ext uri="{BB962C8B-B14F-4D97-AF65-F5344CB8AC3E}">
        <p14:creationId xmlns:p14="http://schemas.microsoft.com/office/powerpoint/2010/main" val="382627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028F1-8A06-4A4F-99EF-876AB9486F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F2ABAE9-4DD6-B446-8A2D-7334D648AF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24225A-0E89-4742-A3EA-6264940133F6}"/>
              </a:ext>
            </a:extLst>
          </p:cNvPr>
          <p:cNvSpPr>
            <a:spLocks noGrp="1"/>
          </p:cNvSpPr>
          <p:nvPr>
            <p:ph type="dt" sz="half" idx="10"/>
          </p:nvPr>
        </p:nvSpPr>
        <p:spPr/>
        <p:txBody>
          <a:bodyPr/>
          <a:lstStyle/>
          <a:p>
            <a:fld id="{3CDA07BF-2A55-494A-BDE6-B251C8375BB8}" type="datetimeFigureOut">
              <a:rPr lang="en-US" smtClean="0"/>
              <a:t>3/12/20</a:t>
            </a:fld>
            <a:endParaRPr lang="en-US"/>
          </a:p>
        </p:txBody>
      </p:sp>
      <p:sp>
        <p:nvSpPr>
          <p:cNvPr id="5" name="Footer Placeholder 4">
            <a:extLst>
              <a:ext uri="{FF2B5EF4-FFF2-40B4-BE49-F238E27FC236}">
                <a16:creationId xmlns:a16="http://schemas.microsoft.com/office/drawing/2014/main" id="{C540ECA5-9AE1-0B49-8135-2FFAB15D23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8703AA-9EB9-4D4D-9080-929652916B29}"/>
              </a:ext>
            </a:extLst>
          </p:cNvPr>
          <p:cNvSpPr>
            <a:spLocks noGrp="1"/>
          </p:cNvSpPr>
          <p:nvPr>
            <p:ph type="sldNum" sz="quarter" idx="12"/>
          </p:nvPr>
        </p:nvSpPr>
        <p:spPr/>
        <p:txBody>
          <a:bodyPr/>
          <a:lstStyle/>
          <a:p>
            <a:fld id="{DAF22D40-329E-2747-8F44-FC4638603C32}" type="slidenum">
              <a:rPr lang="en-US" smtClean="0"/>
              <a:t>‹#›</a:t>
            </a:fld>
            <a:endParaRPr lang="en-US"/>
          </a:p>
        </p:txBody>
      </p:sp>
    </p:spTree>
    <p:extLst>
      <p:ext uri="{BB962C8B-B14F-4D97-AF65-F5344CB8AC3E}">
        <p14:creationId xmlns:p14="http://schemas.microsoft.com/office/powerpoint/2010/main" val="1024821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B793E-F2DE-284B-A02B-BEABFA7DE3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520AE2-122A-D848-87DB-C80AE09D3C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7A7CF3-9570-C54A-B5CA-B719B043CC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CDB344-5160-0342-AF34-27668207D691}"/>
              </a:ext>
            </a:extLst>
          </p:cNvPr>
          <p:cNvSpPr>
            <a:spLocks noGrp="1"/>
          </p:cNvSpPr>
          <p:nvPr>
            <p:ph type="dt" sz="half" idx="10"/>
          </p:nvPr>
        </p:nvSpPr>
        <p:spPr/>
        <p:txBody>
          <a:bodyPr/>
          <a:lstStyle/>
          <a:p>
            <a:fld id="{3CDA07BF-2A55-494A-BDE6-B251C8375BB8}" type="datetimeFigureOut">
              <a:rPr lang="en-US" smtClean="0"/>
              <a:t>3/12/20</a:t>
            </a:fld>
            <a:endParaRPr lang="en-US"/>
          </a:p>
        </p:txBody>
      </p:sp>
      <p:sp>
        <p:nvSpPr>
          <p:cNvPr id="6" name="Footer Placeholder 5">
            <a:extLst>
              <a:ext uri="{FF2B5EF4-FFF2-40B4-BE49-F238E27FC236}">
                <a16:creationId xmlns:a16="http://schemas.microsoft.com/office/drawing/2014/main" id="{CC862D45-1551-8141-A173-F137076D16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0040AE-2F5D-E544-855F-8FDE7B6F0193}"/>
              </a:ext>
            </a:extLst>
          </p:cNvPr>
          <p:cNvSpPr>
            <a:spLocks noGrp="1"/>
          </p:cNvSpPr>
          <p:nvPr>
            <p:ph type="sldNum" sz="quarter" idx="12"/>
          </p:nvPr>
        </p:nvSpPr>
        <p:spPr/>
        <p:txBody>
          <a:bodyPr/>
          <a:lstStyle/>
          <a:p>
            <a:fld id="{DAF22D40-329E-2747-8F44-FC4638603C32}" type="slidenum">
              <a:rPr lang="en-US" smtClean="0"/>
              <a:t>‹#›</a:t>
            </a:fld>
            <a:endParaRPr lang="en-US"/>
          </a:p>
        </p:txBody>
      </p:sp>
    </p:spTree>
    <p:extLst>
      <p:ext uri="{BB962C8B-B14F-4D97-AF65-F5344CB8AC3E}">
        <p14:creationId xmlns:p14="http://schemas.microsoft.com/office/powerpoint/2010/main" val="304874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1F3BC-2190-FE41-9C1D-45CE7EBB4B8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216953-8649-7D4A-A77E-6E430A86A3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E6575B-DCDD-5142-84AD-C73AFC2C43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21C233-AABB-AB48-B1D1-AE51C48FFC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A4A8D2-EA69-3E42-91DE-CC416F9A73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5985DF-D0B7-FC4A-937E-07F2E846D0EC}"/>
              </a:ext>
            </a:extLst>
          </p:cNvPr>
          <p:cNvSpPr>
            <a:spLocks noGrp="1"/>
          </p:cNvSpPr>
          <p:nvPr>
            <p:ph type="dt" sz="half" idx="10"/>
          </p:nvPr>
        </p:nvSpPr>
        <p:spPr/>
        <p:txBody>
          <a:bodyPr/>
          <a:lstStyle/>
          <a:p>
            <a:fld id="{3CDA07BF-2A55-494A-BDE6-B251C8375BB8}" type="datetimeFigureOut">
              <a:rPr lang="en-US" smtClean="0"/>
              <a:t>3/12/20</a:t>
            </a:fld>
            <a:endParaRPr lang="en-US"/>
          </a:p>
        </p:txBody>
      </p:sp>
      <p:sp>
        <p:nvSpPr>
          <p:cNvPr id="8" name="Footer Placeholder 7">
            <a:extLst>
              <a:ext uri="{FF2B5EF4-FFF2-40B4-BE49-F238E27FC236}">
                <a16:creationId xmlns:a16="http://schemas.microsoft.com/office/drawing/2014/main" id="{1A293E18-A16A-144C-A679-CF3E83D6AA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0E6DE3-8F54-1D42-976B-EA12C5275520}"/>
              </a:ext>
            </a:extLst>
          </p:cNvPr>
          <p:cNvSpPr>
            <a:spLocks noGrp="1"/>
          </p:cNvSpPr>
          <p:nvPr>
            <p:ph type="sldNum" sz="quarter" idx="12"/>
          </p:nvPr>
        </p:nvSpPr>
        <p:spPr/>
        <p:txBody>
          <a:bodyPr/>
          <a:lstStyle/>
          <a:p>
            <a:fld id="{DAF22D40-329E-2747-8F44-FC4638603C32}" type="slidenum">
              <a:rPr lang="en-US" smtClean="0"/>
              <a:t>‹#›</a:t>
            </a:fld>
            <a:endParaRPr lang="en-US"/>
          </a:p>
        </p:txBody>
      </p:sp>
    </p:spTree>
    <p:extLst>
      <p:ext uri="{BB962C8B-B14F-4D97-AF65-F5344CB8AC3E}">
        <p14:creationId xmlns:p14="http://schemas.microsoft.com/office/powerpoint/2010/main" val="843707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019E0-CACC-C444-AFF6-29CF0E185A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98F0F8-AFD7-7145-B126-E295E01551FD}"/>
              </a:ext>
            </a:extLst>
          </p:cNvPr>
          <p:cNvSpPr>
            <a:spLocks noGrp="1"/>
          </p:cNvSpPr>
          <p:nvPr>
            <p:ph type="dt" sz="half" idx="10"/>
          </p:nvPr>
        </p:nvSpPr>
        <p:spPr/>
        <p:txBody>
          <a:bodyPr/>
          <a:lstStyle/>
          <a:p>
            <a:fld id="{3CDA07BF-2A55-494A-BDE6-B251C8375BB8}" type="datetimeFigureOut">
              <a:rPr lang="en-US" smtClean="0"/>
              <a:t>3/12/20</a:t>
            </a:fld>
            <a:endParaRPr lang="en-US"/>
          </a:p>
        </p:txBody>
      </p:sp>
      <p:sp>
        <p:nvSpPr>
          <p:cNvPr id="4" name="Footer Placeholder 3">
            <a:extLst>
              <a:ext uri="{FF2B5EF4-FFF2-40B4-BE49-F238E27FC236}">
                <a16:creationId xmlns:a16="http://schemas.microsoft.com/office/drawing/2014/main" id="{9B3402D2-4636-0B4F-9797-29395D42459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F8AB298-305B-CD4E-9409-B4F6A1D42565}"/>
              </a:ext>
            </a:extLst>
          </p:cNvPr>
          <p:cNvSpPr>
            <a:spLocks noGrp="1"/>
          </p:cNvSpPr>
          <p:nvPr>
            <p:ph type="sldNum" sz="quarter" idx="12"/>
          </p:nvPr>
        </p:nvSpPr>
        <p:spPr/>
        <p:txBody>
          <a:bodyPr/>
          <a:lstStyle/>
          <a:p>
            <a:fld id="{DAF22D40-329E-2747-8F44-FC4638603C32}" type="slidenum">
              <a:rPr lang="en-US" smtClean="0"/>
              <a:t>‹#›</a:t>
            </a:fld>
            <a:endParaRPr lang="en-US"/>
          </a:p>
        </p:txBody>
      </p:sp>
    </p:spTree>
    <p:extLst>
      <p:ext uri="{BB962C8B-B14F-4D97-AF65-F5344CB8AC3E}">
        <p14:creationId xmlns:p14="http://schemas.microsoft.com/office/powerpoint/2010/main" val="3365444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8C8AA2-386D-E841-A70B-B683F189377D}"/>
              </a:ext>
            </a:extLst>
          </p:cNvPr>
          <p:cNvSpPr>
            <a:spLocks noGrp="1"/>
          </p:cNvSpPr>
          <p:nvPr>
            <p:ph type="dt" sz="half" idx="10"/>
          </p:nvPr>
        </p:nvSpPr>
        <p:spPr/>
        <p:txBody>
          <a:bodyPr/>
          <a:lstStyle/>
          <a:p>
            <a:fld id="{3CDA07BF-2A55-494A-BDE6-B251C8375BB8}" type="datetimeFigureOut">
              <a:rPr lang="en-US" smtClean="0"/>
              <a:t>3/12/20</a:t>
            </a:fld>
            <a:endParaRPr lang="en-US"/>
          </a:p>
        </p:txBody>
      </p:sp>
      <p:sp>
        <p:nvSpPr>
          <p:cNvPr id="3" name="Footer Placeholder 2">
            <a:extLst>
              <a:ext uri="{FF2B5EF4-FFF2-40B4-BE49-F238E27FC236}">
                <a16:creationId xmlns:a16="http://schemas.microsoft.com/office/drawing/2014/main" id="{DD220F55-1D6F-0949-A36B-589E1F7A746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589A12A-91E5-CD4E-8DBC-664D1DA0938C}"/>
              </a:ext>
            </a:extLst>
          </p:cNvPr>
          <p:cNvSpPr>
            <a:spLocks noGrp="1"/>
          </p:cNvSpPr>
          <p:nvPr>
            <p:ph type="sldNum" sz="quarter" idx="12"/>
          </p:nvPr>
        </p:nvSpPr>
        <p:spPr/>
        <p:txBody>
          <a:bodyPr/>
          <a:lstStyle/>
          <a:p>
            <a:fld id="{DAF22D40-329E-2747-8F44-FC4638603C32}" type="slidenum">
              <a:rPr lang="en-US" smtClean="0"/>
              <a:t>‹#›</a:t>
            </a:fld>
            <a:endParaRPr lang="en-US"/>
          </a:p>
        </p:txBody>
      </p:sp>
    </p:spTree>
    <p:extLst>
      <p:ext uri="{BB962C8B-B14F-4D97-AF65-F5344CB8AC3E}">
        <p14:creationId xmlns:p14="http://schemas.microsoft.com/office/powerpoint/2010/main" val="2081262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E4659-9543-E640-9411-85F18A4963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E74B8D-DC45-5348-9870-87124488F9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4D25B9-F3CA-A043-8ABF-ADEF7C00F8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726087-B2B0-4D40-A6FA-0F8C90C9017F}"/>
              </a:ext>
            </a:extLst>
          </p:cNvPr>
          <p:cNvSpPr>
            <a:spLocks noGrp="1"/>
          </p:cNvSpPr>
          <p:nvPr>
            <p:ph type="dt" sz="half" idx="10"/>
          </p:nvPr>
        </p:nvSpPr>
        <p:spPr/>
        <p:txBody>
          <a:bodyPr/>
          <a:lstStyle/>
          <a:p>
            <a:fld id="{3CDA07BF-2A55-494A-BDE6-B251C8375BB8}" type="datetimeFigureOut">
              <a:rPr lang="en-US" smtClean="0"/>
              <a:t>3/12/20</a:t>
            </a:fld>
            <a:endParaRPr lang="en-US"/>
          </a:p>
        </p:txBody>
      </p:sp>
      <p:sp>
        <p:nvSpPr>
          <p:cNvPr id="6" name="Footer Placeholder 5">
            <a:extLst>
              <a:ext uri="{FF2B5EF4-FFF2-40B4-BE49-F238E27FC236}">
                <a16:creationId xmlns:a16="http://schemas.microsoft.com/office/drawing/2014/main" id="{5C5A233F-D2E2-D54E-AA4E-649779F93D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A40E3A-D9D5-E64E-8429-8D211A9744A6}"/>
              </a:ext>
            </a:extLst>
          </p:cNvPr>
          <p:cNvSpPr>
            <a:spLocks noGrp="1"/>
          </p:cNvSpPr>
          <p:nvPr>
            <p:ph type="sldNum" sz="quarter" idx="12"/>
          </p:nvPr>
        </p:nvSpPr>
        <p:spPr/>
        <p:txBody>
          <a:bodyPr/>
          <a:lstStyle/>
          <a:p>
            <a:fld id="{DAF22D40-329E-2747-8F44-FC4638603C32}" type="slidenum">
              <a:rPr lang="en-US" smtClean="0"/>
              <a:t>‹#›</a:t>
            </a:fld>
            <a:endParaRPr lang="en-US"/>
          </a:p>
        </p:txBody>
      </p:sp>
    </p:spTree>
    <p:extLst>
      <p:ext uri="{BB962C8B-B14F-4D97-AF65-F5344CB8AC3E}">
        <p14:creationId xmlns:p14="http://schemas.microsoft.com/office/powerpoint/2010/main" val="2591802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31919-FB81-4248-A196-FAEE0D00D6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AF12D3-86A2-5947-B964-8EF968D431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F2FB01-D449-4D42-B292-3102F785B7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1FF511-3812-D34B-A0B8-CF781F34D4E1}"/>
              </a:ext>
            </a:extLst>
          </p:cNvPr>
          <p:cNvSpPr>
            <a:spLocks noGrp="1"/>
          </p:cNvSpPr>
          <p:nvPr>
            <p:ph type="dt" sz="half" idx="10"/>
          </p:nvPr>
        </p:nvSpPr>
        <p:spPr/>
        <p:txBody>
          <a:bodyPr/>
          <a:lstStyle/>
          <a:p>
            <a:fld id="{3CDA07BF-2A55-494A-BDE6-B251C8375BB8}" type="datetimeFigureOut">
              <a:rPr lang="en-US" smtClean="0"/>
              <a:t>3/12/20</a:t>
            </a:fld>
            <a:endParaRPr lang="en-US"/>
          </a:p>
        </p:txBody>
      </p:sp>
      <p:sp>
        <p:nvSpPr>
          <p:cNvPr id="6" name="Footer Placeholder 5">
            <a:extLst>
              <a:ext uri="{FF2B5EF4-FFF2-40B4-BE49-F238E27FC236}">
                <a16:creationId xmlns:a16="http://schemas.microsoft.com/office/drawing/2014/main" id="{DD72C0D8-DE8D-4249-BDD6-23D9CBFB1A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24C014-42A5-B742-9D5F-E569F774E90E}"/>
              </a:ext>
            </a:extLst>
          </p:cNvPr>
          <p:cNvSpPr>
            <a:spLocks noGrp="1"/>
          </p:cNvSpPr>
          <p:nvPr>
            <p:ph type="sldNum" sz="quarter" idx="12"/>
          </p:nvPr>
        </p:nvSpPr>
        <p:spPr/>
        <p:txBody>
          <a:bodyPr/>
          <a:lstStyle/>
          <a:p>
            <a:fld id="{DAF22D40-329E-2747-8F44-FC4638603C32}" type="slidenum">
              <a:rPr lang="en-US" smtClean="0"/>
              <a:t>‹#›</a:t>
            </a:fld>
            <a:endParaRPr lang="en-US"/>
          </a:p>
        </p:txBody>
      </p:sp>
    </p:spTree>
    <p:extLst>
      <p:ext uri="{BB962C8B-B14F-4D97-AF65-F5344CB8AC3E}">
        <p14:creationId xmlns:p14="http://schemas.microsoft.com/office/powerpoint/2010/main" val="1588588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01D231-B6E8-1D4F-8512-288C3D5A6A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1C40CA-B8C0-9844-A29A-E81A13E75D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FE6CEE-C0CE-9F47-84C2-B0D9085857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DA07BF-2A55-494A-BDE6-B251C8375BB8}" type="datetimeFigureOut">
              <a:rPr lang="en-US" smtClean="0"/>
              <a:t>3/12/20</a:t>
            </a:fld>
            <a:endParaRPr lang="en-US"/>
          </a:p>
        </p:txBody>
      </p:sp>
      <p:sp>
        <p:nvSpPr>
          <p:cNvPr id="5" name="Footer Placeholder 4">
            <a:extLst>
              <a:ext uri="{FF2B5EF4-FFF2-40B4-BE49-F238E27FC236}">
                <a16:creationId xmlns:a16="http://schemas.microsoft.com/office/drawing/2014/main" id="{0443C2A3-8A08-9E41-8832-6AD4FB131D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66035F2-37C2-464E-B6DC-E581E1EBB4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F22D40-329E-2747-8F44-FC4638603C32}" type="slidenum">
              <a:rPr lang="en-US" smtClean="0"/>
              <a:t>‹#›</a:t>
            </a:fld>
            <a:endParaRPr lang="en-US"/>
          </a:p>
        </p:txBody>
      </p:sp>
    </p:spTree>
    <p:extLst>
      <p:ext uri="{BB962C8B-B14F-4D97-AF65-F5344CB8AC3E}">
        <p14:creationId xmlns:p14="http://schemas.microsoft.com/office/powerpoint/2010/main" val="1119700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opentextbc.ca/clinicalskills/chapter/sterile-gloving/" TargetMode="External"/><Relationship Id="rId2" Type="http://schemas.openxmlformats.org/officeDocument/2006/relationships/hyperlink" Target="https://www.google.com/search?safe=strict&amp;sxsrf=ALeKk02CzRj-oaSFsV_3H_jV9W-5VOltvg:1583989726352&amp;q=bailey+and+love&amp;spell=1&amp;sa=X&amp;ved=2ahUKEwiF-t3HlZToAhXt0eAKHa0PC_0QBSgAegQIDhAn" TargetMode="External"/><Relationship Id="rId1" Type="http://schemas.openxmlformats.org/officeDocument/2006/relationships/slideLayout" Target="../slideLayouts/slideLayout2.xml"/><Relationship Id="rId5" Type="http://schemas.openxmlformats.org/officeDocument/2006/relationships/hyperlink" Target="https://opentextbc.ca/clinicalskills/chapter/entering-the-operating-room/#navigation" TargetMode="External"/><Relationship Id="rId4" Type="http://schemas.openxmlformats.org/officeDocument/2006/relationships/hyperlink" Target="https://opentextbc.ca/clinicalskills/chapter/surgical-asepsi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opentextbc.ca/clinicalskills/chapter/sterile-gloving/" TargetMode="External"/><Relationship Id="rId2" Type="http://schemas.openxmlformats.org/officeDocument/2006/relationships/hyperlink" Target="https://www.google.com/search?safe=strict&amp;sxsrf=ALeKk02CzRj-oaSFsV_3H_jV9W-5VOltvg:1583989726352&amp;q=bailey+and+love&amp;spell=1&amp;sa=X&amp;ved=2ahUKEwiF-t3HlZToAhXt0eAKHa0PC_0QBSgAegQIDhAn" TargetMode="External"/><Relationship Id="rId1" Type="http://schemas.openxmlformats.org/officeDocument/2006/relationships/slideLayout" Target="../slideLayouts/slideLayout2.xml"/><Relationship Id="rId5" Type="http://schemas.openxmlformats.org/officeDocument/2006/relationships/hyperlink" Target="https://opentextbc.ca/clinicalskills/chapter/entering-the-operating-room/#navigation" TargetMode="External"/><Relationship Id="rId4" Type="http://schemas.openxmlformats.org/officeDocument/2006/relationships/hyperlink" Target="https://opentextbc.ca/clinicalskills/chapter/surgical-asepsi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MBXhhFBrxC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B2E07-DD51-8A43-AFBB-53911439F6CC}"/>
              </a:ext>
            </a:extLst>
          </p:cNvPr>
          <p:cNvSpPr>
            <a:spLocks noGrp="1"/>
          </p:cNvSpPr>
          <p:nvPr>
            <p:ph type="ctrTitle"/>
          </p:nvPr>
        </p:nvSpPr>
        <p:spPr/>
        <p:txBody>
          <a:bodyPr>
            <a:normAutofit/>
          </a:bodyPr>
          <a:lstStyle/>
          <a:p>
            <a:r>
              <a:rPr lang="en-US" sz="3600" b="1" dirty="0">
                <a:solidFill>
                  <a:schemeClr val="accent1"/>
                </a:solidFill>
              </a:rPr>
              <a:t>OR Sitting and Sterile Technique </a:t>
            </a:r>
            <a:endParaRPr lang="en-US" sz="3600" dirty="0"/>
          </a:p>
        </p:txBody>
      </p:sp>
      <p:sp>
        <p:nvSpPr>
          <p:cNvPr id="3" name="Subtitle 2">
            <a:extLst>
              <a:ext uri="{FF2B5EF4-FFF2-40B4-BE49-F238E27FC236}">
                <a16:creationId xmlns:a16="http://schemas.microsoft.com/office/drawing/2014/main" id="{84B76CC2-9F07-124D-9770-78AA730CB188}"/>
              </a:ext>
            </a:extLst>
          </p:cNvPr>
          <p:cNvSpPr>
            <a:spLocks noGrp="1"/>
          </p:cNvSpPr>
          <p:nvPr>
            <p:ph type="subTitle" idx="1"/>
          </p:nvPr>
        </p:nvSpPr>
        <p:spPr/>
        <p:txBody>
          <a:bodyPr>
            <a:normAutofit/>
          </a:bodyPr>
          <a:lstStyle/>
          <a:p>
            <a:r>
              <a:rPr lang="en-US" sz="2800" dirty="0"/>
              <a:t>Zohair Al aseri, FRCPC (EM&amp;CCM)</a:t>
            </a:r>
          </a:p>
        </p:txBody>
      </p:sp>
    </p:spTree>
    <p:extLst>
      <p:ext uri="{BB962C8B-B14F-4D97-AF65-F5344CB8AC3E}">
        <p14:creationId xmlns:p14="http://schemas.microsoft.com/office/powerpoint/2010/main" val="800973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063FA-C4DA-0842-84E9-D5E97D071328}"/>
              </a:ext>
            </a:extLst>
          </p:cNvPr>
          <p:cNvSpPr>
            <a:spLocks noGrp="1"/>
          </p:cNvSpPr>
          <p:nvPr>
            <p:ph type="title"/>
          </p:nvPr>
        </p:nvSpPr>
        <p:spPr/>
        <p:txBody>
          <a:bodyPr/>
          <a:lstStyle/>
          <a:p>
            <a:r>
              <a:rPr lang="en-US" b="1" dirty="0">
                <a:solidFill>
                  <a:schemeClr val="accent1"/>
                </a:solidFill>
              </a:rPr>
              <a:t>DEFINITIONS</a:t>
            </a:r>
            <a:endParaRPr lang="en-US" dirty="0">
              <a:solidFill>
                <a:schemeClr val="accent1"/>
              </a:solidFill>
            </a:endParaRPr>
          </a:p>
        </p:txBody>
      </p:sp>
      <p:sp>
        <p:nvSpPr>
          <p:cNvPr id="3" name="Content Placeholder 2">
            <a:extLst>
              <a:ext uri="{FF2B5EF4-FFF2-40B4-BE49-F238E27FC236}">
                <a16:creationId xmlns:a16="http://schemas.microsoft.com/office/drawing/2014/main" id="{10AD6C44-163B-0D4C-8DED-0F2D2FF187B1}"/>
              </a:ext>
            </a:extLst>
          </p:cNvPr>
          <p:cNvSpPr>
            <a:spLocks noGrp="1"/>
          </p:cNvSpPr>
          <p:nvPr>
            <p:ph idx="1"/>
          </p:nvPr>
        </p:nvSpPr>
        <p:spPr>
          <a:xfrm>
            <a:off x="838200" y="1399309"/>
            <a:ext cx="10515600" cy="4777654"/>
          </a:xfrm>
        </p:spPr>
        <p:txBody>
          <a:bodyPr>
            <a:normAutofit lnSpcReduction="10000"/>
          </a:bodyPr>
          <a:lstStyle/>
          <a:p>
            <a:r>
              <a:rPr lang="en-US" dirty="0">
                <a:solidFill>
                  <a:schemeClr val="accent1"/>
                </a:solidFill>
              </a:rPr>
              <a:t>Scrub (scrubbed) personnel </a:t>
            </a:r>
            <a:r>
              <a:rPr lang="en-US" dirty="0"/>
              <a:t>means staff who work directly in the surgical field. </a:t>
            </a:r>
          </a:p>
          <a:p>
            <a:pPr lvl="1"/>
            <a:r>
              <a:rPr lang="en-US" dirty="0"/>
              <a:t>Scrub personnel perform surgical hand antisepsis before donning a sterile gown and gloves. </a:t>
            </a:r>
          </a:p>
          <a:p>
            <a:endParaRPr lang="en-US" dirty="0">
              <a:solidFill>
                <a:schemeClr val="accent1"/>
              </a:solidFill>
            </a:endParaRPr>
          </a:p>
          <a:p>
            <a:r>
              <a:rPr lang="en-US" dirty="0">
                <a:solidFill>
                  <a:schemeClr val="accent1"/>
                </a:solidFill>
              </a:rPr>
              <a:t>Sterile field means </a:t>
            </a:r>
            <a:r>
              <a:rPr lang="en-US" dirty="0"/>
              <a:t>the area around the site of incision into tissue or site of introduction of an instrument into an orifice that has been prepared for the use of sterile supplies and/or equipment.</a:t>
            </a:r>
          </a:p>
          <a:p>
            <a:endParaRPr lang="en-US" dirty="0">
              <a:solidFill>
                <a:schemeClr val="accent1"/>
              </a:solidFill>
            </a:endParaRPr>
          </a:p>
          <a:p>
            <a:r>
              <a:rPr lang="en-US" dirty="0">
                <a:solidFill>
                  <a:schemeClr val="accent1"/>
                </a:solidFill>
              </a:rPr>
              <a:t>Strike-through</a:t>
            </a:r>
            <a:r>
              <a:rPr lang="en-US" dirty="0"/>
              <a:t> means an event whereby sterile drapes or packages become contaminated due to soaking through or forcing through of moisture or air</a:t>
            </a:r>
          </a:p>
          <a:p>
            <a:endParaRPr lang="en-US" dirty="0"/>
          </a:p>
        </p:txBody>
      </p:sp>
    </p:spTree>
    <p:extLst>
      <p:ext uri="{BB962C8B-B14F-4D97-AF65-F5344CB8AC3E}">
        <p14:creationId xmlns:p14="http://schemas.microsoft.com/office/powerpoint/2010/main" val="4042137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063FA-C4DA-0842-84E9-D5E97D071328}"/>
              </a:ext>
            </a:extLst>
          </p:cNvPr>
          <p:cNvSpPr>
            <a:spLocks noGrp="1"/>
          </p:cNvSpPr>
          <p:nvPr>
            <p:ph type="title"/>
          </p:nvPr>
        </p:nvSpPr>
        <p:spPr/>
        <p:txBody>
          <a:bodyPr/>
          <a:lstStyle/>
          <a:p>
            <a:r>
              <a:rPr lang="en-US" b="1" dirty="0">
                <a:solidFill>
                  <a:schemeClr val="accent1"/>
                </a:solidFill>
              </a:rPr>
              <a:t>DEFINITIONS</a:t>
            </a:r>
            <a:endParaRPr lang="en-US" dirty="0">
              <a:solidFill>
                <a:schemeClr val="accent1"/>
              </a:solidFill>
            </a:endParaRPr>
          </a:p>
        </p:txBody>
      </p:sp>
      <p:sp>
        <p:nvSpPr>
          <p:cNvPr id="3" name="Content Placeholder 2">
            <a:extLst>
              <a:ext uri="{FF2B5EF4-FFF2-40B4-BE49-F238E27FC236}">
                <a16:creationId xmlns:a16="http://schemas.microsoft.com/office/drawing/2014/main" id="{10AD6C44-163B-0D4C-8DED-0F2D2FF187B1}"/>
              </a:ext>
            </a:extLst>
          </p:cNvPr>
          <p:cNvSpPr>
            <a:spLocks noGrp="1"/>
          </p:cNvSpPr>
          <p:nvPr>
            <p:ph idx="1"/>
          </p:nvPr>
        </p:nvSpPr>
        <p:spPr>
          <a:xfrm>
            <a:off x="838200" y="1451552"/>
            <a:ext cx="10515600" cy="4351338"/>
          </a:xfrm>
        </p:spPr>
        <p:txBody>
          <a:bodyPr>
            <a:noAutofit/>
          </a:bodyPr>
          <a:lstStyle/>
          <a:p>
            <a:pPr marL="0" indent="0">
              <a:buNone/>
            </a:pPr>
            <a:r>
              <a:rPr lang="en-US" sz="2400" dirty="0">
                <a:solidFill>
                  <a:schemeClr val="accent1"/>
                </a:solidFill>
              </a:rPr>
              <a:t>Surgical aseptic technique </a:t>
            </a:r>
            <a:r>
              <a:rPr lang="en-US" sz="2400" dirty="0"/>
              <a:t>means “sterile technique” used for invasive procedures</a:t>
            </a:r>
          </a:p>
          <a:p>
            <a:r>
              <a:rPr lang="en-US" sz="2400" dirty="0"/>
              <a:t>Goal of surgical aseptic technique is to maintain the microbial count to an irreducible minimum using: </a:t>
            </a:r>
          </a:p>
          <a:p>
            <a:pPr lvl="1"/>
            <a:r>
              <a:rPr lang="en-US" dirty="0"/>
              <a:t>Sterile medical device, sterile equipment, sterile gowns, and gloves </a:t>
            </a:r>
          </a:p>
          <a:p>
            <a:pPr lvl="1"/>
            <a:r>
              <a:rPr lang="en-US" dirty="0"/>
              <a:t>Hand scrub</a:t>
            </a:r>
          </a:p>
          <a:p>
            <a:pPr lvl="1"/>
            <a:r>
              <a:rPr lang="en-US" dirty="0"/>
              <a:t>Patient skin antisepsis</a:t>
            </a:r>
          </a:p>
          <a:p>
            <a:pPr lvl="1"/>
            <a:r>
              <a:rPr lang="en-US" dirty="0"/>
              <a:t>Barriers including sterile gloves, sterile gown, masks and sterile drapes </a:t>
            </a:r>
          </a:p>
          <a:p>
            <a:pPr marL="0" indent="0">
              <a:buNone/>
            </a:pPr>
            <a:endParaRPr lang="en-US" sz="2400" dirty="0"/>
          </a:p>
          <a:p>
            <a:r>
              <a:rPr lang="en-US" sz="2400" dirty="0"/>
              <a:t>It is essential to prevent </a:t>
            </a:r>
            <a:r>
              <a:rPr lang="en-US" sz="2400" b="1" dirty="0"/>
              <a:t>surgical site infections (SSI)</a:t>
            </a:r>
          </a:p>
          <a:p>
            <a:r>
              <a:rPr lang="en-US" sz="2400" b="1" dirty="0"/>
              <a:t>SSI</a:t>
            </a:r>
            <a:r>
              <a:rPr lang="en-US" sz="2400" dirty="0"/>
              <a:t> is defined as an “infection that occurs after surgery in the area of surgery” . </a:t>
            </a:r>
          </a:p>
          <a:p>
            <a:r>
              <a:rPr lang="en-US" sz="2400" dirty="0"/>
              <a:t>Preventing and reducing SSI are the most important reasons for using sterile technique in any surgical procedure.</a:t>
            </a:r>
          </a:p>
          <a:p>
            <a:endParaRPr lang="en-US" sz="2400" dirty="0"/>
          </a:p>
        </p:txBody>
      </p:sp>
    </p:spTree>
    <p:extLst>
      <p:ext uri="{BB962C8B-B14F-4D97-AF65-F5344CB8AC3E}">
        <p14:creationId xmlns:p14="http://schemas.microsoft.com/office/powerpoint/2010/main" val="346660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063FA-C4DA-0842-84E9-D5E97D071328}"/>
              </a:ext>
            </a:extLst>
          </p:cNvPr>
          <p:cNvSpPr>
            <a:spLocks noGrp="1"/>
          </p:cNvSpPr>
          <p:nvPr>
            <p:ph type="title"/>
          </p:nvPr>
        </p:nvSpPr>
        <p:spPr/>
        <p:txBody>
          <a:bodyPr/>
          <a:lstStyle/>
          <a:p>
            <a:r>
              <a:rPr lang="en-US" b="1" dirty="0">
                <a:solidFill>
                  <a:schemeClr val="accent1"/>
                </a:solidFill>
              </a:rPr>
              <a:t>DEFINITIONS</a:t>
            </a:r>
            <a:endParaRPr lang="en-US" dirty="0">
              <a:solidFill>
                <a:schemeClr val="accent1"/>
              </a:solidFill>
            </a:endParaRPr>
          </a:p>
        </p:txBody>
      </p:sp>
      <p:sp>
        <p:nvSpPr>
          <p:cNvPr id="3" name="Content Placeholder 2">
            <a:extLst>
              <a:ext uri="{FF2B5EF4-FFF2-40B4-BE49-F238E27FC236}">
                <a16:creationId xmlns:a16="http://schemas.microsoft.com/office/drawing/2014/main" id="{10AD6C44-163B-0D4C-8DED-0F2D2FF187B1}"/>
              </a:ext>
            </a:extLst>
          </p:cNvPr>
          <p:cNvSpPr>
            <a:spLocks noGrp="1"/>
          </p:cNvSpPr>
          <p:nvPr>
            <p:ph idx="1"/>
          </p:nvPr>
        </p:nvSpPr>
        <p:spPr>
          <a:xfrm>
            <a:off x="831273" y="1562389"/>
            <a:ext cx="11353800" cy="4351338"/>
          </a:xfrm>
        </p:spPr>
        <p:txBody>
          <a:bodyPr>
            <a:noAutofit/>
          </a:bodyPr>
          <a:lstStyle/>
          <a:p>
            <a:r>
              <a:rPr lang="en-US" sz="2400" dirty="0">
                <a:solidFill>
                  <a:schemeClr val="accent1"/>
                </a:solidFill>
              </a:rPr>
              <a:t>Surgical drape</a:t>
            </a:r>
            <a:r>
              <a:rPr lang="en-US" sz="2400" dirty="0"/>
              <a:t> means material intended for use on a sterile field that provides an </a:t>
            </a:r>
          </a:p>
          <a:p>
            <a:pPr lvl="1"/>
            <a:r>
              <a:rPr lang="en-US" dirty="0"/>
              <a:t>adequate barrier to microbes, particulate matter and fluids; </a:t>
            </a:r>
          </a:p>
          <a:p>
            <a:pPr lvl="1"/>
            <a:r>
              <a:rPr lang="en-US" dirty="0"/>
              <a:t>tear and puncture resistant</a:t>
            </a:r>
          </a:p>
          <a:p>
            <a:pPr lvl="1"/>
            <a:r>
              <a:rPr lang="en-US" dirty="0"/>
              <a:t>flexible</a:t>
            </a:r>
          </a:p>
          <a:p>
            <a:pPr lvl="1"/>
            <a:r>
              <a:rPr lang="en-US" dirty="0"/>
              <a:t>moisture repellent</a:t>
            </a:r>
          </a:p>
          <a:p>
            <a:pPr lvl="1"/>
            <a:r>
              <a:rPr lang="en-US" dirty="0"/>
              <a:t>low linting</a:t>
            </a:r>
          </a:p>
          <a:p>
            <a:pPr lvl="1"/>
            <a:r>
              <a:rPr lang="en-US" dirty="0"/>
              <a:t>antistatic, flame retardant</a:t>
            </a:r>
          </a:p>
          <a:p>
            <a:pPr lvl="1"/>
            <a:r>
              <a:rPr lang="en-US" dirty="0"/>
              <a:t>free of noxious odors.</a:t>
            </a:r>
          </a:p>
          <a:p>
            <a:endParaRPr lang="en-US" sz="2400" dirty="0">
              <a:solidFill>
                <a:schemeClr val="accent1"/>
              </a:solidFill>
            </a:endParaRPr>
          </a:p>
          <a:p>
            <a:r>
              <a:rPr lang="en-US" sz="2400" dirty="0">
                <a:solidFill>
                  <a:schemeClr val="accent1"/>
                </a:solidFill>
              </a:rPr>
              <a:t>Surgical hand antisepsis </a:t>
            </a:r>
            <a:r>
              <a:rPr lang="en-US" sz="2400" dirty="0"/>
              <a:t>means the process of removing debris and transient microorganisms from the nails, hands, and forearms; reducing the resident microbial count to a minimum; and inhibiting regrowth of microorganisms.</a:t>
            </a:r>
          </a:p>
          <a:p>
            <a:endParaRPr lang="en-US" sz="2400" dirty="0"/>
          </a:p>
        </p:txBody>
      </p:sp>
    </p:spTree>
    <p:extLst>
      <p:ext uri="{BB962C8B-B14F-4D97-AF65-F5344CB8AC3E}">
        <p14:creationId xmlns:p14="http://schemas.microsoft.com/office/powerpoint/2010/main" val="1112278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57CD8-330D-D14F-915D-29D75A5B76FC}"/>
              </a:ext>
            </a:extLst>
          </p:cNvPr>
          <p:cNvSpPr>
            <a:spLocks noGrp="1"/>
          </p:cNvSpPr>
          <p:nvPr>
            <p:ph type="title"/>
          </p:nvPr>
        </p:nvSpPr>
        <p:spPr/>
        <p:txBody>
          <a:bodyPr>
            <a:normAutofit fontScale="90000"/>
          </a:bodyPr>
          <a:lstStyle/>
          <a:p>
            <a:r>
              <a:rPr lang="en-US" dirty="0">
                <a:solidFill>
                  <a:schemeClr val="accent1"/>
                </a:solidFill>
              </a:rPr>
              <a:t>Surgical Asepsis and the Principles of Sterile Technique</a:t>
            </a:r>
            <a:br>
              <a:rPr lang="en-US" b="1"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0B6729AF-C94B-7D47-91B1-578051DE4645}"/>
              </a:ext>
            </a:extLst>
          </p:cNvPr>
          <p:cNvSpPr>
            <a:spLocks noGrp="1"/>
          </p:cNvSpPr>
          <p:nvPr>
            <p:ph idx="1"/>
          </p:nvPr>
        </p:nvSpPr>
        <p:spPr/>
        <p:txBody>
          <a:bodyPr>
            <a:normAutofit/>
          </a:bodyPr>
          <a:lstStyle/>
          <a:p>
            <a:pPr marL="0" indent="0" algn="ctr">
              <a:buNone/>
            </a:pPr>
            <a:r>
              <a:rPr lang="en-US" sz="4800" b="1" dirty="0"/>
              <a:t>Safety considerations:</a:t>
            </a:r>
          </a:p>
          <a:p>
            <a:pPr marL="0" indent="0" algn="ctr">
              <a:buNone/>
            </a:pPr>
            <a:r>
              <a:rPr lang="en-US" sz="4800" dirty="0"/>
              <a:t>Health care providers who are ill should avoid invasive procedures or, if they can’t avoid them, should double mask.</a:t>
            </a:r>
          </a:p>
          <a:p>
            <a:pPr algn="ctr"/>
            <a:endParaRPr lang="en-US" sz="4800" dirty="0"/>
          </a:p>
        </p:txBody>
      </p:sp>
    </p:spTree>
    <p:extLst>
      <p:ext uri="{BB962C8B-B14F-4D97-AF65-F5344CB8AC3E}">
        <p14:creationId xmlns:p14="http://schemas.microsoft.com/office/powerpoint/2010/main" val="4194698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57CD8-330D-D14F-915D-29D75A5B76FC}"/>
              </a:ext>
            </a:extLst>
          </p:cNvPr>
          <p:cNvSpPr>
            <a:spLocks noGrp="1"/>
          </p:cNvSpPr>
          <p:nvPr>
            <p:ph type="title"/>
          </p:nvPr>
        </p:nvSpPr>
        <p:spPr/>
        <p:txBody>
          <a:bodyPr>
            <a:normAutofit fontScale="90000"/>
          </a:bodyPr>
          <a:lstStyle/>
          <a:p>
            <a:r>
              <a:rPr lang="en-US" dirty="0">
                <a:solidFill>
                  <a:schemeClr val="accent1"/>
                </a:solidFill>
              </a:rPr>
              <a:t>Surgical Asepsis and the Principles of Sterile Technique</a:t>
            </a:r>
            <a:br>
              <a:rPr lang="en-US" b="1"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0B6729AF-C94B-7D47-91B1-578051DE4645}"/>
              </a:ext>
            </a:extLst>
          </p:cNvPr>
          <p:cNvSpPr>
            <a:spLocks noGrp="1"/>
          </p:cNvSpPr>
          <p:nvPr>
            <p:ph idx="1"/>
          </p:nvPr>
        </p:nvSpPr>
        <p:spPr/>
        <p:txBody>
          <a:bodyPr>
            <a:normAutofit/>
          </a:bodyPr>
          <a:lstStyle/>
          <a:p>
            <a:pPr marL="0" indent="0">
              <a:buNone/>
            </a:pPr>
            <a:r>
              <a:rPr lang="en-US" sz="3200" b="1" dirty="0">
                <a:solidFill>
                  <a:schemeClr val="accent1"/>
                </a:solidFill>
              </a:rPr>
              <a:t>Hand decontamination </a:t>
            </a:r>
          </a:p>
          <a:p>
            <a:r>
              <a:rPr lang="en-US" dirty="0"/>
              <a:t>Wash hands prior to each operation using antiseptic surgical solution, with a single-use brush for the nails. </a:t>
            </a:r>
          </a:p>
          <a:p>
            <a:endParaRPr lang="en-US" dirty="0"/>
          </a:p>
          <a:p>
            <a:r>
              <a:rPr lang="en-US" dirty="0"/>
              <a:t>‘six-step hand hygiene technique’ is now widely adopted </a:t>
            </a:r>
          </a:p>
          <a:p>
            <a:endParaRPr lang="en-US" dirty="0"/>
          </a:p>
          <a:p>
            <a:r>
              <a:rPr lang="en-US" dirty="0"/>
              <a:t>Hospitals will have policies for which antiseptic agents are used. </a:t>
            </a:r>
          </a:p>
          <a:p>
            <a:endParaRPr lang="en-US" dirty="0"/>
          </a:p>
        </p:txBody>
      </p:sp>
    </p:spTree>
    <p:extLst>
      <p:ext uri="{BB962C8B-B14F-4D97-AF65-F5344CB8AC3E}">
        <p14:creationId xmlns:p14="http://schemas.microsoft.com/office/powerpoint/2010/main" val="3196555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3862298-AF85-4572-BED3-52E573EB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7BE265E6-D012-42B3-A7DE-C8FEED40DB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24917" y="3131936"/>
            <a:ext cx="1240640" cy="1240638"/>
          </a:xfrm>
          <a:prstGeom prst="ellipse">
            <a:avLst/>
          </a:pr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6EB9A5AE-0A9C-4EB1-9569-A44D89EFC5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0306" y="4546924"/>
            <a:ext cx="2369988" cy="2311077"/>
          </a:xfrm>
          <a:custGeom>
            <a:avLst/>
            <a:gdLst>
              <a:gd name="connsiteX0" fmla="*/ 0 w 2369988"/>
              <a:gd name="connsiteY0" fmla="*/ 0 h 2311077"/>
              <a:gd name="connsiteX1" fmla="*/ 1128071 w 2369988"/>
              <a:gd name="connsiteY1" fmla="*/ 0 h 2311077"/>
              <a:gd name="connsiteX2" fmla="*/ 1157716 w 2369988"/>
              <a:gd name="connsiteY2" fmla="*/ 128440 h 2311077"/>
              <a:gd name="connsiteX3" fmla="*/ 2316462 w 2369988"/>
              <a:gd name="connsiteY3" fmla="*/ 2257392 h 2311077"/>
              <a:gd name="connsiteX4" fmla="*/ 2369988 w 2369988"/>
              <a:gd name="connsiteY4" fmla="*/ 2311077 h 2311077"/>
              <a:gd name="connsiteX5" fmla="*/ 957894 w 2369988"/>
              <a:gd name="connsiteY5" fmla="*/ 2311077 h 2311077"/>
              <a:gd name="connsiteX6" fmla="*/ 777804 w 2369988"/>
              <a:gd name="connsiteY6" fmla="*/ 2040997 h 2311077"/>
              <a:gd name="connsiteX7" fmla="*/ 19614 w 2369988"/>
              <a:gd name="connsiteY7" fmla="*/ 109827 h 2311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9988" h="2311077">
                <a:moveTo>
                  <a:pt x="0" y="0"/>
                </a:moveTo>
                <a:lnTo>
                  <a:pt x="1128071" y="0"/>
                </a:lnTo>
                <a:lnTo>
                  <a:pt x="1157716" y="128440"/>
                </a:lnTo>
                <a:cubicBezTo>
                  <a:pt x="1365270" y="935139"/>
                  <a:pt x="1769588" y="1662859"/>
                  <a:pt x="2316462" y="2257392"/>
                </a:cubicBezTo>
                <a:lnTo>
                  <a:pt x="2369988" y="2311077"/>
                </a:lnTo>
                <a:lnTo>
                  <a:pt x="957894" y="2311077"/>
                </a:lnTo>
                <a:lnTo>
                  <a:pt x="777804" y="2040997"/>
                </a:lnTo>
                <a:cubicBezTo>
                  <a:pt x="421651" y="1454849"/>
                  <a:pt x="161627" y="803832"/>
                  <a:pt x="19614" y="109827"/>
                </a:cubicBezTo>
                <a:close/>
              </a:path>
            </a:pathLst>
          </a:custGeom>
          <a:solidFill>
            <a:schemeClr val="tx1">
              <a:lumMod val="50000"/>
              <a:lumOff val="5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Content Placeholder 3">
            <a:extLst>
              <a:ext uri="{FF2B5EF4-FFF2-40B4-BE49-F238E27FC236}">
                <a16:creationId xmlns:a16="http://schemas.microsoft.com/office/drawing/2014/main" id="{B2977286-541D-B847-B4F9-C749D9575F59}"/>
              </a:ext>
            </a:extLst>
          </p:cNvPr>
          <p:cNvPicPr>
            <a:picLocks noGrp="1" noChangeAspect="1"/>
          </p:cNvPicPr>
          <p:nvPr>
            <p:ph idx="1"/>
          </p:nvPr>
        </p:nvPicPr>
        <p:blipFill>
          <a:blip r:embed="rId2">
            <a:duotone>
              <a:prstClr val="black"/>
              <a:prstClr val="white"/>
            </a:duotone>
          </a:blip>
          <a:stretch>
            <a:fillRect/>
          </a:stretch>
        </p:blipFill>
        <p:spPr>
          <a:xfrm>
            <a:off x="980959" y="461029"/>
            <a:ext cx="10726131" cy="6175298"/>
          </a:xfrm>
          <a:prstGeom prst="rect">
            <a:avLst/>
          </a:prstGeom>
          <a:solidFill>
            <a:srgbClr val="FFFF00"/>
          </a:solidFill>
        </p:spPr>
      </p:pic>
    </p:spTree>
    <p:extLst>
      <p:ext uri="{BB962C8B-B14F-4D97-AF65-F5344CB8AC3E}">
        <p14:creationId xmlns:p14="http://schemas.microsoft.com/office/powerpoint/2010/main" val="1019976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57CD8-330D-D14F-915D-29D75A5B76FC}"/>
              </a:ext>
            </a:extLst>
          </p:cNvPr>
          <p:cNvSpPr>
            <a:spLocks noGrp="1"/>
          </p:cNvSpPr>
          <p:nvPr>
            <p:ph type="title"/>
          </p:nvPr>
        </p:nvSpPr>
        <p:spPr/>
        <p:txBody>
          <a:bodyPr>
            <a:normAutofit fontScale="90000"/>
          </a:bodyPr>
          <a:lstStyle/>
          <a:p>
            <a:r>
              <a:rPr lang="en-US" dirty="0">
                <a:solidFill>
                  <a:schemeClr val="accent1"/>
                </a:solidFill>
              </a:rPr>
              <a:t>Surgical Asepsis and the Principles of Sterile Technique</a:t>
            </a:r>
            <a:br>
              <a:rPr lang="en-US" b="1"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0B6729AF-C94B-7D47-91B1-578051DE4645}"/>
              </a:ext>
            </a:extLst>
          </p:cNvPr>
          <p:cNvSpPr>
            <a:spLocks noGrp="1"/>
          </p:cNvSpPr>
          <p:nvPr>
            <p:ph idx="1"/>
          </p:nvPr>
        </p:nvSpPr>
        <p:spPr/>
        <p:txBody>
          <a:bodyPr>
            <a:normAutofit/>
          </a:bodyPr>
          <a:lstStyle/>
          <a:p>
            <a:pPr marL="0" indent="0">
              <a:buNone/>
            </a:pPr>
            <a:r>
              <a:rPr lang="en-US" sz="4000" b="1" dirty="0">
                <a:solidFill>
                  <a:schemeClr val="accent1"/>
                </a:solidFill>
              </a:rPr>
              <a:t>Skin preparation </a:t>
            </a:r>
          </a:p>
          <a:p>
            <a:r>
              <a:rPr lang="en-US" dirty="0"/>
              <a:t>Antiseptics such as chlorhexidine or povidone-iodine applied to the surgical site prior to incision reduce the number of resident organisms</a:t>
            </a:r>
          </a:p>
          <a:p>
            <a:endParaRPr lang="en-US" dirty="0"/>
          </a:p>
          <a:p>
            <a:r>
              <a:rPr lang="en-US" dirty="0"/>
              <a:t>Antiseptics containing alcohol must be allowed to evaporate completely before using diathermy. </a:t>
            </a:r>
            <a:endParaRPr lang="en-US" sz="3200" dirty="0"/>
          </a:p>
          <a:p>
            <a:endParaRPr lang="en-US" dirty="0"/>
          </a:p>
        </p:txBody>
      </p:sp>
    </p:spTree>
    <p:extLst>
      <p:ext uri="{BB962C8B-B14F-4D97-AF65-F5344CB8AC3E}">
        <p14:creationId xmlns:p14="http://schemas.microsoft.com/office/powerpoint/2010/main" val="318627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57CD8-330D-D14F-915D-29D75A5B76FC}"/>
              </a:ext>
            </a:extLst>
          </p:cNvPr>
          <p:cNvSpPr>
            <a:spLocks noGrp="1"/>
          </p:cNvSpPr>
          <p:nvPr>
            <p:ph type="title"/>
          </p:nvPr>
        </p:nvSpPr>
        <p:spPr/>
        <p:txBody>
          <a:bodyPr>
            <a:normAutofit fontScale="90000"/>
          </a:bodyPr>
          <a:lstStyle/>
          <a:p>
            <a:r>
              <a:rPr lang="en-US" dirty="0">
                <a:solidFill>
                  <a:schemeClr val="accent1"/>
                </a:solidFill>
              </a:rPr>
              <a:t>Surgical Asepsis and the Principles of Sterile Technique</a:t>
            </a:r>
            <a:br>
              <a:rPr lang="en-US" b="1"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0B6729AF-C94B-7D47-91B1-578051DE4645}"/>
              </a:ext>
            </a:extLst>
          </p:cNvPr>
          <p:cNvSpPr>
            <a:spLocks noGrp="1"/>
          </p:cNvSpPr>
          <p:nvPr>
            <p:ph idx="1"/>
          </p:nvPr>
        </p:nvSpPr>
        <p:spPr/>
        <p:txBody>
          <a:bodyPr>
            <a:normAutofit fontScale="92500" lnSpcReduction="20000"/>
          </a:bodyPr>
          <a:lstStyle/>
          <a:p>
            <a:pPr marL="0" indent="0">
              <a:buNone/>
            </a:pPr>
            <a:r>
              <a:rPr lang="en-US" sz="4000" b="1" dirty="0">
                <a:solidFill>
                  <a:schemeClr val="accent1"/>
                </a:solidFill>
              </a:rPr>
              <a:t>Surgical instruments </a:t>
            </a:r>
          </a:p>
          <a:p>
            <a:r>
              <a:rPr lang="en-US" dirty="0"/>
              <a:t>Use only sterile or disposable, single-use instruments. </a:t>
            </a:r>
          </a:p>
          <a:p>
            <a:r>
              <a:rPr lang="en-US" dirty="0"/>
              <a:t>Sterile Services Departments (SSD) and is the process for complete destruction of all microorganisms, including spores for reusable instruments . </a:t>
            </a:r>
            <a:endParaRPr lang="en-US" sz="3200" dirty="0"/>
          </a:p>
          <a:p>
            <a:r>
              <a:rPr lang="en-US" dirty="0"/>
              <a:t>First thoroughly washed in automated washer disinfectors that reach temperatures of 85–95°C (thermal disinfection), remove organic matter and kill most microorganisms except spores. </a:t>
            </a:r>
          </a:p>
          <a:p>
            <a:r>
              <a:rPr lang="en-US" dirty="0"/>
              <a:t>Instruments can then be packed and processed in a steam </a:t>
            </a:r>
            <a:r>
              <a:rPr lang="en-US" dirty="0" err="1"/>
              <a:t>steriliser</a:t>
            </a:r>
            <a:r>
              <a:rPr lang="en-US" dirty="0"/>
              <a:t> or autoclave to destroy any remaining microorganisms and their spores. </a:t>
            </a:r>
          </a:p>
          <a:p>
            <a:r>
              <a:rPr lang="en-US" dirty="0"/>
              <a:t>Pressures above atmospheric are used so that higher temperatures can be achieved (e.g., 121°C for 20 minutes; 134°C for 5 minutes). </a:t>
            </a:r>
            <a:endParaRPr lang="en-US" sz="3200" dirty="0"/>
          </a:p>
          <a:p>
            <a:endParaRPr lang="en-US" dirty="0"/>
          </a:p>
        </p:txBody>
      </p:sp>
    </p:spTree>
    <p:extLst>
      <p:ext uri="{BB962C8B-B14F-4D97-AF65-F5344CB8AC3E}">
        <p14:creationId xmlns:p14="http://schemas.microsoft.com/office/powerpoint/2010/main" val="522534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57CD8-330D-D14F-915D-29D75A5B76FC}"/>
              </a:ext>
            </a:extLst>
          </p:cNvPr>
          <p:cNvSpPr>
            <a:spLocks noGrp="1"/>
          </p:cNvSpPr>
          <p:nvPr>
            <p:ph type="title"/>
          </p:nvPr>
        </p:nvSpPr>
        <p:spPr/>
        <p:txBody>
          <a:bodyPr>
            <a:normAutofit fontScale="90000"/>
          </a:bodyPr>
          <a:lstStyle/>
          <a:p>
            <a:r>
              <a:rPr lang="en-US" dirty="0">
                <a:solidFill>
                  <a:schemeClr val="accent1"/>
                </a:solidFill>
              </a:rPr>
              <a:t>Surgical Asepsis and the Principles of Sterile Technique</a:t>
            </a:r>
            <a:br>
              <a:rPr lang="en-US" b="1" dirty="0">
                <a:solidFill>
                  <a:schemeClr val="accent1"/>
                </a:solidFill>
              </a:rPr>
            </a:br>
            <a:endParaRPr lang="en-US" dirty="0">
              <a:solidFill>
                <a:schemeClr val="accent1"/>
              </a:solidFill>
            </a:endParaRPr>
          </a:p>
        </p:txBody>
      </p:sp>
      <p:graphicFrame>
        <p:nvGraphicFramePr>
          <p:cNvPr id="4" name="Content Placeholder 3">
            <a:extLst>
              <a:ext uri="{FF2B5EF4-FFF2-40B4-BE49-F238E27FC236}">
                <a16:creationId xmlns:a16="http://schemas.microsoft.com/office/drawing/2014/main" id="{548EFBCC-5980-EB41-9391-91C6693BE78B}"/>
              </a:ext>
            </a:extLst>
          </p:cNvPr>
          <p:cNvGraphicFramePr>
            <a:graphicFrameLocks noGrp="1"/>
          </p:cNvGraphicFramePr>
          <p:nvPr>
            <p:ph idx="1"/>
            <p:extLst>
              <p:ext uri="{D42A27DB-BD31-4B8C-83A1-F6EECF244321}">
                <p14:modId xmlns:p14="http://schemas.microsoft.com/office/powerpoint/2010/main" val="721249954"/>
              </p:ext>
            </p:extLst>
          </p:nvPr>
        </p:nvGraphicFramePr>
        <p:xfrm>
          <a:off x="523009" y="2148839"/>
          <a:ext cx="11482724" cy="4344035"/>
        </p:xfrm>
        <a:graphic>
          <a:graphicData uri="http://schemas.openxmlformats.org/drawingml/2006/table">
            <a:tbl>
              <a:tblPr/>
              <a:tblGrid>
                <a:gridCol w="3405524">
                  <a:extLst>
                    <a:ext uri="{9D8B030D-6E8A-4147-A177-3AD203B41FA5}">
                      <a16:colId xmlns:a16="http://schemas.microsoft.com/office/drawing/2014/main" val="2505411970"/>
                    </a:ext>
                  </a:extLst>
                </a:gridCol>
                <a:gridCol w="8077200">
                  <a:extLst>
                    <a:ext uri="{9D8B030D-6E8A-4147-A177-3AD203B41FA5}">
                      <a16:colId xmlns:a16="http://schemas.microsoft.com/office/drawing/2014/main" val="1212190609"/>
                    </a:ext>
                  </a:extLst>
                </a:gridCol>
              </a:tblGrid>
              <a:tr h="4344035">
                <a:tc>
                  <a:txBody>
                    <a:bodyPr/>
                    <a:lstStyle/>
                    <a:p>
                      <a:pPr algn="l" fontAlgn="ctr"/>
                      <a:r>
                        <a:rPr lang="en-US" sz="2800" dirty="0">
                          <a:effectLst/>
                        </a:rPr>
                        <a:t>1. All objects used in a sterile field must be sterile.</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n-US" b="0" dirty="0">
                        <a:solidFill>
                          <a:srgbClr val="373D3F"/>
                        </a:solidFill>
                        <a:effectLst/>
                      </a:endParaRPr>
                    </a:p>
                    <a:p>
                      <a:pPr marL="457200" indent="-457200" algn="l" fontAlgn="ctr">
                        <a:buFont typeface="Arial" panose="020B0604020202020204" pitchFamily="34" charset="0"/>
                        <a:buChar char="•"/>
                      </a:pPr>
                      <a:r>
                        <a:rPr lang="en-US" sz="2800" b="0" dirty="0">
                          <a:solidFill>
                            <a:srgbClr val="373D3F"/>
                          </a:solidFill>
                          <a:effectLst/>
                        </a:rPr>
                        <a:t>Check packages for sterility by assessing intactness, dryness, and expiry date prior to use.</a:t>
                      </a:r>
                    </a:p>
                    <a:p>
                      <a:pPr marL="457200" indent="-457200" algn="l" fontAlgn="ctr">
                        <a:buFont typeface="Arial" panose="020B0604020202020204" pitchFamily="34" charset="0"/>
                        <a:buChar char="•"/>
                      </a:pPr>
                      <a:r>
                        <a:rPr lang="en-US" sz="2800" b="0" dirty="0">
                          <a:solidFill>
                            <a:srgbClr val="373D3F"/>
                          </a:solidFill>
                          <a:effectLst/>
                        </a:rPr>
                        <a:t>Any torn, previously opened, or wet packaging, or packaging that has been dropped on the floor, is considered non-sterile and may not be used in the sterile field.</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21157658"/>
                  </a:ext>
                </a:extLst>
              </a:tr>
            </a:tbl>
          </a:graphicData>
        </a:graphic>
      </p:graphicFrame>
    </p:spTree>
    <p:extLst>
      <p:ext uri="{BB962C8B-B14F-4D97-AF65-F5344CB8AC3E}">
        <p14:creationId xmlns:p14="http://schemas.microsoft.com/office/powerpoint/2010/main" val="2173993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57CD8-330D-D14F-915D-29D75A5B76FC}"/>
              </a:ext>
            </a:extLst>
          </p:cNvPr>
          <p:cNvSpPr>
            <a:spLocks noGrp="1"/>
          </p:cNvSpPr>
          <p:nvPr>
            <p:ph type="title"/>
          </p:nvPr>
        </p:nvSpPr>
        <p:spPr/>
        <p:txBody>
          <a:bodyPr>
            <a:normAutofit fontScale="90000"/>
          </a:bodyPr>
          <a:lstStyle/>
          <a:p>
            <a:r>
              <a:rPr lang="en-US" dirty="0">
                <a:solidFill>
                  <a:schemeClr val="accent1"/>
                </a:solidFill>
              </a:rPr>
              <a:t>Surgical Asepsis and the Principles of Sterile Technique</a:t>
            </a:r>
            <a:br>
              <a:rPr lang="en-US" b="1" dirty="0">
                <a:solidFill>
                  <a:schemeClr val="accent1"/>
                </a:solidFill>
              </a:rPr>
            </a:br>
            <a:endParaRPr lang="en-US" dirty="0">
              <a:solidFill>
                <a:schemeClr val="accent1"/>
              </a:solidFill>
            </a:endParaRPr>
          </a:p>
        </p:txBody>
      </p:sp>
      <p:graphicFrame>
        <p:nvGraphicFramePr>
          <p:cNvPr id="4" name="Content Placeholder 3">
            <a:extLst>
              <a:ext uri="{FF2B5EF4-FFF2-40B4-BE49-F238E27FC236}">
                <a16:creationId xmlns:a16="http://schemas.microsoft.com/office/drawing/2014/main" id="{2CA4C1BE-7C12-1E4D-97EC-3AF66C3C1FEF}"/>
              </a:ext>
            </a:extLst>
          </p:cNvPr>
          <p:cNvGraphicFramePr>
            <a:graphicFrameLocks noGrp="1"/>
          </p:cNvGraphicFramePr>
          <p:nvPr>
            <p:ph idx="1"/>
            <p:extLst>
              <p:ext uri="{D42A27DB-BD31-4B8C-83A1-F6EECF244321}">
                <p14:modId xmlns:p14="http://schemas.microsoft.com/office/powerpoint/2010/main" val="2841465121"/>
              </p:ext>
            </p:extLst>
          </p:nvPr>
        </p:nvGraphicFramePr>
        <p:xfrm>
          <a:off x="-1" y="1500548"/>
          <a:ext cx="11901056" cy="4785360"/>
        </p:xfrm>
        <a:graphic>
          <a:graphicData uri="http://schemas.openxmlformats.org/drawingml/2006/table">
            <a:tbl>
              <a:tblPr/>
              <a:tblGrid>
                <a:gridCol w="5950528">
                  <a:extLst>
                    <a:ext uri="{9D8B030D-6E8A-4147-A177-3AD203B41FA5}">
                      <a16:colId xmlns:a16="http://schemas.microsoft.com/office/drawing/2014/main" val="427240464"/>
                    </a:ext>
                  </a:extLst>
                </a:gridCol>
                <a:gridCol w="5950528">
                  <a:extLst>
                    <a:ext uri="{9D8B030D-6E8A-4147-A177-3AD203B41FA5}">
                      <a16:colId xmlns:a16="http://schemas.microsoft.com/office/drawing/2014/main" val="1421286556"/>
                    </a:ext>
                  </a:extLst>
                </a:gridCol>
              </a:tblGrid>
              <a:tr h="0">
                <a:tc>
                  <a:txBody>
                    <a:bodyPr/>
                    <a:lstStyle/>
                    <a:p>
                      <a:pPr algn="l" fontAlgn="ctr"/>
                      <a:r>
                        <a:rPr lang="en-US" sz="2800">
                          <a:effectLst/>
                        </a:rPr>
                        <a:t>2. A sterile object becomes non-sterile when touched by a non-sterile object.</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2800" b="0" dirty="0">
                          <a:solidFill>
                            <a:srgbClr val="373D3F"/>
                          </a:solidFill>
                          <a:effectLst/>
                        </a:rPr>
                        <a:t>Whenever the sterility of an object is questionable, consider it non-sterile.</a:t>
                      </a:r>
                    </a:p>
                    <a:p>
                      <a:pPr algn="l" fontAlgn="ctr"/>
                      <a:endParaRPr lang="en-US" sz="2800" b="0" dirty="0">
                        <a:solidFill>
                          <a:srgbClr val="373D3F"/>
                        </a:solidFill>
                        <a:effectLst/>
                      </a:endParaRPr>
                    </a:p>
                    <a:p>
                      <a:pPr algn="l" fontAlgn="ctr"/>
                      <a:endParaRPr lang="en-US" sz="2800" b="0" dirty="0">
                        <a:solidFill>
                          <a:srgbClr val="373D3F"/>
                        </a:solidFill>
                        <a:effectLst/>
                      </a:endParaRPr>
                    </a:p>
                    <a:p>
                      <a:pPr algn="l" fontAlgn="ctr"/>
                      <a:r>
                        <a:rPr lang="en-US" sz="2800" b="0" dirty="0">
                          <a:solidFill>
                            <a:srgbClr val="373D3F"/>
                          </a:solidFill>
                          <a:effectLst/>
                        </a:rPr>
                        <a:t>Fluid flows in the direction of gravity. </a:t>
                      </a:r>
                    </a:p>
                    <a:p>
                      <a:pPr algn="l" fontAlgn="ctr"/>
                      <a:endParaRPr lang="en-US" sz="2800" b="0" dirty="0">
                        <a:solidFill>
                          <a:srgbClr val="373D3F"/>
                        </a:solidFill>
                        <a:effectLst/>
                      </a:endParaRPr>
                    </a:p>
                    <a:p>
                      <a:pPr algn="l" fontAlgn="ctr"/>
                      <a:r>
                        <a:rPr lang="en-US" sz="2800" b="0" dirty="0">
                          <a:solidFill>
                            <a:srgbClr val="373D3F"/>
                          </a:solidFill>
                          <a:effectLst/>
                        </a:rPr>
                        <a:t>Keep the tips of forceps down during a sterile procedure to prevent fluid travelling over entire forceps and potentially contaminating the sterile field.</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61917395"/>
                  </a:ext>
                </a:extLst>
              </a:tr>
            </a:tbl>
          </a:graphicData>
        </a:graphic>
      </p:graphicFrame>
    </p:spTree>
    <p:extLst>
      <p:ext uri="{BB962C8B-B14F-4D97-AF65-F5344CB8AC3E}">
        <p14:creationId xmlns:p14="http://schemas.microsoft.com/office/powerpoint/2010/main" val="893074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57CD8-330D-D14F-915D-29D75A5B76FC}"/>
              </a:ext>
            </a:extLst>
          </p:cNvPr>
          <p:cNvSpPr>
            <a:spLocks noGrp="1"/>
          </p:cNvSpPr>
          <p:nvPr>
            <p:ph type="title"/>
          </p:nvPr>
        </p:nvSpPr>
        <p:spPr>
          <a:xfrm>
            <a:off x="242455" y="1162843"/>
            <a:ext cx="10515600" cy="1325563"/>
          </a:xfrm>
        </p:spPr>
        <p:txBody>
          <a:bodyPr>
            <a:normAutofit/>
          </a:bodyPr>
          <a:lstStyle/>
          <a:p>
            <a:r>
              <a:rPr lang="en-US" dirty="0">
                <a:solidFill>
                  <a:schemeClr val="accent1"/>
                </a:solidFill>
              </a:rPr>
              <a:t>References</a:t>
            </a:r>
          </a:p>
        </p:txBody>
      </p:sp>
      <p:sp>
        <p:nvSpPr>
          <p:cNvPr id="6" name="Content Placeholder 5">
            <a:extLst>
              <a:ext uri="{FF2B5EF4-FFF2-40B4-BE49-F238E27FC236}">
                <a16:creationId xmlns:a16="http://schemas.microsoft.com/office/drawing/2014/main" id="{A347CBDF-31CC-1644-AFB7-C9F9ECBF1F7F}"/>
              </a:ext>
            </a:extLst>
          </p:cNvPr>
          <p:cNvSpPr>
            <a:spLocks noGrp="1"/>
          </p:cNvSpPr>
          <p:nvPr>
            <p:ph idx="1"/>
          </p:nvPr>
        </p:nvSpPr>
        <p:spPr/>
        <p:txBody>
          <a:bodyPr>
            <a:normAutofit/>
          </a:bodyPr>
          <a:lstStyle/>
          <a:p>
            <a:pPr marL="0" indent="0">
              <a:buNone/>
            </a:pPr>
            <a:endParaRPr lang="en-US" dirty="0"/>
          </a:p>
          <a:p>
            <a:r>
              <a:rPr lang="en-US" u="sng" dirty="0">
                <a:hlinkClick r:id="rId2">
                  <a:extLst>
                    <a:ext uri="{A12FA001-AC4F-418D-AE19-62706E023703}">
                      <ahyp:hlinkClr xmlns:ahyp="http://schemas.microsoft.com/office/drawing/2018/hyperlinkcolor" val="tx"/>
                    </a:ext>
                  </a:extLst>
                </a:hlinkClick>
              </a:rPr>
              <a:t>Bailey and love </a:t>
            </a:r>
            <a:endParaRPr lang="en-US" u="sng" dirty="0"/>
          </a:p>
          <a:p>
            <a:r>
              <a:rPr lang="en-US" dirty="0">
                <a:hlinkClick r:id="rId3"/>
              </a:rPr>
              <a:t>https://opentextbc.ca/clinicalskills/chapter/sterile-gloving/</a:t>
            </a:r>
            <a:endParaRPr lang="en-US" dirty="0"/>
          </a:p>
          <a:p>
            <a:r>
              <a:rPr lang="en-US" dirty="0">
                <a:hlinkClick r:id="rId4"/>
              </a:rPr>
              <a:t>https://opentextbc.ca/clinicalskills/chapter/surgical-asepsis/</a:t>
            </a:r>
            <a:endParaRPr lang="en-US" dirty="0"/>
          </a:p>
          <a:p>
            <a:r>
              <a:rPr lang="en-US" dirty="0">
                <a:hlinkClick r:id="rId5"/>
              </a:rPr>
              <a:t>https://opentextbc.ca/clinicalskills/chapter/entering-the-operating-room/#navigation</a:t>
            </a:r>
            <a:endParaRPr lang="en-US" dirty="0"/>
          </a:p>
          <a:p>
            <a:r>
              <a:rPr lang="en-US" dirty="0"/>
              <a:t>Kennedy, 2013; Infection Control Today, 2000; ORNAC, 2011; Perry et al., 2014; Rothrock, 2014</a:t>
            </a:r>
          </a:p>
        </p:txBody>
      </p:sp>
      <p:sp>
        <p:nvSpPr>
          <p:cNvPr id="4" name="Title 1">
            <a:extLst>
              <a:ext uri="{FF2B5EF4-FFF2-40B4-BE49-F238E27FC236}">
                <a16:creationId xmlns:a16="http://schemas.microsoft.com/office/drawing/2014/main" id="{31DF2532-E0F9-2146-BC01-A6BECF6DD0D7}"/>
              </a:ext>
            </a:extLst>
          </p:cNvPr>
          <p:cNvSpPr txBox="1">
            <a:spLocks/>
          </p:cNvSpPr>
          <p:nvPr/>
        </p:nvSpPr>
        <p:spPr>
          <a:xfrm>
            <a:off x="1524000" y="1122363"/>
            <a:ext cx="914400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600" dirty="0"/>
          </a:p>
        </p:txBody>
      </p:sp>
      <p:sp>
        <p:nvSpPr>
          <p:cNvPr id="3" name="Rectangle 2">
            <a:extLst>
              <a:ext uri="{FF2B5EF4-FFF2-40B4-BE49-F238E27FC236}">
                <a16:creationId xmlns:a16="http://schemas.microsoft.com/office/drawing/2014/main" id="{D1A2DDD1-28BF-A14C-95D9-3D372A214057}"/>
              </a:ext>
            </a:extLst>
          </p:cNvPr>
          <p:cNvSpPr/>
          <p:nvPr/>
        </p:nvSpPr>
        <p:spPr>
          <a:xfrm>
            <a:off x="2041173" y="393402"/>
            <a:ext cx="7624075" cy="769441"/>
          </a:xfrm>
          <a:prstGeom prst="rect">
            <a:avLst/>
          </a:prstGeom>
        </p:spPr>
        <p:txBody>
          <a:bodyPr wrap="none">
            <a:spAutoFit/>
          </a:bodyPr>
          <a:lstStyle/>
          <a:p>
            <a:r>
              <a:rPr lang="en-US" sz="4400" dirty="0">
                <a:solidFill>
                  <a:schemeClr val="accent1">
                    <a:lumMod val="50000"/>
                  </a:schemeClr>
                </a:solidFill>
              </a:rPr>
              <a:t>OR Sitting and Sterile Technique </a:t>
            </a:r>
          </a:p>
        </p:txBody>
      </p:sp>
    </p:spTree>
    <p:extLst>
      <p:ext uri="{BB962C8B-B14F-4D97-AF65-F5344CB8AC3E}">
        <p14:creationId xmlns:p14="http://schemas.microsoft.com/office/powerpoint/2010/main" val="28697523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57CD8-330D-D14F-915D-29D75A5B76FC}"/>
              </a:ext>
            </a:extLst>
          </p:cNvPr>
          <p:cNvSpPr>
            <a:spLocks noGrp="1"/>
          </p:cNvSpPr>
          <p:nvPr>
            <p:ph type="title"/>
          </p:nvPr>
        </p:nvSpPr>
        <p:spPr/>
        <p:txBody>
          <a:bodyPr>
            <a:normAutofit fontScale="90000"/>
          </a:bodyPr>
          <a:lstStyle/>
          <a:p>
            <a:r>
              <a:rPr lang="en-US" dirty="0">
                <a:solidFill>
                  <a:schemeClr val="accent1"/>
                </a:solidFill>
              </a:rPr>
              <a:t>Surgical Asepsis and the Principles of Sterile Technique</a:t>
            </a:r>
            <a:br>
              <a:rPr lang="en-US" b="1" dirty="0">
                <a:solidFill>
                  <a:schemeClr val="accent1"/>
                </a:solidFill>
              </a:rPr>
            </a:br>
            <a:endParaRPr lang="en-US" dirty="0">
              <a:solidFill>
                <a:schemeClr val="accent1"/>
              </a:solidFill>
            </a:endParaRPr>
          </a:p>
        </p:txBody>
      </p:sp>
      <p:graphicFrame>
        <p:nvGraphicFramePr>
          <p:cNvPr id="4" name="Content Placeholder 3">
            <a:extLst>
              <a:ext uri="{FF2B5EF4-FFF2-40B4-BE49-F238E27FC236}">
                <a16:creationId xmlns:a16="http://schemas.microsoft.com/office/drawing/2014/main" id="{18A33E62-D80D-5248-ADE7-588E96AD9348}"/>
              </a:ext>
            </a:extLst>
          </p:cNvPr>
          <p:cNvGraphicFramePr>
            <a:graphicFrameLocks noGrp="1"/>
          </p:cNvGraphicFramePr>
          <p:nvPr>
            <p:ph idx="1"/>
            <p:extLst>
              <p:ext uri="{D42A27DB-BD31-4B8C-83A1-F6EECF244321}">
                <p14:modId xmlns:p14="http://schemas.microsoft.com/office/powerpoint/2010/main" val="3172057011"/>
              </p:ext>
            </p:extLst>
          </p:nvPr>
        </p:nvGraphicFramePr>
        <p:xfrm>
          <a:off x="838200" y="1690688"/>
          <a:ext cx="9372600" cy="2651760"/>
        </p:xfrm>
        <a:graphic>
          <a:graphicData uri="http://schemas.openxmlformats.org/drawingml/2006/table">
            <a:tbl>
              <a:tblPr/>
              <a:tblGrid>
                <a:gridCol w="4686300">
                  <a:extLst>
                    <a:ext uri="{9D8B030D-6E8A-4147-A177-3AD203B41FA5}">
                      <a16:colId xmlns:a16="http://schemas.microsoft.com/office/drawing/2014/main" val="3399403863"/>
                    </a:ext>
                  </a:extLst>
                </a:gridCol>
                <a:gridCol w="4686300">
                  <a:extLst>
                    <a:ext uri="{9D8B030D-6E8A-4147-A177-3AD203B41FA5}">
                      <a16:colId xmlns:a16="http://schemas.microsoft.com/office/drawing/2014/main" val="1073043334"/>
                    </a:ext>
                  </a:extLst>
                </a:gridCol>
              </a:tblGrid>
              <a:tr h="1325563">
                <a:tc>
                  <a:txBody>
                    <a:bodyPr/>
                    <a:lstStyle/>
                    <a:p>
                      <a:pPr algn="l" fontAlgn="ctr"/>
                      <a:r>
                        <a:rPr lang="en-US" sz="2800" dirty="0">
                          <a:effectLst/>
                        </a:rPr>
                        <a:t>3. Sterile items that are below the waist level, or items held below waist level, are considered to be non-sterile.</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2800" dirty="0">
                          <a:effectLst/>
                        </a:rPr>
                        <a:t>Keep all sterile equipment and sterile gloves above waist level.</a:t>
                      </a:r>
                      <a:endParaRPr lang="en-US" sz="2800" b="0" dirty="0">
                        <a:solidFill>
                          <a:srgbClr val="373D3F"/>
                        </a:solidFill>
                        <a:effectLst/>
                      </a:endParaRPr>
                    </a:p>
                    <a:p>
                      <a:pPr algn="l" fontAlgn="ctr"/>
                      <a:endParaRPr lang="en-US" sz="2800" b="0" dirty="0">
                        <a:solidFill>
                          <a:srgbClr val="373D3F"/>
                        </a:solidFill>
                        <a:effectLst/>
                      </a:endParaRPr>
                    </a:p>
                    <a:p>
                      <a:pPr algn="l" fontAlgn="ctr"/>
                      <a:r>
                        <a:rPr lang="en-US" sz="2800" b="0" dirty="0">
                          <a:solidFill>
                            <a:srgbClr val="373D3F"/>
                          </a:solidFill>
                          <a:effectLst/>
                        </a:rPr>
                        <a:t>Table drapes are only sterile at waist level.</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99788921"/>
                  </a:ext>
                </a:extLst>
              </a:tr>
            </a:tbl>
          </a:graphicData>
        </a:graphic>
      </p:graphicFrame>
      <p:graphicFrame>
        <p:nvGraphicFramePr>
          <p:cNvPr id="5" name="Content Placeholder 3">
            <a:extLst>
              <a:ext uri="{FF2B5EF4-FFF2-40B4-BE49-F238E27FC236}">
                <a16:creationId xmlns:a16="http://schemas.microsoft.com/office/drawing/2014/main" id="{54B12A21-8BA7-B841-8835-DFBDEF1FCE1A}"/>
              </a:ext>
            </a:extLst>
          </p:cNvPr>
          <p:cNvGraphicFramePr>
            <a:graphicFrameLocks/>
          </p:cNvGraphicFramePr>
          <p:nvPr>
            <p:extLst>
              <p:ext uri="{D42A27DB-BD31-4B8C-83A1-F6EECF244321}">
                <p14:modId xmlns:p14="http://schemas.microsoft.com/office/powerpoint/2010/main" val="264406620"/>
              </p:ext>
            </p:extLst>
          </p:nvPr>
        </p:nvGraphicFramePr>
        <p:xfrm>
          <a:off x="838200" y="4982211"/>
          <a:ext cx="9372600" cy="1371600"/>
        </p:xfrm>
        <a:graphic>
          <a:graphicData uri="http://schemas.openxmlformats.org/drawingml/2006/table">
            <a:tbl>
              <a:tblPr/>
              <a:tblGrid>
                <a:gridCol w="4686300">
                  <a:extLst>
                    <a:ext uri="{9D8B030D-6E8A-4147-A177-3AD203B41FA5}">
                      <a16:colId xmlns:a16="http://schemas.microsoft.com/office/drawing/2014/main" val="3412067733"/>
                    </a:ext>
                  </a:extLst>
                </a:gridCol>
                <a:gridCol w="4686300">
                  <a:extLst>
                    <a:ext uri="{9D8B030D-6E8A-4147-A177-3AD203B41FA5}">
                      <a16:colId xmlns:a16="http://schemas.microsoft.com/office/drawing/2014/main" val="802783460"/>
                    </a:ext>
                  </a:extLst>
                </a:gridCol>
              </a:tblGrid>
              <a:tr h="0">
                <a:tc>
                  <a:txBody>
                    <a:bodyPr/>
                    <a:lstStyle/>
                    <a:p>
                      <a:pPr algn="l" fontAlgn="ctr"/>
                      <a:r>
                        <a:rPr lang="en-US" sz="2800" dirty="0">
                          <a:effectLst/>
                        </a:rPr>
                        <a:t>4. Sterile fields must always be kept in sight to be considered sterile.</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2800" b="0" dirty="0">
                          <a:solidFill>
                            <a:srgbClr val="373D3F"/>
                          </a:solidFill>
                          <a:effectLst/>
                        </a:rPr>
                        <a:t>Never turn your back on the sterile field as sterility cannot be guaranteed.</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1208257"/>
                  </a:ext>
                </a:extLst>
              </a:tr>
            </a:tbl>
          </a:graphicData>
        </a:graphic>
      </p:graphicFrame>
    </p:spTree>
    <p:extLst>
      <p:ext uri="{BB962C8B-B14F-4D97-AF65-F5344CB8AC3E}">
        <p14:creationId xmlns:p14="http://schemas.microsoft.com/office/powerpoint/2010/main" val="26100737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57CD8-330D-D14F-915D-29D75A5B76FC}"/>
              </a:ext>
            </a:extLst>
          </p:cNvPr>
          <p:cNvSpPr>
            <a:spLocks noGrp="1"/>
          </p:cNvSpPr>
          <p:nvPr>
            <p:ph type="title"/>
          </p:nvPr>
        </p:nvSpPr>
        <p:spPr/>
        <p:txBody>
          <a:bodyPr>
            <a:normAutofit fontScale="90000"/>
          </a:bodyPr>
          <a:lstStyle/>
          <a:p>
            <a:r>
              <a:rPr lang="en-US" dirty="0">
                <a:solidFill>
                  <a:schemeClr val="accent1"/>
                </a:solidFill>
              </a:rPr>
              <a:t>Surgical Asepsis and the Principles of Sterile Technique</a:t>
            </a:r>
            <a:br>
              <a:rPr lang="en-US" b="1" dirty="0">
                <a:solidFill>
                  <a:schemeClr val="accent1"/>
                </a:solidFill>
              </a:rPr>
            </a:br>
            <a:endParaRPr lang="en-US" dirty="0">
              <a:solidFill>
                <a:schemeClr val="accent1"/>
              </a:solidFill>
            </a:endParaRPr>
          </a:p>
        </p:txBody>
      </p:sp>
      <p:graphicFrame>
        <p:nvGraphicFramePr>
          <p:cNvPr id="6" name="Content Placeholder 5">
            <a:extLst>
              <a:ext uri="{FF2B5EF4-FFF2-40B4-BE49-F238E27FC236}">
                <a16:creationId xmlns:a16="http://schemas.microsoft.com/office/drawing/2014/main" id="{B6BEC8E6-F587-6A49-96BA-9D0F970EE07B}"/>
              </a:ext>
            </a:extLst>
          </p:cNvPr>
          <p:cNvGraphicFramePr>
            <a:graphicFrameLocks noGrp="1"/>
          </p:cNvGraphicFramePr>
          <p:nvPr>
            <p:ph idx="1"/>
            <p:extLst>
              <p:ext uri="{D42A27DB-BD31-4B8C-83A1-F6EECF244321}">
                <p14:modId xmlns:p14="http://schemas.microsoft.com/office/powerpoint/2010/main" val="1491481226"/>
              </p:ext>
            </p:extLst>
          </p:nvPr>
        </p:nvGraphicFramePr>
        <p:xfrm>
          <a:off x="495299" y="1404952"/>
          <a:ext cx="11211792" cy="4358640"/>
        </p:xfrm>
        <a:graphic>
          <a:graphicData uri="http://schemas.openxmlformats.org/drawingml/2006/table">
            <a:tbl>
              <a:tblPr/>
              <a:tblGrid>
                <a:gridCol w="5605896">
                  <a:extLst>
                    <a:ext uri="{9D8B030D-6E8A-4147-A177-3AD203B41FA5}">
                      <a16:colId xmlns:a16="http://schemas.microsoft.com/office/drawing/2014/main" val="3896751243"/>
                    </a:ext>
                  </a:extLst>
                </a:gridCol>
                <a:gridCol w="5605896">
                  <a:extLst>
                    <a:ext uri="{9D8B030D-6E8A-4147-A177-3AD203B41FA5}">
                      <a16:colId xmlns:a16="http://schemas.microsoft.com/office/drawing/2014/main" val="1106420286"/>
                    </a:ext>
                  </a:extLst>
                </a:gridCol>
              </a:tblGrid>
              <a:tr h="0">
                <a:tc>
                  <a:txBody>
                    <a:bodyPr/>
                    <a:lstStyle/>
                    <a:p>
                      <a:pPr algn="l" fontAlgn="ctr"/>
                      <a:r>
                        <a:rPr lang="en-US" sz="2800" dirty="0">
                          <a:effectLst/>
                        </a:rPr>
                        <a:t>5. When opening sterile equipment and adding supplies to a sterile field, take care to avoid contamination.</a:t>
                      </a:r>
                      <a:endParaRPr lang="en-US" sz="2800" b="0" dirty="0">
                        <a:solidFill>
                          <a:srgbClr val="373D3F"/>
                        </a:solidFill>
                        <a:effectLst/>
                      </a:endParaRPr>
                    </a:p>
                    <a:p>
                      <a:pPr algn="l" fontAlgn="ctr"/>
                      <a:r>
                        <a:rPr lang="en-US" sz="2800" b="0" dirty="0">
                          <a:solidFill>
                            <a:srgbClr val="373D3F"/>
                          </a:solidFill>
                          <a:effectLst/>
                        </a:rPr>
                        <a:t> </a:t>
                      </a:r>
                    </a:p>
                    <a:p>
                      <a:pPr algn="l" fontAlgn="ctr"/>
                      <a:r>
                        <a:rPr lang="en-US" b="0" dirty="0">
                          <a:solidFill>
                            <a:srgbClr val="373D3F"/>
                          </a:solidFill>
                          <a:effectLst/>
                        </a:rPr>
                        <a:t> </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marL="285750" indent="-285750" algn="l" fontAlgn="ctr">
                        <a:buFont typeface="Arial" panose="020B0604020202020204" pitchFamily="34" charset="0"/>
                        <a:buChar char="•"/>
                      </a:pPr>
                      <a:r>
                        <a:rPr lang="en-US" sz="2800" dirty="0">
                          <a:effectLst/>
                        </a:rPr>
                        <a:t>Set up sterile trays as close to the time of use as possible.</a:t>
                      </a:r>
                      <a:endParaRPr lang="en-US" sz="2800" b="0" dirty="0">
                        <a:solidFill>
                          <a:srgbClr val="373D3F"/>
                        </a:solidFill>
                        <a:effectLst/>
                      </a:endParaRPr>
                    </a:p>
                    <a:p>
                      <a:pPr marL="285750" indent="-285750" algn="l" fontAlgn="ctr">
                        <a:buFont typeface="Arial" panose="020B0604020202020204" pitchFamily="34" charset="0"/>
                        <a:buChar char="•"/>
                      </a:pPr>
                      <a:endParaRPr lang="en-US" sz="2800" b="0" dirty="0">
                        <a:solidFill>
                          <a:srgbClr val="373D3F"/>
                        </a:solidFill>
                        <a:effectLst/>
                      </a:endParaRPr>
                    </a:p>
                    <a:p>
                      <a:pPr marL="285750" indent="-285750" algn="l" fontAlgn="ctr">
                        <a:buFont typeface="Arial" panose="020B0604020202020204" pitchFamily="34" charset="0"/>
                        <a:buChar char="•"/>
                      </a:pPr>
                      <a:r>
                        <a:rPr lang="en-US" sz="2800" b="0" dirty="0">
                          <a:solidFill>
                            <a:srgbClr val="373D3F"/>
                          </a:solidFill>
                          <a:effectLst/>
                        </a:rPr>
                        <a:t>Place items on the sterile field using sterile gloves or sterile transfer forceps.</a:t>
                      </a:r>
                    </a:p>
                    <a:p>
                      <a:pPr marL="285750" indent="-285750" algn="l" fontAlgn="ctr">
                        <a:buFont typeface="Arial" panose="020B0604020202020204" pitchFamily="34" charset="0"/>
                        <a:buChar char="•"/>
                      </a:pPr>
                      <a:endParaRPr lang="en-US" sz="2800" b="0" dirty="0">
                        <a:solidFill>
                          <a:srgbClr val="373D3F"/>
                        </a:solidFill>
                        <a:effectLst/>
                      </a:endParaRPr>
                    </a:p>
                    <a:p>
                      <a:pPr marL="285750" indent="-285750" algn="l" fontAlgn="ctr">
                        <a:buFont typeface="Arial" panose="020B0604020202020204" pitchFamily="34" charset="0"/>
                        <a:buChar char="•"/>
                      </a:pPr>
                      <a:r>
                        <a:rPr lang="en-US" sz="2800" b="0" dirty="0">
                          <a:solidFill>
                            <a:srgbClr val="373D3F"/>
                          </a:solidFill>
                          <a:effectLst/>
                        </a:rPr>
                        <a:t>Sterile objects can become non-sterile by prolonged exposure to airborne microorganisms.</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82139448"/>
                  </a:ext>
                </a:extLst>
              </a:tr>
            </a:tbl>
          </a:graphicData>
        </a:graphic>
      </p:graphicFrame>
    </p:spTree>
    <p:extLst>
      <p:ext uri="{BB962C8B-B14F-4D97-AF65-F5344CB8AC3E}">
        <p14:creationId xmlns:p14="http://schemas.microsoft.com/office/powerpoint/2010/main" val="854719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57CD8-330D-D14F-915D-29D75A5B76FC}"/>
              </a:ext>
            </a:extLst>
          </p:cNvPr>
          <p:cNvSpPr>
            <a:spLocks noGrp="1"/>
          </p:cNvSpPr>
          <p:nvPr>
            <p:ph type="title"/>
          </p:nvPr>
        </p:nvSpPr>
        <p:spPr/>
        <p:txBody>
          <a:bodyPr>
            <a:normAutofit fontScale="90000"/>
          </a:bodyPr>
          <a:lstStyle/>
          <a:p>
            <a:r>
              <a:rPr lang="en-US" dirty="0">
                <a:solidFill>
                  <a:schemeClr val="accent1"/>
                </a:solidFill>
              </a:rPr>
              <a:t>Surgical Asepsis and the Principles of Sterile Technique</a:t>
            </a:r>
            <a:br>
              <a:rPr lang="en-US" b="1" dirty="0">
                <a:solidFill>
                  <a:schemeClr val="accent1"/>
                </a:solidFill>
              </a:rPr>
            </a:br>
            <a:endParaRPr lang="en-US" dirty="0">
              <a:solidFill>
                <a:schemeClr val="accent1"/>
              </a:solidFill>
            </a:endParaRPr>
          </a:p>
        </p:txBody>
      </p:sp>
      <p:graphicFrame>
        <p:nvGraphicFramePr>
          <p:cNvPr id="3" name="Content Placeholder 2">
            <a:extLst>
              <a:ext uri="{FF2B5EF4-FFF2-40B4-BE49-F238E27FC236}">
                <a16:creationId xmlns:a16="http://schemas.microsoft.com/office/drawing/2014/main" id="{0134EB49-6266-BF40-A429-BCD26B85BAF7}"/>
              </a:ext>
            </a:extLst>
          </p:cNvPr>
          <p:cNvGraphicFramePr>
            <a:graphicFrameLocks noGrp="1"/>
          </p:cNvGraphicFramePr>
          <p:nvPr>
            <p:ph idx="1"/>
            <p:extLst>
              <p:ext uri="{D42A27DB-BD31-4B8C-83A1-F6EECF244321}">
                <p14:modId xmlns:p14="http://schemas.microsoft.com/office/powerpoint/2010/main" val="4134020339"/>
              </p:ext>
            </p:extLst>
          </p:nvPr>
        </p:nvGraphicFramePr>
        <p:xfrm>
          <a:off x="595745" y="1456963"/>
          <a:ext cx="11277600" cy="1424349"/>
        </p:xfrm>
        <a:graphic>
          <a:graphicData uri="http://schemas.openxmlformats.org/drawingml/2006/table">
            <a:tbl>
              <a:tblPr/>
              <a:tblGrid>
                <a:gridCol w="5638800">
                  <a:extLst>
                    <a:ext uri="{9D8B030D-6E8A-4147-A177-3AD203B41FA5}">
                      <a16:colId xmlns:a16="http://schemas.microsoft.com/office/drawing/2014/main" val="348800001"/>
                    </a:ext>
                  </a:extLst>
                </a:gridCol>
                <a:gridCol w="5638800">
                  <a:extLst>
                    <a:ext uri="{9D8B030D-6E8A-4147-A177-3AD203B41FA5}">
                      <a16:colId xmlns:a16="http://schemas.microsoft.com/office/drawing/2014/main" val="479632423"/>
                    </a:ext>
                  </a:extLst>
                </a:gridCol>
              </a:tblGrid>
              <a:tr h="1424349">
                <a:tc>
                  <a:txBody>
                    <a:bodyPr/>
                    <a:lstStyle/>
                    <a:p>
                      <a:pPr algn="l" fontAlgn="ctr"/>
                      <a:r>
                        <a:rPr lang="en-US" sz="2800" dirty="0">
                          <a:effectLst/>
                        </a:rPr>
                        <a:t>6. Any puncture, moisture, or tear that passes through a sterile barrier must be considered contaminated.</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2800" dirty="0">
                          <a:effectLst/>
                        </a:rPr>
                        <a:t>Keep sterile surface dry and replace if wet or torn.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14560812"/>
                  </a:ext>
                </a:extLst>
              </a:tr>
            </a:tbl>
          </a:graphicData>
        </a:graphic>
      </p:graphicFrame>
      <p:graphicFrame>
        <p:nvGraphicFramePr>
          <p:cNvPr id="5" name="Content Placeholder 2">
            <a:extLst>
              <a:ext uri="{FF2B5EF4-FFF2-40B4-BE49-F238E27FC236}">
                <a16:creationId xmlns:a16="http://schemas.microsoft.com/office/drawing/2014/main" id="{58863296-4220-3444-8C59-A2B2551DCD10}"/>
              </a:ext>
            </a:extLst>
          </p:cNvPr>
          <p:cNvGraphicFramePr>
            <a:graphicFrameLocks/>
          </p:cNvGraphicFramePr>
          <p:nvPr>
            <p:extLst>
              <p:ext uri="{D42A27DB-BD31-4B8C-83A1-F6EECF244321}">
                <p14:modId xmlns:p14="http://schemas.microsoft.com/office/powerpoint/2010/main" val="711925947"/>
              </p:ext>
            </p:extLst>
          </p:nvPr>
        </p:nvGraphicFramePr>
        <p:xfrm>
          <a:off x="595745" y="3242014"/>
          <a:ext cx="11277598" cy="1798320"/>
        </p:xfrm>
        <a:graphic>
          <a:graphicData uri="http://schemas.openxmlformats.org/drawingml/2006/table">
            <a:tbl>
              <a:tblPr/>
              <a:tblGrid>
                <a:gridCol w="5638799">
                  <a:extLst>
                    <a:ext uri="{9D8B030D-6E8A-4147-A177-3AD203B41FA5}">
                      <a16:colId xmlns:a16="http://schemas.microsoft.com/office/drawing/2014/main" val="1520893211"/>
                    </a:ext>
                  </a:extLst>
                </a:gridCol>
                <a:gridCol w="5638799">
                  <a:extLst>
                    <a:ext uri="{9D8B030D-6E8A-4147-A177-3AD203B41FA5}">
                      <a16:colId xmlns:a16="http://schemas.microsoft.com/office/drawing/2014/main" val="3702627431"/>
                    </a:ext>
                  </a:extLst>
                </a:gridCol>
              </a:tblGrid>
              <a:tr h="0">
                <a:tc>
                  <a:txBody>
                    <a:bodyPr/>
                    <a:lstStyle/>
                    <a:p>
                      <a:pPr algn="l" fontAlgn="ctr"/>
                      <a:r>
                        <a:rPr lang="en-US" sz="2800" dirty="0">
                          <a:effectLst/>
                        </a:rPr>
                        <a:t>7. Once a sterile field is set up, the border of one inch at the edge of the sterile drape is considered non-sterile.</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2800" dirty="0">
                          <a:effectLst/>
                        </a:rPr>
                        <a:t>Place all objects inside the sterile field and away from the one-inch border.</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2953051"/>
                  </a:ext>
                </a:extLst>
              </a:tr>
            </a:tbl>
          </a:graphicData>
        </a:graphic>
      </p:graphicFrame>
      <p:graphicFrame>
        <p:nvGraphicFramePr>
          <p:cNvPr id="7" name="Content Placeholder 2">
            <a:extLst>
              <a:ext uri="{FF2B5EF4-FFF2-40B4-BE49-F238E27FC236}">
                <a16:creationId xmlns:a16="http://schemas.microsoft.com/office/drawing/2014/main" id="{79243BCA-889D-4349-9E40-C335B44A3A51}"/>
              </a:ext>
            </a:extLst>
          </p:cNvPr>
          <p:cNvGraphicFramePr>
            <a:graphicFrameLocks/>
          </p:cNvGraphicFramePr>
          <p:nvPr>
            <p:extLst>
              <p:ext uri="{D42A27DB-BD31-4B8C-83A1-F6EECF244321}">
                <p14:modId xmlns:p14="http://schemas.microsoft.com/office/powerpoint/2010/main" val="4023404540"/>
              </p:ext>
            </p:extLst>
          </p:nvPr>
        </p:nvGraphicFramePr>
        <p:xfrm>
          <a:off x="595745" y="5401037"/>
          <a:ext cx="11277598" cy="1371600"/>
        </p:xfrm>
        <a:graphic>
          <a:graphicData uri="http://schemas.openxmlformats.org/drawingml/2006/table">
            <a:tbl>
              <a:tblPr/>
              <a:tblGrid>
                <a:gridCol w="5638799">
                  <a:extLst>
                    <a:ext uri="{9D8B030D-6E8A-4147-A177-3AD203B41FA5}">
                      <a16:colId xmlns:a16="http://schemas.microsoft.com/office/drawing/2014/main" val="3533512880"/>
                    </a:ext>
                  </a:extLst>
                </a:gridCol>
                <a:gridCol w="5638799">
                  <a:extLst>
                    <a:ext uri="{9D8B030D-6E8A-4147-A177-3AD203B41FA5}">
                      <a16:colId xmlns:a16="http://schemas.microsoft.com/office/drawing/2014/main" val="3077845369"/>
                    </a:ext>
                  </a:extLst>
                </a:gridCol>
              </a:tblGrid>
              <a:tr h="0">
                <a:tc>
                  <a:txBody>
                    <a:bodyPr/>
                    <a:lstStyle/>
                    <a:p>
                      <a:pPr algn="l" fontAlgn="ctr"/>
                      <a:r>
                        <a:rPr lang="en-US" sz="2800" dirty="0">
                          <a:effectLst/>
                        </a:rPr>
                        <a:t>8. If there is any doubt about the sterility of an object, it is considered non-sterile.</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2800" dirty="0">
                          <a:effectLst/>
                        </a:rPr>
                        <a:t>Known sterility must be maintained throughout any procedure.</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66477083"/>
                  </a:ext>
                </a:extLst>
              </a:tr>
            </a:tbl>
          </a:graphicData>
        </a:graphic>
      </p:graphicFrame>
    </p:spTree>
    <p:extLst>
      <p:ext uri="{BB962C8B-B14F-4D97-AF65-F5344CB8AC3E}">
        <p14:creationId xmlns:p14="http://schemas.microsoft.com/office/powerpoint/2010/main" val="19486398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57CD8-330D-D14F-915D-29D75A5B76FC}"/>
              </a:ext>
            </a:extLst>
          </p:cNvPr>
          <p:cNvSpPr>
            <a:spLocks noGrp="1"/>
          </p:cNvSpPr>
          <p:nvPr>
            <p:ph type="title"/>
          </p:nvPr>
        </p:nvSpPr>
        <p:spPr/>
        <p:txBody>
          <a:bodyPr>
            <a:normAutofit fontScale="90000"/>
          </a:bodyPr>
          <a:lstStyle/>
          <a:p>
            <a:r>
              <a:rPr lang="en-US" dirty="0">
                <a:solidFill>
                  <a:schemeClr val="accent1"/>
                </a:solidFill>
              </a:rPr>
              <a:t>Surgical Asepsis and the Principles of Sterile Technique</a:t>
            </a:r>
            <a:br>
              <a:rPr lang="en-US" b="1" dirty="0">
                <a:solidFill>
                  <a:schemeClr val="accent1"/>
                </a:solidFill>
              </a:rPr>
            </a:br>
            <a:endParaRPr lang="en-US" dirty="0">
              <a:solidFill>
                <a:schemeClr val="accent1"/>
              </a:solidFill>
            </a:endParaRPr>
          </a:p>
        </p:txBody>
      </p:sp>
      <p:graphicFrame>
        <p:nvGraphicFramePr>
          <p:cNvPr id="3" name="Content Placeholder 2">
            <a:extLst>
              <a:ext uri="{FF2B5EF4-FFF2-40B4-BE49-F238E27FC236}">
                <a16:creationId xmlns:a16="http://schemas.microsoft.com/office/drawing/2014/main" id="{AD501E96-3CD8-394B-B569-D2856F668E52}"/>
              </a:ext>
            </a:extLst>
          </p:cNvPr>
          <p:cNvGraphicFramePr>
            <a:graphicFrameLocks noGrp="1"/>
          </p:cNvGraphicFramePr>
          <p:nvPr>
            <p:ph idx="1"/>
            <p:extLst>
              <p:ext uri="{D42A27DB-BD31-4B8C-83A1-F6EECF244321}">
                <p14:modId xmlns:p14="http://schemas.microsoft.com/office/powerpoint/2010/main" val="460455040"/>
              </p:ext>
            </p:extLst>
          </p:nvPr>
        </p:nvGraphicFramePr>
        <p:xfrm>
          <a:off x="299605" y="1889760"/>
          <a:ext cx="11592789" cy="3078480"/>
        </p:xfrm>
        <a:graphic>
          <a:graphicData uri="http://schemas.openxmlformats.org/drawingml/2006/table">
            <a:tbl>
              <a:tblPr/>
              <a:tblGrid>
                <a:gridCol w="3704359">
                  <a:extLst>
                    <a:ext uri="{9D8B030D-6E8A-4147-A177-3AD203B41FA5}">
                      <a16:colId xmlns:a16="http://schemas.microsoft.com/office/drawing/2014/main" val="1770697585"/>
                    </a:ext>
                  </a:extLst>
                </a:gridCol>
                <a:gridCol w="7888430">
                  <a:extLst>
                    <a:ext uri="{9D8B030D-6E8A-4147-A177-3AD203B41FA5}">
                      <a16:colId xmlns:a16="http://schemas.microsoft.com/office/drawing/2014/main" val="3956251755"/>
                    </a:ext>
                  </a:extLst>
                </a:gridCol>
              </a:tblGrid>
              <a:tr h="0">
                <a:tc>
                  <a:txBody>
                    <a:bodyPr/>
                    <a:lstStyle/>
                    <a:p>
                      <a:pPr algn="l" fontAlgn="ctr"/>
                      <a:r>
                        <a:rPr lang="en-US" sz="2800" dirty="0">
                          <a:effectLst/>
                        </a:rPr>
                        <a:t>9. Sterile persons or sterile objects may only contact sterile areas; non-sterile persons or items contact only non-sterile areas.</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2800" dirty="0">
                          <a:effectLst/>
                        </a:rPr>
                        <a:t>Front of the sterile gown is sterile between the shoulders and the waist, and from the sleeves to two inches below the elbow.</a:t>
                      </a:r>
                      <a:endParaRPr lang="en-US" sz="2800" b="0" dirty="0">
                        <a:solidFill>
                          <a:srgbClr val="373D3F"/>
                        </a:solidFill>
                        <a:effectLst/>
                      </a:endParaRPr>
                    </a:p>
                    <a:p>
                      <a:pPr algn="l" fontAlgn="ctr"/>
                      <a:endParaRPr lang="en-US" sz="2800" b="0" dirty="0">
                        <a:solidFill>
                          <a:srgbClr val="373D3F"/>
                        </a:solidFill>
                        <a:effectLst/>
                      </a:endParaRPr>
                    </a:p>
                    <a:p>
                      <a:pPr algn="l" fontAlgn="ctr"/>
                      <a:r>
                        <a:rPr lang="en-US" sz="2800" b="0" dirty="0">
                          <a:solidFill>
                            <a:srgbClr val="373D3F"/>
                          </a:solidFill>
                          <a:effectLst/>
                        </a:rPr>
                        <a:t>Non-sterile items should not cross over the sterile field. For example, a non-sterile person should not reach over a sterile field.</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35054111"/>
                  </a:ext>
                </a:extLst>
              </a:tr>
            </a:tbl>
          </a:graphicData>
        </a:graphic>
      </p:graphicFrame>
    </p:spTree>
    <p:extLst>
      <p:ext uri="{BB962C8B-B14F-4D97-AF65-F5344CB8AC3E}">
        <p14:creationId xmlns:p14="http://schemas.microsoft.com/office/powerpoint/2010/main" val="457672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57CD8-330D-D14F-915D-29D75A5B76FC}"/>
              </a:ext>
            </a:extLst>
          </p:cNvPr>
          <p:cNvSpPr>
            <a:spLocks noGrp="1"/>
          </p:cNvSpPr>
          <p:nvPr>
            <p:ph type="title"/>
          </p:nvPr>
        </p:nvSpPr>
        <p:spPr/>
        <p:txBody>
          <a:bodyPr>
            <a:normAutofit fontScale="90000"/>
          </a:bodyPr>
          <a:lstStyle/>
          <a:p>
            <a:r>
              <a:rPr lang="en-US" dirty="0">
                <a:solidFill>
                  <a:schemeClr val="accent1"/>
                </a:solidFill>
              </a:rPr>
              <a:t>Surgical Asepsis and the Principles of Sterile Technique</a:t>
            </a:r>
            <a:br>
              <a:rPr lang="en-US" b="1" dirty="0">
                <a:solidFill>
                  <a:schemeClr val="accent1"/>
                </a:solidFill>
              </a:rPr>
            </a:br>
            <a:endParaRPr lang="en-US" dirty="0">
              <a:solidFill>
                <a:schemeClr val="accent1"/>
              </a:solidFill>
            </a:endParaRPr>
          </a:p>
        </p:txBody>
      </p:sp>
      <p:graphicFrame>
        <p:nvGraphicFramePr>
          <p:cNvPr id="4" name="Content Placeholder 2">
            <a:extLst>
              <a:ext uri="{FF2B5EF4-FFF2-40B4-BE49-F238E27FC236}">
                <a16:creationId xmlns:a16="http://schemas.microsoft.com/office/drawing/2014/main" id="{2C0F4A8F-F401-F848-B632-562E0CA0D510}"/>
              </a:ext>
            </a:extLst>
          </p:cNvPr>
          <p:cNvGraphicFramePr>
            <a:graphicFrameLocks/>
          </p:cNvGraphicFramePr>
          <p:nvPr>
            <p:extLst>
              <p:ext uri="{D42A27DB-BD31-4B8C-83A1-F6EECF244321}">
                <p14:modId xmlns:p14="http://schemas.microsoft.com/office/powerpoint/2010/main" val="2981848009"/>
              </p:ext>
            </p:extLst>
          </p:nvPr>
        </p:nvGraphicFramePr>
        <p:xfrm>
          <a:off x="449502" y="1521330"/>
          <a:ext cx="11742497" cy="4145179"/>
        </p:xfrm>
        <a:graphic>
          <a:graphicData uri="http://schemas.openxmlformats.org/drawingml/2006/table">
            <a:tbl>
              <a:tblPr/>
              <a:tblGrid>
                <a:gridCol w="3361899">
                  <a:extLst>
                    <a:ext uri="{9D8B030D-6E8A-4147-A177-3AD203B41FA5}">
                      <a16:colId xmlns:a16="http://schemas.microsoft.com/office/drawing/2014/main" val="3042710997"/>
                    </a:ext>
                  </a:extLst>
                </a:gridCol>
                <a:gridCol w="8380598">
                  <a:extLst>
                    <a:ext uri="{9D8B030D-6E8A-4147-A177-3AD203B41FA5}">
                      <a16:colId xmlns:a16="http://schemas.microsoft.com/office/drawing/2014/main" val="3341979427"/>
                    </a:ext>
                  </a:extLst>
                </a:gridCol>
              </a:tblGrid>
              <a:tr h="4145179">
                <a:tc>
                  <a:txBody>
                    <a:bodyPr/>
                    <a:lstStyle/>
                    <a:p>
                      <a:pPr algn="l" fontAlgn="ctr"/>
                      <a:r>
                        <a:rPr lang="en-US" sz="2800" dirty="0">
                          <a:effectLst/>
                        </a:rPr>
                        <a:t>10. Movement around and in the sterile field must not compromise or contaminate the sterile field.</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marL="342900" indent="-342900" algn="l" fontAlgn="ctr">
                        <a:buFont typeface="Arial" panose="020B0604020202020204" pitchFamily="34" charset="0"/>
                        <a:buChar char="•"/>
                      </a:pPr>
                      <a:r>
                        <a:rPr lang="en-US" sz="2400" dirty="0">
                          <a:effectLst/>
                        </a:rPr>
                        <a:t>Do not sneeze, cough, laugh, or talk over the sterile field.</a:t>
                      </a:r>
                      <a:endParaRPr lang="en-US" sz="2400" b="0" dirty="0">
                        <a:solidFill>
                          <a:srgbClr val="373D3F"/>
                        </a:solidFill>
                        <a:effectLst/>
                      </a:endParaRPr>
                    </a:p>
                    <a:p>
                      <a:pPr marL="342900" indent="-342900" algn="l" fontAlgn="ctr">
                        <a:buFont typeface="Arial" panose="020B0604020202020204" pitchFamily="34" charset="0"/>
                        <a:buChar char="•"/>
                      </a:pPr>
                      <a:endParaRPr lang="en-US" sz="2400" b="0" dirty="0">
                        <a:solidFill>
                          <a:srgbClr val="373D3F"/>
                        </a:solidFill>
                        <a:effectLst/>
                      </a:endParaRPr>
                    </a:p>
                    <a:p>
                      <a:pPr marL="342900" indent="-342900" algn="l" fontAlgn="ctr">
                        <a:buFont typeface="Arial" panose="020B0604020202020204" pitchFamily="34" charset="0"/>
                        <a:buChar char="•"/>
                      </a:pPr>
                      <a:r>
                        <a:rPr lang="en-US" sz="2400" b="0" dirty="0">
                          <a:solidFill>
                            <a:srgbClr val="373D3F"/>
                          </a:solidFill>
                          <a:effectLst/>
                        </a:rPr>
                        <a:t>Maintain a safe space or margin of safety between sterile and non-sterile objects and areas.</a:t>
                      </a:r>
                    </a:p>
                    <a:p>
                      <a:pPr marL="342900" indent="-342900" algn="l" fontAlgn="ctr">
                        <a:buFont typeface="Arial" panose="020B0604020202020204" pitchFamily="34" charset="0"/>
                        <a:buChar char="•"/>
                      </a:pPr>
                      <a:endParaRPr lang="en-US" sz="2400" b="0" dirty="0">
                        <a:solidFill>
                          <a:srgbClr val="373D3F"/>
                        </a:solidFill>
                        <a:effectLst/>
                      </a:endParaRPr>
                    </a:p>
                    <a:p>
                      <a:pPr marL="342900" indent="-342900" algn="l" fontAlgn="ctr">
                        <a:buFont typeface="Arial" panose="020B0604020202020204" pitchFamily="34" charset="0"/>
                        <a:buChar char="•"/>
                      </a:pPr>
                      <a:r>
                        <a:rPr lang="en-US" sz="2400" b="0" dirty="0">
                          <a:solidFill>
                            <a:srgbClr val="373D3F"/>
                          </a:solidFill>
                          <a:effectLst/>
                        </a:rPr>
                        <a:t>Refrain from reaching over the sterile field.</a:t>
                      </a:r>
                    </a:p>
                    <a:p>
                      <a:pPr marL="342900" indent="-342900" algn="l" fontAlgn="ctr">
                        <a:buFont typeface="Arial" panose="020B0604020202020204" pitchFamily="34" charset="0"/>
                        <a:buChar char="•"/>
                      </a:pPr>
                      <a:endParaRPr lang="en-US" sz="2400" b="0" dirty="0">
                        <a:solidFill>
                          <a:srgbClr val="373D3F"/>
                        </a:solidFill>
                        <a:effectLst/>
                      </a:endParaRPr>
                    </a:p>
                    <a:p>
                      <a:pPr marL="342900" indent="-342900" algn="l" fontAlgn="ctr">
                        <a:buFont typeface="Arial" panose="020B0604020202020204" pitchFamily="34" charset="0"/>
                        <a:buChar char="•"/>
                      </a:pPr>
                      <a:r>
                        <a:rPr lang="en-US" sz="2400" b="0" dirty="0">
                          <a:solidFill>
                            <a:srgbClr val="373D3F"/>
                          </a:solidFill>
                          <a:effectLst/>
                        </a:rPr>
                        <a:t>Keep operating room (OR) traffic to a minimum, and keep doors closed.</a:t>
                      </a:r>
                    </a:p>
                    <a:p>
                      <a:pPr marL="342900" indent="-342900" algn="l" fontAlgn="ctr">
                        <a:buFont typeface="Arial" panose="020B0604020202020204" pitchFamily="34" charset="0"/>
                        <a:buChar char="•"/>
                      </a:pPr>
                      <a:endParaRPr lang="en-US" sz="2400" b="0" dirty="0">
                        <a:solidFill>
                          <a:srgbClr val="373D3F"/>
                        </a:solidFill>
                        <a:effectLst/>
                      </a:endParaRPr>
                    </a:p>
                    <a:p>
                      <a:pPr marL="342900" indent="-342900" algn="l" fontAlgn="ctr">
                        <a:buFont typeface="Arial" panose="020B0604020202020204" pitchFamily="34" charset="0"/>
                        <a:buChar char="•"/>
                      </a:pPr>
                      <a:r>
                        <a:rPr lang="en-US" sz="2400" b="0" dirty="0">
                          <a:solidFill>
                            <a:srgbClr val="373D3F"/>
                          </a:solidFill>
                          <a:effectLst/>
                        </a:rPr>
                        <a:t>Keep hair tied back.</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55768841"/>
                  </a:ext>
                </a:extLst>
              </a:tr>
            </a:tbl>
          </a:graphicData>
        </a:graphic>
      </p:graphicFrame>
    </p:spTree>
    <p:extLst>
      <p:ext uri="{BB962C8B-B14F-4D97-AF65-F5344CB8AC3E}">
        <p14:creationId xmlns:p14="http://schemas.microsoft.com/office/powerpoint/2010/main" val="3167562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57CD8-330D-D14F-915D-29D75A5B76FC}"/>
              </a:ext>
            </a:extLst>
          </p:cNvPr>
          <p:cNvSpPr>
            <a:spLocks noGrp="1"/>
          </p:cNvSpPr>
          <p:nvPr>
            <p:ph type="title"/>
          </p:nvPr>
        </p:nvSpPr>
        <p:spPr/>
        <p:txBody>
          <a:bodyPr>
            <a:normAutofit/>
          </a:bodyPr>
          <a:lstStyle/>
          <a:p>
            <a:r>
              <a:rPr lang="en-US" dirty="0">
                <a:solidFill>
                  <a:schemeClr val="accent1"/>
                </a:solidFill>
              </a:rPr>
              <a:t>Operating Room Environment</a:t>
            </a:r>
            <a:br>
              <a:rPr lang="en-US" b="1" dirty="0">
                <a:solidFill>
                  <a:schemeClr val="accent1"/>
                </a:solidFill>
              </a:rPr>
            </a:br>
            <a:endParaRPr lang="en-US" dirty="0">
              <a:solidFill>
                <a:schemeClr val="accent1"/>
              </a:solidFill>
            </a:endParaRPr>
          </a:p>
        </p:txBody>
      </p:sp>
      <p:sp>
        <p:nvSpPr>
          <p:cNvPr id="6" name="Content Placeholder 5">
            <a:extLst>
              <a:ext uri="{FF2B5EF4-FFF2-40B4-BE49-F238E27FC236}">
                <a16:creationId xmlns:a16="http://schemas.microsoft.com/office/drawing/2014/main" id="{A347CBDF-31CC-1644-AFB7-C9F9ECBF1F7F}"/>
              </a:ext>
            </a:extLst>
          </p:cNvPr>
          <p:cNvSpPr>
            <a:spLocks noGrp="1"/>
          </p:cNvSpPr>
          <p:nvPr>
            <p:ph idx="1"/>
          </p:nvPr>
        </p:nvSpPr>
        <p:spPr/>
        <p:txBody>
          <a:bodyPr>
            <a:normAutofit/>
          </a:bodyPr>
          <a:lstStyle/>
          <a:p>
            <a:r>
              <a:rPr lang="en-US" dirty="0"/>
              <a:t>The OR environment has sterile and non-sterile areas, as well as sterile and non-sterile personnel. </a:t>
            </a:r>
          </a:p>
          <a:p>
            <a:endParaRPr lang="en-US" dirty="0"/>
          </a:p>
          <a:p>
            <a:r>
              <a:rPr lang="en-US" dirty="0"/>
              <a:t>It is important to know who is sterile and who not, and which areas in the OR are sterile or non-sterile.</a:t>
            </a:r>
          </a:p>
        </p:txBody>
      </p:sp>
    </p:spTree>
    <p:extLst>
      <p:ext uri="{BB962C8B-B14F-4D97-AF65-F5344CB8AC3E}">
        <p14:creationId xmlns:p14="http://schemas.microsoft.com/office/powerpoint/2010/main" val="14375331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57CD8-330D-D14F-915D-29D75A5B76FC}"/>
              </a:ext>
            </a:extLst>
          </p:cNvPr>
          <p:cNvSpPr>
            <a:spLocks noGrp="1"/>
          </p:cNvSpPr>
          <p:nvPr>
            <p:ph type="title"/>
          </p:nvPr>
        </p:nvSpPr>
        <p:spPr/>
        <p:txBody>
          <a:bodyPr>
            <a:normAutofit/>
          </a:bodyPr>
          <a:lstStyle/>
          <a:p>
            <a:r>
              <a:rPr lang="en-US" dirty="0">
                <a:solidFill>
                  <a:schemeClr val="accent1"/>
                </a:solidFill>
              </a:rPr>
              <a:t>The Operating Room Environment</a:t>
            </a:r>
            <a:br>
              <a:rPr lang="en-US" b="1" dirty="0">
                <a:solidFill>
                  <a:schemeClr val="accent1"/>
                </a:solidFill>
              </a:rPr>
            </a:br>
            <a:endParaRPr lang="en-US" dirty="0">
              <a:solidFill>
                <a:schemeClr val="accent1"/>
              </a:solidFill>
            </a:endParaRPr>
          </a:p>
        </p:txBody>
      </p:sp>
      <p:sp>
        <p:nvSpPr>
          <p:cNvPr id="6" name="Content Placeholder 5">
            <a:extLst>
              <a:ext uri="{FF2B5EF4-FFF2-40B4-BE49-F238E27FC236}">
                <a16:creationId xmlns:a16="http://schemas.microsoft.com/office/drawing/2014/main" id="{A347CBDF-31CC-1644-AFB7-C9F9ECBF1F7F}"/>
              </a:ext>
            </a:extLst>
          </p:cNvPr>
          <p:cNvSpPr>
            <a:spLocks noGrp="1"/>
          </p:cNvSpPr>
          <p:nvPr>
            <p:ph idx="1"/>
          </p:nvPr>
        </p:nvSpPr>
        <p:spPr>
          <a:xfrm>
            <a:off x="838200" y="1825625"/>
            <a:ext cx="4191000" cy="4351338"/>
          </a:xfrm>
        </p:spPr>
        <p:txBody>
          <a:bodyPr/>
          <a:lstStyle/>
          <a:p>
            <a:pPr marL="0" indent="0">
              <a:lnSpc>
                <a:spcPct val="150000"/>
              </a:lnSpc>
              <a:buNone/>
            </a:pPr>
            <a:r>
              <a:rPr lang="en-US" b="1" i="1" dirty="0"/>
              <a:t>Sterile OR Personnel:</a:t>
            </a:r>
          </a:p>
          <a:p>
            <a:pPr algn="just">
              <a:lnSpc>
                <a:spcPct val="150000"/>
              </a:lnSpc>
            </a:pPr>
            <a:r>
              <a:rPr lang="en-US" dirty="0"/>
              <a:t>Surgeon</a:t>
            </a:r>
          </a:p>
          <a:p>
            <a:pPr>
              <a:lnSpc>
                <a:spcPct val="150000"/>
              </a:lnSpc>
            </a:pPr>
            <a:r>
              <a:rPr lang="en-US" dirty="0"/>
              <a:t>Surgical assistant</a:t>
            </a:r>
          </a:p>
          <a:p>
            <a:pPr>
              <a:lnSpc>
                <a:spcPct val="150000"/>
              </a:lnSpc>
            </a:pPr>
            <a:r>
              <a:rPr lang="en-US" dirty="0"/>
              <a:t>Scrub nurse</a:t>
            </a:r>
          </a:p>
          <a:p>
            <a:pPr>
              <a:lnSpc>
                <a:spcPct val="150000"/>
              </a:lnSpc>
            </a:pPr>
            <a:endParaRPr lang="en-US" dirty="0"/>
          </a:p>
        </p:txBody>
      </p:sp>
      <p:sp>
        <p:nvSpPr>
          <p:cNvPr id="3" name="Rectangle 2">
            <a:extLst>
              <a:ext uri="{FF2B5EF4-FFF2-40B4-BE49-F238E27FC236}">
                <a16:creationId xmlns:a16="http://schemas.microsoft.com/office/drawing/2014/main" id="{DB9BD449-CD38-714D-8ACC-EC25178F9D07}"/>
              </a:ext>
            </a:extLst>
          </p:cNvPr>
          <p:cNvSpPr/>
          <p:nvPr/>
        </p:nvSpPr>
        <p:spPr>
          <a:xfrm>
            <a:off x="5680363" y="1901825"/>
            <a:ext cx="6096000" cy="2610843"/>
          </a:xfrm>
          <a:prstGeom prst="rect">
            <a:avLst/>
          </a:prstGeom>
        </p:spPr>
        <p:txBody>
          <a:bodyPr>
            <a:spAutoFit/>
          </a:bodyPr>
          <a:lstStyle/>
          <a:p>
            <a:pPr algn="justLow">
              <a:lnSpc>
                <a:spcPct val="150000"/>
              </a:lnSpc>
            </a:pPr>
            <a:r>
              <a:rPr lang="en-US" sz="2800" b="1" i="1" dirty="0">
                <a:solidFill>
                  <a:srgbClr val="373D3F"/>
                </a:solidFill>
                <a:effectLst/>
              </a:rPr>
              <a:t>Non-sterile OR Personnel:</a:t>
            </a:r>
          </a:p>
          <a:p>
            <a:pPr algn="justLow">
              <a:lnSpc>
                <a:spcPct val="150000"/>
              </a:lnSpc>
              <a:buFont typeface="Arial" panose="020B0604020202020204" pitchFamily="34" charset="0"/>
              <a:buChar char="•"/>
            </a:pPr>
            <a:r>
              <a:rPr lang="en-US" sz="2800" b="0" i="0" dirty="0">
                <a:solidFill>
                  <a:srgbClr val="373D3F"/>
                </a:solidFill>
                <a:effectLst/>
              </a:rPr>
              <a:t>Anesthesiologist</a:t>
            </a:r>
          </a:p>
          <a:p>
            <a:pPr algn="justLow">
              <a:lnSpc>
                <a:spcPct val="150000"/>
              </a:lnSpc>
              <a:buFont typeface="Arial" panose="020B0604020202020204" pitchFamily="34" charset="0"/>
              <a:buChar char="•"/>
            </a:pPr>
            <a:r>
              <a:rPr lang="en-US" sz="2800" b="0" i="0" dirty="0">
                <a:solidFill>
                  <a:srgbClr val="373D3F"/>
                </a:solidFill>
                <a:effectLst/>
              </a:rPr>
              <a:t>Circulating nurse</a:t>
            </a:r>
          </a:p>
          <a:p>
            <a:pPr algn="justLow">
              <a:lnSpc>
                <a:spcPct val="150000"/>
              </a:lnSpc>
              <a:buFont typeface="Arial" panose="020B0604020202020204" pitchFamily="34" charset="0"/>
              <a:buChar char="•"/>
            </a:pPr>
            <a:r>
              <a:rPr lang="en-US" sz="2800" b="0" i="0" dirty="0">
                <a:solidFill>
                  <a:srgbClr val="373D3F"/>
                </a:solidFill>
                <a:effectLst/>
              </a:rPr>
              <a:t>Technologist, student, or observer</a:t>
            </a:r>
          </a:p>
        </p:txBody>
      </p:sp>
    </p:spTree>
    <p:extLst>
      <p:ext uri="{BB962C8B-B14F-4D97-AF65-F5344CB8AC3E}">
        <p14:creationId xmlns:p14="http://schemas.microsoft.com/office/powerpoint/2010/main" val="6550692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860BB-6A7E-2843-B7FB-C419C989E3AD}"/>
              </a:ext>
            </a:extLst>
          </p:cNvPr>
          <p:cNvSpPr>
            <a:spLocks noGrp="1"/>
          </p:cNvSpPr>
          <p:nvPr>
            <p:ph type="title"/>
          </p:nvPr>
        </p:nvSpPr>
        <p:spPr/>
        <p:txBody>
          <a:bodyPr>
            <a:normAutofit fontScale="90000"/>
          </a:bodyPr>
          <a:lstStyle/>
          <a:p>
            <a:r>
              <a:rPr lang="en-US" b="1" dirty="0">
                <a:solidFill>
                  <a:schemeClr val="accent1"/>
                </a:solidFill>
              </a:rPr>
              <a:t>PREOPERATIVE PREPARATION IMMEDIATELY BEFORE SURGERY </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73EBE258-A137-CA4A-BED0-2F7F9ABF9417}"/>
              </a:ext>
            </a:extLst>
          </p:cNvPr>
          <p:cNvSpPr>
            <a:spLocks noGrp="1"/>
          </p:cNvSpPr>
          <p:nvPr>
            <p:ph idx="1"/>
          </p:nvPr>
        </p:nvSpPr>
        <p:spPr/>
        <p:txBody>
          <a:bodyPr/>
          <a:lstStyle/>
          <a:p>
            <a:pPr marL="0" indent="0">
              <a:buNone/>
            </a:pPr>
            <a:r>
              <a:rPr lang="en-US" b="1" dirty="0"/>
              <a:t>Preoperative checks with the patient </a:t>
            </a:r>
            <a:endParaRPr lang="en-US" dirty="0"/>
          </a:p>
          <a:p>
            <a:pPr fontAlgn="auto"/>
            <a:r>
              <a:rPr lang="en-US" b="1" dirty="0"/>
              <a:t>Patient’s name </a:t>
            </a:r>
            <a:endParaRPr lang="en-US" dirty="0"/>
          </a:p>
          <a:p>
            <a:pPr fontAlgn="auto"/>
            <a:r>
              <a:rPr lang="en-US" b="1" dirty="0"/>
              <a:t>Condition </a:t>
            </a:r>
            <a:endParaRPr lang="en-US" dirty="0"/>
          </a:p>
          <a:p>
            <a:pPr fontAlgn="auto"/>
            <a:r>
              <a:rPr lang="en-US" b="1" dirty="0"/>
              <a:t>Consent – mark side </a:t>
            </a:r>
            <a:endParaRPr lang="en-US" dirty="0"/>
          </a:p>
          <a:p>
            <a:pPr fontAlgn="auto"/>
            <a:r>
              <a:rPr lang="en-US" b="1" dirty="0"/>
              <a:t>All investigations available </a:t>
            </a:r>
            <a:endParaRPr lang="en-US" dirty="0"/>
          </a:p>
          <a:p>
            <a:pPr fontAlgn="auto"/>
            <a:r>
              <a:rPr lang="en-US" b="1" dirty="0"/>
              <a:t>Sepsis </a:t>
            </a:r>
            <a:endParaRPr lang="en-US" dirty="0"/>
          </a:p>
          <a:p>
            <a:pPr fontAlgn="auto"/>
            <a:r>
              <a:rPr lang="en-US" b="1" dirty="0"/>
              <a:t>Pre-existing complications </a:t>
            </a:r>
            <a:endParaRPr lang="en-US" dirty="0"/>
          </a:p>
          <a:p>
            <a:endParaRPr lang="en-US" dirty="0"/>
          </a:p>
        </p:txBody>
      </p:sp>
    </p:spTree>
    <p:extLst>
      <p:ext uri="{BB962C8B-B14F-4D97-AF65-F5344CB8AC3E}">
        <p14:creationId xmlns:p14="http://schemas.microsoft.com/office/powerpoint/2010/main" val="38660365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860BB-6A7E-2843-B7FB-C419C989E3AD}"/>
              </a:ext>
            </a:extLst>
          </p:cNvPr>
          <p:cNvSpPr>
            <a:spLocks noGrp="1"/>
          </p:cNvSpPr>
          <p:nvPr>
            <p:ph type="title"/>
          </p:nvPr>
        </p:nvSpPr>
        <p:spPr/>
        <p:txBody>
          <a:bodyPr>
            <a:normAutofit fontScale="90000"/>
          </a:bodyPr>
          <a:lstStyle/>
          <a:p>
            <a:r>
              <a:rPr lang="en-US" b="1" dirty="0">
                <a:solidFill>
                  <a:schemeClr val="accent1"/>
                </a:solidFill>
              </a:rPr>
              <a:t>PREOPERATIVE PREPARATION IMMEDIATELY BEFORE SURGERY </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73EBE258-A137-CA4A-BED0-2F7F9ABF9417}"/>
              </a:ext>
            </a:extLst>
          </p:cNvPr>
          <p:cNvSpPr>
            <a:spLocks noGrp="1"/>
          </p:cNvSpPr>
          <p:nvPr>
            <p:ph idx="1"/>
          </p:nvPr>
        </p:nvSpPr>
        <p:spPr/>
        <p:txBody>
          <a:bodyPr>
            <a:normAutofit/>
          </a:bodyPr>
          <a:lstStyle/>
          <a:p>
            <a:pPr marL="0" indent="0">
              <a:buNone/>
            </a:pPr>
            <a:r>
              <a:rPr lang="en-US" b="1" dirty="0"/>
              <a:t>Theatre team’s preparation for the operation </a:t>
            </a:r>
            <a:endParaRPr lang="en-US" dirty="0"/>
          </a:p>
          <a:p>
            <a:r>
              <a:rPr lang="en-US" dirty="0"/>
              <a:t>Theatre team should be given as much notice as possible for the proposed operation. </a:t>
            </a:r>
          </a:p>
          <a:p>
            <a:endParaRPr lang="en-US" dirty="0"/>
          </a:p>
          <a:p>
            <a:r>
              <a:rPr lang="en-US" dirty="0"/>
              <a:t>Children are usually put first on operating lists to reduce the anxiety created by waiting. </a:t>
            </a:r>
          </a:p>
          <a:p>
            <a:endParaRPr lang="en-US" dirty="0"/>
          </a:p>
          <a:p>
            <a:r>
              <a:rPr lang="en-US" dirty="0"/>
              <a:t>Diabetics and other patients whose conditions are potentially labile should also be put early on the list. </a:t>
            </a:r>
          </a:p>
          <a:p>
            <a:pPr marL="0" indent="0">
              <a:buNone/>
            </a:pPr>
            <a:endParaRPr lang="en-US" dirty="0"/>
          </a:p>
        </p:txBody>
      </p:sp>
    </p:spTree>
    <p:extLst>
      <p:ext uri="{BB962C8B-B14F-4D97-AF65-F5344CB8AC3E}">
        <p14:creationId xmlns:p14="http://schemas.microsoft.com/office/powerpoint/2010/main" val="9102746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860BB-6A7E-2843-B7FB-C419C989E3AD}"/>
              </a:ext>
            </a:extLst>
          </p:cNvPr>
          <p:cNvSpPr>
            <a:spLocks noGrp="1"/>
          </p:cNvSpPr>
          <p:nvPr>
            <p:ph type="title"/>
          </p:nvPr>
        </p:nvSpPr>
        <p:spPr/>
        <p:txBody>
          <a:bodyPr>
            <a:normAutofit fontScale="90000"/>
          </a:bodyPr>
          <a:lstStyle/>
          <a:p>
            <a:r>
              <a:rPr lang="en-US" b="1" dirty="0">
                <a:solidFill>
                  <a:schemeClr val="accent1"/>
                </a:solidFill>
              </a:rPr>
              <a:t>PREOPERATIVE PREPARATION IMMEDIATELY BEFORE SURGERY </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73EBE258-A137-CA4A-BED0-2F7F9ABF9417}"/>
              </a:ext>
            </a:extLst>
          </p:cNvPr>
          <p:cNvSpPr>
            <a:spLocks noGrp="1"/>
          </p:cNvSpPr>
          <p:nvPr>
            <p:ph idx="1"/>
          </p:nvPr>
        </p:nvSpPr>
        <p:spPr/>
        <p:txBody>
          <a:bodyPr>
            <a:normAutofit/>
          </a:bodyPr>
          <a:lstStyle/>
          <a:p>
            <a:pPr marL="0" indent="0">
              <a:buNone/>
            </a:pPr>
            <a:r>
              <a:rPr lang="en-US" b="1" dirty="0"/>
              <a:t>The theatre list </a:t>
            </a:r>
            <a:endParaRPr lang="en-US" dirty="0"/>
          </a:p>
          <a:p>
            <a:r>
              <a:rPr lang="en-US" dirty="0"/>
              <a:t>Theatre list should have as a header the date and the details of the theatre, surgeon and </a:t>
            </a:r>
            <a:r>
              <a:rPr lang="en-US" dirty="0" err="1"/>
              <a:t>anaesthetist</a:t>
            </a:r>
            <a:r>
              <a:rPr lang="en-US" dirty="0"/>
              <a:t>. </a:t>
            </a:r>
          </a:p>
          <a:p>
            <a:endParaRPr lang="en-US" dirty="0"/>
          </a:p>
          <a:p>
            <a:r>
              <a:rPr lang="en-US" dirty="0"/>
              <a:t>For each operation the patient’s name and number, the ward that they will be coming from, the operation title and the side of surgery, if appropriate, should be given. </a:t>
            </a:r>
          </a:p>
          <a:p>
            <a:endParaRPr lang="en-US" dirty="0"/>
          </a:p>
        </p:txBody>
      </p:sp>
    </p:spTree>
    <p:extLst>
      <p:ext uri="{BB962C8B-B14F-4D97-AF65-F5344CB8AC3E}">
        <p14:creationId xmlns:p14="http://schemas.microsoft.com/office/powerpoint/2010/main" val="3297313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57CD8-330D-D14F-915D-29D75A5B76FC}"/>
              </a:ext>
            </a:extLst>
          </p:cNvPr>
          <p:cNvSpPr>
            <a:spLocks noGrp="1"/>
          </p:cNvSpPr>
          <p:nvPr>
            <p:ph type="title"/>
          </p:nvPr>
        </p:nvSpPr>
        <p:spPr/>
        <p:txBody>
          <a:bodyPr/>
          <a:lstStyle/>
          <a:p>
            <a:r>
              <a:rPr lang="en-US" b="1" dirty="0">
                <a:solidFill>
                  <a:schemeClr val="accent1"/>
                </a:solidFill>
              </a:rPr>
              <a:t>OR Sitting and Sterile Technique </a:t>
            </a:r>
            <a:br>
              <a:rPr lang="en-US" b="1"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0B6729AF-C94B-7D47-91B1-578051DE4645}"/>
              </a:ext>
            </a:extLst>
          </p:cNvPr>
          <p:cNvSpPr>
            <a:spLocks noGrp="1"/>
          </p:cNvSpPr>
          <p:nvPr>
            <p:ph idx="1"/>
          </p:nvPr>
        </p:nvSpPr>
        <p:spPr/>
        <p:txBody>
          <a:bodyPr>
            <a:normAutofit fontScale="92500" lnSpcReduction="20000"/>
          </a:bodyPr>
          <a:lstStyle/>
          <a:p>
            <a:pPr marL="0" indent="0">
              <a:buNone/>
            </a:pPr>
            <a:r>
              <a:rPr lang="en-US" sz="3200" dirty="0"/>
              <a:t>Objectives</a:t>
            </a:r>
          </a:p>
          <a:p>
            <a:r>
              <a:rPr lang="en-US" sz="3200" dirty="0"/>
              <a:t>Introduction</a:t>
            </a:r>
          </a:p>
          <a:p>
            <a:r>
              <a:rPr lang="en-US" sz="3200" dirty="0"/>
              <a:t>Aware of common sterility definitions</a:t>
            </a:r>
          </a:p>
          <a:p>
            <a:r>
              <a:rPr lang="en-US" sz="3200" dirty="0"/>
              <a:t>Surgical Asepsis and sterile techniques</a:t>
            </a:r>
          </a:p>
          <a:p>
            <a:r>
              <a:rPr lang="en-US" sz="3200" dirty="0"/>
              <a:t>Principles of sterile technique</a:t>
            </a:r>
          </a:p>
          <a:p>
            <a:r>
              <a:rPr lang="en-US" sz="3200" dirty="0"/>
              <a:t>Surgical instruments and disinfection</a:t>
            </a:r>
          </a:p>
          <a:p>
            <a:r>
              <a:rPr lang="en-US" sz="3200" dirty="0"/>
              <a:t>Operating Room Environment </a:t>
            </a:r>
          </a:p>
          <a:p>
            <a:r>
              <a:rPr lang="en-US" sz="3200" dirty="0"/>
              <a:t>Preoperative preparation immediately before surgery</a:t>
            </a:r>
          </a:p>
          <a:p>
            <a:r>
              <a:rPr lang="en-US" sz="3200" dirty="0"/>
              <a:t>Skin preparation – ‘PREPPING’ AND DRAPING</a:t>
            </a:r>
          </a:p>
          <a:p>
            <a:endParaRPr lang="en-US" sz="3200" dirty="0"/>
          </a:p>
        </p:txBody>
      </p:sp>
    </p:spTree>
    <p:extLst>
      <p:ext uri="{BB962C8B-B14F-4D97-AF65-F5344CB8AC3E}">
        <p14:creationId xmlns:p14="http://schemas.microsoft.com/office/powerpoint/2010/main" val="3893800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860BB-6A7E-2843-B7FB-C419C989E3AD}"/>
              </a:ext>
            </a:extLst>
          </p:cNvPr>
          <p:cNvSpPr>
            <a:spLocks noGrp="1"/>
          </p:cNvSpPr>
          <p:nvPr>
            <p:ph type="title"/>
          </p:nvPr>
        </p:nvSpPr>
        <p:spPr/>
        <p:txBody>
          <a:bodyPr>
            <a:normAutofit fontScale="90000"/>
          </a:bodyPr>
          <a:lstStyle/>
          <a:p>
            <a:r>
              <a:rPr lang="en-US" b="1" dirty="0">
                <a:solidFill>
                  <a:schemeClr val="accent1"/>
                </a:solidFill>
              </a:rPr>
              <a:t>PREOPERATIVE PREPARATION IMMEDIATELY BEFORE SURGERY </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73EBE258-A137-CA4A-BED0-2F7F9ABF9417}"/>
              </a:ext>
            </a:extLst>
          </p:cNvPr>
          <p:cNvSpPr>
            <a:spLocks noGrp="1"/>
          </p:cNvSpPr>
          <p:nvPr>
            <p:ph idx="1"/>
          </p:nvPr>
        </p:nvSpPr>
        <p:spPr>
          <a:xfrm>
            <a:off x="658091" y="1690688"/>
            <a:ext cx="10515600" cy="4351338"/>
          </a:xfrm>
        </p:spPr>
        <p:txBody>
          <a:bodyPr>
            <a:normAutofit/>
          </a:bodyPr>
          <a:lstStyle/>
          <a:p>
            <a:pPr marL="0" indent="0">
              <a:buNone/>
            </a:pPr>
            <a:r>
              <a:rPr lang="en-US" b="1" dirty="0"/>
              <a:t>The theatre list </a:t>
            </a:r>
            <a:endParaRPr lang="en-US" dirty="0"/>
          </a:p>
          <a:p>
            <a:r>
              <a:rPr lang="en-US" dirty="0" err="1"/>
              <a:t>Anaesthetist</a:t>
            </a:r>
            <a:r>
              <a:rPr lang="en-US" dirty="0"/>
              <a:t> should be aware of the operative procedure to estimate the effect on the physiology of the patient.</a:t>
            </a:r>
          </a:p>
          <a:p>
            <a:endParaRPr lang="en-US" dirty="0"/>
          </a:p>
          <a:p>
            <a:r>
              <a:rPr lang="en-US" dirty="0"/>
              <a:t>Need for preoperative prophylactic antibiotics should be discussed in advance. </a:t>
            </a:r>
          </a:p>
          <a:p>
            <a:endParaRPr lang="en-US" dirty="0"/>
          </a:p>
          <a:p>
            <a:r>
              <a:rPr lang="en-US" dirty="0"/>
              <a:t>Possible requirements such as blood transfusion, platelet infusion or </a:t>
            </a:r>
            <a:r>
              <a:rPr lang="en-US" dirty="0" err="1"/>
              <a:t>antihaemophiliac</a:t>
            </a:r>
            <a:r>
              <a:rPr lang="en-US" dirty="0"/>
              <a:t> fraction before starting the operative procedure. </a:t>
            </a:r>
          </a:p>
          <a:p>
            <a:endParaRPr lang="en-US" dirty="0"/>
          </a:p>
        </p:txBody>
      </p:sp>
    </p:spTree>
    <p:extLst>
      <p:ext uri="{BB962C8B-B14F-4D97-AF65-F5344CB8AC3E}">
        <p14:creationId xmlns:p14="http://schemas.microsoft.com/office/powerpoint/2010/main" val="41001917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860BB-6A7E-2843-B7FB-C419C989E3AD}"/>
              </a:ext>
            </a:extLst>
          </p:cNvPr>
          <p:cNvSpPr>
            <a:spLocks noGrp="1"/>
          </p:cNvSpPr>
          <p:nvPr>
            <p:ph type="title"/>
          </p:nvPr>
        </p:nvSpPr>
        <p:spPr/>
        <p:txBody>
          <a:bodyPr>
            <a:normAutofit fontScale="90000"/>
          </a:bodyPr>
          <a:lstStyle/>
          <a:p>
            <a:r>
              <a:rPr lang="en-US" b="1" dirty="0">
                <a:solidFill>
                  <a:schemeClr val="accent1"/>
                </a:solidFill>
              </a:rPr>
              <a:t>PREOPERATIVE PREPARATION IMMEDIATELY BEFORE SURGERY </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73EBE258-A137-CA4A-BED0-2F7F9ABF9417}"/>
              </a:ext>
            </a:extLst>
          </p:cNvPr>
          <p:cNvSpPr>
            <a:spLocks noGrp="1"/>
          </p:cNvSpPr>
          <p:nvPr>
            <p:ph idx="1"/>
          </p:nvPr>
        </p:nvSpPr>
        <p:spPr>
          <a:xfrm>
            <a:off x="990600" y="2981870"/>
            <a:ext cx="10515600" cy="4351338"/>
          </a:xfrm>
        </p:spPr>
        <p:txBody>
          <a:bodyPr>
            <a:normAutofit/>
          </a:bodyPr>
          <a:lstStyle/>
          <a:p>
            <a:pPr marL="0" indent="0">
              <a:buNone/>
            </a:pPr>
            <a:r>
              <a:rPr lang="en-US" b="1" dirty="0">
                <a:solidFill>
                  <a:schemeClr val="accent1">
                    <a:lumMod val="50000"/>
                  </a:schemeClr>
                </a:solidFill>
              </a:rPr>
              <a:t>Chlorhexidine gluconate </a:t>
            </a:r>
          </a:p>
          <a:p>
            <a:r>
              <a:rPr lang="en-US" dirty="0"/>
              <a:t>Has a residual effect and is effective for more than 4 hours. </a:t>
            </a:r>
          </a:p>
          <a:p>
            <a:endParaRPr lang="en-US" dirty="0"/>
          </a:p>
          <a:p>
            <a:r>
              <a:rPr lang="en-US" dirty="0"/>
              <a:t>It has potent antiseptic activity against Gram- positive and Gram-negative organisms and some viruses.</a:t>
            </a:r>
          </a:p>
          <a:p>
            <a:endParaRPr lang="en-US" dirty="0"/>
          </a:p>
          <a:p>
            <a:r>
              <a:rPr lang="en-US" dirty="0"/>
              <a:t>Only moderate activity against the tubercle bacillus. </a:t>
            </a:r>
          </a:p>
          <a:p>
            <a:pPr marL="0" indent="0">
              <a:buNone/>
            </a:pPr>
            <a:endParaRPr lang="en-US" dirty="0"/>
          </a:p>
        </p:txBody>
      </p:sp>
      <p:sp>
        <p:nvSpPr>
          <p:cNvPr id="4" name="Rectangle 3">
            <a:extLst>
              <a:ext uri="{FF2B5EF4-FFF2-40B4-BE49-F238E27FC236}">
                <a16:creationId xmlns:a16="http://schemas.microsoft.com/office/drawing/2014/main" id="{F139AFE4-38E5-5042-9ED4-86A5FBB42822}"/>
              </a:ext>
            </a:extLst>
          </p:cNvPr>
          <p:cNvSpPr/>
          <p:nvPr/>
        </p:nvSpPr>
        <p:spPr>
          <a:xfrm>
            <a:off x="304281" y="1656307"/>
            <a:ext cx="5543762" cy="523220"/>
          </a:xfrm>
          <a:prstGeom prst="rect">
            <a:avLst/>
          </a:prstGeom>
        </p:spPr>
        <p:txBody>
          <a:bodyPr wrap="none">
            <a:spAutoFit/>
          </a:bodyPr>
          <a:lstStyle/>
          <a:p>
            <a:r>
              <a:rPr lang="en-US" sz="2800" dirty="0"/>
              <a:t>Types of scrub disinfectant solutions </a:t>
            </a:r>
          </a:p>
        </p:txBody>
      </p:sp>
    </p:spTree>
    <p:extLst>
      <p:ext uri="{BB962C8B-B14F-4D97-AF65-F5344CB8AC3E}">
        <p14:creationId xmlns:p14="http://schemas.microsoft.com/office/powerpoint/2010/main" val="29550992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860BB-6A7E-2843-B7FB-C419C989E3AD}"/>
              </a:ext>
            </a:extLst>
          </p:cNvPr>
          <p:cNvSpPr>
            <a:spLocks noGrp="1"/>
          </p:cNvSpPr>
          <p:nvPr>
            <p:ph type="title"/>
          </p:nvPr>
        </p:nvSpPr>
        <p:spPr/>
        <p:txBody>
          <a:bodyPr>
            <a:normAutofit fontScale="90000"/>
          </a:bodyPr>
          <a:lstStyle/>
          <a:p>
            <a:r>
              <a:rPr lang="en-US" b="1" dirty="0">
                <a:solidFill>
                  <a:schemeClr val="accent1"/>
                </a:solidFill>
              </a:rPr>
              <a:t>PREOPERATIVE PREPARATION IMMEDIATELY BEFORE SURGERY </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73EBE258-A137-CA4A-BED0-2F7F9ABF9417}"/>
              </a:ext>
            </a:extLst>
          </p:cNvPr>
          <p:cNvSpPr>
            <a:spLocks noGrp="1"/>
          </p:cNvSpPr>
          <p:nvPr>
            <p:ph idx="1"/>
          </p:nvPr>
        </p:nvSpPr>
        <p:spPr>
          <a:xfrm>
            <a:off x="838200" y="2338242"/>
            <a:ext cx="10515600" cy="4769139"/>
          </a:xfrm>
        </p:spPr>
        <p:txBody>
          <a:bodyPr>
            <a:normAutofit fontScale="55000" lnSpcReduction="20000"/>
          </a:bodyPr>
          <a:lstStyle/>
          <a:p>
            <a:pPr marL="0" indent="0">
              <a:buNone/>
            </a:pPr>
            <a:r>
              <a:rPr lang="en-US" sz="6500" b="1" dirty="0">
                <a:solidFill>
                  <a:schemeClr val="accent1">
                    <a:lumMod val="50000"/>
                  </a:schemeClr>
                </a:solidFill>
              </a:rPr>
              <a:t>Iodine </a:t>
            </a:r>
          </a:p>
          <a:p>
            <a:r>
              <a:rPr lang="en-US" sz="4400" dirty="0"/>
              <a:t>Has some residual effects but these are not sustained for more than 4 hours. </a:t>
            </a:r>
          </a:p>
          <a:p>
            <a:endParaRPr lang="en-US" sz="4400" dirty="0"/>
          </a:p>
          <a:p>
            <a:r>
              <a:rPr lang="en-US" sz="4400" dirty="0"/>
              <a:t>It is highly bactericidal, fungicidal and viricidal. </a:t>
            </a:r>
          </a:p>
          <a:p>
            <a:endParaRPr lang="en-US" sz="4400" dirty="0"/>
          </a:p>
          <a:p>
            <a:r>
              <a:rPr lang="en-US" sz="4400" dirty="0"/>
              <a:t>Has some activity against bacterial spores and good activity against tubercle bacillus. </a:t>
            </a:r>
          </a:p>
          <a:p>
            <a:endParaRPr lang="en-US" sz="4400" dirty="0"/>
          </a:p>
          <a:p>
            <a:r>
              <a:rPr lang="en-US" sz="4400" dirty="0"/>
              <a:t>Penetrate cell walls to produce anti-microbial effects. </a:t>
            </a:r>
          </a:p>
          <a:p>
            <a:endParaRPr lang="en-US" sz="4400" dirty="0"/>
          </a:p>
          <a:p>
            <a:r>
              <a:rPr lang="en-US" sz="4400" dirty="0"/>
              <a:t>They may be irritating to the skin or cause allergic reactions</a:t>
            </a:r>
            <a:r>
              <a:rPr lang="en-US" dirty="0"/>
              <a:t>. </a:t>
            </a:r>
          </a:p>
          <a:p>
            <a:endParaRPr lang="en-US" dirty="0"/>
          </a:p>
        </p:txBody>
      </p:sp>
      <p:sp>
        <p:nvSpPr>
          <p:cNvPr id="4" name="Rectangle 3">
            <a:extLst>
              <a:ext uri="{FF2B5EF4-FFF2-40B4-BE49-F238E27FC236}">
                <a16:creationId xmlns:a16="http://schemas.microsoft.com/office/drawing/2014/main" id="{946AA2E9-0AD9-7146-B36C-518BD63BE33B}"/>
              </a:ext>
            </a:extLst>
          </p:cNvPr>
          <p:cNvSpPr/>
          <p:nvPr/>
        </p:nvSpPr>
        <p:spPr>
          <a:xfrm>
            <a:off x="304281" y="1656307"/>
            <a:ext cx="5543762" cy="523220"/>
          </a:xfrm>
          <a:prstGeom prst="rect">
            <a:avLst/>
          </a:prstGeom>
        </p:spPr>
        <p:txBody>
          <a:bodyPr wrap="none">
            <a:spAutoFit/>
          </a:bodyPr>
          <a:lstStyle/>
          <a:p>
            <a:r>
              <a:rPr lang="en-US" sz="2800" dirty="0"/>
              <a:t>Types of scrub disinfectant solutions </a:t>
            </a:r>
          </a:p>
        </p:txBody>
      </p:sp>
    </p:spTree>
    <p:extLst>
      <p:ext uri="{BB962C8B-B14F-4D97-AF65-F5344CB8AC3E}">
        <p14:creationId xmlns:p14="http://schemas.microsoft.com/office/powerpoint/2010/main" val="27442790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860BB-6A7E-2843-B7FB-C419C989E3AD}"/>
              </a:ext>
            </a:extLst>
          </p:cNvPr>
          <p:cNvSpPr>
            <a:spLocks noGrp="1"/>
          </p:cNvSpPr>
          <p:nvPr>
            <p:ph type="title"/>
          </p:nvPr>
        </p:nvSpPr>
        <p:spPr/>
        <p:txBody>
          <a:bodyPr>
            <a:normAutofit fontScale="90000"/>
          </a:bodyPr>
          <a:lstStyle/>
          <a:p>
            <a:r>
              <a:rPr lang="en-US" b="1" dirty="0">
                <a:solidFill>
                  <a:schemeClr val="accent1"/>
                </a:solidFill>
              </a:rPr>
              <a:t>PREOPERATIVE PREPARATION IMMEDIATELY BEFORE SURGERY </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73EBE258-A137-CA4A-BED0-2F7F9ABF9417}"/>
              </a:ext>
            </a:extLst>
          </p:cNvPr>
          <p:cNvSpPr>
            <a:spLocks noGrp="1"/>
          </p:cNvSpPr>
          <p:nvPr>
            <p:ph idx="1"/>
          </p:nvPr>
        </p:nvSpPr>
        <p:spPr>
          <a:xfrm>
            <a:off x="838200" y="2740025"/>
            <a:ext cx="10515600" cy="4351338"/>
          </a:xfrm>
        </p:spPr>
        <p:txBody>
          <a:bodyPr>
            <a:normAutofit/>
          </a:bodyPr>
          <a:lstStyle/>
          <a:p>
            <a:pPr marL="0" indent="0">
              <a:buNone/>
            </a:pPr>
            <a:r>
              <a:rPr lang="en-US" sz="3200" b="1" dirty="0">
                <a:solidFill>
                  <a:schemeClr val="accent1">
                    <a:lumMod val="50000"/>
                  </a:schemeClr>
                </a:solidFill>
              </a:rPr>
              <a:t>Alcohols </a:t>
            </a:r>
          </a:p>
          <a:p>
            <a:r>
              <a:rPr lang="en-US" dirty="0"/>
              <a:t>Highly effective</a:t>
            </a:r>
          </a:p>
          <a:p>
            <a:r>
              <a:rPr lang="en-US" dirty="0"/>
              <a:t>rapidly acting anti-microbial agents with broad-spectrum activity.</a:t>
            </a:r>
          </a:p>
          <a:p>
            <a:r>
              <a:rPr lang="en-US" dirty="0"/>
              <a:t>Effective in destroying Gram-positive and Gram-negative bacteria, fungi, viruses and tubercle bacilli, </a:t>
            </a:r>
            <a:r>
              <a:rPr lang="en-US" dirty="0">
                <a:solidFill>
                  <a:schemeClr val="accent1">
                    <a:lumMod val="50000"/>
                  </a:schemeClr>
                </a:solidFill>
              </a:rPr>
              <a:t>but are not sporicidal</a:t>
            </a:r>
            <a:r>
              <a:rPr lang="en-US" dirty="0"/>
              <a:t>.</a:t>
            </a:r>
          </a:p>
          <a:p>
            <a:endParaRPr lang="en-US" dirty="0"/>
          </a:p>
        </p:txBody>
      </p:sp>
      <p:sp>
        <p:nvSpPr>
          <p:cNvPr id="4" name="Rectangle 3">
            <a:extLst>
              <a:ext uri="{FF2B5EF4-FFF2-40B4-BE49-F238E27FC236}">
                <a16:creationId xmlns:a16="http://schemas.microsoft.com/office/drawing/2014/main" id="{F05DC607-29A3-544C-BACE-D85594D1C46E}"/>
              </a:ext>
            </a:extLst>
          </p:cNvPr>
          <p:cNvSpPr/>
          <p:nvPr/>
        </p:nvSpPr>
        <p:spPr>
          <a:xfrm>
            <a:off x="248863" y="1692136"/>
            <a:ext cx="5543762" cy="523220"/>
          </a:xfrm>
          <a:prstGeom prst="rect">
            <a:avLst/>
          </a:prstGeom>
        </p:spPr>
        <p:txBody>
          <a:bodyPr wrap="none">
            <a:spAutoFit/>
          </a:bodyPr>
          <a:lstStyle/>
          <a:p>
            <a:r>
              <a:rPr lang="en-US" sz="2800" dirty="0"/>
              <a:t>Types of scrub disinfectant solutions </a:t>
            </a:r>
          </a:p>
        </p:txBody>
      </p:sp>
    </p:spTree>
    <p:extLst>
      <p:ext uri="{BB962C8B-B14F-4D97-AF65-F5344CB8AC3E}">
        <p14:creationId xmlns:p14="http://schemas.microsoft.com/office/powerpoint/2010/main" val="40444156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860BB-6A7E-2843-B7FB-C419C989E3AD}"/>
              </a:ext>
            </a:extLst>
          </p:cNvPr>
          <p:cNvSpPr>
            <a:spLocks noGrp="1"/>
          </p:cNvSpPr>
          <p:nvPr>
            <p:ph type="title"/>
          </p:nvPr>
        </p:nvSpPr>
        <p:spPr/>
        <p:txBody>
          <a:bodyPr>
            <a:normAutofit fontScale="90000"/>
          </a:bodyPr>
          <a:lstStyle/>
          <a:p>
            <a:r>
              <a:rPr lang="en-US" b="1" dirty="0">
                <a:solidFill>
                  <a:schemeClr val="accent1"/>
                </a:solidFill>
              </a:rPr>
              <a:t>PREOPERATIVE PREPARATION IMMEDIATELY BEFORE SURGERY </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73EBE258-A137-CA4A-BED0-2F7F9ABF9417}"/>
              </a:ext>
            </a:extLst>
          </p:cNvPr>
          <p:cNvSpPr>
            <a:spLocks noGrp="1"/>
          </p:cNvSpPr>
          <p:nvPr>
            <p:ph idx="1"/>
          </p:nvPr>
        </p:nvSpPr>
        <p:spPr/>
        <p:txBody>
          <a:bodyPr>
            <a:normAutofit/>
          </a:bodyPr>
          <a:lstStyle/>
          <a:p>
            <a:endParaRPr lang="en-US" dirty="0"/>
          </a:p>
          <a:p>
            <a:endParaRPr lang="en-US" dirty="0"/>
          </a:p>
        </p:txBody>
      </p:sp>
      <p:sp>
        <p:nvSpPr>
          <p:cNvPr id="4" name="Rectangle 3">
            <a:extLst>
              <a:ext uri="{FF2B5EF4-FFF2-40B4-BE49-F238E27FC236}">
                <a16:creationId xmlns:a16="http://schemas.microsoft.com/office/drawing/2014/main" id="{ECA6D465-BEFD-AB42-821A-A3F301A8F989}"/>
              </a:ext>
            </a:extLst>
          </p:cNvPr>
          <p:cNvSpPr/>
          <p:nvPr/>
        </p:nvSpPr>
        <p:spPr>
          <a:xfrm>
            <a:off x="574963" y="1554470"/>
            <a:ext cx="10993582" cy="5016758"/>
          </a:xfrm>
          <a:prstGeom prst="rect">
            <a:avLst/>
          </a:prstGeom>
        </p:spPr>
        <p:txBody>
          <a:bodyPr wrap="square">
            <a:spAutoFit/>
          </a:bodyPr>
          <a:lstStyle/>
          <a:p>
            <a:r>
              <a:rPr lang="en-US" sz="3200" b="1" dirty="0">
                <a:latin typeface="Optima" panose="02000503060000020004" pitchFamily="2" charset="0"/>
              </a:rPr>
              <a:t>Operating room/theatre </a:t>
            </a:r>
            <a:endParaRPr lang="en-US" sz="2400" dirty="0"/>
          </a:p>
          <a:p>
            <a:endParaRPr lang="en-US" sz="2400" b="1" i="1" dirty="0">
              <a:latin typeface="Optima" panose="02000503060000020004" pitchFamily="2" charset="0"/>
            </a:endParaRPr>
          </a:p>
          <a:p>
            <a:r>
              <a:rPr lang="en-US" sz="2400" b="1" i="1" dirty="0">
                <a:latin typeface="Optima" panose="02000503060000020004" pitchFamily="2" charset="0"/>
              </a:rPr>
              <a:t>Temperature and humidity </a:t>
            </a:r>
            <a:endParaRPr lang="en-US" sz="2400" dirty="0"/>
          </a:p>
          <a:p>
            <a:endParaRPr lang="en-US" sz="2400" dirty="0">
              <a:latin typeface="GoudyOldStyleBT"/>
            </a:endParaRPr>
          </a:p>
          <a:p>
            <a:r>
              <a:rPr lang="en-US" sz="2400" dirty="0">
                <a:latin typeface="GoudyOldStyleBT"/>
              </a:rPr>
              <a:t>Patients are at risk of becoming hypothermic during prolonged operations. Paralysis, cool intravenous fluid and large exposed wounds all add to this potential problem. </a:t>
            </a:r>
          </a:p>
          <a:p>
            <a:endParaRPr lang="en-US" sz="2400" dirty="0">
              <a:latin typeface="GoudyOldStyleBT"/>
            </a:endParaRPr>
          </a:p>
          <a:p>
            <a:r>
              <a:rPr lang="en-US" sz="2400" dirty="0">
                <a:latin typeface="GoudyOldStyleBT"/>
              </a:rPr>
              <a:t>To prevent such hypothermia ambient temperatures of between 24 and 26</a:t>
            </a:r>
            <a:r>
              <a:rPr lang="en-US" sz="2400" dirty="0">
                <a:latin typeface="Symbol" pitchFamily="2" charset="2"/>
              </a:rPr>
              <a:t>∞</a:t>
            </a:r>
            <a:r>
              <a:rPr lang="en-US" sz="2400" dirty="0">
                <a:latin typeface="GoudyOldStyleBT"/>
              </a:rPr>
              <a:t>C are recommended. </a:t>
            </a:r>
          </a:p>
          <a:p>
            <a:endParaRPr lang="en-US" sz="2400" dirty="0">
              <a:latin typeface="GoudyOldStyleBT"/>
            </a:endParaRPr>
          </a:p>
          <a:p>
            <a:r>
              <a:rPr lang="en-US" sz="2400" dirty="0">
                <a:latin typeface="GoudyOldStyleBT"/>
              </a:rPr>
              <a:t>However, most surgeons find such temperatures uncomfortable and fatigue quickly. Ideal working temperatures for surgeons are between 19 and 20</a:t>
            </a:r>
            <a:r>
              <a:rPr lang="en-US" sz="2400" dirty="0">
                <a:latin typeface="Symbol" pitchFamily="2" charset="2"/>
              </a:rPr>
              <a:t>∞</a:t>
            </a:r>
            <a:r>
              <a:rPr lang="en-US" sz="2400" dirty="0">
                <a:latin typeface="GoudyOldStyleBT"/>
              </a:rPr>
              <a:t>C. </a:t>
            </a:r>
          </a:p>
          <a:p>
            <a:endParaRPr lang="en-US" sz="2400" dirty="0">
              <a:latin typeface="GoudyOldStyleBT"/>
            </a:endParaRPr>
          </a:p>
        </p:txBody>
      </p:sp>
    </p:spTree>
    <p:extLst>
      <p:ext uri="{BB962C8B-B14F-4D97-AF65-F5344CB8AC3E}">
        <p14:creationId xmlns:p14="http://schemas.microsoft.com/office/powerpoint/2010/main" val="25535779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860BB-6A7E-2843-B7FB-C419C989E3AD}"/>
              </a:ext>
            </a:extLst>
          </p:cNvPr>
          <p:cNvSpPr>
            <a:spLocks noGrp="1"/>
          </p:cNvSpPr>
          <p:nvPr>
            <p:ph type="title"/>
          </p:nvPr>
        </p:nvSpPr>
        <p:spPr/>
        <p:txBody>
          <a:bodyPr>
            <a:normAutofit fontScale="90000"/>
          </a:bodyPr>
          <a:lstStyle/>
          <a:p>
            <a:r>
              <a:rPr lang="en-US" b="1" dirty="0">
                <a:solidFill>
                  <a:schemeClr val="accent1"/>
                </a:solidFill>
              </a:rPr>
              <a:t>PREOPERATIVE PREPARATION IMMEDIATELY BEFORE SURGERY </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73EBE258-A137-CA4A-BED0-2F7F9ABF9417}"/>
              </a:ext>
            </a:extLst>
          </p:cNvPr>
          <p:cNvSpPr>
            <a:spLocks noGrp="1"/>
          </p:cNvSpPr>
          <p:nvPr>
            <p:ph idx="1"/>
          </p:nvPr>
        </p:nvSpPr>
        <p:spPr/>
        <p:txBody>
          <a:bodyPr>
            <a:normAutofit/>
          </a:bodyPr>
          <a:lstStyle/>
          <a:p>
            <a:endParaRPr lang="en-US" dirty="0"/>
          </a:p>
          <a:p>
            <a:endParaRPr lang="en-US" dirty="0"/>
          </a:p>
        </p:txBody>
      </p:sp>
      <p:sp>
        <p:nvSpPr>
          <p:cNvPr id="4" name="Rectangle 3">
            <a:extLst>
              <a:ext uri="{FF2B5EF4-FFF2-40B4-BE49-F238E27FC236}">
                <a16:creationId xmlns:a16="http://schemas.microsoft.com/office/drawing/2014/main" id="{ECA6D465-BEFD-AB42-821A-A3F301A8F989}"/>
              </a:ext>
            </a:extLst>
          </p:cNvPr>
          <p:cNvSpPr/>
          <p:nvPr/>
        </p:nvSpPr>
        <p:spPr>
          <a:xfrm>
            <a:off x="574962" y="1554470"/>
            <a:ext cx="11201401" cy="4832092"/>
          </a:xfrm>
          <a:prstGeom prst="rect">
            <a:avLst/>
          </a:prstGeom>
        </p:spPr>
        <p:txBody>
          <a:bodyPr wrap="square">
            <a:spAutoFit/>
          </a:bodyPr>
          <a:lstStyle/>
          <a:p>
            <a:r>
              <a:rPr lang="en-US" sz="2800" b="1" dirty="0">
                <a:latin typeface="Optima" panose="02000503060000020004" pitchFamily="2" charset="0"/>
              </a:rPr>
              <a:t>Operating room/theatre </a:t>
            </a:r>
            <a:endParaRPr lang="en-US" sz="2800" dirty="0"/>
          </a:p>
          <a:p>
            <a:endParaRPr lang="en-US" sz="2800" b="1" i="1" dirty="0">
              <a:latin typeface="Optima" panose="02000503060000020004" pitchFamily="2" charset="0"/>
            </a:endParaRPr>
          </a:p>
          <a:p>
            <a:r>
              <a:rPr lang="en-US" sz="2800" b="1" i="1" dirty="0">
                <a:latin typeface="Optima" panose="02000503060000020004" pitchFamily="2" charset="0"/>
              </a:rPr>
              <a:t>Temperature and humidity </a:t>
            </a:r>
            <a:endParaRPr lang="en-US" sz="2800" dirty="0"/>
          </a:p>
          <a:p>
            <a:endParaRPr lang="en-US" sz="2800" dirty="0">
              <a:latin typeface="GoudyOldStyleBT"/>
            </a:endParaRPr>
          </a:p>
          <a:p>
            <a:r>
              <a:rPr lang="en-US" sz="2800" dirty="0">
                <a:latin typeface="GoudyOldStyleBT"/>
              </a:rPr>
              <a:t>For prolonged operations patient-warming blanket should be used. </a:t>
            </a:r>
          </a:p>
          <a:p>
            <a:endParaRPr lang="en-US" sz="2800" dirty="0">
              <a:latin typeface="GoudyOldStyleBT"/>
            </a:endParaRPr>
          </a:p>
          <a:p>
            <a:r>
              <a:rPr lang="en-US" sz="2800" dirty="0">
                <a:latin typeface="GoudyOldStyleBT"/>
              </a:rPr>
              <a:t>This is especially important in small children. </a:t>
            </a:r>
            <a:endParaRPr lang="en-US" sz="2800" dirty="0"/>
          </a:p>
          <a:p>
            <a:endParaRPr lang="en-US" sz="2800" dirty="0">
              <a:latin typeface="GoudyOldStyleBT"/>
            </a:endParaRPr>
          </a:p>
          <a:p>
            <a:endParaRPr lang="en-US" sz="2800" dirty="0">
              <a:latin typeface="GoudyOldStyleBT"/>
            </a:endParaRPr>
          </a:p>
          <a:p>
            <a:r>
              <a:rPr lang="en-US" sz="2800" dirty="0">
                <a:latin typeface="GoudyOldStyleBT"/>
              </a:rPr>
              <a:t>Relative humidity in theatres should be capable of adjustment in the range 40–60%. </a:t>
            </a:r>
            <a:endParaRPr lang="en-US" sz="2000" dirty="0"/>
          </a:p>
        </p:txBody>
      </p:sp>
    </p:spTree>
    <p:extLst>
      <p:ext uri="{BB962C8B-B14F-4D97-AF65-F5344CB8AC3E}">
        <p14:creationId xmlns:p14="http://schemas.microsoft.com/office/powerpoint/2010/main" val="6794264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860BB-6A7E-2843-B7FB-C419C989E3AD}"/>
              </a:ext>
            </a:extLst>
          </p:cNvPr>
          <p:cNvSpPr>
            <a:spLocks noGrp="1"/>
          </p:cNvSpPr>
          <p:nvPr>
            <p:ph type="title"/>
          </p:nvPr>
        </p:nvSpPr>
        <p:spPr/>
        <p:txBody>
          <a:bodyPr>
            <a:normAutofit fontScale="90000"/>
          </a:bodyPr>
          <a:lstStyle/>
          <a:p>
            <a:r>
              <a:rPr lang="en-US" b="1" dirty="0">
                <a:solidFill>
                  <a:schemeClr val="accent1"/>
                </a:solidFill>
              </a:rPr>
              <a:t>PREOPERATIVE PREPARATION IMMEDIATELY BEFORE SURGERY </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73EBE258-A137-CA4A-BED0-2F7F9ABF9417}"/>
              </a:ext>
            </a:extLst>
          </p:cNvPr>
          <p:cNvSpPr>
            <a:spLocks noGrp="1"/>
          </p:cNvSpPr>
          <p:nvPr>
            <p:ph idx="1"/>
          </p:nvPr>
        </p:nvSpPr>
        <p:spPr/>
        <p:txBody>
          <a:bodyPr>
            <a:normAutofit/>
          </a:bodyPr>
          <a:lstStyle/>
          <a:p>
            <a:endParaRPr lang="en-US" dirty="0"/>
          </a:p>
          <a:p>
            <a:endParaRPr lang="en-US" dirty="0"/>
          </a:p>
        </p:txBody>
      </p:sp>
      <p:sp>
        <p:nvSpPr>
          <p:cNvPr id="4" name="Rectangle 3">
            <a:extLst>
              <a:ext uri="{FF2B5EF4-FFF2-40B4-BE49-F238E27FC236}">
                <a16:creationId xmlns:a16="http://schemas.microsoft.com/office/drawing/2014/main" id="{5B84499E-31A3-5B41-BBF5-E0B6DEE05653}"/>
              </a:ext>
            </a:extLst>
          </p:cNvPr>
          <p:cNvSpPr/>
          <p:nvPr/>
        </p:nvSpPr>
        <p:spPr>
          <a:xfrm>
            <a:off x="838200" y="2413338"/>
            <a:ext cx="8305800" cy="3108543"/>
          </a:xfrm>
          <a:prstGeom prst="rect">
            <a:avLst/>
          </a:prstGeom>
        </p:spPr>
        <p:txBody>
          <a:bodyPr wrap="square">
            <a:spAutoFit/>
          </a:bodyPr>
          <a:lstStyle/>
          <a:p>
            <a:r>
              <a:rPr lang="en-US" sz="2800" b="1" i="1" dirty="0">
                <a:latin typeface="Optima" panose="02000503060000020004" pitchFamily="2" charset="0"/>
              </a:rPr>
              <a:t>Illumination </a:t>
            </a:r>
            <a:endParaRPr lang="en-US" sz="2800" dirty="0"/>
          </a:p>
          <a:p>
            <a:r>
              <a:rPr lang="en-US" sz="2800" dirty="0">
                <a:latin typeface="GoudyOldStyleBT"/>
              </a:rPr>
              <a:t>The light source in theatre should not produce shadow. </a:t>
            </a:r>
          </a:p>
          <a:p>
            <a:endParaRPr lang="en-US" sz="2800" dirty="0">
              <a:latin typeface="GoudyOldStyleBT"/>
            </a:endParaRPr>
          </a:p>
          <a:p>
            <a:r>
              <a:rPr lang="en-US" sz="2800" dirty="0">
                <a:latin typeface="GoudyOldStyleBT"/>
              </a:rPr>
              <a:t>It should be capable of producing a minimum of 40 000 lux at the incision site. </a:t>
            </a:r>
          </a:p>
          <a:p>
            <a:endParaRPr lang="en-US" sz="2800" dirty="0">
              <a:latin typeface="GoudyOldStyleBT"/>
            </a:endParaRPr>
          </a:p>
          <a:p>
            <a:endParaRPr lang="en-US" sz="2800" dirty="0"/>
          </a:p>
        </p:txBody>
      </p:sp>
    </p:spTree>
    <p:extLst>
      <p:ext uri="{BB962C8B-B14F-4D97-AF65-F5344CB8AC3E}">
        <p14:creationId xmlns:p14="http://schemas.microsoft.com/office/powerpoint/2010/main" val="5778012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860BB-6A7E-2843-B7FB-C419C989E3AD}"/>
              </a:ext>
            </a:extLst>
          </p:cNvPr>
          <p:cNvSpPr>
            <a:spLocks noGrp="1"/>
          </p:cNvSpPr>
          <p:nvPr>
            <p:ph type="title"/>
          </p:nvPr>
        </p:nvSpPr>
        <p:spPr/>
        <p:txBody>
          <a:bodyPr>
            <a:normAutofit fontScale="90000"/>
          </a:bodyPr>
          <a:lstStyle/>
          <a:p>
            <a:r>
              <a:rPr lang="en-US" b="1" dirty="0">
                <a:solidFill>
                  <a:schemeClr val="accent1"/>
                </a:solidFill>
              </a:rPr>
              <a:t>PREOPERATIVE PREPARATION IMMEDIATELY BEFORE SURGERY </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73EBE258-A137-CA4A-BED0-2F7F9ABF9417}"/>
              </a:ext>
            </a:extLst>
          </p:cNvPr>
          <p:cNvSpPr>
            <a:spLocks noGrp="1"/>
          </p:cNvSpPr>
          <p:nvPr>
            <p:ph idx="1"/>
          </p:nvPr>
        </p:nvSpPr>
        <p:spPr/>
        <p:txBody>
          <a:bodyPr>
            <a:normAutofit/>
          </a:bodyPr>
          <a:lstStyle/>
          <a:p>
            <a:endParaRPr lang="en-US" dirty="0"/>
          </a:p>
          <a:p>
            <a:endParaRPr lang="en-US" dirty="0"/>
          </a:p>
        </p:txBody>
      </p:sp>
      <p:sp>
        <p:nvSpPr>
          <p:cNvPr id="4" name="Rectangle 3">
            <a:extLst>
              <a:ext uri="{FF2B5EF4-FFF2-40B4-BE49-F238E27FC236}">
                <a16:creationId xmlns:a16="http://schemas.microsoft.com/office/drawing/2014/main" id="{5B84499E-31A3-5B41-BBF5-E0B6DEE05653}"/>
              </a:ext>
            </a:extLst>
          </p:cNvPr>
          <p:cNvSpPr/>
          <p:nvPr/>
        </p:nvSpPr>
        <p:spPr>
          <a:xfrm>
            <a:off x="644236" y="1359493"/>
            <a:ext cx="11284528" cy="5755422"/>
          </a:xfrm>
          <a:prstGeom prst="rect">
            <a:avLst/>
          </a:prstGeom>
        </p:spPr>
        <p:txBody>
          <a:bodyPr wrap="square">
            <a:spAutoFit/>
          </a:bodyPr>
          <a:lstStyle/>
          <a:p>
            <a:r>
              <a:rPr lang="en-US" sz="2800" b="1" i="1" dirty="0"/>
              <a:t>Ventilatory system </a:t>
            </a:r>
            <a:endParaRPr lang="en-US" sz="2800" dirty="0"/>
          </a:p>
          <a:p>
            <a:endParaRPr lang="en-US" sz="2800" dirty="0"/>
          </a:p>
          <a:p>
            <a:r>
              <a:rPr lang="en-US" sz="3200" dirty="0">
                <a:solidFill>
                  <a:schemeClr val="accent1">
                    <a:lumMod val="50000"/>
                  </a:schemeClr>
                </a:solidFill>
              </a:rPr>
              <a:t>Airflow system </a:t>
            </a:r>
          </a:p>
          <a:p>
            <a:pPr marL="914400" lvl="1" indent="-457200">
              <a:buFont typeface="Arial" panose="020B0604020202020204" pitchFamily="34" charset="0"/>
              <a:buChar char="•"/>
            </a:pPr>
            <a:r>
              <a:rPr lang="en-US" sz="2800" dirty="0"/>
              <a:t>keeps air fresh</a:t>
            </a:r>
          </a:p>
          <a:p>
            <a:pPr marL="914400" lvl="1" indent="-457200">
              <a:buFont typeface="Arial" panose="020B0604020202020204" pitchFamily="34" charset="0"/>
              <a:buChar char="•"/>
            </a:pPr>
            <a:r>
              <a:rPr lang="en-US" sz="2800" dirty="0"/>
              <a:t>It is measured by air changes per hour. </a:t>
            </a:r>
          </a:p>
          <a:p>
            <a:endParaRPr lang="en-US" sz="2800" dirty="0"/>
          </a:p>
          <a:p>
            <a:r>
              <a:rPr lang="en-US" sz="2800" dirty="0"/>
              <a:t>Minimum standard number of airflow changes allowed in operating rooms in the is 17 per hour. </a:t>
            </a:r>
          </a:p>
          <a:p>
            <a:endParaRPr lang="en-US" sz="2800" dirty="0"/>
          </a:p>
          <a:p>
            <a:r>
              <a:rPr lang="en-US" sz="2800" dirty="0"/>
              <a:t>Laminar flow will generally provide 100–300 air changes per hour and is used in operations in which airborne infection must be avoided at all costs (operations involving implants). </a:t>
            </a:r>
          </a:p>
          <a:p>
            <a:endParaRPr lang="en-US" sz="2800" dirty="0"/>
          </a:p>
        </p:txBody>
      </p:sp>
    </p:spTree>
    <p:extLst>
      <p:ext uri="{BB962C8B-B14F-4D97-AF65-F5344CB8AC3E}">
        <p14:creationId xmlns:p14="http://schemas.microsoft.com/office/powerpoint/2010/main" val="7412719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860BB-6A7E-2843-B7FB-C419C989E3AD}"/>
              </a:ext>
            </a:extLst>
          </p:cNvPr>
          <p:cNvSpPr>
            <a:spLocks noGrp="1"/>
          </p:cNvSpPr>
          <p:nvPr>
            <p:ph type="title"/>
          </p:nvPr>
        </p:nvSpPr>
        <p:spPr/>
        <p:txBody>
          <a:bodyPr>
            <a:normAutofit fontScale="90000"/>
          </a:bodyPr>
          <a:lstStyle/>
          <a:p>
            <a:r>
              <a:rPr lang="en-US" b="1" dirty="0">
                <a:solidFill>
                  <a:schemeClr val="accent1"/>
                </a:solidFill>
              </a:rPr>
              <a:t>PREOPERATIVE PREPARATION IMMEDIATELY BEFORE SURGERY </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73EBE258-A137-CA4A-BED0-2F7F9ABF9417}"/>
              </a:ext>
            </a:extLst>
          </p:cNvPr>
          <p:cNvSpPr>
            <a:spLocks noGrp="1"/>
          </p:cNvSpPr>
          <p:nvPr>
            <p:ph idx="1"/>
          </p:nvPr>
        </p:nvSpPr>
        <p:spPr/>
        <p:txBody>
          <a:bodyPr>
            <a:normAutofit/>
          </a:bodyPr>
          <a:lstStyle/>
          <a:p>
            <a:endParaRPr lang="en-US" dirty="0"/>
          </a:p>
          <a:p>
            <a:endParaRPr lang="en-US" dirty="0"/>
          </a:p>
        </p:txBody>
      </p:sp>
      <p:sp>
        <p:nvSpPr>
          <p:cNvPr id="4" name="Rectangle 3">
            <a:extLst>
              <a:ext uri="{FF2B5EF4-FFF2-40B4-BE49-F238E27FC236}">
                <a16:creationId xmlns:a16="http://schemas.microsoft.com/office/drawing/2014/main" id="{5B84499E-31A3-5B41-BBF5-E0B6DEE05653}"/>
              </a:ext>
            </a:extLst>
          </p:cNvPr>
          <p:cNvSpPr/>
          <p:nvPr/>
        </p:nvSpPr>
        <p:spPr>
          <a:xfrm>
            <a:off x="838200" y="1825625"/>
            <a:ext cx="10515600" cy="4278094"/>
          </a:xfrm>
          <a:prstGeom prst="rect">
            <a:avLst/>
          </a:prstGeom>
        </p:spPr>
        <p:txBody>
          <a:bodyPr wrap="square">
            <a:spAutoFit/>
          </a:bodyPr>
          <a:lstStyle/>
          <a:p>
            <a:r>
              <a:rPr lang="en-US" sz="3200" b="1" i="1" dirty="0">
                <a:solidFill>
                  <a:schemeClr val="accent1">
                    <a:lumMod val="50000"/>
                  </a:schemeClr>
                </a:solidFill>
              </a:rPr>
              <a:t>Movement </a:t>
            </a:r>
            <a:endParaRPr lang="en-US" sz="3200" dirty="0">
              <a:solidFill>
                <a:schemeClr val="accent1">
                  <a:lumMod val="50000"/>
                </a:schemeClr>
              </a:solidFill>
            </a:endParaRPr>
          </a:p>
          <a:p>
            <a:endParaRPr lang="en-US" sz="2400" dirty="0"/>
          </a:p>
          <a:p>
            <a:pPr marL="342900" indent="-342900">
              <a:buFont typeface="Arial" panose="020B0604020202020204" pitchFamily="34" charset="0"/>
              <a:buChar char="•"/>
            </a:pPr>
            <a:r>
              <a:rPr lang="en-US" sz="2400" dirty="0"/>
              <a:t>All staff should enter the theatre through the entry zone, which is used for scrubbing and gowning. </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Amount of movement in and around the operating room and table itself should be kept to a minimum. </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There should be doors clearly marked for entry and exit, as one-way traffic will </a:t>
            </a:r>
            <a:r>
              <a:rPr lang="en-US" sz="2400" dirty="0" err="1"/>
              <a:t>minimise</a:t>
            </a:r>
            <a:r>
              <a:rPr lang="en-US" sz="2400" dirty="0"/>
              <a:t> the risk of contamination. </a:t>
            </a:r>
          </a:p>
          <a:p>
            <a:endParaRPr lang="en-US" sz="2400" dirty="0"/>
          </a:p>
        </p:txBody>
      </p:sp>
    </p:spTree>
    <p:extLst>
      <p:ext uri="{BB962C8B-B14F-4D97-AF65-F5344CB8AC3E}">
        <p14:creationId xmlns:p14="http://schemas.microsoft.com/office/powerpoint/2010/main" val="35381562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860BB-6A7E-2843-B7FB-C419C989E3AD}"/>
              </a:ext>
            </a:extLst>
          </p:cNvPr>
          <p:cNvSpPr>
            <a:spLocks noGrp="1"/>
          </p:cNvSpPr>
          <p:nvPr>
            <p:ph type="title"/>
          </p:nvPr>
        </p:nvSpPr>
        <p:spPr/>
        <p:txBody>
          <a:bodyPr>
            <a:normAutofit fontScale="90000"/>
          </a:bodyPr>
          <a:lstStyle/>
          <a:p>
            <a:r>
              <a:rPr lang="en-US" b="1" dirty="0">
                <a:solidFill>
                  <a:schemeClr val="accent1"/>
                </a:solidFill>
              </a:rPr>
              <a:t>PREOPERATIVE PREPARATION IMMEDIATELY BEFORE SURGERY </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73EBE258-A137-CA4A-BED0-2F7F9ABF9417}"/>
              </a:ext>
            </a:extLst>
          </p:cNvPr>
          <p:cNvSpPr>
            <a:spLocks noGrp="1"/>
          </p:cNvSpPr>
          <p:nvPr>
            <p:ph idx="1"/>
          </p:nvPr>
        </p:nvSpPr>
        <p:spPr/>
        <p:txBody>
          <a:bodyPr>
            <a:normAutofit/>
          </a:bodyPr>
          <a:lstStyle/>
          <a:p>
            <a:endParaRPr lang="en-US" dirty="0"/>
          </a:p>
          <a:p>
            <a:endParaRPr lang="en-US" dirty="0"/>
          </a:p>
        </p:txBody>
      </p:sp>
      <p:sp>
        <p:nvSpPr>
          <p:cNvPr id="4" name="Rectangle 3">
            <a:extLst>
              <a:ext uri="{FF2B5EF4-FFF2-40B4-BE49-F238E27FC236}">
                <a16:creationId xmlns:a16="http://schemas.microsoft.com/office/drawing/2014/main" id="{5B84499E-31A3-5B41-BBF5-E0B6DEE05653}"/>
              </a:ext>
            </a:extLst>
          </p:cNvPr>
          <p:cNvSpPr/>
          <p:nvPr/>
        </p:nvSpPr>
        <p:spPr>
          <a:xfrm>
            <a:off x="838199" y="1690688"/>
            <a:ext cx="11076709" cy="4955203"/>
          </a:xfrm>
          <a:prstGeom prst="rect">
            <a:avLst/>
          </a:prstGeom>
        </p:spPr>
        <p:txBody>
          <a:bodyPr wrap="square">
            <a:spAutoFit/>
          </a:bodyPr>
          <a:lstStyle/>
          <a:p>
            <a:r>
              <a:rPr lang="en-US" sz="2800" i="1" dirty="0">
                <a:solidFill>
                  <a:schemeClr val="accent1">
                    <a:lumMod val="50000"/>
                  </a:schemeClr>
                </a:solidFill>
              </a:rPr>
              <a:t>Airborne contamination </a:t>
            </a:r>
            <a:endParaRPr lang="en-US" sz="2800" dirty="0">
              <a:solidFill>
                <a:schemeClr val="accent1">
                  <a:lumMod val="50000"/>
                </a:schemeClr>
              </a:solidFill>
            </a:endParaRPr>
          </a:p>
          <a:p>
            <a:r>
              <a:rPr lang="en-US" sz="2800" dirty="0"/>
              <a:t>Airborne bacteria in the theatre originate almost exclusively from personnel within the theatre. </a:t>
            </a:r>
          </a:p>
          <a:p>
            <a:endParaRPr lang="en-US" sz="2800" dirty="0"/>
          </a:p>
          <a:p>
            <a:r>
              <a:rPr lang="en-US" sz="2800" dirty="0"/>
              <a:t>Person may shed from 3000 to 50000 micro-organisms per minute.</a:t>
            </a:r>
          </a:p>
          <a:p>
            <a:endParaRPr lang="en-US" sz="2800" dirty="0"/>
          </a:p>
          <a:p>
            <a:r>
              <a:rPr lang="en-US" sz="2800" dirty="0"/>
              <a:t>The major source is the skin, which is often contaminated with </a:t>
            </a:r>
            <a:r>
              <a:rPr lang="en-US" sz="2800" i="1" dirty="0"/>
              <a:t>Staphylococcus aureus </a:t>
            </a:r>
            <a:r>
              <a:rPr lang="en-US" sz="2800" dirty="0"/>
              <a:t>and other coagulase -</a:t>
            </a:r>
            <a:r>
              <a:rPr lang="en-US" sz="2800" dirty="0" err="1"/>
              <a:t>Ve</a:t>
            </a:r>
            <a:r>
              <a:rPr lang="en-US" sz="2800" dirty="0"/>
              <a:t> staphylococcal species. </a:t>
            </a:r>
          </a:p>
          <a:p>
            <a:endParaRPr lang="en-US" sz="2800" dirty="0"/>
          </a:p>
          <a:p>
            <a:r>
              <a:rPr lang="en-US" sz="2800" dirty="0"/>
              <a:t>Bacteria also disperse from the upper respiratory tract. </a:t>
            </a:r>
          </a:p>
          <a:p>
            <a:endParaRPr lang="en-US" dirty="0"/>
          </a:p>
          <a:p>
            <a:endParaRPr lang="en-US" dirty="0"/>
          </a:p>
        </p:txBody>
      </p:sp>
    </p:spTree>
    <p:extLst>
      <p:ext uri="{BB962C8B-B14F-4D97-AF65-F5344CB8AC3E}">
        <p14:creationId xmlns:p14="http://schemas.microsoft.com/office/powerpoint/2010/main" val="1526077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57CD8-330D-D14F-915D-29D75A5B76FC}"/>
              </a:ext>
            </a:extLst>
          </p:cNvPr>
          <p:cNvSpPr>
            <a:spLocks noGrp="1"/>
          </p:cNvSpPr>
          <p:nvPr>
            <p:ph type="title"/>
          </p:nvPr>
        </p:nvSpPr>
        <p:spPr/>
        <p:txBody>
          <a:bodyPr/>
          <a:lstStyle/>
          <a:p>
            <a:r>
              <a:rPr lang="en-US" b="1" dirty="0">
                <a:solidFill>
                  <a:schemeClr val="accent1"/>
                </a:solidFill>
              </a:rPr>
              <a:t>Surgical Asepsis and sterile technique </a:t>
            </a:r>
            <a:br>
              <a:rPr lang="en-US" b="1"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0B6729AF-C94B-7D47-91B1-578051DE4645}"/>
              </a:ext>
            </a:extLst>
          </p:cNvPr>
          <p:cNvSpPr>
            <a:spLocks noGrp="1"/>
          </p:cNvSpPr>
          <p:nvPr>
            <p:ph idx="1"/>
          </p:nvPr>
        </p:nvSpPr>
        <p:spPr/>
        <p:txBody>
          <a:bodyPr>
            <a:normAutofit/>
          </a:bodyPr>
          <a:lstStyle/>
          <a:p>
            <a:pPr marL="0" indent="0">
              <a:buNone/>
            </a:pPr>
            <a:r>
              <a:rPr lang="en-US" b="1" dirty="0"/>
              <a:t>Surgical Asepsis and sterile technique </a:t>
            </a:r>
          </a:p>
          <a:p>
            <a:r>
              <a:rPr lang="en-US" b="1" dirty="0"/>
              <a:t>Asepsis</a:t>
            </a:r>
            <a:r>
              <a:rPr lang="en-US" dirty="0"/>
              <a:t> refers to the absence of infectious material or infection.</a:t>
            </a:r>
            <a:r>
              <a:rPr lang="en-US" b="1" dirty="0"/>
              <a:t> </a:t>
            </a:r>
          </a:p>
          <a:p>
            <a:endParaRPr lang="en-US" b="1" dirty="0"/>
          </a:p>
          <a:p>
            <a:r>
              <a:rPr lang="en-US" b="1" dirty="0"/>
              <a:t>Surgical asepsis</a:t>
            </a:r>
            <a:r>
              <a:rPr lang="en-US" dirty="0"/>
              <a:t> is the absence of all microorganisms within any type of invasive procedure. </a:t>
            </a:r>
          </a:p>
          <a:p>
            <a:endParaRPr lang="en-US" b="1" dirty="0"/>
          </a:p>
          <a:p>
            <a:r>
              <a:rPr lang="en-US" b="1" dirty="0"/>
              <a:t>Sterile technique</a:t>
            </a:r>
            <a:r>
              <a:rPr lang="en-US" dirty="0"/>
              <a:t> is a set of specific practices and procedures performed to make equipment and areas free from all microorganisms. </a:t>
            </a:r>
          </a:p>
          <a:p>
            <a:endParaRPr lang="en-US" dirty="0"/>
          </a:p>
        </p:txBody>
      </p:sp>
    </p:spTree>
    <p:extLst>
      <p:ext uri="{BB962C8B-B14F-4D97-AF65-F5344CB8AC3E}">
        <p14:creationId xmlns:p14="http://schemas.microsoft.com/office/powerpoint/2010/main" val="42507274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860BB-6A7E-2843-B7FB-C419C989E3AD}"/>
              </a:ext>
            </a:extLst>
          </p:cNvPr>
          <p:cNvSpPr>
            <a:spLocks noGrp="1"/>
          </p:cNvSpPr>
          <p:nvPr>
            <p:ph type="title"/>
          </p:nvPr>
        </p:nvSpPr>
        <p:spPr/>
        <p:txBody>
          <a:bodyPr>
            <a:normAutofit fontScale="90000"/>
          </a:bodyPr>
          <a:lstStyle/>
          <a:p>
            <a:r>
              <a:rPr lang="en-US" b="1" dirty="0">
                <a:solidFill>
                  <a:schemeClr val="accent1"/>
                </a:solidFill>
              </a:rPr>
              <a:t>PREOPERATIVE PREPARATION IMMEDIATELY BEFORE SURGERY </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73EBE258-A137-CA4A-BED0-2F7F9ABF9417}"/>
              </a:ext>
            </a:extLst>
          </p:cNvPr>
          <p:cNvSpPr>
            <a:spLocks noGrp="1"/>
          </p:cNvSpPr>
          <p:nvPr>
            <p:ph idx="1"/>
          </p:nvPr>
        </p:nvSpPr>
        <p:spPr/>
        <p:txBody>
          <a:bodyPr>
            <a:normAutofit/>
          </a:bodyPr>
          <a:lstStyle/>
          <a:p>
            <a:endParaRPr lang="en-US" dirty="0"/>
          </a:p>
          <a:p>
            <a:endParaRPr lang="en-US" dirty="0"/>
          </a:p>
        </p:txBody>
      </p:sp>
      <p:sp>
        <p:nvSpPr>
          <p:cNvPr id="4" name="Rectangle 3">
            <a:extLst>
              <a:ext uri="{FF2B5EF4-FFF2-40B4-BE49-F238E27FC236}">
                <a16:creationId xmlns:a16="http://schemas.microsoft.com/office/drawing/2014/main" id="{5B84499E-31A3-5B41-BBF5-E0B6DEE05653}"/>
              </a:ext>
            </a:extLst>
          </p:cNvPr>
          <p:cNvSpPr/>
          <p:nvPr/>
        </p:nvSpPr>
        <p:spPr>
          <a:xfrm>
            <a:off x="838200" y="1690688"/>
            <a:ext cx="10785764" cy="4093428"/>
          </a:xfrm>
          <a:prstGeom prst="rect">
            <a:avLst/>
          </a:prstGeom>
        </p:spPr>
        <p:txBody>
          <a:bodyPr wrap="square">
            <a:spAutoFit/>
          </a:bodyPr>
          <a:lstStyle/>
          <a:p>
            <a:r>
              <a:rPr lang="en-US" sz="2800" i="1" dirty="0">
                <a:solidFill>
                  <a:schemeClr val="accent1">
                    <a:lumMod val="50000"/>
                  </a:schemeClr>
                </a:solidFill>
              </a:rPr>
              <a:t>Airborne contamination </a:t>
            </a:r>
            <a:endParaRPr lang="en-US" sz="2800" dirty="0">
              <a:solidFill>
                <a:schemeClr val="accent1">
                  <a:lumMod val="50000"/>
                </a:schemeClr>
              </a:solidFill>
            </a:endParaRPr>
          </a:p>
          <a:p>
            <a:endParaRPr lang="en-US" dirty="0"/>
          </a:p>
          <a:p>
            <a:r>
              <a:rPr lang="en-US" sz="3600" dirty="0">
                <a:solidFill>
                  <a:schemeClr val="accent1">
                    <a:lumMod val="50000"/>
                  </a:schemeClr>
                </a:solidFill>
              </a:rPr>
              <a:t>Avoid:</a:t>
            </a:r>
          </a:p>
          <a:p>
            <a:pPr marL="285750" indent="-285750">
              <a:buFont typeface="Arial" panose="020B0604020202020204" pitchFamily="34" charset="0"/>
              <a:buChar char="•"/>
            </a:pPr>
            <a:r>
              <a:rPr lang="en-US" sz="3200" dirty="0"/>
              <a:t>Excessive or unnecessary movements, </a:t>
            </a:r>
          </a:p>
          <a:p>
            <a:pPr marL="285750" indent="-285750">
              <a:buFont typeface="Arial" panose="020B0604020202020204" pitchFamily="34" charset="0"/>
              <a:buChar char="•"/>
            </a:pPr>
            <a:r>
              <a:rPr lang="en-US" sz="3200" dirty="0"/>
              <a:t>Operating room/theatre overcrowding, </a:t>
            </a:r>
          </a:p>
          <a:p>
            <a:pPr marL="285750" indent="-285750">
              <a:buFont typeface="Arial" panose="020B0604020202020204" pitchFamily="34" charset="0"/>
              <a:buChar char="•"/>
            </a:pPr>
            <a:r>
              <a:rPr lang="en-US" sz="3200" dirty="0"/>
              <a:t>Poor scrubbing up, gowning and gloving technique, </a:t>
            </a:r>
          </a:p>
          <a:p>
            <a:pPr marL="285750" indent="-285750">
              <a:buFont typeface="Arial" panose="020B0604020202020204" pitchFamily="34" charset="0"/>
              <a:buChar char="•"/>
            </a:pPr>
            <a:r>
              <a:rPr lang="en-US" sz="3200" dirty="0"/>
              <a:t>Poor airflow and inappropriate temperatures and humidity </a:t>
            </a:r>
          </a:p>
          <a:p>
            <a:pPr marL="285750" indent="-285750">
              <a:buFont typeface="Arial" panose="020B0604020202020204" pitchFamily="34" charset="0"/>
              <a:buChar char="•"/>
            </a:pPr>
            <a:endParaRPr lang="en-US" sz="3200" dirty="0"/>
          </a:p>
          <a:p>
            <a:endParaRPr lang="en-US" dirty="0"/>
          </a:p>
        </p:txBody>
      </p:sp>
    </p:spTree>
    <p:extLst>
      <p:ext uri="{BB962C8B-B14F-4D97-AF65-F5344CB8AC3E}">
        <p14:creationId xmlns:p14="http://schemas.microsoft.com/office/powerpoint/2010/main" val="19467347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860BB-6A7E-2843-B7FB-C419C989E3AD}"/>
              </a:ext>
            </a:extLst>
          </p:cNvPr>
          <p:cNvSpPr>
            <a:spLocks noGrp="1"/>
          </p:cNvSpPr>
          <p:nvPr>
            <p:ph type="title"/>
          </p:nvPr>
        </p:nvSpPr>
        <p:spPr/>
        <p:txBody>
          <a:bodyPr>
            <a:normAutofit fontScale="90000"/>
          </a:bodyPr>
          <a:lstStyle/>
          <a:p>
            <a:r>
              <a:rPr lang="en-US" b="1" dirty="0">
                <a:solidFill>
                  <a:schemeClr val="accent1"/>
                </a:solidFill>
              </a:rPr>
              <a:t>SKIN PREPARATION – ‘PREPPING’ AND DRAPING </a:t>
            </a:r>
            <a:br>
              <a:rPr lang="en-US" dirty="0">
                <a:solidFill>
                  <a:schemeClr val="accent1"/>
                </a:solidFill>
              </a:rPr>
            </a:br>
            <a:br>
              <a:rPr lang="en-US" dirty="0">
                <a:solidFill>
                  <a:schemeClr val="accent1"/>
                </a:solidFill>
              </a:rPr>
            </a:br>
            <a:r>
              <a:rPr lang="en-US" sz="3100" dirty="0">
                <a:solidFill>
                  <a:schemeClr val="accent1"/>
                </a:solidFill>
              </a:rPr>
              <a:t>S</a:t>
            </a:r>
            <a:r>
              <a:rPr lang="en-US" sz="3100" dirty="0"/>
              <a:t>kin preparation before surgery (often shortened to ‘prepping’)</a:t>
            </a:r>
            <a:endParaRPr lang="en-US" dirty="0">
              <a:solidFill>
                <a:schemeClr val="accent1"/>
              </a:solidFill>
            </a:endParaRPr>
          </a:p>
        </p:txBody>
      </p:sp>
      <p:sp>
        <p:nvSpPr>
          <p:cNvPr id="3" name="Content Placeholder 2">
            <a:extLst>
              <a:ext uri="{FF2B5EF4-FFF2-40B4-BE49-F238E27FC236}">
                <a16:creationId xmlns:a16="http://schemas.microsoft.com/office/drawing/2014/main" id="{73EBE258-A137-CA4A-BED0-2F7F9ABF9417}"/>
              </a:ext>
            </a:extLst>
          </p:cNvPr>
          <p:cNvSpPr>
            <a:spLocks noGrp="1"/>
          </p:cNvSpPr>
          <p:nvPr>
            <p:ph idx="1"/>
          </p:nvPr>
        </p:nvSpPr>
        <p:spPr/>
        <p:txBody>
          <a:bodyPr>
            <a:normAutofit/>
          </a:bodyPr>
          <a:lstStyle/>
          <a:p>
            <a:endParaRPr lang="en-US" dirty="0"/>
          </a:p>
          <a:p>
            <a:endParaRPr lang="en-US" dirty="0"/>
          </a:p>
        </p:txBody>
      </p:sp>
      <p:sp>
        <p:nvSpPr>
          <p:cNvPr id="4" name="Rectangle 3">
            <a:extLst>
              <a:ext uri="{FF2B5EF4-FFF2-40B4-BE49-F238E27FC236}">
                <a16:creationId xmlns:a16="http://schemas.microsoft.com/office/drawing/2014/main" id="{5B84499E-31A3-5B41-BBF5-E0B6DEE05653}"/>
              </a:ext>
            </a:extLst>
          </p:cNvPr>
          <p:cNvSpPr/>
          <p:nvPr/>
        </p:nvSpPr>
        <p:spPr>
          <a:xfrm>
            <a:off x="578427" y="2010657"/>
            <a:ext cx="11035145" cy="5262979"/>
          </a:xfrm>
          <a:prstGeom prst="rect">
            <a:avLst/>
          </a:prstGeom>
        </p:spPr>
        <p:txBody>
          <a:bodyPr wrap="square">
            <a:spAutoFit/>
          </a:bodyPr>
          <a:lstStyle/>
          <a:p>
            <a:r>
              <a:rPr lang="en-US" sz="2800" dirty="0"/>
              <a:t>Aim:</a:t>
            </a:r>
          </a:p>
          <a:p>
            <a:pPr marL="285750" indent="-285750">
              <a:buFont typeface="Arial" panose="020B0604020202020204" pitchFamily="34" charset="0"/>
              <a:buChar char="•"/>
            </a:pPr>
            <a:r>
              <a:rPr lang="en-US" sz="2800" dirty="0"/>
              <a:t>Reduce the microbial count on the patient’s skin to the minimal level possible</a:t>
            </a:r>
          </a:p>
          <a:p>
            <a:pPr marL="285750" indent="-285750">
              <a:buFont typeface="Arial" panose="020B0604020202020204" pitchFamily="34" charset="0"/>
              <a:buChar char="•"/>
            </a:pPr>
            <a:r>
              <a:rPr lang="en-US" sz="2800" dirty="0"/>
              <a:t>Inhibit microbial regrowth and contamination of the wound itself during surgery. </a:t>
            </a:r>
          </a:p>
          <a:p>
            <a:endParaRPr lang="en-US" sz="2800" dirty="0"/>
          </a:p>
          <a:p>
            <a:r>
              <a:rPr lang="en-US" sz="2800" dirty="0"/>
              <a:t>Achieved with soaps or detergents and water in the ‘pre-prep’ phase. </a:t>
            </a:r>
          </a:p>
          <a:p>
            <a:endParaRPr lang="en-US" sz="2800" dirty="0"/>
          </a:p>
          <a:p>
            <a:r>
              <a:rPr lang="en-US" sz="2800" dirty="0"/>
              <a:t>Disinfection destroys micro-organisms provided that it comes into contact with them for long enough. </a:t>
            </a:r>
          </a:p>
          <a:p>
            <a:endParaRPr lang="en-US" sz="2800" dirty="0"/>
          </a:p>
          <a:p>
            <a:endParaRPr lang="en-US" sz="2800" dirty="0"/>
          </a:p>
        </p:txBody>
      </p:sp>
    </p:spTree>
    <p:extLst>
      <p:ext uri="{BB962C8B-B14F-4D97-AF65-F5344CB8AC3E}">
        <p14:creationId xmlns:p14="http://schemas.microsoft.com/office/powerpoint/2010/main" val="30327545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860BB-6A7E-2843-B7FB-C419C989E3AD}"/>
              </a:ext>
            </a:extLst>
          </p:cNvPr>
          <p:cNvSpPr>
            <a:spLocks noGrp="1"/>
          </p:cNvSpPr>
          <p:nvPr>
            <p:ph type="title"/>
          </p:nvPr>
        </p:nvSpPr>
        <p:spPr/>
        <p:txBody>
          <a:bodyPr>
            <a:normAutofit fontScale="90000"/>
          </a:bodyPr>
          <a:lstStyle/>
          <a:p>
            <a:r>
              <a:rPr lang="en-US" b="1" dirty="0">
                <a:solidFill>
                  <a:schemeClr val="accent1"/>
                </a:solidFill>
              </a:rPr>
              <a:t>SKIN PREPARATION – ‘PREPPING’ AND DRAPING </a:t>
            </a:r>
            <a:br>
              <a:rPr lang="en-US" dirty="0">
                <a:solidFill>
                  <a:schemeClr val="accent1"/>
                </a:solidFill>
              </a:rPr>
            </a:b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73EBE258-A137-CA4A-BED0-2F7F9ABF9417}"/>
              </a:ext>
            </a:extLst>
          </p:cNvPr>
          <p:cNvSpPr>
            <a:spLocks noGrp="1"/>
          </p:cNvSpPr>
          <p:nvPr>
            <p:ph idx="1"/>
          </p:nvPr>
        </p:nvSpPr>
        <p:spPr/>
        <p:txBody>
          <a:bodyPr>
            <a:normAutofit/>
          </a:bodyPr>
          <a:lstStyle/>
          <a:p>
            <a:endParaRPr lang="en-US" dirty="0"/>
          </a:p>
          <a:p>
            <a:endParaRPr lang="en-US" dirty="0"/>
          </a:p>
          <a:p>
            <a:endParaRPr lang="en-US" dirty="0"/>
          </a:p>
        </p:txBody>
      </p:sp>
      <p:sp>
        <p:nvSpPr>
          <p:cNvPr id="4" name="Rectangle 3">
            <a:extLst>
              <a:ext uri="{FF2B5EF4-FFF2-40B4-BE49-F238E27FC236}">
                <a16:creationId xmlns:a16="http://schemas.microsoft.com/office/drawing/2014/main" id="{5B84499E-31A3-5B41-BBF5-E0B6DEE05653}"/>
              </a:ext>
            </a:extLst>
          </p:cNvPr>
          <p:cNvSpPr/>
          <p:nvPr/>
        </p:nvSpPr>
        <p:spPr>
          <a:xfrm>
            <a:off x="540327" y="1027906"/>
            <a:ext cx="10813473" cy="5262979"/>
          </a:xfrm>
          <a:prstGeom prst="rect">
            <a:avLst/>
          </a:prstGeom>
        </p:spPr>
        <p:txBody>
          <a:bodyPr wrap="square">
            <a:spAutoFit/>
          </a:bodyPr>
          <a:lstStyle/>
          <a:p>
            <a:r>
              <a:rPr lang="en-US" sz="2400" b="1" dirty="0"/>
              <a:t>Skin preparation </a:t>
            </a:r>
            <a:endParaRPr lang="en-US" sz="2400" dirty="0"/>
          </a:p>
          <a:p>
            <a:r>
              <a:rPr lang="en-US" sz="2400" b="1" i="1" dirty="0"/>
              <a:t>‘Pre-prep’ </a:t>
            </a:r>
            <a:endParaRPr lang="en-US" sz="2400" dirty="0"/>
          </a:p>
          <a:p>
            <a:endParaRPr lang="en-US" sz="2400" dirty="0"/>
          </a:p>
          <a:p>
            <a:r>
              <a:rPr lang="en-US" sz="2400" dirty="0"/>
              <a:t>Skin of the patient must be prepared before formal surgical skin preparation to remove soil and debris. </a:t>
            </a:r>
          </a:p>
          <a:p>
            <a:endParaRPr lang="en-US" sz="2400" dirty="0"/>
          </a:p>
          <a:p>
            <a:r>
              <a:rPr lang="en-US" sz="2400" dirty="0"/>
              <a:t>If a plaster of Paris cast has just been removed, the skin should be washed with soapy disinfectant and then washed down with water or saline followed by application of surgical disinfectant (‘prep’) prior to the main prep. </a:t>
            </a:r>
          </a:p>
          <a:p>
            <a:endParaRPr lang="en-US" sz="2400" dirty="0"/>
          </a:p>
          <a:p>
            <a:endParaRPr lang="en-US" sz="2400" dirty="0"/>
          </a:p>
          <a:p>
            <a:r>
              <a:rPr lang="en-US" sz="2400" dirty="0"/>
              <a:t>For patients under- going elective surgery, a shower on the day of surgery with a soapy disinfectant should suffice. </a:t>
            </a:r>
          </a:p>
          <a:p>
            <a:endParaRPr lang="en-US" sz="2400" dirty="0"/>
          </a:p>
        </p:txBody>
      </p:sp>
    </p:spTree>
    <p:extLst>
      <p:ext uri="{BB962C8B-B14F-4D97-AF65-F5344CB8AC3E}">
        <p14:creationId xmlns:p14="http://schemas.microsoft.com/office/powerpoint/2010/main" val="9594099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860BB-6A7E-2843-B7FB-C419C989E3AD}"/>
              </a:ext>
            </a:extLst>
          </p:cNvPr>
          <p:cNvSpPr>
            <a:spLocks noGrp="1"/>
          </p:cNvSpPr>
          <p:nvPr>
            <p:ph type="title"/>
          </p:nvPr>
        </p:nvSpPr>
        <p:spPr/>
        <p:txBody>
          <a:bodyPr>
            <a:normAutofit fontScale="90000"/>
          </a:bodyPr>
          <a:lstStyle/>
          <a:p>
            <a:r>
              <a:rPr lang="en-US" b="1" dirty="0">
                <a:solidFill>
                  <a:schemeClr val="accent1"/>
                </a:solidFill>
              </a:rPr>
              <a:t>SKIN PREPARATION – ‘PREPPING’ AND DRAPING </a:t>
            </a:r>
            <a:br>
              <a:rPr lang="en-US" dirty="0">
                <a:solidFill>
                  <a:schemeClr val="accent1"/>
                </a:solidFill>
              </a:rPr>
            </a:b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73EBE258-A137-CA4A-BED0-2F7F9ABF9417}"/>
              </a:ext>
            </a:extLst>
          </p:cNvPr>
          <p:cNvSpPr>
            <a:spLocks noGrp="1"/>
          </p:cNvSpPr>
          <p:nvPr>
            <p:ph idx="1"/>
          </p:nvPr>
        </p:nvSpPr>
        <p:spPr/>
        <p:txBody>
          <a:bodyPr>
            <a:normAutofit/>
          </a:bodyPr>
          <a:lstStyle/>
          <a:p>
            <a:endParaRPr lang="en-US" dirty="0"/>
          </a:p>
          <a:p>
            <a:endParaRPr lang="en-US" dirty="0"/>
          </a:p>
        </p:txBody>
      </p:sp>
      <p:sp>
        <p:nvSpPr>
          <p:cNvPr id="4" name="Rectangle 3">
            <a:extLst>
              <a:ext uri="{FF2B5EF4-FFF2-40B4-BE49-F238E27FC236}">
                <a16:creationId xmlns:a16="http://schemas.microsoft.com/office/drawing/2014/main" id="{5B84499E-31A3-5B41-BBF5-E0B6DEE05653}"/>
              </a:ext>
            </a:extLst>
          </p:cNvPr>
          <p:cNvSpPr/>
          <p:nvPr/>
        </p:nvSpPr>
        <p:spPr>
          <a:xfrm>
            <a:off x="464128" y="1263411"/>
            <a:ext cx="8305800" cy="4401205"/>
          </a:xfrm>
          <a:prstGeom prst="rect">
            <a:avLst/>
          </a:prstGeom>
        </p:spPr>
        <p:txBody>
          <a:bodyPr wrap="square">
            <a:spAutoFit/>
          </a:bodyPr>
          <a:lstStyle/>
          <a:p>
            <a:r>
              <a:rPr lang="en-US" sz="2800" b="1" dirty="0"/>
              <a:t>Skin preparation </a:t>
            </a:r>
            <a:endParaRPr lang="en-US" sz="2800" dirty="0"/>
          </a:p>
          <a:p>
            <a:r>
              <a:rPr lang="en-US" sz="2800" b="1" i="1" dirty="0"/>
              <a:t>Skin preparation solution – ‘prep’ </a:t>
            </a:r>
            <a:endParaRPr lang="en-US" sz="2800" dirty="0"/>
          </a:p>
          <a:p>
            <a:endParaRPr lang="en-US" sz="2800" dirty="0"/>
          </a:p>
          <a:p>
            <a:r>
              <a:rPr lang="en-US" sz="2800" dirty="0"/>
              <a:t>The solution used may have an aqueous or alcohol base. </a:t>
            </a:r>
          </a:p>
          <a:p>
            <a:endParaRPr lang="en-US" sz="2800" dirty="0"/>
          </a:p>
          <a:p>
            <a:endParaRPr lang="en-US" sz="2800" dirty="0"/>
          </a:p>
          <a:p>
            <a:r>
              <a:rPr lang="en-US" sz="2800" dirty="0"/>
              <a:t>Care must be taken that the solution does not pool under the patient</a:t>
            </a:r>
          </a:p>
          <a:p>
            <a:r>
              <a:rPr lang="en-US" sz="2800" dirty="0"/>
              <a:t>pooling can cause a chemical burn. </a:t>
            </a:r>
          </a:p>
        </p:txBody>
      </p:sp>
    </p:spTree>
    <p:extLst>
      <p:ext uri="{BB962C8B-B14F-4D97-AF65-F5344CB8AC3E}">
        <p14:creationId xmlns:p14="http://schemas.microsoft.com/office/powerpoint/2010/main" val="8238241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860BB-6A7E-2843-B7FB-C419C989E3AD}"/>
              </a:ext>
            </a:extLst>
          </p:cNvPr>
          <p:cNvSpPr>
            <a:spLocks noGrp="1"/>
          </p:cNvSpPr>
          <p:nvPr>
            <p:ph type="title"/>
          </p:nvPr>
        </p:nvSpPr>
        <p:spPr/>
        <p:txBody>
          <a:bodyPr>
            <a:normAutofit fontScale="90000"/>
          </a:bodyPr>
          <a:lstStyle/>
          <a:p>
            <a:r>
              <a:rPr lang="en-US" b="1" dirty="0">
                <a:solidFill>
                  <a:schemeClr val="accent1"/>
                </a:solidFill>
              </a:rPr>
              <a:t>SKIN PREPARATION – ‘PREPPING’ AND DRAPING </a:t>
            </a:r>
            <a:br>
              <a:rPr lang="en-US" dirty="0">
                <a:solidFill>
                  <a:schemeClr val="accent1"/>
                </a:solidFill>
              </a:rPr>
            </a:b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73EBE258-A137-CA4A-BED0-2F7F9ABF9417}"/>
              </a:ext>
            </a:extLst>
          </p:cNvPr>
          <p:cNvSpPr>
            <a:spLocks noGrp="1"/>
          </p:cNvSpPr>
          <p:nvPr>
            <p:ph idx="1"/>
          </p:nvPr>
        </p:nvSpPr>
        <p:spPr/>
        <p:txBody>
          <a:bodyPr>
            <a:normAutofit/>
          </a:bodyPr>
          <a:lstStyle/>
          <a:p>
            <a:endParaRPr lang="en-US" dirty="0"/>
          </a:p>
          <a:p>
            <a:endParaRPr lang="en-US" dirty="0"/>
          </a:p>
        </p:txBody>
      </p:sp>
      <p:sp>
        <p:nvSpPr>
          <p:cNvPr id="6" name="Rectangle 5">
            <a:extLst>
              <a:ext uri="{FF2B5EF4-FFF2-40B4-BE49-F238E27FC236}">
                <a16:creationId xmlns:a16="http://schemas.microsoft.com/office/drawing/2014/main" id="{DB0BE6B7-E04F-F14F-A480-36825B72CD25}"/>
              </a:ext>
            </a:extLst>
          </p:cNvPr>
          <p:cNvSpPr/>
          <p:nvPr/>
        </p:nvSpPr>
        <p:spPr>
          <a:xfrm>
            <a:off x="838200" y="1982450"/>
            <a:ext cx="10647218" cy="3600986"/>
          </a:xfrm>
          <a:prstGeom prst="rect">
            <a:avLst/>
          </a:prstGeom>
        </p:spPr>
        <p:txBody>
          <a:bodyPr wrap="square">
            <a:spAutoFit/>
          </a:bodyPr>
          <a:lstStyle/>
          <a:p>
            <a:r>
              <a:rPr lang="en-US" sz="3200" b="1" dirty="0">
                <a:solidFill>
                  <a:schemeClr val="accent1">
                    <a:lumMod val="50000"/>
                  </a:schemeClr>
                </a:solidFill>
                <a:latin typeface="Optima" panose="02000503060000020004" pitchFamily="2" charset="0"/>
              </a:rPr>
              <a:t>Preparing the patient’s skin (‘prepping’) </a:t>
            </a:r>
            <a:endParaRPr lang="en-US" sz="2800" b="1" dirty="0">
              <a:solidFill>
                <a:schemeClr val="accent1">
                  <a:lumMod val="50000"/>
                </a:schemeClr>
              </a:solidFill>
            </a:endParaRPr>
          </a:p>
          <a:p>
            <a:pPr fontAlgn="auto">
              <a:buFont typeface="Arial" panose="020B0604020202020204" pitchFamily="34" charset="0"/>
              <a:buChar char="•"/>
            </a:pPr>
            <a:r>
              <a:rPr lang="en-US" sz="2800" dirty="0">
                <a:latin typeface="Optima" panose="02000503060000020004" pitchFamily="2" charset="0"/>
              </a:rPr>
              <a:t>Performed by staff who are scrubbed up </a:t>
            </a:r>
            <a:endParaRPr lang="en-US" sz="1050" dirty="0">
              <a:latin typeface="ZapfDingbats"/>
            </a:endParaRPr>
          </a:p>
          <a:p>
            <a:pPr fontAlgn="auto">
              <a:buFont typeface="Arial" panose="020B0604020202020204" pitchFamily="34" charset="0"/>
              <a:buChar char="•"/>
            </a:pPr>
            <a:r>
              <a:rPr lang="en-US" sz="2800" dirty="0">
                <a:latin typeface="Optima" panose="02000503060000020004" pitchFamily="2" charset="0"/>
              </a:rPr>
              <a:t>Use aqueous solutions for open wounds, alcohol for intact skin </a:t>
            </a:r>
            <a:endParaRPr lang="en-US" sz="1050" dirty="0">
              <a:latin typeface="ZapfDingbats"/>
            </a:endParaRPr>
          </a:p>
          <a:p>
            <a:pPr fontAlgn="auto">
              <a:buFont typeface="Arial" panose="020B0604020202020204" pitchFamily="34" charset="0"/>
              <a:buChar char="•"/>
            </a:pPr>
            <a:r>
              <a:rPr lang="en-US" sz="2800" dirty="0">
                <a:latin typeface="Optima" panose="02000503060000020004" pitchFamily="2" charset="0"/>
              </a:rPr>
              <a:t>Work from the incision site outwards </a:t>
            </a:r>
            <a:endParaRPr lang="en-US" sz="1050" dirty="0">
              <a:latin typeface="ZapfDingbats"/>
            </a:endParaRPr>
          </a:p>
          <a:p>
            <a:pPr fontAlgn="auto">
              <a:buFont typeface="Arial" panose="020B0604020202020204" pitchFamily="34" charset="0"/>
              <a:buChar char="•"/>
            </a:pPr>
            <a:r>
              <a:rPr lang="en-US" sz="2800" dirty="0">
                <a:latin typeface="Optima" panose="02000503060000020004" pitchFamily="2" charset="0"/>
              </a:rPr>
              <a:t>Repeat at least twice </a:t>
            </a:r>
            <a:endParaRPr lang="en-US" sz="1050" dirty="0">
              <a:latin typeface="ZapfDingbats"/>
            </a:endParaRPr>
          </a:p>
          <a:p>
            <a:pPr fontAlgn="auto">
              <a:buFont typeface="Arial" panose="020B0604020202020204" pitchFamily="34" charset="0"/>
              <a:buChar char="•"/>
            </a:pPr>
            <a:r>
              <a:rPr lang="en-US" sz="2800" dirty="0">
                <a:latin typeface="Optima" panose="02000503060000020004" pitchFamily="2" charset="0"/>
              </a:rPr>
              <a:t>Clean heavily contaminated areas last and then discard the </a:t>
            </a:r>
            <a:r>
              <a:rPr lang="en-US" sz="1050" dirty="0">
                <a:latin typeface="ZapfDingbats"/>
              </a:rPr>
              <a:t> </a:t>
            </a:r>
            <a:r>
              <a:rPr lang="en-US" sz="2800" dirty="0">
                <a:latin typeface="Optima" panose="02000503060000020004" pitchFamily="2" charset="0"/>
              </a:rPr>
              <a:t>prep sponge </a:t>
            </a:r>
            <a:endParaRPr lang="en-US" sz="1050" dirty="0">
              <a:latin typeface="ZapfDingbats"/>
            </a:endParaRPr>
          </a:p>
          <a:p>
            <a:pPr fontAlgn="auto">
              <a:buFont typeface="Arial" panose="020B0604020202020204" pitchFamily="34" charset="0"/>
              <a:buChar char="•"/>
            </a:pPr>
            <a:r>
              <a:rPr lang="en-US" sz="2800" dirty="0">
                <a:latin typeface="Optima" panose="02000503060000020004" pitchFamily="2" charset="0"/>
              </a:rPr>
              <a:t>Remove excessive prep solution with a dry swab </a:t>
            </a:r>
            <a:endParaRPr lang="en-US" sz="1050" dirty="0">
              <a:effectLst/>
              <a:latin typeface="ZapfDingbats"/>
            </a:endParaRPr>
          </a:p>
        </p:txBody>
      </p:sp>
    </p:spTree>
    <p:extLst>
      <p:ext uri="{BB962C8B-B14F-4D97-AF65-F5344CB8AC3E}">
        <p14:creationId xmlns:p14="http://schemas.microsoft.com/office/powerpoint/2010/main" val="41366096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40310-8220-0D42-9B41-FB908B2BDFC2}"/>
              </a:ext>
            </a:extLst>
          </p:cNvPr>
          <p:cNvSpPr>
            <a:spLocks noGrp="1"/>
          </p:cNvSpPr>
          <p:nvPr>
            <p:ph type="title"/>
          </p:nvPr>
        </p:nvSpPr>
        <p:spPr/>
        <p:txBody>
          <a:bodyPr/>
          <a:lstStyle/>
          <a:p>
            <a:r>
              <a:rPr lang="en-US" b="1" dirty="0">
                <a:solidFill>
                  <a:schemeClr val="accent1"/>
                </a:solidFill>
              </a:rPr>
              <a:t>Draping of the operative area </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A1AE349E-9886-0A4D-8C8E-CD65853045B0}"/>
              </a:ext>
            </a:extLst>
          </p:cNvPr>
          <p:cNvSpPr>
            <a:spLocks noGrp="1"/>
          </p:cNvSpPr>
          <p:nvPr>
            <p:ph idx="1"/>
          </p:nvPr>
        </p:nvSpPr>
        <p:spPr>
          <a:xfrm>
            <a:off x="838200" y="1825625"/>
            <a:ext cx="9705109" cy="4351338"/>
          </a:xfrm>
        </p:spPr>
        <p:txBody>
          <a:bodyPr>
            <a:normAutofit/>
          </a:bodyPr>
          <a:lstStyle/>
          <a:p>
            <a:r>
              <a:rPr lang="en-US" dirty="0"/>
              <a:t>The purpose of surgical draping is to create and maintain a protective zone of asepsis, called a ‘sterile field’</a:t>
            </a:r>
          </a:p>
          <a:p>
            <a:endParaRPr lang="en-US" dirty="0"/>
          </a:p>
          <a:p>
            <a:r>
              <a:rPr lang="en-US" dirty="0"/>
              <a:t>Surgical draping involves covering with sterile barrier material, ‘drapes’, the area immediately surrounding the operative site. </a:t>
            </a:r>
          </a:p>
          <a:p>
            <a:r>
              <a:rPr lang="en-US" dirty="0"/>
              <a:t>Drape materials should resist penetration of microscopic particles and moisture, limiting the migration of micro-organisms into the surgical wound. </a:t>
            </a:r>
          </a:p>
          <a:p>
            <a:endParaRPr lang="en-US" dirty="0"/>
          </a:p>
        </p:txBody>
      </p:sp>
    </p:spTree>
    <p:extLst>
      <p:ext uri="{BB962C8B-B14F-4D97-AF65-F5344CB8AC3E}">
        <p14:creationId xmlns:p14="http://schemas.microsoft.com/office/powerpoint/2010/main" val="14681145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40310-8220-0D42-9B41-FB908B2BDFC2}"/>
              </a:ext>
            </a:extLst>
          </p:cNvPr>
          <p:cNvSpPr>
            <a:spLocks noGrp="1"/>
          </p:cNvSpPr>
          <p:nvPr>
            <p:ph type="title"/>
          </p:nvPr>
        </p:nvSpPr>
        <p:spPr/>
        <p:txBody>
          <a:bodyPr/>
          <a:lstStyle/>
          <a:p>
            <a:r>
              <a:rPr lang="en-US" b="1" dirty="0">
                <a:solidFill>
                  <a:schemeClr val="accent1"/>
                </a:solidFill>
              </a:rPr>
              <a:t>Draping of the operative area </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A1AE349E-9886-0A4D-8C8E-CD65853045B0}"/>
              </a:ext>
            </a:extLst>
          </p:cNvPr>
          <p:cNvSpPr>
            <a:spLocks noGrp="1"/>
          </p:cNvSpPr>
          <p:nvPr>
            <p:ph idx="1"/>
          </p:nvPr>
        </p:nvSpPr>
        <p:spPr/>
        <p:txBody>
          <a:bodyPr>
            <a:normAutofit/>
          </a:bodyPr>
          <a:lstStyle/>
          <a:p>
            <a:r>
              <a:rPr lang="en-US" dirty="0"/>
              <a:t>Drapes should be handled only by personnel wearing sterile gloves. </a:t>
            </a:r>
          </a:p>
          <a:p>
            <a:endParaRPr lang="en-US" dirty="0"/>
          </a:p>
          <a:p>
            <a:r>
              <a:rPr lang="en-US" dirty="0"/>
              <a:t>Disposable drapes are a more effective barrier to fluid penetration (‘strike-through’) and therefore prevent secondary ingress of micro-organisms. </a:t>
            </a:r>
          </a:p>
          <a:p>
            <a:endParaRPr lang="en-US" dirty="0"/>
          </a:p>
          <a:p>
            <a:r>
              <a:rPr lang="en-US" dirty="0"/>
              <a:t>Draping should allow access to the whole surgical incision and allow for extensile exposure if this is possibly going to be needed. </a:t>
            </a:r>
          </a:p>
          <a:p>
            <a:endParaRPr lang="en-US" dirty="0"/>
          </a:p>
          <a:p>
            <a:endParaRPr lang="en-US" dirty="0"/>
          </a:p>
        </p:txBody>
      </p:sp>
    </p:spTree>
    <p:extLst>
      <p:ext uri="{BB962C8B-B14F-4D97-AF65-F5344CB8AC3E}">
        <p14:creationId xmlns:p14="http://schemas.microsoft.com/office/powerpoint/2010/main" val="10080595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40310-8220-0D42-9B41-FB908B2BDFC2}"/>
              </a:ext>
            </a:extLst>
          </p:cNvPr>
          <p:cNvSpPr>
            <a:spLocks noGrp="1"/>
          </p:cNvSpPr>
          <p:nvPr>
            <p:ph type="title"/>
          </p:nvPr>
        </p:nvSpPr>
        <p:spPr/>
        <p:txBody>
          <a:bodyPr/>
          <a:lstStyle/>
          <a:p>
            <a:r>
              <a:rPr lang="en-US" b="1" dirty="0">
                <a:solidFill>
                  <a:schemeClr val="accent1"/>
                </a:solidFill>
              </a:rPr>
              <a:t>Draping of the operative area </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A1AE349E-9886-0A4D-8C8E-CD65853045B0}"/>
              </a:ext>
            </a:extLst>
          </p:cNvPr>
          <p:cNvSpPr>
            <a:spLocks noGrp="1"/>
          </p:cNvSpPr>
          <p:nvPr>
            <p:ph idx="1"/>
          </p:nvPr>
        </p:nvSpPr>
        <p:spPr>
          <a:xfrm>
            <a:off x="671946" y="1285296"/>
            <a:ext cx="10515600" cy="5032375"/>
          </a:xfrm>
        </p:spPr>
        <p:txBody>
          <a:bodyPr>
            <a:normAutofit fontScale="92500"/>
          </a:bodyPr>
          <a:lstStyle/>
          <a:p>
            <a:pPr marL="0" indent="0">
              <a:buNone/>
            </a:pPr>
            <a:r>
              <a:rPr lang="en-US" sz="3800" dirty="0"/>
              <a:t>Exposed skin around the incision area itself may be covered with a self-adhesive transparent drape, </a:t>
            </a:r>
          </a:p>
          <a:p>
            <a:pPr marL="0" indent="0">
              <a:buNone/>
            </a:pPr>
            <a:endParaRPr lang="en-US" sz="3800" dirty="0"/>
          </a:p>
          <a:p>
            <a:pPr marL="0" indent="0">
              <a:buNone/>
            </a:pPr>
            <a:r>
              <a:rPr lang="en-US" sz="3800" dirty="0"/>
              <a:t>Diathermy and sucker must be firmly attached to the drapes with enough slack to allow free movement. </a:t>
            </a:r>
          </a:p>
          <a:p>
            <a:pPr marL="0" indent="0">
              <a:buNone/>
            </a:pPr>
            <a:endParaRPr lang="en-US" sz="3800" dirty="0"/>
          </a:p>
          <a:p>
            <a:pPr marL="0" indent="0">
              <a:buNone/>
            </a:pPr>
            <a:r>
              <a:rPr lang="en-US" sz="3800" dirty="0"/>
              <a:t>Outer ends of each are then passed off the operating table and from this point are regarded as unsterile. </a:t>
            </a:r>
          </a:p>
          <a:p>
            <a:endParaRPr lang="en-US" sz="1800" dirty="0"/>
          </a:p>
        </p:txBody>
      </p:sp>
    </p:spTree>
    <p:extLst>
      <p:ext uri="{BB962C8B-B14F-4D97-AF65-F5344CB8AC3E}">
        <p14:creationId xmlns:p14="http://schemas.microsoft.com/office/powerpoint/2010/main" val="3974373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57CD8-330D-D14F-915D-29D75A5B76FC}"/>
              </a:ext>
            </a:extLst>
          </p:cNvPr>
          <p:cNvSpPr>
            <a:spLocks noGrp="1"/>
          </p:cNvSpPr>
          <p:nvPr>
            <p:ph type="title"/>
          </p:nvPr>
        </p:nvSpPr>
        <p:spPr/>
        <p:txBody>
          <a:bodyPr/>
          <a:lstStyle/>
          <a:p>
            <a:r>
              <a:rPr lang="en-US" b="1" dirty="0">
                <a:solidFill>
                  <a:schemeClr val="accent1"/>
                </a:solidFill>
              </a:rPr>
              <a:t>OR Sitting and Sterile Technique </a:t>
            </a:r>
            <a:br>
              <a:rPr lang="en-US" b="1"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0B6729AF-C94B-7D47-91B1-578051DE4645}"/>
              </a:ext>
            </a:extLst>
          </p:cNvPr>
          <p:cNvSpPr>
            <a:spLocks noGrp="1"/>
          </p:cNvSpPr>
          <p:nvPr>
            <p:ph idx="1"/>
          </p:nvPr>
        </p:nvSpPr>
        <p:spPr/>
        <p:txBody>
          <a:bodyPr>
            <a:normAutofit fontScale="92500" lnSpcReduction="20000"/>
          </a:bodyPr>
          <a:lstStyle/>
          <a:p>
            <a:pPr marL="0" indent="0">
              <a:buNone/>
            </a:pPr>
            <a:r>
              <a:rPr lang="en-US" sz="3200" dirty="0"/>
              <a:t>Objectives</a:t>
            </a:r>
          </a:p>
          <a:p>
            <a:r>
              <a:rPr lang="en-US" sz="3200" dirty="0"/>
              <a:t>Introduction</a:t>
            </a:r>
          </a:p>
          <a:p>
            <a:r>
              <a:rPr lang="en-US" sz="3200" dirty="0"/>
              <a:t>Aware of common sterility definitions</a:t>
            </a:r>
          </a:p>
          <a:p>
            <a:r>
              <a:rPr lang="en-US" sz="3200" dirty="0"/>
              <a:t>Surgical Asepsis and sterile techniques</a:t>
            </a:r>
          </a:p>
          <a:p>
            <a:r>
              <a:rPr lang="en-US" sz="3200" dirty="0"/>
              <a:t>Principles of sterile technique</a:t>
            </a:r>
          </a:p>
          <a:p>
            <a:r>
              <a:rPr lang="en-US" sz="3200" dirty="0"/>
              <a:t>Surgical instruments and disinfection</a:t>
            </a:r>
          </a:p>
          <a:p>
            <a:r>
              <a:rPr lang="en-US" sz="3200" dirty="0"/>
              <a:t>Operating Room Environment </a:t>
            </a:r>
          </a:p>
          <a:p>
            <a:r>
              <a:rPr lang="en-US" sz="3200" dirty="0"/>
              <a:t>Preoperative preparation immediately before surgery</a:t>
            </a:r>
          </a:p>
          <a:p>
            <a:r>
              <a:rPr lang="en-US" sz="3200" dirty="0"/>
              <a:t>Skin preparation – ‘PREPPING’ AND DRAPING</a:t>
            </a:r>
          </a:p>
          <a:p>
            <a:endParaRPr lang="en-US" sz="3200" dirty="0"/>
          </a:p>
        </p:txBody>
      </p:sp>
    </p:spTree>
    <p:extLst>
      <p:ext uri="{BB962C8B-B14F-4D97-AF65-F5344CB8AC3E}">
        <p14:creationId xmlns:p14="http://schemas.microsoft.com/office/powerpoint/2010/main" val="22977836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83B2E-4119-0A41-93C8-1865B77786A2}"/>
              </a:ext>
            </a:extLst>
          </p:cNvPr>
          <p:cNvSpPr>
            <a:spLocks noGrp="1"/>
          </p:cNvSpPr>
          <p:nvPr>
            <p:ph type="title"/>
          </p:nvPr>
        </p:nvSpPr>
        <p:spPr/>
        <p:txBody>
          <a:bodyPr>
            <a:normAutofit/>
          </a:bodyPr>
          <a:lstStyle/>
          <a:p>
            <a:r>
              <a:rPr lang="en-SA" sz="8800" dirty="0"/>
              <a:t>Thank you</a:t>
            </a:r>
          </a:p>
        </p:txBody>
      </p:sp>
      <p:sp>
        <p:nvSpPr>
          <p:cNvPr id="3" name="Content Placeholder 2">
            <a:extLst>
              <a:ext uri="{FF2B5EF4-FFF2-40B4-BE49-F238E27FC236}">
                <a16:creationId xmlns:a16="http://schemas.microsoft.com/office/drawing/2014/main" id="{2B6E4B3B-E081-3643-959C-426A2E9AB00C}"/>
              </a:ext>
            </a:extLst>
          </p:cNvPr>
          <p:cNvSpPr>
            <a:spLocks noGrp="1"/>
          </p:cNvSpPr>
          <p:nvPr>
            <p:ph idx="1"/>
          </p:nvPr>
        </p:nvSpPr>
        <p:spPr/>
        <p:txBody>
          <a:bodyPr>
            <a:normAutofit/>
          </a:bodyPr>
          <a:lstStyle/>
          <a:p>
            <a:pPr marL="0" indent="0">
              <a:buNone/>
            </a:pPr>
            <a:r>
              <a:rPr lang="en-SA" sz="9600" dirty="0"/>
              <a:t>Q&amp;A</a:t>
            </a:r>
          </a:p>
        </p:txBody>
      </p:sp>
    </p:spTree>
    <p:extLst>
      <p:ext uri="{BB962C8B-B14F-4D97-AF65-F5344CB8AC3E}">
        <p14:creationId xmlns:p14="http://schemas.microsoft.com/office/powerpoint/2010/main" val="4020733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57CD8-330D-D14F-915D-29D75A5B76FC}"/>
              </a:ext>
            </a:extLst>
          </p:cNvPr>
          <p:cNvSpPr>
            <a:spLocks noGrp="1"/>
          </p:cNvSpPr>
          <p:nvPr>
            <p:ph type="title"/>
          </p:nvPr>
        </p:nvSpPr>
        <p:spPr/>
        <p:txBody>
          <a:bodyPr>
            <a:normAutofit fontScale="90000"/>
          </a:bodyPr>
          <a:lstStyle/>
          <a:p>
            <a:r>
              <a:rPr lang="en-US" dirty="0">
                <a:solidFill>
                  <a:schemeClr val="accent1"/>
                </a:solidFill>
              </a:rPr>
              <a:t>Surgical Asepsis and the Principles of Sterile Technique</a:t>
            </a:r>
            <a:br>
              <a:rPr lang="en-US" b="1"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0B6729AF-C94B-7D47-91B1-578051DE4645}"/>
              </a:ext>
            </a:extLst>
          </p:cNvPr>
          <p:cNvSpPr>
            <a:spLocks noGrp="1"/>
          </p:cNvSpPr>
          <p:nvPr>
            <p:ph idx="1"/>
          </p:nvPr>
        </p:nvSpPr>
        <p:spPr/>
        <p:txBody>
          <a:bodyPr>
            <a:normAutofit lnSpcReduction="10000"/>
          </a:bodyPr>
          <a:lstStyle/>
          <a:p>
            <a:pPr marL="0" indent="0">
              <a:buNone/>
            </a:pPr>
            <a:r>
              <a:rPr lang="en-US" sz="3100" b="1" dirty="0"/>
              <a:t>Sterile technique:</a:t>
            </a:r>
          </a:p>
          <a:p>
            <a:r>
              <a:rPr lang="en-US" dirty="0"/>
              <a:t>Most commonly practiced in operating rooms, </a:t>
            </a:r>
            <a:r>
              <a:rPr lang="en-US" dirty="0" err="1"/>
              <a:t>labour</a:t>
            </a:r>
            <a:r>
              <a:rPr lang="en-US" dirty="0"/>
              <a:t> and delivery rooms, and special procedures or diagnostic areas. </a:t>
            </a:r>
          </a:p>
          <a:p>
            <a:r>
              <a:rPr lang="en-US" dirty="0"/>
              <a:t>Could be at the bedside, such as inserting devices into sterile areas of the body or cavities:</a:t>
            </a:r>
          </a:p>
          <a:p>
            <a:pPr lvl="3"/>
            <a:r>
              <a:rPr lang="en-US" sz="2400" dirty="0"/>
              <a:t>Insertion of chest tube</a:t>
            </a:r>
          </a:p>
          <a:p>
            <a:pPr lvl="3"/>
            <a:r>
              <a:rPr lang="en-US" sz="2400" dirty="0"/>
              <a:t>Central venous line</a:t>
            </a:r>
          </a:p>
          <a:p>
            <a:pPr lvl="3"/>
            <a:r>
              <a:rPr lang="en-US" sz="2400" dirty="0"/>
              <a:t>Indwelling urinary catheter</a:t>
            </a:r>
          </a:p>
          <a:p>
            <a:r>
              <a:rPr lang="en-US" dirty="0"/>
              <a:t>Used when the integrity of the skin is accessed, impaired, or broken (e.g., burns or surgical incisions). </a:t>
            </a:r>
          </a:p>
          <a:p>
            <a:pPr marL="0" indent="0">
              <a:buNone/>
            </a:pPr>
            <a:endParaRPr lang="en-US" dirty="0"/>
          </a:p>
        </p:txBody>
      </p:sp>
    </p:spTree>
    <p:extLst>
      <p:ext uri="{BB962C8B-B14F-4D97-AF65-F5344CB8AC3E}">
        <p14:creationId xmlns:p14="http://schemas.microsoft.com/office/powerpoint/2010/main" val="27497359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57CD8-330D-D14F-915D-29D75A5B76FC}"/>
              </a:ext>
            </a:extLst>
          </p:cNvPr>
          <p:cNvSpPr>
            <a:spLocks noGrp="1"/>
          </p:cNvSpPr>
          <p:nvPr>
            <p:ph type="title"/>
          </p:nvPr>
        </p:nvSpPr>
        <p:spPr/>
        <p:txBody>
          <a:bodyPr>
            <a:normAutofit/>
          </a:bodyPr>
          <a:lstStyle/>
          <a:p>
            <a:r>
              <a:rPr lang="en-US" dirty="0">
                <a:solidFill>
                  <a:schemeClr val="accent1"/>
                </a:solidFill>
              </a:rPr>
              <a:t>References</a:t>
            </a:r>
            <a:br>
              <a:rPr lang="en-US" b="1" dirty="0">
                <a:solidFill>
                  <a:schemeClr val="accent1"/>
                </a:solidFill>
              </a:rPr>
            </a:br>
            <a:endParaRPr lang="en-US" dirty="0">
              <a:solidFill>
                <a:schemeClr val="accent1"/>
              </a:solidFill>
            </a:endParaRPr>
          </a:p>
        </p:txBody>
      </p:sp>
      <p:sp>
        <p:nvSpPr>
          <p:cNvPr id="6" name="Content Placeholder 5">
            <a:extLst>
              <a:ext uri="{FF2B5EF4-FFF2-40B4-BE49-F238E27FC236}">
                <a16:creationId xmlns:a16="http://schemas.microsoft.com/office/drawing/2014/main" id="{A347CBDF-31CC-1644-AFB7-C9F9ECBF1F7F}"/>
              </a:ext>
            </a:extLst>
          </p:cNvPr>
          <p:cNvSpPr>
            <a:spLocks noGrp="1"/>
          </p:cNvSpPr>
          <p:nvPr>
            <p:ph idx="1"/>
          </p:nvPr>
        </p:nvSpPr>
        <p:spPr/>
        <p:txBody>
          <a:bodyPr>
            <a:normAutofit/>
          </a:bodyPr>
          <a:lstStyle/>
          <a:p>
            <a:pPr marL="0" indent="0">
              <a:buNone/>
            </a:pPr>
            <a:endParaRPr lang="en-US" dirty="0"/>
          </a:p>
          <a:p>
            <a:r>
              <a:rPr lang="en-US" u="sng" dirty="0">
                <a:hlinkClick r:id="rId2">
                  <a:extLst>
                    <a:ext uri="{A12FA001-AC4F-418D-AE19-62706E023703}">
                      <ahyp:hlinkClr xmlns:ahyp="http://schemas.microsoft.com/office/drawing/2018/hyperlinkcolor" val="tx"/>
                    </a:ext>
                  </a:extLst>
                </a:hlinkClick>
              </a:rPr>
              <a:t>Bailey and love </a:t>
            </a:r>
            <a:endParaRPr lang="en-US" u="sng" dirty="0"/>
          </a:p>
          <a:p>
            <a:r>
              <a:rPr lang="en-US" dirty="0">
                <a:hlinkClick r:id="rId3"/>
              </a:rPr>
              <a:t>https://opentextbc.ca/clinicalskills/chapter/sterile-gloving/</a:t>
            </a:r>
            <a:endParaRPr lang="en-US" dirty="0"/>
          </a:p>
          <a:p>
            <a:r>
              <a:rPr lang="en-US" dirty="0">
                <a:hlinkClick r:id="rId4"/>
              </a:rPr>
              <a:t>https://opentextbc.ca/clinicalskills/chapter/surgical-asepsis/</a:t>
            </a:r>
            <a:endParaRPr lang="en-US" dirty="0"/>
          </a:p>
          <a:p>
            <a:r>
              <a:rPr lang="en-US" dirty="0">
                <a:hlinkClick r:id="rId5"/>
              </a:rPr>
              <a:t>https://opentextbc.ca/clinicalskills/chapter/entering-the-operating-room/#navigation</a:t>
            </a:r>
            <a:endParaRPr lang="en-US" dirty="0"/>
          </a:p>
          <a:p>
            <a:r>
              <a:rPr lang="en-US" dirty="0"/>
              <a:t>Kennedy, 2013; Infection Control Today, 2000; ORNAC, 2011; Perry et al., 2014; Rothrock, 2014</a:t>
            </a:r>
          </a:p>
        </p:txBody>
      </p:sp>
    </p:spTree>
    <p:extLst>
      <p:ext uri="{BB962C8B-B14F-4D97-AF65-F5344CB8AC3E}">
        <p14:creationId xmlns:p14="http://schemas.microsoft.com/office/powerpoint/2010/main" val="2730509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57CD8-330D-D14F-915D-29D75A5B76FC}"/>
              </a:ext>
            </a:extLst>
          </p:cNvPr>
          <p:cNvSpPr>
            <a:spLocks noGrp="1"/>
          </p:cNvSpPr>
          <p:nvPr>
            <p:ph type="title"/>
          </p:nvPr>
        </p:nvSpPr>
        <p:spPr/>
        <p:txBody>
          <a:bodyPr>
            <a:normAutofit fontScale="90000"/>
          </a:bodyPr>
          <a:lstStyle/>
          <a:p>
            <a:r>
              <a:rPr lang="en-US" dirty="0">
                <a:solidFill>
                  <a:schemeClr val="accent1"/>
                </a:solidFill>
              </a:rPr>
              <a:t>Surgical Asepsis and the Principles of Sterile Technique</a:t>
            </a:r>
            <a:br>
              <a:rPr lang="en-US" b="1"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0B6729AF-C94B-7D47-91B1-578051DE4645}"/>
              </a:ext>
            </a:extLst>
          </p:cNvPr>
          <p:cNvSpPr>
            <a:spLocks noGrp="1"/>
          </p:cNvSpPr>
          <p:nvPr>
            <p:ph idx="1"/>
          </p:nvPr>
        </p:nvSpPr>
        <p:spPr/>
        <p:txBody>
          <a:bodyPr>
            <a:normAutofit/>
          </a:bodyPr>
          <a:lstStyle/>
          <a:p>
            <a:pPr marL="0" indent="0">
              <a:buNone/>
            </a:pPr>
            <a:r>
              <a:rPr lang="en-US" b="1" dirty="0"/>
              <a:t>Principles of Surgical Asepsis</a:t>
            </a:r>
          </a:p>
          <a:p>
            <a:r>
              <a:rPr lang="en-US" dirty="0"/>
              <a:t>All personnel involved in an aseptic procedure are required to follow the principles.</a:t>
            </a:r>
          </a:p>
          <a:p>
            <a:endParaRPr lang="en-US" dirty="0"/>
          </a:p>
          <a:p>
            <a:pPr marL="0" indent="0">
              <a:buNone/>
            </a:pPr>
            <a:r>
              <a:rPr lang="en-US" sz="3600" dirty="0"/>
              <a:t>It is the responsibility of all health care workers to speak up and protect all patients from infection.</a:t>
            </a:r>
          </a:p>
          <a:p>
            <a:endParaRPr lang="en-US" dirty="0"/>
          </a:p>
        </p:txBody>
      </p:sp>
    </p:spTree>
    <p:extLst>
      <p:ext uri="{BB962C8B-B14F-4D97-AF65-F5344CB8AC3E}">
        <p14:creationId xmlns:p14="http://schemas.microsoft.com/office/powerpoint/2010/main" val="1458259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063FA-C4DA-0842-84E9-D5E97D071328}"/>
              </a:ext>
            </a:extLst>
          </p:cNvPr>
          <p:cNvSpPr>
            <a:spLocks noGrp="1"/>
          </p:cNvSpPr>
          <p:nvPr>
            <p:ph type="title"/>
          </p:nvPr>
        </p:nvSpPr>
        <p:spPr/>
        <p:txBody>
          <a:bodyPr>
            <a:normAutofit/>
          </a:bodyPr>
          <a:lstStyle/>
          <a:p>
            <a:r>
              <a:rPr lang="en-US" sz="3600" b="1" dirty="0">
                <a:solidFill>
                  <a:schemeClr val="accent1">
                    <a:lumMod val="75000"/>
                  </a:schemeClr>
                </a:solidFill>
              </a:rPr>
              <a:t>Definitions</a:t>
            </a:r>
            <a:endParaRPr lang="en-US" sz="3600" dirty="0">
              <a:solidFill>
                <a:schemeClr val="accent1">
                  <a:lumMod val="75000"/>
                </a:schemeClr>
              </a:solidFill>
            </a:endParaRPr>
          </a:p>
        </p:txBody>
      </p:sp>
      <p:sp>
        <p:nvSpPr>
          <p:cNvPr id="3" name="Content Placeholder 2">
            <a:extLst>
              <a:ext uri="{FF2B5EF4-FFF2-40B4-BE49-F238E27FC236}">
                <a16:creationId xmlns:a16="http://schemas.microsoft.com/office/drawing/2014/main" id="{10AD6C44-163B-0D4C-8DED-0F2D2FF187B1}"/>
              </a:ext>
            </a:extLst>
          </p:cNvPr>
          <p:cNvSpPr>
            <a:spLocks noGrp="1"/>
          </p:cNvSpPr>
          <p:nvPr>
            <p:ph idx="1"/>
          </p:nvPr>
        </p:nvSpPr>
        <p:spPr/>
        <p:txBody>
          <a:bodyPr>
            <a:normAutofit lnSpcReduction="10000"/>
          </a:bodyPr>
          <a:lstStyle/>
          <a:p>
            <a:r>
              <a:rPr lang="en-US" dirty="0">
                <a:solidFill>
                  <a:schemeClr val="accent1"/>
                </a:solidFill>
              </a:rPr>
              <a:t>Aseptic non-touch technique: </a:t>
            </a:r>
            <a:r>
              <a:rPr lang="en-US" dirty="0"/>
              <a:t>means maintaining asepsis by not touching sterile equipment or areas with the intent of reducing the risk of transmission of infection to patients</a:t>
            </a:r>
          </a:p>
          <a:p>
            <a:endParaRPr lang="en-US" dirty="0">
              <a:solidFill>
                <a:schemeClr val="accent1"/>
              </a:solidFill>
            </a:endParaRPr>
          </a:p>
          <a:p>
            <a:r>
              <a:rPr lang="en-US" dirty="0">
                <a:solidFill>
                  <a:schemeClr val="accent1"/>
                </a:solidFill>
              </a:rPr>
              <a:t>Circulating (non-scrubbed) personnel: </a:t>
            </a:r>
            <a:r>
              <a:rPr lang="en-US" dirty="0"/>
              <a:t>means staff that work in the periphery of the sterile field. </a:t>
            </a:r>
          </a:p>
          <a:p>
            <a:endParaRPr lang="en-US" dirty="0"/>
          </a:p>
          <a:p>
            <a:r>
              <a:rPr lang="en-US" dirty="0"/>
              <a:t>Circulating personnel wear non-sterile scrubs and cover wear to perform duties such as delivering equipment and supplies to the surgical staff, documentation, and specimen handling</a:t>
            </a:r>
          </a:p>
          <a:p>
            <a:endParaRPr lang="en-US" dirty="0"/>
          </a:p>
          <a:p>
            <a:endParaRPr lang="en-US" dirty="0"/>
          </a:p>
        </p:txBody>
      </p:sp>
    </p:spTree>
    <p:extLst>
      <p:ext uri="{BB962C8B-B14F-4D97-AF65-F5344CB8AC3E}">
        <p14:creationId xmlns:p14="http://schemas.microsoft.com/office/powerpoint/2010/main" val="521440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063FA-C4DA-0842-84E9-D5E97D071328}"/>
              </a:ext>
            </a:extLst>
          </p:cNvPr>
          <p:cNvSpPr>
            <a:spLocks noGrp="1"/>
          </p:cNvSpPr>
          <p:nvPr>
            <p:ph type="title"/>
          </p:nvPr>
        </p:nvSpPr>
        <p:spPr/>
        <p:txBody>
          <a:bodyPr/>
          <a:lstStyle/>
          <a:p>
            <a:r>
              <a:rPr lang="en-US" b="1" dirty="0">
                <a:solidFill>
                  <a:schemeClr val="accent1"/>
                </a:solidFill>
              </a:rPr>
              <a:t>DEFINITIONS</a:t>
            </a:r>
            <a:endParaRPr lang="en-US" dirty="0">
              <a:solidFill>
                <a:schemeClr val="accent1"/>
              </a:solidFill>
            </a:endParaRPr>
          </a:p>
        </p:txBody>
      </p:sp>
      <p:sp>
        <p:nvSpPr>
          <p:cNvPr id="3" name="Content Placeholder 2">
            <a:extLst>
              <a:ext uri="{FF2B5EF4-FFF2-40B4-BE49-F238E27FC236}">
                <a16:creationId xmlns:a16="http://schemas.microsoft.com/office/drawing/2014/main" id="{10AD6C44-163B-0D4C-8DED-0F2D2FF187B1}"/>
              </a:ext>
            </a:extLst>
          </p:cNvPr>
          <p:cNvSpPr>
            <a:spLocks noGrp="1"/>
          </p:cNvSpPr>
          <p:nvPr>
            <p:ph idx="1"/>
          </p:nvPr>
        </p:nvSpPr>
        <p:spPr/>
        <p:txBody>
          <a:bodyPr>
            <a:normAutofit lnSpcReduction="10000"/>
          </a:bodyPr>
          <a:lstStyle/>
          <a:p>
            <a:r>
              <a:rPr lang="en-US" dirty="0">
                <a:solidFill>
                  <a:schemeClr val="accent1"/>
                </a:solidFill>
              </a:rPr>
              <a:t>Closed gloving Technique: </a:t>
            </a:r>
            <a:r>
              <a:rPr lang="en-US" dirty="0"/>
              <a:t>Gloving technique in which the hands are not extended from the sleeves and cuffs when the gown is put on. Instead the hands are pushed through the cuff openings as the gloves are pulled into place.</a:t>
            </a:r>
          </a:p>
          <a:p>
            <a:endParaRPr lang="en-US" dirty="0">
              <a:solidFill>
                <a:schemeClr val="accent1"/>
              </a:solidFill>
            </a:endParaRPr>
          </a:p>
          <a:p>
            <a:r>
              <a:rPr lang="en-US" dirty="0">
                <a:solidFill>
                  <a:schemeClr val="accent1"/>
                </a:solidFill>
              </a:rPr>
              <a:t>Doff </a:t>
            </a:r>
            <a:r>
              <a:rPr lang="en-US" dirty="0"/>
              <a:t>means to take off.</a:t>
            </a:r>
          </a:p>
          <a:p>
            <a:r>
              <a:rPr lang="en-US" dirty="0">
                <a:solidFill>
                  <a:schemeClr val="accent1"/>
                </a:solidFill>
              </a:rPr>
              <a:t>Don</a:t>
            </a:r>
            <a:r>
              <a:rPr lang="en-US" dirty="0"/>
              <a:t> means to put on.</a:t>
            </a:r>
          </a:p>
          <a:p>
            <a:r>
              <a:rPr lang="en-US" dirty="0">
                <a:solidFill>
                  <a:schemeClr val="accent1"/>
                </a:solidFill>
              </a:rPr>
              <a:t>Open gloving Technique </a:t>
            </a:r>
            <a:r>
              <a:rPr lang="en-US" dirty="0"/>
              <a:t>means a gloving technique in which the scrubbed person’s hands slide all the way through the sleeves and cuffs when the gown is put on prior to donning gloves</a:t>
            </a:r>
          </a:p>
          <a:p>
            <a:endParaRPr lang="en-US" dirty="0"/>
          </a:p>
        </p:txBody>
      </p:sp>
      <p:sp>
        <p:nvSpPr>
          <p:cNvPr id="5" name="Rectangle 4">
            <a:extLst>
              <a:ext uri="{FF2B5EF4-FFF2-40B4-BE49-F238E27FC236}">
                <a16:creationId xmlns:a16="http://schemas.microsoft.com/office/drawing/2014/main" id="{2FBB5C5D-7233-D049-A35B-E32C284D3645}"/>
              </a:ext>
            </a:extLst>
          </p:cNvPr>
          <p:cNvSpPr/>
          <p:nvPr/>
        </p:nvSpPr>
        <p:spPr>
          <a:xfrm>
            <a:off x="3584094" y="3244334"/>
            <a:ext cx="5023811" cy="369332"/>
          </a:xfrm>
          <a:prstGeom prst="rect">
            <a:avLst/>
          </a:prstGeom>
        </p:spPr>
        <p:txBody>
          <a:bodyPr wrap="none">
            <a:spAutoFit/>
          </a:bodyPr>
          <a:lstStyle/>
          <a:p>
            <a:r>
              <a:rPr lang="en-US" dirty="0">
                <a:hlinkClick r:id="rId2"/>
              </a:rPr>
              <a:t>https://www.youtube.com/watch?v=MBXhhFBrxCU</a:t>
            </a:r>
            <a:endParaRPr lang="en-SA" dirty="0"/>
          </a:p>
        </p:txBody>
      </p:sp>
    </p:spTree>
    <p:extLst>
      <p:ext uri="{BB962C8B-B14F-4D97-AF65-F5344CB8AC3E}">
        <p14:creationId xmlns:p14="http://schemas.microsoft.com/office/powerpoint/2010/main" val="1649761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063FA-C4DA-0842-84E9-D5E97D071328}"/>
              </a:ext>
            </a:extLst>
          </p:cNvPr>
          <p:cNvSpPr>
            <a:spLocks noGrp="1"/>
          </p:cNvSpPr>
          <p:nvPr>
            <p:ph type="title"/>
          </p:nvPr>
        </p:nvSpPr>
        <p:spPr/>
        <p:txBody>
          <a:bodyPr/>
          <a:lstStyle/>
          <a:p>
            <a:r>
              <a:rPr lang="en-US" b="1" dirty="0">
                <a:solidFill>
                  <a:schemeClr val="accent1"/>
                </a:solidFill>
              </a:rPr>
              <a:t>DEFINITIONS</a:t>
            </a:r>
            <a:endParaRPr lang="en-US" dirty="0">
              <a:solidFill>
                <a:schemeClr val="accent1"/>
              </a:solidFill>
            </a:endParaRPr>
          </a:p>
        </p:txBody>
      </p:sp>
      <p:sp>
        <p:nvSpPr>
          <p:cNvPr id="3" name="Content Placeholder 2">
            <a:extLst>
              <a:ext uri="{FF2B5EF4-FFF2-40B4-BE49-F238E27FC236}">
                <a16:creationId xmlns:a16="http://schemas.microsoft.com/office/drawing/2014/main" id="{10AD6C44-163B-0D4C-8DED-0F2D2FF187B1}"/>
              </a:ext>
            </a:extLst>
          </p:cNvPr>
          <p:cNvSpPr>
            <a:spLocks noGrp="1"/>
          </p:cNvSpPr>
          <p:nvPr>
            <p:ph idx="1"/>
          </p:nvPr>
        </p:nvSpPr>
        <p:spPr>
          <a:xfrm>
            <a:off x="387927" y="1825625"/>
            <a:ext cx="11471564" cy="4667250"/>
          </a:xfrm>
        </p:spPr>
        <p:txBody>
          <a:bodyPr>
            <a:normAutofit/>
          </a:bodyPr>
          <a:lstStyle/>
          <a:p>
            <a:pPr marL="0" indent="0">
              <a:buNone/>
            </a:pPr>
            <a:r>
              <a:rPr lang="en-US" dirty="0">
                <a:solidFill>
                  <a:schemeClr val="accent1"/>
                </a:solidFill>
              </a:rPr>
              <a:t>Product for surgical hand antisepsis: </a:t>
            </a:r>
            <a:r>
              <a:rPr lang="en-US" dirty="0"/>
              <a:t>product used for surgical hand preparation with the following characteristics: </a:t>
            </a:r>
          </a:p>
          <a:p>
            <a:pPr marL="514350" indent="-514350">
              <a:buAutoNum type="arabicParenR"/>
            </a:pPr>
            <a:r>
              <a:rPr lang="en-US" dirty="0"/>
              <a:t>significantly reduces microorganisms on intact skin, </a:t>
            </a:r>
          </a:p>
          <a:p>
            <a:pPr marL="514350" indent="-514350">
              <a:buAutoNum type="arabicParenR"/>
            </a:pPr>
            <a:r>
              <a:rPr lang="en-US" dirty="0"/>
              <a:t>contains a non-irritating antimicrobial preparation with broad spectrum activity.</a:t>
            </a:r>
          </a:p>
          <a:p>
            <a:pPr marL="514350" indent="-514350">
              <a:buAutoNum type="arabicParenR"/>
            </a:pPr>
            <a:r>
              <a:rPr lang="en-US" dirty="0"/>
              <a:t>fast acting and persistent. </a:t>
            </a:r>
          </a:p>
          <a:p>
            <a:pPr marL="0" indent="0">
              <a:buNone/>
            </a:pPr>
            <a:endParaRPr lang="en-US" dirty="0"/>
          </a:p>
          <a:p>
            <a:pPr marL="0" indent="0">
              <a:buNone/>
            </a:pPr>
            <a:r>
              <a:rPr lang="en-US" dirty="0"/>
              <a:t>The most commonly used soaps for surgical hand washing contain chlorhexidine or povidone-iodine. </a:t>
            </a:r>
          </a:p>
          <a:p>
            <a:pPr marL="0" indent="0">
              <a:buNone/>
            </a:pPr>
            <a:endParaRPr lang="en-US" dirty="0"/>
          </a:p>
          <a:p>
            <a:endParaRPr lang="en-US" dirty="0"/>
          </a:p>
        </p:txBody>
      </p:sp>
    </p:spTree>
    <p:extLst>
      <p:ext uri="{BB962C8B-B14F-4D97-AF65-F5344CB8AC3E}">
        <p14:creationId xmlns:p14="http://schemas.microsoft.com/office/powerpoint/2010/main" val="41640323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356</TotalTime>
  <Words>3056</Words>
  <Application>Microsoft Macintosh PowerPoint</Application>
  <PresentationFormat>Widescreen</PresentationFormat>
  <Paragraphs>362</Paragraphs>
  <Slides>50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50</vt:i4>
      </vt:variant>
    </vt:vector>
  </HeadingPairs>
  <TitlesOfParts>
    <vt:vector size="58" baseType="lpstr">
      <vt:lpstr>Arial</vt:lpstr>
      <vt:lpstr>Calibri</vt:lpstr>
      <vt:lpstr>Calibri Light</vt:lpstr>
      <vt:lpstr>GoudyOldStyleBT</vt:lpstr>
      <vt:lpstr>Optima</vt:lpstr>
      <vt:lpstr>Symbol</vt:lpstr>
      <vt:lpstr>ZapfDingbats</vt:lpstr>
      <vt:lpstr>Office Theme</vt:lpstr>
      <vt:lpstr>OR Sitting and Sterile Technique </vt:lpstr>
      <vt:lpstr>References</vt:lpstr>
      <vt:lpstr>OR Sitting and Sterile Technique  </vt:lpstr>
      <vt:lpstr>Surgical Asepsis and sterile technique  </vt:lpstr>
      <vt:lpstr>Surgical Asepsis and the Principles of Sterile Technique </vt:lpstr>
      <vt:lpstr>Surgical Asepsis and the Principles of Sterile Technique </vt:lpstr>
      <vt:lpstr>Definitions</vt:lpstr>
      <vt:lpstr>DEFINITIONS</vt:lpstr>
      <vt:lpstr>DEFINITIONS</vt:lpstr>
      <vt:lpstr>DEFINITIONS</vt:lpstr>
      <vt:lpstr>DEFINITIONS</vt:lpstr>
      <vt:lpstr>DEFINITIONS</vt:lpstr>
      <vt:lpstr>Surgical Asepsis and the Principles of Sterile Technique </vt:lpstr>
      <vt:lpstr>Surgical Asepsis and the Principles of Sterile Technique </vt:lpstr>
      <vt:lpstr>PowerPoint Presentation</vt:lpstr>
      <vt:lpstr>Surgical Asepsis and the Principles of Sterile Technique </vt:lpstr>
      <vt:lpstr>Surgical Asepsis and the Principles of Sterile Technique </vt:lpstr>
      <vt:lpstr>Surgical Asepsis and the Principles of Sterile Technique </vt:lpstr>
      <vt:lpstr>Surgical Asepsis and the Principles of Sterile Technique </vt:lpstr>
      <vt:lpstr>Surgical Asepsis and the Principles of Sterile Technique </vt:lpstr>
      <vt:lpstr>Surgical Asepsis and the Principles of Sterile Technique </vt:lpstr>
      <vt:lpstr>Surgical Asepsis and the Principles of Sterile Technique </vt:lpstr>
      <vt:lpstr>Surgical Asepsis and the Principles of Sterile Technique </vt:lpstr>
      <vt:lpstr>Surgical Asepsis and the Principles of Sterile Technique </vt:lpstr>
      <vt:lpstr>Operating Room Environment </vt:lpstr>
      <vt:lpstr>The Operating Room Environment </vt:lpstr>
      <vt:lpstr>PREOPERATIVE PREPARATION IMMEDIATELY BEFORE SURGERY  </vt:lpstr>
      <vt:lpstr>PREOPERATIVE PREPARATION IMMEDIATELY BEFORE SURGERY  </vt:lpstr>
      <vt:lpstr>PREOPERATIVE PREPARATION IMMEDIATELY BEFORE SURGERY  </vt:lpstr>
      <vt:lpstr>PREOPERATIVE PREPARATION IMMEDIATELY BEFORE SURGERY  </vt:lpstr>
      <vt:lpstr>PREOPERATIVE PREPARATION IMMEDIATELY BEFORE SURGERY  </vt:lpstr>
      <vt:lpstr>PREOPERATIVE PREPARATION IMMEDIATELY BEFORE SURGERY  </vt:lpstr>
      <vt:lpstr>PREOPERATIVE PREPARATION IMMEDIATELY BEFORE SURGERY  </vt:lpstr>
      <vt:lpstr>PREOPERATIVE PREPARATION IMMEDIATELY BEFORE SURGERY  </vt:lpstr>
      <vt:lpstr>PREOPERATIVE PREPARATION IMMEDIATELY BEFORE SURGERY  </vt:lpstr>
      <vt:lpstr>PREOPERATIVE PREPARATION IMMEDIATELY BEFORE SURGERY  </vt:lpstr>
      <vt:lpstr>PREOPERATIVE PREPARATION IMMEDIATELY BEFORE SURGERY  </vt:lpstr>
      <vt:lpstr>PREOPERATIVE PREPARATION IMMEDIATELY BEFORE SURGERY  </vt:lpstr>
      <vt:lpstr>PREOPERATIVE PREPARATION IMMEDIATELY BEFORE SURGERY  </vt:lpstr>
      <vt:lpstr>PREOPERATIVE PREPARATION IMMEDIATELY BEFORE SURGERY  </vt:lpstr>
      <vt:lpstr>SKIN PREPARATION – ‘PREPPING’ AND DRAPING   Skin preparation before surgery (often shortened to ‘prepping’)</vt:lpstr>
      <vt:lpstr>SKIN PREPARATION – ‘PREPPING’ AND DRAPING   </vt:lpstr>
      <vt:lpstr>SKIN PREPARATION – ‘PREPPING’ AND DRAPING   </vt:lpstr>
      <vt:lpstr>SKIN PREPARATION – ‘PREPPING’ AND DRAPING   </vt:lpstr>
      <vt:lpstr>Draping of the operative area  </vt:lpstr>
      <vt:lpstr>Draping of the operative area  </vt:lpstr>
      <vt:lpstr>Draping of the operative area  </vt:lpstr>
      <vt:lpstr>OR Sitting and Sterile Technique  </vt:lpstr>
      <vt:lpstr>Thank you</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zohair al aseri</dc:creator>
  <cp:lastModifiedBy>zohair al aseri</cp:lastModifiedBy>
  <cp:revision>50</cp:revision>
  <dcterms:created xsi:type="dcterms:W3CDTF">2020-02-23T03:49:32Z</dcterms:created>
  <dcterms:modified xsi:type="dcterms:W3CDTF">2020-03-12T05:38:21Z</dcterms:modified>
</cp:coreProperties>
</file>