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22"/>
  </p:notesMasterIdLst>
  <p:sldIdLst>
    <p:sldId id="267" r:id="rId4"/>
    <p:sldId id="286" r:id="rId5"/>
    <p:sldId id="257" r:id="rId6"/>
    <p:sldId id="258" r:id="rId7"/>
    <p:sldId id="27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9" r:id="rId16"/>
    <p:sldId id="259" r:id="rId17"/>
    <p:sldId id="300" r:id="rId18"/>
    <p:sldId id="301" r:id="rId19"/>
    <p:sldId id="309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>
        <p:scale>
          <a:sx n="70" d="100"/>
          <a:sy n="70" d="100"/>
        </p:scale>
        <p:origin x="-16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865D8-AB6E-4761-803D-014E6D77C6B1}" type="doc">
      <dgm:prSet loTypeId="urn:microsoft.com/office/officeart/2005/8/layout/hierarchy1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F69C5FAF-FB62-46F6-86BA-7E1CBA7542B7}">
      <dgm:prSet phldrT="[نص]" custT="1"/>
      <dgm:spPr>
        <a:xfrm>
          <a:off x="2342365" y="509281"/>
          <a:ext cx="1796404" cy="593841"/>
        </a:xfrm>
        <a:prstGeom prst="roundRect">
          <a:avLst>
            <a:gd name="adj" fmla="val 10000"/>
          </a:avLst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1"/>
          <a:r>
            <a:rPr lang="ar-EG" sz="2800" b="1" dirty="0" smtClean="0">
              <a:latin typeface="Candara"/>
              <a:ea typeface="+mn-ea"/>
              <a:cs typeface="Arial"/>
            </a:rPr>
            <a:t>العناصر</a:t>
          </a:r>
          <a:endParaRPr lang="en-US" sz="2800" b="1" dirty="0" smtClean="0">
            <a:latin typeface="Candara"/>
            <a:ea typeface="+mn-ea"/>
            <a:cs typeface="Arial"/>
          </a:endParaRPr>
        </a:p>
      </dgm:t>
    </dgm:pt>
    <dgm:pt modelId="{E873F6C6-6C57-4504-9C1B-85035C7E5FEB}" type="parTrans" cxnId="{23A787D8-AB1D-42A4-ACB4-D5B0A20F4F3A}">
      <dgm:prSet/>
      <dgm:spPr/>
      <dgm:t>
        <a:bodyPr/>
        <a:lstStyle/>
        <a:p>
          <a:pPr rtl="1"/>
          <a:endParaRPr lang="ar-SA" b="1"/>
        </a:p>
      </dgm:t>
    </dgm:pt>
    <dgm:pt modelId="{1F0E60C5-67FA-4B83-8B22-EDA994C00582}" type="sibTrans" cxnId="{23A787D8-AB1D-42A4-ACB4-D5B0A20F4F3A}">
      <dgm:prSet/>
      <dgm:spPr/>
      <dgm:t>
        <a:bodyPr/>
        <a:lstStyle/>
        <a:p>
          <a:pPr rtl="1"/>
          <a:endParaRPr lang="ar-SA" b="1"/>
        </a:p>
      </dgm:t>
    </dgm:pt>
    <dgm:pt modelId="{1182FB3A-25D1-4006-89AA-DAF9585FDAE4}">
      <dgm:prSet phldrT="[نص]" custT="1"/>
      <dgm:spPr>
        <a:xfrm>
          <a:off x="3471269" y="1511223"/>
          <a:ext cx="2853331" cy="530079"/>
        </a:xfrm>
        <a:prstGeom prst="roundRect">
          <a:avLst>
            <a:gd name="adj" fmla="val 10000"/>
          </a:avLst>
        </a:prstGeo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1"/>
          <a:r>
            <a:rPr lang="ar-EG" sz="1800" b="1" dirty="0" smtClean="0">
              <a:latin typeface="Candara"/>
              <a:ea typeface="+mn-ea"/>
              <a:cs typeface="Arial"/>
            </a:rPr>
            <a:t>الاتجاه العام</a:t>
          </a:r>
        </a:p>
        <a:p>
          <a:pPr rtl="1"/>
          <a:r>
            <a:rPr lang="ar-EG" sz="1800" b="1" dirty="0" smtClean="0">
              <a:latin typeface="Candara"/>
              <a:ea typeface="+mn-ea"/>
              <a:cs typeface="Arial"/>
            </a:rPr>
            <a:t> </a:t>
          </a:r>
          <a:r>
            <a:rPr lang="en-US" sz="1400" b="1" dirty="0" smtClean="0">
              <a:latin typeface="Candara"/>
              <a:ea typeface="+mn-ea"/>
              <a:cs typeface="Arial"/>
            </a:rPr>
            <a:t>General Trend</a:t>
          </a:r>
        </a:p>
      </dgm:t>
    </dgm:pt>
    <dgm:pt modelId="{74BA6D7C-C3BF-46DA-AF94-DC94DAB569D3}" type="parTrans" cxnId="{99DB0562-CC0E-4F8F-B5B8-6DA4DE5EF9CF}">
      <dgm:prSet/>
      <dgm:spPr>
        <a:xfrm>
          <a:off x="3084656" y="955006"/>
          <a:ext cx="1657367" cy="408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08"/>
              </a:lnTo>
              <a:lnTo>
                <a:pt x="1657367" y="278108"/>
              </a:lnTo>
              <a:lnTo>
                <a:pt x="1657367" y="408100"/>
              </a:lnTo>
            </a:path>
          </a:pathLst>
        </a:custGeom>
      </dgm:spPr>
      <dgm:t>
        <a:bodyPr/>
        <a:lstStyle/>
        <a:p>
          <a:pPr rtl="1"/>
          <a:endParaRPr lang="ar-SA" b="1"/>
        </a:p>
      </dgm:t>
    </dgm:pt>
    <dgm:pt modelId="{CF7A13FC-9408-4206-9B4D-FBAA3183DB05}" type="sibTrans" cxnId="{99DB0562-CC0E-4F8F-B5B8-6DA4DE5EF9CF}">
      <dgm:prSet/>
      <dgm:spPr/>
      <dgm:t>
        <a:bodyPr/>
        <a:lstStyle/>
        <a:p>
          <a:pPr rtl="1"/>
          <a:endParaRPr lang="ar-SA" b="1"/>
        </a:p>
      </dgm:t>
    </dgm:pt>
    <dgm:pt modelId="{033FE1C8-7A9D-4A93-974D-F8D955C71E80}">
      <dgm:prSet phldrT="[نص]" custT="1"/>
      <dgm:spPr>
        <a:xfrm>
          <a:off x="766258" y="2686081"/>
          <a:ext cx="1403211" cy="891039"/>
        </a:xfrm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1"/>
          <a:r>
            <a:rPr lang="ar-EG" sz="1800" b="1" dirty="0" smtClean="0">
              <a:latin typeface="Candara"/>
              <a:ea typeface="+mn-ea"/>
              <a:cs typeface="Arial"/>
            </a:rPr>
            <a:t>التغيرات الموسمية </a:t>
          </a:r>
          <a:r>
            <a:rPr lang="en-US" sz="1400" b="1" dirty="0" smtClean="0">
              <a:latin typeface="Candara"/>
              <a:ea typeface="+mn-ea"/>
              <a:cs typeface="Arial"/>
            </a:rPr>
            <a:t>Seasonal Variation</a:t>
          </a:r>
          <a:endParaRPr lang="ar-SA" sz="1400" b="1" dirty="0">
            <a:latin typeface="Candara"/>
            <a:ea typeface="+mn-ea"/>
            <a:cs typeface="Arial"/>
          </a:endParaRPr>
        </a:p>
      </dgm:t>
    </dgm:pt>
    <dgm:pt modelId="{5E2CAE8D-51CA-4A99-840E-A01CBC697008}" type="parTrans" cxnId="{570E025C-2E1B-463C-9410-DBA9B7234184}">
      <dgm:prSet/>
      <dgm:spPr>
        <a:xfrm>
          <a:off x="1266231" y="1925379"/>
          <a:ext cx="91440" cy="612585"/>
        </a:xfrm>
      </dgm:spPr>
      <dgm:t>
        <a:bodyPr/>
        <a:lstStyle/>
        <a:p>
          <a:pPr rtl="1"/>
          <a:endParaRPr lang="ar-SA" b="1"/>
        </a:p>
      </dgm:t>
    </dgm:pt>
    <dgm:pt modelId="{04655CFA-9623-468F-9EA8-800BE167F921}" type="sibTrans" cxnId="{570E025C-2E1B-463C-9410-DBA9B7234184}">
      <dgm:prSet/>
      <dgm:spPr/>
      <dgm:t>
        <a:bodyPr/>
        <a:lstStyle/>
        <a:p>
          <a:pPr rtl="1"/>
          <a:endParaRPr lang="ar-SA" b="1"/>
        </a:p>
      </dgm:t>
    </dgm:pt>
    <dgm:pt modelId="{D6436FD7-8FEB-436E-8574-14B9AFB560F6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ar-EG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التغيرات الدورية </a:t>
          </a:r>
          <a:r>
            <a:rPr lang="en-US" sz="1400" b="1" dirty="0" smtClean="0">
              <a:latin typeface="Candara"/>
              <a:ea typeface="+mn-ea"/>
              <a:cs typeface="Arial"/>
            </a:rPr>
            <a:t>Cyclical</a:t>
          </a:r>
          <a:r>
            <a:rPr lang="ar-EG" sz="1400" b="1" dirty="0" smtClean="0">
              <a:latin typeface="Candara"/>
              <a:ea typeface="+mn-ea"/>
              <a:cs typeface="Arial"/>
            </a:rPr>
            <a:t> </a:t>
          </a:r>
          <a:r>
            <a:rPr lang="en-US" sz="1400" b="1" dirty="0" smtClean="0">
              <a:latin typeface="Candara"/>
              <a:ea typeface="+mn-ea"/>
              <a:cs typeface="Arial"/>
            </a:rPr>
            <a:t>Variations</a:t>
          </a:r>
          <a:endParaRPr lang="en-US" sz="1400" b="1" dirty="0">
            <a:latin typeface="Candara"/>
            <a:ea typeface="+mn-ea"/>
            <a:cs typeface="Arial"/>
          </a:endParaRPr>
        </a:p>
      </dgm:t>
    </dgm:pt>
    <dgm:pt modelId="{0D2F6667-8321-49DA-8339-47B0A6F8CD64}" type="parTrans" cxnId="{32A13FB9-1D69-4805-9CFD-786EFF723032}">
      <dgm:prSet/>
      <dgm:spPr/>
      <dgm:t>
        <a:bodyPr/>
        <a:lstStyle/>
        <a:p>
          <a:endParaRPr lang="en-US"/>
        </a:p>
      </dgm:t>
    </dgm:pt>
    <dgm:pt modelId="{2D70CF52-C71F-41E5-BBD2-730C61B61D5D}" type="sibTrans" cxnId="{32A13FB9-1D69-4805-9CFD-786EFF723032}">
      <dgm:prSet/>
      <dgm:spPr/>
      <dgm:t>
        <a:bodyPr/>
        <a:lstStyle/>
        <a:p>
          <a:endParaRPr lang="en-US"/>
        </a:p>
      </dgm:t>
    </dgm:pt>
    <dgm:pt modelId="{9C211414-4F55-4442-A267-00EFBF66388E}">
      <dgm:prSet custT="1"/>
      <dgm:spPr/>
      <dgm:t>
        <a:bodyPr/>
        <a:lstStyle/>
        <a:p>
          <a:r>
            <a:rPr lang="ar-EG" sz="1800" b="1" dirty="0" smtClean="0">
              <a:latin typeface="Arial" pitchFamily="34" charset="0"/>
              <a:cs typeface="Arial" pitchFamily="34" charset="0"/>
            </a:rPr>
            <a:t>التغيرات العشوائية </a:t>
          </a:r>
          <a:r>
            <a:rPr lang="en-US" sz="1400" b="1" dirty="0" smtClean="0">
              <a:latin typeface="Candara"/>
              <a:ea typeface="+mn-ea"/>
              <a:cs typeface="Arial"/>
            </a:rPr>
            <a:t>Variations</a:t>
          </a:r>
          <a:r>
            <a:rPr lang="ar-EG" sz="1400" b="1" dirty="0" smtClean="0">
              <a:latin typeface="Candara"/>
              <a:ea typeface="+mn-ea"/>
              <a:cs typeface="Arial"/>
            </a:rPr>
            <a:t> </a:t>
          </a:r>
          <a:r>
            <a:rPr lang="en-US" sz="1400" b="1" dirty="0" smtClean="0">
              <a:latin typeface="Candara"/>
              <a:ea typeface="+mn-ea"/>
              <a:cs typeface="Arial"/>
            </a:rPr>
            <a:t>Random</a:t>
          </a:r>
          <a:endParaRPr lang="en-US" sz="1400" b="1" dirty="0">
            <a:latin typeface="Candara"/>
            <a:ea typeface="+mn-ea"/>
            <a:cs typeface="Arial"/>
          </a:endParaRPr>
        </a:p>
      </dgm:t>
    </dgm:pt>
    <dgm:pt modelId="{8F9FF466-25BB-44C0-BB22-63A03C1E7920}" type="parTrans" cxnId="{867B260E-C28C-4543-82DA-CDD354CDA927}">
      <dgm:prSet/>
      <dgm:spPr/>
      <dgm:t>
        <a:bodyPr/>
        <a:lstStyle/>
        <a:p>
          <a:endParaRPr lang="en-US"/>
        </a:p>
      </dgm:t>
    </dgm:pt>
    <dgm:pt modelId="{72ADDCA1-16FC-42E0-A059-8D9F81D35DF2}" type="sibTrans" cxnId="{867B260E-C28C-4543-82DA-CDD354CDA927}">
      <dgm:prSet/>
      <dgm:spPr/>
      <dgm:t>
        <a:bodyPr/>
        <a:lstStyle/>
        <a:p>
          <a:endParaRPr lang="en-US"/>
        </a:p>
      </dgm:t>
    </dgm:pt>
    <dgm:pt modelId="{E9FA73E3-58FC-4385-9DAF-998F632E159D}" type="pres">
      <dgm:prSet presAssocID="{E1D865D8-AB6E-4761-803D-014E6D77C6B1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713692C-8946-4E89-9296-BF396851D39D}" type="pres">
      <dgm:prSet presAssocID="{F69C5FAF-FB62-46F6-86BA-7E1CBA7542B7}" presName="hierRoot1" presStyleCnt="0"/>
      <dgm:spPr/>
      <dgm:t>
        <a:bodyPr/>
        <a:lstStyle/>
        <a:p>
          <a:pPr rtl="1"/>
          <a:endParaRPr lang="ar-SA"/>
        </a:p>
      </dgm:t>
    </dgm:pt>
    <dgm:pt modelId="{CBDE720F-33CA-4164-86E5-E0C76CFE2625}" type="pres">
      <dgm:prSet presAssocID="{F69C5FAF-FB62-46F6-86BA-7E1CBA7542B7}" presName="composite" presStyleCnt="0"/>
      <dgm:spPr/>
      <dgm:t>
        <a:bodyPr/>
        <a:lstStyle/>
        <a:p>
          <a:pPr rtl="1"/>
          <a:endParaRPr lang="ar-SA"/>
        </a:p>
      </dgm:t>
    </dgm:pt>
    <dgm:pt modelId="{4FC0124F-FD88-4A36-B670-3496A1EAEF5F}" type="pres">
      <dgm:prSet presAssocID="{F69C5FAF-FB62-46F6-86BA-7E1CBA7542B7}" presName="background" presStyleLbl="node0" presStyleIdx="0" presStyleCnt="1"/>
      <dgm:spPr>
        <a:xfrm>
          <a:off x="2186453" y="361164"/>
          <a:ext cx="1796404" cy="59384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</dgm:spPr>
      <dgm:t>
        <a:bodyPr/>
        <a:lstStyle/>
        <a:p>
          <a:pPr rtl="1"/>
          <a:endParaRPr lang="ar-SA"/>
        </a:p>
      </dgm:t>
    </dgm:pt>
    <dgm:pt modelId="{85DC47F8-888F-4B5A-AFD4-49611A2C8D56}" type="pres">
      <dgm:prSet presAssocID="{F69C5FAF-FB62-46F6-86BA-7E1CBA7542B7}" presName="text" presStyleLbl="fgAcc0" presStyleIdx="0" presStyleCnt="1" custScaleX="128021" custScaleY="66646" custLinFactNeighborX="-788" custLinFactNeighborY="-225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5408555-4F67-4308-84D7-C88BC3A44057}" type="pres">
      <dgm:prSet presAssocID="{F69C5FAF-FB62-46F6-86BA-7E1CBA7542B7}" presName="hierChild2" presStyleCnt="0"/>
      <dgm:spPr/>
      <dgm:t>
        <a:bodyPr/>
        <a:lstStyle/>
        <a:p>
          <a:pPr rtl="1"/>
          <a:endParaRPr lang="ar-SA"/>
        </a:p>
      </dgm:t>
    </dgm:pt>
    <dgm:pt modelId="{E9449C77-F8FC-467C-A481-87EBDE3C69BF}" type="pres">
      <dgm:prSet presAssocID="{74BA6D7C-C3BF-46DA-AF94-DC94DAB569D3}" presName="Name10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ECE1D658-3382-45AE-BCFF-E2F74D6D1851}" type="pres">
      <dgm:prSet presAssocID="{1182FB3A-25D1-4006-89AA-DAF9585FDAE4}" presName="hierRoot2" presStyleCnt="0"/>
      <dgm:spPr/>
      <dgm:t>
        <a:bodyPr/>
        <a:lstStyle/>
        <a:p>
          <a:pPr rtl="1"/>
          <a:endParaRPr lang="ar-SA"/>
        </a:p>
      </dgm:t>
    </dgm:pt>
    <dgm:pt modelId="{F8E4ECEF-7FCE-4A05-B151-8480DCC58DAA}" type="pres">
      <dgm:prSet presAssocID="{1182FB3A-25D1-4006-89AA-DAF9585FDAE4}" presName="composite2" presStyleCnt="0"/>
      <dgm:spPr/>
      <dgm:t>
        <a:bodyPr/>
        <a:lstStyle/>
        <a:p>
          <a:pPr rtl="1"/>
          <a:endParaRPr lang="ar-SA"/>
        </a:p>
      </dgm:t>
    </dgm:pt>
    <dgm:pt modelId="{E486F78E-B3B2-4152-A7CE-869C3BD4C5B2}" type="pres">
      <dgm:prSet presAssocID="{1182FB3A-25D1-4006-89AA-DAF9585FDAE4}" presName="background2" presStyleLbl="node2" presStyleIdx="0" presStyleCnt="4"/>
      <dgm:spPr>
        <a:xfrm>
          <a:off x="3315357" y="1363106"/>
          <a:ext cx="2853331" cy="53007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</dgm:spPr>
      <dgm:t>
        <a:bodyPr/>
        <a:lstStyle/>
        <a:p>
          <a:pPr rtl="1"/>
          <a:endParaRPr lang="ar-SA"/>
        </a:p>
      </dgm:t>
    </dgm:pt>
    <dgm:pt modelId="{9EB28B04-B9D7-427A-A213-7EA078E41105}" type="pres">
      <dgm:prSet presAssocID="{1182FB3A-25D1-4006-89AA-DAF9585FDAE4}" presName="text2" presStyleLbl="fgAcc2" presStyleIdx="0" presStyleCnt="4" custScaleX="113410" custScaleY="9514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B854A16-EED1-42C1-BDEC-618D6A34EBA8}" type="pres">
      <dgm:prSet presAssocID="{1182FB3A-25D1-4006-89AA-DAF9585FDAE4}" presName="hierChild3" presStyleCnt="0"/>
      <dgm:spPr/>
      <dgm:t>
        <a:bodyPr/>
        <a:lstStyle/>
        <a:p>
          <a:pPr rtl="1"/>
          <a:endParaRPr lang="ar-SA"/>
        </a:p>
      </dgm:t>
    </dgm:pt>
    <dgm:pt modelId="{A7ECD127-312E-4337-AAA8-E49F89E01ABA}" type="pres">
      <dgm:prSet presAssocID="{5E2CAE8D-51CA-4A99-840E-A01CBC697008}" presName="Name10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58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CECD4C2-2D41-4726-ACE4-D6EF4F32966F}" type="pres">
      <dgm:prSet presAssocID="{033FE1C8-7A9D-4A93-974D-F8D955C71E80}" presName="hierRoot2" presStyleCnt="0"/>
      <dgm:spPr/>
      <dgm:t>
        <a:bodyPr/>
        <a:lstStyle/>
        <a:p>
          <a:endParaRPr lang="en-US"/>
        </a:p>
      </dgm:t>
    </dgm:pt>
    <dgm:pt modelId="{44DA0EE7-AED6-498C-8FED-CDE5D116264D}" type="pres">
      <dgm:prSet presAssocID="{033FE1C8-7A9D-4A93-974D-F8D955C71E80}" presName="composite2" presStyleCnt="0"/>
      <dgm:spPr/>
      <dgm:t>
        <a:bodyPr/>
        <a:lstStyle/>
        <a:p>
          <a:endParaRPr lang="en-US"/>
        </a:p>
      </dgm:t>
    </dgm:pt>
    <dgm:pt modelId="{7F5F2F4E-D740-48E5-BEC7-FB4F67AD49A7}" type="pres">
      <dgm:prSet presAssocID="{033FE1C8-7A9D-4A93-974D-F8D955C71E80}" presName="background2" presStyleLbl="node2" presStyleIdx="1" presStyleCnt="4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CF0ECFA-4EB3-4408-BBEA-B11EE415BA6E}" type="pres">
      <dgm:prSet presAssocID="{033FE1C8-7A9D-4A93-974D-F8D955C71E80}" presName="text2" presStyleLbl="fgAcc2" presStyleIdx="1" presStyleCnt="4" custScaleX="1301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5716163-E51F-4529-90BC-C94E81F8C8A0}" type="pres">
      <dgm:prSet presAssocID="{033FE1C8-7A9D-4A93-974D-F8D955C71E80}" presName="hierChild3" presStyleCnt="0"/>
      <dgm:spPr/>
      <dgm:t>
        <a:bodyPr/>
        <a:lstStyle/>
        <a:p>
          <a:endParaRPr lang="en-US"/>
        </a:p>
      </dgm:t>
    </dgm:pt>
    <dgm:pt modelId="{EFB580B4-E911-4C3C-A371-2EA0AFA42895}" type="pres">
      <dgm:prSet presAssocID="{0D2F6667-8321-49DA-8339-47B0A6F8CD64}" presName="Name10" presStyleLbl="parChTrans1D2" presStyleIdx="2" presStyleCnt="4"/>
      <dgm:spPr/>
      <dgm:t>
        <a:bodyPr/>
        <a:lstStyle/>
        <a:p>
          <a:endParaRPr lang="en-US"/>
        </a:p>
      </dgm:t>
    </dgm:pt>
    <dgm:pt modelId="{CDA7B19A-4C8E-45D7-826A-A47935B3DAAD}" type="pres">
      <dgm:prSet presAssocID="{D6436FD7-8FEB-436E-8574-14B9AFB560F6}" presName="hierRoot2" presStyleCnt="0"/>
      <dgm:spPr/>
    </dgm:pt>
    <dgm:pt modelId="{BD25FD40-AB41-43A9-9BE4-841F1BAD6862}" type="pres">
      <dgm:prSet presAssocID="{D6436FD7-8FEB-436E-8574-14B9AFB560F6}" presName="composite2" presStyleCnt="0"/>
      <dgm:spPr/>
    </dgm:pt>
    <dgm:pt modelId="{29CF648F-A03E-4BC6-87F7-E3F335D8000B}" type="pres">
      <dgm:prSet presAssocID="{D6436FD7-8FEB-436E-8574-14B9AFB560F6}" presName="background2" presStyleLbl="node2" presStyleIdx="2" presStyleCnt="4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CA68B66-6540-4D0C-B67E-0AAC2104C4AD}" type="pres">
      <dgm:prSet presAssocID="{D6436FD7-8FEB-436E-8574-14B9AFB560F6}" presName="text2" presStyleLbl="fgAcc2" presStyleIdx="2" presStyleCnt="4" custScaleX="124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A3E76-A223-448C-82CA-B878EFFDF74A}" type="pres">
      <dgm:prSet presAssocID="{D6436FD7-8FEB-436E-8574-14B9AFB560F6}" presName="hierChild3" presStyleCnt="0"/>
      <dgm:spPr/>
    </dgm:pt>
    <dgm:pt modelId="{DB76042D-499B-43E8-83E4-CB18B6966298}" type="pres">
      <dgm:prSet presAssocID="{8F9FF466-25BB-44C0-BB22-63A03C1E7920}" presName="Name10" presStyleLbl="parChTrans1D2" presStyleIdx="3" presStyleCnt="4"/>
      <dgm:spPr/>
    </dgm:pt>
    <dgm:pt modelId="{53B197C6-42B3-4072-AE9A-25648642D879}" type="pres">
      <dgm:prSet presAssocID="{9C211414-4F55-4442-A267-00EFBF66388E}" presName="hierRoot2" presStyleCnt="0"/>
      <dgm:spPr/>
    </dgm:pt>
    <dgm:pt modelId="{59E61FB6-9906-4290-AF6D-BD5BAE124255}" type="pres">
      <dgm:prSet presAssocID="{9C211414-4F55-4442-A267-00EFBF66388E}" presName="composite2" presStyleCnt="0"/>
      <dgm:spPr/>
    </dgm:pt>
    <dgm:pt modelId="{BB014206-F982-4BFF-B08B-92D6A62ED453}" type="pres">
      <dgm:prSet presAssocID="{9C211414-4F55-4442-A267-00EFBF66388E}" presName="background2" presStyleLbl="node2" presStyleIdx="3" presStyleCnt="4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2CD3D5B-0316-4146-BE66-B96A437A6C28}" type="pres">
      <dgm:prSet presAssocID="{9C211414-4F55-4442-A267-00EFBF66388E}" presName="text2" presStyleLbl="fgAcc2" presStyleIdx="3" presStyleCnt="4" custScaleX="123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65924-4155-46CD-9269-B3799E2133A6}" type="pres">
      <dgm:prSet presAssocID="{9C211414-4F55-4442-A267-00EFBF66388E}" presName="hierChild3" presStyleCnt="0"/>
      <dgm:spPr/>
    </dgm:pt>
  </dgm:ptLst>
  <dgm:cxnLst>
    <dgm:cxn modelId="{0F2D3A34-BAAD-4CA1-BCDB-5D01D864C1F4}" type="presOf" srcId="{8F9FF466-25BB-44C0-BB22-63A03C1E7920}" destId="{DB76042D-499B-43E8-83E4-CB18B6966298}" srcOrd="0" destOrd="0" presId="urn:microsoft.com/office/officeart/2005/8/layout/hierarchy1"/>
    <dgm:cxn modelId="{028B7109-4368-4E93-9D32-6E960DC1BA0D}" type="presOf" srcId="{E1D865D8-AB6E-4761-803D-014E6D77C6B1}" destId="{E9FA73E3-58FC-4385-9DAF-998F632E159D}" srcOrd="0" destOrd="0" presId="urn:microsoft.com/office/officeart/2005/8/layout/hierarchy1"/>
    <dgm:cxn modelId="{50B743F8-8981-490B-9362-DB5C7398C372}" type="presOf" srcId="{0D2F6667-8321-49DA-8339-47B0A6F8CD64}" destId="{EFB580B4-E911-4C3C-A371-2EA0AFA42895}" srcOrd="0" destOrd="0" presId="urn:microsoft.com/office/officeart/2005/8/layout/hierarchy1"/>
    <dgm:cxn modelId="{570E025C-2E1B-463C-9410-DBA9B7234184}" srcId="{F69C5FAF-FB62-46F6-86BA-7E1CBA7542B7}" destId="{033FE1C8-7A9D-4A93-974D-F8D955C71E80}" srcOrd="1" destOrd="0" parTransId="{5E2CAE8D-51CA-4A99-840E-A01CBC697008}" sibTransId="{04655CFA-9623-468F-9EA8-800BE167F921}"/>
    <dgm:cxn modelId="{E9727982-595C-4332-B9BE-F7E8BDEFAD84}" type="presOf" srcId="{1182FB3A-25D1-4006-89AA-DAF9585FDAE4}" destId="{9EB28B04-B9D7-427A-A213-7EA078E41105}" srcOrd="0" destOrd="0" presId="urn:microsoft.com/office/officeart/2005/8/layout/hierarchy1"/>
    <dgm:cxn modelId="{0C7DD794-E268-46A0-B83C-6CDF97A85A2C}" type="presOf" srcId="{D6436FD7-8FEB-436E-8574-14B9AFB560F6}" destId="{9CA68B66-6540-4D0C-B67E-0AAC2104C4AD}" srcOrd="0" destOrd="0" presId="urn:microsoft.com/office/officeart/2005/8/layout/hierarchy1"/>
    <dgm:cxn modelId="{32A13FB9-1D69-4805-9CFD-786EFF723032}" srcId="{F69C5FAF-FB62-46F6-86BA-7E1CBA7542B7}" destId="{D6436FD7-8FEB-436E-8574-14B9AFB560F6}" srcOrd="2" destOrd="0" parTransId="{0D2F6667-8321-49DA-8339-47B0A6F8CD64}" sibTransId="{2D70CF52-C71F-41E5-BBD2-730C61B61D5D}"/>
    <dgm:cxn modelId="{23A787D8-AB1D-42A4-ACB4-D5B0A20F4F3A}" srcId="{E1D865D8-AB6E-4761-803D-014E6D77C6B1}" destId="{F69C5FAF-FB62-46F6-86BA-7E1CBA7542B7}" srcOrd="0" destOrd="0" parTransId="{E873F6C6-6C57-4504-9C1B-85035C7E5FEB}" sibTransId="{1F0E60C5-67FA-4B83-8B22-EDA994C00582}"/>
    <dgm:cxn modelId="{1786797E-82A5-4A52-BB7F-93DAF7F42A18}" type="presOf" srcId="{F69C5FAF-FB62-46F6-86BA-7E1CBA7542B7}" destId="{85DC47F8-888F-4B5A-AFD4-49611A2C8D56}" srcOrd="0" destOrd="0" presId="urn:microsoft.com/office/officeart/2005/8/layout/hierarchy1"/>
    <dgm:cxn modelId="{8E9C2A24-8589-4AE8-8AC7-2FD377770323}" type="presOf" srcId="{033FE1C8-7A9D-4A93-974D-F8D955C71E80}" destId="{BCF0ECFA-4EB3-4408-BBEA-B11EE415BA6E}" srcOrd="0" destOrd="0" presId="urn:microsoft.com/office/officeart/2005/8/layout/hierarchy1"/>
    <dgm:cxn modelId="{EF3706AC-B594-40A2-BB15-9B3718809CE4}" type="presOf" srcId="{9C211414-4F55-4442-A267-00EFBF66388E}" destId="{22CD3D5B-0316-4146-BE66-B96A437A6C28}" srcOrd="0" destOrd="0" presId="urn:microsoft.com/office/officeart/2005/8/layout/hierarchy1"/>
    <dgm:cxn modelId="{99DB0562-CC0E-4F8F-B5B8-6DA4DE5EF9CF}" srcId="{F69C5FAF-FB62-46F6-86BA-7E1CBA7542B7}" destId="{1182FB3A-25D1-4006-89AA-DAF9585FDAE4}" srcOrd="0" destOrd="0" parTransId="{74BA6D7C-C3BF-46DA-AF94-DC94DAB569D3}" sibTransId="{CF7A13FC-9408-4206-9B4D-FBAA3183DB05}"/>
    <dgm:cxn modelId="{D8C31206-B0C7-4CE2-91A4-ABE16AAE6E9D}" type="presOf" srcId="{5E2CAE8D-51CA-4A99-840E-A01CBC697008}" destId="{A7ECD127-312E-4337-AAA8-E49F89E01ABA}" srcOrd="0" destOrd="0" presId="urn:microsoft.com/office/officeart/2005/8/layout/hierarchy1"/>
    <dgm:cxn modelId="{867B260E-C28C-4543-82DA-CDD354CDA927}" srcId="{F69C5FAF-FB62-46F6-86BA-7E1CBA7542B7}" destId="{9C211414-4F55-4442-A267-00EFBF66388E}" srcOrd="3" destOrd="0" parTransId="{8F9FF466-25BB-44C0-BB22-63A03C1E7920}" sibTransId="{72ADDCA1-16FC-42E0-A059-8D9F81D35DF2}"/>
    <dgm:cxn modelId="{402315AF-038E-4AD4-86AC-364FF332B332}" type="presOf" srcId="{74BA6D7C-C3BF-46DA-AF94-DC94DAB569D3}" destId="{E9449C77-F8FC-467C-A481-87EBDE3C69BF}" srcOrd="0" destOrd="0" presId="urn:microsoft.com/office/officeart/2005/8/layout/hierarchy1"/>
    <dgm:cxn modelId="{6E87153C-83A7-400A-B816-9171A9F18F22}" type="presParOf" srcId="{E9FA73E3-58FC-4385-9DAF-998F632E159D}" destId="{9713692C-8946-4E89-9296-BF396851D39D}" srcOrd="0" destOrd="0" presId="urn:microsoft.com/office/officeart/2005/8/layout/hierarchy1"/>
    <dgm:cxn modelId="{C17F2EC1-C1A6-4D03-B853-1B6CA70A3800}" type="presParOf" srcId="{9713692C-8946-4E89-9296-BF396851D39D}" destId="{CBDE720F-33CA-4164-86E5-E0C76CFE2625}" srcOrd="0" destOrd="0" presId="urn:microsoft.com/office/officeart/2005/8/layout/hierarchy1"/>
    <dgm:cxn modelId="{487E97A9-8A8F-4C35-A63A-7F50937D55DE}" type="presParOf" srcId="{CBDE720F-33CA-4164-86E5-E0C76CFE2625}" destId="{4FC0124F-FD88-4A36-B670-3496A1EAEF5F}" srcOrd="0" destOrd="0" presId="urn:microsoft.com/office/officeart/2005/8/layout/hierarchy1"/>
    <dgm:cxn modelId="{9CDFD35E-191F-4292-9403-17B160C4F1A2}" type="presParOf" srcId="{CBDE720F-33CA-4164-86E5-E0C76CFE2625}" destId="{85DC47F8-888F-4B5A-AFD4-49611A2C8D56}" srcOrd="1" destOrd="0" presId="urn:microsoft.com/office/officeart/2005/8/layout/hierarchy1"/>
    <dgm:cxn modelId="{AC8DD619-D368-45C8-B9B8-134E303272B5}" type="presParOf" srcId="{9713692C-8946-4E89-9296-BF396851D39D}" destId="{15408555-4F67-4308-84D7-C88BC3A44057}" srcOrd="1" destOrd="0" presId="urn:microsoft.com/office/officeart/2005/8/layout/hierarchy1"/>
    <dgm:cxn modelId="{84E29002-205F-47D5-BCC8-174A198A6614}" type="presParOf" srcId="{15408555-4F67-4308-84D7-C88BC3A44057}" destId="{E9449C77-F8FC-467C-A481-87EBDE3C69BF}" srcOrd="0" destOrd="0" presId="urn:microsoft.com/office/officeart/2005/8/layout/hierarchy1"/>
    <dgm:cxn modelId="{993DC0C5-8FF5-4446-9593-05BD1B78B7F4}" type="presParOf" srcId="{15408555-4F67-4308-84D7-C88BC3A44057}" destId="{ECE1D658-3382-45AE-BCFF-E2F74D6D1851}" srcOrd="1" destOrd="0" presId="urn:microsoft.com/office/officeart/2005/8/layout/hierarchy1"/>
    <dgm:cxn modelId="{EC54E546-5633-400B-B301-FCAAEE9534DE}" type="presParOf" srcId="{ECE1D658-3382-45AE-BCFF-E2F74D6D1851}" destId="{F8E4ECEF-7FCE-4A05-B151-8480DCC58DAA}" srcOrd="0" destOrd="0" presId="urn:microsoft.com/office/officeart/2005/8/layout/hierarchy1"/>
    <dgm:cxn modelId="{21EAD5B9-94CC-47BF-A809-1033CAF72BC1}" type="presParOf" srcId="{F8E4ECEF-7FCE-4A05-B151-8480DCC58DAA}" destId="{E486F78E-B3B2-4152-A7CE-869C3BD4C5B2}" srcOrd="0" destOrd="0" presId="urn:microsoft.com/office/officeart/2005/8/layout/hierarchy1"/>
    <dgm:cxn modelId="{280890E0-CB2F-4526-8DAD-7714AEF1C1D6}" type="presParOf" srcId="{F8E4ECEF-7FCE-4A05-B151-8480DCC58DAA}" destId="{9EB28B04-B9D7-427A-A213-7EA078E41105}" srcOrd="1" destOrd="0" presId="urn:microsoft.com/office/officeart/2005/8/layout/hierarchy1"/>
    <dgm:cxn modelId="{C0638990-C9B1-4D43-A269-20A148EECF18}" type="presParOf" srcId="{ECE1D658-3382-45AE-BCFF-E2F74D6D1851}" destId="{BB854A16-EED1-42C1-BDEC-618D6A34EBA8}" srcOrd="1" destOrd="0" presId="urn:microsoft.com/office/officeart/2005/8/layout/hierarchy1"/>
    <dgm:cxn modelId="{91A03199-667F-402A-BFFB-C28BC7AA0130}" type="presParOf" srcId="{15408555-4F67-4308-84D7-C88BC3A44057}" destId="{A7ECD127-312E-4337-AAA8-E49F89E01ABA}" srcOrd="2" destOrd="0" presId="urn:microsoft.com/office/officeart/2005/8/layout/hierarchy1"/>
    <dgm:cxn modelId="{FF7BA5F3-7C58-4ED7-9E42-BAE2709AECD0}" type="presParOf" srcId="{15408555-4F67-4308-84D7-C88BC3A44057}" destId="{0CECD4C2-2D41-4726-ACE4-D6EF4F32966F}" srcOrd="3" destOrd="0" presId="urn:microsoft.com/office/officeart/2005/8/layout/hierarchy1"/>
    <dgm:cxn modelId="{4A576E03-1603-432F-80E1-1FF3CCBACEAB}" type="presParOf" srcId="{0CECD4C2-2D41-4726-ACE4-D6EF4F32966F}" destId="{44DA0EE7-AED6-498C-8FED-CDE5D116264D}" srcOrd="0" destOrd="0" presId="urn:microsoft.com/office/officeart/2005/8/layout/hierarchy1"/>
    <dgm:cxn modelId="{0CE32104-05F8-4F54-A2DF-C9AB0176C50C}" type="presParOf" srcId="{44DA0EE7-AED6-498C-8FED-CDE5D116264D}" destId="{7F5F2F4E-D740-48E5-BEC7-FB4F67AD49A7}" srcOrd="0" destOrd="0" presId="urn:microsoft.com/office/officeart/2005/8/layout/hierarchy1"/>
    <dgm:cxn modelId="{3C6E02C8-8FDE-4D9C-953C-6806231607DF}" type="presParOf" srcId="{44DA0EE7-AED6-498C-8FED-CDE5D116264D}" destId="{BCF0ECFA-4EB3-4408-BBEA-B11EE415BA6E}" srcOrd="1" destOrd="0" presId="urn:microsoft.com/office/officeart/2005/8/layout/hierarchy1"/>
    <dgm:cxn modelId="{13CDB2D2-53AA-4860-B538-BAB4EF2F08A5}" type="presParOf" srcId="{0CECD4C2-2D41-4726-ACE4-D6EF4F32966F}" destId="{D5716163-E51F-4529-90BC-C94E81F8C8A0}" srcOrd="1" destOrd="0" presId="urn:microsoft.com/office/officeart/2005/8/layout/hierarchy1"/>
    <dgm:cxn modelId="{4E0BDFF5-8F4D-4900-B612-B6E1BF6A10EC}" type="presParOf" srcId="{15408555-4F67-4308-84D7-C88BC3A44057}" destId="{EFB580B4-E911-4C3C-A371-2EA0AFA42895}" srcOrd="4" destOrd="0" presId="urn:microsoft.com/office/officeart/2005/8/layout/hierarchy1"/>
    <dgm:cxn modelId="{649D5162-CBE1-424C-86D4-6C8CB9001E71}" type="presParOf" srcId="{15408555-4F67-4308-84D7-C88BC3A44057}" destId="{CDA7B19A-4C8E-45D7-826A-A47935B3DAAD}" srcOrd="5" destOrd="0" presId="urn:microsoft.com/office/officeart/2005/8/layout/hierarchy1"/>
    <dgm:cxn modelId="{7504D1F6-A412-4B4B-AD16-9C04C32CD3F3}" type="presParOf" srcId="{CDA7B19A-4C8E-45D7-826A-A47935B3DAAD}" destId="{BD25FD40-AB41-43A9-9BE4-841F1BAD6862}" srcOrd="0" destOrd="0" presId="urn:microsoft.com/office/officeart/2005/8/layout/hierarchy1"/>
    <dgm:cxn modelId="{FD0547B9-A07C-4A87-88F7-66892C09C1D9}" type="presParOf" srcId="{BD25FD40-AB41-43A9-9BE4-841F1BAD6862}" destId="{29CF648F-A03E-4BC6-87F7-E3F335D8000B}" srcOrd="0" destOrd="0" presId="urn:microsoft.com/office/officeart/2005/8/layout/hierarchy1"/>
    <dgm:cxn modelId="{29E851A0-FC5F-4C94-811A-366934D8D5C7}" type="presParOf" srcId="{BD25FD40-AB41-43A9-9BE4-841F1BAD6862}" destId="{9CA68B66-6540-4D0C-B67E-0AAC2104C4AD}" srcOrd="1" destOrd="0" presId="urn:microsoft.com/office/officeart/2005/8/layout/hierarchy1"/>
    <dgm:cxn modelId="{97A6A18C-E83C-4D4E-8CD6-9A1F4E48DA03}" type="presParOf" srcId="{CDA7B19A-4C8E-45D7-826A-A47935B3DAAD}" destId="{DA4A3E76-A223-448C-82CA-B878EFFDF74A}" srcOrd="1" destOrd="0" presId="urn:microsoft.com/office/officeart/2005/8/layout/hierarchy1"/>
    <dgm:cxn modelId="{6C00CB8E-7A8A-485E-BA9A-986F9DC12607}" type="presParOf" srcId="{15408555-4F67-4308-84D7-C88BC3A44057}" destId="{DB76042D-499B-43E8-83E4-CB18B6966298}" srcOrd="6" destOrd="0" presId="urn:microsoft.com/office/officeart/2005/8/layout/hierarchy1"/>
    <dgm:cxn modelId="{E8DB64B8-96B6-4958-878C-9D91C1467788}" type="presParOf" srcId="{15408555-4F67-4308-84D7-C88BC3A44057}" destId="{53B197C6-42B3-4072-AE9A-25648642D879}" srcOrd="7" destOrd="0" presId="urn:microsoft.com/office/officeart/2005/8/layout/hierarchy1"/>
    <dgm:cxn modelId="{22919778-E194-47B3-8503-79494760F9D4}" type="presParOf" srcId="{53B197C6-42B3-4072-AE9A-25648642D879}" destId="{59E61FB6-9906-4290-AF6D-BD5BAE124255}" srcOrd="0" destOrd="0" presId="urn:microsoft.com/office/officeart/2005/8/layout/hierarchy1"/>
    <dgm:cxn modelId="{1200812C-6E77-48E8-8EAE-96EDF5386398}" type="presParOf" srcId="{59E61FB6-9906-4290-AF6D-BD5BAE124255}" destId="{BB014206-F982-4BFF-B08B-92D6A62ED453}" srcOrd="0" destOrd="0" presId="urn:microsoft.com/office/officeart/2005/8/layout/hierarchy1"/>
    <dgm:cxn modelId="{A4240F08-8425-4A0C-9ABD-E6C9690B084C}" type="presParOf" srcId="{59E61FB6-9906-4290-AF6D-BD5BAE124255}" destId="{22CD3D5B-0316-4146-BE66-B96A437A6C28}" srcOrd="1" destOrd="0" presId="urn:microsoft.com/office/officeart/2005/8/layout/hierarchy1"/>
    <dgm:cxn modelId="{51389530-7BA9-49D5-A844-2D66ABF832F4}" type="presParOf" srcId="{53B197C6-42B3-4072-AE9A-25648642D879}" destId="{45565924-4155-46CD-9269-B3799E2133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6042D-499B-43E8-83E4-CB18B6966298}">
      <dsp:nvSpPr>
        <dsp:cNvPr id="0" name=""/>
        <dsp:cNvSpPr/>
      </dsp:nvSpPr>
      <dsp:spPr>
        <a:xfrm>
          <a:off x="825125" y="858067"/>
          <a:ext cx="2897765" cy="408460"/>
        </a:xfrm>
        <a:custGeom>
          <a:avLst/>
          <a:gdLst/>
          <a:ahLst/>
          <a:cxnLst/>
          <a:rect l="0" t="0" r="0" b="0"/>
          <a:pathLst>
            <a:path>
              <a:moveTo>
                <a:pt x="2897765" y="0"/>
              </a:moveTo>
              <a:lnTo>
                <a:pt x="2897765" y="284446"/>
              </a:lnTo>
              <a:lnTo>
                <a:pt x="0" y="284446"/>
              </a:lnTo>
              <a:lnTo>
                <a:pt x="0" y="4084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580B4-E911-4C3C-A371-2EA0AFA42895}">
      <dsp:nvSpPr>
        <dsp:cNvPr id="0" name=""/>
        <dsp:cNvSpPr/>
      </dsp:nvSpPr>
      <dsp:spPr>
        <a:xfrm>
          <a:off x="2778488" y="858067"/>
          <a:ext cx="944402" cy="408460"/>
        </a:xfrm>
        <a:custGeom>
          <a:avLst/>
          <a:gdLst/>
          <a:ahLst/>
          <a:cxnLst/>
          <a:rect l="0" t="0" r="0" b="0"/>
          <a:pathLst>
            <a:path>
              <a:moveTo>
                <a:pt x="944402" y="0"/>
              </a:moveTo>
              <a:lnTo>
                <a:pt x="944402" y="284446"/>
              </a:lnTo>
              <a:lnTo>
                <a:pt x="0" y="284446"/>
              </a:lnTo>
              <a:lnTo>
                <a:pt x="0" y="4084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D127-312E-4337-AAA8-E49F89E01ABA}">
      <dsp:nvSpPr>
        <dsp:cNvPr id="0" name=""/>
        <dsp:cNvSpPr/>
      </dsp:nvSpPr>
      <dsp:spPr>
        <a:xfrm>
          <a:off x="3722890" y="858067"/>
          <a:ext cx="1056068" cy="408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49C77-F8FC-467C-A481-87EBDE3C69BF}">
      <dsp:nvSpPr>
        <dsp:cNvPr id="0" name=""/>
        <dsp:cNvSpPr/>
      </dsp:nvSpPr>
      <dsp:spPr>
        <a:xfrm>
          <a:off x="3722890" y="858067"/>
          <a:ext cx="2983561" cy="408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08"/>
              </a:lnTo>
              <a:lnTo>
                <a:pt x="1657367" y="278108"/>
              </a:lnTo>
              <a:lnTo>
                <a:pt x="1657367" y="4081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0124F-FD88-4A36-B670-3496A1EAEF5F}">
      <dsp:nvSpPr>
        <dsp:cNvPr id="0" name=""/>
        <dsp:cNvSpPr/>
      </dsp:nvSpPr>
      <dsp:spPr>
        <a:xfrm>
          <a:off x="2865992" y="291533"/>
          <a:ext cx="1713796" cy="5665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DC47F8-888F-4B5A-AFD4-49611A2C8D56}">
      <dsp:nvSpPr>
        <dsp:cNvPr id="0" name=""/>
        <dsp:cNvSpPr/>
      </dsp:nvSpPr>
      <dsp:spPr>
        <a:xfrm>
          <a:off x="3014735" y="432839"/>
          <a:ext cx="1713796" cy="566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Candara"/>
              <a:ea typeface="+mn-ea"/>
              <a:cs typeface="Arial"/>
            </a:rPr>
            <a:t>العناصر</a:t>
          </a:r>
          <a:endParaRPr lang="en-US" sz="2800" b="1" kern="1200" dirty="0" smtClean="0">
            <a:latin typeface="Candara"/>
            <a:ea typeface="+mn-ea"/>
            <a:cs typeface="Arial"/>
          </a:endParaRPr>
        </a:p>
      </dsp:txBody>
      <dsp:txXfrm>
        <a:off x="3031328" y="449432"/>
        <a:ext cx="1680610" cy="533347"/>
      </dsp:txXfrm>
    </dsp:sp>
    <dsp:sp modelId="{E486F78E-B3B2-4152-A7CE-869C3BD4C5B2}">
      <dsp:nvSpPr>
        <dsp:cNvPr id="0" name=""/>
        <dsp:cNvSpPr/>
      </dsp:nvSpPr>
      <dsp:spPr>
        <a:xfrm>
          <a:off x="5947352" y="1266527"/>
          <a:ext cx="1518201" cy="80879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B28B04-B9D7-427A-A213-7EA078E41105}">
      <dsp:nvSpPr>
        <dsp:cNvPr id="0" name=""/>
        <dsp:cNvSpPr/>
      </dsp:nvSpPr>
      <dsp:spPr>
        <a:xfrm>
          <a:off x="6096094" y="1407832"/>
          <a:ext cx="1518201" cy="808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>
              <a:latin typeface="Candara"/>
              <a:ea typeface="+mn-ea"/>
              <a:cs typeface="Arial"/>
            </a:rPr>
            <a:t>الاتجاه العام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>
              <a:latin typeface="Candara"/>
              <a:ea typeface="+mn-ea"/>
              <a:cs typeface="Arial"/>
            </a:rPr>
            <a:t> </a:t>
          </a:r>
          <a:r>
            <a:rPr lang="en-US" sz="1400" b="1" kern="1200" dirty="0" smtClean="0">
              <a:latin typeface="Candara"/>
              <a:ea typeface="+mn-ea"/>
              <a:cs typeface="Arial"/>
            </a:rPr>
            <a:t>General Trend</a:t>
          </a:r>
        </a:p>
      </dsp:txBody>
      <dsp:txXfrm>
        <a:off x="6119783" y="1431521"/>
        <a:ext cx="1470823" cy="761415"/>
      </dsp:txXfrm>
    </dsp:sp>
    <dsp:sp modelId="{7F5F2F4E-D740-48E5-BEC7-FB4F67AD49A7}">
      <dsp:nvSpPr>
        <dsp:cNvPr id="0" name=""/>
        <dsp:cNvSpPr/>
      </dsp:nvSpPr>
      <dsp:spPr>
        <a:xfrm>
          <a:off x="3908052" y="1266527"/>
          <a:ext cx="1741814" cy="8500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F0ECFA-4EB3-4408-BBEA-B11EE415BA6E}">
      <dsp:nvSpPr>
        <dsp:cNvPr id="0" name=""/>
        <dsp:cNvSpPr/>
      </dsp:nvSpPr>
      <dsp:spPr>
        <a:xfrm>
          <a:off x="4056794" y="1407832"/>
          <a:ext cx="1741814" cy="85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>
              <a:latin typeface="Candara"/>
              <a:ea typeface="+mn-ea"/>
              <a:cs typeface="Arial"/>
            </a:rPr>
            <a:t>التغيرات الموسمية </a:t>
          </a:r>
          <a:r>
            <a:rPr lang="en-US" sz="1400" b="1" kern="1200" dirty="0" smtClean="0">
              <a:latin typeface="Candara"/>
              <a:ea typeface="+mn-ea"/>
              <a:cs typeface="Arial"/>
            </a:rPr>
            <a:t>Seasonal Variation</a:t>
          </a:r>
          <a:endParaRPr lang="ar-SA" sz="1400" b="1" kern="1200" dirty="0">
            <a:latin typeface="Candara"/>
            <a:ea typeface="+mn-ea"/>
            <a:cs typeface="Arial"/>
          </a:endParaRPr>
        </a:p>
      </dsp:txBody>
      <dsp:txXfrm>
        <a:off x="4081692" y="1432730"/>
        <a:ext cx="1692018" cy="800268"/>
      </dsp:txXfrm>
    </dsp:sp>
    <dsp:sp modelId="{29CF648F-A03E-4BC6-87F7-E3F335D8000B}">
      <dsp:nvSpPr>
        <dsp:cNvPr id="0" name=""/>
        <dsp:cNvSpPr/>
      </dsp:nvSpPr>
      <dsp:spPr>
        <a:xfrm>
          <a:off x="1946409" y="1266527"/>
          <a:ext cx="1664157" cy="8500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A68B66-6540-4D0C-B67E-0AAC2104C4AD}">
      <dsp:nvSpPr>
        <dsp:cNvPr id="0" name=""/>
        <dsp:cNvSpPr/>
      </dsp:nvSpPr>
      <dsp:spPr>
        <a:xfrm>
          <a:off x="2095152" y="1407832"/>
          <a:ext cx="1664157" cy="85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التغيرات الدورية </a:t>
          </a:r>
          <a:r>
            <a:rPr lang="en-US" sz="1400" b="1" kern="1200" dirty="0" smtClean="0">
              <a:latin typeface="Candara"/>
              <a:ea typeface="+mn-ea"/>
              <a:cs typeface="Arial"/>
            </a:rPr>
            <a:t>Cyclical</a:t>
          </a:r>
          <a:r>
            <a:rPr lang="ar-EG" sz="1400" b="1" kern="1200" dirty="0" smtClean="0">
              <a:latin typeface="Candara"/>
              <a:ea typeface="+mn-ea"/>
              <a:cs typeface="Arial"/>
            </a:rPr>
            <a:t> </a:t>
          </a:r>
          <a:r>
            <a:rPr lang="en-US" sz="1400" b="1" kern="1200" dirty="0" smtClean="0">
              <a:latin typeface="Candara"/>
              <a:ea typeface="+mn-ea"/>
              <a:cs typeface="Arial"/>
            </a:rPr>
            <a:t>Variations</a:t>
          </a:r>
          <a:endParaRPr lang="en-US" sz="1400" b="1" kern="1200" dirty="0">
            <a:latin typeface="Candara"/>
            <a:ea typeface="+mn-ea"/>
            <a:cs typeface="Arial"/>
          </a:endParaRPr>
        </a:p>
      </dsp:txBody>
      <dsp:txXfrm>
        <a:off x="2120050" y="1432730"/>
        <a:ext cx="1614361" cy="800268"/>
      </dsp:txXfrm>
    </dsp:sp>
    <dsp:sp modelId="{BB014206-F982-4BFF-B08B-92D6A62ED453}">
      <dsp:nvSpPr>
        <dsp:cNvPr id="0" name=""/>
        <dsp:cNvSpPr/>
      </dsp:nvSpPr>
      <dsp:spPr>
        <a:xfrm>
          <a:off x="1326" y="1266527"/>
          <a:ext cx="1647598" cy="8500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CD3D5B-0316-4146-BE66-B96A437A6C28}">
      <dsp:nvSpPr>
        <dsp:cNvPr id="0" name=""/>
        <dsp:cNvSpPr/>
      </dsp:nvSpPr>
      <dsp:spPr>
        <a:xfrm>
          <a:off x="150068" y="1407832"/>
          <a:ext cx="1647598" cy="85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>
              <a:latin typeface="Arial" pitchFamily="34" charset="0"/>
              <a:cs typeface="Arial" pitchFamily="34" charset="0"/>
            </a:rPr>
            <a:t>التغيرات العشوائية </a:t>
          </a:r>
          <a:r>
            <a:rPr lang="en-US" sz="1400" b="1" kern="1200" dirty="0" smtClean="0">
              <a:latin typeface="Candara"/>
              <a:ea typeface="+mn-ea"/>
              <a:cs typeface="Arial"/>
            </a:rPr>
            <a:t>Variations</a:t>
          </a:r>
          <a:r>
            <a:rPr lang="ar-EG" sz="1400" b="1" kern="1200" dirty="0" smtClean="0">
              <a:latin typeface="Candara"/>
              <a:ea typeface="+mn-ea"/>
              <a:cs typeface="Arial"/>
            </a:rPr>
            <a:t> </a:t>
          </a:r>
          <a:r>
            <a:rPr lang="en-US" sz="1400" b="1" kern="1200" dirty="0" smtClean="0">
              <a:latin typeface="Candara"/>
              <a:ea typeface="+mn-ea"/>
              <a:cs typeface="Arial"/>
            </a:rPr>
            <a:t>Random</a:t>
          </a:r>
          <a:endParaRPr lang="en-US" sz="1400" b="1" kern="1200" dirty="0">
            <a:latin typeface="Candara"/>
            <a:ea typeface="+mn-ea"/>
            <a:cs typeface="Arial"/>
          </a:endParaRPr>
        </a:p>
      </dsp:txBody>
      <dsp:txXfrm>
        <a:off x="174966" y="1432730"/>
        <a:ext cx="1597802" cy="80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4EA8A-905D-4AF3-A16A-490B6A910E74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B245-598C-4D73-8FC7-27106C86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F0E1-31B6-485F-B4B0-11E7271AE8C4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DDE5-C5EB-44E9-83E7-CAB6A010CE9E}" type="slidenum">
              <a:rPr lang="ar-SA" smtClean="0">
                <a:solidFill>
                  <a:prstClr val="black"/>
                </a:solidFill>
              </a:rPr>
              <a:pPr/>
              <a:t>17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219D7-833B-4B90-B0F7-6531D1EDF901}" type="datetimeFigureOut">
              <a:rPr lang="en-US" smtClean="0">
                <a:solidFill>
                  <a:srgbClr val="ECE9C6"/>
                </a:solidFill>
              </a:rPr>
              <a:pPr/>
              <a:t>12/24/2016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9D604E-03AD-4911-B51B-8A3D552FD5FC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54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15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2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822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34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7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4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474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8899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36DA-FCBE-42EB-B5D0-D205CB77E0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81022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C0031-A767-4F7C-88D2-6B5B7284C923}" type="datetimeFigureOut">
              <a:rPr/>
              <a:pPr/>
              <a:t>10/25/2016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972D17-7594-4B5E-8C28-6684245E07C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31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7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26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05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56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6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F4E7ED"/>
                </a:solidFill>
              </a:rPr>
              <a:pPr/>
              <a:t>12/24/2016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5005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3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20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262E492-0524-4736-A355-AFCE57C2CFF7}" type="slidenum">
              <a:rPr lang="ar-SA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32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2006-8B44-4DDD-9E09-A077D8EC6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19515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5BBF76-9A03-46E6-B475-079A478F125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A8501A-DD6A-4EEE-97CF-7BC3EEB460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8219D7-833B-4B90-B0F7-6531D1EDF901}" type="datetimeFigureOut">
              <a:rPr lang="en-US" smtClean="0">
                <a:solidFill>
                  <a:srgbClr val="895D1D"/>
                </a:solidFill>
              </a:rPr>
              <a:pPr/>
              <a:t>12/24/2016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9D604E-03AD-4911-B51B-8A3D552FD5F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12/24/2016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2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ohhafez@ksu.edu.sa" TargetMode="External"/><Relationship Id="rId7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hyperlink" Target="mailto:dr_h_mohamed@yahoo.com" TargetMode="External"/><Relationship Id="rId4" Type="http://schemas.openxmlformats.org/officeDocument/2006/relationships/hyperlink" Target="mailto:dr_m_hafez@hot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توصيف المقررات\Images\128711022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178" cy="6857191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 flipH="1">
              <a:off x="106938491" y="108461478"/>
              <a:ext cx="6390528" cy="369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تحليل السلسلة إلى مكوناتها الرئيسية </a:t>
              </a:r>
              <a:r>
                <a:rPr lang="ar-EG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ar-SA" sz="28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SA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يتطلب تحليل السلسلة الزمنية صياغة نموذج رياضي يمثل السلسلة 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المعطاة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،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وقد طور الأخصائيون عدة نماذج رياضية تربط بين قيم 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المشاهدات، </a:t>
              </a:r>
              <a:r>
                <a:rPr lang="ar-SA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وقيم المركبات المختلفة للسلسلة الزمنية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ومن أبرز النماذج الرياضية التي تصف السلسلة الزمنية هي  النموذج </a:t>
              </a:r>
              <a:r>
                <a:rPr lang="ar-EG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الضربي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والنموذج الجمعي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342900" indent="-342900" algn="just" defTabSz="766816" rtl="1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بالنموذج </a:t>
              </a:r>
              <a:r>
                <a:rPr lang="ar-EG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الضربي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النموذج </a:t>
              </a:r>
              <a:r>
                <a:rPr lang="ar-EG" sz="2400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الذي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يفترض أن قيمة الظاهرة ( المشاهدة ) عند أي نقطة زمنية يساوي حاصل ضرب المركبات الأربعة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مركبة الاتجاه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العام والمركبة الفصلية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والمركبة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الدورية والمركبة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العرضية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ويستعمل هذا النموذج غالباً في الحالات التي تكون فيها المركبات معطاة أو مطلوبة على صورة نسب مئوية،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وخاصة في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الحالات التي يمكن أن نفرض فيها أن المركبات الأربع يؤثر  بعضها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في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بعض على الرغم من أن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تعدد مصادر حدوثها.</a:t>
              </a:r>
            </a:p>
            <a:p>
              <a:pPr marL="342900" indent="-342900" algn="just" defTabSz="766816" rtl="1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بالنموذج الجمعي النموذج الذي يفترض أن قيمة الظاهرة ( المشاهدة ) عند أي نقطة زمنية يساوي حاصل جمع المركبات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الأربعة.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ويستعمل هذا النموذج غالباً في الحالات التي تكون فيها وحدة قياس جميع المركبات متشابهة وتشابه وحدة قياس المشاهدات، وخاصة في الحالات التي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يكون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بالإمكان فرض أن جميع المركبات مستقل بعضها عن بعض ، بمعنى أن حدوث إحداها لا يؤثر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في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حدوث المركبات الأخرى ..</a:t>
              </a:r>
            </a:p>
            <a:p>
              <a:pPr marL="342900" indent="-342900" algn="just" defTabSz="766816" rtl="1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just" defTabSz="766816" rtl="1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6224713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مكونات السلسلة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2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تحليل السلسلة إلى مكوناتها الرئيسية 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السلاسل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683484"/>
            <a:ext cx="8624630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مثال: الجدول التالي يمثل سلسلة زمنية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لأعداد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الحجاج في الفترة من 1407 إلى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1421 بالألف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والمطلوب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تحليل السلسلة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حسب المركبات المؤثرة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فيها؟</a:t>
            </a: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نمثل السلسلة بيانيا كما 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الرسم.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يتضح من ملاحظة المشاهدات والشكل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البياني</a:t>
            </a: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أن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هذه السلسلة تتعرض للاتجاه العام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والتغيرات </a:t>
            </a: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الدورية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والتغيرات العرضية.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كما نلاحظ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المركبة </a:t>
            </a: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الفصلية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غير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موجودة؛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حيث أن أعداد الحجاج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تعطى</a:t>
            </a: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سنويا. </a:t>
            </a: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ومعنى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هذا أن النموذج الذي يمثل هذه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السلسلة</a:t>
            </a: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الزمنية لا يحتوي على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المركبة الفصلية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(الموسمية) 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0172"/>
              </p:ext>
            </p:extLst>
          </p:nvPr>
        </p:nvGraphicFramePr>
        <p:xfrm>
          <a:off x="533398" y="2514599"/>
          <a:ext cx="7848834" cy="1143000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121446"/>
                <a:gridCol w="1121446"/>
                <a:gridCol w="1121446"/>
                <a:gridCol w="1121446"/>
                <a:gridCol w="1121446"/>
                <a:gridCol w="1120158"/>
                <a:gridCol w="1121446"/>
              </a:tblGrid>
              <a:tr h="2857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1407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1408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1409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1411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1412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1413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1558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1456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1628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1899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2080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1950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1943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1415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1416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1417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1418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1419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1420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1421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2502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1665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1590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1601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1619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1380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1467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9057"/>
            <a:ext cx="3474720" cy="27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تحليل السلسلة إلى مكوناتها الرئيسية </a:t>
              </a:r>
              <a:endParaRPr lang="ar-S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السلاسل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683484"/>
            <a:ext cx="8624630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تمرين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تطبيقي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الجدول التالي يوضح المبيعات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الفصلية (بالألف ريال)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لشركة الملابس الجاهزة لسنوات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2014 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2015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2016،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والمطلوب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تمثيل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السلسلة بيانياً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وتحليلها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حسب المركبات المؤثرة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فيها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</a:p>
          <a:p>
            <a:pPr algn="just"/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54495"/>
              </p:ext>
            </p:extLst>
          </p:nvPr>
        </p:nvGraphicFramePr>
        <p:xfrm>
          <a:off x="457200" y="3124199"/>
          <a:ext cx="7925032" cy="2971803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981015"/>
                <a:gridCol w="1981987"/>
                <a:gridCol w="1981015"/>
                <a:gridCol w="1981015"/>
              </a:tblGrid>
              <a:tr h="47932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البيان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31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الشتاء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31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الربيع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31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الصيف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31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ar-EG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الخريف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3556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الاتجاه العام للسلسلة الزمنية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السلاسل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683484"/>
            <a:ext cx="6872128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باعتبار إن السلسلة الزمنية تحتوى على متغيرين أحدهما مستقل 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X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ويمثل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الزمن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سنوات كانت أم شهور أم غيرها،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والأخر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تابع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Y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ويمثل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 الظاهرة محل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الدراسة، يتم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الاتجاه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العام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الخطى للسلسة الزمنية بالمعادلة التالية:</a:t>
            </a:r>
          </a:p>
          <a:p>
            <a:pPr algn="ctr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حيث   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مقدار ثابت وهو الجزء المقطوع من المحور الرأسي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محور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y </a:t>
            </a:r>
            <a:endParaRPr lang="en-US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    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ميل محور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y 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بالنسبة للزمن.</a:t>
            </a: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        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حد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الخطأ العشوائي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ولإيجاد       و    يطبق الآتي: </a:t>
            </a:r>
          </a:p>
          <a:p>
            <a:pPr algn="ctr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ويتم التعويض عن </a:t>
            </a:r>
            <a:r>
              <a:rPr lang="en-US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n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بعدد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أزواج قيم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المتغيرين.</a:t>
            </a:r>
            <a:endParaRPr lang="en-US" sz="20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28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0" t="4544" r="4217" b="4453"/>
          <a:stretch/>
        </p:blipFill>
        <p:spPr bwMode="auto">
          <a:xfrm>
            <a:off x="7010497" y="1577366"/>
            <a:ext cx="1971516" cy="5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عنصر نائب للنص 8"/>
          <p:cNvSpPr txBox="1">
            <a:spLocks/>
          </p:cNvSpPr>
          <p:nvPr/>
        </p:nvSpPr>
        <p:spPr>
          <a:xfrm>
            <a:off x="7038407" y="1852162"/>
            <a:ext cx="1943606" cy="43885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76682" tIns="38341" rIns="76682" bIns="38341"/>
          <a:lstStyle>
            <a:lvl1pPr marL="408874" indent="-408874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5894" indent="-340728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2913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8078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324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8409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357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740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3905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Font typeface="Arial" pitchFamily="34" charset="0"/>
              <a:buNone/>
            </a:pPr>
            <a:r>
              <a:rPr lang="ar-EG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إن بيانات السلاسل الزمنية كثيراً </a:t>
            </a:r>
            <a:r>
              <a:rPr lang="ar-EG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ما تنجح </a:t>
            </a:r>
            <a:r>
              <a:rPr lang="ar-EG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في كشف العلاقات السببية بين </a:t>
            </a:r>
            <a:r>
              <a:rPr lang="ar-EG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المتغيرات، ويتطلب </a:t>
            </a:r>
            <a:r>
              <a:rPr lang="ar-EG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تحليل السلاسل الزمنية عادة تحليل المكونات الأربعة  للسلسلة الزمنية التي سبق ذكرها وغالبا ما تخلو السلاسل الزمنية </a:t>
            </a:r>
            <a:r>
              <a:rPr lang="ar-EG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من التغيرات الموسمية، </a:t>
            </a:r>
            <a:r>
              <a:rPr lang="ar-EG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والتغيرات </a:t>
            </a:r>
            <a:r>
              <a:rPr lang="ar-EG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الدورية، </a:t>
            </a:r>
            <a:r>
              <a:rPr lang="ar-EG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والتغيرات </a:t>
            </a:r>
            <a:r>
              <a:rPr lang="ar-EG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العشوائية. وسنشير هنا عن كيفية تعيين </a:t>
            </a:r>
            <a:r>
              <a:rPr lang="ar-EG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الاتجاه العام الخطى للسلسلة الزمنية </a:t>
            </a:r>
            <a:r>
              <a:rPr lang="ar-EG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EG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833687"/>
            <a:ext cx="2273444" cy="54292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8932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49" y="3791863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9" y="4156442"/>
            <a:ext cx="109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12" y="4473561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73561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78361"/>
            <a:ext cx="2176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30823"/>
            <a:ext cx="17986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الاتجاه العام للسلسلة الزمنية</a:t>
              </a:r>
              <a:endParaRPr lang="ar-SA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السلاسل الزمنية</a:t>
              </a:r>
              <a:endParaRPr lang="ar-EG" sz="3600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683484"/>
            <a:ext cx="8624630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latin typeface="Simplified Arabic" pitchFamily="18" charset="-78"/>
                <a:cs typeface="Simplified Arabic" pitchFamily="18" charset="-78"/>
              </a:rPr>
              <a:t>مثال: الجدول التالي يمثل سلسلة زمنية  لتكلفة إنتاج إحدى السلع ( بالألف ر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يال) والمطلوب الآتي: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latin typeface="Simplified Arabic" pitchFamily="18" charset="-78"/>
                <a:cs typeface="Simplified Arabic" pitchFamily="18" charset="-78"/>
              </a:rPr>
              <a:t>تقدير معادلة الاتجاه العام للسلسلة الزمنية.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ar-EG" sz="2200" b="1" dirty="0">
                <a:latin typeface="Simplified Arabic" pitchFamily="18" charset="-78"/>
                <a:cs typeface="Simplified Arabic" pitchFamily="18" charset="-78"/>
              </a:rPr>
              <a:t>القيم الاتجاهية لعامي  2002 ،  2006 ثم تخليص قيم العامين السابقين من أثر الاتجاه العام.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ar-EG" sz="2200" b="1" dirty="0">
                <a:latin typeface="Simplified Arabic" pitchFamily="18" charset="-78"/>
                <a:cs typeface="Simplified Arabic" pitchFamily="18" charset="-78"/>
              </a:rPr>
              <a:t>التكلفة لعامي 2010 ، </a:t>
            </a:r>
            <a:r>
              <a:rPr lang="ar-EG" sz="2200" b="1" dirty="0" smtClean="0">
                <a:latin typeface="Simplified Arabic" pitchFamily="18" charset="-78"/>
                <a:cs typeface="Simplified Arabic" pitchFamily="18" charset="-78"/>
              </a:rPr>
              <a:t>2020.</a:t>
            </a:r>
          </a:p>
          <a:p>
            <a:pPr algn="just"/>
            <a:endParaRPr lang="ar-EG" sz="2200" b="1" dirty="0"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EG" sz="2200" b="1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82373"/>
              </p:ext>
            </p:extLst>
          </p:nvPr>
        </p:nvGraphicFramePr>
        <p:xfrm>
          <a:off x="533401" y="4156442"/>
          <a:ext cx="7848830" cy="2168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30"/>
                <a:gridCol w="713530"/>
                <a:gridCol w="713530"/>
                <a:gridCol w="713530"/>
                <a:gridCol w="713530"/>
                <a:gridCol w="713530"/>
                <a:gridCol w="713530"/>
                <a:gridCol w="713530"/>
                <a:gridCol w="713530"/>
                <a:gridCol w="713530"/>
                <a:gridCol w="713530"/>
              </a:tblGrid>
              <a:tr h="7953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2009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2008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2007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2006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2005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2004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2003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2002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2001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/>
                        <a:t>2000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400" b="1" dirty="0" smtClean="0">
                          <a:latin typeface="Arial" pitchFamily="34" charset="0"/>
                          <a:cs typeface="Arial" pitchFamily="34" charset="0"/>
                        </a:rPr>
                        <a:t>العام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7280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27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28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24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22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21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20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18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18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16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/>
                        <a:t>15</a:t>
                      </a:r>
                      <a:endParaRPr lang="en-US" sz="1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400" b="1" dirty="0" smtClean="0">
                          <a:latin typeface="Arial" pitchFamily="34" charset="0"/>
                          <a:cs typeface="Arial" pitchFamily="34" charset="0"/>
                        </a:rPr>
                        <a:t>التكلفة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2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الاتجاه العام للسلسلة الزمنية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السلاسل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83602" y="1683484"/>
            <a:ext cx="5790147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باعتبار إن السلسلة الزمنية تحتوى على متغيرين أحدهما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مستقل 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ويمثل الأعوام (2000- 2009)،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والأخر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تابع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Y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ويمثل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تكلفة الإنتاج،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يتم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الاتجاه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العام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الخطى للسلسة الزمنية بالمعادلة التالية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يتم إيجاد      و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0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بالتعويض  نحصل علي معادلة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الاتجاه العام المقدرة </a:t>
            </a:r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28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0" t="4544" r="4217" b="4453"/>
          <a:stretch/>
        </p:blipFill>
        <p:spPr bwMode="auto">
          <a:xfrm>
            <a:off x="6068886" y="1577366"/>
            <a:ext cx="2913127" cy="5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عنصر نائب للنص 8"/>
          <p:cNvSpPr txBox="1">
            <a:spLocks/>
          </p:cNvSpPr>
          <p:nvPr/>
        </p:nvSpPr>
        <p:spPr>
          <a:xfrm>
            <a:off x="7038407" y="1852162"/>
            <a:ext cx="1943606" cy="43885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76682" tIns="38341" rIns="76682" bIns="38341"/>
          <a:lstStyle>
            <a:lvl1pPr marL="408874" indent="-408874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5894" indent="-340728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2913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8078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324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8409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3574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740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3905" indent="-272583" algn="r" defTabSz="109033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66816" fontAlgn="base">
              <a:spcBef>
                <a:spcPct val="0"/>
              </a:spcBef>
              <a:spcAft>
                <a:spcPts val="671"/>
              </a:spcAft>
              <a:buFont typeface="Arial" pitchFamily="34" charset="0"/>
              <a:buNone/>
            </a:pPr>
            <a:endParaRPr lang="ar-EG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53943"/>
            <a:ext cx="2273444" cy="54292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99" y="3092068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3" y="3125405"/>
            <a:ext cx="274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04349"/>
              </p:ext>
            </p:extLst>
          </p:nvPr>
        </p:nvGraphicFramePr>
        <p:xfrm>
          <a:off x="6172199" y="1683478"/>
          <a:ext cx="2809812" cy="49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453"/>
                <a:gridCol w="702453"/>
                <a:gridCol w="702453"/>
                <a:gridCol w="702453"/>
              </a:tblGrid>
              <a:tr h="412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x y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1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1056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1" y="1712722"/>
            <a:ext cx="250816" cy="330200"/>
          </a:xfrm>
          <a:prstGeom prst="rect">
            <a:avLst/>
          </a:prstGeom>
          <a:noFill/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641" y="4381500"/>
            <a:ext cx="3505200" cy="5969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9" y="3428618"/>
            <a:ext cx="5340350" cy="9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74722" y="5486400"/>
            <a:ext cx="2133600" cy="66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0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الاتجاه العام للسلسلة الزمنية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6" y="107967780"/>
              <a:ext cx="6195250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السلاسل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683484"/>
            <a:ext cx="8624630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القيم الاتجاهية لعامي  2002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2006، يتم التعويض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معادلة الاتجاه بقيم </a:t>
            </a:r>
            <a:r>
              <a:rPr lang="en-US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X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المقابلة لعامي 2002 ،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2006.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القيمة الاتجاهية لعام 2002 </a:t>
            </a: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القيمة الاتجاهية لعام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2006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ونتوصل لتخليص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 العامين السابقين من أثر الاتجاه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العام بقسمة القيمة الاتجاهية علي القيمة الفعلية ضرب مائة.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تخليص قيمة عام 2002 من أثر الاتجاه = 17/ 17.2 × 100 = 101.18%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تخليص قيمة عام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2006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أثر الاتجاه =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23/ 22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× 100 =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104.54%</a:t>
            </a:r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ولتقدير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التكلفة لعامي 2010 ،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2020، يتم حساب قيمة 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للعامين بطرح كل عام من سنة الاساس، وعلي فرض أن سنة الأساس 2000، تصبح قيمة </a:t>
            </a:r>
            <a:r>
              <a:rPr lang="en-US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للعامين 10 و 20 علي التوالي، وبالتعويض في معادلة الاتجاه، نحصل علي تقدير التكلفة  بالألف ريال كالآتي: </a:t>
            </a: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009236" y="2209800"/>
            <a:ext cx="3133725" cy="60960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009236" y="2819400"/>
            <a:ext cx="2886075" cy="609219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81000" y="5816600"/>
            <a:ext cx="2857500" cy="8128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4407044" y="5791200"/>
            <a:ext cx="3162300" cy="81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4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r>
                <a:rPr lang="ar-SA" sz="2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الاتجاه العام للسلسلة الزمنية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8" y="107967780"/>
              <a:ext cx="578167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السلاسل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38370" y="1683484"/>
            <a:ext cx="8624630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تمرين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تطبيقي: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الجدول التالي يمثل سلسلة زمنية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لواردات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 بالمليون ريال في الفترة من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2006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2015  م والمطلوب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الآتي: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تقدير معادلة الاتجاه العام للسلسلة الزمنية.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القيم الاتجاهية لعامي 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2009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2014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ثم تخليص قيم العامين السابقين من أثر الاتجاه العام.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تقدير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قيمة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الواردات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لعامي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2020 </a:t>
            </a:r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EG" sz="2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2030.</a:t>
            </a:r>
          </a:p>
          <a:p>
            <a:pPr algn="just"/>
            <a:r>
              <a:rPr lang="ar-EG" sz="22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ar-EG" sz="22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endParaRPr lang="ar-EG" sz="2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12907"/>
              </p:ext>
            </p:extLst>
          </p:nvPr>
        </p:nvGraphicFramePr>
        <p:xfrm>
          <a:off x="533401" y="3962400"/>
          <a:ext cx="7848830" cy="2362200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611842"/>
                <a:gridCol w="1611842"/>
                <a:gridCol w="1611842"/>
                <a:gridCol w="1401462"/>
                <a:gridCol w="1611842"/>
              </a:tblGrid>
              <a:tr h="5905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70780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75313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81607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79278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90282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108934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124606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105616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87192</a:t>
                      </a:r>
                      <a:endParaRPr lang="en-US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105187</a:t>
                      </a:r>
                      <a:endParaRPr lang="en-US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5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atmo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2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590800"/>
            <a:ext cx="7848600" cy="1600200"/>
          </a:xfrm>
        </p:spPr>
        <p:txBody>
          <a:bodyPr/>
          <a:lstStyle/>
          <a:p>
            <a:pPr rtl="1" eaLnBrk="1" hangingPunct="1"/>
            <a:r>
              <a:rPr lang="ar-SA" sz="4800" b="1" dirty="0" smtClean="0">
                <a:solidFill>
                  <a:schemeClr val="tx1"/>
                </a:solidFill>
                <a:cs typeface="AL-Mateen" pitchFamily="2" charset="-78"/>
              </a:rPr>
              <a:t>شكراً </a:t>
            </a:r>
            <a:r>
              <a:rPr lang="ar-EG" sz="4800" b="1" dirty="0" smtClean="0">
                <a:solidFill>
                  <a:schemeClr val="tx1"/>
                </a:solidFill>
                <a:cs typeface="AL-Mateen" pitchFamily="2" charset="-78"/>
              </a:rPr>
              <a:t>مع دعواتي لكم بالتوفيق والنجاح</a:t>
            </a:r>
            <a:r>
              <a:rPr lang="ar-SA" dirty="0" smtClean="0">
                <a:solidFill>
                  <a:srgbClr val="FFFF00"/>
                </a:solidFill>
                <a:cs typeface="AL-Mateen" pitchFamily="2" charset="-78"/>
              </a:rPr>
              <a:t/>
            </a:r>
            <a:br>
              <a:rPr lang="ar-SA" dirty="0" smtClean="0">
                <a:solidFill>
                  <a:srgbClr val="FFFF00"/>
                </a:solidFill>
                <a:cs typeface="AL-Mateen" pitchFamily="2" charset="-78"/>
              </a:rPr>
            </a:b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192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86200"/>
            <a:ext cx="8610600" cy="2796150"/>
          </a:xfrm>
          <a:solidFill>
            <a:srgbClr val="FFFFFF"/>
          </a:solidFill>
        </p:spPr>
        <p:txBody>
          <a:bodyPr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a typeface="Times New Roman"/>
              </a:rPr>
              <a:t>Dr. Mohamed E. Hafez</a:t>
            </a:r>
            <a:r>
              <a:rPr lang="en-US" sz="1400" dirty="0">
                <a:ea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FF"/>
                </a:solidFill>
                <a:ea typeface="Times New Roman"/>
                <a:cs typeface="Arial"/>
              </a:rPr>
              <a:t>Associate professor of Applied Climatology</a:t>
            </a:r>
            <a:r>
              <a:rPr lang="en-US" sz="1400" b="1" dirty="0">
                <a:solidFill>
                  <a:srgbClr val="000000"/>
                </a:solidFill>
                <a:ea typeface="Times New Roman"/>
                <a:cs typeface="Arial"/>
              </a:rPr>
              <a:t> </a:t>
            </a:r>
            <a:br>
              <a:rPr lang="en-US" sz="1400" b="1" dirty="0">
                <a:solidFill>
                  <a:srgbClr val="000000"/>
                </a:solidFill>
                <a:ea typeface="Times New Roman"/>
                <a:cs typeface="Arial"/>
              </a:rPr>
            </a:br>
            <a:r>
              <a:rPr lang="en-US" sz="1400" b="1" dirty="0">
                <a:solidFill>
                  <a:srgbClr val="0000FF"/>
                </a:solidFill>
                <a:ea typeface="Times New Roman"/>
                <a:cs typeface="Arial"/>
              </a:rPr>
              <a:t>Geography Department, </a:t>
            </a:r>
            <a:r>
              <a:rPr lang="en-US" sz="1400" b="1" dirty="0">
                <a:solidFill>
                  <a:srgbClr val="002060"/>
                </a:solidFill>
                <a:ea typeface="Times New Roman"/>
                <a:cs typeface="Arial"/>
              </a:rPr>
              <a:t>Faculty of Arts,</a:t>
            </a:r>
            <a:r>
              <a:rPr lang="en-US" sz="1400" dirty="0">
                <a:ea typeface="Times New Roman"/>
                <a:cs typeface="Arial"/>
              </a:rPr>
              <a:t> </a:t>
            </a:r>
            <a:endParaRPr lang="en-US" sz="1400" dirty="0" smtClean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7030A0"/>
                </a:solidFill>
                <a:ea typeface="Times New Roman"/>
                <a:cs typeface="Arial"/>
              </a:rPr>
              <a:t>King Saud University, Riyadh, Saudi Arabia.</a:t>
            </a:r>
            <a:endParaRPr lang="en-US" sz="1400" dirty="0" smtClean="0"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a typeface="Times New Roman"/>
                <a:cs typeface="Arial"/>
              </a:rPr>
              <a:t>E-mail </a:t>
            </a:r>
            <a:r>
              <a:rPr lang="en-US" sz="1400" b="1" u="sng" dirty="0">
                <a:solidFill>
                  <a:srgbClr val="00B050"/>
                </a:solidFill>
                <a:ea typeface="Times New Roman"/>
                <a:cs typeface="Arial"/>
                <a:hlinkClick r:id="rId3"/>
              </a:rPr>
              <a:t>mohhafez@ksu.edu.sa</a:t>
            </a:r>
            <a:r>
              <a:rPr lang="en-US" sz="1400" dirty="0">
                <a:solidFill>
                  <a:srgbClr val="00B050"/>
                </a:solidFill>
                <a:ea typeface="Times New Roman"/>
                <a:cs typeface="Arial"/>
              </a:rPr>
              <a:t> </a:t>
            </a:r>
            <a:endParaRPr lang="en-US" sz="1400" dirty="0" smtClean="0">
              <a:solidFill>
                <a:srgbClr val="00B050"/>
              </a:solidFill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ar-SA" sz="1400" b="1" dirty="0" smtClean="0">
                <a:solidFill>
                  <a:srgbClr val="00B050"/>
                </a:solidFill>
                <a:effectLst/>
                <a:latin typeface="Calibri"/>
                <a:ea typeface="Times New Roman"/>
                <a:cs typeface="Times New Roman"/>
              </a:rPr>
              <a:t>            </a:t>
            </a:r>
            <a:r>
              <a:rPr lang="en-US" sz="1400" b="1" u="sng" dirty="0">
                <a:solidFill>
                  <a:srgbClr val="00B050"/>
                </a:solidFill>
                <a:ea typeface="Times New Roman"/>
                <a:cs typeface="Arial"/>
                <a:hlinkClick r:id="rId4"/>
              </a:rPr>
              <a:t>dr_m_hafez@hotmail.com</a:t>
            </a:r>
            <a:endParaRPr lang="en-US" sz="1400" dirty="0" smtClean="0">
              <a:solidFill>
                <a:srgbClr val="00B050"/>
              </a:solidFill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B050"/>
                </a:solidFill>
                <a:ea typeface="Times New Roman"/>
                <a:cs typeface="Arial"/>
              </a:rPr>
              <a:t>            </a:t>
            </a:r>
            <a:r>
              <a:rPr lang="en-US" sz="1400" b="1" u="sng" dirty="0">
                <a:solidFill>
                  <a:srgbClr val="00B050"/>
                </a:solidFill>
                <a:ea typeface="Times New Roman"/>
                <a:cs typeface="Arial"/>
                <a:hlinkClick r:id="rId5"/>
              </a:rPr>
              <a:t>dr_h_mohamed@yahoo.com</a:t>
            </a:r>
            <a:endParaRPr lang="en-US" sz="1400" dirty="0" smtClean="0">
              <a:solidFill>
                <a:srgbClr val="00B050"/>
              </a:solidFill>
              <a:effectLst/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Times New Roman"/>
                <a:cs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ea typeface="Calibri"/>
                <a:cs typeface="Arial"/>
              </a:rPr>
              <a:t>Mobil: 0966599388523</a:t>
            </a:r>
            <a:r>
              <a:rPr lang="ar-SA" sz="1400" b="1" dirty="0" smtClean="0">
                <a:effectLst/>
                <a:latin typeface="Calibri"/>
                <a:ea typeface="Calibri"/>
                <a:cs typeface="Times New Roman"/>
              </a:rPr>
              <a:t>    </a:t>
            </a:r>
            <a:endParaRPr lang="en-US" sz="1400" dirty="0" smtClean="0">
              <a:effectLst/>
              <a:latin typeface="Calibri"/>
              <a:ea typeface="Calibri"/>
              <a:cs typeface="Arial"/>
            </a:endParaRPr>
          </a:p>
          <a:p>
            <a:r>
              <a:rPr lang="en-US" sz="1400" b="1" dirty="0">
                <a:ea typeface="Calibri"/>
              </a:rPr>
              <a:t> </a:t>
            </a:r>
            <a:r>
              <a:rPr lang="en-US" sz="1400" b="1" dirty="0">
                <a:solidFill>
                  <a:srgbClr val="000000"/>
                </a:solidFill>
                <a:ea typeface="Calibri"/>
                <a:cs typeface="Arial"/>
              </a:rPr>
              <a:t>Office: 0966114675373</a:t>
            </a:r>
            <a:endParaRPr lang="en-US" sz="1400" dirty="0" smtClean="0"/>
          </a:p>
        </p:txBody>
      </p:sp>
      <p:pic>
        <p:nvPicPr>
          <p:cNvPr id="1026" name="Picture 2" descr="E:\الأساليب الكمية\pice\Picture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59237"/>
            <a:ext cx="2938463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59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45" y="762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6"/>
          <p:cNvSpPr>
            <a:spLocks noChangeArrowheads="1" noChangeShapeType="1" noTextEdit="1"/>
          </p:cNvSpPr>
          <p:nvPr/>
        </p:nvSpPr>
        <p:spPr bwMode="auto">
          <a:xfrm>
            <a:off x="2286000" y="2209800"/>
            <a:ext cx="4572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 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الوحدة</a:t>
            </a:r>
            <a:r>
              <a:rPr lang="en-US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 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ea typeface="ＭＳ Ｐゴシック" pitchFamily="34" charset="-128"/>
                <a:cs typeface="Simplified Arabic"/>
              </a:rPr>
              <a:t>السابعة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ea typeface="ＭＳ Ｐゴシック" pitchFamily="34" charset="-128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19691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41891" y="685800"/>
            <a:ext cx="8458200" cy="990600"/>
          </a:xfrm>
        </p:spPr>
        <p:txBody>
          <a:bodyPr>
            <a:normAutofit/>
          </a:bodyPr>
          <a:lstStyle/>
          <a:p>
            <a:pPr algn="ctr" rtl="1"/>
            <a:r>
              <a:rPr lang="ar-EG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السلاسل الزمنية</a:t>
            </a:r>
            <a:endParaRPr lang="ar-SA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E:\الأساليب الكمية\pice\السلالسل الزمنية 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34" y="1632045"/>
            <a:ext cx="6309360" cy="35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3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178" cy="6857191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 flipH="1">
              <a:off x="106938492" y="108461478"/>
              <a:ext cx="6390528" cy="349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مقدمة</a:t>
              </a:r>
              <a:r>
                <a:rPr lang="ar-SA" sz="28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السلسلة الزمنية 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Time Series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مجموعة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المشاهدات المرتبة زمنياً، وغالبا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ما تكون الفترات الزمنية متساوية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ومتعاقبة،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وتختلف هذه الفترات حسب طبيعة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الظاهرة الجغرافية. وتستخدم السلاسل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الزمنية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في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مجالات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عدة منها: الدراسات المكانية سواء أكانت طبيعية أم سكانية أم اقتصادية.؛ حيث تستخدم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نماذج السلاسل الزمنية عادة في التنبؤ بقيم متغير ما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مثل: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التنبؤ بحالة الجو، ودرجات الحرارة،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والنمو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في التعليم .</a:t>
              </a: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وتستخدم النماذج إذا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كان المتغير المراد دراسته غير معروفة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محدداته،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ولا العوامل التي تؤثر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فيه. كما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يستخدم في حالة كون المتغير يخضع لتوقعات المتعاملين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معه،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والتي تنعكس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في توقع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المستقبل بناء على ما حدث في الماضي، حيث أن المتغير كغيره من المتغيرات يتحرك مع الزمن ، فإننا نتوقع أن يأخذ عدة أشكال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واتجاهات عند درسته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كأن يكون على شكل خطي ، أو شكل غير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خطى، وحالة الارتباطية  طردية أو عكسية ضعيفة أو قوية. </a:t>
              </a: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وتوجد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عدة عوامل تؤثر في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تطور المتغير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حسب الزمن تؤدى إلى زيادته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أو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نقصانه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ومن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أهم هذه العوامل ما يطلق عليها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مكونات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السلسلة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الزمنية.</a:t>
              </a: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5947695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ea typeface="+mj-ea"/>
                  <a:cs typeface="Arial" pitchFamily="34" charset="0"/>
                </a:rPr>
                <a:t>السلاسل الزمنية</a:t>
              </a:r>
              <a:endParaRPr lang="ar-SA" sz="2300" dirty="0">
                <a:solidFill>
                  <a:srgbClr val="FFFF00"/>
                </a:solidFill>
                <a:latin typeface="Franklin Gothic Heavy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4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2" y="48"/>
            <a:ext cx="9143346" cy="6857143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 flipH="1">
              <a:off x="106955225" y="108461478"/>
              <a:ext cx="6364372" cy="285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ts val="587"/>
                </a:spcAft>
              </a:pPr>
              <a:endParaRPr lang="ar-SA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6003192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b="1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السلاسل الزمنية</a:t>
              </a:r>
              <a:endParaRPr lang="ar-EG" sz="3600" b="1" cap="all" dirty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22743" y="1622443"/>
            <a:ext cx="8564268" cy="4945916"/>
          </a:xfrm>
          <a:prstGeom prst="roundRect">
            <a:avLst>
              <a:gd name="adj" fmla="val 4056"/>
            </a:avLst>
          </a:prstGeom>
          <a:solidFill>
            <a:srgbClr val="FFFFFF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ar-EG" sz="20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يقصد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بالاتجاه العام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ميل الظاهرة نحو الزيادة أو النقصان خلال فترة طويلة من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الزمن.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التغيرات الموسمية (الفصلية) ما يحدث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للظاهرة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تغييرات سنوياً بسبب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اختلاف طبيعة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فصول السنة.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التغيرات الدورية ما يحدث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للسلسلة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 تغييرات كل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عدة سنوات بحيث تكرر السلسلة نفسها على فترات دورية منتظمة.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مثل: الدورة المناخية ودورة النمو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والانكماش ل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لاقتصاد العالمي.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التغيرات العشوائية ما يحدث </a:t>
            </a:r>
            <a:r>
              <a:rPr lang="ar-EG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بصفة غير منتظمة وبسبب عوامل </a:t>
            </a:r>
            <a:r>
              <a:rPr lang="ar-EG" sz="2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فجائية مثل: الأعاصير المدمرة والزلازل والسيول والفيضانات والمد البحري تسونامي والحرائق وإفلاس البنوك.</a:t>
            </a:r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ar-EG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/>
            <a:endParaRPr lang="en-US" sz="2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V="1">
            <a:off x="134466" y="1445431"/>
            <a:ext cx="0" cy="47610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353044" y="1404812"/>
            <a:ext cx="6293430" cy="544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134467" y="1467792"/>
            <a:ext cx="8545155" cy="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0673" tIns="30673" rIns="30673" bIns="30673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marL="0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165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33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549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0661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5826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099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157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1322" algn="r" defTabSz="1090331" rtl="1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>
              <a:solidFill>
                <a:prstClr val="black"/>
              </a:solidFill>
            </a:endParaRPr>
          </a:p>
        </p:txBody>
      </p:sp>
      <p:graphicFrame>
        <p:nvGraphicFramePr>
          <p:cNvPr id="39" name="رسم تخطيطي 14"/>
          <p:cNvGraphicFramePr/>
          <p:nvPr>
            <p:extLst>
              <p:ext uri="{D42A27DB-BD31-4B8C-83A1-F6EECF244321}">
                <p14:modId xmlns:p14="http://schemas.microsoft.com/office/powerpoint/2010/main" val="1399885797"/>
              </p:ext>
            </p:extLst>
          </p:nvPr>
        </p:nvGraphicFramePr>
        <p:xfrm>
          <a:off x="444675" y="1720804"/>
          <a:ext cx="7615622" cy="256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22743" y="951736"/>
            <a:ext cx="8564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latin typeface="Arial" pitchFamily="34" charset="0"/>
                <a:cs typeface="Arial" pitchFamily="34" charset="0"/>
              </a:rPr>
              <a:t>مكونات السلسلة الزمنية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4FC0124F-FD88-4A36-B670-3496A1EAE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graphicEl>
                                              <a:dgm id="{4FC0124F-FD88-4A36-B670-3496A1EAE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85DC47F8-888F-4B5A-AFD4-49611A2C8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>
                                            <p:graphicEl>
                                              <a:dgm id="{85DC47F8-888F-4B5A-AFD4-49611A2C8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9449C77-F8FC-467C-A481-87EBDE3C6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>
                                            <p:graphicEl>
                                              <a:dgm id="{E9449C77-F8FC-467C-A481-87EBDE3C6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486F78E-B3B2-4152-A7CE-869C3BD4C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>
                                            <p:graphicEl>
                                              <a:dgm id="{E486F78E-B3B2-4152-A7CE-869C3BD4C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9EB28B04-B9D7-427A-A213-7EA078E41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>
                                            <p:graphicEl>
                                              <a:dgm id="{9EB28B04-B9D7-427A-A213-7EA078E41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A7ECD127-312E-4337-AAA8-E49F89E01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>
                                            <p:graphicEl>
                                              <a:dgm id="{A7ECD127-312E-4337-AAA8-E49F89E01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7F5F2F4E-D740-48E5-BEC7-FB4F67AD4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graphicEl>
                                              <a:dgm id="{7F5F2F4E-D740-48E5-BEC7-FB4F67AD4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BCF0ECFA-4EB3-4408-BBEA-B11EE415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>
                                            <p:graphicEl>
                                              <a:dgm id="{BCF0ECFA-4EB3-4408-BBEA-B11EE415B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EFB580B4-E911-4C3C-A371-2EA0AFA42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>
                                            <p:graphicEl>
                                              <a:dgm id="{EFB580B4-E911-4C3C-A371-2EA0AFA42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29CF648F-A03E-4BC6-87F7-E3F335D80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graphicEl>
                                              <a:dgm id="{29CF648F-A03E-4BC6-87F7-E3F335D80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9CA68B66-6540-4D0C-B67E-0AAC2104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>
                                            <p:graphicEl>
                                              <a:dgm id="{9CA68B66-6540-4D0C-B67E-0AAC2104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DB76042D-499B-43E8-83E4-CB18B6966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>
                                            <p:graphicEl>
                                              <a:dgm id="{DB76042D-499B-43E8-83E4-CB18B6966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BB014206-F982-4BFF-B08B-92D6A62ED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>
                                            <p:graphicEl>
                                              <a:dgm id="{BB014206-F982-4BFF-B08B-92D6A62ED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dgm id="{22CD3D5B-0316-4146-BE66-B96A437A6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>
                                            <p:graphicEl>
                                              <a:dgm id="{22CD3D5B-0316-4146-BE66-B96A437A6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178" cy="6857191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 flipH="1">
              <a:off x="106938492" y="108461478"/>
              <a:ext cx="6390528" cy="349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التغيرات المنتظمة </a:t>
              </a:r>
              <a:r>
                <a:rPr lang="ar-SA" sz="28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بها التغيرات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التي يتكرر ظهورها في السلسلة في مواضع ذات صفات محددة وتشمل الاتجاه العام والتغيرات الموسمية والتغيرات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الدورية.</a:t>
              </a: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ويطلق علي الاتجاه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العام للسلسلة موجبٌ إذا كان الاتجاه نحو التزايد بمرور الزمن ويقال إن الاتجاه العام سالب إذا اتجهت نحو التناقص بمرور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الزمن. </a:t>
              </a: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سلسلة </a:t>
              </a:r>
              <a:r>
                <a:rPr lang="ar-EG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زمنية ذات اتجاه عام موجب     </a:t>
              </a: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ar-EG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سلسلة زمنية ذات اتجاه عام </a:t>
              </a: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سالب</a:t>
              </a:r>
              <a:endPara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6224713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مكونات السلسلة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45" y="2819400"/>
            <a:ext cx="38004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871787"/>
            <a:ext cx="38957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178" cy="6857191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 flipH="1">
              <a:off x="106938491" y="108461478"/>
              <a:ext cx="6390528" cy="360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التغيرات المنتظمة </a:t>
              </a:r>
              <a:r>
                <a:rPr lang="ar-SA" sz="28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بها التغيرات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التي يتكرر ظهورها في السلسلة في مواضع ذات صفات محددة وتشمل الاتجاه العام والتغيرات الموسمية والتغيرات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الدورية.</a:t>
              </a: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وتمثل التغيرات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الموسمية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التغيرات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المنتظمة القصيرة الأجل والتي تحدث خلال الفترة الزمنية الواحدة التي لا يزيد طولها عن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السنة، ويكون مداها أسبوعياً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أو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شهراً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أو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فصلاً. </a:t>
              </a: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</a:t>
              </a: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سلسلة </a:t>
              </a:r>
              <a:r>
                <a:rPr lang="ar-EG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زمنية تمثل التغيرات الموسمية</a:t>
              </a:r>
              <a:endPara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6224713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مكونات السلسلة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05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178" cy="6857191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 flipH="1">
              <a:off x="106938491" y="108461478"/>
              <a:ext cx="6390528" cy="369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التغيرات المنتظمة </a:t>
              </a:r>
              <a:r>
                <a:rPr lang="ar-SA" sz="28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بها التغيرات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التي يتكرر ظهورها في السلسلة في مواضع ذات صفات محددة وتشمل الاتجاه العام والتغيرات الموسمية والتغيرات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الدورية.</a:t>
              </a: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وتمثل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التغيرات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الدورية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التغيرات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التي تطرأ على قيم السلسلة الزمنية بصورة منتظمة ويزيد أمدها عن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السنة،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وتتكون من دوال تشبه دوال الجيب وجيب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التمام،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ولكن بأطوال وسعات مختلفة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               </a:t>
              </a: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سلسلة </a:t>
              </a:r>
              <a:r>
                <a:rPr lang="ar-EG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زمنية تمثل التغيرات الدورية</a:t>
              </a:r>
              <a:endPara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6224713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مكونات السلسلة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2578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6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178" cy="6857191"/>
            <a:chOff x="106855260" y="107967780"/>
            <a:chExt cx="6645600" cy="4285296"/>
          </a:xfrm>
        </p:grpSpPr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 flipH="1">
              <a:off x="106855260" y="107967780"/>
              <a:ext cx="6556992" cy="4936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12947060" y="108101490"/>
              <a:ext cx="221520" cy="225428"/>
              <a:chOff x="112947060" y="108101490"/>
              <a:chExt cx="221520" cy="225428"/>
            </a:xfrm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 flipH="1">
                <a:off x="112947060" y="108101490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 flipH="1">
                <a:off x="112947060" y="108192052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 flipH="1">
                <a:off x="112947060" y="108283569"/>
                <a:ext cx="221520" cy="43349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 flipH="1">
              <a:off x="106855260" y="108747196"/>
              <a:ext cx="6527735" cy="35058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 flipH="1">
              <a:off x="113168580" y="108747196"/>
              <a:ext cx="331631" cy="35058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 flipH="1">
              <a:off x="106938491" y="108461478"/>
              <a:ext cx="6390528" cy="369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التغيرات العرضية </a:t>
              </a:r>
              <a:r>
                <a:rPr lang="ar-EG" sz="2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(الغير منتظمة)  </a:t>
              </a:r>
              <a:r>
                <a:rPr lang="ar-SA" sz="2400" b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ar-SA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يقصد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بها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التغيرات العرضية أو الفجائية التي تحدث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فجاءة ولا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يمكن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توقعها.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ومن أمثلتها ما يحدث للنشاط الاقتصادي في بلد ما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نتيجة </a:t>
              </a: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الزلازل أو الحروب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أو موجات المد البحري.</a:t>
              </a: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S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766816" rtl="1" fontAlgn="base">
                <a:spcBef>
                  <a:spcPct val="0"/>
                </a:spcBef>
                <a:spcAft>
                  <a:spcPct val="0"/>
                </a:spcAft>
              </a:pPr>
              <a:endParaRPr lang="ar-EG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ar-EG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endParaRPr lang="ar-EG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766816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نموذج لسلسلة </a:t>
              </a:r>
              <a:r>
                <a:rPr lang="ar-EG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زمنية تحتوي على تغيرات </a:t>
              </a: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فجائية وتمثل </a:t>
              </a:r>
              <a:r>
                <a:rPr lang="ar-EG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التغيرات </a:t>
              </a:r>
              <a:r>
                <a:rPr lang="ar-EG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الغير منتظمة</a:t>
              </a:r>
              <a:endParaRPr lang="ar-S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flipH="1">
              <a:off x="106943867" y="107967780"/>
              <a:ext cx="6224713" cy="4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ctr" anchorCtr="0" compatLnSpc="1">
              <a:prstTxWarp prst="textNoShape">
                <a:avLst/>
              </a:prstTxWarp>
            </a:bodyPr>
            <a:lstStyle/>
            <a:p>
              <a:pPr algn="ctr" defTabSz="766816" fontAlgn="base">
                <a:spcBef>
                  <a:spcPct val="0"/>
                </a:spcBef>
                <a:spcAft>
                  <a:spcPct val="0"/>
                </a:spcAft>
              </a:pPr>
              <a:r>
                <a:rPr lang="ar-EG" sz="3600" cap="all" dirty="0">
                  <a:solidFill>
                    <a:srgbClr val="FFFF00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Arial" pitchFamily="34" charset="0"/>
                  <a:cs typeface="Arial" pitchFamily="34" charset="0"/>
                </a:rPr>
                <a:t>مكونات السلسلة الزمنية</a:t>
              </a:r>
            </a:p>
          </p:txBody>
        </p:sp>
        <p:sp>
          <p:nvSpPr>
            <p:cNvPr id="20" name="Rectangle 30" hidden="1"/>
            <p:cNvSpPr>
              <a:spLocks noChangeArrowheads="1"/>
            </p:cNvSpPr>
            <p:nvPr/>
          </p:nvSpPr>
          <p:spPr bwMode="auto">
            <a:xfrm>
              <a:off x="108458176" y="109118630"/>
              <a:ext cx="675199" cy="675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3412252" y="107967780"/>
              <a:ext cx="88608" cy="42852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28155"/>
            <a:ext cx="59436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1473</Words>
  <Application>Microsoft Office PowerPoint</Application>
  <PresentationFormat>On-screen Show (4:3)</PresentationFormat>
  <Paragraphs>343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Trek</vt:lpstr>
      <vt:lpstr>Hardcover</vt:lpstr>
      <vt:lpstr>Opulent</vt:lpstr>
      <vt:lpstr>PowerPoint Presentation</vt:lpstr>
      <vt:lpstr>PowerPoint Presentation</vt:lpstr>
      <vt:lpstr>السلاسل الزمنية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مع دعواتي لكم بالتوفيق والنجاح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152</cp:revision>
  <dcterms:created xsi:type="dcterms:W3CDTF">2016-11-08T19:00:43Z</dcterms:created>
  <dcterms:modified xsi:type="dcterms:W3CDTF">2016-12-24T17:54:12Z</dcterms:modified>
</cp:coreProperties>
</file>