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7" r:id="rId3"/>
    <p:sldId id="286" r:id="rId4"/>
    <p:sldId id="257" r:id="rId5"/>
    <p:sldId id="258" r:id="rId6"/>
    <p:sldId id="273" r:id="rId7"/>
    <p:sldId id="259" r:id="rId8"/>
    <p:sldId id="260" r:id="rId9"/>
    <p:sldId id="276" r:id="rId10"/>
    <p:sldId id="277" r:id="rId11"/>
    <p:sldId id="278" r:id="rId12"/>
    <p:sldId id="279" r:id="rId13"/>
    <p:sldId id="262" r:id="rId14"/>
    <p:sldId id="280" r:id="rId15"/>
    <p:sldId id="281" r:id="rId16"/>
    <p:sldId id="282" r:id="rId17"/>
    <p:sldId id="285" r:id="rId18"/>
    <p:sldId id="284"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865D8-AB6E-4761-803D-014E6D77C6B1}" type="doc">
      <dgm:prSet loTypeId="urn:microsoft.com/office/officeart/2005/8/layout/hierarchy1" loCatId="hierarchy" qsTypeId="urn:microsoft.com/office/officeart/2005/8/quickstyle/simple2" qsCatId="simple" csTypeId="urn:microsoft.com/office/officeart/2005/8/colors/colorful4" csCatId="colorful" phldr="1"/>
      <dgm:spPr/>
      <dgm:t>
        <a:bodyPr/>
        <a:lstStyle/>
        <a:p>
          <a:pPr rtl="1"/>
          <a:endParaRPr lang="ar-SA"/>
        </a:p>
      </dgm:t>
    </dgm:pt>
    <dgm:pt modelId="{F69C5FAF-FB62-46F6-86BA-7E1CBA7542B7}">
      <dgm:prSet phldrT="[نص]" custT="1"/>
      <dgm:spPr>
        <a:xfrm>
          <a:off x="2342365" y="509281"/>
          <a:ext cx="1796404" cy="593841"/>
        </a:xfrm>
        <a:prstGeom prst="roundRect">
          <a:avLst>
            <a:gd name="adj" fmla="val 10000"/>
          </a:avLst>
        </a:prstGeom>
        <a:ln>
          <a:solidFill>
            <a:schemeClr val="bg2">
              <a:lumMod val="50000"/>
            </a:schemeClr>
          </a:solidFill>
        </a:ln>
      </dgm:spPr>
      <dgm:t>
        <a:bodyPr/>
        <a:lstStyle/>
        <a:p>
          <a:pPr rtl="1"/>
          <a:r>
            <a:rPr lang="ar-SA" sz="2800" b="1" dirty="0" smtClean="0">
              <a:latin typeface="Candara"/>
              <a:ea typeface="+mn-ea"/>
              <a:cs typeface="Arial"/>
            </a:rPr>
            <a:t>مقاييس </a:t>
          </a:r>
          <a:r>
            <a:rPr lang="ar-EG" sz="2800" b="1" dirty="0" smtClean="0">
              <a:latin typeface="Candara"/>
              <a:ea typeface="+mn-ea"/>
              <a:cs typeface="Arial"/>
            </a:rPr>
            <a:t>التركز</a:t>
          </a:r>
          <a:endParaRPr lang="ar-SA" sz="2800" b="1" dirty="0">
            <a:latin typeface="Candara"/>
            <a:ea typeface="+mn-ea"/>
            <a:cs typeface="Arial"/>
          </a:endParaRPr>
        </a:p>
      </dgm:t>
    </dgm:pt>
    <dgm:pt modelId="{E873F6C6-6C57-4504-9C1B-85035C7E5FEB}" type="parTrans" cxnId="{23A787D8-AB1D-42A4-ACB4-D5B0A20F4F3A}">
      <dgm:prSet/>
      <dgm:spPr/>
      <dgm:t>
        <a:bodyPr/>
        <a:lstStyle/>
        <a:p>
          <a:pPr rtl="1"/>
          <a:endParaRPr lang="ar-SA" b="1"/>
        </a:p>
      </dgm:t>
    </dgm:pt>
    <dgm:pt modelId="{1F0E60C5-67FA-4B83-8B22-EDA994C00582}" type="sibTrans" cxnId="{23A787D8-AB1D-42A4-ACB4-D5B0A20F4F3A}">
      <dgm:prSet/>
      <dgm:spPr/>
      <dgm:t>
        <a:bodyPr/>
        <a:lstStyle/>
        <a:p>
          <a:pPr rtl="1"/>
          <a:endParaRPr lang="ar-SA" b="1"/>
        </a:p>
      </dgm:t>
    </dgm:pt>
    <dgm:pt modelId="{1182FB3A-25D1-4006-89AA-DAF9585FDAE4}">
      <dgm:prSet phldrT="[نص]" custT="1"/>
      <dgm:spPr>
        <a:xfrm>
          <a:off x="3471269" y="1511223"/>
          <a:ext cx="2853331" cy="530079"/>
        </a:xfrm>
        <a:prstGeom prst="roundRect">
          <a:avLst>
            <a:gd name="adj" fmla="val 10000"/>
          </a:avLst>
        </a:prstGeom>
        <a:ln>
          <a:solidFill>
            <a:schemeClr val="bg2">
              <a:lumMod val="50000"/>
            </a:schemeClr>
          </a:solidFill>
        </a:ln>
      </dgm:spPr>
      <dgm:t>
        <a:bodyPr/>
        <a:lstStyle/>
        <a:p>
          <a:pPr rtl="1"/>
          <a:r>
            <a:rPr lang="ar-EG" sz="2000" b="1" smtClean="0">
              <a:latin typeface="Candara"/>
              <a:ea typeface="+mn-ea"/>
              <a:cs typeface="Arial"/>
            </a:rPr>
            <a:t>دليل التركز </a:t>
          </a:r>
          <a:endParaRPr lang="ar-SA" sz="2000" b="1" dirty="0">
            <a:latin typeface="Candara"/>
            <a:ea typeface="+mn-ea"/>
            <a:cs typeface="Arial"/>
          </a:endParaRPr>
        </a:p>
      </dgm:t>
    </dgm:pt>
    <dgm:pt modelId="{74BA6D7C-C3BF-46DA-AF94-DC94DAB569D3}" type="parTrans" cxnId="{99DB0562-CC0E-4F8F-B5B8-6DA4DE5EF9CF}">
      <dgm:prSet/>
      <dgm:spPr>
        <a:xfrm>
          <a:off x="3084656" y="955006"/>
          <a:ext cx="1657367" cy="408100"/>
        </a:xfrm>
        <a:custGeom>
          <a:avLst/>
          <a:gdLst/>
          <a:ahLst/>
          <a:cxnLst/>
          <a:rect l="0" t="0" r="0" b="0"/>
          <a:pathLst>
            <a:path>
              <a:moveTo>
                <a:pt x="0" y="0"/>
              </a:moveTo>
              <a:lnTo>
                <a:pt x="0" y="278108"/>
              </a:lnTo>
              <a:lnTo>
                <a:pt x="1657367" y="278108"/>
              </a:lnTo>
              <a:lnTo>
                <a:pt x="1657367" y="408100"/>
              </a:lnTo>
            </a:path>
          </a:pathLst>
        </a:custGeom>
      </dgm:spPr>
      <dgm:t>
        <a:bodyPr/>
        <a:lstStyle/>
        <a:p>
          <a:pPr rtl="1"/>
          <a:endParaRPr lang="ar-SA" b="1"/>
        </a:p>
      </dgm:t>
    </dgm:pt>
    <dgm:pt modelId="{CF7A13FC-9408-4206-9B4D-FBAA3183DB05}" type="sibTrans" cxnId="{99DB0562-CC0E-4F8F-B5B8-6DA4DE5EF9CF}">
      <dgm:prSet/>
      <dgm:spPr/>
      <dgm:t>
        <a:bodyPr/>
        <a:lstStyle/>
        <a:p>
          <a:pPr rtl="1"/>
          <a:endParaRPr lang="ar-SA" b="1"/>
        </a:p>
      </dgm:t>
    </dgm:pt>
    <dgm:pt modelId="{033FE1C8-7A9D-4A93-974D-F8D955C71E80}">
      <dgm:prSet phldrT="[نص]" custT="1"/>
      <dgm:spPr>
        <a:xfrm>
          <a:off x="766258" y="2686081"/>
          <a:ext cx="1403211" cy="891039"/>
        </a:xfrm>
        <a:ln>
          <a:solidFill>
            <a:schemeClr val="bg2">
              <a:lumMod val="50000"/>
            </a:schemeClr>
          </a:solidFill>
        </a:ln>
      </dgm:spPr>
      <dgm:t>
        <a:bodyPr/>
        <a:lstStyle/>
        <a:p>
          <a:pPr rtl="1"/>
          <a:r>
            <a:rPr lang="ar-SA" sz="2000" b="1" dirty="0" smtClean="0">
              <a:latin typeface="Candara"/>
              <a:ea typeface="+mn-ea"/>
              <a:cs typeface="Arial"/>
            </a:rPr>
            <a:t>معامل الاختلاف</a:t>
          </a:r>
          <a:endParaRPr lang="ar-SA" sz="2000" b="1" dirty="0">
            <a:latin typeface="Candara"/>
            <a:ea typeface="+mn-ea"/>
            <a:cs typeface="Arial"/>
          </a:endParaRPr>
        </a:p>
      </dgm:t>
    </dgm:pt>
    <dgm:pt modelId="{5E2CAE8D-51CA-4A99-840E-A01CBC697008}" type="parTrans" cxnId="{570E025C-2E1B-463C-9410-DBA9B7234184}">
      <dgm:prSet/>
      <dgm:spPr>
        <a:xfrm>
          <a:off x="1266231" y="1925379"/>
          <a:ext cx="91440" cy="612585"/>
        </a:xfrm>
      </dgm:spPr>
      <dgm:t>
        <a:bodyPr/>
        <a:lstStyle/>
        <a:p>
          <a:pPr rtl="1"/>
          <a:endParaRPr lang="ar-SA" b="1"/>
        </a:p>
      </dgm:t>
    </dgm:pt>
    <dgm:pt modelId="{04655CFA-9623-468F-9EA8-800BE167F921}" type="sibTrans" cxnId="{570E025C-2E1B-463C-9410-DBA9B7234184}">
      <dgm:prSet/>
      <dgm:spPr/>
      <dgm:t>
        <a:bodyPr/>
        <a:lstStyle/>
        <a:p>
          <a:pPr rtl="1"/>
          <a:endParaRPr lang="ar-SA" b="1"/>
        </a:p>
      </dgm:t>
    </dgm:pt>
    <dgm:pt modelId="{D6436FD7-8FEB-436E-8574-14B9AFB560F6}">
      <dgm:prSet custT="1"/>
      <dgm:spPr>
        <a:ln>
          <a:solidFill>
            <a:schemeClr val="bg2">
              <a:lumMod val="50000"/>
            </a:schemeClr>
          </a:solidFill>
        </a:ln>
      </dgm:spPr>
      <dgm:t>
        <a:bodyPr/>
        <a:lstStyle/>
        <a:p>
          <a:r>
            <a:rPr lang="ar-SA" sz="2000" b="1" dirty="0" smtClean="0">
              <a:solidFill>
                <a:schemeClr val="tx1"/>
              </a:solidFill>
              <a:latin typeface="Arial" pitchFamily="34" charset="0"/>
              <a:cs typeface="Arial" pitchFamily="34" charset="0"/>
            </a:rPr>
            <a:t>منحني </a:t>
          </a:r>
          <a:r>
            <a:rPr lang="ar-SA" sz="2000" b="1" dirty="0" err="1" smtClean="0">
              <a:solidFill>
                <a:schemeClr val="tx1"/>
              </a:solidFill>
              <a:latin typeface="Arial" pitchFamily="34" charset="0"/>
              <a:cs typeface="Arial" pitchFamily="34" charset="0"/>
            </a:rPr>
            <a:t>لورنز</a:t>
          </a:r>
          <a:r>
            <a:rPr lang="ar-SA" sz="2000" b="1" dirty="0" smtClean="0">
              <a:solidFill>
                <a:schemeClr val="tx1"/>
              </a:solidFill>
              <a:latin typeface="Arial" pitchFamily="34" charset="0"/>
              <a:cs typeface="Arial" pitchFamily="34" charset="0"/>
            </a:rPr>
            <a:t> </a:t>
          </a:r>
          <a:endParaRPr lang="en-US" sz="2000" dirty="0">
            <a:solidFill>
              <a:schemeClr val="tx1"/>
            </a:solidFill>
          </a:endParaRPr>
        </a:p>
      </dgm:t>
    </dgm:pt>
    <dgm:pt modelId="{0D2F6667-8321-49DA-8339-47B0A6F8CD64}" type="parTrans" cxnId="{32A13FB9-1D69-4805-9CFD-786EFF723032}">
      <dgm:prSet/>
      <dgm:spPr/>
      <dgm:t>
        <a:bodyPr/>
        <a:lstStyle/>
        <a:p>
          <a:endParaRPr lang="en-US"/>
        </a:p>
      </dgm:t>
    </dgm:pt>
    <dgm:pt modelId="{2D70CF52-C71F-41E5-BBD2-730C61B61D5D}" type="sibTrans" cxnId="{32A13FB9-1D69-4805-9CFD-786EFF723032}">
      <dgm:prSet/>
      <dgm:spPr/>
      <dgm:t>
        <a:bodyPr/>
        <a:lstStyle/>
        <a:p>
          <a:endParaRPr lang="en-US"/>
        </a:p>
      </dgm:t>
    </dgm:pt>
    <dgm:pt modelId="{E9FA73E3-58FC-4385-9DAF-998F632E159D}" type="pres">
      <dgm:prSet presAssocID="{E1D865D8-AB6E-4761-803D-014E6D77C6B1}" presName="hierChild1" presStyleCnt="0">
        <dgm:presLayoutVars>
          <dgm:chPref val="1"/>
          <dgm:dir val="rev"/>
          <dgm:animOne val="branch"/>
          <dgm:animLvl val="lvl"/>
          <dgm:resizeHandles/>
        </dgm:presLayoutVars>
      </dgm:prSet>
      <dgm:spPr/>
      <dgm:t>
        <a:bodyPr/>
        <a:lstStyle/>
        <a:p>
          <a:pPr rtl="1"/>
          <a:endParaRPr lang="ar-SA"/>
        </a:p>
      </dgm:t>
    </dgm:pt>
    <dgm:pt modelId="{9713692C-8946-4E89-9296-BF396851D39D}" type="pres">
      <dgm:prSet presAssocID="{F69C5FAF-FB62-46F6-86BA-7E1CBA7542B7}" presName="hierRoot1" presStyleCnt="0"/>
      <dgm:spPr/>
      <dgm:t>
        <a:bodyPr/>
        <a:lstStyle/>
        <a:p>
          <a:pPr rtl="1"/>
          <a:endParaRPr lang="ar-SA"/>
        </a:p>
      </dgm:t>
    </dgm:pt>
    <dgm:pt modelId="{CBDE720F-33CA-4164-86E5-E0C76CFE2625}" type="pres">
      <dgm:prSet presAssocID="{F69C5FAF-FB62-46F6-86BA-7E1CBA7542B7}" presName="composite" presStyleCnt="0"/>
      <dgm:spPr/>
      <dgm:t>
        <a:bodyPr/>
        <a:lstStyle/>
        <a:p>
          <a:pPr rtl="1"/>
          <a:endParaRPr lang="ar-SA"/>
        </a:p>
      </dgm:t>
    </dgm:pt>
    <dgm:pt modelId="{4FC0124F-FD88-4A36-B670-3496A1EAEF5F}" type="pres">
      <dgm:prSet presAssocID="{F69C5FAF-FB62-46F6-86BA-7E1CBA7542B7}" presName="background" presStyleLbl="node0" presStyleIdx="0" presStyleCnt="1"/>
      <dgm:spPr>
        <a:xfrm>
          <a:off x="2186453" y="361164"/>
          <a:ext cx="1796404" cy="593841"/>
        </a:xfrm>
        <a:prstGeom prst="roundRect">
          <a:avLst>
            <a:gd name="adj" fmla="val 10000"/>
          </a:avLst>
        </a:prstGeom>
        <a:solidFill>
          <a:schemeClr val="accent1">
            <a:lumMod val="75000"/>
          </a:schemeClr>
        </a:solidFill>
      </dgm:spPr>
      <dgm:t>
        <a:bodyPr/>
        <a:lstStyle/>
        <a:p>
          <a:pPr rtl="1"/>
          <a:endParaRPr lang="ar-SA"/>
        </a:p>
      </dgm:t>
    </dgm:pt>
    <dgm:pt modelId="{85DC47F8-888F-4B5A-AFD4-49611A2C8D56}" type="pres">
      <dgm:prSet presAssocID="{F69C5FAF-FB62-46F6-86BA-7E1CBA7542B7}" presName="text" presStyleLbl="fgAcc0" presStyleIdx="0" presStyleCnt="1" custScaleX="128021" custScaleY="66646">
        <dgm:presLayoutVars>
          <dgm:chPref val="3"/>
        </dgm:presLayoutVars>
      </dgm:prSet>
      <dgm:spPr/>
      <dgm:t>
        <a:bodyPr/>
        <a:lstStyle/>
        <a:p>
          <a:pPr rtl="1"/>
          <a:endParaRPr lang="ar-SA"/>
        </a:p>
      </dgm:t>
    </dgm:pt>
    <dgm:pt modelId="{15408555-4F67-4308-84D7-C88BC3A44057}" type="pres">
      <dgm:prSet presAssocID="{F69C5FAF-FB62-46F6-86BA-7E1CBA7542B7}" presName="hierChild2" presStyleCnt="0"/>
      <dgm:spPr/>
      <dgm:t>
        <a:bodyPr/>
        <a:lstStyle/>
        <a:p>
          <a:pPr rtl="1"/>
          <a:endParaRPr lang="ar-SA"/>
        </a:p>
      </dgm:t>
    </dgm:pt>
    <dgm:pt modelId="{E9449C77-F8FC-467C-A481-87EBDE3C69BF}" type="pres">
      <dgm:prSet presAssocID="{74BA6D7C-C3BF-46DA-AF94-DC94DAB569D3}" presName="Name10" presStyleLbl="parChTrans1D2" presStyleIdx="0" presStyleCnt="3"/>
      <dgm:spPr/>
      <dgm:t>
        <a:bodyPr/>
        <a:lstStyle/>
        <a:p>
          <a:pPr rtl="1"/>
          <a:endParaRPr lang="ar-SA"/>
        </a:p>
      </dgm:t>
    </dgm:pt>
    <dgm:pt modelId="{ECE1D658-3382-45AE-BCFF-E2F74D6D1851}" type="pres">
      <dgm:prSet presAssocID="{1182FB3A-25D1-4006-89AA-DAF9585FDAE4}" presName="hierRoot2" presStyleCnt="0"/>
      <dgm:spPr/>
      <dgm:t>
        <a:bodyPr/>
        <a:lstStyle/>
        <a:p>
          <a:pPr rtl="1"/>
          <a:endParaRPr lang="ar-SA"/>
        </a:p>
      </dgm:t>
    </dgm:pt>
    <dgm:pt modelId="{F8E4ECEF-7FCE-4A05-B151-8480DCC58DAA}" type="pres">
      <dgm:prSet presAssocID="{1182FB3A-25D1-4006-89AA-DAF9585FDAE4}" presName="composite2" presStyleCnt="0"/>
      <dgm:spPr/>
      <dgm:t>
        <a:bodyPr/>
        <a:lstStyle/>
        <a:p>
          <a:pPr rtl="1"/>
          <a:endParaRPr lang="ar-SA"/>
        </a:p>
      </dgm:t>
    </dgm:pt>
    <dgm:pt modelId="{E486F78E-B3B2-4152-A7CE-869C3BD4C5B2}" type="pres">
      <dgm:prSet presAssocID="{1182FB3A-25D1-4006-89AA-DAF9585FDAE4}" presName="background2" presStyleLbl="node2" presStyleIdx="0" presStyleCnt="3"/>
      <dgm:spPr>
        <a:xfrm>
          <a:off x="3315357" y="1363106"/>
          <a:ext cx="2853331" cy="530079"/>
        </a:xfrm>
        <a:prstGeom prst="roundRect">
          <a:avLst>
            <a:gd name="adj" fmla="val 10000"/>
          </a:avLst>
        </a:prstGeom>
        <a:solidFill>
          <a:schemeClr val="bg2">
            <a:lumMod val="75000"/>
          </a:schemeClr>
        </a:solidFill>
      </dgm:spPr>
      <dgm:t>
        <a:bodyPr/>
        <a:lstStyle/>
        <a:p>
          <a:pPr rtl="1"/>
          <a:endParaRPr lang="ar-SA"/>
        </a:p>
      </dgm:t>
    </dgm:pt>
    <dgm:pt modelId="{9EB28B04-B9D7-427A-A213-7EA078E41105}" type="pres">
      <dgm:prSet presAssocID="{1182FB3A-25D1-4006-89AA-DAF9585FDAE4}" presName="text2" presStyleLbl="fgAcc2" presStyleIdx="0" presStyleCnt="3" custScaleX="113410" custScaleY="95145">
        <dgm:presLayoutVars>
          <dgm:chPref val="3"/>
        </dgm:presLayoutVars>
      </dgm:prSet>
      <dgm:spPr/>
      <dgm:t>
        <a:bodyPr/>
        <a:lstStyle/>
        <a:p>
          <a:pPr rtl="1"/>
          <a:endParaRPr lang="ar-SA"/>
        </a:p>
      </dgm:t>
    </dgm:pt>
    <dgm:pt modelId="{BB854A16-EED1-42C1-BDEC-618D6A34EBA8}" type="pres">
      <dgm:prSet presAssocID="{1182FB3A-25D1-4006-89AA-DAF9585FDAE4}" presName="hierChild3" presStyleCnt="0"/>
      <dgm:spPr/>
      <dgm:t>
        <a:bodyPr/>
        <a:lstStyle/>
        <a:p>
          <a:pPr rtl="1"/>
          <a:endParaRPr lang="ar-SA"/>
        </a:p>
      </dgm:t>
    </dgm:pt>
    <dgm:pt modelId="{A7ECD127-312E-4337-AAA8-E49F89E01ABA}" type="pres">
      <dgm:prSet presAssocID="{5E2CAE8D-51CA-4A99-840E-A01CBC697008}" presName="Name10" presStyleLbl="parChTrans1D2" presStyleIdx="1" presStyleCnt="3"/>
      <dgm:spPr>
        <a:custGeom>
          <a:avLst/>
          <a:gdLst/>
          <a:ahLst/>
          <a:cxnLst/>
          <a:rect l="0" t="0" r="0" b="0"/>
          <a:pathLst>
            <a:path>
              <a:moveTo>
                <a:pt x="45720" y="0"/>
              </a:moveTo>
              <a:lnTo>
                <a:pt x="45720" y="612585"/>
              </a:lnTo>
            </a:path>
          </a:pathLst>
        </a:custGeom>
      </dgm:spPr>
      <dgm:t>
        <a:bodyPr/>
        <a:lstStyle/>
        <a:p>
          <a:endParaRPr lang="en-US"/>
        </a:p>
      </dgm:t>
    </dgm:pt>
    <dgm:pt modelId="{0CECD4C2-2D41-4726-ACE4-D6EF4F32966F}" type="pres">
      <dgm:prSet presAssocID="{033FE1C8-7A9D-4A93-974D-F8D955C71E80}" presName="hierRoot2" presStyleCnt="0"/>
      <dgm:spPr/>
      <dgm:t>
        <a:bodyPr/>
        <a:lstStyle/>
        <a:p>
          <a:endParaRPr lang="en-US"/>
        </a:p>
      </dgm:t>
    </dgm:pt>
    <dgm:pt modelId="{44DA0EE7-AED6-498C-8FED-CDE5D116264D}" type="pres">
      <dgm:prSet presAssocID="{033FE1C8-7A9D-4A93-974D-F8D955C71E80}" presName="composite2" presStyleCnt="0"/>
      <dgm:spPr/>
      <dgm:t>
        <a:bodyPr/>
        <a:lstStyle/>
        <a:p>
          <a:endParaRPr lang="en-US"/>
        </a:p>
      </dgm:t>
    </dgm:pt>
    <dgm:pt modelId="{7F5F2F4E-D740-48E5-BEC7-FB4F67AD49A7}" type="pres">
      <dgm:prSet presAssocID="{033FE1C8-7A9D-4A93-974D-F8D955C71E80}" presName="background2" presStyleLbl="node2" presStyleIdx="1" presStyleCnt="3"/>
      <dgm:spPr>
        <a:solidFill>
          <a:schemeClr val="bg2">
            <a:lumMod val="75000"/>
          </a:schemeClr>
        </a:solidFill>
      </dgm:spPr>
      <dgm:t>
        <a:bodyPr/>
        <a:lstStyle/>
        <a:p>
          <a:endParaRPr lang="en-US"/>
        </a:p>
      </dgm:t>
    </dgm:pt>
    <dgm:pt modelId="{BCF0ECFA-4EB3-4408-BBEA-B11EE415BA6E}" type="pres">
      <dgm:prSet presAssocID="{033FE1C8-7A9D-4A93-974D-F8D955C71E80}" presName="text2" presStyleLbl="fgAcc2" presStyleIdx="1" presStyleCnt="3">
        <dgm:presLayoutVars>
          <dgm:chPref val="3"/>
        </dgm:presLayoutVars>
      </dgm:prSet>
      <dgm:spPr>
        <a:prstGeom prst="roundRect">
          <a:avLst>
            <a:gd name="adj" fmla="val 10000"/>
          </a:avLst>
        </a:prstGeom>
      </dgm:spPr>
      <dgm:t>
        <a:bodyPr/>
        <a:lstStyle/>
        <a:p>
          <a:endParaRPr lang="en-US"/>
        </a:p>
      </dgm:t>
    </dgm:pt>
    <dgm:pt modelId="{D5716163-E51F-4529-90BC-C94E81F8C8A0}" type="pres">
      <dgm:prSet presAssocID="{033FE1C8-7A9D-4A93-974D-F8D955C71E80}" presName="hierChild3" presStyleCnt="0"/>
      <dgm:spPr/>
      <dgm:t>
        <a:bodyPr/>
        <a:lstStyle/>
        <a:p>
          <a:endParaRPr lang="en-US"/>
        </a:p>
      </dgm:t>
    </dgm:pt>
    <dgm:pt modelId="{EFB580B4-E911-4C3C-A371-2EA0AFA42895}" type="pres">
      <dgm:prSet presAssocID="{0D2F6667-8321-49DA-8339-47B0A6F8CD64}" presName="Name10" presStyleLbl="parChTrans1D2" presStyleIdx="2" presStyleCnt="3"/>
      <dgm:spPr/>
      <dgm:t>
        <a:bodyPr/>
        <a:lstStyle/>
        <a:p>
          <a:endParaRPr lang="en-US"/>
        </a:p>
      </dgm:t>
    </dgm:pt>
    <dgm:pt modelId="{CDA7B19A-4C8E-45D7-826A-A47935B3DAAD}" type="pres">
      <dgm:prSet presAssocID="{D6436FD7-8FEB-436E-8574-14B9AFB560F6}" presName="hierRoot2" presStyleCnt="0"/>
      <dgm:spPr/>
    </dgm:pt>
    <dgm:pt modelId="{BD25FD40-AB41-43A9-9BE4-841F1BAD6862}" type="pres">
      <dgm:prSet presAssocID="{D6436FD7-8FEB-436E-8574-14B9AFB560F6}" presName="composite2" presStyleCnt="0"/>
      <dgm:spPr/>
    </dgm:pt>
    <dgm:pt modelId="{29CF648F-A03E-4BC6-87F7-E3F335D8000B}" type="pres">
      <dgm:prSet presAssocID="{D6436FD7-8FEB-436E-8574-14B9AFB560F6}" presName="background2" presStyleLbl="node2" presStyleIdx="2" presStyleCnt="3"/>
      <dgm:spPr>
        <a:solidFill>
          <a:schemeClr val="bg2">
            <a:lumMod val="75000"/>
          </a:schemeClr>
        </a:solidFill>
      </dgm:spPr>
      <dgm:t>
        <a:bodyPr/>
        <a:lstStyle/>
        <a:p>
          <a:endParaRPr lang="en-US"/>
        </a:p>
      </dgm:t>
    </dgm:pt>
    <dgm:pt modelId="{9CA68B66-6540-4D0C-B67E-0AAC2104C4AD}" type="pres">
      <dgm:prSet presAssocID="{D6436FD7-8FEB-436E-8574-14B9AFB560F6}" presName="text2" presStyleLbl="fgAcc2" presStyleIdx="2" presStyleCnt="3">
        <dgm:presLayoutVars>
          <dgm:chPref val="3"/>
        </dgm:presLayoutVars>
      </dgm:prSet>
      <dgm:spPr/>
      <dgm:t>
        <a:bodyPr/>
        <a:lstStyle/>
        <a:p>
          <a:endParaRPr lang="en-US"/>
        </a:p>
      </dgm:t>
    </dgm:pt>
    <dgm:pt modelId="{DA4A3E76-A223-448C-82CA-B878EFFDF74A}" type="pres">
      <dgm:prSet presAssocID="{D6436FD7-8FEB-436E-8574-14B9AFB560F6}" presName="hierChild3" presStyleCnt="0"/>
      <dgm:spPr/>
    </dgm:pt>
  </dgm:ptLst>
  <dgm:cxnLst>
    <dgm:cxn modelId="{32A13FB9-1D69-4805-9CFD-786EFF723032}" srcId="{F69C5FAF-FB62-46F6-86BA-7E1CBA7542B7}" destId="{D6436FD7-8FEB-436E-8574-14B9AFB560F6}" srcOrd="2" destOrd="0" parTransId="{0D2F6667-8321-49DA-8339-47B0A6F8CD64}" sibTransId="{2D70CF52-C71F-41E5-BBD2-730C61B61D5D}"/>
    <dgm:cxn modelId="{570E025C-2E1B-463C-9410-DBA9B7234184}" srcId="{F69C5FAF-FB62-46F6-86BA-7E1CBA7542B7}" destId="{033FE1C8-7A9D-4A93-974D-F8D955C71E80}" srcOrd="1" destOrd="0" parTransId="{5E2CAE8D-51CA-4A99-840E-A01CBC697008}" sibTransId="{04655CFA-9623-468F-9EA8-800BE167F921}"/>
    <dgm:cxn modelId="{D8C31206-B0C7-4CE2-91A4-ABE16AAE6E9D}" type="presOf" srcId="{5E2CAE8D-51CA-4A99-840E-A01CBC697008}" destId="{A7ECD127-312E-4337-AAA8-E49F89E01ABA}" srcOrd="0" destOrd="0" presId="urn:microsoft.com/office/officeart/2005/8/layout/hierarchy1"/>
    <dgm:cxn modelId="{402315AF-038E-4AD4-86AC-364FF332B332}" type="presOf" srcId="{74BA6D7C-C3BF-46DA-AF94-DC94DAB569D3}" destId="{E9449C77-F8FC-467C-A481-87EBDE3C69BF}" srcOrd="0" destOrd="0" presId="urn:microsoft.com/office/officeart/2005/8/layout/hierarchy1"/>
    <dgm:cxn modelId="{1786797E-82A5-4A52-BB7F-93DAF7F42A18}" type="presOf" srcId="{F69C5FAF-FB62-46F6-86BA-7E1CBA7542B7}" destId="{85DC47F8-888F-4B5A-AFD4-49611A2C8D56}" srcOrd="0" destOrd="0" presId="urn:microsoft.com/office/officeart/2005/8/layout/hierarchy1"/>
    <dgm:cxn modelId="{028B7109-4368-4E93-9D32-6E960DC1BA0D}" type="presOf" srcId="{E1D865D8-AB6E-4761-803D-014E6D77C6B1}" destId="{E9FA73E3-58FC-4385-9DAF-998F632E159D}" srcOrd="0" destOrd="0" presId="urn:microsoft.com/office/officeart/2005/8/layout/hierarchy1"/>
    <dgm:cxn modelId="{E9727982-595C-4332-B9BE-F7E8BDEFAD84}" type="presOf" srcId="{1182FB3A-25D1-4006-89AA-DAF9585FDAE4}" destId="{9EB28B04-B9D7-427A-A213-7EA078E41105}" srcOrd="0" destOrd="0" presId="urn:microsoft.com/office/officeart/2005/8/layout/hierarchy1"/>
    <dgm:cxn modelId="{23A787D8-AB1D-42A4-ACB4-D5B0A20F4F3A}" srcId="{E1D865D8-AB6E-4761-803D-014E6D77C6B1}" destId="{F69C5FAF-FB62-46F6-86BA-7E1CBA7542B7}" srcOrd="0" destOrd="0" parTransId="{E873F6C6-6C57-4504-9C1B-85035C7E5FEB}" sibTransId="{1F0E60C5-67FA-4B83-8B22-EDA994C00582}"/>
    <dgm:cxn modelId="{50B743F8-8981-490B-9362-DB5C7398C372}" type="presOf" srcId="{0D2F6667-8321-49DA-8339-47B0A6F8CD64}" destId="{EFB580B4-E911-4C3C-A371-2EA0AFA42895}" srcOrd="0" destOrd="0" presId="urn:microsoft.com/office/officeart/2005/8/layout/hierarchy1"/>
    <dgm:cxn modelId="{0C7DD794-E268-46A0-B83C-6CDF97A85A2C}" type="presOf" srcId="{D6436FD7-8FEB-436E-8574-14B9AFB560F6}" destId="{9CA68B66-6540-4D0C-B67E-0AAC2104C4AD}" srcOrd="0" destOrd="0" presId="urn:microsoft.com/office/officeart/2005/8/layout/hierarchy1"/>
    <dgm:cxn modelId="{99DB0562-CC0E-4F8F-B5B8-6DA4DE5EF9CF}" srcId="{F69C5FAF-FB62-46F6-86BA-7E1CBA7542B7}" destId="{1182FB3A-25D1-4006-89AA-DAF9585FDAE4}" srcOrd="0" destOrd="0" parTransId="{74BA6D7C-C3BF-46DA-AF94-DC94DAB569D3}" sibTransId="{CF7A13FC-9408-4206-9B4D-FBAA3183DB05}"/>
    <dgm:cxn modelId="{8E9C2A24-8589-4AE8-8AC7-2FD377770323}" type="presOf" srcId="{033FE1C8-7A9D-4A93-974D-F8D955C71E80}" destId="{BCF0ECFA-4EB3-4408-BBEA-B11EE415BA6E}" srcOrd="0" destOrd="0" presId="urn:microsoft.com/office/officeart/2005/8/layout/hierarchy1"/>
    <dgm:cxn modelId="{6E87153C-83A7-400A-B816-9171A9F18F22}" type="presParOf" srcId="{E9FA73E3-58FC-4385-9DAF-998F632E159D}" destId="{9713692C-8946-4E89-9296-BF396851D39D}" srcOrd="0" destOrd="0" presId="urn:microsoft.com/office/officeart/2005/8/layout/hierarchy1"/>
    <dgm:cxn modelId="{C17F2EC1-C1A6-4D03-B853-1B6CA70A3800}" type="presParOf" srcId="{9713692C-8946-4E89-9296-BF396851D39D}" destId="{CBDE720F-33CA-4164-86E5-E0C76CFE2625}" srcOrd="0" destOrd="0" presId="urn:microsoft.com/office/officeart/2005/8/layout/hierarchy1"/>
    <dgm:cxn modelId="{487E97A9-8A8F-4C35-A63A-7F50937D55DE}" type="presParOf" srcId="{CBDE720F-33CA-4164-86E5-E0C76CFE2625}" destId="{4FC0124F-FD88-4A36-B670-3496A1EAEF5F}" srcOrd="0" destOrd="0" presId="urn:microsoft.com/office/officeart/2005/8/layout/hierarchy1"/>
    <dgm:cxn modelId="{9CDFD35E-191F-4292-9403-17B160C4F1A2}" type="presParOf" srcId="{CBDE720F-33CA-4164-86E5-E0C76CFE2625}" destId="{85DC47F8-888F-4B5A-AFD4-49611A2C8D56}" srcOrd="1" destOrd="0" presId="urn:microsoft.com/office/officeart/2005/8/layout/hierarchy1"/>
    <dgm:cxn modelId="{AC8DD619-D368-45C8-B9B8-134E303272B5}" type="presParOf" srcId="{9713692C-8946-4E89-9296-BF396851D39D}" destId="{15408555-4F67-4308-84D7-C88BC3A44057}" srcOrd="1" destOrd="0" presId="urn:microsoft.com/office/officeart/2005/8/layout/hierarchy1"/>
    <dgm:cxn modelId="{84E29002-205F-47D5-BCC8-174A198A6614}" type="presParOf" srcId="{15408555-4F67-4308-84D7-C88BC3A44057}" destId="{E9449C77-F8FC-467C-A481-87EBDE3C69BF}" srcOrd="0" destOrd="0" presId="urn:microsoft.com/office/officeart/2005/8/layout/hierarchy1"/>
    <dgm:cxn modelId="{993DC0C5-8FF5-4446-9593-05BD1B78B7F4}" type="presParOf" srcId="{15408555-4F67-4308-84D7-C88BC3A44057}" destId="{ECE1D658-3382-45AE-BCFF-E2F74D6D1851}" srcOrd="1" destOrd="0" presId="urn:microsoft.com/office/officeart/2005/8/layout/hierarchy1"/>
    <dgm:cxn modelId="{EC54E546-5633-400B-B301-FCAAEE9534DE}" type="presParOf" srcId="{ECE1D658-3382-45AE-BCFF-E2F74D6D1851}" destId="{F8E4ECEF-7FCE-4A05-B151-8480DCC58DAA}" srcOrd="0" destOrd="0" presId="urn:microsoft.com/office/officeart/2005/8/layout/hierarchy1"/>
    <dgm:cxn modelId="{21EAD5B9-94CC-47BF-A809-1033CAF72BC1}" type="presParOf" srcId="{F8E4ECEF-7FCE-4A05-B151-8480DCC58DAA}" destId="{E486F78E-B3B2-4152-A7CE-869C3BD4C5B2}" srcOrd="0" destOrd="0" presId="urn:microsoft.com/office/officeart/2005/8/layout/hierarchy1"/>
    <dgm:cxn modelId="{280890E0-CB2F-4526-8DAD-7714AEF1C1D6}" type="presParOf" srcId="{F8E4ECEF-7FCE-4A05-B151-8480DCC58DAA}" destId="{9EB28B04-B9D7-427A-A213-7EA078E41105}" srcOrd="1" destOrd="0" presId="urn:microsoft.com/office/officeart/2005/8/layout/hierarchy1"/>
    <dgm:cxn modelId="{C0638990-C9B1-4D43-A269-20A148EECF18}" type="presParOf" srcId="{ECE1D658-3382-45AE-BCFF-E2F74D6D1851}" destId="{BB854A16-EED1-42C1-BDEC-618D6A34EBA8}" srcOrd="1" destOrd="0" presId="urn:microsoft.com/office/officeart/2005/8/layout/hierarchy1"/>
    <dgm:cxn modelId="{91A03199-667F-402A-BFFB-C28BC7AA0130}" type="presParOf" srcId="{15408555-4F67-4308-84D7-C88BC3A44057}" destId="{A7ECD127-312E-4337-AAA8-E49F89E01ABA}" srcOrd="2" destOrd="0" presId="urn:microsoft.com/office/officeart/2005/8/layout/hierarchy1"/>
    <dgm:cxn modelId="{FF7BA5F3-7C58-4ED7-9E42-BAE2709AECD0}" type="presParOf" srcId="{15408555-4F67-4308-84D7-C88BC3A44057}" destId="{0CECD4C2-2D41-4726-ACE4-D6EF4F32966F}" srcOrd="3" destOrd="0" presId="urn:microsoft.com/office/officeart/2005/8/layout/hierarchy1"/>
    <dgm:cxn modelId="{4A576E03-1603-432F-80E1-1FF3CCBACEAB}" type="presParOf" srcId="{0CECD4C2-2D41-4726-ACE4-D6EF4F32966F}" destId="{44DA0EE7-AED6-498C-8FED-CDE5D116264D}" srcOrd="0" destOrd="0" presId="urn:microsoft.com/office/officeart/2005/8/layout/hierarchy1"/>
    <dgm:cxn modelId="{0CE32104-05F8-4F54-A2DF-C9AB0176C50C}" type="presParOf" srcId="{44DA0EE7-AED6-498C-8FED-CDE5D116264D}" destId="{7F5F2F4E-D740-48E5-BEC7-FB4F67AD49A7}" srcOrd="0" destOrd="0" presId="urn:microsoft.com/office/officeart/2005/8/layout/hierarchy1"/>
    <dgm:cxn modelId="{3C6E02C8-8FDE-4D9C-953C-6806231607DF}" type="presParOf" srcId="{44DA0EE7-AED6-498C-8FED-CDE5D116264D}" destId="{BCF0ECFA-4EB3-4408-BBEA-B11EE415BA6E}" srcOrd="1" destOrd="0" presId="urn:microsoft.com/office/officeart/2005/8/layout/hierarchy1"/>
    <dgm:cxn modelId="{13CDB2D2-53AA-4860-B538-BAB4EF2F08A5}" type="presParOf" srcId="{0CECD4C2-2D41-4726-ACE4-D6EF4F32966F}" destId="{D5716163-E51F-4529-90BC-C94E81F8C8A0}" srcOrd="1" destOrd="0" presId="urn:microsoft.com/office/officeart/2005/8/layout/hierarchy1"/>
    <dgm:cxn modelId="{4E0BDFF5-8F4D-4900-B612-B6E1BF6A10EC}" type="presParOf" srcId="{15408555-4F67-4308-84D7-C88BC3A44057}" destId="{EFB580B4-E911-4C3C-A371-2EA0AFA42895}" srcOrd="4" destOrd="0" presId="urn:microsoft.com/office/officeart/2005/8/layout/hierarchy1"/>
    <dgm:cxn modelId="{649D5162-CBE1-424C-86D4-6C8CB9001E71}" type="presParOf" srcId="{15408555-4F67-4308-84D7-C88BC3A44057}" destId="{CDA7B19A-4C8E-45D7-826A-A47935B3DAAD}" srcOrd="5" destOrd="0" presId="urn:microsoft.com/office/officeart/2005/8/layout/hierarchy1"/>
    <dgm:cxn modelId="{7504D1F6-A412-4B4B-AD16-9C04C32CD3F3}" type="presParOf" srcId="{CDA7B19A-4C8E-45D7-826A-A47935B3DAAD}" destId="{BD25FD40-AB41-43A9-9BE4-841F1BAD6862}" srcOrd="0" destOrd="0" presId="urn:microsoft.com/office/officeart/2005/8/layout/hierarchy1"/>
    <dgm:cxn modelId="{FD0547B9-A07C-4A87-88F7-66892C09C1D9}" type="presParOf" srcId="{BD25FD40-AB41-43A9-9BE4-841F1BAD6862}" destId="{29CF648F-A03E-4BC6-87F7-E3F335D8000B}" srcOrd="0" destOrd="0" presId="urn:microsoft.com/office/officeart/2005/8/layout/hierarchy1"/>
    <dgm:cxn modelId="{29E851A0-FC5F-4C94-811A-366934D8D5C7}" type="presParOf" srcId="{BD25FD40-AB41-43A9-9BE4-841F1BAD6862}" destId="{9CA68B66-6540-4D0C-B67E-0AAC2104C4AD}" srcOrd="1" destOrd="0" presId="urn:microsoft.com/office/officeart/2005/8/layout/hierarchy1"/>
    <dgm:cxn modelId="{97A6A18C-E83C-4D4E-8CD6-9A1F4E48DA03}" type="presParOf" srcId="{CDA7B19A-4C8E-45D7-826A-A47935B3DAAD}" destId="{DA4A3E76-A223-448C-82CA-B878EFFDF7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80B4-E911-4C3C-A371-2EA0AFA42895}">
      <dsp:nvSpPr>
        <dsp:cNvPr id="0" name=""/>
        <dsp:cNvSpPr/>
      </dsp:nvSpPr>
      <dsp:spPr>
        <a:xfrm>
          <a:off x="994508" y="1264719"/>
          <a:ext cx="2553078" cy="575921"/>
        </a:xfrm>
        <a:custGeom>
          <a:avLst/>
          <a:gdLst/>
          <a:ahLst/>
          <a:cxnLst/>
          <a:rect l="0" t="0" r="0" b="0"/>
          <a:pathLst>
            <a:path>
              <a:moveTo>
                <a:pt x="2553078" y="0"/>
              </a:moveTo>
              <a:lnTo>
                <a:pt x="2553078" y="392474"/>
              </a:lnTo>
              <a:lnTo>
                <a:pt x="0" y="392474"/>
              </a:lnTo>
              <a:lnTo>
                <a:pt x="0" y="575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CD127-312E-4337-AAA8-E49F89E01ABA}">
      <dsp:nvSpPr>
        <dsp:cNvPr id="0" name=""/>
        <dsp:cNvSpPr/>
      </dsp:nvSpPr>
      <dsp:spPr>
        <a:xfrm>
          <a:off x="3414810" y="1264719"/>
          <a:ext cx="132775" cy="575921"/>
        </a:xfrm>
        <a:custGeom>
          <a:avLst/>
          <a:gdLst/>
          <a:ahLst/>
          <a:cxnLst/>
          <a:rect l="0" t="0" r="0" b="0"/>
          <a:pathLst>
            <a:path>
              <a:moveTo>
                <a:pt x="45720" y="0"/>
              </a:moveTo>
              <a:lnTo>
                <a:pt x="45720" y="6125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49C77-F8FC-467C-A481-87EBDE3C69BF}">
      <dsp:nvSpPr>
        <dsp:cNvPr id="0" name=""/>
        <dsp:cNvSpPr/>
      </dsp:nvSpPr>
      <dsp:spPr>
        <a:xfrm>
          <a:off x="3547586" y="1264719"/>
          <a:ext cx="2420302" cy="575921"/>
        </a:xfrm>
        <a:custGeom>
          <a:avLst/>
          <a:gdLst/>
          <a:ahLst/>
          <a:cxnLst/>
          <a:rect l="0" t="0" r="0" b="0"/>
          <a:pathLst>
            <a:path>
              <a:moveTo>
                <a:pt x="0" y="0"/>
              </a:moveTo>
              <a:lnTo>
                <a:pt x="0" y="278108"/>
              </a:lnTo>
              <a:lnTo>
                <a:pt x="1657367" y="278108"/>
              </a:lnTo>
              <a:lnTo>
                <a:pt x="1657367" y="4081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0124F-FD88-4A36-B670-3496A1EAEF5F}">
      <dsp:nvSpPr>
        <dsp:cNvPr id="0" name=""/>
        <dsp:cNvSpPr/>
      </dsp:nvSpPr>
      <dsp:spPr>
        <a:xfrm>
          <a:off x="2280019" y="426674"/>
          <a:ext cx="2535132" cy="83804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85DC47F8-888F-4B5A-AFD4-49611A2C8D56}">
      <dsp:nvSpPr>
        <dsp:cNvPr id="0" name=""/>
        <dsp:cNvSpPr/>
      </dsp:nvSpPr>
      <dsp:spPr>
        <a:xfrm>
          <a:off x="2500047" y="635701"/>
          <a:ext cx="2535132" cy="838044"/>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Candara"/>
              <a:ea typeface="+mn-ea"/>
              <a:cs typeface="Arial"/>
            </a:rPr>
            <a:t>مقاييس </a:t>
          </a:r>
          <a:r>
            <a:rPr lang="ar-EG" sz="2800" b="1" kern="1200" dirty="0" smtClean="0">
              <a:latin typeface="Candara"/>
              <a:ea typeface="+mn-ea"/>
              <a:cs typeface="Arial"/>
            </a:rPr>
            <a:t>التركز</a:t>
          </a:r>
          <a:endParaRPr lang="ar-SA" sz="2800" b="1" kern="1200" dirty="0">
            <a:latin typeface="Candara"/>
            <a:ea typeface="+mn-ea"/>
            <a:cs typeface="Arial"/>
          </a:endParaRPr>
        </a:p>
      </dsp:txBody>
      <dsp:txXfrm>
        <a:off x="2524592" y="660246"/>
        <a:ext cx="2486042" cy="788954"/>
      </dsp:txXfrm>
    </dsp:sp>
    <dsp:sp modelId="{E486F78E-B3B2-4152-A7CE-869C3BD4C5B2}">
      <dsp:nvSpPr>
        <dsp:cNvPr id="0" name=""/>
        <dsp:cNvSpPr/>
      </dsp:nvSpPr>
      <dsp:spPr>
        <a:xfrm>
          <a:off x="4844989" y="1840641"/>
          <a:ext cx="2245798" cy="1196407"/>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EB28B04-B9D7-427A-A213-7EA078E41105}">
      <dsp:nvSpPr>
        <dsp:cNvPr id="0" name=""/>
        <dsp:cNvSpPr/>
      </dsp:nvSpPr>
      <dsp:spPr>
        <a:xfrm>
          <a:off x="5065016" y="2049667"/>
          <a:ext cx="2245798" cy="1196407"/>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smtClean="0">
              <a:latin typeface="Candara"/>
              <a:ea typeface="+mn-ea"/>
              <a:cs typeface="Arial"/>
            </a:rPr>
            <a:t>دليل التركز </a:t>
          </a:r>
          <a:endParaRPr lang="ar-SA" sz="2000" b="1" kern="1200" dirty="0">
            <a:latin typeface="Candara"/>
            <a:ea typeface="+mn-ea"/>
            <a:cs typeface="Arial"/>
          </a:endParaRPr>
        </a:p>
      </dsp:txBody>
      <dsp:txXfrm>
        <a:off x="5100058" y="2084709"/>
        <a:ext cx="2175714" cy="1126323"/>
      </dsp:txXfrm>
    </dsp:sp>
    <dsp:sp modelId="{7F5F2F4E-D740-48E5-BEC7-FB4F67AD49A7}">
      <dsp:nvSpPr>
        <dsp:cNvPr id="0" name=""/>
        <dsp:cNvSpPr/>
      </dsp:nvSpPr>
      <dsp:spPr>
        <a:xfrm>
          <a:off x="2424686" y="1840641"/>
          <a:ext cx="1980247" cy="1257457"/>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BCF0ECFA-4EB3-4408-BBEA-B11EE415BA6E}">
      <dsp:nvSpPr>
        <dsp:cNvPr id="0" name=""/>
        <dsp:cNvSpPr/>
      </dsp:nvSpPr>
      <dsp:spPr>
        <a:xfrm>
          <a:off x="2644714" y="2049667"/>
          <a:ext cx="1980247" cy="1257457"/>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latin typeface="Candara"/>
              <a:ea typeface="+mn-ea"/>
              <a:cs typeface="Arial"/>
            </a:rPr>
            <a:t>معامل الاختلاف</a:t>
          </a:r>
          <a:endParaRPr lang="ar-SA" sz="2000" b="1" kern="1200" dirty="0">
            <a:latin typeface="Candara"/>
            <a:ea typeface="+mn-ea"/>
            <a:cs typeface="Arial"/>
          </a:endParaRPr>
        </a:p>
      </dsp:txBody>
      <dsp:txXfrm>
        <a:off x="2681544" y="2086497"/>
        <a:ext cx="1906587" cy="1183797"/>
      </dsp:txXfrm>
    </dsp:sp>
    <dsp:sp modelId="{29CF648F-A03E-4BC6-87F7-E3F335D8000B}">
      <dsp:nvSpPr>
        <dsp:cNvPr id="0" name=""/>
        <dsp:cNvSpPr/>
      </dsp:nvSpPr>
      <dsp:spPr>
        <a:xfrm>
          <a:off x="4384" y="1840641"/>
          <a:ext cx="1980247" cy="1257457"/>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CA68B66-6540-4D0C-B67E-0AAC2104C4AD}">
      <dsp:nvSpPr>
        <dsp:cNvPr id="0" name=""/>
        <dsp:cNvSpPr/>
      </dsp:nvSpPr>
      <dsp:spPr>
        <a:xfrm>
          <a:off x="224411" y="2049667"/>
          <a:ext cx="1980247" cy="1257457"/>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1" kern="1200" dirty="0" smtClean="0">
              <a:solidFill>
                <a:schemeClr val="tx1"/>
              </a:solidFill>
              <a:latin typeface="Arial" pitchFamily="34" charset="0"/>
              <a:cs typeface="Arial" pitchFamily="34" charset="0"/>
            </a:rPr>
            <a:t>منحني </a:t>
          </a:r>
          <a:r>
            <a:rPr lang="ar-SA" sz="2000" b="1" kern="1200" dirty="0" err="1" smtClean="0">
              <a:solidFill>
                <a:schemeClr val="tx1"/>
              </a:solidFill>
              <a:latin typeface="Arial" pitchFamily="34" charset="0"/>
              <a:cs typeface="Arial" pitchFamily="34" charset="0"/>
            </a:rPr>
            <a:t>لورنز</a:t>
          </a:r>
          <a:r>
            <a:rPr lang="ar-SA" sz="2000" b="1" kern="1200" dirty="0" smtClean="0">
              <a:solidFill>
                <a:schemeClr val="tx1"/>
              </a:solidFill>
              <a:latin typeface="Arial" pitchFamily="34" charset="0"/>
              <a:cs typeface="Arial" pitchFamily="34" charset="0"/>
            </a:rPr>
            <a:t> </a:t>
          </a:r>
          <a:endParaRPr lang="en-US" sz="2000" kern="1200" dirty="0">
            <a:solidFill>
              <a:schemeClr val="tx1"/>
            </a:solidFill>
          </a:endParaRPr>
        </a:p>
      </dsp:txBody>
      <dsp:txXfrm>
        <a:off x="261241" y="2086497"/>
        <a:ext cx="1906587" cy="11837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3</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11/16/2016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E8219D7-833B-4B90-B0F7-6531D1EDF901}" type="datetimeFigureOut">
              <a:rPr lang="en-US" smtClean="0">
                <a:solidFill>
                  <a:srgbClr val="ECE9C6"/>
                </a:solidFill>
              </a:rPr>
              <a:pPr/>
              <a:t>11/16/2016</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39D604E-03AD-4911-B51B-8A3D552FD5FC}"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97547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1572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5144211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09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822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9346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607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50087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11/16/2016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174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47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939D604E-03AD-4911-B51B-8A3D552FD5F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88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60036DA-FCBE-42EB-B5D0-D205CB77E0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728102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11/16/2016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11/16/2016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11/16/2016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11/16/2016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11/16/2016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11/16/2016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E8219D7-833B-4B90-B0F7-6531D1EDF901}" type="datetimeFigureOut">
              <a:rPr lang="en-US" smtClean="0">
                <a:solidFill>
                  <a:srgbClr val="895D1D"/>
                </a:solidFill>
              </a:rPr>
              <a:pPr/>
              <a:t>11/16/2016</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9D604E-03AD-4911-B51B-8A3D552FD5F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008262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4888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b="1"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600" b="1" dirty="0">
                <a:solidFill>
                  <a:prstClr val="black"/>
                </a:solidFill>
                <a:latin typeface="Simplified Arabic" pitchFamily="18" charset="-78"/>
                <a:cs typeface="Simplified Arabic" pitchFamily="18" charset="-78"/>
              </a:rPr>
              <a:t>يشاع استخدامه في الدراسات الجغرافية، وتقوم فكرته على اعتبار متوسط نسب وجود الظاهرة في منطقة معينة، ويقاس عليه مدي انحراف توزيع نسب الظاهرة ذاتها في الوحدات المكانية الأصغر التي تتكون منها المنطقة</a:t>
            </a:r>
            <a:r>
              <a:rPr lang="ar-EG" sz="2600" b="1" dirty="0" smtClean="0">
                <a:solidFill>
                  <a:prstClr val="black"/>
                </a:solidFill>
                <a:latin typeface="Simplified Arabic" pitchFamily="18" charset="-78"/>
                <a:cs typeface="Simplified Arabic" pitchFamily="18" charset="-78"/>
              </a:rPr>
              <a:t>.</a:t>
            </a:r>
          </a:p>
          <a:p>
            <a:pPr algn="just"/>
            <a:endParaRPr lang="ar-EG" sz="26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2600" b="1" dirty="0" smtClean="0">
                <a:solidFill>
                  <a:prstClr val="black"/>
                </a:solidFill>
                <a:latin typeface="Simplified Arabic" pitchFamily="18" charset="-78"/>
                <a:cs typeface="Simplified Arabic" pitchFamily="18" charset="-78"/>
              </a:rPr>
              <a:t>لحساب </a:t>
            </a:r>
            <a:r>
              <a:rPr lang="ar-EG" sz="2600" b="1" dirty="0">
                <a:solidFill>
                  <a:prstClr val="black"/>
                </a:solidFill>
                <a:latin typeface="Simplified Arabic" pitchFamily="18" charset="-78"/>
                <a:cs typeface="Simplified Arabic" pitchFamily="18" charset="-78"/>
              </a:rPr>
              <a:t>معامل التوطن نتبع الخطوات الآتية:</a:t>
            </a:r>
          </a:p>
          <a:p>
            <a:pPr marL="342900" indent="-342900" algn="just">
              <a:buFont typeface="Wingdings" pitchFamily="2" charset="2"/>
              <a:buChar char="q"/>
            </a:pPr>
            <a:r>
              <a:rPr lang="ar-EG" sz="2600" b="1" dirty="0">
                <a:solidFill>
                  <a:prstClr val="black"/>
                </a:solidFill>
                <a:latin typeface="Simplified Arabic" pitchFamily="18" charset="-78"/>
                <a:cs typeface="Simplified Arabic" pitchFamily="18" charset="-78"/>
              </a:rPr>
              <a:t>تجمع بيانات الظاهرة على مستوى الوحدة الأم، وعلى مستوي الوحدات الفرعية بها.</a:t>
            </a:r>
          </a:p>
          <a:p>
            <a:pPr marL="342900" indent="-342900" algn="just">
              <a:buFont typeface="Wingdings" pitchFamily="2" charset="2"/>
              <a:buChar char="q"/>
            </a:pPr>
            <a:r>
              <a:rPr lang="ar-EG" sz="2600" b="1" dirty="0">
                <a:solidFill>
                  <a:prstClr val="black"/>
                </a:solidFill>
                <a:latin typeface="Simplified Arabic" pitchFamily="18" charset="-78"/>
                <a:cs typeface="Simplified Arabic" pitchFamily="18" charset="-78"/>
              </a:rPr>
              <a:t>نستخرج نسبة الظاهرة في كل وحدة فرعية من خلال قسمة بياناتها على إجمالي المساحة الكلية بها.</a:t>
            </a:r>
          </a:p>
          <a:p>
            <a:pPr marL="342900" indent="-342900" algn="just">
              <a:buFont typeface="Wingdings" pitchFamily="2" charset="2"/>
              <a:buChar char="q"/>
            </a:pPr>
            <a:r>
              <a:rPr lang="ar-EG" sz="2600" b="1" dirty="0">
                <a:solidFill>
                  <a:prstClr val="black"/>
                </a:solidFill>
                <a:latin typeface="Simplified Arabic" pitchFamily="18" charset="-78"/>
                <a:cs typeface="Simplified Arabic" pitchFamily="18" charset="-78"/>
              </a:rPr>
              <a:t>تحسب النسبة المئوية لما تشغله الظاهرة  في الوحدة الأم من إجمالي المساحة الكلية.</a:t>
            </a:r>
          </a:p>
          <a:p>
            <a:pPr marL="342900" indent="-342900" algn="just">
              <a:buFont typeface="Wingdings" pitchFamily="2" charset="2"/>
              <a:buChar char="q"/>
            </a:pPr>
            <a:r>
              <a:rPr lang="ar-EG" sz="2600" b="1" dirty="0">
                <a:solidFill>
                  <a:prstClr val="black"/>
                </a:solidFill>
                <a:latin typeface="Simplified Arabic" pitchFamily="18" charset="-78"/>
                <a:cs typeface="Simplified Arabic" pitchFamily="18" charset="-78"/>
              </a:rPr>
              <a:t>حاصل قسمة النسبتين ينتج معامل التوطن</a:t>
            </a: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a:r>
              <a:rPr lang="ar-EG" sz="2400" b="1" dirty="0" smtClean="0">
                <a:solidFill>
                  <a:prstClr val="black"/>
                </a:solidFill>
                <a:latin typeface="Arial" pitchFamily="34" charset="0"/>
                <a:cs typeface="Arial" pitchFamily="34" charset="0"/>
              </a:rPr>
              <a:t>ثانياً</a:t>
            </a:r>
            <a:r>
              <a:rPr lang="ar-EG" sz="2400" b="1" dirty="0">
                <a:solidFill>
                  <a:prstClr val="black"/>
                </a:solidFill>
                <a:latin typeface="Arial" pitchFamily="34" charset="0"/>
                <a:cs typeface="Arial" pitchFamily="34" charset="0"/>
              </a:rPr>
              <a:t>: معامل التوطن</a:t>
            </a:r>
            <a:endParaRPr lang="en-US"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5306574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000" b="1" dirty="0" smtClean="0">
                  <a:solidFill>
                    <a:srgbClr val="000000"/>
                  </a:solidFill>
                  <a:latin typeface="Arial" pitchFamily="34" charset="0"/>
                  <a:cs typeface="Arial" pitchFamily="34" charset="0"/>
                </a:rPr>
                <a:t>حساب </a:t>
              </a:r>
              <a:r>
                <a:rPr lang="ar-SA" sz="2000" b="1" dirty="0">
                  <a:solidFill>
                    <a:srgbClr val="000000"/>
                  </a:solidFill>
                  <a:latin typeface="Arial" pitchFamily="34" charset="0"/>
                  <a:cs typeface="Arial" pitchFamily="34" charset="0"/>
                </a:rPr>
                <a:t>معامل التوطن</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5729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الجدول التالي يبين المساحة المزروعة أرز في محافظات دلتا النيل، والمطلوب حساب معامل التوطن، مع العلم أن إجمالي المساحة المزروعة أرز في الدلتا 977750 فداناً، وإجمالي المساحة </a:t>
            </a:r>
            <a:r>
              <a:rPr lang="ar-EG" sz="1800" b="1" dirty="0" smtClean="0">
                <a:solidFill>
                  <a:prstClr val="black"/>
                </a:solidFill>
                <a:latin typeface="Simplified Arabic" pitchFamily="18" charset="-78"/>
                <a:cs typeface="Simplified Arabic" pitchFamily="18" charset="-78"/>
              </a:rPr>
              <a:t>المزروعة </a:t>
            </a:r>
            <a:r>
              <a:rPr lang="ar-EG" sz="1800" b="1" dirty="0">
                <a:solidFill>
                  <a:prstClr val="black"/>
                </a:solidFill>
                <a:latin typeface="Simplified Arabic" pitchFamily="18" charset="-78"/>
                <a:cs typeface="Simplified Arabic" pitchFamily="18" charset="-78"/>
              </a:rPr>
              <a:t>11 مليون فدان؟</a:t>
            </a: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ويدل معامل التوطن  </a:t>
            </a:r>
            <a:r>
              <a:rPr lang="ar-EG" sz="1800" b="1" dirty="0" smtClean="0">
                <a:solidFill>
                  <a:prstClr val="black"/>
                </a:solidFill>
                <a:latin typeface="Simplified Arabic" pitchFamily="18" charset="-78"/>
                <a:cs typeface="Simplified Arabic" pitchFamily="18" charset="-78"/>
              </a:rPr>
              <a:t>التي </a:t>
            </a:r>
            <a:r>
              <a:rPr lang="ar-EG" sz="1800" b="1" dirty="0">
                <a:solidFill>
                  <a:prstClr val="black"/>
                </a:solidFill>
                <a:latin typeface="Simplified Arabic" pitchFamily="18" charset="-78"/>
                <a:cs typeface="Simplified Arabic" pitchFamily="18" charset="-78"/>
              </a:rPr>
              <a:t>يزيد فيها عن الواحد الصحيح على شدة التوطن، والعكس إذا قل </a:t>
            </a:r>
            <a:r>
              <a:rPr lang="ar-EG" sz="1800" b="1" dirty="0" smtClean="0">
                <a:solidFill>
                  <a:prstClr val="black"/>
                </a:solidFill>
                <a:latin typeface="Simplified Arabic" pitchFamily="18" charset="-78"/>
                <a:cs typeface="Simplified Arabic" pitchFamily="18" charset="-78"/>
              </a:rPr>
              <a:t>الرقم </a:t>
            </a:r>
            <a:r>
              <a:rPr lang="ar-EG" sz="1800" b="1" dirty="0">
                <a:solidFill>
                  <a:prstClr val="black"/>
                </a:solidFill>
                <a:latin typeface="Simplified Arabic" pitchFamily="18" charset="-78"/>
                <a:cs typeface="Simplified Arabic" pitchFamily="18" charset="-78"/>
              </a:rPr>
              <a:t>عن </a:t>
            </a:r>
            <a:r>
              <a:rPr lang="ar-EG" sz="1800" b="1" dirty="0" smtClean="0">
                <a:solidFill>
                  <a:prstClr val="black"/>
                </a:solidFill>
                <a:latin typeface="Simplified Arabic" pitchFamily="18" charset="-78"/>
                <a:cs typeface="Simplified Arabic" pitchFamily="18" charset="-78"/>
              </a:rPr>
              <a:t>واحد صحيح </a:t>
            </a:r>
            <a:r>
              <a:rPr lang="ar-EG" sz="1800" b="1" dirty="0">
                <a:solidFill>
                  <a:prstClr val="black"/>
                </a:solidFill>
                <a:latin typeface="Simplified Arabic" pitchFamily="18" charset="-78"/>
                <a:cs typeface="Simplified Arabic" pitchFamily="18" charset="-78"/>
              </a:rPr>
              <a:t>.</a:t>
            </a: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019800" y="1592446"/>
            <a:ext cx="27230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540147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r>
              <a:rPr lang="ar-EG" sz="1400" b="1" dirty="0" smtClean="0">
                <a:solidFill>
                  <a:prstClr val="black"/>
                </a:solidFill>
                <a:latin typeface="Arial" pitchFamily="34" charset="0"/>
                <a:cs typeface="Arial" pitchFamily="34" charset="0"/>
              </a:rPr>
              <a:t>لحساب معامل التوطن نتبع </a:t>
            </a:r>
            <a:r>
              <a:rPr lang="ar-EG" sz="1400" b="1" dirty="0">
                <a:solidFill>
                  <a:prstClr val="black"/>
                </a:solidFill>
                <a:latin typeface="Arial" pitchFamily="34" charset="0"/>
                <a:cs typeface="Arial" pitchFamily="34" charset="0"/>
              </a:rPr>
              <a:t>الاتي:</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تحسب النسبة المئوية لما تشغله المساحة المزروعة أرز  في الدلتا من إجمالي المساحة </a:t>
            </a:r>
            <a:r>
              <a:rPr lang="ar-EG" sz="1600" b="1" dirty="0" smtClean="0">
                <a:solidFill>
                  <a:prstClr val="black"/>
                </a:solidFill>
                <a:latin typeface="Arial" pitchFamily="34" charset="0"/>
                <a:cs typeface="Arial" pitchFamily="34" charset="0"/>
              </a:rPr>
              <a:t>المزروعة</a:t>
            </a:r>
            <a:endParaRPr lang="ar-EG" sz="1600" b="1" dirty="0">
              <a:solidFill>
                <a:prstClr val="black"/>
              </a:solidFill>
              <a:latin typeface="Arial" pitchFamily="34" charset="0"/>
              <a:cs typeface="Arial" pitchFamily="34" charset="0"/>
            </a:endParaRPr>
          </a:p>
          <a:p>
            <a:pPr rtl="1"/>
            <a:r>
              <a:rPr lang="ar-EG" sz="1300" b="1" dirty="0">
                <a:solidFill>
                  <a:prstClr val="black"/>
                </a:solidFill>
                <a:latin typeface="Arial" pitchFamily="34" charset="0"/>
                <a:cs typeface="Arial" pitchFamily="34" charset="0"/>
              </a:rPr>
              <a:t>(977750/ 11000000)×100= 8.9%</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للحصول على معامل التوطن تقسم (نسبة محصول الأرز في كل </a:t>
            </a:r>
            <a:r>
              <a:rPr lang="ar-EG" sz="1600" b="1" dirty="0" smtClean="0">
                <a:solidFill>
                  <a:prstClr val="black"/>
                </a:solidFill>
                <a:latin typeface="Arial" pitchFamily="34" charset="0"/>
                <a:cs typeface="Arial" pitchFamily="34" charset="0"/>
              </a:rPr>
              <a:t>محافظة علي نسبته من إجمالي </a:t>
            </a:r>
            <a:r>
              <a:rPr lang="ar-EG" sz="1600" b="1" dirty="0">
                <a:solidFill>
                  <a:prstClr val="black"/>
                </a:solidFill>
                <a:latin typeface="Arial" pitchFamily="34" charset="0"/>
                <a:cs typeface="Arial" pitchFamily="34" charset="0"/>
              </a:rPr>
              <a:t>المساحة </a:t>
            </a:r>
            <a:r>
              <a:rPr lang="ar-EG" sz="1600" b="1" dirty="0" smtClean="0">
                <a:solidFill>
                  <a:prstClr val="black"/>
                </a:solidFill>
                <a:latin typeface="Arial" pitchFamily="34" charset="0"/>
                <a:cs typeface="Arial" pitchFamily="34" charset="0"/>
              </a:rPr>
              <a:t>المزروعة </a:t>
            </a:r>
            <a:r>
              <a:rPr lang="ar-EG" sz="1600" b="1" dirty="0">
                <a:solidFill>
                  <a:prstClr val="black"/>
                </a:solidFill>
                <a:latin typeface="Arial" pitchFamily="34" charset="0"/>
                <a:cs typeface="Arial" pitchFamily="34" charset="0"/>
              </a:rPr>
              <a:t>(العمود 3)، وعليه يكون معمل التوطن كالاتي:</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كفر الشيخ  8.9/26.7 = 3 الدقهلية  8.9/20 =  2.2 دمياط  8.9/25.7 =  2.9 </a:t>
            </a:r>
          </a:p>
          <a:p>
            <a:pPr algn="just" rtl="1"/>
            <a:r>
              <a:rPr lang="ar-EG" sz="1600" b="1" dirty="0" smtClean="0">
                <a:solidFill>
                  <a:prstClr val="black"/>
                </a:solidFill>
                <a:latin typeface="Arial" pitchFamily="34" charset="0"/>
                <a:cs typeface="Arial" pitchFamily="34" charset="0"/>
              </a:rPr>
              <a:t>    البحيرة  </a:t>
            </a:r>
            <a:r>
              <a:rPr lang="ar-EG" sz="1600" b="1" dirty="0">
                <a:solidFill>
                  <a:prstClr val="black"/>
                </a:solidFill>
                <a:latin typeface="Arial" pitchFamily="34" charset="0"/>
                <a:cs typeface="Arial" pitchFamily="34" charset="0"/>
              </a:rPr>
              <a:t>1.5-  </a:t>
            </a:r>
            <a:endParaRPr lang="ar-EG" sz="1600" b="1" dirty="0" smtClean="0">
              <a:solidFill>
                <a:prstClr val="black"/>
              </a:solidFill>
              <a:latin typeface="Arial" pitchFamily="34" charset="0"/>
              <a:cs typeface="Arial" pitchFamily="34" charset="0"/>
            </a:endParaRPr>
          </a:p>
          <a:p>
            <a:pPr algn="just" rtl="1"/>
            <a:r>
              <a:rPr lang="ar-EG" sz="1600" b="1" dirty="0">
                <a:solidFill>
                  <a:prstClr val="black"/>
                </a:solidFill>
                <a:latin typeface="Arial" pitchFamily="34" charset="0"/>
                <a:cs typeface="Arial" pitchFamily="34" charset="0"/>
              </a:rPr>
              <a:t> </a:t>
            </a:r>
            <a:r>
              <a:rPr lang="ar-EG" sz="1600" b="1" dirty="0" smtClean="0">
                <a:solidFill>
                  <a:prstClr val="black"/>
                </a:solidFill>
                <a:latin typeface="Arial" pitchFamily="34" charset="0"/>
                <a:cs typeface="Arial" pitchFamily="34" charset="0"/>
              </a:rPr>
              <a:t>   الإسكندرية  </a:t>
            </a:r>
            <a:r>
              <a:rPr lang="ar-EG" sz="1600" b="1" dirty="0">
                <a:solidFill>
                  <a:prstClr val="black"/>
                </a:solidFill>
                <a:latin typeface="Arial" pitchFamily="34" charset="0"/>
                <a:cs typeface="Arial" pitchFamily="34" charset="0"/>
              </a:rPr>
              <a:t>0.3-   </a:t>
            </a:r>
            <a:endParaRPr lang="ar-EG" sz="1600" b="1" dirty="0" smtClean="0">
              <a:solidFill>
                <a:prstClr val="black"/>
              </a:solidFill>
              <a:latin typeface="Arial" pitchFamily="34" charset="0"/>
              <a:cs typeface="Arial" pitchFamily="34" charset="0"/>
            </a:endParaRPr>
          </a:p>
          <a:p>
            <a:pPr algn="just" rtl="1"/>
            <a:r>
              <a:rPr lang="ar-EG" sz="1600" b="1" dirty="0">
                <a:solidFill>
                  <a:prstClr val="black"/>
                </a:solidFill>
                <a:latin typeface="Arial" pitchFamily="34" charset="0"/>
                <a:cs typeface="Arial" pitchFamily="34" charset="0"/>
              </a:rPr>
              <a:t> </a:t>
            </a:r>
            <a:r>
              <a:rPr lang="ar-EG" sz="1600" b="1" dirty="0" smtClean="0">
                <a:solidFill>
                  <a:prstClr val="black"/>
                </a:solidFill>
                <a:latin typeface="Arial" pitchFamily="34" charset="0"/>
                <a:cs typeface="Arial" pitchFamily="34" charset="0"/>
              </a:rPr>
              <a:t>   الغربية </a:t>
            </a:r>
            <a:r>
              <a:rPr lang="ar-EG" sz="1600" b="1" dirty="0">
                <a:solidFill>
                  <a:prstClr val="black"/>
                </a:solidFill>
                <a:latin typeface="Arial" pitchFamily="34" charset="0"/>
                <a:cs typeface="Arial" pitchFamily="34" charset="0"/>
              </a:rPr>
              <a:t>والشرقية </a:t>
            </a:r>
            <a:r>
              <a:rPr lang="ar-EG" sz="1600" b="1" dirty="0" smtClean="0">
                <a:solidFill>
                  <a:prstClr val="black"/>
                </a:solidFill>
                <a:latin typeface="Arial" pitchFamily="34" charset="0"/>
                <a:cs typeface="Arial" pitchFamily="34" charset="0"/>
              </a:rPr>
              <a:t>1.3- </a:t>
            </a:r>
          </a:p>
          <a:p>
            <a:pPr algn="just" rtl="1"/>
            <a:r>
              <a:rPr lang="ar-EG" sz="1600" b="1" dirty="0">
                <a:solidFill>
                  <a:prstClr val="black"/>
                </a:solidFill>
                <a:latin typeface="Arial" pitchFamily="34" charset="0"/>
                <a:cs typeface="Arial" pitchFamily="34" charset="0"/>
              </a:rPr>
              <a:t> </a:t>
            </a:r>
            <a:r>
              <a:rPr lang="ar-EG" sz="1600" b="1" dirty="0" smtClean="0">
                <a:solidFill>
                  <a:prstClr val="black"/>
                </a:solidFill>
                <a:latin typeface="Arial" pitchFamily="34" charset="0"/>
                <a:cs typeface="Arial" pitchFamily="34" charset="0"/>
              </a:rPr>
              <a:t>   القليوبية  0.02</a:t>
            </a: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25" name="Picture 2" descr="E:\الأساليب الكمية\pice\معامل التوط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21" y="2800616"/>
            <a:ext cx="538589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4605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49947" y="108539194"/>
              <a:ext cx="6349359" cy="20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ثالث</a:t>
              </a:r>
              <a:r>
                <a:rPr lang="ar-SA" sz="2000" b="1" dirty="0" smtClean="0">
                  <a:solidFill>
                    <a:srgbClr val="000000"/>
                  </a:solidFill>
                  <a:latin typeface="Arial" pitchFamily="34" charset="0"/>
                  <a:cs typeface="Arial" pitchFamily="34" charset="0"/>
                </a:rPr>
                <a:t>ا</a:t>
              </a:r>
              <a:r>
                <a:rPr lang="ar-EG" sz="2000" b="1" dirty="0" smtClean="0">
                  <a:solidFill>
                    <a:srgbClr val="000000"/>
                  </a:solidFill>
                  <a:latin typeface="Arial" pitchFamily="34" charset="0"/>
                  <a:cs typeface="Arial" pitchFamily="34" charset="0"/>
                </a:rPr>
                <a:t>ً</a:t>
              </a:r>
              <a:r>
                <a:rPr lang="ar-SA" sz="2000" b="1" dirty="0" smtClean="0">
                  <a:solidFill>
                    <a:srgbClr val="000000"/>
                  </a:solidFill>
                  <a:latin typeface="Arial" pitchFamily="34" charset="0"/>
                  <a:cs typeface="Arial" pitchFamily="34" charset="0"/>
                </a:rPr>
                <a:t> </a:t>
              </a:r>
              <a:r>
                <a:rPr lang="ar-SA" sz="2000" b="1" dirty="0">
                  <a:solidFill>
                    <a:srgbClr val="000000"/>
                  </a:solidFill>
                  <a:latin typeface="Arial" pitchFamily="34" charset="0"/>
                  <a:cs typeface="Arial" pitchFamily="34" charset="0"/>
                </a:rPr>
                <a:t>: </a:t>
              </a:r>
              <a:r>
                <a:rPr lang="ar-EG" sz="2000" b="1" dirty="0" smtClean="0">
                  <a:solidFill>
                    <a:srgbClr val="000000"/>
                  </a:solidFill>
                  <a:latin typeface="Arial" pitchFamily="34" charset="0"/>
                  <a:cs typeface="Arial" pitchFamily="34" charset="0"/>
                </a:rPr>
                <a:t>منحني </a:t>
              </a:r>
              <a:r>
                <a:rPr lang="ar-EG" sz="2000" b="1" dirty="0" err="1" smtClean="0">
                  <a:solidFill>
                    <a:srgbClr val="000000"/>
                  </a:solidFill>
                  <a:latin typeface="Arial" pitchFamily="34" charset="0"/>
                  <a:cs typeface="Arial" pitchFamily="34" charset="0"/>
                </a:rPr>
                <a:t>لورنز</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19362"/>
            <a:ext cx="6811458" cy="5058863"/>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285750" indent="-285750" algn="just">
              <a:buFont typeface="Wingdings" pitchFamily="2" charset="2"/>
              <a:buChar char="q"/>
            </a:pPr>
            <a:r>
              <a:rPr lang="ar-EG" sz="2000" b="1" dirty="0" smtClean="0">
                <a:solidFill>
                  <a:prstClr val="black"/>
                </a:solidFill>
                <a:latin typeface="Simplified Arabic" pitchFamily="18" charset="-78"/>
                <a:cs typeface="Simplified Arabic" pitchFamily="18" charset="-78"/>
              </a:rPr>
              <a:t>منحني </a:t>
            </a:r>
            <a:r>
              <a:rPr lang="ar-EG" sz="2000" b="1" dirty="0" err="1" smtClean="0">
                <a:solidFill>
                  <a:prstClr val="black"/>
                </a:solidFill>
                <a:latin typeface="Simplified Arabic" pitchFamily="18" charset="-78"/>
                <a:cs typeface="Simplified Arabic" pitchFamily="18" charset="-78"/>
              </a:rPr>
              <a:t>لورنز</a:t>
            </a:r>
            <a:r>
              <a:rPr lang="ar-EG" sz="2000" b="1" dirty="0" smtClean="0">
                <a:solidFill>
                  <a:prstClr val="black"/>
                </a:solidFill>
                <a:latin typeface="Simplified Arabic" pitchFamily="18" charset="-78"/>
                <a:cs typeface="Simplified Arabic" pitchFamily="18" charset="-78"/>
              </a:rPr>
              <a:t> هو أحد أساليب قياس العلاقة بين توزيع ظاهرة ما في اطار مساحة جغرافية، أي التعرف على درجة توزيع معين عن المثالية، وكمثال لتطبيق منحنى </a:t>
            </a:r>
            <a:r>
              <a:rPr lang="ar-EG" sz="2000" b="1" dirty="0" err="1" smtClean="0">
                <a:solidFill>
                  <a:prstClr val="black"/>
                </a:solidFill>
                <a:latin typeface="Simplified Arabic" pitchFamily="18" charset="-78"/>
                <a:cs typeface="Simplified Arabic" pitchFamily="18" charset="-78"/>
              </a:rPr>
              <a:t>لورنز</a:t>
            </a:r>
            <a:r>
              <a:rPr lang="ar-EG" sz="2000" b="1" dirty="0" smtClean="0">
                <a:solidFill>
                  <a:prstClr val="black"/>
                </a:solidFill>
                <a:latin typeface="Simplified Arabic" pitchFamily="18" charset="-78"/>
                <a:cs typeface="Simplified Arabic" pitchFamily="18" charset="-78"/>
              </a:rPr>
              <a:t> على توزيع السكان وعلاقاتهم بالمساحة، يمكن رسم المنحني باتباع الخطوات التالية:</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نحصل على توزيع السكان والمساحات الخاصة بهم طبقاً لأى تعدد</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تحسب النسبة المئوية للمساحة وللسكان في كل وحدة مكانية لجملتهم في كل حالة</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ترتب  الوحدة المكانية ترتيباً تصاعدياً حسب نسب مساحتها وتوضع نسبة السكان المقابلة لكل وحدة.</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تجمع نسب المساحة والسكان جمعاً تراكمياً، </a:t>
            </a:r>
            <a:r>
              <a:rPr lang="ar-EG" sz="2000" b="1" dirty="0" err="1" smtClean="0">
                <a:solidFill>
                  <a:prstClr val="black"/>
                </a:solidFill>
                <a:latin typeface="Simplified Arabic" pitchFamily="18" charset="-78"/>
                <a:cs typeface="Simplified Arabic" pitchFamily="18" charset="-78"/>
              </a:rPr>
              <a:t>أى</a:t>
            </a:r>
            <a:r>
              <a:rPr lang="ar-EG" sz="2000" b="1" dirty="0" smtClean="0">
                <a:solidFill>
                  <a:prstClr val="black"/>
                </a:solidFill>
                <a:latin typeface="Simplified Arabic" pitchFamily="18" charset="-78"/>
                <a:cs typeface="Simplified Arabic" pitchFamily="18" charset="-78"/>
              </a:rPr>
              <a:t> في هيئة تكرار متجمع صاعد</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يرسم محوران أحدهما أفقي تبين عليه النسب التراكمية للمساحة، والآخر رأسي تبين عليه النسب التراكمية للسكان.</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توقع النسب تراكمياً عليهما</a:t>
            </a:r>
          </a:p>
          <a:p>
            <a:pPr marL="285750" indent="-285750" algn="just">
              <a:buFont typeface="Wingdings" pitchFamily="2" charset="2"/>
              <a:buChar char="§"/>
            </a:pPr>
            <a:r>
              <a:rPr lang="ar-EG" sz="2000" b="1" dirty="0" smtClean="0">
                <a:solidFill>
                  <a:prstClr val="black"/>
                </a:solidFill>
                <a:latin typeface="Simplified Arabic" pitchFamily="18" charset="-78"/>
                <a:cs typeface="Simplified Arabic" pitchFamily="18" charset="-78"/>
              </a:rPr>
              <a:t>يوصل بين النقاط لينتج منحني </a:t>
            </a:r>
            <a:r>
              <a:rPr lang="ar-EG" sz="2000" b="1" dirty="0" err="1" smtClean="0">
                <a:solidFill>
                  <a:prstClr val="black"/>
                </a:solidFill>
                <a:latin typeface="Simplified Arabic" pitchFamily="18" charset="-78"/>
                <a:cs typeface="Simplified Arabic" pitchFamily="18" charset="-78"/>
              </a:rPr>
              <a:t>لورنز</a:t>
            </a:r>
            <a:endParaRPr lang="ar-EG" sz="2000" b="1" dirty="0" smtClean="0">
              <a:solidFill>
                <a:prstClr val="black"/>
              </a:solidFill>
              <a:latin typeface="Simplified Arabic" pitchFamily="18" charset="-78"/>
              <a:cs typeface="Simplified Arabic" pitchFamily="18" charset="-78"/>
            </a:endParaRPr>
          </a:p>
          <a:p>
            <a:pPr algn="just"/>
            <a:r>
              <a:rPr lang="ar-EG" sz="2000" b="1" dirty="0">
                <a:solidFill>
                  <a:prstClr val="black"/>
                </a:solidFill>
                <a:latin typeface="Simplified Arabic" pitchFamily="18" charset="-78"/>
                <a:cs typeface="Simplified Arabic" pitchFamily="18" charset="-78"/>
              </a:rPr>
              <a:t> </a:t>
            </a:r>
            <a:endParaRPr lang="ar-EG" sz="20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438459"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منحني </a:t>
              </a:r>
              <a:r>
                <a:rPr lang="ar-EG" sz="1600" b="1" dirty="0" err="1" smtClean="0">
                  <a:solidFill>
                    <a:srgbClr val="000000"/>
                  </a:solidFill>
                  <a:latin typeface="Arial" pitchFamily="34" charset="0"/>
                  <a:cs typeface="Arial" pitchFamily="34" charset="0"/>
                </a:rPr>
                <a:t>لورنز</a:t>
              </a:r>
              <a:r>
                <a:rPr lang="ar-EG" sz="1400" b="1" dirty="0" smtClean="0">
                  <a:solidFill>
                    <a:srgbClr val="000000"/>
                  </a:solidFill>
                  <a:latin typeface="Arial" pitchFamily="34" charset="0"/>
                  <a:cs typeface="Arial" pitchFamily="34" charset="0"/>
                </a:rPr>
                <a:t>: ينتمي </a:t>
              </a:r>
              <a:r>
                <a:rPr lang="ar-EG" sz="1400" b="1" dirty="0">
                  <a:solidFill>
                    <a:srgbClr val="000000"/>
                  </a:solidFill>
                  <a:latin typeface="Arial" pitchFamily="34" charset="0"/>
                  <a:cs typeface="Arial" pitchFamily="34" charset="0"/>
                </a:rPr>
                <a:t>هذا النوع من المنحنيات إلى ما يسمى بالرسوم البيانية التحليلية التي تظهر نوع من التحليل والتفسير </a:t>
              </a:r>
              <a:r>
                <a:rPr lang="ar-EG" sz="1400" b="1" dirty="0" smtClean="0">
                  <a:solidFill>
                    <a:srgbClr val="000000"/>
                  </a:solidFill>
                  <a:latin typeface="Arial" pitchFamily="34" charset="0"/>
                  <a:cs typeface="Arial" pitchFamily="34" charset="0"/>
                </a:rPr>
                <a:t>للإحصاء. </a:t>
              </a:r>
              <a:r>
                <a:rPr lang="ar-EG" sz="1400" b="1" dirty="0">
                  <a:solidFill>
                    <a:srgbClr val="000000"/>
                  </a:solidFill>
                  <a:latin typeface="Arial" pitchFamily="34" charset="0"/>
                  <a:cs typeface="Arial" pitchFamily="34" charset="0"/>
                </a:rPr>
                <a:t>ومنحنى </a:t>
              </a:r>
              <a:r>
                <a:rPr lang="ar-EG" sz="1400" b="1" dirty="0" err="1">
                  <a:solidFill>
                    <a:srgbClr val="000000"/>
                  </a:solidFill>
                  <a:latin typeface="Arial" pitchFamily="34" charset="0"/>
                  <a:cs typeface="Arial" pitchFamily="34" charset="0"/>
                </a:rPr>
                <a:t>لورنز</a:t>
              </a:r>
              <a:r>
                <a:rPr lang="ar-EG" sz="1400" b="1" dirty="0">
                  <a:solidFill>
                    <a:srgbClr val="000000"/>
                  </a:solidFill>
                  <a:latin typeface="Arial" pitchFamily="34" charset="0"/>
                  <a:cs typeface="Arial" pitchFamily="34" charset="0"/>
                </a:rPr>
                <a:t> هو واحد من الرسوم الشهيرة التي يعتمد عليها الجغرافيون لقياس درجة تركز ظاهرة جغرافية ، ومعرفة مدى العدالة </a:t>
              </a:r>
              <a:r>
                <a:rPr lang="ar-EG" sz="1400" b="1" dirty="0" smtClean="0">
                  <a:solidFill>
                    <a:srgbClr val="000000"/>
                  </a:solidFill>
                  <a:latin typeface="Arial" pitchFamily="34" charset="0"/>
                  <a:cs typeface="Arial" pitchFamily="34" charset="0"/>
                </a:rPr>
                <a:t>في </a:t>
              </a:r>
              <a:r>
                <a:rPr lang="ar-EG" sz="1400" b="1" dirty="0">
                  <a:solidFill>
                    <a:srgbClr val="000000"/>
                  </a:solidFill>
                  <a:latin typeface="Arial" pitchFamily="34" charset="0"/>
                  <a:cs typeface="Arial" pitchFamily="34" charset="0"/>
                </a:rPr>
                <a:t>توزيع الظاهرة بالنسبة لظاهرة أخرى ترتبط </a:t>
              </a:r>
              <a:r>
                <a:rPr lang="ar-EG" sz="1400" b="1" dirty="0" smtClean="0">
                  <a:solidFill>
                    <a:srgbClr val="000000"/>
                  </a:solidFill>
                  <a:latin typeface="Arial" pitchFamily="34" charset="0"/>
                  <a:cs typeface="Arial" pitchFamily="34" charset="0"/>
                </a:rPr>
                <a:t>بها، </a:t>
              </a:r>
              <a:r>
                <a:rPr lang="ar-EG" sz="1400" b="1" dirty="0">
                  <a:solidFill>
                    <a:srgbClr val="000000"/>
                  </a:solidFill>
                  <a:latin typeface="Arial" pitchFamily="34" charset="0"/>
                  <a:cs typeface="Arial" pitchFamily="34" charset="0"/>
                </a:rPr>
                <a:t>فمثلا توضيح صورة توزيع السكان بالنسبة </a:t>
              </a:r>
              <a:r>
                <a:rPr lang="ar-EG" sz="1400" b="1" dirty="0" smtClean="0">
                  <a:solidFill>
                    <a:srgbClr val="000000"/>
                  </a:solidFill>
                  <a:latin typeface="Arial" pitchFamily="34" charset="0"/>
                  <a:cs typeface="Arial" pitchFamily="34" charset="0"/>
                </a:rPr>
                <a:t>للمساحة، </a:t>
              </a:r>
              <a:r>
                <a:rPr lang="ar-EG" sz="1400" b="1" dirty="0">
                  <a:solidFill>
                    <a:srgbClr val="000000"/>
                  </a:solidFill>
                  <a:latin typeface="Arial" pitchFamily="34" charset="0"/>
                  <a:cs typeface="Arial" pitchFamily="34" charset="0"/>
                </a:rPr>
                <a:t>يمكن التعرف عليها من خلال هذا المنحنى التحليلي والذى يعطينا صورة واضحة لا تقبل الشك ولا الجدال حول شكل التوزيع على المساحة ، هل هو مركز ام مبعثر </a:t>
              </a:r>
            </a:p>
            <a:p>
              <a:pPr marL="342900" indent="-342900" algn="just" defTabSz="766816" fontAlgn="base">
                <a:spcBef>
                  <a:spcPct val="0"/>
                </a:spcBef>
                <a:spcAft>
                  <a:spcPts val="671"/>
                </a:spcAft>
                <a:buFont typeface="+mj-lt"/>
                <a:buAutoNum type="arabicPeriod"/>
              </a:pPr>
              <a:endParaRPr lang="ar-EG" sz="1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pic>
        <p:nvPicPr>
          <p:cNvPr id="3074" name="Picture 2" descr="E:\الأساليب الكمية\pice\download.pn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2824" y="5105400"/>
            <a:ext cx="1412747"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لمنحني </a:t>
              </a:r>
              <a:r>
                <a:rPr lang="ar-EG" sz="2000" b="1" dirty="0" err="1" smtClean="0">
                  <a:solidFill>
                    <a:srgbClr val="000000"/>
                  </a:solidFill>
                  <a:latin typeface="Arial" pitchFamily="34" charset="0"/>
                  <a:cs typeface="Arial" pitchFamily="34" charset="0"/>
                </a:rPr>
                <a:t>لورنز</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5729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1800" b="1" dirty="0">
                <a:solidFill>
                  <a:prstClr val="black"/>
                </a:solidFill>
                <a:latin typeface="Simplified Arabic" pitchFamily="18" charset="-78"/>
                <a:cs typeface="Simplified Arabic" pitchFamily="18" charset="-78"/>
              </a:rPr>
              <a:t>الجدول </a:t>
            </a:r>
            <a:r>
              <a:rPr lang="ar-EG" sz="1800" b="1" dirty="0" smtClean="0">
                <a:solidFill>
                  <a:prstClr val="black"/>
                </a:solidFill>
                <a:latin typeface="Simplified Arabic" pitchFamily="18" charset="-78"/>
                <a:cs typeface="Simplified Arabic" pitchFamily="18" charset="-78"/>
              </a:rPr>
              <a:t>علي اليمين </a:t>
            </a:r>
            <a:r>
              <a:rPr lang="ar-EG" sz="1800" b="1" dirty="0">
                <a:solidFill>
                  <a:prstClr val="black"/>
                </a:solidFill>
                <a:latin typeface="Simplified Arabic" pitchFamily="18" charset="-78"/>
                <a:cs typeface="Simplified Arabic" pitchFamily="18" charset="-78"/>
              </a:rPr>
              <a:t>يبين المساحة </a:t>
            </a:r>
            <a:r>
              <a:rPr lang="ar-EG" sz="1800" b="1" dirty="0" smtClean="0">
                <a:solidFill>
                  <a:prstClr val="black"/>
                </a:solidFill>
                <a:latin typeface="Simplified Arabic" pitchFamily="18" charset="-78"/>
                <a:cs typeface="Simplified Arabic" pitchFamily="18" charset="-78"/>
              </a:rPr>
              <a:t>وعدد السكان في قطاع غزة عام 1997، </a:t>
            </a:r>
            <a:r>
              <a:rPr lang="ar-EG" sz="1800" b="1" dirty="0">
                <a:solidFill>
                  <a:prstClr val="black"/>
                </a:solidFill>
                <a:latin typeface="Simplified Arabic" pitchFamily="18" charset="-78"/>
                <a:cs typeface="Simplified Arabic" pitchFamily="18" charset="-78"/>
              </a:rPr>
              <a:t>والمطلوب </a:t>
            </a:r>
            <a:r>
              <a:rPr lang="ar-EG" sz="1800" b="1" dirty="0" smtClean="0">
                <a:solidFill>
                  <a:prstClr val="black"/>
                </a:solidFill>
                <a:latin typeface="Simplified Arabic" pitchFamily="18" charset="-78"/>
                <a:cs typeface="Simplified Arabic" pitchFamily="18" charset="-78"/>
              </a:rPr>
              <a:t>رسم منحني </a:t>
            </a:r>
            <a:r>
              <a:rPr lang="ar-EG" sz="1800" b="1" dirty="0" err="1" smtClean="0">
                <a:solidFill>
                  <a:prstClr val="black"/>
                </a:solidFill>
                <a:latin typeface="Simplified Arabic" pitchFamily="18" charset="-78"/>
                <a:cs typeface="Simplified Arabic" pitchFamily="18" charset="-78"/>
              </a:rPr>
              <a:t>لورنز</a:t>
            </a:r>
            <a:r>
              <a:rPr lang="ar-EG" sz="1800" b="1" dirty="0" smtClean="0">
                <a:solidFill>
                  <a:prstClr val="black"/>
                </a:solidFill>
                <a:latin typeface="Simplified Arabic" pitchFamily="18" charset="-78"/>
                <a:cs typeface="Simplified Arabic" pitchFamily="18" charset="-78"/>
              </a:rPr>
              <a:t> لا يجاد العلاقة بينهما تبعاً للكثافة السكانية؟</a:t>
            </a:r>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019801" y="1629251"/>
            <a:ext cx="27230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44555558"/>
              </p:ext>
            </p:extLst>
          </p:nvPr>
        </p:nvGraphicFramePr>
        <p:xfrm>
          <a:off x="6274212" y="1982450"/>
          <a:ext cx="2260189" cy="3191119"/>
        </p:xfrm>
        <a:graphic>
          <a:graphicData uri="http://schemas.openxmlformats.org/drawingml/2006/table">
            <a:tbl>
              <a:tblPr rtl="1">
                <a:tableStyleId>{3C2FFA5D-87B4-456A-9821-1D502468CF0F}</a:tableStyleId>
              </a:tblPr>
              <a:tblGrid>
                <a:gridCol w="810496"/>
                <a:gridCol w="679368"/>
                <a:gridCol w="770325"/>
              </a:tblGrid>
              <a:tr h="282943">
                <a:tc gridSpan="3">
                  <a:txBody>
                    <a:bodyPr/>
                    <a:lstStyle/>
                    <a:p>
                      <a:pPr algn="ctr" rtl="1" fontAlgn="b"/>
                      <a:r>
                        <a:rPr lang="ar-EG" sz="1200" b="1" u="none" strike="noStrike" dirty="0">
                          <a:effectLst/>
                          <a:latin typeface="Arial" pitchFamily="34" charset="0"/>
                          <a:cs typeface="Arial" pitchFamily="34" charset="0"/>
                        </a:rPr>
                        <a:t>البيانات المطلوبة لعمل منحنى </a:t>
                      </a:r>
                      <a:r>
                        <a:rPr lang="ar-EG" sz="1200" b="1" u="none" strike="noStrike" dirty="0" err="1">
                          <a:effectLst/>
                          <a:latin typeface="Arial" pitchFamily="34" charset="0"/>
                          <a:cs typeface="Arial" pitchFamily="34" charset="0"/>
                        </a:rPr>
                        <a:t>لورنز</a:t>
                      </a:r>
                      <a:endParaRPr lang="ar-EG" sz="12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n-US"/>
                    </a:p>
                  </a:txBody>
                  <a:tcPr/>
                </a:tc>
                <a:tc hMerge="1">
                  <a:txBody>
                    <a:bodyPr/>
                    <a:lstStyle/>
                    <a:p>
                      <a:endParaRPr lang="en-US"/>
                    </a:p>
                  </a:txBody>
                  <a:tcPr/>
                </a:tc>
              </a:tr>
              <a:tr h="448768">
                <a:tc gridSpan="3">
                  <a:txBody>
                    <a:bodyPr/>
                    <a:lstStyle/>
                    <a:p>
                      <a:pPr algn="ctr" rtl="1" fontAlgn="b"/>
                      <a:r>
                        <a:rPr lang="ar-EG" sz="1200" b="1" u="none" strike="noStrike" dirty="0">
                          <a:effectLst/>
                          <a:latin typeface="Arial" pitchFamily="34" charset="0"/>
                          <a:cs typeface="Arial" pitchFamily="34" charset="0"/>
                        </a:rPr>
                        <a:t>البيانات تمثل سكان قطاع غزة </a:t>
                      </a:r>
                      <a:endParaRPr lang="ar-EG" sz="1200" b="1" u="none" strike="noStrike" dirty="0" smtClean="0">
                        <a:effectLst/>
                        <a:latin typeface="Arial" pitchFamily="34" charset="0"/>
                        <a:cs typeface="Arial" pitchFamily="34" charset="0"/>
                      </a:endParaRPr>
                    </a:p>
                    <a:p>
                      <a:pPr algn="ctr" rtl="1" fontAlgn="b"/>
                      <a:r>
                        <a:rPr lang="ar-EG" sz="1200" b="1" u="none" strike="noStrike" dirty="0" smtClean="0">
                          <a:effectLst/>
                          <a:latin typeface="Arial" pitchFamily="34" charset="0"/>
                          <a:cs typeface="Arial" pitchFamily="34" charset="0"/>
                        </a:rPr>
                        <a:t>عام </a:t>
                      </a:r>
                      <a:r>
                        <a:rPr lang="ar-EG" sz="1200" b="1" u="none" strike="noStrike" dirty="0">
                          <a:effectLst/>
                          <a:latin typeface="Arial" pitchFamily="34" charset="0"/>
                          <a:cs typeface="Arial" pitchFamily="34" charset="0"/>
                        </a:rPr>
                        <a:t>1997 </a:t>
                      </a:r>
                      <a:endParaRPr lang="ar-EG" sz="12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n-US"/>
                    </a:p>
                  </a:txBody>
                  <a:tcPr/>
                </a:tc>
                <a:tc hMerge="1">
                  <a:txBody>
                    <a:bodyPr/>
                    <a:lstStyle/>
                    <a:p>
                      <a:endParaRPr lang="en-US"/>
                    </a:p>
                  </a:txBody>
                  <a:tcPr/>
                </a:tc>
              </a:tr>
              <a:tr h="394748">
                <a:tc>
                  <a:txBody>
                    <a:bodyPr/>
                    <a:lstStyle/>
                    <a:p>
                      <a:pPr algn="ctr" rtl="1" fontAlgn="b"/>
                      <a:r>
                        <a:rPr lang="ar-EG" sz="1200" b="1" u="none" strike="noStrike" dirty="0">
                          <a:effectLst/>
                          <a:latin typeface="Arial" pitchFamily="34" charset="0"/>
                          <a:cs typeface="Arial" pitchFamily="34" charset="0"/>
                        </a:rPr>
                        <a:t>المنطقة</a:t>
                      </a:r>
                      <a:endParaRPr lang="ar-EG" sz="12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rtl="1" fontAlgn="b"/>
                      <a:r>
                        <a:rPr lang="ar-EG" sz="1200" b="1" u="none" strike="noStrike" dirty="0">
                          <a:effectLst/>
                          <a:latin typeface="Arial" pitchFamily="34" charset="0"/>
                          <a:cs typeface="Arial" pitchFamily="34" charset="0"/>
                        </a:rPr>
                        <a:t>المساحة كم²</a:t>
                      </a:r>
                      <a:endParaRPr lang="ar-EG" sz="12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rtl="1" fontAlgn="b"/>
                      <a:r>
                        <a:rPr lang="ar-EG" sz="1200" b="1" u="none" strike="noStrike">
                          <a:effectLst/>
                          <a:latin typeface="Arial" pitchFamily="34" charset="0"/>
                          <a:cs typeface="Arial" pitchFamily="34" charset="0"/>
                        </a:rPr>
                        <a:t>عدد السكان</a:t>
                      </a:r>
                      <a:endParaRPr lang="ar-EG" sz="1200" b="1" i="0" u="none" strike="noStrike">
                        <a:solidFill>
                          <a:srgbClr val="FFFFFF"/>
                        </a:solidFill>
                        <a:effectLst/>
                        <a:latin typeface="Arial" pitchFamily="34" charset="0"/>
                        <a:cs typeface="Arial" pitchFamily="34" charset="0"/>
                      </a:endParaRPr>
                    </a:p>
                  </a:txBody>
                  <a:tcPr marL="9525" marR="9525" marT="9525" marB="0" anchor="b"/>
                </a:tc>
              </a:tr>
              <a:tr h="381000">
                <a:tc>
                  <a:txBody>
                    <a:bodyPr/>
                    <a:lstStyle/>
                    <a:p>
                      <a:pPr algn="ctr" rtl="1" fontAlgn="b"/>
                      <a:r>
                        <a:rPr lang="ar-EG" sz="1200" b="1" u="none" strike="noStrike" dirty="0">
                          <a:effectLst/>
                          <a:latin typeface="Arial" pitchFamily="34" charset="0"/>
                          <a:cs typeface="Arial" pitchFamily="34" charset="0"/>
                        </a:rPr>
                        <a:t>شمال غزة</a:t>
                      </a:r>
                      <a:endParaRPr lang="ar-EG"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61</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179690</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333398">
                <a:tc>
                  <a:txBody>
                    <a:bodyPr/>
                    <a:lstStyle/>
                    <a:p>
                      <a:pPr algn="ctr" rtl="1" fontAlgn="b"/>
                      <a:r>
                        <a:rPr lang="ar-EG" sz="1200" b="1" u="none" strike="noStrike">
                          <a:effectLst/>
                          <a:latin typeface="Arial" pitchFamily="34" charset="0"/>
                          <a:cs typeface="Arial" pitchFamily="34" charset="0"/>
                        </a:rPr>
                        <a:t>غزة</a:t>
                      </a:r>
                      <a:endParaRPr lang="ar-EG"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74</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a:effectLst/>
                          <a:latin typeface="Arial" pitchFamily="34" charset="0"/>
                          <a:cs typeface="Arial" pitchFamily="34" charset="0"/>
                        </a:rPr>
                        <a:t>359941</a:t>
                      </a:r>
                      <a:endParaRPr lang="en-US" sz="1200" b="1" i="0" u="none" strike="noStrike">
                        <a:solidFill>
                          <a:srgbClr val="000000"/>
                        </a:solidFill>
                        <a:effectLst/>
                        <a:latin typeface="Arial" pitchFamily="34" charset="0"/>
                        <a:cs typeface="Arial" pitchFamily="34" charset="0"/>
                      </a:endParaRPr>
                    </a:p>
                  </a:txBody>
                  <a:tcPr marL="9525" marR="9525" marT="9525" marB="0" anchor="b"/>
                </a:tc>
              </a:tr>
              <a:tr h="333398">
                <a:tc>
                  <a:txBody>
                    <a:bodyPr/>
                    <a:lstStyle/>
                    <a:p>
                      <a:pPr algn="ctr" rtl="1" fontAlgn="b"/>
                      <a:r>
                        <a:rPr lang="ar-EG" sz="1200" b="1" u="none" strike="noStrike">
                          <a:effectLst/>
                          <a:latin typeface="Arial" pitchFamily="34" charset="0"/>
                          <a:cs typeface="Arial" pitchFamily="34" charset="0"/>
                        </a:rPr>
                        <a:t>دير البلح</a:t>
                      </a:r>
                      <a:endParaRPr lang="ar-EG"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58</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144890</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333398">
                <a:tc>
                  <a:txBody>
                    <a:bodyPr/>
                    <a:lstStyle/>
                    <a:p>
                      <a:pPr algn="ctr" rtl="1" fontAlgn="b"/>
                      <a:r>
                        <a:rPr lang="ar-EG" sz="1200" b="1" u="none" strike="noStrike">
                          <a:effectLst/>
                          <a:latin typeface="Arial" pitchFamily="34" charset="0"/>
                          <a:cs typeface="Arial" pitchFamily="34" charset="0"/>
                        </a:rPr>
                        <a:t>خانونس</a:t>
                      </a:r>
                      <a:endParaRPr lang="ar-EG"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108</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196662</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333398">
                <a:tc>
                  <a:txBody>
                    <a:bodyPr/>
                    <a:lstStyle/>
                    <a:p>
                      <a:pPr algn="ctr" rtl="1" fontAlgn="b"/>
                      <a:r>
                        <a:rPr lang="ar-EG" sz="1200" b="1" u="none" strike="noStrike">
                          <a:effectLst/>
                          <a:latin typeface="Arial" pitchFamily="34" charset="0"/>
                          <a:cs typeface="Arial" pitchFamily="34" charset="0"/>
                        </a:rPr>
                        <a:t>رفح</a:t>
                      </a:r>
                      <a:endParaRPr lang="ar-EG"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64</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120386</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350068">
                <a:tc>
                  <a:txBody>
                    <a:bodyPr/>
                    <a:lstStyle/>
                    <a:p>
                      <a:pPr algn="ctr" rtl="1" fontAlgn="b"/>
                      <a:r>
                        <a:rPr lang="ar-EG" sz="1200" b="1" u="none" strike="noStrike">
                          <a:effectLst/>
                          <a:latin typeface="Arial" pitchFamily="34" charset="0"/>
                          <a:cs typeface="Arial" pitchFamily="34" charset="0"/>
                        </a:rPr>
                        <a:t>المجموع</a:t>
                      </a:r>
                      <a:endParaRPr lang="ar-EG"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a:effectLst/>
                          <a:latin typeface="Arial" pitchFamily="34" charset="0"/>
                          <a:cs typeface="Arial" pitchFamily="34" charset="0"/>
                        </a:rPr>
                        <a:t>365</a:t>
                      </a:r>
                      <a:endParaRPr lang="en-US"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b"/>
                      <a:r>
                        <a:rPr lang="en-US" sz="1200" b="1" u="none" strike="noStrike" dirty="0">
                          <a:effectLst/>
                          <a:latin typeface="Arial" pitchFamily="34" charset="0"/>
                          <a:cs typeface="Arial" pitchFamily="34" charset="0"/>
                        </a:rPr>
                        <a:t>1001569</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sp>
        <p:nvSpPr>
          <p:cNvPr id="8" name="Rectangle 7"/>
          <p:cNvSpPr/>
          <p:nvPr/>
        </p:nvSpPr>
        <p:spPr>
          <a:xfrm>
            <a:off x="6172201" y="5543816"/>
            <a:ext cx="2468589" cy="600164"/>
          </a:xfrm>
          <a:prstGeom prst="rect">
            <a:avLst/>
          </a:prstGeom>
        </p:spPr>
        <p:txBody>
          <a:bodyPr wrap="square">
            <a:spAutoFit/>
          </a:bodyPr>
          <a:lstStyle/>
          <a:p>
            <a:pPr algn="ctr"/>
            <a:r>
              <a:rPr lang="ar-EG" sz="1100" b="1" dirty="0">
                <a:latin typeface="Arial" pitchFamily="34" charset="0"/>
                <a:cs typeface="Arial" pitchFamily="34" charset="0"/>
              </a:rPr>
              <a:t>المرجع: حسام عيد، السكان والتنمية في قطاع غزة ، آداب جامعة عين شمس، القاهرة</a:t>
            </a:r>
          </a:p>
          <a:p>
            <a:pPr algn="ctr"/>
            <a:r>
              <a:rPr lang="ar-EG" sz="1100" b="1" dirty="0" smtClean="0">
                <a:latin typeface="Arial" pitchFamily="34" charset="0"/>
                <a:cs typeface="Arial" pitchFamily="34" charset="0"/>
              </a:rPr>
              <a:t>جزء  </a:t>
            </a:r>
            <a:r>
              <a:rPr lang="ar-EG" sz="1100" b="1" dirty="0">
                <a:latin typeface="Arial" pitchFamily="34" charset="0"/>
                <a:cs typeface="Arial" pitchFamily="34" charset="0"/>
              </a:rPr>
              <a:t>من مشروع الدكتوراه</a:t>
            </a:r>
          </a:p>
        </p:txBody>
      </p:sp>
      <p:graphicFrame>
        <p:nvGraphicFramePr>
          <p:cNvPr id="12" name="Table 11"/>
          <p:cNvGraphicFramePr>
            <a:graphicFrameLocks noGrp="1"/>
          </p:cNvGraphicFramePr>
          <p:nvPr>
            <p:extLst>
              <p:ext uri="{D42A27DB-BD31-4B8C-83A1-F6EECF244321}">
                <p14:modId xmlns:p14="http://schemas.microsoft.com/office/powerpoint/2010/main" val="3242433841"/>
              </p:ext>
            </p:extLst>
          </p:nvPr>
        </p:nvGraphicFramePr>
        <p:xfrm>
          <a:off x="381000" y="2514596"/>
          <a:ext cx="5257801" cy="3853281"/>
        </p:xfrm>
        <a:graphic>
          <a:graphicData uri="http://schemas.openxmlformats.org/drawingml/2006/table">
            <a:tbl>
              <a:tblPr rtl="1">
                <a:tableStyleId>{3C2FFA5D-87B4-456A-9821-1D502468CF0F}</a:tableStyleId>
              </a:tblPr>
              <a:tblGrid>
                <a:gridCol w="1038578"/>
                <a:gridCol w="1217084"/>
                <a:gridCol w="1525411"/>
                <a:gridCol w="1476728"/>
              </a:tblGrid>
              <a:tr h="458426">
                <a:tc gridSpan="4">
                  <a:txBody>
                    <a:bodyPr/>
                    <a:lstStyle/>
                    <a:p>
                      <a:pPr algn="ctr" rtl="1" fontAlgn="b"/>
                      <a:r>
                        <a:rPr lang="ar-EG" sz="1800" b="1" u="none" strike="noStrike" dirty="0">
                          <a:effectLst/>
                          <a:latin typeface="Arial" pitchFamily="34" charset="0"/>
                          <a:cs typeface="Arial" pitchFamily="34" charset="0"/>
                        </a:rPr>
                        <a:t>الحل </a:t>
                      </a:r>
                      <a:endParaRPr lang="ar-EG" sz="1800" b="1" i="0" u="none" strike="noStrike" dirty="0">
                        <a:solidFill>
                          <a:srgbClr val="FF0000"/>
                        </a:solidFill>
                        <a:effectLst/>
                        <a:latin typeface="Arial" pitchFamily="34" charset="0"/>
                        <a:cs typeface="Arial"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55978">
                <a:tc>
                  <a:txBody>
                    <a:bodyPr/>
                    <a:lstStyle/>
                    <a:p>
                      <a:pPr algn="ctr" rtl="1" fontAlgn="b"/>
                      <a:r>
                        <a:rPr lang="ar-EG" sz="1400" b="1" u="none" strike="noStrike" dirty="0" smtClean="0">
                          <a:effectLst/>
                          <a:latin typeface="Arial" pitchFamily="34" charset="0"/>
                          <a:cs typeface="Arial" pitchFamily="34" charset="0"/>
                        </a:rPr>
                        <a:t>الخطوة الأولي</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gridSpan="3">
                  <a:txBody>
                    <a:bodyPr/>
                    <a:lstStyle/>
                    <a:p>
                      <a:pPr algn="ctr" rtl="1" fontAlgn="b"/>
                      <a:r>
                        <a:rPr lang="ar-EG" sz="1400" b="1" u="none" strike="noStrike" dirty="0">
                          <a:effectLst/>
                          <a:latin typeface="Arial" pitchFamily="34" charset="0"/>
                          <a:cs typeface="Arial" pitchFamily="34" charset="0"/>
                        </a:rPr>
                        <a:t>نستخرج الكثافة السكانية للمناطق </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n-US"/>
                    </a:p>
                  </a:txBody>
                  <a:tcPr/>
                </a:tc>
                <a:tc hMerge="1">
                  <a:txBody>
                    <a:bodyPr/>
                    <a:lstStyle/>
                    <a:p>
                      <a:endParaRPr lang="en-US"/>
                    </a:p>
                  </a:txBody>
                  <a:tcPr/>
                </a:tc>
              </a:tr>
              <a:tr h="754318">
                <a:tc>
                  <a:txBody>
                    <a:bodyPr/>
                    <a:lstStyle/>
                    <a:p>
                      <a:pPr algn="ctr" rtl="1" fontAlgn="ctr"/>
                      <a:r>
                        <a:rPr lang="ar-EG" sz="1400" b="1" u="none" strike="noStrike">
                          <a:effectLst/>
                          <a:latin typeface="Arial" pitchFamily="34" charset="0"/>
                          <a:cs typeface="Arial" pitchFamily="34" charset="0"/>
                        </a:rPr>
                        <a:t>المنطقة</a:t>
                      </a:r>
                      <a:endParaRPr lang="ar-EG" sz="1400" b="1" i="0" u="none" strike="noStrike">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a:effectLst/>
                          <a:latin typeface="Arial" pitchFamily="34" charset="0"/>
                          <a:cs typeface="Arial" pitchFamily="34" charset="0"/>
                        </a:rPr>
                        <a:t>المساحة كم²</a:t>
                      </a:r>
                      <a:endParaRPr lang="ar-EG" sz="1400" b="1" i="0" u="none" strike="noStrike">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عدد السكان</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الكثافة السكانية</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r>
              <a:tr h="517555">
                <a:tc>
                  <a:txBody>
                    <a:bodyPr/>
                    <a:lstStyle/>
                    <a:p>
                      <a:pPr algn="ctr" rtl="1" fontAlgn="ctr"/>
                      <a:r>
                        <a:rPr lang="ar-EG" sz="1400" b="1" u="none" strike="noStrike">
                          <a:effectLst/>
                          <a:latin typeface="Arial" pitchFamily="34" charset="0"/>
                          <a:cs typeface="Arial" pitchFamily="34" charset="0"/>
                        </a:rPr>
                        <a:t>شمال غزة</a:t>
                      </a:r>
                      <a:endParaRPr lang="ar-EG"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61</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179690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2946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416751">
                <a:tc>
                  <a:txBody>
                    <a:bodyPr/>
                    <a:lstStyle/>
                    <a:p>
                      <a:pPr algn="ctr" rtl="1" fontAlgn="ctr"/>
                      <a:r>
                        <a:rPr lang="ar-EG" sz="1400" b="1" u="none" strike="noStrike">
                          <a:effectLst/>
                          <a:latin typeface="Arial" pitchFamily="34" charset="0"/>
                          <a:cs typeface="Arial" pitchFamily="34" charset="0"/>
                        </a:rPr>
                        <a:t>غزة</a:t>
                      </a:r>
                      <a:endParaRPr lang="ar-EG"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74</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359941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4864</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416751">
                <a:tc>
                  <a:txBody>
                    <a:bodyPr/>
                    <a:lstStyle/>
                    <a:p>
                      <a:pPr algn="ctr" rtl="1" fontAlgn="ctr"/>
                      <a:r>
                        <a:rPr lang="ar-EG" sz="1400" b="1" u="none" strike="noStrike">
                          <a:effectLst/>
                          <a:latin typeface="Arial" pitchFamily="34" charset="0"/>
                          <a:cs typeface="Arial" pitchFamily="34" charset="0"/>
                        </a:rPr>
                        <a:t>دير البلح</a:t>
                      </a:r>
                      <a:endParaRPr lang="ar-EG"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58</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144890</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2498</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416751">
                <a:tc>
                  <a:txBody>
                    <a:bodyPr/>
                    <a:lstStyle/>
                    <a:p>
                      <a:pPr algn="ctr" rtl="1" fontAlgn="ctr"/>
                      <a:r>
                        <a:rPr lang="ar-EG" sz="1400" b="1" u="none" strike="noStrike">
                          <a:effectLst/>
                          <a:latin typeface="Arial" pitchFamily="34" charset="0"/>
                          <a:cs typeface="Arial" pitchFamily="34" charset="0"/>
                        </a:rPr>
                        <a:t>خانونس</a:t>
                      </a:r>
                      <a:endParaRPr lang="ar-EG"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108</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196662</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1821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416751">
                <a:tc>
                  <a:txBody>
                    <a:bodyPr/>
                    <a:lstStyle/>
                    <a:p>
                      <a:pPr algn="ctr" rtl="1" fontAlgn="ctr"/>
                      <a:r>
                        <a:rPr lang="ar-EG" sz="1400" b="1" u="none" strike="noStrike">
                          <a:effectLst/>
                          <a:latin typeface="Arial" pitchFamily="34" charset="0"/>
                          <a:cs typeface="Arial" pitchFamily="34" charset="0"/>
                        </a:rPr>
                        <a:t>رفح</a:t>
                      </a:r>
                      <a:endParaRPr lang="ar-EG"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64</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120386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1881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1971045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لمنحني </a:t>
              </a:r>
              <a:r>
                <a:rPr lang="ar-EG" sz="2000" b="1" dirty="0" err="1" smtClean="0">
                  <a:solidFill>
                    <a:srgbClr val="000000"/>
                  </a:solidFill>
                  <a:latin typeface="Arial" pitchFamily="34" charset="0"/>
                  <a:cs typeface="Arial" pitchFamily="34" charset="0"/>
                </a:rPr>
                <a:t>لورنز</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3"/>
            <a:ext cx="3595430" cy="5051819"/>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3886201" y="1629251"/>
            <a:ext cx="4856602"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68111221"/>
              </p:ext>
            </p:extLst>
          </p:nvPr>
        </p:nvGraphicFramePr>
        <p:xfrm>
          <a:off x="4190999" y="2133598"/>
          <a:ext cx="4343621" cy="3962402"/>
        </p:xfrm>
        <a:graphic>
          <a:graphicData uri="http://schemas.openxmlformats.org/drawingml/2006/table">
            <a:tbl>
              <a:tblPr rtl="1">
                <a:tableStyleId>{3C2FFA5D-87B4-456A-9821-1D502468CF0F}</a:tableStyleId>
              </a:tblPr>
              <a:tblGrid>
                <a:gridCol w="866018"/>
                <a:gridCol w="1190774"/>
                <a:gridCol w="1109585"/>
                <a:gridCol w="1177244"/>
              </a:tblGrid>
              <a:tr h="766303">
                <a:tc>
                  <a:txBody>
                    <a:bodyPr/>
                    <a:lstStyle/>
                    <a:p>
                      <a:pPr algn="ctr" rtl="1" fontAlgn="b"/>
                      <a:r>
                        <a:rPr lang="ar-EG" sz="1400" b="1" u="none" strike="noStrike" dirty="0" smtClean="0">
                          <a:effectLst/>
                          <a:latin typeface="Arial" pitchFamily="34" charset="0"/>
                          <a:cs typeface="Arial" pitchFamily="34" charset="0"/>
                        </a:rPr>
                        <a:t>الخطوة </a:t>
                      </a:r>
                      <a:r>
                        <a:rPr lang="ar-EG" sz="1400" b="1" u="none" strike="noStrike" dirty="0">
                          <a:effectLst/>
                          <a:latin typeface="Arial" pitchFamily="34" charset="0"/>
                          <a:cs typeface="Arial" pitchFamily="34" charset="0"/>
                        </a:rPr>
                        <a:t>2</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gridSpan="3">
                  <a:txBody>
                    <a:bodyPr/>
                    <a:lstStyle/>
                    <a:p>
                      <a:pPr algn="ctr" rtl="1" fontAlgn="b"/>
                      <a:r>
                        <a:rPr lang="ar-EG" sz="1400" b="1" u="none" strike="noStrike" dirty="0" smtClean="0">
                          <a:effectLst/>
                          <a:latin typeface="Arial" pitchFamily="34" charset="0"/>
                          <a:cs typeface="Arial" pitchFamily="34" charset="0"/>
                        </a:rPr>
                        <a:t>ترتيب </a:t>
                      </a:r>
                      <a:r>
                        <a:rPr lang="ar-EG" sz="1400" b="1" u="none" strike="noStrike" dirty="0">
                          <a:effectLst/>
                          <a:latin typeface="Arial" pitchFamily="34" charset="0"/>
                          <a:cs typeface="Arial" pitchFamily="34" charset="0"/>
                        </a:rPr>
                        <a:t>المناطق </a:t>
                      </a:r>
                      <a:r>
                        <a:rPr lang="ar-EG" sz="1400" b="1" u="none" strike="noStrike" dirty="0" smtClean="0">
                          <a:effectLst/>
                          <a:latin typeface="Arial" pitchFamily="34" charset="0"/>
                          <a:cs typeface="Arial" pitchFamily="34" charset="0"/>
                        </a:rPr>
                        <a:t>تصاعدياً </a:t>
                      </a:r>
                      <a:r>
                        <a:rPr lang="ar-EG" sz="1400" b="1" u="none" strike="noStrike" dirty="0">
                          <a:effectLst/>
                          <a:latin typeface="Arial" pitchFamily="34" charset="0"/>
                          <a:cs typeface="Arial" pitchFamily="34" charset="0"/>
                        </a:rPr>
                        <a:t>حسب  الكثافة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n-US"/>
                    </a:p>
                  </a:txBody>
                  <a:tcPr/>
                </a:tc>
                <a:tc hMerge="1">
                  <a:txBody>
                    <a:bodyPr/>
                    <a:lstStyle/>
                    <a:p>
                      <a:endParaRPr lang="en-US"/>
                    </a:p>
                  </a:txBody>
                  <a:tcPr/>
                </a:tc>
              </a:tr>
              <a:tr h="704066">
                <a:tc>
                  <a:txBody>
                    <a:bodyPr/>
                    <a:lstStyle/>
                    <a:p>
                      <a:pPr algn="ctr" rtl="1" fontAlgn="ctr"/>
                      <a:r>
                        <a:rPr lang="ar-EG" sz="1400" b="1" u="none" strike="noStrike" dirty="0">
                          <a:effectLst/>
                          <a:latin typeface="Arial" pitchFamily="34" charset="0"/>
                          <a:cs typeface="Arial" pitchFamily="34" charset="0"/>
                        </a:rPr>
                        <a:t>المنطقة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المساحة كم²</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a:effectLst/>
                          <a:latin typeface="Arial" pitchFamily="34" charset="0"/>
                          <a:cs typeface="Arial" pitchFamily="34" charset="0"/>
                        </a:rPr>
                        <a:t>عدد السكان</a:t>
                      </a:r>
                      <a:endParaRPr lang="ar-EG" sz="1400" b="1" i="0" u="none" strike="noStrike">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a:effectLst/>
                          <a:latin typeface="Arial" pitchFamily="34" charset="0"/>
                          <a:cs typeface="Arial" pitchFamily="34" charset="0"/>
                        </a:rPr>
                        <a:t>الكثافة السكانية</a:t>
                      </a:r>
                      <a:endParaRPr lang="ar-EG" sz="1400" b="1" i="0" u="none" strike="noStrike">
                        <a:solidFill>
                          <a:srgbClr val="FFFFFF"/>
                        </a:solidFill>
                        <a:effectLst/>
                        <a:latin typeface="Arial" pitchFamily="34" charset="0"/>
                        <a:cs typeface="Arial" pitchFamily="34" charset="0"/>
                      </a:endParaRPr>
                    </a:p>
                  </a:txBody>
                  <a:tcPr marL="9525" marR="9525" marT="9525" marB="0" anchor="ctr"/>
                </a:tc>
              </a:tr>
              <a:tr h="388986">
                <a:tc>
                  <a:txBody>
                    <a:bodyPr/>
                    <a:lstStyle/>
                    <a:p>
                      <a:pPr algn="ctr" rtl="1" fontAlgn="ctr"/>
                      <a:r>
                        <a:rPr lang="ar-EG" sz="1400" b="1" u="none" strike="noStrike" dirty="0" err="1">
                          <a:effectLst/>
                          <a:latin typeface="Arial" pitchFamily="34" charset="0"/>
                          <a:cs typeface="Arial" pitchFamily="34" charset="0"/>
                        </a:rPr>
                        <a:t>خانونس</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108</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196662</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1821</a:t>
                      </a:r>
                      <a:endParaRPr lang="en-US" sz="1400" b="1" i="0" u="none" strike="noStrike">
                        <a:solidFill>
                          <a:srgbClr val="C0504D"/>
                        </a:solidFill>
                        <a:effectLst/>
                        <a:latin typeface="Arial" pitchFamily="34" charset="0"/>
                        <a:cs typeface="Arial" pitchFamily="34" charset="0"/>
                      </a:endParaRPr>
                    </a:p>
                  </a:txBody>
                  <a:tcPr marL="9525" marR="9525" marT="9525" marB="0" anchor="ctr"/>
                </a:tc>
              </a:tr>
              <a:tr h="388986">
                <a:tc>
                  <a:txBody>
                    <a:bodyPr/>
                    <a:lstStyle/>
                    <a:p>
                      <a:pPr algn="ctr" rtl="1" fontAlgn="ctr"/>
                      <a:r>
                        <a:rPr lang="ar-EG" sz="1400" b="1" u="none" strike="noStrike" dirty="0">
                          <a:effectLst/>
                          <a:latin typeface="Arial" pitchFamily="34" charset="0"/>
                          <a:cs typeface="Arial" pitchFamily="34" charset="0"/>
                        </a:rPr>
                        <a:t>رفح</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64</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120386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1881</a:t>
                      </a:r>
                      <a:endParaRPr lang="en-US" sz="1400" b="1" i="0" u="none" strike="noStrike">
                        <a:solidFill>
                          <a:srgbClr val="C0504D"/>
                        </a:solidFill>
                        <a:effectLst/>
                        <a:latin typeface="Arial" pitchFamily="34" charset="0"/>
                        <a:cs typeface="Arial" pitchFamily="34" charset="0"/>
                      </a:endParaRPr>
                    </a:p>
                  </a:txBody>
                  <a:tcPr marL="9525" marR="9525" marT="9525" marB="0" anchor="ctr"/>
                </a:tc>
              </a:tr>
              <a:tr h="388986">
                <a:tc>
                  <a:txBody>
                    <a:bodyPr/>
                    <a:lstStyle/>
                    <a:p>
                      <a:pPr algn="ctr" rtl="1" fontAlgn="ctr"/>
                      <a:r>
                        <a:rPr lang="ar-EG" sz="1400" b="1" u="none" strike="noStrike" dirty="0">
                          <a:effectLst/>
                          <a:latin typeface="Arial" pitchFamily="34" charset="0"/>
                          <a:cs typeface="Arial" pitchFamily="34" charset="0"/>
                        </a:rPr>
                        <a:t>دير البلح</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58</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144890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2498</a:t>
                      </a:r>
                      <a:endParaRPr lang="en-US" sz="1400" b="1" i="0" u="none" strike="noStrike">
                        <a:solidFill>
                          <a:srgbClr val="C0504D"/>
                        </a:solidFill>
                        <a:effectLst/>
                        <a:latin typeface="Arial" pitchFamily="34" charset="0"/>
                        <a:cs typeface="Arial" pitchFamily="34" charset="0"/>
                      </a:endParaRPr>
                    </a:p>
                  </a:txBody>
                  <a:tcPr marL="9525" marR="9525" marT="9525" marB="0" anchor="ctr"/>
                </a:tc>
              </a:tr>
              <a:tr h="527652">
                <a:tc>
                  <a:txBody>
                    <a:bodyPr/>
                    <a:lstStyle/>
                    <a:p>
                      <a:pPr algn="ctr" rtl="1" fontAlgn="ctr"/>
                      <a:r>
                        <a:rPr lang="ar-EG" sz="1400" b="1" u="none" strike="noStrike" dirty="0">
                          <a:effectLst/>
                          <a:latin typeface="Arial" pitchFamily="34" charset="0"/>
                          <a:cs typeface="Arial" pitchFamily="34" charset="0"/>
                        </a:rPr>
                        <a:t>شمال غزة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61</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179690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2946</a:t>
                      </a:r>
                      <a:endParaRPr lang="en-US" sz="1400" b="1" i="0" u="none" strike="noStrike">
                        <a:solidFill>
                          <a:srgbClr val="C0504D"/>
                        </a:solidFill>
                        <a:effectLst/>
                        <a:latin typeface="Arial" pitchFamily="34" charset="0"/>
                        <a:cs typeface="Arial" pitchFamily="34" charset="0"/>
                      </a:endParaRPr>
                    </a:p>
                  </a:txBody>
                  <a:tcPr marL="9525" marR="9525" marT="9525" marB="0" anchor="ctr"/>
                </a:tc>
              </a:tr>
              <a:tr h="388986">
                <a:tc>
                  <a:txBody>
                    <a:bodyPr/>
                    <a:lstStyle/>
                    <a:p>
                      <a:pPr algn="ctr" rtl="1" fontAlgn="ctr"/>
                      <a:r>
                        <a:rPr lang="ar-EG" sz="1400" b="1" u="none" strike="noStrike" dirty="0">
                          <a:effectLst/>
                          <a:latin typeface="Arial" pitchFamily="34" charset="0"/>
                          <a:cs typeface="Arial" pitchFamily="34" charset="0"/>
                        </a:rPr>
                        <a:t>غزة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74</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359941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4864</a:t>
                      </a:r>
                      <a:endParaRPr lang="en-US" sz="1400" b="1" i="0" u="none" strike="noStrike">
                        <a:solidFill>
                          <a:srgbClr val="C0504D"/>
                        </a:solidFill>
                        <a:effectLst/>
                        <a:latin typeface="Arial" pitchFamily="34" charset="0"/>
                        <a:cs typeface="Arial" pitchFamily="34" charset="0"/>
                      </a:endParaRPr>
                    </a:p>
                  </a:txBody>
                  <a:tcPr marL="9525" marR="9525" marT="9525" marB="0" anchor="ctr"/>
                </a:tc>
              </a:tr>
              <a:tr h="408437">
                <a:tc>
                  <a:txBody>
                    <a:bodyPr/>
                    <a:lstStyle/>
                    <a:p>
                      <a:pPr algn="l" rtl="0" fontAlgn="b"/>
                      <a:endParaRPr lang="en-US" sz="14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rtl="0" fontAlgn="ctr"/>
                      <a:r>
                        <a:rPr lang="en-US" sz="1400" b="1" u="none" strike="noStrike">
                          <a:effectLst/>
                          <a:latin typeface="Arial" pitchFamily="34" charset="0"/>
                          <a:cs typeface="Arial" pitchFamily="34" charset="0"/>
                        </a:rPr>
                        <a:t>365</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1001569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rtl="0" fontAlgn="b"/>
                      <a:endParaRPr lang="en-US" sz="1400" b="1"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75300062"/>
              </p:ext>
            </p:extLst>
          </p:nvPr>
        </p:nvGraphicFramePr>
        <p:xfrm>
          <a:off x="304800" y="1982450"/>
          <a:ext cx="3200400" cy="4117999"/>
        </p:xfrm>
        <a:graphic>
          <a:graphicData uri="http://schemas.openxmlformats.org/drawingml/2006/table">
            <a:tbl>
              <a:tblPr rtl="1">
                <a:tableStyleId>{3C2FFA5D-87B4-456A-9821-1D502468CF0F}</a:tableStyleId>
              </a:tblPr>
              <a:tblGrid>
                <a:gridCol w="923193"/>
                <a:gridCol w="1157067"/>
                <a:gridCol w="1120140"/>
              </a:tblGrid>
              <a:tr h="913150">
                <a:tc>
                  <a:txBody>
                    <a:bodyPr/>
                    <a:lstStyle/>
                    <a:p>
                      <a:pPr algn="ctr" rtl="1" fontAlgn="b"/>
                      <a:r>
                        <a:rPr lang="ar-EG" sz="1400" b="1" u="none" strike="noStrike" dirty="0" smtClean="0">
                          <a:effectLst/>
                          <a:latin typeface="Arial" pitchFamily="34" charset="0"/>
                          <a:cs typeface="Arial" pitchFamily="34" charset="0"/>
                        </a:rPr>
                        <a:t>الخطوة </a:t>
                      </a:r>
                      <a:r>
                        <a:rPr lang="ar-EG" sz="1400" b="1" u="none" strike="noStrike" dirty="0">
                          <a:effectLst/>
                          <a:latin typeface="Arial" pitchFamily="34" charset="0"/>
                          <a:cs typeface="Arial" pitchFamily="34" charset="0"/>
                        </a:rPr>
                        <a:t>3</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gridSpan="2">
                  <a:txBody>
                    <a:bodyPr/>
                    <a:lstStyle/>
                    <a:p>
                      <a:pPr algn="ctr" rtl="1" fontAlgn="b"/>
                      <a:r>
                        <a:rPr lang="ar-EG" sz="1400" b="1" u="none" strike="noStrike" dirty="0">
                          <a:effectLst/>
                          <a:latin typeface="Arial" pitchFamily="34" charset="0"/>
                          <a:cs typeface="Arial" pitchFamily="34" charset="0"/>
                        </a:rPr>
                        <a:t>نستخرج التوزيع النسبي للمساحة والسكان</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n-US"/>
                    </a:p>
                  </a:txBody>
                  <a:tcPr/>
                </a:tc>
              </a:tr>
              <a:tr h="511699">
                <a:tc>
                  <a:txBody>
                    <a:bodyPr/>
                    <a:lstStyle/>
                    <a:p>
                      <a:pPr algn="ctr" rtl="1" fontAlgn="ctr"/>
                      <a:r>
                        <a:rPr lang="ar-EG" sz="1400" b="1" u="none" strike="noStrike" dirty="0">
                          <a:effectLst/>
                          <a:latin typeface="Arial" pitchFamily="34" charset="0"/>
                          <a:cs typeface="Arial" pitchFamily="34" charset="0"/>
                        </a:rPr>
                        <a:t>المنطقة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a:effectLst/>
                          <a:latin typeface="Arial" pitchFamily="34" charset="0"/>
                          <a:cs typeface="Arial" pitchFamily="34" charset="0"/>
                        </a:rPr>
                        <a:t>% مساحة</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a:effectLst/>
                          <a:latin typeface="Arial" pitchFamily="34" charset="0"/>
                          <a:cs typeface="Arial" pitchFamily="34" charset="0"/>
                        </a:rPr>
                        <a:t>% سكان</a:t>
                      </a:r>
                      <a:endParaRPr lang="ar-EG" sz="1400" b="1" i="0" u="none" strike="noStrike">
                        <a:solidFill>
                          <a:srgbClr val="FFFFFF"/>
                        </a:solidFill>
                        <a:effectLst/>
                        <a:latin typeface="Arial" pitchFamily="34" charset="0"/>
                        <a:cs typeface="Arial" pitchFamily="34" charset="0"/>
                      </a:endParaRPr>
                    </a:p>
                  </a:txBody>
                  <a:tcPr marL="9525" marR="9525" marT="9525" marB="0" anchor="ctr"/>
                </a:tc>
              </a:tr>
              <a:tr h="538630">
                <a:tc>
                  <a:txBody>
                    <a:bodyPr/>
                    <a:lstStyle/>
                    <a:p>
                      <a:pPr algn="ctr" rtl="1" fontAlgn="ctr"/>
                      <a:r>
                        <a:rPr lang="ar-EG" sz="1400" b="1" u="none" strike="noStrike">
                          <a:effectLst/>
                          <a:latin typeface="Arial" pitchFamily="34" charset="0"/>
                          <a:cs typeface="Arial" pitchFamily="34" charset="0"/>
                        </a:rPr>
                        <a:t>خانونس</a:t>
                      </a:r>
                      <a:endParaRPr lang="ar-EG" sz="1400" b="1" i="0" u="none" strike="noStrike">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29.6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19.6</a:t>
                      </a:r>
                      <a:endParaRPr lang="en-US" sz="1400" b="1" i="0" u="none" strike="noStrike">
                        <a:solidFill>
                          <a:srgbClr val="000000"/>
                        </a:solidFill>
                        <a:effectLst/>
                        <a:latin typeface="Arial" pitchFamily="34" charset="0"/>
                        <a:cs typeface="Arial" pitchFamily="34" charset="0"/>
                      </a:endParaRPr>
                    </a:p>
                  </a:txBody>
                  <a:tcPr marL="9525" marR="9525" marT="9525" marB="0" anchor="ctr"/>
                </a:tc>
              </a:tr>
              <a:tr h="538630">
                <a:tc>
                  <a:txBody>
                    <a:bodyPr/>
                    <a:lstStyle/>
                    <a:p>
                      <a:pPr algn="ctr" rtl="1" fontAlgn="ctr"/>
                      <a:r>
                        <a:rPr lang="ar-EG" sz="1400" b="1" u="none" strike="noStrike">
                          <a:effectLst/>
                          <a:latin typeface="Arial" pitchFamily="34" charset="0"/>
                          <a:cs typeface="Arial" pitchFamily="34" charset="0"/>
                        </a:rPr>
                        <a:t>رفح</a:t>
                      </a:r>
                      <a:endParaRPr lang="ar-EG" sz="1400" b="1" i="0" u="none" strike="noStrike">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17.5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12.0</a:t>
                      </a:r>
                      <a:endParaRPr lang="en-US" sz="1400" b="1" i="0" u="none" strike="noStrike">
                        <a:solidFill>
                          <a:srgbClr val="000000"/>
                        </a:solidFill>
                        <a:effectLst/>
                        <a:latin typeface="Arial" pitchFamily="34" charset="0"/>
                        <a:cs typeface="Arial" pitchFamily="34" charset="0"/>
                      </a:endParaRPr>
                    </a:p>
                  </a:txBody>
                  <a:tcPr marL="9525" marR="9525" marT="9525" marB="0" anchor="ctr"/>
                </a:tc>
              </a:tr>
              <a:tr h="538630">
                <a:tc>
                  <a:txBody>
                    <a:bodyPr/>
                    <a:lstStyle/>
                    <a:p>
                      <a:pPr algn="ctr" rtl="1" fontAlgn="ctr"/>
                      <a:r>
                        <a:rPr lang="ar-EG" sz="1400" b="1" u="none" strike="noStrike">
                          <a:effectLst/>
                          <a:latin typeface="Arial" pitchFamily="34" charset="0"/>
                          <a:cs typeface="Arial" pitchFamily="34" charset="0"/>
                        </a:rPr>
                        <a:t>دير البلح</a:t>
                      </a:r>
                      <a:endParaRPr lang="ar-EG" sz="1400" b="1" i="0" u="none" strike="noStrike">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15.9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14.5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538630">
                <a:tc>
                  <a:txBody>
                    <a:bodyPr/>
                    <a:lstStyle/>
                    <a:p>
                      <a:pPr algn="ctr" rtl="1" fontAlgn="ctr"/>
                      <a:r>
                        <a:rPr lang="ar-EG" sz="1400" b="1" u="none" strike="noStrike">
                          <a:effectLst/>
                          <a:latin typeface="Arial" pitchFamily="34" charset="0"/>
                          <a:cs typeface="Arial" pitchFamily="34" charset="0"/>
                        </a:rPr>
                        <a:t>شمال غزة</a:t>
                      </a:r>
                      <a:endParaRPr lang="ar-EG" sz="1400" b="1" i="0" u="none" strike="noStrike">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16.7</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17.9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538630">
                <a:tc>
                  <a:txBody>
                    <a:bodyPr/>
                    <a:lstStyle/>
                    <a:p>
                      <a:pPr algn="ctr" rtl="1" fontAlgn="ctr"/>
                      <a:r>
                        <a:rPr lang="ar-EG" sz="1400" b="1" u="none" strike="noStrike">
                          <a:effectLst/>
                          <a:latin typeface="Arial" pitchFamily="34" charset="0"/>
                          <a:cs typeface="Arial" pitchFamily="34" charset="0"/>
                        </a:rPr>
                        <a:t>غزة</a:t>
                      </a:r>
                      <a:endParaRPr lang="ar-EG" sz="1400" b="1" i="0" u="none" strike="noStrike">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20.3</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35.9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16246892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لمنحني </a:t>
              </a:r>
              <a:r>
                <a:rPr lang="ar-EG" sz="2000" b="1" dirty="0" err="1" smtClean="0">
                  <a:solidFill>
                    <a:srgbClr val="000000"/>
                  </a:solidFill>
                  <a:latin typeface="Arial" pitchFamily="34" charset="0"/>
                  <a:cs typeface="Arial" pitchFamily="34" charset="0"/>
                </a:rPr>
                <a:t>لورنز</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1" y="1683484"/>
            <a:ext cx="5195630"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5499759" y="1629251"/>
            <a:ext cx="3243044"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30027519"/>
              </p:ext>
            </p:extLst>
          </p:nvPr>
        </p:nvGraphicFramePr>
        <p:xfrm>
          <a:off x="5715001" y="2133601"/>
          <a:ext cx="2819620" cy="3902516"/>
        </p:xfrm>
        <a:graphic>
          <a:graphicData uri="http://schemas.openxmlformats.org/drawingml/2006/table">
            <a:tbl>
              <a:tblPr rtl="1">
                <a:tableStyleId>{3C2FFA5D-87B4-456A-9821-1D502468CF0F}</a:tableStyleId>
              </a:tblPr>
              <a:tblGrid>
                <a:gridCol w="771178"/>
                <a:gridCol w="1060370"/>
                <a:gridCol w="988072"/>
              </a:tblGrid>
              <a:tr h="895109">
                <a:tc>
                  <a:txBody>
                    <a:bodyPr/>
                    <a:lstStyle/>
                    <a:p>
                      <a:pPr algn="r" rtl="1" fontAlgn="b"/>
                      <a:r>
                        <a:rPr lang="ar-EG" sz="1400" b="1" u="none" strike="noStrike" dirty="0" smtClean="0">
                          <a:effectLst/>
                          <a:latin typeface="Arial" pitchFamily="34" charset="0"/>
                          <a:cs typeface="Arial" pitchFamily="34" charset="0"/>
                        </a:rPr>
                        <a:t>الخطوة  </a:t>
                      </a:r>
                      <a:r>
                        <a:rPr lang="ar-EG" sz="1400" b="1" u="none" strike="noStrike" dirty="0">
                          <a:effectLst/>
                          <a:latin typeface="Arial" pitchFamily="34" charset="0"/>
                          <a:cs typeface="Arial" pitchFamily="34" charset="0"/>
                        </a:rPr>
                        <a:t>4</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gridSpan="2">
                  <a:txBody>
                    <a:bodyPr/>
                    <a:lstStyle/>
                    <a:p>
                      <a:pPr algn="ctr" rtl="1" fontAlgn="b"/>
                      <a:r>
                        <a:rPr lang="ar-EG" sz="1400" b="1" u="none" strike="noStrike" dirty="0">
                          <a:effectLst/>
                          <a:latin typeface="Arial" pitchFamily="34" charset="0"/>
                          <a:cs typeface="Arial" pitchFamily="34" charset="0"/>
                        </a:rPr>
                        <a:t>نستخرج التوزيع التراكمي للسكان والمساحة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n-US"/>
                    </a:p>
                  </a:txBody>
                  <a:tcPr/>
                </a:tc>
              </a:tr>
              <a:tr h="719144">
                <a:tc>
                  <a:txBody>
                    <a:bodyPr/>
                    <a:lstStyle/>
                    <a:p>
                      <a:pPr algn="ctr" rtl="1" fontAlgn="ctr"/>
                      <a:r>
                        <a:rPr lang="ar-EG" sz="1400" b="1" u="none" strike="noStrike" dirty="0">
                          <a:effectLst/>
                          <a:latin typeface="Arial" pitchFamily="34" charset="0"/>
                          <a:cs typeface="Arial" pitchFamily="34" charset="0"/>
                        </a:rPr>
                        <a:t>المنطقة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التراكمي مساحة</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a:effectLst/>
                          <a:latin typeface="Arial" pitchFamily="34" charset="0"/>
                          <a:cs typeface="Arial" pitchFamily="34" charset="0"/>
                        </a:rPr>
                        <a:t>التراكمي سكان</a:t>
                      </a:r>
                      <a:endParaRPr lang="ar-EG" sz="1400" b="1" i="0" u="none" strike="noStrike">
                        <a:solidFill>
                          <a:srgbClr val="FFFFFF"/>
                        </a:solidFill>
                        <a:effectLst/>
                        <a:latin typeface="Arial" pitchFamily="34" charset="0"/>
                        <a:cs typeface="Arial" pitchFamily="34" charset="0"/>
                      </a:endParaRPr>
                    </a:p>
                  </a:txBody>
                  <a:tcPr marL="9525" marR="9525" marT="9525" marB="0" anchor="ctr"/>
                </a:tc>
              </a:tr>
              <a:tr h="397317">
                <a:tc>
                  <a:txBody>
                    <a:bodyPr/>
                    <a:lstStyle/>
                    <a:p>
                      <a:pPr algn="ctr" rtl="1" fontAlgn="ctr"/>
                      <a:r>
                        <a:rPr lang="ar-EG" sz="1400" b="1" u="none" strike="noStrike" dirty="0" err="1">
                          <a:effectLst/>
                          <a:latin typeface="Arial" pitchFamily="34" charset="0"/>
                          <a:cs typeface="Arial" pitchFamily="34" charset="0"/>
                        </a:rPr>
                        <a:t>خانونس</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29.6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19.6</a:t>
                      </a:r>
                      <a:endParaRPr lang="en-US" sz="1400" b="1" i="0" u="none" strike="noStrike">
                        <a:solidFill>
                          <a:srgbClr val="000000"/>
                        </a:solidFill>
                        <a:effectLst/>
                        <a:latin typeface="Arial" pitchFamily="34" charset="0"/>
                        <a:cs typeface="Arial" pitchFamily="34" charset="0"/>
                      </a:endParaRPr>
                    </a:p>
                  </a:txBody>
                  <a:tcPr marL="9525" marR="9525" marT="9525" marB="0" anchor="ctr"/>
                </a:tc>
              </a:tr>
              <a:tr h="417184">
                <a:tc>
                  <a:txBody>
                    <a:bodyPr/>
                    <a:lstStyle/>
                    <a:p>
                      <a:pPr algn="ctr" rtl="1" fontAlgn="ctr"/>
                      <a:r>
                        <a:rPr lang="ar-EG" sz="1400" b="1" u="none" strike="noStrike" dirty="0">
                          <a:effectLst/>
                          <a:latin typeface="Arial" pitchFamily="34" charset="0"/>
                          <a:cs typeface="Arial" pitchFamily="34" charset="0"/>
                        </a:rPr>
                        <a:t>رفح</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47.1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31.7</a:t>
                      </a:r>
                      <a:endParaRPr lang="en-US" sz="1400" b="1" i="0" u="none" strike="noStrike">
                        <a:solidFill>
                          <a:srgbClr val="000000"/>
                        </a:solidFill>
                        <a:effectLst/>
                        <a:latin typeface="Arial" pitchFamily="34" charset="0"/>
                        <a:cs typeface="Arial" pitchFamily="34" charset="0"/>
                      </a:endParaRPr>
                    </a:p>
                  </a:txBody>
                  <a:tcPr marL="9525" marR="9525" marT="9525" marB="0" anchor="ctr"/>
                </a:tc>
              </a:tr>
              <a:tr h="543045">
                <a:tc>
                  <a:txBody>
                    <a:bodyPr/>
                    <a:lstStyle/>
                    <a:p>
                      <a:pPr algn="ctr" rtl="1" fontAlgn="ctr"/>
                      <a:r>
                        <a:rPr lang="ar-EG" sz="1400" b="1" u="none" strike="noStrike" dirty="0">
                          <a:effectLst/>
                          <a:latin typeface="Arial" pitchFamily="34" charset="0"/>
                          <a:cs typeface="Arial" pitchFamily="34" charset="0"/>
                        </a:rPr>
                        <a:t>دير البلح</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63.0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46.1</a:t>
                      </a:r>
                      <a:endParaRPr lang="en-US" sz="1400" b="1" i="0" u="none" strike="noStrike">
                        <a:solidFill>
                          <a:srgbClr val="000000"/>
                        </a:solidFill>
                        <a:effectLst/>
                        <a:latin typeface="Arial" pitchFamily="34" charset="0"/>
                        <a:cs typeface="Arial" pitchFamily="34" charset="0"/>
                      </a:endParaRPr>
                    </a:p>
                  </a:txBody>
                  <a:tcPr marL="9525" marR="9525" marT="9525" marB="0" anchor="ctr"/>
                </a:tc>
              </a:tr>
              <a:tr h="533400">
                <a:tc>
                  <a:txBody>
                    <a:bodyPr/>
                    <a:lstStyle/>
                    <a:p>
                      <a:pPr algn="ctr" rtl="1" fontAlgn="ctr"/>
                      <a:r>
                        <a:rPr lang="ar-EG" sz="1400" b="1" u="none" strike="noStrike" dirty="0">
                          <a:effectLst/>
                          <a:latin typeface="Arial" pitchFamily="34" charset="0"/>
                          <a:cs typeface="Arial" pitchFamily="34" charset="0"/>
                        </a:rPr>
                        <a:t>شمال غزة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79.7</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64.1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97317">
                <a:tc>
                  <a:txBody>
                    <a:bodyPr/>
                    <a:lstStyle/>
                    <a:p>
                      <a:pPr algn="ctr" rtl="1" fontAlgn="ctr"/>
                      <a:r>
                        <a:rPr lang="ar-EG" sz="1400" b="1" u="none" strike="noStrike" dirty="0">
                          <a:effectLst/>
                          <a:latin typeface="Arial" pitchFamily="34" charset="0"/>
                          <a:cs typeface="Arial" pitchFamily="34" charset="0"/>
                        </a:rPr>
                        <a:t>غزة</a:t>
                      </a:r>
                      <a:endParaRPr lang="ar-EG" sz="1400" b="1"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a:effectLst/>
                          <a:latin typeface="Arial" pitchFamily="34" charset="0"/>
                          <a:cs typeface="Arial" pitchFamily="34" charset="0"/>
                        </a:rPr>
                        <a:t>100.0</a:t>
                      </a:r>
                      <a:endParaRPr lang="en-US" sz="14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n-US" sz="1400" b="1" u="none" strike="noStrike" dirty="0">
                          <a:effectLst/>
                          <a:latin typeface="Arial" pitchFamily="34" charset="0"/>
                          <a:cs typeface="Arial" pitchFamily="34" charset="0"/>
                        </a:rPr>
                        <a:t>100.0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0963777"/>
              </p:ext>
            </p:extLst>
          </p:nvPr>
        </p:nvGraphicFramePr>
        <p:xfrm>
          <a:off x="373985" y="1866855"/>
          <a:ext cx="4724401" cy="3886203"/>
        </p:xfrm>
        <a:graphic>
          <a:graphicData uri="http://schemas.openxmlformats.org/drawingml/2006/table">
            <a:tbl>
              <a:tblPr rtl="1">
                <a:tableStyleId>{3C2FFA5D-87B4-456A-9821-1D502468CF0F}</a:tableStyleId>
              </a:tblPr>
              <a:tblGrid>
                <a:gridCol w="1036054"/>
                <a:gridCol w="1298519"/>
                <a:gridCol w="1257077"/>
                <a:gridCol w="1132751"/>
              </a:tblGrid>
              <a:tr h="477101">
                <a:tc>
                  <a:txBody>
                    <a:bodyPr/>
                    <a:lstStyle/>
                    <a:p>
                      <a:pPr algn="ctr" rtl="1" fontAlgn="b"/>
                      <a:r>
                        <a:rPr lang="ar-EG" sz="1400" b="1" u="none" strike="noStrike" dirty="0" smtClean="0">
                          <a:effectLst/>
                          <a:latin typeface="Arial" pitchFamily="34" charset="0"/>
                          <a:cs typeface="Arial" pitchFamily="34" charset="0"/>
                        </a:rPr>
                        <a:t>الخطوة  </a:t>
                      </a:r>
                      <a:r>
                        <a:rPr lang="ar-EG" sz="1400" b="1" u="none" strike="noStrike" dirty="0">
                          <a:effectLst/>
                          <a:latin typeface="Arial" pitchFamily="34" charset="0"/>
                          <a:cs typeface="Arial" pitchFamily="34" charset="0"/>
                        </a:rPr>
                        <a:t>5</a:t>
                      </a:r>
                      <a:endParaRPr lang="ar-EG" sz="1400" b="1" i="0" u="none" strike="noStrike" dirty="0">
                        <a:solidFill>
                          <a:srgbClr val="000000"/>
                        </a:solidFill>
                        <a:effectLst/>
                        <a:latin typeface="Arial" pitchFamily="34" charset="0"/>
                        <a:cs typeface="Arial" pitchFamily="34" charset="0"/>
                      </a:endParaRPr>
                    </a:p>
                  </a:txBody>
                  <a:tcPr marL="0" marR="0" marT="0" marB="0" anchor="ctr"/>
                </a:tc>
                <a:tc gridSpan="3">
                  <a:txBody>
                    <a:bodyPr/>
                    <a:lstStyle/>
                    <a:p>
                      <a:pPr algn="ctr" rtl="1" fontAlgn="b"/>
                      <a:r>
                        <a:rPr lang="ar-EG" sz="1400" b="1" u="none" strike="noStrike" dirty="0">
                          <a:effectLst/>
                          <a:latin typeface="Arial" pitchFamily="34" charset="0"/>
                          <a:cs typeface="Arial" pitchFamily="34" charset="0"/>
                        </a:rPr>
                        <a:t>خطوات  التمهيد للرسم البياني</a:t>
                      </a:r>
                      <a:endParaRPr lang="ar-EG" sz="1400" b="1"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n-US"/>
                    </a:p>
                  </a:txBody>
                  <a:tcPr/>
                </a:tc>
                <a:tc hMerge="1">
                  <a:txBody>
                    <a:bodyPr/>
                    <a:lstStyle/>
                    <a:p>
                      <a:endParaRPr lang="en-US"/>
                    </a:p>
                  </a:txBody>
                  <a:tcPr/>
                </a:tc>
              </a:tr>
              <a:tr h="763362">
                <a:tc>
                  <a:txBody>
                    <a:bodyPr/>
                    <a:lstStyle/>
                    <a:p>
                      <a:pPr algn="ctr" rtl="1" fontAlgn="b"/>
                      <a:r>
                        <a:rPr lang="en-US" sz="1400" b="1" u="none" strike="noStrike" dirty="0">
                          <a:effectLst/>
                          <a:latin typeface="Arial" pitchFamily="34" charset="0"/>
                          <a:cs typeface="Arial" pitchFamily="34" charset="0"/>
                        </a:rPr>
                        <a:t> </a:t>
                      </a:r>
                      <a:r>
                        <a:rPr lang="ar-EG" sz="1400" b="1" u="none" strike="noStrike" dirty="0" smtClean="0">
                          <a:effectLst/>
                          <a:latin typeface="Arial" pitchFamily="34" charset="0"/>
                          <a:cs typeface="Arial" pitchFamily="34" charset="0"/>
                        </a:rPr>
                        <a:t>الرقم</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 </a:t>
                      </a:r>
                      <a:r>
                        <a:rPr lang="ar-EG" sz="1400" b="1" u="none" strike="noStrike" dirty="0" smtClean="0">
                          <a:effectLst/>
                          <a:latin typeface="Arial" pitchFamily="34" charset="0"/>
                          <a:cs typeface="Arial" pitchFamily="34" charset="0"/>
                        </a:rPr>
                        <a:t>الوزن النسبي </a:t>
                      </a:r>
                      <a:endParaRPr lang="en-US" sz="1400" b="1" i="0" u="none" strike="noStrike" dirty="0">
                        <a:solidFill>
                          <a:srgbClr val="FFFFFF"/>
                        </a:solidFill>
                        <a:effectLst/>
                        <a:latin typeface="Arial" pitchFamily="34" charset="0"/>
                        <a:cs typeface="Arial" pitchFamily="34" charset="0"/>
                      </a:endParaRPr>
                    </a:p>
                  </a:txBody>
                  <a:tcPr marL="0" marR="0" marT="0" marB="0" anchor="ctr"/>
                </a:tc>
                <a:tc>
                  <a:txBody>
                    <a:bodyPr/>
                    <a:lstStyle/>
                    <a:p>
                      <a:pPr algn="ctr" rtl="1" fontAlgn="ctr"/>
                      <a:r>
                        <a:rPr lang="ar-EG" sz="1400" b="1" u="none" strike="noStrike">
                          <a:effectLst/>
                          <a:latin typeface="Arial" pitchFamily="34" charset="0"/>
                          <a:cs typeface="Arial" pitchFamily="34" charset="0"/>
                        </a:rPr>
                        <a:t>التراكمي مساحة</a:t>
                      </a:r>
                      <a:endParaRPr lang="ar-EG" sz="1400" b="1" i="0" u="none" strike="noStrike">
                        <a:solidFill>
                          <a:srgbClr val="FFFFFF"/>
                        </a:solidFill>
                        <a:effectLst/>
                        <a:latin typeface="Arial" pitchFamily="34" charset="0"/>
                        <a:cs typeface="Arial" pitchFamily="34" charset="0"/>
                      </a:endParaRPr>
                    </a:p>
                  </a:txBody>
                  <a:tcPr marL="0" marR="0" marT="0" marB="0" anchor="ctr"/>
                </a:tc>
                <a:tc>
                  <a:txBody>
                    <a:bodyPr/>
                    <a:lstStyle/>
                    <a:p>
                      <a:pPr algn="ctr" rtl="1" fontAlgn="ctr"/>
                      <a:r>
                        <a:rPr lang="ar-EG" sz="1400" b="1" u="none" strike="noStrike">
                          <a:effectLst/>
                          <a:latin typeface="Arial" pitchFamily="34" charset="0"/>
                          <a:cs typeface="Arial" pitchFamily="34" charset="0"/>
                        </a:rPr>
                        <a:t>التراكمي سكان</a:t>
                      </a:r>
                      <a:endParaRPr lang="ar-EG" sz="1400" b="1" i="0" u="none" strike="noStrike">
                        <a:solidFill>
                          <a:srgbClr val="FFFFFF"/>
                        </a:solidFill>
                        <a:effectLst/>
                        <a:latin typeface="Arial" pitchFamily="34" charset="0"/>
                        <a:cs typeface="Arial" pitchFamily="34" charset="0"/>
                      </a:endParaRPr>
                    </a:p>
                  </a:txBody>
                  <a:tcPr marL="0" marR="0" marT="0" marB="0" anchor="ctr"/>
                </a:tc>
              </a:tr>
              <a:tr h="433728">
                <a:tc>
                  <a:txBody>
                    <a:bodyPr/>
                    <a:lstStyle/>
                    <a:p>
                      <a:pPr algn="ctr" rtl="0" fontAlgn="ctr"/>
                      <a:r>
                        <a:rPr lang="en-US" sz="1400" b="1" u="none" strike="noStrike" dirty="0" smtClean="0">
                          <a:effectLst/>
                          <a:latin typeface="Arial" pitchFamily="34" charset="0"/>
                          <a:cs typeface="Arial" pitchFamily="34" charset="0"/>
                        </a:rPr>
                        <a:t>0</a:t>
                      </a:r>
                    </a:p>
                  </a:txBody>
                  <a:tcPr marL="0" marR="0" marT="0" marB="0" anchor="ctr"/>
                </a:tc>
                <a:tc>
                  <a:txBody>
                    <a:bodyPr/>
                    <a:lstStyle/>
                    <a:p>
                      <a:pPr algn="ctr" rtl="0" fontAlgn="ctr"/>
                      <a:r>
                        <a:rPr lang="en-US" sz="1400" b="1" u="none" strike="noStrike" dirty="0">
                          <a:effectLst/>
                          <a:latin typeface="Arial" pitchFamily="34" charset="0"/>
                          <a:cs typeface="Arial" pitchFamily="34" charset="0"/>
                        </a:rPr>
                        <a:t>0</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0</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0</a:t>
                      </a:r>
                      <a:endParaRPr lang="en-US" sz="1400" b="1" i="0" u="none" strike="noStrike">
                        <a:solidFill>
                          <a:srgbClr val="000000"/>
                        </a:solidFill>
                        <a:effectLst/>
                        <a:latin typeface="Arial" pitchFamily="34" charset="0"/>
                        <a:cs typeface="Arial" pitchFamily="34" charset="0"/>
                      </a:endParaRPr>
                    </a:p>
                  </a:txBody>
                  <a:tcPr marL="0" marR="0" marT="0" marB="0" anchor="ctr"/>
                </a:tc>
              </a:tr>
              <a:tr h="433728">
                <a:tc>
                  <a:txBody>
                    <a:bodyPr/>
                    <a:lstStyle/>
                    <a:p>
                      <a:pPr algn="ctr" rtl="0" fontAlgn="ctr"/>
                      <a:r>
                        <a:rPr lang="en-US" sz="1400" b="1" u="none" strike="noStrike" dirty="0">
                          <a:effectLst/>
                          <a:latin typeface="Arial" pitchFamily="34" charset="0"/>
                          <a:cs typeface="Arial" pitchFamily="34" charset="0"/>
                        </a:rPr>
                        <a:t>1</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20</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29.6</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19.6</a:t>
                      </a:r>
                      <a:endParaRPr lang="en-US" sz="1400" b="1" i="0" u="none" strike="noStrike">
                        <a:solidFill>
                          <a:srgbClr val="000000"/>
                        </a:solidFill>
                        <a:effectLst/>
                        <a:latin typeface="Arial" pitchFamily="34" charset="0"/>
                        <a:cs typeface="Arial" pitchFamily="34" charset="0"/>
                      </a:endParaRPr>
                    </a:p>
                  </a:txBody>
                  <a:tcPr marL="0" marR="0" marT="0" marB="0" anchor="ctr"/>
                </a:tc>
              </a:tr>
              <a:tr h="455414">
                <a:tc>
                  <a:txBody>
                    <a:bodyPr/>
                    <a:lstStyle/>
                    <a:p>
                      <a:pPr algn="ctr" rtl="0" fontAlgn="ctr"/>
                      <a:r>
                        <a:rPr lang="en-US" sz="1400" b="1" u="none" strike="noStrike" dirty="0">
                          <a:effectLst/>
                          <a:latin typeface="Arial" pitchFamily="34" charset="0"/>
                          <a:cs typeface="Arial" pitchFamily="34" charset="0"/>
                        </a:rPr>
                        <a:t>2</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40</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47.1</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31.7</a:t>
                      </a:r>
                      <a:endParaRPr lang="en-US" sz="1400" b="1" i="0" u="none" strike="noStrike">
                        <a:solidFill>
                          <a:srgbClr val="000000"/>
                        </a:solidFill>
                        <a:effectLst/>
                        <a:latin typeface="Arial" pitchFamily="34" charset="0"/>
                        <a:cs typeface="Arial" pitchFamily="34" charset="0"/>
                      </a:endParaRPr>
                    </a:p>
                  </a:txBody>
                  <a:tcPr marL="0" marR="0" marT="0" marB="0" anchor="ctr"/>
                </a:tc>
              </a:tr>
              <a:tr h="455414">
                <a:tc>
                  <a:txBody>
                    <a:bodyPr/>
                    <a:lstStyle/>
                    <a:p>
                      <a:pPr algn="ctr" rtl="0" fontAlgn="ctr"/>
                      <a:r>
                        <a:rPr lang="en-US" sz="1400" b="1" u="none" strike="noStrike" dirty="0">
                          <a:effectLst/>
                          <a:latin typeface="Arial" pitchFamily="34" charset="0"/>
                          <a:cs typeface="Arial" pitchFamily="34" charset="0"/>
                        </a:rPr>
                        <a:t>3</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60</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63.0</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46.1</a:t>
                      </a:r>
                      <a:endParaRPr lang="en-US" sz="1400" b="1" i="0" u="none" strike="noStrike">
                        <a:solidFill>
                          <a:srgbClr val="000000"/>
                        </a:solidFill>
                        <a:effectLst/>
                        <a:latin typeface="Arial" pitchFamily="34" charset="0"/>
                        <a:cs typeface="Arial" pitchFamily="34" charset="0"/>
                      </a:endParaRPr>
                    </a:p>
                  </a:txBody>
                  <a:tcPr marL="0" marR="0" marT="0" marB="0" anchor="ctr"/>
                </a:tc>
              </a:tr>
              <a:tr h="433728">
                <a:tc>
                  <a:txBody>
                    <a:bodyPr/>
                    <a:lstStyle/>
                    <a:p>
                      <a:pPr algn="ctr" rtl="0" fontAlgn="ctr"/>
                      <a:r>
                        <a:rPr lang="en-US" sz="1400" b="1" u="none" strike="noStrike" dirty="0">
                          <a:effectLst/>
                          <a:latin typeface="Arial" pitchFamily="34" charset="0"/>
                          <a:cs typeface="Arial" pitchFamily="34" charset="0"/>
                        </a:rPr>
                        <a:t>4</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80</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79.7</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64.1</a:t>
                      </a:r>
                      <a:endParaRPr lang="en-US" sz="1400" b="1" i="0" u="none" strike="noStrike">
                        <a:solidFill>
                          <a:srgbClr val="000000"/>
                        </a:solidFill>
                        <a:effectLst/>
                        <a:latin typeface="Arial" pitchFamily="34" charset="0"/>
                        <a:cs typeface="Arial" pitchFamily="34" charset="0"/>
                      </a:endParaRPr>
                    </a:p>
                  </a:txBody>
                  <a:tcPr marL="0" marR="0" marT="0" marB="0" anchor="ctr"/>
                </a:tc>
              </a:tr>
              <a:tr h="433728">
                <a:tc>
                  <a:txBody>
                    <a:bodyPr/>
                    <a:lstStyle/>
                    <a:p>
                      <a:pPr algn="ctr" rtl="0" fontAlgn="ctr"/>
                      <a:r>
                        <a:rPr lang="en-US" sz="1400" b="1" u="none" strike="noStrike" dirty="0">
                          <a:effectLst/>
                          <a:latin typeface="Arial" pitchFamily="34" charset="0"/>
                          <a:cs typeface="Arial" pitchFamily="34" charset="0"/>
                        </a:rPr>
                        <a:t>5</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a:effectLst/>
                          <a:latin typeface="Arial" pitchFamily="34" charset="0"/>
                          <a:cs typeface="Arial" pitchFamily="34" charset="0"/>
                        </a:rPr>
                        <a:t>100</a:t>
                      </a:r>
                      <a:endParaRPr lang="en-U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100.0</a:t>
                      </a:r>
                      <a:endParaRPr lang="en-US" sz="1400" b="1"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ctr"/>
                      <a:r>
                        <a:rPr lang="en-US" sz="1400" b="1" u="none" strike="noStrike" dirty="0">
                          <a:effectLst/>
                          <a:latin typeface="Arial" pitchFamily="34" charset="0"/>
                          <a:cs typeface="Arial" pitchFamily="34" charset="0"/>
                        </a:rPr>
                        <a:t>100.0</a:t>
                      </a:r>
                      <a:endParaRPr lang="en-US" sz="1400" b="1" i="0" u="none" strike="noStrike" dirty="0">
                        <a:solidFill>
                          <a:srgbClr val="000000"/>
                        </a:solidFill>
                        <a:effectLst/>
                        <a:latin typeface="Arial" pitchFamily="34" charset="0"/>
                        <a:cs typeface="Arial" pitchFamily="34" charset="0"/>
                      </a:endParaRPr>
                    </a:p>
                  </a:txBody>
                  <a:tcPr marL="0" marR="0" marT="0" marB="0" anchor="ctr"/>
                </a:tc>
              </a:tr>
            </a:tbl>
          </a:graphicData>
        </a:graphic>
      </p:graphicFrame>
      <p:sp>
        <p:nvSpPr>
          <p:cNvPr id="35" name="قوس كبير أيمن 2"/>
          <p:cNvSpPr/>
          <p:nvPr/>
        </p:nvSpPr>
        <p:spPr>
          <a:xfrm>
            <a:off x="7026275" y="6611938"/>
            <a:ext cx="838200" cy="1266825"/>
          </a:xfrm>
          <a:prstGeom prst="rightBrace">
            <a:avLst>
              <a:gd name="adj1" fmla="val 8333"/>
              <a:gd name="adj2" fmla="val 50704"/>
            </a:avLst>
          </a:prstGeom>
          <a:ln w="25400"/>
        </p:spPr>
        <p:style>
          <a:lnRef idx="1">
            <a:schemeClr val="accent1"/>
          </a:lnRef>
          <a:fillRef idx="0">
            <a:schemeClr val="accent1"/>
          </a:fillRef>
          <a:effectRef idx="0">
            <a:schemeClr val="accent1"/>
          </a:effectRef>
          <a:fontRef idx="minor">
            <a:schemeClr val="tx1"/>
          </a:fontRef>
        </p:style>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6" name="قوس متوسط أيسر 4"/>
          <p:cNvSpPr/>
          <p:nvPr/>
        </p:nvSpPr>
        <p:spPr>
          <a:xfrm>
            <a:off x="7683500" y="6611938"/>
            <a:ext cx="1009650" cy="1266825"/>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7" name="مربع نص 1"/>
          <p:cNvSpPr txBox="1"/>
          <p:nvPr/>
        </p:nvSpPr>
        <p:spPr>
          <a:xfrm>
            <a:off x="373986" y="5867400"/>
            <a:ext cx="4724400" cy="682193"/>
          </a:xfrm>
          <a:prstGeom prst="rect">
            <a:avLst/>
          </a:prstGeom>
          <a:solidFill>
            <a:srgbClr val="EEECE1"/>
          </a:solidFill>
          <a:ln w="9525" cmpd="sng">
            <a:solidFill>
              <a:sysClr val="window" lastClr="FFFFFF">
                <a:shade val="50000"/>
              </a:sysClr>
            </a:solidFill>
          </a:ln>
          <a:effectLst/>
        </p:spPr>
        <p:txBody>
          <a:bodyPr wrap="square"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100" b="1" i="0" u="none" strike="noStrike" kern="0" cap="none" spc="0" normalizeH="0" baseline="0" noProof="0" dirty="0" smtClean="0">
                <a:ln>
                  <a:noFill/>
                </a:ln>
                <a:solidFill>
                  <a:schemeClr val="tx1"/>
                </a:solidFill>
                <a:effectLst/>
                <a:uLnTx/>
                <a:uFillTx/>
                <a:latin typeface="Calibri"/>
                <a:ea typeface="+mn-ea"/>
                <a:cs typeface="Arial"/>
              </a:rPr>
              <a:t>تم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ترقيم </a:t>
            </a:r>
            <a:r>
              <a:rPr kumimoji="0" lang="ar-SA" sz="1100" b="1" i="0" u="none" strike="noStrike" kern="0" cap="none" spc="0" normalizeH="0" baseline="0" noProof="0" dirty="0">
                <a:ln>
                  <a:noFill/>
                </a:ln>
                <a:solidFill>
                  <a:schemeClr val="tx1"/>
                </a:solidFill>
                <a:effectLst/>
                <a:uLnTx/>
                <a:uFillTx/>
                <a:latin typeface="Calibri"/>
                <a:ea typeface="+mn-ea"/>
                <a:cs typeface="Arial"/>
              </a:rPr>
              <a:t>المناطق وهي خمسة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مناطق</a:t>
            </a:r>
            <a:r>
              <a:rPr kumimoji="0" lang="ar-EG" sz="1100" b="1" i="0" u="none" strike="noStrike" kern="0" cap="none" spc="0" normalizeH="0" baseline="0" noProof="0" dirty="0" smtClean="0">
                <a:ln>
                  <a:noFill/>
                </a:ln>
                <a:solidFill>
                  <a:schemeClr val="tx1"/>
                </a:solidFill>
                <a:effectLst/>
                <a:uLnTx/>
                <a:uFillTx/>
                <a:latin typeface="Calibri"/>
                <a:ea typeface="+mn-ea"/>
                <a:cs typeface="Arial"/>
              </a:rPr>
              <a:t>،</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 </a:t>
            </a:r>
            <a:r>
              <a:rPr kumimoji="0" lang="ar-SA" sz="1100" b="1" i="0" u="none" strike="noStrike" kern="0" cap="none" spc="0" normalizeH="0" baseline="0" noProof="0" dirty="0">
                <a:ln>
                  <a:noFill/>
                </a:ln>
                <a:solidFill>
                  <a:schemeClr val="tx1"/>
                </a:solidFill>
                <a:effectLst/>
                <a:uLnTx/>
                <a:uFillTx/>
                <a:latin typeface="Calibri"/>
                <a:ea typeface="+mn-ea"/>
                <a:cs typeface="Arial"/>
              </a:rPr>
              <a:t>ثم </a:t>
            </a:r>
            <a:r>
              <a:rPr kumimoji="0" lang="ar-EG" sz="1100" b="1" i="0" u="none" strike="noStrike" kern="0" cap="none" spc="0" normalizeH="0" baseline="0" noProof="0" dirty="0" smtClean="0">
                <a:ln>
                  <a:noFill/>
                </a:ln>
                <a:solidFill>
                  <a:schemeClr val="tx1"/>
                </a:solidFill>
                <a:effectLst/>
                <a:uLnTx/>
                <a:uFillTx/>
                <a:latin typeface="Calibri"/>
                <a:ea typeface="+mn-ea"/>
                <a:cs typeface="Arial"/>
              </a:rPr>
              <a:t>تم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استخراج </a:t>
            </a:r>
            <a:r>
              <a:rPr kumimoji="0" lang="ar-SA" sz="1100" b="1" i="0" u="none" strike="noStrike" kern="0" cap="none" spc="0" normalizeH="0" baseline="0" noProof="0" dirty="0">
                <a:ln>
                  <a:noFill/>
                </a:ln>
                <a:solidFill>
                  <a:schemeClr val="tx1"/>
                </a:solidFill>
                <a:effectLst/>
                <a:uLnTx/>
                <a:uFillTx/>
                <a:latin typeface="Calibri"/>
                <a:ea typeface="+mn-ea"/>
                <a:cs typeface="Arial"/>
              </a:rPr>
              <a:t>الوزن النسبي لأرقام المناطق من اجل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رسم</a:t>
            </a:r>
            <a:r>
              <a:rPr kumimoji="0" lang="ar-EG" sz="1100" b="1" i="0" u="none" strike="noStrike" kern="0" cap="none" spc="0" normalizeH="0" noProof="0" dirty="0" smtClean="0">
                <a:ln>
                  <a:noFill/>
                </a:ln>
                <a:solidFill>
                  <a:schemeClr val="tx1"/>
                </a:solidFill>
                <a:effectLst/>
                <a:uLnTx/>
                <a:uFillTx/>
                <a:latin typeface="Calibri"/>
                <a:ea typeface="+mn-ea"/>
                <a:cs typeface="Arial"/>
              </a:rPr>
              <a:t>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الخط </a:t>
            </a:r>
            <a:r>
              <a:rPr kumimoji="0" lang="ar-SA" sz="1100" b="1" i="0" u="none" strike="noStrike" kern="0" cap="none" spc="0" normalizeH="0" baseline="0" noProof="0" dirty="0">
                <a:ln>
                  <a:noFill/>
                </a:ln>
                <a:solidFill>
                  <a:schemeClr val="tx1"/>
                </a:solidFill>
                <a:effectLst/>
                <a:uLnTx/>
                <a:uFillTx/>
                <a:latin typeface="Calibri"/>
                <a:ea typeface="+mn-ea"/>
                <a:cs typeface="Arial"/>
              </a:rPr>
              <a:t>التوزيع المثالي </a:t>
            </a:r>
            <a:r>
              <a:rPr kumimoji="0" lang="ar-SA" sz="1100" b="1" i="0" u="none" strike="noStrike" kern="0" cap="none" spc="0" normalizeH="0" baseline="0" noProof="0" dirty="0" smtClean="0">
                <a:ln>
                  <a:noFill/>
                </a:ln>
                <a:solidFill>
                  <a:schemeClr val="tx1"/>
                </a:solidFill>
                <a:effectLst/>
                <a:uLnTx/>
                <a:uFillTx/>
                <a:latin typeface="Calibri"/>
                <a:ea typeface="+mn-ea"/>
                <a:cs typeface="Arial"/>
              </a:rPr>
              <a:t>فقط.</a:t>
            </a:r>
            <a:endParaRPr kumimoji="0" lang="ar-SA" sz="1100" b="1" i="0" u="none" strike="noStrike" kern="0" cap="none" spc="0" normalizeH="0" baseline="0" noProof="0" dirty="0">
              <a:ln>
                <a:noFill/>
              </a:ln>
              <a:solidFill>
                <a:schemeClr val="tx1"/>
              </a:solidFill>
              <a:effectLst/>
              <a:uLnTx/>
              <a:uFillTx/>
              <a:latin typeface="Calibri"/>
              <a:ea typeface="+mn-ea"/>
              <a:cs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100" b="1" i="0" u="none" strike="noStrike" kern="0" cap="none" spc="0" normalizeH="0" baseline="0" noProof="0" dirty="0" smtClean="0">
                <a:ln>
                  <a:noFill/>
                </a:ln>
                <a:solidFill>
                  <a:srgbClr val="FF0000"/>
                </a:solidFill>
                <a:effectLst/>
                <a:uLnTx/>
                <a:uFillTx/>
                <a:latin typeface="Calibri"/>
                <a:ea typeface="+mn-ea"/>
                <a:cs typeface="Arial"/>
              </a:rPr>
              <a:t>ملحوظة:</a:t>
            </a:r>
            <a:r>
              <a:rPr kumimoji="0" lang="ar-EG" sz="1100" b="1" i="0" u="none" strike="noStrike" kern="0" cap="none" spc="0" normalizeH="0" noProof="0" dirty="0" smtClean="0">
                <a:ln>
                  <a:noFill/>
                </a:ln>
                <a:solidFill>
                  <a:srgbClr val="FF0000"/>
                </a:solidFill>
                <a:effectLst/>
                <a:uLnTx/>
                <a:uFillTx/>
                <a:latin typeface="Calibri"/>
                <a:ea typeface="+mn-ea"/>
                <a:cs typeface="Arial"/>
              </a:rPr>
              <a:t> </a:t>
            </a:r>
            <a:r>
              <a:rPr kumimoji="0" lang="ar-SA" sz="1100" b="1" i="0" u="none" strike="noStrike" kern="0" cap="none" spc="0" normalizeH="0" baseline="0" noProof="0" dirty="0" smtClean="0">
                <a:ln>
                  <a:noFill/>
                </a:ln>
                <a:solidFill>
                  <a:srgbClr val="FF0000"/>
                </a:solidFill>
                <a:effectLst/>
                <a:uLnTx/>
                <a:uFillTx/>
                <a:latin typeface="Calibri"/>
                <a:ea typeface="+mn-ea"/>
                <a:cs typeface="Arial"/>
              </a:rPr>
              <a:t>ربما </a:t>
            </a:r>
            <a:r>
              <a:rPr kumimoji="0" lang="ar-SA" sz="1100" b="1" i="0" u="none" strike="noStrike" kern="0" cap="none" spc="0" normalizeH="0" baseline="0" noProof="0" dirty="0">
                <a:ln>
                  <a:noFill/>
                </a:ln>
                <a:solidFill>
                  <a:srgbClr val="FF0000"/>
                </a:solidFill>
                <a:effectLst/>
                <a:uLnTx/>
                <a:uFillTx/>
                <a:latin typeface="Calibri"/>
                <a:ea typeface="+mn-ea"/>
                <a:cs typeface="Arial"/>
              </a:rPr>
              <a:t>يكون لديك أكثر من 5 مناطق او اقل يجب مراعاه وزنها  النسبي حسب عددها</a:t>
            </a:r>
          </a:p>
        </p:txBody>
      </p:sp>
    </p:spTree>
    <p:extLst>
      <p:ext uri="{BB962C8B-B14F-4D97-AF65-F5344CB8AC3E}">
        <p14:creationId xmlns:p14="http://schemas.microsoft.com/office/powerpoint/2010/main" val="169559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مثال تطبيقي لمنحني </a:t>
              </a:r>
              <a:r>
                <a:rPr lang="ar-EG" sz="2000" b="1" dirty="0" err="1">
                  <a:solidFill>
                    <a:srgbClr val="000000"/>
                  </a:solidFill>
                  <a:latin typeface="Arial" pitchFamily="34" charset="0"/>
                  <a:cs typeface="Arial" pitchFamily="34" charset="0"/>
                </a:rPr>
                <a:t>لورنز</a:t>
              </a:r>
              <a:endParaRPr lang="ar-EG" sz="2000" b="1" dirty="0" smtClean="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5729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1800" b="1" dirty="0" smtClean="0">
                <a:solidFill>
                  <a:prstClr val="black"/>
                </a:solidFill>
                <a:latin typeface="Simplified Arabic" pitchFamily="18" charset="-78"/>
                <a:cs typeface="Simplified Arabic" pitchFamily="18" charset="-78"/>
              </a:rPr>
              <a:t>ويشير التوزيع إلى الابتعاد نسبياً من المثالية؛ حيث يتوزع 46.1% من السكان في 63% من المساحة.</a:t>
            </a:r>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019803" y="1629251"/>
            <a:ext cx="2723000" cy="5142857"/>
            <a:chOff x="9037042" y="1656234"/>
            <a:chExt cx="2411999"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2" y="1656234"/>
              <a:ext cx="241199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58" y="2333688"/>
            <a:ext cx="4996254"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147008" y="1956739"/>
            <a:ext cx="2468589" cy="4616648"/>
          </a:xfrm>
          <a:prstGeom prst="rect">
            <a:avLst/>
          </a:prstGeom>
        </p:spPr>
        <p:txBody>
          <a:bodyPr wrap="square">
            <a:spAutoFit/>
          </a:bodyPr>
          <a:lstStyle/>
          <a:p>
            <a:pPr algn="just" rtl="1"/>
            <a:r>
              <a:rPr lang="ar-EG" sz="1400" b="1" dirty="0" smtClean="0">
                <a:latin typeface="Arial" pitchFamily="34" charset="0"/>
                <a:cs typeface="Arial" pitchFamily="34" charset="0"/>
              </a:rPr>
              <a:t>من نتائج تحليل منحني </a:t>
            </a:r>
            <a:r>
              <a:rPr lang="ar-EG" sz="1400" b="1" dirty="0" err="1" smtClean="0">
                <a:latin typeface="Arial" pitchFamily="34" charset="0"/>
                <a:cs typeface="Arial" pitchFamily="34" charset="0"/>
              </a:rPr>
              <a:t>لورنز</a:t>
            </a:r>
            <a:r>
              <a:rPr lang="ar-EG" sz="1400" b="1" dirty="0" smtClean="0">
                <a:latin typeface="Arial" pitchFamily="34" charset="0"/>
                <a:cs typeface="Arial" pitchFamily="34" charset="0"/>
              </a:rPr>
              <a:t>  إما  أن يميل للاقتراب من المحور الرأسي، ويتعدى خط التوزيع المثالي إلى أعلي مشيراً للتركز السكاني الشديد في اطار مساحة محدودة.</a:t>
            </a:r>
          </a:p>
          <a:p>
            <a:pPr algn="just" rtl="1"/>
            <a:r>
              <a:rPr lang="ar-EG" sz="1400" b="1" dirty="0">
                <a:latin typeface="Arial" pitchFamily="34" charset="0"/>
                <a:cs typeface="Arial" pitchFamily="34" charset="0"/>
              </a:rPr>
              <a:t> </a:t>
            </a:r>
            <a:r>
              <a:rPr lang="ar-EG" sz="1400" b="1" dirty="0" smtClean="0">
                <a:latin typeface="Arial" pitchFamily="34" charset="0"/>
                <a:cs typeface="Arial" pitchFamily="34" charset="0"/>
              </a:rPr>
              <a:t>فعلي سبيل المثال إذا كان لدينا 95% من السكان يتركزون في 30% من المساحة وبقية الوحدات لا تضم سوي 5% فقط، فإن بداية المنحنى ستكون مرتفعة القيمة عند المتغير التابع ومنخفضة على محور المتغير المستقل.</a:t>
            </a:r>
          </a:p>
          <a:p>
            <a:pPr algn="just" rtl="1"/>
            <a:r>
              <a:rPr lang="ar-EG" sz="1400" b="1" dirty="0" smtClean="0">
                <a:latin typeface="Arial" pitchFamily="34" charset="0"/>
                <a:cs typeface="Arial" pitchFamily="34" charset="0"/>
              </a:rPr>
              <a:t>ويحدث العكس إذا كان 5% من السكان ينتشرون في 90% من المساحة؛ حيث يقترب المنحنى من عند نهاية الركن الايمن للمحور الأفقي مشيراً إلى شدة الانتشار.</a:t>
            </a:r>
          </a:p>
          <a:p>
            <a:pPr algn="just" rtl="1"/>
            <a:r>
              <a:rPr lang="ar-EG" sz="1400" b="1" dirty="0">
                <a:latin typeface="Arial" pitchFamily="34" charset="0"/>
                <a:cs typeface="Arial" pitchFamily="34" charset="0"/>
              </a:rPr>
              <a:t> </a:t>
            </a:r>
            <a:r>
              <a:rPr lang="ar-EG" sz="1400" b="1" dirty="0" smtClean="0">
                <a:latin typeface="Arial" pitchFamily="34" charset="0"/>
                <a:cs typeface="Arial" pitchFamily="34" charset="0"/>
              </a:rPr>
              <a:t>وبين هذين الحدين الأدنى والأقصى يتباين التوزيع في اقترابه أو بعده عن الوضع المثالي، والتي تتحقق إذا كان التوزيع النسبي للظاهريتين في الوحدات المكانية متماثلاً.</a:t>
            </a:r>
            <a:endParaRPr lang="ar-EG" sz="1400" b="1" dirty="0">
              <a:latin typeface="Arial" pitchFamily="34" charset="0"/>
              <a:cs typeface="Arial" pitchFamily="34" charset="0"/>
            </a:endParaRPr>
          </a:p>
        </p:txBody>
      </p:sp>
    </p:spTree>
    <p:extLst>
      <p:ext uri="{BB962C8B-B14F-4D97-AF65-F5344CB8AC3E}">
        <p14:creationId xmlns:p14="http://schemas.microsoft.com/office/powerpoint/2010/main" val="189029114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تدريب علي منحني </a:t>
              </a:r>
              <a:r>
                <a:rPr lang="ar-EG" sz="2000" b="1" dirty="0" err="1" smtClean="0">
                  <a:solidFill>
                    <a:srgbClr val="000000"/>
                  </a:solidFill>
                  <a:latin typeface="Arial" pitchFamily="34" charset="0"/>
                  <a:cs typeface="Arial" pitchFamily="34" charset="0"/>
                </a:rPr>
                <a:t>لورنز</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1862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451497" y="1592446"/>
            <a:ext cx="2265802"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sp>
        <p:nvSpPr>
          <p:cNvPr id="8" name="Rectangle 7"/>
          <p:cNvSpPr/>
          <p:nvPr/>
        </p:nvSpPr>
        <p:spPr>
          <a:xfrm>
            <a:off x="6553200" y="2082478"/>
            <a:ext cx="2062396" cy="3939540"/>
          </a:xfrm>
          <a:prstGeom prst="rect">
            <a:avLst/>
          </a:prstGeom>
        </p:spPr>
        <p:txBody>
          <a:bodyPr wrap="square">
            <a:spAutoFit/>
          </a:bodyPr>
          <a:lstStyle/>
          <a:p>
            <a:pPr lvl="0" algn="just" rtl="1"/>
            <a:r>
              <a:rPr lang="ar-EG" sz="1400" b="1" dirty="0">
                <a:solidFill>
                  <a:prstClr val="black"/>
                </a:solidFill>
                <a:latin typeface="Simplified Arabic" pitchFamily="18" charset="-78"/>
                <a:cs typeface="Simplified Arabic" pitchFamily="18" charset="-78"/>
              </a:rPr>
              <a:t>الجدول يبين المساحة وعدد السكان  والكثافة السكانية في مناطق المملكة العربية السعودية عام 2010، والمطلوب رسم منحني </a:t>
            </a:r>
            <a:r>
              <a:rPr lang="ar-EG" sz="1400" b="1" dirty="0" err="1">
                <a:solidFill>
                  <a:prstClr val="black"/>
                </a:solidFill>
                <a:latin typeface="Simplified Arabic" pitchFamily="18" charset="-78"/>
                <a:cs typeface="Simplified Arabic" pitchFamily="18" charset="-78"/>
              </a:rPr>
              <a:t>لورنز</a:t>
            </a:r>
            <a:r>
              <a:rPr lang="ar-EG" sz="1400" b="1" dirty="0">
                <a:solidFill>
                  <a:prstClr val="black"/>
                </a:solidFill>
                <a:latin typeface="Simplified Arabic" pitchFamily="18" charset="-78"/>
                <a:cs typeface="Simplified Arabic" pitchFamily="18" charset="-78"/>
              </a:rPr>
              <a:t> لا يجاد العلاقة بينهما تبعاً للكثافة السكانية</a:t>
            </a:r>
            <a:r>
              <a:rPr lang="ar-EG" b="1" dirty="0" smtClean="0">
                <a:solidFill>
                  <a:prstClr val="black"/>
                </a:solidFill>
                <a:latin typeface="Simplified Arabic" pitchFamily="18" charset="-78"/>
                <a:cs typeface="Simplified Arabic" pitchFamily="18" charset="-78"/>
              </a:rPr>
              <a:t>؟</a:t>
            </a:r>
          </a:p>
          <a:p>
            <a:pPr lvl="0" algn="just" rtl="1"/>
            <a:endParaRPr lang="ar-EG" b="1" dirty="0">
              <a:solidFill>
                <a:prstClr val="black"/>
              </a:solidFill>
              <a:latin typeface="Simplified Arabic" pitchFamily="18" charset="-78"/>
              <a:cs typeface="Simplified Arabic" pitchFamily="18" charset="-78"/>
            </a:endParaRPr>
          </a:p>
          <a:p>
            <a:pPr lvl="0" algn="just" rtl="1"/>
            <a:endParaRPr lang="ar-EG" b="1" dirty="0" smtClean="0">
              <a:solidFill>
                <a:prstClr val="black"/>
              </a:solidFill>
              <a:latin typeface="Simplified Arabic" pitchFamily="18" charset="-78"/>
              <a:cs typeface="Simplified Arabic" pitchFamily="18" charset="-78"/>
            </a:endParaRPr>
          </a:p>
          <a:p>
            <a:pPr lvl="0" algn="just" rtl="1"/>
            <a:endParaRPr lang="ar-EG" b="1" dirty="0">
              <a:solidFill>
                <a:prstClr val="black"/>
              </a:solidFill>
              <a:latin typeface="Simplified Arabic" pitchFamily="18" charset="-78"/>
              <a:cs typeface="Simplified Arabic" pitchFamily="18" charset="-78"/>
            </a:endParaRPr>
          </a:p>
          <a:p>
            <a:pPr lvl="0" algn="just" rtl="1"/>
            <a:endParaRPr lang="ar-EG" b="1" dirty="0" smtClean="0">
              <a:solidFill>
                <a:prstClr val="black"/>
              </a:solidFill>
              <a:latin typeface="Simplified Arabic" pitchFamily="18" charset="-78"/>
              <a:cs typeface="Simplified Arabic" pitchFamily="18" charset="-78"/>
            </a:endParaRPr>
          </a:p>
          <a:p>
            <a:pPr lvl="0" algn="just" rtl="1"/>
            <a:endParaRPr lang="ar-EG" b="1" dirty="0">
              <a:solidFill>
                <a:prstClr val="black"/>
              </a:solidFill>
              <a:latin typeface="Simplified Arabic" pitchFamily="18" charset="-78"/>
              <a:cs typeface="Simplified Arabic" pitchFamily="18" charset="-78"/>
            </a:endParaRPr>
          </a:p>
          <a:p>
            <a:pPr lvl="0" algn="just" rtl="1"/>
            <a:endParaRPr lang="ar-EG" b="1" dirty="0" smtClean="0">
              <a:solidFill>
                <a:prstClr val="black"/>
              </a:solidFill>
              <a:latin typeface="Simplified Arabic" pitchFamily="18" charset="-78"/>
              <a:cs typeface="Simplified Arabic" pitchFamily="18" charset="-78"/>
            </a:endParaRPr>
          </a:p>
          <a:p>
            <a:pPr lvl="0" algn="just" rtl="1"/>
            <a:endParaRPr lang="ar-EG" b="1" dirty="0">
              <a:solidFill>
                <a:prstClr val="black"/>
              </a:solidFill>
              <a:latin typeface="Simplified Arabic" pitchFamily="18" charset="-78"/>
              <a:cs typeface="Simplified Arabic" pitchFamily="18" charset="-78"/>
            </a:endParaRPr>
          </a:p>
          <a:p>
            <a:pPr lvl="0" algn="just" rtl="1"/>
            <a:endParaRPr lang="ar-EG" b="1" dirty="0">
              <a:solidFill>
                <a:prstClr val="black"/>
              </a:solidFill>
              <a:latin typeface="Simplified Arabic" pitchFamily="18" charset="-78"/>
              <a:cs typeface="Simplified Arabic" pitchFamily="18" charset="-78"/>
            </a:endParaRPr>
          </a:p>
          <a:p>
            <a:pPr lvl="0" algn="just" rtl="1"/>
            <a:r>
              <a:rPr lang="ar-EG" b="1" dirty="0" smtClean="0">
                <a:solidFill>
                  <a:prstClr val="black"/>
                </a:solidFill>
                <a:latin typeface="Simplified Arabic" pitchFamily="18" charset="-78"/>
                <a:cs typeface="Simplified Arabic" pitchFamily="18" charset="-78"/>
              </a:rPr>
              <a:t>استرشد بالمثال السابق</a:t>
            </a:r>
            <a:endParaRPr lang="ar-EG" b="1" dirty="0">
              <a:solidFill>
                <a:prstClr val="black"/>
              </a:solidFill>
              <a:latin typeface="Simplified Arabic" pitchFamily="18" charset="-78"/>
              <a:cs typeface="Simplified Arabic" pitchFamily="18" charset="-78"/>
            </a:endParaRPr>
          </a:p>
        </p:txBody>
      </p:sp>
      <p:graphicFrame>
        <p:nvGraphicFramePr>
          <p:cNvPr id="12" name="Table 11"/>
          <p:cNvGraphicFramePr>
            <a:graphicFrameLocks noGrp="1"/>
          </p:cNvGraphicFramePr>
          <p:nvPr>
            <p:extLst>
              <p:ext uri="{D42A27DB-BD31-4B8C-83A1-F6EECF244321}">
                <p14:modId xmlns:p14="http://schemas.microsoft.com/office/powerpoint/2010/main" val="2678294292"/>
              </p:ext>
            </p:extLst>
          </p:nvPr>
        </p:nvGraphicFramePr>
        <p:xfrm>
          <a:off x="380999" y="1865607"/>
          <a:ext cx="5791202" cy="4687590"/>
        </p:xfrm>
        <a:graphic>
          <a:graphicData uri="http://schemas.openxmlformats.org/drawingml/2006/table">
            <a:tbl>
              <a:tblPr rtl="1">
                <a:tableStyleId>{3C2FFA5D-87B4-456A-9821-1D502468CF0F}</a:tableStyleId>
              </a:tblPr>
              <a:tblGrid>
                <a:gridCol w="1143941"/>
                <a:gridCol w="1340557"/>
                <a:gridCol w="1680163"/>
                <a:gridCol w="1626541"/>
              </a:tblGrid>
              <a:tr h="563684">
                <a:tc>
                  <a:txBody>
                    <a:bodyPr/>
                    <a:lstStyle/>
                    <a:p>
                      <a:pPr algn="ctr" rtl="1" fontAlgn="ctr"/>
                      <a:r>
                        <a:rPr lang="ar-EG" sz="1400" b="1" u="none" strike="noStrike" dirty="0">
                          <a:effectLst/>
                          <a:latin typeface="Arial" pitchFamily="34" charset="0"/>
                          <a:cs typeface="Arial" pitchFamily="34" charset="0"/>
                        </a:rPr>
                        <a:t>المنطقة</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a:effectLst/>
                          <a:latin typeface="Arial" pitchFamily="34" charset="0"/>
                          <a:cs typeface="Arial" pitchFamily="34" charset="0"/>
                        </a:rPr>
                        <a:t>المساحة كم²</a:t>
                      </a:r>
                      <a:endParaRPr lang="ar-EG" sz="1400" b="1" i="0" u="none" strike="noStrike">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عدد السكان</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c>
                  <a:txBody>
                    <a:bodyPr/>
                    <a:lstStyle/>
                    <a:p>
                      <a:pPr algn="ctr" rtl="1" fontAlgn="ctr"/>
                      <a:r>
                        <a:rPr lang="ar-EG" sz="1400" b="1" u="none" strike="noStrike" dirty="0">
                          <a:effectLst/>
                          <a:latin typeface="Arial" pitchFamily="34" charset="0"/>
                          <a:cs typeface="Arial" pitchFamily="34" charset="0"/>
                        </a:rPr>
                        <a:t>الكثافة السكانية</a:t>
                      </a:r>
                      <a:endParaRPr lang="ar-EG" sz="1400" b="1" i="0" u="none" strike="noStrike" dirty="0">
                        <a:solidFill>
                          <a:srgbClr val="FFFFFF"/>
                        </a:solidFill>
                        <a:effectLst/>
                        <a:latin typeface="Arial" pitchFamily="34" charset="0"/>
                        <a:cs typeface="Arial" pitchFamily="34" charset="0"/>
                      </a:endParaRPr>
                    </a:p>
                  </a:txBody>
                  <a:tcPr marL="9525" marR="9525" marT="9525" marB="0" anchor="ctr"/>
                </a:tc>
              </a:tr>
              <a:tr h="386758">
                <a:tc>
                  <a:txBody>
                    <a:bodyPr/>
                    <a:lstStyle/>
                    <a:p>
                      <a:pPr algn="ctr" rtl="1" fontAlgn="ctr"/>
                      <a:r>
                        <a:rPr lang="ar-EG" sz="1400" b="1" u="none" strike="noStrike" dirty="0" smtClean="0">
                          <a:effectLst/>
                          <a:latin typeface="Arial" pitchFamily="34" charset="0"/>
                          <a:cs typeface="Arial" pitchFamily="34" charset="0"/>
                        </a:rPr>
                        <a:t>الرياض</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412000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6777146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13.5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u="none" strike="noStrike" dirty="0" smtClean="0">
                          <a:effectLst/>
                          <a:latin typeface="Arial" pitchFamily="34" charset="0"/>
                          <a:cs typeface="Arial" pitchFamily="34" charset="0"/>
                        </a:rPr>
                        <a:t>القصيم</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chemeClr val="dk1"/>
                          </a:solidFill>
                          <a:effectLst/>
                          <a:latin typeface="Arial" pitchFamily="34" charset="0"/>
                          <a:cs typeface="Arial" pitchFamily="34" charset="0"/>
                        </a:rPr>
                        <a:t>65000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1215858</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17.5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u="none" strike="noStrike" dirty="0" smtClean="0">
                          <a:effectLst/>
                          <a:latin typeface="Arial" pitchFamily="34" charset="0"/>
                          <a:cs typeface="Arial" pitchFamily="34" charset="0"/>
                        </a:rPr>
                        <a:t>مكة المكرمة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164000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6915006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37.9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u="none" strike="noStrike" dirty="0" smtClean="0">
                          <a:effectLst/>
                          <a:latin typeface="Arial" pitchFamily="34" charset="0"/>
                          <a:cs typeface="Arial" pitchFamily="34" charset="0"/>
                        </a:rPr>
                        <a:t>المدينة المنورة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173000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1777933</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9.9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u="none" strike="noStrike" dirty="0" smtClean="0">
                          <a:effectLst/>
                          <a:latin typeface="Arial" pitchFamily="34" charset="0"/>
                          <a:cs typeface="Arial" pitchFamily="34" charset="0"/>
                        </a:rPr>
                        <a:t>حائل</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103887</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597144</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u="none" strike="noStrike" dirty="0" smtClean="0">
                          <a:effectLst/>
                          <a:latin typeface="Arial" pitchFamily="34" charset="0"/>
                          <a:cs typeface="Arial" pitchFamily="34" charset="0"/>
                        </a:rPr>
                        <a:t>5.1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الجوف</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100212</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440009</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3.6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تبوك</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108000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791535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4.7</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الحدود الشمالية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187000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320524</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6.5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عسير</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81100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smtClean="0">
                          <a:solidFill>
                            <a:srgbClr val="000000"/>
                          </a:solidFill>
                          <a:effectLst/>
                          <a:latin typeface="Arial" pitchFamily="34" charset="0"/>
                          <a:cs typeface="Arial" pitchFamily="34" charset="0"/>
                        </a:rPr>
                        <a:t>1913922</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22</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جازان</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11671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1365110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101.6</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نجران</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119000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505652</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2.8</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الباحة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9921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411888</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38.1</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r h="311429">
                <a:tc>
                  <a:txBody>
                    <a:bodyPr/>
                    <a:lstStyle/>
                    <a:p>
                      <a:pPr algn="ctr" rtl="1" fontAlgn="ctr"/>
                      <a:r>
                        <a:rPr lang="ar-EG" sz="1400" b="1" i="0" u="none" strike="noStrike" dirty="0" smtClean="0">
                          <a:solidFill>
                            <a:srgbClr val="000000"/>
                          </a:solidFill>
                          <a:effectLst/>
                          <a:latin typeface="Arial" pitchFamily="34" charset="0"/>
                          <a:cs typeface="Arial" pitchFamily="34" charset="0"/>
                        </a:rPr>
                        <a:t>الشرقية</a:t>
                      </a:r>
                      <a:endParaRPr lang="ar-EG"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710000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4105780</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ar-EG" sz="1400" b="1" i="0" u="none" strike="noStrike" dirty="0" smtClean="0">
                          <a:solidFill>
                            <a:srgbClr val="000000"/>
                          </a:solidFill>
                          <a:effectLst/>
                          <a:latin typeface="Arial" pitchFamily="34" charset="0"/>
                          <a:cs typeface="Arial" pitchFamily="34" charset="0"/>
                        </a:rPr>
                        <a:t>5</a:t>
                      </a:r>
                      <a:endParaRPr lang="en-US" sz="1400" b="1"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pic>
        <p:nvPicPr>
          <p:cNvPr id="9218" name="Picture 2" descr="E:\الأساليب الكمية\pice\Saudi_Arabia_adm_location_map.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8" y="3747655"/>
            <a:ext cx="2086916"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4423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WordArt 6"/>
          <p:cNvSpPr>
            <a:spLocks noChangeArrowheads="1" noChangeShapeType="1" noTextEdit="1"/>
          </p:cNvSpPr>
          <p:nvPr/>
        </p:nvSpPr>
        <p:spPr bwMode="auto">
          <a:xfrm>
            <a:off x="2286000" y="1600200"/>
            <a:ext cx="4572000" cy="24384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الوحدة</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rPr>
              <a:t>الخامسة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ea typeface="ＭＳ Ｐゴシック" pitchFamily="34" charset="-128"/>
              <a:cs typeface="Simplified Arabic"/>
            </a:endParaRPr>
          </a:p>
        </p:txBody>
      </p:sp>
    </p:spTree>
    <p:extLst>
      <p:ext uri="{BB962C8B-B14F-4D97-AF65-F5344CB8AC3E}">
        <p14:creationId xmlns:p14="http://schemas.microsoft.com/office/powerpoint/2010/main" val="19691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685800"/>
            <a:ext cx="8458200" cy="990600"/>
          </a:xfrm>
        </p:spPr>
        <p:txBody>
          <a:bodyPr>
            <a:normAutofit/>
          </a:bodyPr>
          <a:lstStyle/>
          <a:p>
            <a:pPr algn="ctr" rtl="1"/>
            <a:r>
              <a:rPr lang="ar-EG" sz="4000" b="1" dirty="0">
                <a:solidFill>
                  <a:srgbClr val="002060"/>
                </a:solidFill>
                <a:latin typeface="Arial" pitchFamily="34" charset="0"/>
                <a:cs typeface="Arial" pitchFamily="34" charset="0"/>
              </a:rPr>
              <a:t>مقاييس التركز</a:t>
            </a:r>
            <a:endParaRPr lang="ar-SA" sz="40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1719263"/>
            <a:ext cx="35052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178" cy="6857191"/>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0" name="Text Box 25"/>
            <p:cNvSpPr txBox="1">
              <a:spLocks noChangeArrowheads="1"/>
            </p:cNvSpPr>
            <p:nvPr/>
          </p:nvSpPr>
          <p:spPr bwMode="auto">
            <a:xfrm flipH="1">
              <a:off x="107021397" y="108872561"/>
              <a:ext cx="6257818" cy="3080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300" b="1" u="sng" dirty="0" smtClean="0">
                  <a:solidFill>
                    <a:srgbClr val="000000"/>
                  </a:solidFill>
                  <a:latin typeface="Arial" pitchFamily="34" charset="0"/>
                  <a:cs typeface="Arial" pitchFamily="34" charset="0"/>
                </a:rPr>
                <a:t>مقدمة</a:t>
              </a:r>
              <a:r>
                <a:rPr lang="ar-SA" sz="2300" b="1" u="sng" dirty="0" smtClean="0">
                  <a:solidFill>
                    <a:srgbClr val="000000"/>
                  </a:solidFill>
                  <a:latin typeface="Arial" pitchFamily="34" charset="0"/>
                  <a:cs typeface="Arial" pitchFamily="34" charset="0"/>
                </a:rPr>
                <a:t> </a:t>
              </a:r>
              <a:endParaRPr lang="ar-EG" sz="2300" b="1" u="sng" dirty="0" smtClean="0">
                <a:solidFill>
                  <a:srgbClr val="000000"/>
                </a:solidFill>
                <a:latin typeface="Arial" pitchFamily="34" charset="0"/>
                <a:cs typeface="Arial" pitchFamily="34" charset="0"/>
              </a:endParaRPr>
            </a:p>
            <a:p>
              <a:pPr algn="ctr" defTabSz="766816" rtl="1" fontAlgn="base">
                <a:spcBef>
                  <a:spcPct val="0"/>
                </a:spcBef>
                <a:spcAft>
                  <a:spcPct val="0"/>
                </a:spcAft>
              </a:pPr>
              <a:endParaRPr lang="en-US" sz="2300" b="1" dirty="0" smtClean="0">
                <a:solidFill>
                  <a:srgbClr val="000000"/>
                </a:solidFill>
                <a:latin typeface="Arial" pitchFamily="34" charset="0"/>
                <a:cs typeface="Arial" pitchFamily="34" charset="0"/>
              </a:endParaRPr>
            </a:p>
            <a:p>
              <a:pPr algn="just" defTabSz="766816" rtl="1" fontAlgn="base">
                <a:spcBef>
                  <a:spcPct val="0"/>
                </a:spcBef>
                <a:spcAft>
                  <a:spcPct val="0"/>
                </a:spcAft>
              </a:pPr>
              <a:r>
                <a:rPr lang="en-US" sz="20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يقصد بالتركز استخدام البيانات لمعرفة مدي تركز الظاهرة </a:t>
              </a:r>
              <a:r>
                <a:rPr lang="ar-SA" sz="2400" b="1" dirty="0" smtClean="0">
                  <a:solidFill>
                    <a:prstClr val="black"/>
                  </a:solidFill>
                  <a:latin typeface="Arial" pitchFamily="34" charset="0"/>
                  <a:cs typeface="Arial" pitchFamily="34" charset="0"/>
                </a:rPr>
                <a:t>المكانية.</a:t>
              </a:r>
              <a:r>
                <a:rPr lang="ar-EG" sz="2400" b="1" dirty="0" smtClean="0">
                  <a:solidFill>
                    <a:prstClr val="black"/>
                  </a:solidFill>
                  <a:latin typeface="Arial" pitchFamily="34" charset="0"/>
                  <a:cs typeface="Arial" pitchFamily="34" charset="0"/>
                </a:rPr>
                <a:t> و</a:t>
              </a:r>
              <a:r>
                <a:rPr lang="ar-SA" sz="2400" b="1" dirty="0" smtClean="0">
                  <a:solidFill>
                    <a:prstClr val="black"/>
                  </a:solidFill>
                  <a:latin typeface="Arial" pitchFamily="34" charset="0"/>
                  <a:cs typeface="Arial" pitchFamily="34" charset="0"/>
                </a:rPr>
                <a:t>يمكن </a:t>
              </a:r>
              <a:r>
                <a:rPr lang="ar-SA" sz="2400" b="1" dirty="0">
                  <a:solidFill>
                    <a:prstClr val="black"/>
                  </a:solidFill>
                  <a:latin typeface="Arial" pitchFamily="34" charset="0"/>
                  <a:cs typeface="Arial" pitchFamily="34" charset="0"/>
                </a:rPr>
                <a:t>قياس التركز للبيانات بعدد من المقاييس هي</a:t>
              </a:r>
              <a:r>
                <a:rPr lang="ar-SA" sz="2400" b="1" dirty="0" smtClean="0">
                  <a:solidFill>
                    <a:prstClr val="black"/>
                  </a:solidFill>
                  <a:latin typeface="Arial" pitchFamily="34" charset="0"/>
                  <a:cs typeface="Arial" pitchFamily="34" charset="0"/>
                </a:rPr>
                <a:t>:</a:t>
              </a:r>
              <a:endParaRPr lang="ar-EG" sz="2400" b="1" dirty="0" smtClean="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دليل </a:t>
              </a:r>
              <a:r>
                <a:rPr lang="ar-SA" sz="2400" b="1" dirty="0" smtClean="0">
                  <a:solidFill>
                    <a:srgbClr val="FF0000"/>
                  </a:solidFill>
                  <a:latin typeface="Arial" pitchFamily="34" charset="0"/>
                  <a:cs typeface="Arial" pitchFamily="34" charset="0"/>
                </a:rPr>
                <a:t>التركز</a:t>
              </a:r>
              <a:r>
                <a:rPr lang="ar-EG" sz="2400" b="1" dirty="0" smtClean="0">
                  <a:solidFill>
                    <a:srgbClr val="FF0000"/>
                  </a:solidFill>
                  <a:latin typeface="Arial" pitchFamily="34" charset="0"/>
                  <a:cs typeface="Arial" pitchFamily="34" charset="0"/>
                </a:rPr>
                <a:t> </a:t>
              </a:r>
              <a:r>
                <a:rPr lang="ar-SA" sz="2400" b="1" dirty="0" smtClean="0">
                  <a:latin typeface="Arial" pitchFamily="34" charset="0"/>
                  <a:cs typeface="Arial" pitchFamily="34" charset="0"/>
                </a:rPr>
                <a:t>:</a:t>
              </a:r>
              <a:r>
                <a:rPr lang="ar-EG" sz="2400" b="1" dirty="0" smtClean="0">
                  <a:latin typeface="Arial" pitchFamily="34" charset="0"/>
                  <a:cs typeface="Arial" pitchFamily="34" charset="0"/>
                </a:rPr>
                <a:t> </a:t>
              </a:r>
              <a:r>
                <a:rPr lang="ar-SA" sz="2400" b="1" dirty="0" smtClean="0">
                  <a:solidFill>
                    <a:prstClr val="black"/>
                  </a:solidFill>
                  <a:latin typeface="Arial" pitchFamily="34" charset="0"/>
                  <a:cs typeface="Arial" pitchFamily="34" charset="0"/>
                </a:rPr>
                <a:t>يقيس </a:t>
              </a:r>
              <a:r>
                <a:rPr lang="ar-SA" sz="2400" b="1" dirty="0">
                  <a:solidFill>
                    <a:prstClr val="black"/>
                  </a:solidFill>
                  <a:latin typeface="Arial" pitchFamily="34" charset="0"/>
                  <a:cs typeface="Arial" pitchFamily="34" charset="0"/>
                </a:rPr>
                <a:t>مدي تركز توزيع أي ظاهرة في اطار مساحة جغرافية معينة</a:t>
              </a:r>
              <a:r>
                <a:rPr lang="ar-SA" sz="2400" b="1" dirty="0" smtClean="0">
                  <a:solidFill>
                    <a:prstClr val="black"/>
                  </a:solidFill>
                  <a:latin typeface="Arial" pitchFamily="34" charset="0"/>
                  <a:cs typeface="Arial" pitchFamily="34" charset="0"/>
                </a:rPr>
                <a:t>.</a:t>
              </a:r>
              <a:endParaRPr lang="ar-EG" sz="2400" b="1" dirty="0" smtClean="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معامل التوطن </a:t>
              </a:r>
              <a:r>
                <a:rPr lang="ar-SA" sz="2400" b="1" dirty="0">
                  <a:solidFill>
                    <a:prstClr val="black"/>
                  </a:solidFill>
                  <a:latin typeface="Arial" pitchFamily="34" charset="0"/>
                  <a:cs typeface="Arial" pitchFamily="34" charset="0"/>
                </a:rPr>
                <a:t>: يدل على نسبة النسب أو نسبة التركز الموضعي</a:t>
              </a:r>
              <a:r>
                <a:rPr lang="ar-SA" sz="2400" b="1" dirty="0" smtClean="0">
                  <a:solidFill>
                    <a:prstClr val="black"/>
                  </a:solidFill>
                  <a:latin typeface="Arial" pitchFamily="34" charset="0"/>
                  <a:cs typeface="Arial" pitchFamily="34" charset="0"/>
                </a:rPr>
                <a:t>.</a:t>
              </a:r>
              <a:endParaRPr lang="ar-EG" sz="2400" b="1" dirty="0" smtClean="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منحني </a:t>
              </a:r>
              <a:r>
                <a:rPr lang="ar-SA" sz="2400" b="1" dirty="0" err="1">
                  <a:solidFill>
                    <a:srgbClr val="FF0000"/>
                  </a:solidFill>
                  <a:latin typeface="Arial" pitchFamily="34" charset="0"/>
                  <a:cs typeface="Arial" pitchFamily="34" charset="0"/>
                </a:rPr>
                <a:t>لورنز</a:t>
              </a:r>
              <a:r>
                <a:rPr lang="ar-SA" sz="2400" b="1" dirty="0">
                  <a:solidFill>
                    <a:srgbClr val="FF0000"/>
                  </a:solidFill>
                  <a:latin typeface="Arial" pitchFamily="34" charset="0"/>
                  <a:cs typeface="Arial" pitchFamily="34" charset="0"/>
                </a:rPr>
                <a:t> </a:t>
              </a:r>
              <a:r>
                <a:rPr lang="ar-SA"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ل</a:t>
              </a:r>
              <a:r>
                <a:rPr lang="ar-SA" sz="2400" b="1" dirty="0" smtClean="0">
                  <a:solidFill>
                    <a:prstClr val="black"/>
                  </a:solidFill>
                  <a:latin typeface="Arial" pitchFamily="34" charset="0"/>
                  <a:cs typeface="Arial" pitchFamily="34" charset="0"/>
                </a:rPr>
                <a:t>قياس </a:t>
              </a:r>
              <a:r>
                <a:rPr lang="ar-SA" sz="2400" b="1" dirty="0">
                  <a:solidFill>
                    <a:prstClr val="black"/>
                  </a:solidFill>
                  <a:latin typeface="Arial" pitchFamily="34" charset="0"/>
                  <a:cs typeface="Arial" pitchFamily="34" charset="0"/>
                </a:rPr>
                <a:t>العلاقة بين توزيع ظاهرة ما في اطار مساحة </a:t>
              </a:r>
              <a:r>
                <a:rPr lang="ar-SA" sz="2400" b="1" dirty="0" smtClean="0">
                  <a:solidFill>
                    <a:prstClr val="black"/>
                  </a:solidFill>
                  <a:latin typeface="Arial" pitchFamily="34" charset="0"/>
                  <a:cs typeface="Arial" pitchFamily="34" charset="0"/>
                </a:rPr>
                <a:t>جغرافية </a:t>
              </a:r>
              <a:r>
                <a:rPr lang="ar-SA" sz="2400" b="1" dirty="0">
                  <a:solidFill>
                    <a:prstClr val="black"/>
                  </a:solidFill>
                  <a:latin typeface="Arial" pitchFamily="34" charset="0"/>
                  <a:cs typeface="Arial" pitchFamily="34" charset="0"/>
                </a:rPr>
                <a:t>محددة.</a:t>
              </a: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7" y="107967780"/>
              <a:ext cx="5947695"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b="1"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en-US" sz="20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aphicFrame>
        <p:nvGraphicFramePr>
          <p:cNvPr id="39" name="رسم تخطيطي 14"/>
          <p:cNvGraphicFramePr/>
          <p:nvPr>
            <p:extLst>
              <p:ext uri="{D42A27DB-BD31-4B8C-83A1-F6EECF244321}">
                <p14:modId xmlns:p14="http://schemas.microsoft.com/office/powerpoint/2010/main" val="1906425024"/>
              </p:ext>
            </p:extLst>
          </p:nvPr>
        </p:nvGraphicFramePr>
        <p:xfrm>
          <a:off x="853949" y="2057400"/>
          <a:ext cx="7315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04494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graphicEl>
                                              <a:dgm id="{4FC0124F-FD88-4A36-B670-3496A1EAEF5F}"/>
                                            </p:graphicEl>
                                          </p:spTgt>
                                        </p:tgtEl>
                                        <p:attrNameLst>
                                          <p:attrName>style.visibility</p:attrName>
                                        </p:attrNameLst>
                                      </p:cBhvr>
                                      <p:to>
                                        <p:strVal val="visible"/>
                                      </p:to>
                                    </p:set>
                                    <p:animEffect transition="in" filter="fade">
                                      <p:cBhvr>
                                        <p:cTn id="7" dur="1000"/>
                                        <p:tgtEl>
                                          <p:spTgt spid="39">
                                            <p:graphicEl>
                                              <a:dgm id="{4FC0124F-FD88-4A36-B670-3496A1EAEF5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graphicEl>
                                              <a:dgm id="{85DC47F8-888F-4B5A-AFD4-49611A2C8D56}"/>
                                            </p:graphicEl>
                                          </p:spTgt>
                                        </p:tgtEl>
                                        <p:attrNameLst>
                                          <p:attrName>style.visibility</p:attrName>
                                        </p:attrNameLst>
                                      </p:cBhvr>
                                      <p:to>
                                        <p:strVal val="visible"/>
                                      </p:to>
                                    </p:set>
                                    <p:animEffect transition="in" filter="fade">
                                      <p:cBhvr>
                                        <p:cTn id="10" dur="1000"/>
                                        <p:tgtEl>
                                          <p:spTgt spid="39">
                                            <p:graphicEl>
                                              <a:dgm id="{85DC47F8-888F-4B5A-AFD4-49611A2C8D5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graphicEl>
                                              <a:dgm id="{E9449C77-F8FC-467C-A481-87EBDE3C69BF}"/>
                                            </p:graphicEl>
                                          </p:spTgt>
                                        </p:tgtEl>
                                        <p:attrNameLst>
                                          <p:attrName>style.visibility</p:attrName>
                                        </p:attrNameLst>
                                      </p:cBhvr>
                                      <p:to>
                                        <p:strVal val="visible"/>
                                      </p:to>
                                    </p:set>
                                    <p:animEffect transition="in" filter="fade">
                                      <p:cBhvr>
                                        <p:cTn id="15" dur="1000"/>
                                        <p:tgtEl>
                                          <p:spTgt spid="39">
                                            <p:graphicEl>
                                              <a:dgm id="{E9449C77-F8FC-467C-A481-87EBDE3C69B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graphicEl>
                                              <a:dgm id="{E486F78E-B3B2-4152-A7CE-869C3BD4C5B2}"/>
                                            </p:graphicEl>
                                          </p:spTgt>
                                        </p:tgtEl>
                                        <p:attrNameLst>
                                          <p:attrName>style.visibility</p:attrName>
                                        </p:attrNameLst>
                                      </p:cBhvr>
                                      <p:to>
                                        <p:strVal val="visible"/>
                                      </p:to>
                                    </p:set>
                                    <p:animEffect transition="in" filter="fade">
                                      <p:cBhvr>
                                        <p:cTn id="18" dur="1000"/>
                                        <p:tgtEl>
                                          <p:spTgt spid="39">
                                            <p:graphicEl>
                                              <a:dgm id="{E486F78E-B3B2-4152-A7CE-869C3BD4C5B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graphicEl>
                                              <a:dgm id="{9EB28B04-B9D7-427A-A213-7EA078E41105}"/>
                                            </p:graphicEl>
                                          </p:spTgt>
                                        </p:tgtEl>
                                        <p:attrNameLst>
                                          <p:attrName>style.visibility</p:attrName>
                                        </p:attrNameLst>
                                      </p:cBhvr>
                                      <p:to>
                                        <p:strVal val="visible"/>
                                      </p:to>
                                    </p:set>
                                    <p:animEffect transition="in" filter="fade">
                                      <p:cBhvr>
                                        <p:cTn id="21" dur="1000"/>
                                        <p:tgtEl>
                                          <p:spTgt spid="39">
                                            <p:graphicEl>
                                              <a:dgm id="{9EB28B04-B9D7-427A-A213-7EA078E4110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graphicEl>
                                              <a:dgm id="{A7ECD127-312E-4337-AAA8-E49F89E01ABA}"/>
                                            </p:graphicEl>
                                          </p:spTgt>
                                        </p:tgtEl>
                                        <p:attrNameLst>
                                          <p:attrName>style.visibility</p:attrName>
                                        </p:attrNameLst>
                                      </p:cBhvr>
                                      <p:to>
                                        <p:strVal val="visible"/>
                                      </p:to>
                                    </p:set>
                                    <p:animEffect transition="in" filter="fade">
                                      <p:cBhvr>
                                        <p:cTn id="26" dur="1000"/>
                                        <p:tgtEl>
                                          <p:spTgt spid="39">
                                            <p:graphicEl>
                                              <a:dgm id="{A7ECD127-312E-4337-AAA8-E49F89E01ABA}"/>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graphicEl>
                                              <a:dgm id="{7F5F2F4E-D740-48E5-BEC7-FB4F67AD49A7}"/>
                                            </p:graphicEl>
                                          </p:spTgt>
                                        </p:tgtEl>
                                        <p:attrNameLst>
                                          <p:attrName>style.visibility</p:attrName>
                                        </p:attrNameLst>
                                      </p:cBhvr>
                                      <p:to>
                                        <p:strVal val="visible"/>
                                      </p:to>
                                    </p:set>
                                    <p:animEffect transition="in" filter="fade">
                                      <p:cBhvr>
                                        <p:cTn id="29" dur="1000"/>
                                        <p:tgtEl>
                                          <p:spTgt spid="39">
                                            <p:graphicEl>
                                              <a:dgm id="{7F5F2F4E-D740-48E5-BEC7-FB4F67AD49A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graphicEl>
                                              <a:dgm id="{BCF0ECFA-4EB3-4408-BBEA-B11EE415BA6E}"/>
                                            </p:graphicEl>
                                          </p:spTgt>
                                        </p:tgtEl>
                                        <p:attrNameLst>
                                          <p:attrName>style.visibility</p:attrName>
                                        </p:attrNameLst>
                                      </p:cBhvr>
                                      <p:to>
                                        <p:strVal val="visible"/>
                                      </p:to>
                                    </p:set>
                                    <p:animEffect transition="in" filter="fade">
                                      <p:cBhvr>
                                        <p:cTn id="32" dur="1000"/>
                                        <p:tgtEl>
                                          <p:spTgt spid="39">
                                            <p:graphicEl>
                                              <a:dgm id="{BCF0ECFA-4EB3-4408-BBEA-B11EE415BA6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graphicEl>
                                              <a:dgm id="{EFB580B4-E911-4C3C-A371-2EA0AFA42895}"/>
                                            </p:graphicEl>
                                          </p:spTgt>
                                        </p:tgtEl>
                                        <p:attrNameLst>
                                          <p:attrName>style.visibility</p:attrName>
                                        </p:attrNameLst>
                                      </p:cBhvr>
                                      <p:to>
                                        <p:strVal val="visible"/>
                                      </p:to>
                                    </p:set>
                                    <p:animEffect transition="in" filter="fade">
                                      <p:cBhvr>
                                        <p:cTn id="37" dur="1000"/>
                                        <p:tgtEl>
                                          <p:spTgt spid="39">
                                            <p:graphicEl>
                                              <a:dgm id="{EFB580B4-E911-4C3C-A371-2EA0AFA42895}"/>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graphicEl>
                                              <a:dgm id="{29CF648F-A03E-4BC6-87F7-E3F335D8000B}"/>
                                            </p:graphicEl>
                                          </p:spTgt>
                                        </p:tgtEl>
                                        <p:attrNameLst>
                                          <p:attrName>style.visibility</p:attrName>
                                        </p:attrNameLst>
                                      </p:cBhvr>
                                      <p:to>
                                        <p:strVal val="visible"/>
                                      </p:to>
                                    </p:set>
                                    <p:animEffect transition="in" filter="fade">
                                      <p:cBhvr>
                                        <p:cTn id="40" dur="1000"/>
                                        <p:tgtEl>
                                          <p:spTgt spid="39">
                                            <p:graphicEl>
                                              <a:dgm id="{29CF648F-A03E-4BC6-87F7-E3F335D8000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graphicEl>
                                              <a:dgm id="{9CA68B66-6540-4D0C-B67E-0AAC2104C4AD}"/>
                                            </p:graphicEl>
                                          </p:spTgt>
                                        </p:tgtEl>
                                        <p:attrNameLst>
                                          <p:attrName>style.visibility</p:attrName>
                                        </p:attrNameLst>
                                      </p:cBhvr>
                                      <p:to>
                                        <p:strVal val="visible"/>
                                      </p:to>
                                    </p:set>
                                    <p:animEffect transition="in" filter="fade">
                                      <p:cBhvr>
                                        <p:cTn id="43" dur="1000"/>
                                        <p:tgtEl>
                                          <p:spTgt spid="39">
                                            <p:graphicEl>
                                              <a:dgm id="{9CA68B66-6540-4D0C-B67E-0AAC2104C4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800" b="1" dirty="0">
                  <a:solidFill>
                    <a:srgbClr val="000000"/>
                  </a:solidFill>
                  <a:latin typeface="Arial" pitchFamily="34" charset="0"/>
                  <a:cs typeface="Arial" pitchFamily="34" charset="0"/>
                </a:rPr>
                <a:t>أولا : دليل التركز</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4"/>
            <a:ext cx="687212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400" b="1" dirty="0" smtClean="0">
                <a:latin typeface="Simplified Arabic" pitchFamily="18" charset="-78"/>
                <a:cs typeface="Simplified Arabic" pitchFamily="18" charset="-78"/>
              </a:rPr>
              <a:t>لحساب </a:t>
            </a:r>
            <a:r>
              <a:rPr lang="ar-EG" sz="2400" b="1" dirty="0">
                <a:latin typeface="Simplified Arabic" pitchFamily="18" charset="-78"/>
                <a:cs typeface="Simplified Arabic" pitchFamily="18" charset="-78"/>
              </a:rPr>
              <a:t>دليل التركز نتبع الاتي:</a:t>
            </a:r>
          </a:p>
          <a:p>
            <a:pPr marL="342900" indent="-342900" algn="just">
              <a:buFont typeface="Wingdings" pitchFamily="2" charset="2"/>
              <a:buChar char="§"/>
            </a:pPr>
            <a:r>
              <a:rPr lang="ar-EG" sz="2400" b="1" dirty="0">
                <a:latin typeface="Simplified Arabic" pitchFamily="18" charset="-78"/>
                <a:cs typeface="Simplified Arabic" pitchFamily="18" charset="-78"/>
              </a:rPr>
              <a:t>حساب النسبة المئوية </a:t>
            </a:r>
            <a:r>
              <a:rPr lang="ar-EG" sz="2400" b="1" dirty="0" smtClean="0">
                <a:latin typeface="Simplified Arabic" pitchFamily="18" charset="-78"/>
                <a:cs typeface="Simplified Arabic" pitchFamily="18" charset="-78"/>
              </a:rPr>
              <a:t>للظاهرة لكل </a:t>
            </a:r>
            <a:r>
              <a:rPr lang="ar-EG" sz="2400" b="1" dirty="0">
                <a:latin typeface="Simplified Arabic" pitchFamily="18" charset="-78"/>
                <a:cs typeface="Simplified Arabic" pitchFamily="18" charset="-78"/>
              </a:rPr>
              <a:t>وحدة من  </a:t>
            </a:r>
            <a:r>
              <a:rPr lang="ar-EG" sz="2400" b="1" dirty="0" smtClean="0">
                <a:latin typeface="Simplified Arabic" pitchFamily="18" charset="-78"/>
                <a:cs typeface="Simplified Arabic" pitchFamily="18" charset="-78"/>
              </a:rPr>
              <a:t>إجماليها في كل الوحدات مثل: حساب </a:t>
            </a:r>
            <a:r>
              <a:rPr lang="ar-EG" sz="2400" b="1" dirty="0">
                <a:latin typeface="Simplified Arabic" pitchFamily="18" charset="-78"/>
                <a:cs typeface="Simplified Arabic" pitchFamily="18" charset="-78"/>
              </a:rPr>
              <a:t>النسبة المئوية للسكان  لكل </a:t>
            </a:r>
            <a:r>
              <a:rPr lang="ar-EG" sz="2400" b="1" dirty="0" smtClean="0">
                <a:latin typeface="Simplified Arabic" pitchFamily="18" charset="-78"/>
                <a:cs typeface="Simplified Arabic" pitchFamily="18" charset="-78"/>
              </a:rPr>
              <a:t>منطقة </a:t>
            </a:r>
            <a:r>
              <a:rPr lang="ar-EG" sz="2400" b="1" dirty="0">
                <a:latin typeface="Simplified Arabic" pitchFamily="18" charset="-78"/>
                <a:cs typeface="Simplified Arabic" pitchFamily="18" charset="-78"/>
              </a:rPr>
              <a:t>من  إجمالي عدد </a:t>
            </a:r>
            <a:r>
              <a:rPr lang="ar-EG" sz="2400" b="1" dirty="0" smtClean="0">
                <a:latin typeface="Simplified Arabic" pitchFamily="18" charset="-78"/>
                <a:cs typeface="Simplified Arabic" pitchFamily="18" charset="-78"/>
              </a:rPr>
              <a:t>السكان في المملكة </a:t>
            </a:r>
            <a:r>
              <a:rPr lang="ar-EG" sz="2400" b="1" dirty="0">
                <a:latin typeface="Simplified Arabic" pitchFamily="18" charset="-78"/>
                <a:cs typeface="Simplified Arabic" pitchFamily="18" charset="-78"/>
              </a:rPr>
              <a:t>أو حساب كمية </a:t>
            </a:r>
            <a:r>
              <a:rPr lang="ar-EG" sz="2400" b="1" dirty="0" smtClean="0">
                <a:latin typeface="Simplified Arabic" pitchFamily="18" charset="-78"/>
                <a:cs typeface="Simplified Arabic" pitchFamily="18" charset="-78"/>
              </a:rPr>
              <a:t>محصول ما </a:t>
            </a:r>
            <a:r>
              <a:rPr lang="ar-EG" sz="2400" b="1" dirty="0">
                <a:latin typeface="Simplified Arabic" pitchFamily="18" charset="-78"/>
                <a:cs typeface="Simplified Arabic" pitchFamily="18" charset="-78"/>
              </a:rPr>
              <a:t>لكل وحدة من إجمالي </a:t>
            </a:r>
            <a:r>
              <a:rPr lang="ar-EG" sz="2400" b="1" dirty="0" smtClean="0">
                <a:latin typeface="Simplified Arabic" pitchFamily="18" charset="-78"/>
                <a:cs typeface="Simplified Arabic" pitchFamily="18" charset="-78"/>
              </a:rPr>
              <a:t>كميات الإنتاج الزراعي، </a:t>
            </a:r>
            <a:r>
              <a:rPr lang="ar-EG" sz="2400" b="1" dirty="0">
                <a:latin typeface="Simplified Arabic" pitchFamily="18" charset="-78"/>
                <a:cs typeface="Simplified Arabic" pitchFamily="18" charset="-78"/>
              </a:rPr>
              <a:t>أو حساب عدد العاملين بصناعة معينة في كل وحدة من إجمالي عدد </a:t>
            </a:r>
            <a:r>
              <a:rPr lang="ar-EG" sz="2400" b="1" dirty="0" smtClean="0">
                <a:latin typeface="Simplified Arabic" pitchFamily="18" charset="-78"/>
                <a:cs typeface="Simplified Arabic" pitchFamily="18" charset="-78"/>
              </a:rPr>
              <a:t>العاملين بالقطاع.</a:t>
            </a:r>
            <a:endParaRPr lang="en-US" sz="2400" b="1" dirty="0">
              <a:latin typeface="Simplified Arabic" pitchFamily="18" charset="-78"/>
              <a:cs typeface="Simplified Arabic" pitchFamily="18" charset="-78"/>
            </a:endParaRPr>
          </a:p>
          <a:p>
            <a:pPr marL="342900" indent="-342900" algn="just">
              <a:buFont typeface="Wingdings" pitchFamily="2" charset="2"/>
              <a:buChar char="§"/>
            </a:pPr>
            <a:r>
              <a:rPr lang="ar-EG" sz="2400" b="1" dirty="0" smtClean="0">
                <a:latin typeface="Simplified Arabic" pitchFamily="18" charset="-78"/>
                <a:cs typeface="Simplified Arabic" pitchFamily="18" charset="-78"/>
              </a:rPr>
              <a:t>حساب </a:t>
            </a:r>
            <a:r>
              <a:rPr lang="ar-EG" sz="2400" b="1" dirty="0">
                <a:latin typeface="Simplified Arabic" pitchFamily="18" charset="-78"/>
                <a:cs typeface="Simplified Arabic" pitchFamily="18" charset="-78"/>
              </a:rPr>
              <a:t>النسبة المئوية لمساحة  كل وحدة من  إجمالي المساحة </a:t>
            </a:r>
            <a:r>
              <a:rPr lang="ar-EG" sz="2400" b="1" dirty="0" smtClean="0">
                <a:latin typeface="Simplified Arabic" pitchFamily="18" charset="-78"/>
                <a:cs typeface="Simplified Arabic" pitchFamily="18" charset="-78"/>
              </a:rPr>
              <a:t>الكلية.</a:t>
            </a:r>
            <a:endParaRPr lang="en-US" sz="2400" b="1" dirty="0" smtClean="0">
              <a:latin typeface="Simplified Arabic" pitchFamily="18" charset="-78"/>
              <a:cs typeface="Simplified Arabic" pitchFamily="18" charset="-78"/>
            </a:endParaRPr>
          </a:p>
          <a:p>
            <a:pPr marL="342900" indent="-342900" algn="just">
              <a:buFont typeface="Wingdings" pitchFamily="2" charset="2"/>
              <a:buChar char="§"/>
            </a:pPr>
            <a:r>
              <a:rPr lang="ar-EG" sz="2400" b="1" dirty="0" smtClean="0">
                <a:latin typeface="Simplified Arabic" pitchFamily="18" charset="-78"/>
                <a:cs typeface="Simplified Arabic" pitchFamily="18" charset="-78"/>
              </a:rPr>
              <a:t>نحسب </a:t>
            </a:r>
            <a:r>
              <a:rPr lang="ar-EG" sz="2400" b="1" dirty="0">
                <a:latin typeface="Simplified Arabic" pitchFamily="18" charset="-78"/>
                <a:cs typeface="Simplified Arabic" pitchFamily="18" charset="-78"/>
              </a:rPr>
              <a:t>الفرق بين النسبتين  لكل وحدة بغض النظر عن إشارتها </a:t>
            </a:r>
            <a:r>
              <a:rPr lang="ar-EG" sz="2400" b="1" dirty="0" smtClean="0">
                <a:latin typeface="Simplified Arabic" pitchFamily="18" charset="-78"/>
                <a:cs typeface="Simplified Arabic" pitchFamily="18" charset="-78"/>
              </a:rPr>
              <a:t>الجبرية.</a:t>
            </a:r>
            <a:endParaRPr lang="en-US" sz="2400" b="1" dirty="0" smtClean="0">
              <a:latin typeface="Simplified Arabic" pitchFamily="18" charset="-78"/>
              <a:cs typeface="Simplified Arabic" pitchFamily="18" charset="-78"/>
            </a:endParaRPr>
          </a:p>
          <a:p>
            <a:pPr marL="342900" indent="-342900" algn="just">
              <a:buFont typeface="Wingdings" pitchFamily="2" charset="2"/>
              <a:buChar char="§"/>
            </a:pPr>
            <a:r>
              <a:rPr lang="ar-EG" sz="2400" b="1" dirty="0" smtClean="0">
                <a:latin typeface="Simplified Arabic" pitchFamily="18" charset="-78"/>
                <a:cs typeface="Simplified Arabic" pitchFamily="18" charset="-78"/>
              </a:rPr>
              <a:t>تجمع </a:t>
            </a:r>
            <a:r>
              <a:rPr lang="ar-EG" sz="2400" b="1" dirty="0">
                <a:latin typeface="Simplified Arabic" pitchFamily="18" charset="-78"/>
                <a:cs typeface="Simplified Arabic" pitchFamily="18" charset="-78"/>
              </a:rPr>
              <a:t>الفروق بغض النظر عن إشارتها </a:t>
            </a:r>
            <a:r>
              <a:rPr lang="ar-EG" sz="2400" b="1" dirty="0" smtClean="0">
                <a:latin typeface="Simplified Arabic" pitchFamily="18" charset="-78"/>
                <a:cs typeface="Simplified Arabic" pitchFamily="18" charset="-78"/>
              </a:rPr>
              <a:t>الجبرية.</a:t>
            </a:r>
            <a:endParaRPr lang="en-US" sz="2400" b="1" dirty="0" smtClean="0">
              <a:latin typeface="Simplified Arabic" pitchFamily="18" charset="-78"/>
              <a:cs typeface="Simplified Arabic" pitchFamily="18" charset="-78"/>
            </a:endParaRPr>
          </a:p>
          <a:p>
            <a:pPr marL="342900" indent="-342900" algn="just">
              <a:buFont typeface="Wingdings" pitchFamily="2" charset="2"/>
              <a:buChar char="§"/>
            </a:pPr>
            <a:r>
              <a:rPr lang="ar-EG" sz="2400" b="1" dirty="0" smtClean="0">
                <a:latin typeface="Simplified Arabic" pitchFamily="18" charset="-78"/>
                <a:cs typeface="Simplified Arabic" pitchFamily="18" charset="-78"/>
              </a:rPr>
              <a:t>ويصبح </a:t>
            </a:r>
            <a:r>
              <a:rPr lang="ar-EG" sz="2400" b="1" dirty="0">
                <a:latin typeface="Simplified Arabic" pitchFamily="18" charset="-78"/>
                <a:cs typeface="Simplified Arabic" pitchFamily="18" charset="-78"/>
              </a:rPr>
              <a:t>دليل التركز = ½ مجموع الفروق</a:t>
            </a:r>
          </a:p>
          <a:p>
            <a:pPr algn="just"/>
            <a:endParaRPr lang="ar-EG" sz="2000" b="1" dirty="0">
              <a:latin typeface="Simplified Arabic" pitchFamily="18" charset="-78"/>
              <a:cs typeface="Simplified Arabic" pitchFamily="18" charset="-78"/>
            </a:endParaRPr>
          </a:p>
          <a:p>
            <a:pPr algn="just"/>
            <a:endParaRPr lang="ar-EG" sz="2000" b="1" dirty="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دليل التركز </a:t>
            </a:r>
            <a:r>
              <a:rPr lang="ar-SA" sz="1600" b="1" dirty="0" smtClean="0">
                <a:solidFill>
                  <a:srgbClr val="000000"/>
                </a:solidFill>
                <a:latin typeface="Arial" pitchFamily="34" charset="0"/>
                <a:cs typeface="Arial" pitchFamily="34" charset="0"/>
              </a:rPr>
              <a:t>يقيس </a:t>
            </a:r>
            <a:r>
              <a:rPr lang="ar-SA" sz="1600" b="1" dirty="0">
                <a:solidFill>
                  <a:srgbClr val="000000"/>
                </a:solidFill>
                <a:latin typeface="Arial" pitchFamily="34" charset="0"/>
                <a:cs typeface="Arial" pitchFamily="34" charset="0"/>
              </a:rPr>
              <a:t>مدي تركز توزيع أي ظاهرة في اطار مساحة جغرافية </a:t>
            </a:r>
            <a:r>
              <a:rPr lang="ar-SA" sz="1600" b="1" dirty="0" smtClean="0">
                <a:solidFill>
                  <a:srgbClr val="000000"/>
                </a:solidFill>
                <a:latin typeface="Arial" pitchFamily="34" charset="0"/>
                <a:cs typeface="Arial" pitchFamily="34" charset="0"/>
              </a:rPr>
              <a:t>معينة</a:t>
            </a:r>
            <a:r>
              <a:rPr lang="ar-EG" sz="16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ويمكن تطبيقه في مجالات توزيع السكان  في مساحة محددة أو </a:t>
            </a:r>
            <a:r>
              <a:rPr lang="ar-EG" sz="1600" b="1" dirty="0" smtClean="0">
                <a:solidFill>
                  <a:srgbClr val="000000"/>
                </a:solidFill>
                <a:latin typeface="Arial" pitchFamily="34" charset="0"/>
                <a:cs typeface="Arial" pitchFamily="34" charset="0"/>
              </a:rPr>
              <a:t>كمية </a:t>
            </a:r>
            <a:r>
              <a:rPr lang="ar-SA" sz="1600" b="1" dirty="0" smtClean="0">
                <a:solidFill>
                  <a:srgbClr val="000000"/>
                </a:solidFill>
                <a:latin typeface="Arial" pitchFamily="34" charset="0"/>
                <a:cs typeface="Arial" pitchFamily="34" charset="0"/>
              </a:rPr>
              <a:t>الإنتاج </a:t>
            </a:r>
            <a:r>
              <a:rPr lang="ar-SA" sz="1600" b="1" dirty="0">
                <a:solidFill>
                  <a:srgbClr val="000000"/>
                </a:solidFill>
                <a:latin typeface="Arial" pitchFamily="34" charset="0"/>
                <a:cs typeface="Arial" pitchFamily="34" charset="0"/>
              </a:rPr>
              <a:t>الزراعي  لمحصول معين في مساحة زراعية معلومة أو </a:t>
            </a:r>
            <a:r>
              <a:rPr lang="ar-EG" sz="1600" b="1" dirty="0" smtClean="0">
                <a:solidFill>
                  <a:srgbClr val="000000"/>
                </a:solidFill>
                <a:latin typeface="Arial" pitchFamily="34" charset="0"/>
                <a:cs typeface="Arial" pitchFamily="34" charset="0"/>
              </a:rPr>
              <a:t>عدد </a:t>
            </a:r>
            <a:r>
              <a:rPr lang="ar-SA" sz="1600" b="1" dirty="0" smtClean="0">
                <a:solidFill>
                  <a:srgbClr val="000000"/>
                </a:solidFill>
                <a:latin typeface="Arial" pitchFamily="34" charset="0"/>
                <a:cs typeface="Arial" pitchFamily="34" charset="0"/>
              </a:rPr>
              <a:t>العاملين ب</a:t>
            </a:r>
            <a:r>
              <a:rPr lang="ar-EG" sz="1600" b="1" dirty="0" smtClean="0">
                <a:solidFill>
                  <a:srgbClr val="000000"/>
                </a:solidFill>
                <a:latin typeface="Arial" pitchFamily="34" charset="0"/>
                <a:cs typeface="Arial" pitchFamily="34" charset="0"/>
              </a:rPr>
              <a:t>أحدى </a:t>
            </a:r>
            <a:r>
              <a:rPr lang="ar-SA" sz="1600" b="1" dirty="0" smtClean="0">
                <a:solidFill>
                  <a:srgbClr val="000000"/>
                </a:solidFill>
                <a:latin typeface="Arial" pitchFamily="34" charset="0"/>
                <a:cs typeface="Arial" pitchFamily="34" charset="0"/>
              </a:rPr>
              <a:t>الصناع</a:t>
            </a:r>
            <a:r>
              <a:rPr lang="ar-EG" sz="1600" b="1" dirty="0" smtClean="0">
                <a:solidFill>
                  <a:srgbClr val="000000"/>
                </a:solidFill>
                <a:latin typeface="Arial" pitchFamily="34" charset="0"/>
                <a:cs typeface="Arial" pitchFamily="34" charset="0"/>
              </a:rPr>
              <a:t>ات</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في إطار وحدات إدارية.</a:t>
            </a:r>
          </a:p>
          <a:p>
            <a:pPr marL="0" indent="0">
              <a:buNone/>
            </a:pPr>
            <a:endParaRPr lang="ar-SA" dirty="0">
              <a:solidFill>
                <a:prstClr val="black"/>
              </a:solidFill>
            </a:endParaRPr>
          </a:p>
        </p:txBody>
      </p:sp>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000" b="1" dirty="0" smtClean="0">
                  <a:solidFill>
                    <a:srgbClr val="000000"/>
                  </a:solidFill>
                  <a:latin typeface="Arial" pitchFamily="34" charset="0"/>
                  <a:cs typeface="Arial" pitchFamily="34" charset="0"/>
                </a:rPr>
                <a:t>حساب </a:t>
              </a:r>
              <a:r>
                <a:rPr lang="ar-SA" sz="2000" b="1" dirty="0">
                  <a:solidFill>
                    <a:srgbClr val="000000"/>
                  </a:solidFill>
                  <a:latin typeface="Arial" pitchFamily="34" charset="0"/>
                  <a:cs typeface="Arial" pitchFamily="34" charset="0"/>
                </a:rPr>
                <a:t>دليل التركز</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0338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الجدول التالي يبين توزيع السكان في الدول العربية الأسيوية، والمطلوب حساب دليل التركز</a:t>
            </a:r>
            <a:r>
              <a:rPr lang="ar-EG" sz="1800" b="1" dirty="0" smtClean="0">
                <a:solidFill>
                  <a:prstClr val="black"/>
                </a:solidFill>
                <a:latin typeface="Simplified Arabic" pitchFamily="18" charset="-78"/>
                <a:cs typeface="Simplified Arabic" pitchFamily="18" charset="-78"/>
              </a:rPr>
              <a:t>؟</a:t>
            </a: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ويشير دليل التركز عدم </a:t>
            </a:r>
            <a:r>
              <a:rPr lang="ar-EG" sz="1800" b="1" dirty="0">
                <a:solidFill>
                  <a:prstClr val="black"/>
                </a:solidFill>
                <a:latin typeface="Simplified Arabic" pitchFamily="18" charset="-78"/>
                <a:cs typeface="Simplified Arabic" pitchFamily="18" charset="-78"/>
              </a:rPr>
              <a:t>العدالة في توزيع السكان قياساً للمساحة في الدول العربية الأسيوية لبعد القيمة الناتجة عن الصفر</a:t>
            </a: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24600" y="1592446"/>
            <a:ext cx="24182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90" y="2362200"/>
            <a:ext cx="5754590" cy="319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324600" y="1582341"/>
            <a:ext cx="2570187" cy="4739759"/>
          </a:xfrm>
          <a:prstGeom prst="rect">
            <a:avLst/>
          </a:prstGeom>
        </p:spPr>
        <p:txBody>
          <a:bodyPr wrap="square">
            <a:spAutoFit/>
          </a:bodyPr>
          <a:lstStyle/>
          <a:p>
            <a:pPr algn="just" rtl="1"/>
            <a:r>
              <a:rPr lang="ar-EG" sz="1400" b="1" dirty="0">
                <a:latin typeface="Arial" pitchFamily="34" charset="0"/>
                <a:cs typeface="Arial" pitchFamily="34" charset="0"/>
              </a:rPr>
              <a:t>لحساب دليل التركز نتبع الاتي:</a:t>
            </a:r>
          </a:p>
          <a:p>
            <a:pPr marL="285750" indent="-285750" algn="just" rtl="1">
              <a:buFont typeface="Wingdings" pitchFamily="2" charset="2"/>
              <a:buChar char="§"/>
            </a:pPr>
            <a:r>
              <a:rPr lang="ar-EG" sz="1600" b="1" dirty="0">
                <a:latin typeface="Arial" pitchFamily="34" charset="0"/>
                <a:cs typeface="Arial" pitchFamily="34" charset="0"/>
              </a:rPr>
              <a:t>تحسب النسبة المئوية لسكان  كل دولة من الدول العربية الأسيوية من  إجمالي عدد السكان  جميع الدول (64835 ألف نسمة</a:t>
            </a:r>
            <a:r>
              <a:rPr lang="ar-EG" sz="1600" b="1" dirty="0" smtClean="0">
                <a:latin typeface="Arial" pitchFamily="34" charset="0"/>
                <a:cs typeface="Arial" pitchFamily="34" charset="0"/>
              </a:rPr>
              <a:t>).</a:t>
            </a:r>
          </a:p>
          <a:p>
            <a:pPr marL="285750" indent="-285750" algn="just" rtl="1">
              <a:buFont typeface="Wingdings" pitchFamily="2" charset="2"/>
              <a:buChar char="§"/>
            </a:pPr>
            <a:r>
              <a:rPr lang="ar-EG" sz="1600" b="1" dirty="0" smtClean="0">
                <a:latin typeface="Arial" pitchFamily="34" charset="0"/>
                <a:cs typeface="Arial" pitchFamily="34" charset="0"/>
              </a:rPr>
              <a:t>تحسب </a:t>
            </a:r>
            <a:r>
              <a:rPr lang="ar-EG" sz="1600" b="1" dirty="0">
                <a:latin typeface="Arial" pitchFamily="34" charset="0"/>
                <a:cs typeface="Arial" pitchFamily="34" charset="0"/>
              </a:rPr>
              <a:t>النسبة المئوية لمساحة  كل دولة من  إجمالي مساحات جميع الدول (3655.7 الف كم2).</a:t>
            </a:r>
          </a:p>
          <a:p>
            <a:pPr marL="285750" indent="-285750" algn="just" rtl="1">
              <a:buFont typeface="Wingdings" pitchFamily="2" charset="2"/>
              <a:buChar char="§"/>
            </a:pPr>
            <a:r>
              <a:rPr lang="ar-EG" sz="1600" b="1" dirty="0">
                <a:latin typeface="Arial" pitchFamily="34" charset="0"/>
                <a:cs typeface="Arial" pitchFamily="34" charset="0"/>
              </a:rPr>
              <a:t>نحسب الفرق بين النسبة المئوية لمساحة الدولة والنسبة المئوية لسكانها بغض النظر عن إشارتها الجبرية.</a:t>
            </a:r>
          </a:p>
          <a:p>
            <a:pPr marL="285750" indent="-285750" algn="just" rtl="1">
              <a:buFont typeface="Wingdings" pitchFamily="2" charset="2"/>
              <a:buChar char="§"/>
            </a:pPr>
            <a:r>
              <a:rPr lang="ar-EG" sz="1600" b="1" dirty="0">
                <a:latin typeface="Arial" pitchFamily="34" charset="0"/>
                <a:cs typeface="Arial" pitchFamily="34" charset="0"/>
              </a:rPr>
              <a:t>تجمع الفروق  السابقة بغض النظر عن إشارتها الجبرية (89.4%).</a:t>
            </a:r>
          </a:p>
          <a:p>
            <a:pPr marL="285750" indent="-285750" algn="just" rtl="1">
              <a:buFont typeface="Wingdings" pitchFamily="2" charset="2"/>
              <a:buChar char="§"/>
            </a:pPr>
            <a:r>
              <a:rPr lang="ar-EG" sz="1600" b="1" dirty="0">
                <a:latin typeface="Arial" pitchFamily="34" charset="0"/>
                <a:cs typeface="Arial" pitchFamily="34" charset="0"/>
              </a:rPr>
              <a:t>ويصبح دليل التركز = ½ مجموع الفروق =  44.7</a:t>
            </a:r>
          </a:p>
        </p:txBody>
      </p:sp>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000" b="1" dirty="0">
                  <a:solidFill>
                    <a:srgbClr val="000000"/>
                  </a:solidFill>
                  <a:latin typeface="Arial" pitchFamily="34" charset="0"/>
                  <a:cs typeface="Arial" pitchFamily="34" charset="0"/>
                </a:rPr>
                <a:t>نتائج دليل التركز</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الجدول التالي يبين </a:t>
            </a:r>
            <a:r>
              <a:rPr lang="ar-EG" sz="1800" b="1" dirty="0" smtClean="0">
                <a:solidFill>
                  <a:prstClr val="black"/>
                </a:solidFill>
                <a:latin typeface="Simplified Arabic" pitchFamily="18" charset="-78"/>
                <a:cs typeface="Simplified Arabic" pitchFamily="18" charset="-78"/>
              </a:rPr>
              <a:t>نتائج دليل التركز لتوزيع </a:t>
            </a:r>
            <a:r>
              <a:rPr lang="ar-EG" sz="1800" b="1" dirty="0">
                <a:solidFill>
                  <a:prstClr val="black"/>
                </a:solidFill>
                <a:latin typeface="Simplified Arabic" pitchFamily="18" charset="-78"/>
                <a:cs typeface="Simplified Arabic" pitchFamily="18" charset="-78"/>
              </a:rPr>
              <a:t>السكان في الدول العربية </a:t>
            </a:r>
            <a:r>
              <a:rPr lang="ar-EG" sz="1800" b="1" dirty="0" smtClean="0">
                <a:solidFill>
                  <a:prstClr val="black"/>
                </a:solidFill>
                <a:latin typeface="Simplified Arabic" pitchFamily="18" charset="-78"/>
                <a:cs typeface="Simplified Arabic" pitchFamily="18" charset="-78"/>
              </a:rPr>
              <a:t>الأسيوية</a:t>
            </a: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تجمع </a:t>
            </a:r>
            <a:r>
              <a:rPr lang="ar-EG" sz="1800" b="1" dirty="0">
                <a:solidFill>
                  <a:prstClr val="black"/>
                </a:solidFill>
                <a:latin typeface="Simplified Arabic" pitchFamily="18" charset="-78"/>
                <a:cs typeface="Simplified Arabic" pitchFamily="18" charset="-78"/>
              </a:rPr>
              <a:t>الفروق  السابقة بغض النظر عن إشارتها الجبرية (89.4%).</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يصبح </a:t>
            </a:r>
            <a:r>
              <a:rPr lang="ar-EG" sz="1800" b="1" dirty="0">
                <a:solidFill>
                  <a:prstClr val="black"/>
                </a:solidFill>
                <a:latin typeface="Simplified Arabic" pitchFamily="18" charset="-78"/>
                <a:cs typeface="Simplified Arabic" pitchFamily="18" charset="-78"/>
              </a:rPr>
              <a:t>دليل التركز = ½ مجموع الفروق =  44.7</a:t>
            </a: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4524315"/>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r>
              <a:rPr lang="ar-EG" sz="1600" b="1" dirty="0" smtClean="0">
                <a:solidFill>
                  <a:prstClr val="black"/>
                </a:solidFill>
                <a:latin typeface="Arial" pitchFamily="34" charset="0"/>
                <a:cs typeface="Arial" pitchFamily="34" charset="0"/>
              </a:rPr>
              <a:t>يلاحظ </a:t>
            </a:r>
            <a:r>
              <a:rPr lang="ar-EG" sz="1600" b="1" dirty="0">
                <a:solidFill>
                  <a:prstClr val="black"/>
                </a:solidFill>
                <a:latin typeface="Arial" pitchFamily="34" charset="0"/>
                <a:cs typeface="Arial" pitchFamily="34" charset="0"/>
              </a:rPr>
              <a:t>أن مجموع نسب السكان والمساحة تساوي 100</a:t>
            </a:r>
            <a:r>
              <a:rPr lang="ar-EG" sz="1600" b="1" dirty="0" smtClean="0">
                <a:solidFill>
                  <a:prstClr val="black"/>
                </a:solidFill>
                <a:latin typeface="Arial" pitchFamily="34" charset="0"/>
                <a:cs typeface="Arial" pitchFamily="34" charset="0"/>
              </a:rPr>
              <a:t>%.</a:t>
            </a: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r>
              <a:rPr lang="ar-EG" sz="1600" b="1" dirty="0" smtClean="0">
                <a:solidFill>
                  <a:prstClr val="black"/>
                </a:solidFill>
                <a:latin typeface="Arial" pitchFamily="34" charset="0"/>
                <a:cs typeface="Arial" pitchFamily="34" charset="0"/>
              </a:rPr>
              <a:t>يظهر </a:t>
            </a:r>
            <a:r>
              <a:rPr lang="ar-EG" sz="1600" b="1" dirty="0">
                <a:solidFill>
                  <a:prstClr val="black"/>
                </a:solidFill>
                <a:latin typeface="Arial" pitchFamily="34" charset="0"/>
                <a:cs typeface="Arial" pitchFamily="34" charset="0"/>
              </a:rPr>
              <a:t>الفرق بين النسبتين  لكل دولة مدي </a:t>
            </a:r>
            <a:r>
              <a:rPr lang="ar-EG" sz="1600" b="1" dirty="0" smtClean="0">
                <a:solidFill>
                  <a:prstClr val="black"/>
                </a:solidFill>
                <a:latin typeface="Arial" pitchFamily="34" charset="0"/>
                <a:cs typeface="Arial" pitchFamily="34" charset="0"/>
              </a:rPr>
              <a:t>التباين؛ </a:t>
            </a:r>
            <a:r>
              <a:rPr lang="ar-EG" sz="1600" b="1" dirty="0">
                <a:solidFill>
                  <a:prstClr val="black"/>
                </a:solidFill>
                <a:latin typeface="Arial" pitchFamily="34" charset="0"/>
                <a:cs typeface="Arial" pitchFamily="34" charset="0"/>
              </a:rPr>
              <a:t>حيث تمثل مساحة السعودية 58.8% من إجمالي المساحة على حين نجد نسبة سكانها 18.5% من إجمالي السكان، ومن ثم يصل الفرق 40.3%</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90" y="2133600"/>
            <a:ext cx="627691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33548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مقاييس التركز</a:t>
              </a:r>
              <a:endParaRPr lang="ar-SA" sz="2300" b="1"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800" b="1" dirty="0" smtClean="0">
                <a:solidFill>
                  <a:prstClr val="black"/>
                </a:solidFill>
                <a:latin typeface="Simplified Arabic" pitchFamily="18" charset="-78"/>
                <a:cs typeface="Simplified Arabic" pitchFamily="18" charset="-78"/>
              </a:rPr>
              <a:t>يعني </a:t>
            </a:r>
            <a:r>
              <a:rPr lang="ar-EG" sz="2800" b="1" dirty="0">
                <a:solidFill>
                  <a:prstClr val="black"/>
                </a:solidFill>
                <a:latin typeface="Simplified Arabic" pitchFamily="18" charset="-78"/>
                <a:cs typeface="Simplified Arabic" pitchFamily="18" charset="-78"/>
              </a:rPr>
              <a:t>دليل التركز أنه إذا كانت نسبة مساحة كل دولة تتفق تماماً مع نسبة سكانها فإن التوزيع السكاني سيكون توزيعاً عادلاً، أي ما يخص الدولة من السكان يماثل نصيبها في المساحة ونتيجة الفروق تساوي صفراً. </a:t>
            </a:r>
          </a:p>
          <a:p>
            <a:pPr marL="342900" indent="-342900" algn="just">
              <a:buFont typeface="Wingdings" pitchFamily="2" charset="2"/>
              <a:buChar char="q"/>
            </a:pPr>
            <a:r>
              <a:rPr lang="ar-EG" sz="2800" b="1" dirty="0">
                <a:solidFill>
                  <a:prstClr val="black"/>
                </a:solidFill>
                <a:latin typeface="Simplified Arabic" pitchFamily="18" charset="-78"/>
                <a:cs typeface="Simplified Arabic" pitchFamily="18" charset="-78"/>
              </a:rPr>
              <a:t>أما إذا كان الناتج بعيداً عن </a:t>
            </a:r>
            <a:r>
              <a:rPr lang="ar-EG" sz="2800" b="1" dirty="0" smtClean="0">
                <a:solidFill>
                  <a:prstClr val="black"/>
                </a:solidFill>
                <a:latin typeface="Simplified Arabic" pitchFamily="18" charset="-78"/>
                <a:cs typeface="Simplified Arabic" pitchFamily="18" charset="-78"/>
              </a:rPr>
              <a:t>الصفر، </a:t>
            </a:r>
            <a:r>
              <a:rPr lang="ar-EG" sz="2800" b="1" dirty="0">
                <a:solidFill>
                  <a:prstClr val="black"/>
                </a:solidFill>
                <a:latin typeface="Simplified Arabic" pitchFamily="18" charset="-78"/>
                <a:cs typeface="Simplified Arabic" pitchFamily="18" charset="-78"/>
              </a:rPr>
              <a:t>وكلما كبر أشار إلى بعد التوزيع عن المثالية، وهذا يعني أن زيادة التباينات في التوزيع بين نسب الظاهرة الأولي (السكان) المراد قياس تركزها، والظاهرة الثانية (المساحة) المراد قياس التركز فيها تعطي قيمة أكبر.</a:t>
            </a:r>
          </a:p>
          <a:p>
            <a:pPr marL="342900" indent="-342900" algn="just">
              <a:buFont typeface="Wingdings" pitchFamily="2" charset="2"/>
              <a:buChar char="q"/>
            </a:pPr>
            <a:r>
              <a:rPr lang="ar-EG" sz="2800" b="1" dirty="0">
                <a:solidFill>
                  <a:prstClr val="black"/>
                </a:solidFill>
                <a:latin typeface="Simplified Arabic" pitchFamily="18" charset="-78"/>
                <a:cs typeface="Simplified Arabic" pitchFamily="18" charset="-78"/>
              </a:rPr>
              <a:t>وعليه يعتمد تطبيق مقياس دليل التركز على متغيرين أحدهما الظاهرة المراد قياس تركزها في اطار المكان والآخر الوحدات المكانية ذاتها,</a:t>
            </a: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a:r>
              <a:rPr lang="ar-EG" sz="2400" b="1" dirty="0">
                <a:latin typeface="Arial" pitchFamily="34" charset="0"/>
                <a:cs typeface="Arial" pitchFamily="34" charset="0"/>
              </a:rPr>
              <a:t>تحليل دليل التركز</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1820333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1577</Words>
  <Application>Microsoft Office PowerPoint</Application>
  <PresentationFormat>On-screen Show (4:3)</PresentationFormat>
  <Paragraphs>390</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Trek</vt:lpstr>
      <vt:lpstr>Hardcover</vt:lpstr>
      <vt:lpstr>PowerPoint Presentation</vt:lpstr>
      <vt:lpstr>PowerPoint Presentation</vt:lpstr>
      <vt:lpstr>مقاييس التركز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85</cp:revision>
  <dcterms:created xsi:type="dcterms:W3CDTF">2016-11-08T19:00:43Z</dcterms:created>
  <dcterms:modified xsi:type="dcterms:W3CDTF">2016-11-16T19:16:31Z</dcterms:modified>
</cp:coreProperties>
</file>