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0"/>
  </p:notesMasterIdLst>
  <p:sldIdLst>
    <p:sldId id="267" r:id="rId3"/>
    <p:sldId id="279" r:id="rId4"/>
    <p:sldId id="257" r:id="rId5"/>
    <p:sldId id="258" r:id="rId6"/>
    <p:sldId id="273" r:id="rId7"/>
    <p:sldId id="272" r:id="rId8"/>
    <p:sldId id="259" r:id="rId9"/>
    <p:sldId id="260" r:id="rId10"/>
    <p:sldId id="261" r:id="rId11"/>
    <p:sldId id="274" r:id="rId12"/>
    <p:sldId id="262" r:id="rId13"/>
    <p:sldId id="275" r:id="rId14"/>
    <p:sldId id="271" r:id="rId15"/>
    <p:sldId id="276" r:id="rId16"/>
    <p:sldId id="277" r:id="rId17"/>
    <p:sldId id="278" r:id="rId18"/>
    <p:sldId id="268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506" y="-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1D865D8-AB6E-4761-803D-014E6D77C6B1}" type="doc">
      <dgm:prSet loTypeId="urn:microsoft.com/office/officeart/2005/8/layout/hierarchy1" loCatId="hierarchy" qsTypeId="urn:microsoft.com/office/officeart/2005/8/quickstyle/simple2" qsCatId="simple" csTypeId="urn:microsoft.com/office/officeart/2005/8/colors/colorful4" csCatId="colorful" phldr="1"/>
      <dgm:spPr/>
      <dgm:t>
        <a:bodyPr/>
        <a:lstStyle/>
        <a:p>
          <a:pPr rtl="1"/>
          <a:endParaRPr lang="ar-SA"/>
        </a:p>
      </dgm:t>
    </dgm:pt>
    <dgm:pt modelId="{F69C5FAF-FB62-46F6-86BA-7E1CBA7542B7}">
      <dgm:prSet phldrT="[نص]" custT="1"/>
      <dgm:spPr>
        <a:xfrm>
          <a:off x="2342365" y="509281"/>
          <a:ext cx="1796404" cy="593841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5875" cap="flat" cmpd="sng" algn="ctr">
          <a:solidFill>
            <a:srgbClr val="5BD078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rtl="1"/>
          <a:r>
            <a:rPr lang="ar-SA" sz="2000" b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ndara"/>
              <a:ea typeface="+mn-ea"/>
              <a:cs typeface="Arial"/>
            </a:rPr>
            <a:t>مقاييس التشتت</a:t>
          </a:r>
          <a:endParaRPr lang="ar-SA" sz="2000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ndara"/>
            <a:ea typeface="+mn-ea"/>
            <a:cs typeface="Arial"/>
          </a:endParaRPr>
        </a:p>
      </dgm:t>
    </dgm:pt>
    <dgm:pt modelId="{E873F6C6-6C57-4504-9C1B-85035C7E5FEB}" type="parTrans" cxnId="{23A787D8-AB1D-42A4-ACB4-D5B0A20F4F3A}">
      <dgm:prSet/>
      <dgm:spPr/>
      <dgm:t>
        <a:bodyPr/>
        <a:lstStyle/>
        <a:p>
          <a:pPr rtl="1"/>
          <a:endParaRPr lang="ar-SA" b="1"/>
        </a:p>
      </dgm:t>
    </dgm:pt>
    <dgm:pt modelId="{1F0E60C5-67FA-4B83-8B22-EDA994C00582}" type="sibTrans" cxnId="{23A787D8-AB1D-42A4-ACB4-D5B0A20F4F3A}">
      <dgm:prSet/>
      <dgm:spPr/>
      <dgm:t>
        <a:bodyPr/>
        <a:lstStyle/>
        <a:p>
          <a:pPr rtl="1"/>
          <a:endParaRPr lang="ar-SA" b="1"/>
        </a:p>
      </dgm:t>
    </dgm:pt>
    <dgm:pt modelId="{1182FB3A-25D1-4006-89AA-DAF9585FDAE4}">
      <dgm:prSet phldrT="[نص]" custT="1"/>
      <dgm:spPr>
        <a:xfrm>
          <a:off x="3471269" y="1511223"/>
          <a:ext cx="2853331" cy="530079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5875" cap="flat" cmpd="sng" algn="ctr">
          <a:solidFill>
            <a:srgbClr val="F5C040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rtl="1"/>
          <a:r>
            <a:rPr lang="ar-SA" sz="20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ndara"/>
              <a:ea typeface="+mn-ea"/>
              <a:cs typeface="Arial"/>
            </a:rPr>
            <a:t>مقاييس التشتت المطلق</a:t>
          </a:r>
          <a:endParaRPr lang="ar-SA" sz="2000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ndara"/>
            <a:ea typeface="+mn-ea"/>
            <a:cs typeface="Arial"/>
          </a:endParaRPr>
        </a:p>
      </dgm:t>
    </dgm:pt>
    <dgm:pt modelId="{74BA6D7C-C3BF-46DA-AF94-DC94DAB569D3}" type="parTrans" cxnId="{99DB0562-CC0E-4F8F-B5B8-6DA4DE5EF9CF}">
      <dgm:prSet/>
      <dgm:spPr>
        <a:xfrm>
          <a:off x="3084656" y="955006"/>
          <a:ext cx="1657367" cy="4081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8108"/>
              </a:lnTo>
              <a:lnTo>
                <a:pt x="1657367" y="278108"/>
              </a:lnTo>
              <a:lnTo>
                <a:pt x="1657367" y="408100"/>
              </a:lnTo>
            </a:path>
          </a:pathLst>
        </a:custGeom>
        <a:noFill/>
        <a:ln w="15875" cap="flat" cmpd="sng" algn="ctr">
          <a:solidFill>
            <a:srgbClr val="F5C040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rtl="1"/>
          <a:endParaRPr lang="ar-SA" b="1"/>
        </a:p>
      </dgm:t>
    </dgm:pt>
    <dgm:pt modelId="{CF7A13FC-9408-4206-9B4D-FBAA3183DB05}" type="sibTrans" cxnId="{99DB0562-CC0E-4F8F-B5B8-6DA4DE5EF9CF}">
      <dgm:prSet/>
      <dgm:spPr/>
      <dgm:t>
        <a:bodyPr/>
        <a:lstStyle/>
        <a:p>
          <a:pPr rtl="1"/>
          <a:endParaRPr lang="ar-SA" b="1"/>
        </a:p>
      </dgm:t>
    </dgm:pt>
    <dgm:pt modelId="{1F3D8A5C-05B3-4AB6-8DB0-FB709FC756ED}">
      <dgm:prSet phldrT="[نص]" custT="1"/>
      <dgm:spPr>
        <a:xfrm>
          <a:off x="5911365" y="2653887"/>
          <a:ext cx="1403211" cy="891039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5875" cap="flat" cmpd="sng" algn="ctr">
          <a:solidFill>
            <a:srgbClr val="05E0DB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rtl="1"/>
          <a:r>
            <a:rPr lang="ar-SA" sz="20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ndara"/>
              <a:ea typeface="+mn-ea"/>
              <a:cs typeface="Arial"/>
            </a:rPr>
            <a:t>المدى</a:t>
          </a:r>
          <a:endParaRPr lang="ar-SA" sz="2000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ndara"/>
            <a:ea typeface="+mn-ea"/>
            <a:cs typeface="Arial"/>
          </a:endParaRPr>
        </a:p>
      </dgm:t>
    </dgm:pt>
    <dgm:pt modelId="{87DEADAD-7105-4AE6-B94A-31E529AF0CF5}" type="parTrans" cxnId="{119E48B7-0360-443B-9EB0-11A300A3AE57}">
      <dgm:prSet/>
      <dgm:spPr>
        <a:xfrm>
          <a:off x="4742023" y="1893185"/>
          <a:ext cx="1715035" cy="6125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2593"/>
              </a:lnTo>
              <a:lnTo>
                <a:pt x="1715035" y="482593"/>
              </a:lnTo>
              <a:lnTo>
                <a:pt x="1715035" y="612585"/>
              </a:lnTo>
            </a:path>
          </a:pathLst>
        </a:custGeom>
        <a:noFill/>
        <a:ln w="15875" cap="flat" cmpd="sng" algn="ctr">
          <a:solidFill>
            <a:srgbClr val="05E0DB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rtl="1"/>
          <a:endParaRPr lang="ar-SA" b="1"/>
        </a:p>
      </dgm:t>
    </dgm:pt>
    <dgm:pt modelId="{8EEB724A-020B-46DF-8447-4461987ABAB2}" type="sibTrans" cxnId="{119E48B7-0360-443B-9EB0-11A300A3AE57}">
      <dgm:prSet/>
      <dgm:spPr/>
      <dgm:t>
        <a:bodyPr/>
        <a:lstStyle/>
        <a:p>
          <a:pPr rtl="1"/>
          <a:endParaRPr lang="ar-SA" b="1"/>
        </a:p>
      </dgm:t>
    </dgm:pt>
    <dgm:pt modelId="{2CDC8DCE-54C3-4242-ACE3-7D5A40CFFA7F}">
      <dgm:prSet phldrT="[نص]" custT="1"/>
      <dgm:spPr>
        <a:xfrm>
          <a:off x="2424590" y="2648167"/>
          <a:ext cx="1403211" cy="891039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5875" cap="flat" cmpd="sng" algn="ctr">
          <a:solidFill>
            <a:srgbClr val="05E0DB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rtl="1"/>
          <a:r>
            <a:rPr lang="ar-SA" sz="20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ndara"/>
              <a:ea typeface="+mn-ea"/>
              <a:cs typeface="Arial"/>
            </a:rPr>
            <a:t>الانحراف الربيعي</a:t>
          </a:r>
          <a:endParaRPr lang="ar-SA" sz="2000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ndara"/>
            <a:ea typeface="+mn-ea"/>
            <a:cs typeface="Arial"/>
          </a:endParaRPr>
        </a:p>
      </dgm:t>
    </dgm:pt>
    <dgm:pt modelId="{4D75C668-FC76-40DB-A390-4C1ED605A4DF}" type="parTrans" cxnId="{BAEEC6CF-9675-477A-B6E5-09B3C52BFC4F}">
      <dgm:prSet/>
      <dgm:spPr>
        <a:xfrm>
          <a:off x="2970283" y="1893185"/>
          <a:ext cx="1771739" cy="606864"/>
        </a:xfrm>
        <a:custGeom>
          <a:avLst/>
          <a:gdLst/>
          <a:ahLst/>
          <a:cxnLst/>
          <a:rect l="0" t="0" r="0" b="0"/>
          <a:pathLst>
            <a:path>
              <a:moveTo>
                <a:pt x="1771739" y="0"/>
              </a:moveTo>
              <a:lnTo>
                <a:pt x="1771739" y="476872"/>
              </a:lnTo>
              <a:lnTo>
                <a:pt x="0" y="476872"/>
              </a:lnTo>
              <a:lnTo>
                <a:pt x="0" y="606864"/>
              </a:lnTo>
            </a:path>
          </a:pathLst>
        </a:custGeom>
        <a:noFill/>
        <a:ln w="15875" cap="flat" cmpd="sng" algn="ctr">
          <a:solidFill>
            <a:srgbClr val="05E0DB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rtl="1"/>
          <a:endParaRPr lang="ar-SA" b="1"/>
        </a:p>
      </dgm:t>
    </dgm:pt>
    <dgm:pt modelId="{D9306E25-1AB1-4814-8C72-9E3786E28AE7}" type="sibTrans" cxnId="{BAEEC6CF-9675-477A-B6E5-09B3C52BFC4F}">
      <dgm:prSet/>
      <dgm:spPr/>
      <dgm:t>
        <a:bodyPr/>
        <a:lstStyle/>
        <a:p>
          <a:pPr rtl="1"/>
          <a:endParaRPr lang="ar-SA" b="1"/>
        </a:p>
      </dgm:t>
    </dgm:pt>
    <dgm:pt modelId="{AAC3BE4D-9FDA-4590-8659-5CFCDB2C6115}">
      <dgm:prSet phldrT="[نص]" custT="1"/>
      <dgm:spPr>
        <a:xfrm>
          <a:off x="156535" y="1511223"/>
          <a:ext cx="2622657" cy="562272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5875" cap="flat" cmpd="sng" algn="ctr">
          <a:solidFill>
            <a:srgbClr val="F5C040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rtl="1"/>
          <a:r>
            <a:rPr lang="ar-SA" sz="20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ndara"/>
              <a:ea typeface="+mn-ea"/>
              <a:cs typeface="Arial"/>
            </a:rPr>
            <a:t>مقاييس التشتت النسبي</a:t>
          </a:r>
          <a:endParaRPr lang="ar-SA" sz="2000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ndara"/>
            <a:ea typeface="+mn-ea"/>
            <a:cs typeface="Arial"/>
          </a:endParaRPr>
        </a:p>
      </dgm:t>
    </dgm:pt>
    <dgm:pt modelId="{9B53C31A-7694-477D-9820-D873BDF088E0}" type="parTrans" cxnId="{754451E1-EA11-4999-B1B7-1BBD057B0E57}">
      <dgm:prSet/>
      <dgm:spPr>
        <a:xfrm>
          <a:off x="1311951" y="955006"/>
          <a:ext cx="1772704" cy="408100"/>
        </a:xfrm>
        <a:custGeom>
          <a:avLst/>
          <a:gdLst/>
          <a:ahLst/>
          <a:cxnLst/>
          <a:rect l="0" t="0" r="0" b="0"/>
          <a:pathLst>
            <a:path>
              <a:moveTo>
                <a:pt x="1772704" y="0"/>
              </a:moveTo>
              <a:lnTo>
                <a:pt x="1772704" y="278108"/>
              </a:lnTo>
              <a:lnTo>
                <a:pt x="0" y="278108"/>
              </a:lnTo>
              <a:lnTo>
                <a:pt x="0" y="408100"/>
              </a:lnTo>
            </a:path>
          </a:pathLst>
        </a:custGeom>
        <a:noFill/>
        <a:ln w="15875" cap="flat" cmpd="sng" algn="ctr">
          <a:solidFill>
            <a:srgbClr val="F5C040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rtl="1"/>
          <a:endParaRPr lang="ar-SA" b="1"/>
        </a:p>
      </dgm:t>
    </dgm:pt>
    <dgm:pt modelId="{4F8D4EDD-4377-46AA-9761-A49EACAC827A}" type="sibTrans" cxnId="{754451E1-EA11-4999-B1B7-1BBD057B0E57}">
      <dgm:prSet/>
      <dgm:spPr/>
      <dgm:t>
        <a:bodyPr/>
        <a:lstStyle/>
        <a:p>
          <a:pPr rtl="1"/>
          <a:endParaRPr lang="ar-SA" b="1"/>
        </a:p>
      </dgm:t>
    </dgm:pt>
    <dgm:pt modelId="{033FE1C8-7A9D-4A93-974D-F8D955C71E80}">
      <dgm:prSet phldrT="[نص]" custT="1"/>
      <dgm:spPr>
        <a:xfrm>
          <a:off x="766258" y="2686081"/>
          <a:ext cx="1403211" cy="891039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5875" cap="flat" cmpd="sng" algn="ctr">
          <a:solidFill>
            <a:srgbClr val="05E0DB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rtl="1"/>
          <a:r>
            <a:rPr lang="ar-SA" sz="20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ndara"/>
              <a:ea typeface="+mn-ea"/>
              <a:cs typeface="Arial"/>
            </a:rPr>
            <a:t>معامل الاختلاف</a:t>
          </a:r>
          <a:endParaRPr lang="ar-SA" sz="2000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ndara"/>
            <a:ea typeface="+mn-ea"/>
            <a:cs typeface="Arial"/>
          </a:endParaRPr>
        </a:p>
      </dgm:t>
    </dgm:pt>
    <dgm:pt modelId="{5E2CAE8D-51CA-4A99-840E-A01CBC697008}" type="parTrans" cxnId="{570E025C-2E1B-463C-9410-DBA9B7234184}">
      <dgm:prSet/>
      <dgm:spPr>
        <a:xfrm>
          <a:off x="1266231" y="1925379"/>
          <a:ext cx="91440" cy="61258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12585"/>
              </a:lnTo>
            </a:path>
          </a:pathLst>
        </a:custGeom>
        <a:noFill/>
        <a:ln w="15875" cap="flat" cmpd="sng" algn="ctr">
          <a:solidFill>
            <a:srgbClr val="05E0DB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rtl="1"/>
          <a:endParaRPr lang="ar-SA" b="1"/>
        </a:p>
      </dgm:t>
    </dgm:pt>
    <dgm:pt modelId="{04655CFA-9623-468F-9EA8-800BE167F921}" type="sibTrans" cxnId="{570E025C-2E1B-463C-9410-DBA9B7234184}">
      <dgm:prSet/>
      <dgm:spPr/>
      <dgm:t>
        <a:bodyPr/>
        <a:lstStyle/>
        <a:p>
          <a:pPr rtl="1"/>
          <a:endParaRPr lang="ar-SA" b="1"/>
        </a:p>
      </dgm:t>
    </dgm:pt>
    <dgm:pt modelId="{B32DCC1E-5462-4D65-A194-68D1432107A7}">
      <dgm:prSet custT="1"/>
      <dgm:spPr>
        <a:xfrm>
          <a:off x="4196330" y="2653887"/>
          <a:ext cx="1403211" cy="891039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5875" cap="flat" cmpd="sng" algn="ctr">
          <a:solidFill>
            <a:srgbClr val="05E0DB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rtl="1"/>
          <a:r>
            <a:rPr lang="ar-SA" sz="20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ndara"/>
              <a:ea typeface="+mn-ea"/>
              <a:cs typeface="Arial"/>
            </a:rPr>
            <a:t>الانحراف المعياري</a:t>
          </a:r>
          <a:endParaRPr lang="ar-SA" sz="2000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ndara"/>
            <a:ea typeface="+mn-ea"/>
            <a:cs typeface="Arial"/>
          </a:endParaRPr>
        </a:p>
      </dgm:t>
    </dgm:pt>
    <dgm:pt modelId="{5681C415-3207-4047-9325-07FAA74A3328}" type="parTrans" cxnId="{F0039531-FA78-4A6B-8462-19D1E21774C1}">
      <dgm:prSet/>
      <dgm:spPr>
        <a:xfrm>
          <a:off x="4696303" y="1893185"/>
          <a:ext cx="91440" cy="61258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12585"/>
              </a:lnTo>
            </a:path>
          </a:pathLst>
        </a:custGeom>
        <a:noFill/>
        <a:ln w="15875" cap="flat" cmpd="sng" algn="ctr">
          <a:solidFill>
            <a:srgbClr val="05E0DB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rtl="1"/>
          <a:endParaRPr lang="ar-SA" b="1"/>
        </a:p>
      </dgm:t>
    </dgm:pt>
    <dgm:pt modelId="{DB777797-B090-4694-8785-DDC3AA5D3014}" type="sibTrans" cxnId="{F0039531-FA78-4A6B-8462-19D1E21774C1}">
      <dgm:prSet/>
      <dgm:spPr/>
      <dgm:t>
        <a:bodyPr/>
        <a:lstStyle/>
        <a:p>
          <a:pPr rtl="1"/>
          <a:endParaRPr lang="ar-SA" b="1"/>
        </a:p>
      </dgm:t>
    </dgm:pt>
    <dgm:pt modelId="{E9FA73E3-58FC-4385-9DAF-998F632E159D}" type="pres">
      <dgm:prSet presAssocID="{E1D865D8-AB6E-4761-803D-014E6D77C6B1}" presName="hierChild1" presStyleCnt="0">
        <dgm:presLayoutVars>
          <dgm:chPref val="1"/>
          <dgm:dir val="rev"/>
          <dgm:animOne val="branch"/>
          <dgm:animLvl val="lvl"/>
          <dgm:resizeHandles/>
        </dgm:presLayoutVars>
      </dgm:prSet>
      <dgm:spPr/>
      <dgm:t>
        <a:bodyPr/>
        <a:lstStyle/>
        <a:p>
          <a:pPr rtl="1"/>
          <a:endParaRPr lang="ar-SA"/>
        </a:p>
      </dgm:t>
    </dgm:pt>
    <dgm:pt modelId="{9713692C-8946-4E89-9296-BF396851D39D}" type="pres">
      <dgm:prSet presAssocID="{F69C5FAF-FB62-46F6-86BA-7E1CBA7542B7}" presName="hierRoot1" presStyleCnt="0"/>
      <dgm:spPr/>
      <dgm:t>
        <a:bodyPr/>
        <a:lstStyle/>
        <a:p>
          <a:pPr rtl="1"/>
          <a:endParaRPr lang="ar-SA"/>
        </a:p>
      </dgm:t>
    </dgm:pt>
    <dgm:pt modelId="{CBDE720F-33CA-4164-86E5-E0C76CFE2625}" type="pres">
      <dgm:prSet presAssocID="{F69C5FAF-FB62-46F6-86BA-7E1CBA7542B7}" presName="composite" presStyleCnt="0"/>
      <dgm:spPr/>
      <dgm:t>
        <a:bodyPr/>
        <a:lstStyle/>
        <a:p>
          <a:pPr rtl="1"/>
          <a:endParaRPr lang="ar-SA"/>
        </a:p>
      </dgm:t>
    </dgm:pt>
    <dgm:pt modelId="{4FC0124F-FD88-4A36-B670-3496A1EAEF5F}" type="pres">
      <dgm:prSet presAssocID="{F69C5FAF-FB62-46F6-86BA-7E1CBA7542B7}" presName="background" presStyleLbl="node0" presStyleIdx="0" presStyleCnt="1"/>
      <dgm:spPr>
        <a:xfrm>
          <a:off x="2186453" y="361164"/>
          <a:ext cx="1796404" cy="593841"/>
        </a:xfrm>
        <a:prstGeom prst="roundRect">
          <a:avLst>
            <a:gd name="adj" fmla="val 10000"/>
          </a:avLst>
        </a:prstGeom>
        <a:solidFill>
          <a:srgbClr val="5BD078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rtl="1"/>
          <a:endParaRPr lang="ar-SA"/>
        </a:p>
      </dgm:t>
    </dgm:pt>
    <dgm:pt modelId="{85DC47F8-888F-4B5A-AFD4-49611A2C8D56}" type="pres">
      <dgm:prSet presAssocID="{F69C5FAF-FB62-46F6-86BA-7E1CBA7542B7}" presName="text" presStyleLbl="fgAcc0" presStyleIdx="0" presStyleCnt="1" custScaleX="128021" custScaleY="66646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15408555-4F67-4308-84D7-C88BC3A44057}" type="pres">
      <dgm:prSet presAssocID="{F69C5FAF-FB62-46F6-86BA-7E1CBA7542B7}" presName="hierChild2" presStyleCnt="0"/>
      <dgm:spPr/>
      <dgm:t>
        <a:bodyPr/>
        <a:lstStyle/>
        <a:p>
          <a:pPr rtl="1"/>
          <a:endParaRPr lang="ar-SA"/>
        </a:p>
      </dgm:t>
    </dgm:pt>
    <dgm:pt modelId="{E9449C77-F8FC-467C-A481-87EBDE3C69BF}" type="pres">
      <dgm:prSet presAssocID="{74BA6D7C-C3BF-46DA-AF94-DC94DAB569D3}" presName="Name10" presStyleLbl="parChTrans1D2" presStyleIdx="0" presStyleCnt="2"/>
      <dgm:spPr/>
      <dgm:t>
        <a:bodyPr/>
        <a:lstStyle/>
        <a:p>
          <a:pPr rtl="1"/>
          <a:endParaRPr lang="ar-SA"/>
        </a:p>
      </dgm:t>
    </dgm:pt>
    <dgm:pt modelId="{ECE1D658-3382-45AE-BCFF-E2F74D6D1851}" type="pres">
      <dgm:prSet presAssocID="{1182FB3A-25D1-4006-89AA-DAF9585FDAE4}" presName="hierRoot2" presStyleCnt="0"/>
      <dgm:spPr/>
      <dgm:t>
        <a:bodyPr/>
        <a:lstStyle/>
        <a:p>
          <a:pPr rtl="1"/>
          <a:endParaRPr lang="ar-SA"/>
        </a:p>
      </dgm:t>
    </dgm:pt>
    <dgm:pt modelId="{F8E4ECEF-7FCE-4A05-B151-8480DCC58DAA}" type="pres">
      <dgm:prSet presAssocID="{1182FB3A-25D1-4006-89AA-DAF9585FDAE4}" presName="composite2" presStyleCnt="0"/>
      <dgm:spPr/>
      <dgm:t>
        <a:bodyPr/>
        <a:lstStyle/>
        <a:p>
          <a:pPr rtl="1"/>
          <a:endParaRPr lang="ar-SA"/>
        </a:p>
      </dgm:t>
    </dgm:pt>
    <dgm:pt modelId="{E486F78E-B3B2-4152-A7CE-869C3BD4C5B2}" type="pres">
      <dgm:prSet presAssocID="{1182FB3A-25D1-4006-89AA-DAF9585FDAE4}" presName="background2" presStyleLbl="node2" presStyleIdx="0" presStyleCnt="2"/>
      <dgm:spPr>
        <a:xfrm>
          <a:off x="3315357" y="1363106"/>
          <a:ext cx="2853331" cy="530079"/>
        </a:xfrm>
        <a:prstGeom prst="roundRect">
          <a:avLst>
            <a:gd name="adj" fmla="val 10000"/>
          </a:avLst>
        </a:prstGeom>
        <a:solidFill>
          <a:srgbClr val="F5C040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rtl="1"/>
          <a:endParaRPr lang="ar-SA"/>
        </a:p>
      </dgm:t>
    </dgm:pt>
    <dgm:pt modelId="{9EB28B04-B9D7-427A-A213-7EA078E41105}" type="pres">
      <dgm:prSet presAssocID="{1182FB3A-25D1-4006-89AA-DAF9585FDAE4}" presName="text2" presStyleLbl="fgAcc2" presStyleIdx="0" presStyleCnt="2" custScaleX="203343" custScaleY="59490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BB854A16-EED1-42C1-BDEC-618D6A34EBA8}" type="pres">
      <dgm:prSet presAssocID="{1182FB3A-25D1-4006-89AA-DAF9585FDAE4}" presName="hierChild3" presStyleCnt="0"/>
      <dgm:spPr/>
      <dgm:t>
        <a:bodyPr/>
        <a:lstStyle/>
        <a:p>
          <a:pPr rtl="1"/>
          <a:endParaRPr lang="ar-SA"/>
        </a:p>
      </dgm:t>
    </dgm:pt>
    <dgm:pt modelId="{81066566-FD32-434C-A41A-45E288084934}" type="pres">
      <dgm:prSet presAssocID="{87DEADAD-7105-4AE6-B94A-31E529AF0CF5}" presName="Name17" presStyleLbl="parChTrans1D3" presStyleIdx="0" presStyleCnt="4"/>
      <dgm:spPr/>
      <dgm:t>
        <a:bodyPr/>
        <a:lstStyle/>
        <a:p>
          <a:pPr rtl="1"/>
          <a:endParaRPr lang="ar-SA"/>
        </a:p>
      </dgm:t>
    </dgm:pt>
    <dgm:pt modelId="{3DE5784F-E4E0-499E-A319-129CCC8274F4}" type="pres">
      <dgm:prSet presAssocID="{1F3D8A5C-05B3-4AB6-8DB0-FB709FC756ED}" presName="hierRoot3" presStyleCnt="0"/>
      <dgm:spPr/>
      <dgm:t>
        <a:bodyPr/>
        <a:lstStyle/>
        <a:p>
          <a:pPr rtl="1"/>
          <a:endParaRPr lang="ar-SA"/>
        </a:p>
      </dgm:t>
    </dgm:pt>
    <dgm:pt modelId="{437EAB08-E840-42AB-861D-5A212BB4A8F8}" type="pres">
      <dgm:prSet presAssocID="{1F3D8A5C-05B3-4AB6-8DB0-FB709FC756ED}" presName="composite3" presStyleCnt="0"/>
      <dgm:spPr/>
      <dgm:t>
        <a:bodyPr/>
        <a:lstStyle/>
        <a:p>
          <a:pPr rtl="1"/>
          <a:endParaRPr lang="ar-SA"/>
        </a:p>
      </dgm:t>
    </dgm:pt>
    <dgm:pt modelId="{F53FD0EC-94B4-437D-B4E3-CF399D4AB027}" type="pres">
      <dgm:prSet presAssocID="{1F3D8A5C-05B3-4AB6-8DB0-FB709FC756ED}" presName="background3" presStyleLbl="node3" presStyleIdx="0" presStyleCnt="4"/>
      <dgm:spPr>
        <a:xfrm>
          <a:off x="5755453" y="2505771"/>
          <a:ext cx="1403211" cy="891039"/>
        </a:xfrm>
        <a:prstGeom prst="roundRect">
          <a:avLst>
            <a:gd name="adj" fmla="val 10000"/>
          </a:avLst>
        </a:prstGeom>
        <a:solidFill>
          <a:srgbClr val="05E0DB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rtl="1"/>
          <a:endParaRPr lang="ar-SA"/>
        </a:p>
      </dgm:t>
    </dgm:pt>
    <dgm:pt modelId="{A65F557B-DC75-49D7-A077-F85907F49B7E}" type="pres">
      <dgm:prSet presAssocID="{1F3D8A5C-05B3-4AB6-8DB0-FB709FC756ED}" presName="text3" presStyleLbl="fgAcc3" presStyleIdx="0" presStyleCnt="4" custLinFactNeighborY="22949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3339E7FA-C5CE-44AB-BDE9-F97B0F87BD3D}" type="pres">
      <dgm:prSet presAssocID="{1F3D8A5C-05B3-4AB6-8DB0-FB709FC756ED}" presName="hierChild4" presStyleCnt="0"/>
      <dgm:spPr/>
      <dgm:t>
        <a:bodyPr/>
        <a:lstStyle/>
        <a:p>
          <a:pPr rtl="1"/>
          <a:endParaRPr lang="ar-SA"/>
        </a:p>
      </dgm:t>
    </dgm:pt>
    <dgm:pt modelId="{7ABFE88D-BF55-4FD9-B5D8-101A86A10BC5}" type="pres">
      <dgm:prSet presAssocID="{5681C415-3207-4047-9325-07FAA74A3328}" presName="Name17" presStyleLbl="parChTrans1D3" presStyleIdx="1" presStyleCnt="4"/>
      <dgm:spPr/>
      <dgm:t>
        <a:bodyPr/>
        <a:lstStyle/>
        <a:p>
          <a:pPr rtl="1"/>
          <a:endParaRPr lang="ar-SA"/>
        </a:p>
      </dgm:t>
    </dgm:pt>
    <dgm:pt modelId="{15F7E323-9FB7-48BF-8925-5C3D181E3D82}" type="pres">
      <dgm:prSet presAssocID="{B32DCC1E-5462-4D65-A194-68D1432107A7}" presName="hierRoot3" presStyleCnt="0"/>
      <dgm:spPr/>
      <dgm:t>
        <a:bodyPr/>
        <a:lstStyle/>
        <a:p>
          <a:pPr rtl="1"/>
          <a:endParaRPr lang="ar-SA"/>
        </a:p>
      </dgm:t>
    </dgm:pt>
    <dgm:pt modelId="{AF588864-E480-460A-8879-A18848478C26}" type="pres">
      <dgm:prSet presAssocID="{B32DCC1E-5462-4D65-A194-68D1432107A7}" presName="composite3" presStyleCnt="0"/>
      <dgm:spPr/>
      <dgm:t>
        <a:bodyPr/>
        <a:lstStyle/>
        <a:p>
          <a:pPr rtl="1"/>
          <a:endParaRPr lang="ar-SA"/>
        </a:p>
      </dgm:t>
    </dgm:pt>
    <dgm:pt modelId="{3C5252B7-8085-43DE-91E5-EC2F871EC8FF}" type="pres">
      <dgm:prSet presAssocID="{B32DCC1E-5462-4D65-A194-68D1432107A7}" presName="background3" presStyleLbl="node3" presStyleIdx="1" presStyleCnt="4"/>
      <dgm:spPr>
        <a:xfrm>
          <a:off x="4040417" y="2505771"/>
          <a:ext cx="1403211" cy="891039"/>
        </a:xfrm>
        <a:prstGeom prst="roundRect">
          <a:avLst>
            <a:gd name="adj" fmla="val 10000"/>
          </a:avLst>
        </a:prstGeom>
        <a:solidFill>
          <a:srgbClr val="05E0DB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rtl="1"/>
          <a:endParaRPr lang="ar-SA"/>
        </a:p>
      </dgm:t>
    </dgm:pt>
    <dgm:pt modelId="{D63B1C42-9DC6-439C-913E-0361E5555566}" type="pres">
      <dgm:prSet presAssocID="{B32DCC1E-5462-4D65-A194-68D1432107A7}" presName="text3" presStyleLbl="fgAcc3" presStyleIdx="1" presStyleCnt="4" custLinFactNeighborY="22949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1A835C1D-A9B2-42CE-9A0C-F0B0D5367CF6}" type="pres">
      <dgm:prSet presAssocID="{B32DCC1E-5462-4D65-A194-68D1432107A7}" presName="hierChild4" presStyleCnt="0"/>
      <dgm:spPr/>
      <dgm:t>
        <a:bodyPr/>
        <a:lstStyle/>
        <a:p>
          <a:pPr rtl="1"/>
          <a:endParaRPr lang="ar-SA"/>
        </a:p>
      </dgm:t>
    </dgm:pt>
    <dgm:pt modelId="{B4BABF42-4B0D-4991-B041-B0A19C0038BC}" type="pres">
      <dgm:prSet presAssocID="{4D75C668-FC76-40DB-A390-4C1ED605A4DF}" presName="Name17" presStyleLbl="parChTrans1D3" presStyleIdx="2" presStyleCnt="4"/>
      <dgm:spPr/>
      <dgm:t>
        <a:bodyPr/>
        <a:lstStyle/>
        <a:p>
          <a:pPr rtl="1"/>
          <a:endParaRPr lang="ar-SA"/>
        </a:p>
      </dgm:t>
    </dgm:pt>
    <dgm:pt modelId="{485275D1-6602-46CE-B559-67ADDDE99BA2}" type="pres">
      <dgm:prSet presAssocID="{2CDC8DCE-54C3-4242-ACE3-7D5A40CFFA7F}" presName="hierRoot3" presStyleCnt="0"/>
      <dgm:spPr/>
      <dgm:t>
        <a:bodyPr/>
        <a:lstStyle/>
        <a:p>
          <a:pPr rtl="1"/>
          <a:endParaRPr lang="ar-SA"/>
        </a:p>
      </dgm:t>
    </dgm:pt>
    <dgm:pt modelId="{EE336618-8CAC-4B75-AD6A-EC1728C351F1}" type="pres">
      <dgm:prSet presAssocID="{2CDC8DCE-54C3-4242-ACE3-7D5A40CFFA7F}" presName="composite3" presStyleCnt="0"/>
      <dgm:spPr/>
      <dgm:t>
        <a:bodyPr/>
        <a:lstStyle/>
        <a:p>
          <a:pPr rtl="1"/>
          <a:endParaRPr lang="ar-SA"/>
        </a:p>
      </dgm:t>
    </dgm:pt>
    <dgm:pt modelId="{144E4547-6DE1-4C00-A7E7-2178F24474A5}" type="pres">
      <dgm:prSet presAssocID="{2CDC8DCE-54C3-4242-ACE3-7D5A40CFFA7F}" presName="background3" presStyleLbl="node3" presStyleIdx="2" presStyleCnt="4"/>
      <dgm:spPr>
        <a:xfrm>
          <a:off x="2268678" y="2500050"/>
          <a:ext cx="1403211" cy="891039"/>
        </a:xfrm>
        <a:prstGeom prst="roundRect">
          <a:avLst>
            <a:gd name="adj" fmla="val 10000"/>
          </a:avLst>
        </a:prstGeom>
        <a:solidFill>
          <a:srgbClr val="05E0DB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rtl="1"/>
          <a:endParaRPr lang="ar-SA"/>
        </a:p>
      </dgm:t>
    </dgm:pt>
    <dgm:pt modelId="{588FED64-DFF3-457E-8F34-A32CE752FD97}" type="pres">
      <dgm:prSet presAssocID="{2CDC8DCE-54C3-4242-ACE3-7D5A40CFFA7F}" presName="text3" presStyleLbl="fgAcc3" presStyleIdx="2" presStyleCnt="4" custLinFactNeighborX="-4041" custLinFactNeighborY="22307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B68D1907-E238-4970-8927-DE375CB49675}" type="pres">
      <dgm:prSet presAssocID="{2CDC8DCE-54C3-4242-ACE3-7D5A40CFFA7F}" presName="hierChild4" presStyleCnt="0"/>
      <dgm:spPr/>
      <dgm:t>
        <a:bodyPr/>
        <a:lstStyle/>
        <a:p>
          <a:pPr rtl="1"/>
          <a:endParaRPr lang="ar-SA"/>
        </a:p>
      </dgm:t>
    </dgm:pt>
    <dgm:pt modelId="{BAFF6EDC-CD4D-4D9C-BB92-451C3A6617CA}" type="pres">
      <dgm:prSet presAssocID="{9B53C31A-7694-477D-9820-D873BDF088E0}" presName="Name10" presStyleLbl="parChTrans1D2" presStyleIdx="1" presStyleCnt="2"/>
      <dgm:spPr/>
      <dgm:t>
        <a:bodyPr/>
        <a:lstStyle/>
        <a:p>
          <a:pPr rtl="1"/>
          <a:endParaRPr lang="ar-SA"/>
        </a:p>
      </dgm:t>
    </dgm:pt>
    <dgm:pt modelId="{E6EA55EC-0295-4C11-B077-F077A2A53C1C}" type="pres">
      <dgm:prSet presAssocID="{AAC3BE4D-9FDA-4590-8659-5CFCDB2C6115}" presName="hierRoot2" presStyleCnt="0"/>
      <dgm:spPr/>
      <dgm:t>
        <a:bodyPr/>
        <a:lstStyle/>
        <a:p>
          <a:pPr rtl="1"/>
          <a:endParaRPr lang="ar-SA"/>
        </a:p>
      </dgm:t>
    </dgm:pt>
    <dgm:pt modelId="{940929C2-373F-4375-B0DA-86627CE5BAEB}" type="pres">
      <dgm:prSet presAssocID="{AAC3BE4D-9FDA-4590-8659-5CFCDB2C6115}" presName="composite2" presStyleCnt="0"/>
      <dgm:spPr/>
      <dgm:t>
        <a:bodyPr/>
        <a:lstStyle/>
        <a:p>
          <a:pPr rtl="1"/>
          <a:endParaRPr lang="ar-SA"/>
        </a:p>
      </dgm:t>
    </dgm:pt>
    <dgm:pt modelId="{6ECBE5C8-2366-40EB-BCE0-72B75ACA4DE9}" type="pres">
      <dgm:prSet presAssocID="{AAC3BE4D-9FDA-4590-8659-5CFCDB2C6115}" presName="background2" presStyleLbl="node2" presStyleIdx="1" presStyleCnt="2"/>
      <dgm:spPr>
        <a:xfrm>
          <a:off x="622" y="1363106"/>
          <a:ext cx="2622657" cy="562272"/>
        </a:xfrm>
        <a:prstGeom prst="roundRect">
          <a:avLst>
            <a:gd name="adj" fmla="val 10000"/>
          </a:avLst>
        </a:prstGeom>
        <a:solidFill>
          <a:srgbClr val="F5C040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rtl="1"/>
          <a:endParaRPr lang="ar-SA"/>
        </a:p>
      </dgm:t>
    </dgm:pt>
    <dgm:pt modelId="{D6153AAD-80C0-4D8B-93DA-489EF0CCA3CD}" type="pres">
      <dgm:prSet presAssocID="{AAC3BE4D-9FDA-4590-8659-5CFCDB2C6115}" presName="text2" presStyleLbl="fgAcc2" presStyleIdx="1" presStyleCnt="2" custScaleX="186904" custScaleY="63103" custLinFactNeighborX="3598" custLinFactNeighborY="3091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7EDECC48-D590-4CE9-9450-8EA97177D866}" type="pres">
      <dgm:prSet presAssocID="{AAC3BE4D-9FDA-4590-8659-5CFCDB2C6115}" presName="hierChild3" presStyleCnt="0"/>
      <dgm:spPr/>
      <dgm:t>
        <a:bodyPr/>
        <a:lstStyle/>
        <a:p>
          <a:pPr rtl="1"/>
          <a:endParaRPr lang="ar-SA"/>
        </a:p>
      </dgm:t>
    </dgm:pt>
    <dgm:pt modelId="{E1F70709-63FB-4403-8498-411EB780B100}" type="pres">
      <dgm:prSet presAssocID="{5E2CAE8D-51CA-4A99-840E-A01CBC697008}" presName="Name17" presStyleLbl="parChTrans1D3" presStyleIdx="3" presStyleCnt="4"/>
      <dgm:spPr/>
      <dgm:t>
        <a:bodyPr/>
        <a:lstStyle/>
        <a:p>
          <a:pPr rtl="1"/>
          <a:endParaRPr lang="ar-SA"/>
        </a:p>
      </dgm:t>
    </dgm:pt>
    <dgm:pt modelId="{EA8CC240-6468-4E53-81C3-9FA61A232254}" type="pres">
      <dgm:prSet presAssocID="{033FE1C8-7A9D-4A93-974D-F8D955C71E80}" presName="hierRoot3" presStyleCnt="0"/>
      <dgm:spPr/>
      <dgm:t>
        <a:bodyPr/>
        <a:lstStyle/>
        <a:p>
          <a:pPr rtl="1"/>
          <a:endParaRPr lang="ar-SA"/>
        </a:p>
      </dgm:t>
    </dgm:pt>
    <dgm:pt modelId="{EAD011BB-37CF-453F-94BD-806D15154728}" type="pres">
      <dgm:prSet presAssocID="{033FE1C8-7A9D-4A93-974D-F8D955C71E80}" presName="composite3" presStyleCnt="0"/>
      <dgm:spPr/>
      <dgm:t>
        <a:bodyPr/>
        <a:lstStyle/>
        <a:p>
          <a:pPr rtl="1"/>
          <a:endParaRPr lang="ar-SA"/>
        </a:p>
      </dgm:t>
    </dgm:pt>
    <dgm:pt modelId="{A2C97A52-0EE2-46F2-BF38-3C8EDD72E8AE}" type="pres">
      <dgm:prSet presAssocID="{033FE1C8-7A9D-4A93-974D-F8D955C71E80}" presName="background3" presStyleLbl="node3" presStyleIdx="3" presStyleCnt="4"/>
      <dgm:spPr>
        <a:xfrm>
          <a:off x="610346" y="2537964"/>
          <a:ext cx="1403211" cy="891039"/>
        </a:xfrm>
        <a:prstGeom prst="roundRect">
          <a:avLst>
            <a:gd name="adj" fmla="val 10000"/>
          </a:avLst>
        </a:prstGeom>
        <a:solidFill>
          <a:srgbClr val="05E0DB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rtl="1"/>
          <a:endParaRPr lang="ar-SA"/>
        </a:p>
      </dgm:t>
    </dgm:pt>
    <dgm:pt modelId="{E8072C22-14FB-4F70-B790-A91D9F7913E7}" type="pres">
      <dgm:prSet presAssocID="{033FE1C8-7A9D-4A93-974D-F8D955C71E80}" presName="text3" presStyleLbl="fgAcc3" presStyleIdx="3" presStyleCnt="4" custLinFactNeighborY="22949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CBB04F8B-080B-459A-A60E-F1E04D988316}" type="pres">
      <dgm:prSet presAssocID="{033FE1C8-7A9D-4A93-974D-F8D955C71E80}" presName="hierChild4" presStyleCnt="0"/>
      <dgm:spPr/>
      <dgm:t>
        <a:bodyPr/>
        <a:lstStyle/>
        <a:p>
          <a:pPr rtl="1"/>
          <a:endParaRPr lang="ar-SA"/>
        </a:p>
      </dgm:t>
    </dgm:pt>
  </dgm:ptLst>
  <dgm:cxnLst>
    <dgm:cxn modelId="{028B7109-4368-4E93-9D32-6E960DC1BA0D}" type="presOf" srcId="{E1D865D8-AB6E-4761-803D-014E6D77C6B1}" destId="{E9FA73E3-58FC-4385-9DAF-998F632E159D}" srcOrd="0" destOrd="0" presId="urn:microsoft.com/office/officeart/2005/8/layout/hierarchy1"/>
    <dgm:cxn modelId="{F0039531-FA78-4A6B-8462-19D1E21774C1}" srcId="{1182FB3A-25D1-4006-89AA-DAF9585FDAE4}" destId="{B32DCC1E-5462-4D65-A194-68D1432107A7}" srcOrd="1" destOrd="0" parTransId="{5681C415-3207-4047-9325-07FAA74A3328}" sibTransId="{DB777797-B090-4694-8785-DDC3AA5D3014}"/>
    <dgm:cxn modelId="{1A1791DD-6AA5-45F7-A49C-80165F7D49A5}" type="presOf" srcId="{5681C415-3207-4047-9325-07FAA74A3328}" destId="{7ABFE88D-BF55-4FD9-B5D8-101A86A10BC5}" srcOrd="0" destOrd="0" presId="urn:microsoft.com/office/officeart/2005/8/layout/hierarchy1"/>
    <dgm:cxn modelId="{570E025C-2E1B-463C-9410-DBA9B7234184}" srcId="{AAC3BE4D-9FDA-4590-8659-5CFCDB2C6115}" destId="{033FE1C8-7A9D-4A93-974D-F8D955C71E80}" srcOrd="0" destOrd="0" parTransId="{5E2CAE8D-51CA-4A99-840E-A01CBC697008}" sibTransId="{04655CFA-9623-468F-9EA8-800BE167F921}"/>
    <dgm:cxn modelId="{E9727982-595C-4332-B9BE-F7E8BDEFAD84}" type="presOf" srcId="{1182FB3A-25D1-4006-89AA-DAF9585FDAE4}" destId="{9EB28B04-B9D7-427A-A213-7EA078E41105}" srcOrd="0" destOrd="0" presId="urn:microsoft.com/office/officeart/2005/8/layout/hierarchy1"/>
    <dgm:cxn modelId="{5B725575-8DFF-4EA7-BED7-49327E50F203}" type="presOf" srcId="{B32DCC1E-5462-4D65-A194-68D1432107A7}" destId="{D63B1C42-9DC6-439C-913E-0361E5555566}" srcOrd="0" destOrd="0" presId="urn:microsoft.com/office/officeart/2005/8/layout/hierarchy1"/>
    <dgm:cxn modelId="{07B79954-976F-4114-BD3F-2F34D3231184}" type="presOf" srcId="{4D75C668-FC76-40DB-A390-4C1ED605A4DF}" destId="{B4BABF42-4B0D-4991-B041-B0A19C0038BC}" srcOrd="0" destOrd="0" presId="urn:microsoft.com/office/officeart/2005/8/layout/hierarchy1"/>
    <dgm:cxn modelId="{F2EBD724-C4B2-475C-824D-AF0411F9CE5B}" type="presOf" srcId="{87DEADAD-7105-4AE6-B94A-31E529AF0CF5}" destId="{81066566-FD32-434C-A41A-45E288084934}" srcOrd="0" destOrd="0" presId="urn:microsoft.com/office/officeart/2005/8/layout/hierarchy1"/>
    <dgm:cxn modelId="{23A787D8-AB1D-42A4-ACB4-D5B0A20F4F3A}" srcId="{E1D865D8-AB6E-4761-803D-014E6D77C6B1}" destId="{F69C5FAF-FB62-46F6-86BA-7E1CBA7542B7}" srcOrd="0" destOrd="0" parTransId="{E873F6C6-6C57-4504-9C1B-85035C7E5FEB}" sibTransId="{1F0E60C5-67FA-4B83-8B22-EDA994C00582}"/>
    <dgm:cxn modelId="{1786797E-82A5-4A52-BB7F-93DAF7F42A18}" type="presOf" srcId="{F69C5FAF-FB62-46F6-86BA-7E1CBA7542B7}" destId="{85DC47F8-888F-4B5A-AFD4-49611A2C8D56}" srcOrd="0" destOrd="0" presId="urn:microsoft.com/office/officeart/2005/8/layout/hierarchy1"/>
    <dgm:cxn modelId="{7A2AE831-EE7A-461B-A2A2-85B5B1D18F04}" type="presOf" srcId="{033FE1C8-7A9D-4A93-974D-F8D955C71E80}" destId="{E8072C22-14FB-4F70-B790-A91D9F7913E7}" srcOrd="0" destOrd="0" presId="urn:microsoft.com/office/officeart/2005/8/layout/hierarchy1"/>
    <dgm:cxn modelId="{AA2A8D2B-7CF2-49FB-AD32-6003B51E2E68}" type="presOf" srcId="{5E2CAE8D-51CA-4A99-840E-A01CBC697008}" destId="{E1F70709-63FB-4403-8498-411EB780B100}" srcOrd="0" destOrd="0" presId="urn:microsoft.com/office/officeart/2005/8/layout/hierarchy1"/>
    <dgm:cxn modelId="{99DB0562-CC0E-4F8F-B5B8-6DA4DE5EF9CF}" srcId="{F69C5FAF-FB62-46F6-86BA-7E1CBA7542B7}" destId="{1182FB3A-25D1-4006-89AA-DAF9585FDAE4}" srcOrd="0" destOrd="0" parTransId="{74BA6D7C-C3BF-46DA-AF94-DC94DAB569D3}" sibTransId="{CF7A13FC-9408-4206-9B4D-FBAA3183DB05}"/>
    <dgm:cxn modelId="{754451E1-EA11-4999-B1B7-1BBD057B0E57}" srcId="{F69C5FAF-FB62-46F6-86BA-7E1CBA7542B7}" destId="{AAC3BE4D-9FDA-4590-8659-5CFCDB2C6115}" srcOrd="1" destOrd="0" parTransId="{9B53C31A-7694-477D-9820-D873BDF088E0}" sibTransId="{4F8D4EDD-4377-46AA-9761-A49EACAC827A}"/>
    <dgm:cxn modelId="{119E48B7-0360-443B-9EB0-11A300A3AE57}" srcId="{1182FB3A-25D1-4006-89AA-DAF9585FDAE4}" destId="{1F3D8A5C-05B3-4AB6-8DB0-FB709FC756ED}" srcOrd="0" destOrd="0" parTransId="{87DEADAD-7105-4AE6-B94A-31E529AF0CF5}" sibTransId="{8EEB724A-020B-46DF-8447-4461987ABAB2}"/>
    <dgm:cxn modelId="{9B032A2B-08B0-48DD-9C9A-C37241FE3423}" type="presOf" srcId="{1F3D8A5C-05B3-4AB6-8DB0-FB709FC756ED}" destId="{A65F557B-DC75-49D7-A077-F85907F49B7E}" srcOrd="0" destOrd="0" presId="urn:microsoft.com/office/officeart/2005/8/layout/hierarchy1"/>
    <dgm:cxn modelId="{BAEEC6CF-9675-477A-B6E5-09B3C52BFC4F}" srcId="{1182FB3A-25D1-4006-89AA-DAF9585FDAE4}" destId="{2CDC8DCE-54C3-4242-ACE3-7D5A40CFFA7F}" srcOrd="2" destOrd="0" parTransId="{4D75C668-FC76-40DB-A390-4C1ED605A4DF}" sibTransId="{D9306E25-1AB1-4814-8C72-9E3786E28AE7}"/>
    <dgm:cxn modelId="{CBCBD32E-310B-40D0-8D3D-82BE99CF1EAC}" type="presOf" srcId="{9B53C31A-7694-477D-9820-D873BDF088E0}" destId="{BAFF6EDC-CD4D-4D9C-BB92-451C3A6617CA}" srcOrd="0" destOrd="0" presId="urn:microsoft.com/office/officeart/2005/8/layout/hierarchy1"/>
    <dgm:cxn modelId="{F3A7857E-D8CD-4195-94C2-F697C7A8A820}" type="presOf" srcId="{AAC3BE4D-9FDA-4590-8659-5CFCDB2C6115}" destId="{D6153AAD-80C0-4D8B-93DA-489EF0CCA3CD}" srcOrd="0" destOrd="0" presId="urn:microsoft.com/office/officeart/2005/8/layout/hierarchy1"/>
    <dgm:cxn modelId="{402315AF-038E-4AD4-86AC-364FF332B332}" type="presOf" srcId="{74BA6D7C-C3BF-46DA-AF94-DC94DAB569D3}" destId="{E9449C77-F8FC-467C-A481-87EBDE3C69BF}" srcOrd="0" destOrd="0" presId="urn:microsoft.com/office/officeart/2005/8/layout/hierarchy1"/>
    <dgm:cxn modelId="{3F236C2A-2482-46D5-8934-8D2DD2F4B586}" type="presOf" srcId="{2CDC8DCE-54C3-4242-ACE3-7D5A40CFFA7F}" destId="{588FED64-DFF3-457E-8F34-A32CE752FD97}" srcOrd="0" destOrd="0" presId="urn:microsoft.com/office/officeart/2005/8/layout/hierarchy1"/>
    <dgm:cxn modelId="{6E87153C-83A7-400A-B816-9171A9F18F22}" type="presParOf" srcId="{E9FA73E3-58FC-4385-9DAF-998F632E159D}" destId="{9713692C-8946-4E89-9296-BF396851D39D}" srcOrd="0" destOrd="0" presId="urn:microsoft.com/office/officeart/2005/8/layout/hierarchy1"/>
    <dgm:cxn modelId="{C17F2EC1-C1A6-4D03-B853-1B6CA70A3800}" type="presParOf" srcId="{9713692C-8946-4E89-9296-BF396851D39D}" destId="{CBDE720F-33CA-4164-86E5-E0C76CFE2625}" srcOrd="0" destOrd="0" presId="urn:microsoft.com/office/officeart/2005/8/layout/hierarchy1"/>
    <dgm:cxn modelId="{487E97A9-8A8F-4C35-A63A-7F50937D55DE}" type="presParOf" srcId="{CBDE720F-33CA-4164-86E5-E0C76CFE2625}" destId="{4FC0124F-FD88-4A36-B670-3496A1EAEF5F}" srcOrd="0" destOrd="0" presId="urn:microsoft.com/office/officeart/2005/8/layout/hierarchy1"/>
    <dgm:cxn modelId="{9CDFD35E-191F-4292-9403-17B160C4F1A2}" type="presParOf" srcId="{CBDE720F-33CA-4164-86E5-E0C76CFE2625}" destId="{85DC47F8-888F-4B5A-AFD4-49611A2C8D56}" srcOrd="1" destOrd="0" presId="urn:microsoft.com/office/officeart/2005/8/layout/hierarchy1"/>
    <dgm:cxn modelId="{AC8DD619-D368-45C8-B9B8-134E303272B5}" type="presParOf" srcId="{9713692C-8946-4E89-9296-BF396851D39D}" destId="{15408555-4F67-4308-84D7-C88BC3A44057}" srcOrd="1" destOrd="0" presId="urn:microsoft.com/office/officeart/2005/8/layout/hierarchy1"/>
    <dgm:cxn modelId="{84E29002-205F-47D5-BCC8-174A198A6614}" type="presParOf" srcId="{15408555-4F67-4308-84D7-C88BC3A44057}" destId="{E9449C77-F8FC-467C-A481-87EBDE3C69BF}" srcOrd="0" destOrd="0" presId="urn:microsoft.com/office/officeart/2005/8/layout/hierarchy1"/>
    <dgm:cxn modelId="{993DC0C5-8FF5-4446-9593-05BD1B78B7F4}" type="presParOf" srcId="{15408555-4F67-4308-84D7-C88BC3A44057}" destId="{ECE1D658-3382-45AE-BCFF-E2F74D6D1851}" srcOrd="1" destOrd="0" presId="urn:microsoft.com/office/officeart/2005/8/layout/hierarchy1"/>
    <dgm:cxn modelId="{EC54E546-5633-400B-B301-FCAAEE9534DE}" type="presParOf" srcId="{ECE1D658-3382-45AE-BCFF-E2F74D6D1851}" destId="{F8E4ECEF-7FCE-4A05-B151-8480DCC58DAA}" srcOrd="0" destOrd="0" presId="urn:microsoft.com/office/officeart/2005/8/layout/hierarchy1"/>
    <dgm:cxn modelId="{21EAD5B9-94CC-47BF-A809-1033CAF72BC1}" type="presParOf" srcId="{F8E4ECEF-7FCE-4A05-B151-8480DCC58DAA}" destId="{E486F78E-B3B2-4152-A7CE-869C3BD4C5B2}" srcOrd="0" destOrd="0" presId="urn:microsoft.com/office/officeart/2005/8/layout/hierarchy1"/>
    <dgm:cxn modelId="{280890E0-CB2F-4526-8DAD-7714AEF1C1D6}" type="presParOf" srcId="{F8E4ECEF-7FCE-4A05-B151-8480DCC58DAA}" destId="{9EB28B04-B9D7-427A-A213-7EA078E41105}" srcOrd="1" destOrd="0" presId="urn:microsoft.com/office/officeart/2005/8/layout/hierarchy1"/>
    <dgm:cxn modelId="{C0638990-C9B1-4D43-A269-20A148EECF18}" type="presParOf" srcId="{ECE1D658-3382-45AE-BCFF-E2F74D6D1851}" destId="{BB854A16-EED1-42C1-BDEC-618D6A34EBA8}" srcOrd="1" destOrd="0" presId="urn:microsoft.com/office/officeart/2005/8/layout/hierarchy1"/>
    <dgm:cxn modelId="{7DD8F4FB-2239-4D48-9C91-D744982224E7}" type="presParOf" srcId="{BB854A16-EED1-42C1-BDEC-618D6A34EBA8}" destId="{81066566-FD32-434C-A41A-45E288084934}" srcOrd="0" destOrd="0" presId="urn:microsoft.com/office/officeart/2005/8/layout/hierarchy1"/>
    <dgm:cxn modelId="{9D8CB7D4-7CD5-4722-B638-B0F9DF447146}" type="presParOf" srcId="{BB854A16-EED1-42C1-BDEC-618D6A34EBA8}" destId="{3DE5784F-E4E0-499E-A319-129CCC8274F4}" srcOrd="1" destOrd="0" presId="urn:microsoft.com/office/officeart/2005/8/layout/hierarchy1"/>
    <dgm:cxn modelId="{B3C8CDCE-851D-4819-8C38-52C72AEC279D}" type="presParOf" srcId="{3DE5784F-E4E0-499E-A319-129CCC8274F4}" destId="{437EAB08-E840-42AB-861D-5A212BB4A8F8}" srcOrd="0" destOrd="0" presId="urn:microsoft.com/office/officeart/2005/8/layout/hierarchy1"/>
    <dgm:cxn modelId="{034C1CEC-0AA3-4B48-9E83-692E12D0627B}" type="presParOf" srcId="{437EAB08-E840-42AB-861D-5A212BB4A8F8}" destId="{F53FD0EC-94B4-437D-B4E3-CF399D4AB027}" srcOrd="0" destOrd="0" presId="urn:microsoft.com/office/officeart/2005/8/layout/hierarchy1"/>
    <dgm:cxn modelId="{BA894F1D-395E-46DA-927C-3E657C8A2972}" type="presParOf" srcId="{437EAB08-E840-42AB-861D-5A212BB4A8F8}" destId="{A65F557B-DC75-49D7-A077-F85907F49B7E}" srcOrd="1" destOrd="0" presId="urn:microsoft.com/office/officeart/2005/8/layout/hierarchy1"/>
    <dgm:cxn modelId="{A5D5626C-C954-48F5-A27D-1AF95C3F8E29}" type="presParOf" srcId="{3DE5784F-E4E0-499E-A319-129CCC8274F4}" destId="{3339E7FA-C5CE-44AB-BDE9-F97B0F87BD3D}" srcOrd="1" destOrd="0" presId="urn:microsoft.com/office/officeart/2005/8/layout/hierarchy1"/>
    <dgm:cxn modelId="{FC5A8492-DDC5-4DF5-A4D2-F63CD8160B72}" type="presParOf" srcId="{BB854A16-EED1-42C1-BDEC-618D6A34EBA8}" destId="{7ABFE88D-BF55-4FD9-B5D8-101A86A10BC5}" srcOrd="2" destOrd="0" presId="urn:microsoft.com/office/officeart/2005/8/layout/hierarchy1"/>
    <dgm:cxn modelId="{A810AB37-44E9-46C6-9035-83918BBDC847}" type="presParOf" srcId="{BB854A16-EED1-42C1-BDEC-618D6A34EBA8}" destId="{15F7E323-9FB7-48BF-8925-5C3D181E3D82}" srcOrd="3" destOrd="0" presId="urn:microsoft.com/office/officeart/2005/8/layout/hierarchy1"/>
    <dgm:cxn modelId="{BDEC2F18-8FD3-4349-892B-A8E5A483641B}" type="presParOf" srcId="{15F7E323-9FB7-48BF-8925-5C3D181E3D82}" destId="{AF588864-E480-460A-8879-A18848478C26}" srcOrd="0" destOrd="0" presId="urn:microsoft.com/office/officeart/2005/8/layout/hierarchy1"/>
    <dgm:cxn modelId="{1F71204D-55AD-4D62-AA56-FA861C91118C}" type="presParOf" srcId="{AF588864-E480-460A-8879-A18848478C26}" destId="{3C5252B7-8085-43DE-91E5-EC2F871EC8FF}" srcOrd="0" destOrd="0" presId="urn:microsoft.com/office/officeart/2005/8/layout/hierarchy1"/>
    <dgm:cxn modelId="{488183BF-101A-4CA9-B2AD-CDECFF033CF5}" type="presParOf" srcId="{AF588864-E480-460A-8879-A18848478C26}" destId="{D63B1C42-9DC6-439C-913E-0361E5555566}" srcOrd="1" destOrd="0" presId="urn:microsoft.com/office/officeart/2005/8/layout/hierarchy1"/>
    <dgm:cxn modelId="{1843F853-CF31-4BED-8C11-8073123F4D3C}" type="presParOf" srcId="{15F7E323-9FB7-48BF-8925-5C3D181E3D82}" destId="{1A835C1D-A9B2-42CE-9A0C-F0B0D5367CF6}" srcOrd="1" destOrd="0" presId="urn:microsoft.com/office/officeart/2005/8/layout/hierarchy1"/>
    <dgm:cxn modelId="{47759E28-4C19-4568-A908-0E4046953C1E}" type="presParOf" srcId="{BB854A16-EED1-42C1-BDEC-618D6A34EBA8}" destId="{B4BABF42-4B0D-4991-B041-B0A19C0038BC}" srcOrd="4" destOrd="0" presId="urn:microsoft.com/office/officeart/2005/8/layout/hierarchy1"/>
    <dgm:cxn modelId="{7B129A02-ED90-45DE-9695-1B7BA73FEA23}" type="presParOf" srcId="{BB854A16-EED1-42C1-BDEC-618D6A34EBA8}" destId="{485275D1-6602-46CE-B559-67ADDDE99BA2}" srcOrd="5" destOrd="0" presId="urn:microsoft.com/office/officeart/2005/8/layout/hierarchy1"/>
    <dgm:cxn modelId="{39C01A8C-652B-4D00-AF6B-44B73056DF54}" type="presParOf" srcId="{485275D1-6602-46CE-B559-67ADDDE99BA2}" destId="{EE336618-8CAC-4B75-AD6A-EC1728C351F1}" srcOrd="0" destOrd="0" presId="urn:microsoft.com/office/officeart/2005/8/layout/hierarchy1"/>
    <dgm:cxn modelId="{77EE6747-E14D-4743-9418-498560BC4292}" type="presParOf" srcId="{EE336618-8CAC-4B75-AD6A-EC1728C351F1}" destId="{144E4547-6DE1-4C00-A7E7-2178F24474A5}" srcOrd="0" destOrd="0" presId="urn:microsoft.com/office/officeart/2005/8/layout/hierarchy1"/>
    <dgm:cxn modelId="{0B0AE29D-2053-49BE-AF00-D4B6CA0BFAF2}" type="presParOf" srcId="{EE336618-8CAC-4B75-AD6A-EC1728C351F1}" destId="{588FED64-DFF3-457E-8F34-A32CE752FD97}" srcOrd="1" destOrd="0" presId="urn:microsoft.com/office/officeart/2005/8/layout/hierarchy1"/>
    <dgm:cxn modelId="{7FAAA943-AC2C-4084-9481-8E0F1B1821B2}" type="presParOf" srcId="{485275D1-6602-46CE-B559-67ADDDE99BA2}" destId="{B68D1907-E238-4970-8927-DE375CB49675}" srcOrd="1" destOrd="0" presId="urn:microsoft.com/office/officeart/2005/8/layout/hierarchy1"/>
    <dgm:cxn modelId="{E955F5E0-F6F1-4D8A-8681-55D9081ADC09}" type="presParOf" srcId="{15408555-4F67-4308-84D7-C88BC3A44057}" destId="{BAFF6EDC-CD4D-4D9C-BB92-451C3A6617CA}" srcOrd="2" destOrd="0" presId="urn:microsoft.com/office/officeart/2005/8/layout/hierarchy1"/>
    <dgm:cxn modelId="{556613CC-0F3B-48DD-A964-C7D19BE32028}" type="presParOf" srcId="{15408555-4F67-4308-84D7-C88BC3A44057}" destId="{E6EA55EC-0295-4C11-B077-F077A2A53C1C}" srcOrd="3" destOrd="0" presId="urn:microsoft.com/office/officeart/2005/8/layout/hierarchy1"/>
    <dgm:cxn modelId="{A86A197A-30D8-4E39-87C6-45DC47591BB4}" type="presParOf" srcId="{E6EA55EC-0295-4C11-B077-F077A2A53C1C}" destId="{940929C2-373F-4375-B0DA-86627CE5BAEB}" srcOrd="0" destOrd="0" presId="urn:microsoft.com/office/officeart/2005/8/layout/hierarchy1"/>
    <dgm:cxn modelId="{7D3F288D-4FAF-4CD2-87B2-7B53F113C454}" type="presParOf" srcId="{940929C2-373F-4375-B0DA-86627CE5BAEB}" destId="{6ECBE5C8-2366-40EB-BCE0-72B75ACA4DE9}" srcOrd="0" destOrd="0" presId="urn:microsoft.com/office/officeart/2005/8/layout/hierarchy1"/>
    <dgm:cxn modelId="{D58C0331-4FE9-4B0D-9E8E-B85D0CCA4D8A}" type="presParOf" srcId="{940929C2-373F-4375-B0DA-86627CE5BAEB}" destId="{D6153AAD-80C0-4D8B-93DA-489EF0CCA3CD}" srcOrd="1" destOrd="0" presId="urn:microsoft.com/office/officeart/2005/8/layout/hierarchy1"/>
    <dgm:cxn modelId="{3D6879DB-8F49-42FE-9B18-3E8406D038BC}" type="presParOf" srcId="{E6EA55EC-0295-4C11-B077-F077A2A53C1C}" destId="{7EDECC48-D590-4CE9-9450-8EA97177D866}" srcOrd="1" destOrd="0" presId="urn:microsoft.com/office/officeart/2005/8/layout/hierarchy1"/>
    <dgm:cxn modelId="{3D171BEC-4F21-40E8-B32A-DD0B63022A10}" type="presParOf" srcId="{7EDECC48-D590-4CE9-9450-8EA97177D866}" destId="{E1F70709-63FB-4403-8498-411EB780B100}" srcOrd="0" destOrd="0" presId="urn:microsoft.com/office/officeart/2005/8/layout/hierarchy1"/>
    <dgm:cxn modelId="{0467D07E-DFEC-46DA-839C-0B847FA3DEB5}" type="presParOf" srcId="{7EDECC48-D590-4CE9-9450-8EA97177D866}" destId="{EA8CC240-6468-4E53-81C3-9FA61A232254}" srcOrd="1" destOrd="0" presId="urn:microsoft.com/office/officeart/2005/8/layout/hierarchy1"/>
    <dgm:cxn modelId="{060BA95F-BCE5-404E-9A34-93DD61FF8953}" type="presParOf" srcId="{EA8CC240-6468-4E53-81C3-9FA61A232254}" destId="{EAD011BB-37CF-453F-94BD-806D15154728}" srcOrd="0" destOrd="0" presId="urn:microsoft.com/office/officeart/2005/8/layout/hierarchy1"/>
    <dgm:cxn modelId="{EE17F584-88A0-43DD-BF54-B9FC583EC773}" type="presParOf" srcId="{EAD011BB-37CF-453F-94BD-806D15154728}" destId="{A2C97A52-0EE2-46F2-BF38-3C8EDD72E8AE}" srcOrd="0" destOrd="0" presId="urn:microsoft.com/office/officeart/2005/8/layout/hierarchy1"/>
    <dgm:cxn modelId="{CBDB8C9C-ADB3-46E8-8EC8-E830F6712A5A}" type="presParOf" srcId="{EAD011BB-37CF-453F-94BD-806D15154728}" destId="{E8072C22-14FB-4F70-B790-A91D9F7913E7}" srcOrd="1" destOrd="0" presId="urn:microsoft.com/office/officeart/2005/8/layout/hierarchy1"/>
    <dgm:cxn modelId="{63E7364D-DDC3-4FC5-BEC0-DAC9632019C7}" type="presParOf" srcId="{EA8CC240-6468-4E53-81C3-9FA61A232254}" destId="{CBB04F8B-080B-459A-A60E-F1E04D988316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B9261BF-8371-4B2B-BEEA-94FF9DF4FF46}" type="doc">
      <dgm:prSet loTypeId="urn:microsoft.com/office/officeart/2005/8/layout/hierarchy1" loCatId="hierarchy" qsTypeId="urn:microsoft.com/office/officeart/2005/8/quickstyle/simple2" qsCatId="simple" csTypeId="urn:microsoft.com/office/officeart/2005/8/colors/colorful4" csCatId="colorful" phldr="1"/>
      <dgm:spPr/>
      <dgm:t>
        <a:bodyPr/>
        <a:lstStyle/>
        <a:p>
          <a:pPr rtl="1"/>
          <a:endParaRPr lang="ar-SA"/>
        </a:p>
      </dgm:t>
    </dgm:pt>
    <dgm:pt modelId="{B10BA104-6317-463F-B089-E40A0C6EE481}">
      <dgm:prSet phldrT="[نص]" custT="1"/>
      <dgm:spPr>
        <a:xfrm>
          <a:off x="1944929" y="0"/>
          <a:ext cx="3625568" cy="479728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5875" cap="flat" cmpd="sng" algn="ctr">
          <a:solidFill>
            <a:srgbClr val="5BD078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rtl="1"/>
          <a:r>
            <a:rPr lang="ar-SA" sz="2400" b="1" dirty="0" smtClean="0">
              <a:solidFill>
                <a:schemeClr val="tx1"/>
              </a:solidFill>
              <a:latin typeface="Candara"/>
              <a:ea typeface="+mn-ea"/>
              <a:cs typeface="Arial"/>
            </a:rPr>
            <a:t>مزايا وع</a:t>
          </a:r>
          <a:r>
            <a:rPr lang="ar-SA" sz="2400" b="1" u="none" dirty="0" smtClean="0">
              <a:solidFill>
                <a:schemeClr val="tx1"/>
              </a:solidFill>
              <a:latin typeface="Candara"/>
              <a:ea typeface="+mn-ea"/>
              <a:cs typeface="Arial"/>
            </a:rPr>
            <a:t>يوب </a:t>
          </a:r>
          <a:r>
            <a:rPr lang="ar-SA" sz="2400" b="1" dirty="0" smtClean="0">
              <a:solidFill>
                <a:schemeClr val="tx1"/>
              </a:solidFill>
              <a:latin typeface="Candara"/>
              <a:ea typeface="+mn-ea"/>
              <a:cs typeface="Arial"/>
            </a:rPr>
            <a:t>الانحراف المعياري</a:t>
          </a:r>
          <a:endParaRPr lang="ar-SA" sz="2400" b="1" dirty="0">
            <a:solidFill>
              <a:schemeClr val="tx1"/>
            </a:solidFill>
            <a:latin typeface="Candara"/>
            <a:ea typeface="+mn-ea"/>
            <a:cs typeface="Arial"/>
          </a:endParaRPr>
        </a:p>
      </dgm:t>
    </dgm:pt>
    <dgm:pt modelId="{ACE3A2A1-151F-423E-97F0-F8E937D2C7AD}" type="parTrans" cxnId="{E3A86410-FA7C-4FE3-BEDC-158CB3D1986C}">
      <dgm:prSet/>
      <dgm:spPr/>
      <dgm:t>
        <a:bodyPr/>
        <a:lstStyle/>
        <a:p>
          <a:pPr rtl="1"/>
          <a:endParaRPr lang="ar-SA"/>
        </a:p>
      </dgm:t>
    </dgm:pt>
    <dgm:pt modelId="{9445849A-2115-42DA-A375-C54F8AA9D485}" type="sibTrans" cxnId="{E3A86410-FA7C-4FE3-BEDC-158CB3D1986C}">
      <dgm:prSet/>
      <dgm:spPr/>
      <dgm:t>
        <a:bodyPr/>
        <a:lstStyle/>
        <a:p>
          <a:pPr rtl="1"/>
          <a:endParaRPr lang="ar-SA"/>
        </a:p>
      </dgm:t>
    </dgm:pt>
    <dgm:pt modelId="{DDEEE7C9-5BD1-4940-9280-C6AE4041B69E}">
      <dgm:prSet phldrT="[نص]" custT="1"/>
      <dgm:spPr>
        <a:xfrm>
          <a:off x="154167" y="1157015"/>
          <a:ext cx="3142937" cy="1952883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5875" cap="flat" cmpd="sng" algn="ctr">
          <a:solidFill>
            <a:srgbClr val="F5C040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algn="ctr" rtl="1"/>
          <a:r>
            <a:rPr lang="ar-SA" sz="2400" b="1" u="none" dirty="0" smtClean="0">
              <a:solidFill>
                <a:srgbClr val="FF0000"/>
              </a:solidFill>
              <a:latin typeface="Candara"/>
              <a:ea typeface="+mn-ea"/>
              <a:cs typeface="Arial"/>
            </a:rPr>
            <a:t>العيوب</a:t>
          </a:r>
          <a:endParaRPr lang="ar-SA" sz="2400" b="1" dirty="0" smtClean="0">
            <a:solidFill>
              <a:srgbClr val="FF0000"/>
            </a:solidFill>
            <a:latin typeface="Candara"/>
            <a:ea typeface="+mn-ea"/>
            <a:cs typeface="Arial"/>
          </a:endParaRPr>
        </a:p>
        <a:p>
          <a:pPr algn="just" rtl="1"/>
          <a:r>
            <a:rPr lang="ar-SA" sz="16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ndara"/>
              <a:ea typeface="+mn-ea"/>
              <a:cs typeface="Arial"/>
            </a:rPr>
            <a:t>1</a:t>
          </a:r>
          <a:r>
            <a:rPr lang="ar-EG" sz="16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ndara"/>
              <a:ea typeface="+mn-ea"/>
              <a:cs typeface="Arial"/>
            </a:rPr>
            <a:t>. </a:t>
          </a:r>
          <a:r>
            <a:rPr lang="ar-SA" sz="16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ndara"/>
              <a:ea typeface="+mn-ea"/>
              <a:cs typeface="Arial"/>
            </a:rPr>
            <a:t>يتأثر بالقيم المتطرفة أو الشاذة .</a:t>
          </a:r>
        </a:p>
        <a:p>
          <a:pPr algn="just" rtl="1"/>
          <a:r>
            <a:rPr lang="ar-SA" sz="16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ndara"/>
              <a:ea typeface="+mn-ea"/>
              <a:cs typeface="Arial"/>
            </a:rPr>
            <a:t>2</a:t>
          </a:r>
          <a:r>
            <a:rPr lang="ar-EG" sz="16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ndara"/>
              <a:ea typeface="+mn-ea"/>
              <a:cs typeface="Arial"/>
            </a:rPr>
            <a:t>. </a:t>
          </a:r>
          <a:r>
            <a:rPr lang="ar-SA" sz="16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ndara"/>
              <a:ea typeface="+mn-ea"/>
              <a:cs typeface="Arial"/>
            </a:rPr>
            <a:t>لا يمكن حسابه من الجداول التكرارية المفتوحة من أحد الطرفين أو من كليهما.</a:t>
          </a:r>
        </a:p>
        <a:p>
          <a:pPr algn="just" rtl="1"/>
          <a:r>
            <a:rPr lang="ar-SA" sz="16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ndara"/>
              <a:ea typeface="+mn-ea"/>
              <a:cs typeface="Arial"/>
            </a:rPr>
            <a:t>3</a:t>
          </a:r>
          <a:r>
            <a:rPr lang="ar-EG" sz="16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ndara"/>
              <a:ea typeface="+mn-ea"/>
              <a:cs typeface="Arial"/>
            </a:rPr>
            <a:t>. </a:t>
          </a:r>
          <a:r>
            <a:rPr lang="ar-SA" sz="16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ndara"/>
              <a:ea typeface="+mn-ea"/>
              <a:cs typeface="Arial"/>
            </a:rPr>
            <a:t> لا يمكن حسابه من البيانات الوصفية.</a:t>
          </a:r>
        </a:p>
      </dgm:t>
    </dgm:pt>
    <dgm:pt modelId="{0F75EF25-F048-48FE-9E74-52746CE00333}" type="parTrans" cxnId="{BEA04AA5-6D7F-4E6A-8689-846C5A7FAFFD}">
      <dgm:prSet/>
      <dgm:spPr>
        <a:xfrm>
          <a:off x="1536158" y="299725"/>
          <a:ext cx="2032078" cy="677286"/>
        </a:xfrm>
        <a:custGeom>
          <a:avLst/>
          <a:gdLst/>
          <a:ahLst/>
          <a:cxnLst/>
          <a:rect l="0" t="0" r="0" b="0"/>
          <a:pathLst>
            <a:path>
              <a:moveTo>
                <a:pt x="2032078" y="0"/>
              </a:moveTo>
              <a:lnTo>
                <a:pt x="2032078" y="519310"/>
              </a:lnTo>
              <a:lnTo>
                <a:pt x="0" y="519310"/>
              </a:lnTo>
              <a:lnTo>
                <a:pt x="0" y="677286"/>
              </a:lnTo>
            </a:path>
          </a:pathLst>
        </a:custGeom>
        <a:noFill/>
        <a:ln w="15875" cap="flat" cmpd="sng" algn="ctr">
          <a:solidFill>
            <a:srgbClr val="F5C040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rtl="1"/>
          <a:endParaRPr lang="ar-SA"/>
        </a:p>
      </dgm:t>
    </dgm:pt>
    <dgm:pt modelId="{BEB95F99-3774-4F14-B576-260E19751CD8}" type="sibTrans" cxnId="{BEA04AA5-6D7F-4E6A-8689-846C5A7FAFFD}">
      <dgm:prSet/>
      <dgm:spPr/>
      <dgm:t>
        <a:bodyPr/>
        <a:lstStyle/>
        <a:p>
          <a:pPr rtl="1"/>
          <a:endParaRPr lang="ar-SA"/>
        </a:p>
      </dgm:t>
    </dgm:pt>
    <dgm:pt modelId="{7C105A2D-E040-4ACD-813C-827F75CB07FF}">
      <dgm:prSet phldrT="[نص]" custT="1"/>
      <dgm:spPr>
        <a:xfrm>
          <a:off x="3968208" y="1157015"/>
          <a:ext cx="3166350" cy="1965856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5875" cap="flat" cmpd="sng" algn="ctr">
          <a:solidFill>
            <a:srgbClr val="F5C040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algn="ctr" rtl="1"/>
          <a:endParaRPr lang="ar-SA" sz="1600" u="sng" dirty="0" smtClean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ndara"/>
            <a:ea typeface="+mn-ea"/>
            <a:cs typeface="Arial"/>
          </a:endParaRPr>
        </a:p>
        <a:p>
          <a:pPr algn="ctr" rtl="1"/>
          <a:endParaRPr lang="ar-SA" sz="1600" u="sng" dirty="0" smtClean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ndara"/>
            <a:ea typeface="+mn-ea"/>
            <a:cs typeface="Arial"/>
          </a:endParaRPr>
        </a:p>
        <a:p>
          <a:pPr algn="ctr" rtl="1"/>
          <a:r>
            <a:rPr lang="ar-SA" sz="2400" b="1" u="none" dirty="0" smtClean="0">
              <a:solidFill>
                <a:srgbClr val="00B050"/>
              </a:solidFill>
              <a:latin typeface="Candara"/>
              <a:ea typeface="+mn-ea"/>
              <a:cs typeface="Arial"/>
            </a:rPr>
            <a:t>المزايـا</a:t>
          </a:r>
        </a:p>
        <a:p>
          <a:pPr algn="just" rtl="1"/>
          <a:r>
            <a:rPr lang="ar-SA" sz="16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ndara"/>
              <a:ea typeface="+mn-ea"/>
              <a:cs typeface="Arial"/>
            </a:rPr>
            <a:t>1</a:t>
          </a:r>
          <a:r>
            <a:rPr lang="ar-EG" sz="16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ndara"/>
              <a:ea typeface="+mn-ea"/>
              <a:cs typeface="Arial"/>
            </a:rPr>
            <a:t>. </a:t>
          </a:r>
          <a:r>
            <a:rPr lang="ar-SA" sz="16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ndara"/>
              <a:ea typeface="+mn-ea"/>
              <a:cs typeface="Arial"/>
            </a:rPr>
            <a:t>تدخل جميع القيم في حسابه ولذلك </a:t>
          </a:r>
          <a:r>
            <a:rPr lang="ar-SA" sz="1600" b="1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ndara"/>
              <a:ea typeface="+mn-ea"/>
              <a:cs typeface="Arial"/>
            </a:rPr>
            <a:t>يع</a:t>
          </a:r>
          <a:r>
            <a:rPr lang="ar-EG" sz="16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ndara"/>
              <a:ea typeface="+mn-ea"/>
              <a:cs typeface="Arial"/>
            </a:rPr>
            <a:t>د</a:t>
          </a:r>
          <a:r>
            <a:rPr lang="ar-SA" sz="16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ndara"/>
              <a:ea typeface="+mn-ea"/>
              <a:cs typeface="Arial"/>
            </a:rPr>
            <a:t> من أدق مقاييس التشتت وأكثرها استخداما</a:t>
          </a:r>
          <a:r>
            <a:rPr lang="ar-EG" sz="16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ndara"/>
              <a:ea typeface="+mn-ea"/>
              <a:cs typeface="Arial"/>
            </a:rPr>
            <a:t>.</a:t>
          </a:r>
          <a:endParaRPr lang="ar-SA" sz="1600" b="1" dirty="0" smtClean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ndara"/>
            <a:ea typeface="+mn-ea"/>
            <a:cs typeface="Arial"/>
          </a:endParaRPr>
        </a:p>
        <a:p>
          <a:pPr algn="just" rtl="1"/>
          <a:r>
            <a:rPr lang="ar-SA" sz="16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ndara"/>
              <a:ea typeface="+mn-ea"/>
              <a:cs typeface="Arial"/>
            </a:rPr>
            <a:t>2</a:t>
          </a:r>
          <a:r>
            <a:rPr lang="ar-EG" sz="16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ndara"/>
              <a:ea typeface="+mn-ea"/>
              <a:cs typeface="Arial"/>
            </a:rPr>
            <a:t>. </a:t>
          </a:r>
          <a:r>
            <a:rPr lang="ar-SA" sz="16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ndara"/>
              <a:ea typeface="+mn-ea"/>
              <a:cs typeface="Arial"/>
            </a:rPr>
            <a:t>له نفس وحدة القياس للظاهرة محل الدراسة.</a:t>
          </a:r>
        </a:p>
        <a:p>
          <a:pPr algn="just" rtl="1"/>
          <a:r>
            <a:rPr lang="ar-SA" sz="16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ndara"/>
              <a:ea typeface="+mn-ea"/>
              <a:cs typeface="Arial"/>
            </a:rPr>
            <a:t>3</a:t>
          </a:r>
          <a:r>
            <a:rPr lang="ar-EG" sz="16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ndara"/>
              <a:ea typeface="+mn-ea"/>
              <a:cs typeface="Arial"/>
            </a:rPr>
            <a:t>. </a:t>
          </a:r>
          <a:r>
            <a:rPr lang="ar-SA" sz="16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ndara"/>
              <a:ea typeface="+mn-ea"/>
              <a:cs typeface="Arial"/>
            </a:rPr>
            <a:t>سهولة حسابه والتعامل معه جبريا</a:t>
          </a:r>
          <a:r>
            <a:rPr lang="ar-EG" sz="16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ndara"/>
              <a:ea typeface="+mn-ea"/>
              <a:cs typeface="Arial"/>
            </a:rPr>
            <a:t>ً</a:t>
          </a:r>
          <a:r>
            <a:rPr lang="ar-SA" sz="16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ndara"/>
              <a:ea typeface="+mn-ea"/>
              <a:cs typeface="Arial"/>
            </a:rPr>
            <a:t>. </a:t>
          </a:r>
        </a:p>
        <a:p>
          <a:pPr algn="ctr" rtl="1"/>
          <a:endParaRPr lang="ar-SA" sz="2000" b="1" dirty="0" smtClean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ndara"/>
            <a:ea typeface="+mn-ea"/>
            <a:cs typeface="Arial"/>
          </a:endParaRPr>
        </a:p>
        <a:p>
          <a:pPr algn="ctr" rtl="1"/>
          <a:endParaRPr lang="ar-SA" sz="2000" u="sng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ndara"/>
            <a:ea typeface="+mn-ea"/>
            <a:cs typeface="Arial"/>
          </a:endParaRPr>
        </a:p>
      </dgm:t>
    </dgm:pt>
    <dgm:pt modelId="{27FB6906-93B5-4993-8DA4-990436A696F6}" type="parTrans" cxnId="{D8690BE1-EC21-44BE-8330-F9B59EA57DE4}">
      <dgm:prSet/>
      <dgm:spPr>
        <a:xfrm>
          <a:off x="3568237" y="299725"/>
          <a:ext cx="1793669" cy="6772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19310"/>
              </a:lnTo>
              <a:lnTo>
                <a:pt x="1793669" y="519310"/>
              </a:lnTo>
              <a:lnTo>
                <a:pt x="1793669" y="677286"/>
              </a:lnTo>
            </a:path>
          </a:pathLst>
        </a:custGeom>
        <a:noFill/>
        <a:ln w="15875" cap="flat" cmpd="sng" algn="ctr">
          <a:solidFill>
            <a:srgbClr val="F5C040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rtl="1"/>
          <a:endParaRPr lang="ar-SA"/>
        </a:p>
      </dgm:t>
    </dgm:pt>
    <dgm:pt modelId="{8FBB7F3F-7263-4EE8-8D73-A72415A5D6A3}" type="sibTrans" cxnId="{D8690BE1-EC21-44BE-8330-F9B59EA57DE4}">
      <dgm:prSet/>
      <dgm:spPr/>
      <dgm:t>
        <a:bodyPr/>
        <a:lstStyle/>
        <a:p>
          <a:pPr rtl="1"/>
          <a:endParaRPr lang="ar-SA"/>
        </a:p>
      </dgm:t>
    </dgm:pt>
    <dgm:pt modelId="{616055E5-92F2-4AA3-B211-2F3123940AA6}" type="pres">
      <dgm:prSet presAssocID="{4B9261BF-8371-4B2B-BEEA-94FF9DF4FF46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pPr rtl="1"/>
          <a:endParaRPr lang="ar-SA"/>
        </a:p>
      </dgm:t>
    </dgm:pt>
    <dgm:pt modelId="{945471C0-134B-4484-8C7D-ABF193390D69}" type="pres">
      <dgm:prSet presAssocID="{B10BA104-6317-463F-B089-E40A0C6EE481}" presName="hierRoot1" presStyleCnt="0"/>
      <dgm:spPr/>
      <dgm:t>
        <a:bodyPr/>
        <a:lstStyle/>
        <a:p>
          <a:endParaRPr lang="en-US"/>
        </a:p>
      </dgm:t>
    </dgm:pt>
    <dgm:pt modelId="{CAF74713-9213-4706-9F2C-EE92D9D95A52}" type="pres">
      <dgm:prSet presAssocID="{B10BA104-6317-463F-B089-E40A0C6EE481}" presName="composite" presStyleCnt="0"/>
      <dgm:spPr/>
      <dgm:t>
        <a:bodyPr/>
        <a:lstStyle/>
        <a:p>
          <a:endParaRPr lang="en-US"/>
        </a:p>
      </dgm:t>
    </dgm:pt>
    <dgm:pt modelId="{7C0CA191-40AA-411A-B28E-3512A28C891B}" type="pres">
      <dgm:prSet presAssocID="{B10BA104-6317-463F-B089-E40A0C6EE481}" presName="background" presStyleLbl="node0" presStyleIdx="0" presStyleCnt="1"/>
      <dgm:spPr>
        <a:xfrm>
          <a:off x="1755452" y="-180002"/>
          <a:ext cx="3625568" cy="479728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0F916DF5-3F22-4A9A-AB53-7AB4C60E6AF2}" type="pres">
      <dgm:prSet presAssocID="{B10BA104-6317-463F-B089-E40A0C6EE481}" presName="text" presStyleLbl="fgAcc0" presStyleIdx="0" presStyleCnt="1" custScaleX="212607" custScaleY="44302" custLinFactNeighborX="-1919" custLinFactNeighborY="-21265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32740D98-8875-4721-8F28-619E9DF254C4}" type="pres">
      <dgm:prSet presAssocID="{B10BA104-6317-463F-B089-E40A0C6EE481}" presName="hierChild2" presStyleCnt="0"/>
      <dgm:spPr/>
      <dgm:t>
        <a:bodyPr/>
        <a:lstStyle/>
        <a:p>
          <a:endParaRPr lang="en-US"/>
        </a:p>
      </dgm:t>
    </dgm:pt>
    <dgm:pt modelId="{DEA7AD53-307C-4A05-8056-60C14B8E6F49}" type="pres">
      <dgm:prSet presAssocID="{0F75EF25-F048-48FE-9E74-52746CE00333}" presName="Name10" presStyleLbl="parChTrans1D2" presStyleIdx="0" presStyleCnt="2"/>
      <dgm:spPr/>
      <dgm:t>
        <a:bodyPr/>
        <a:lstStyle/>
        <a:p>
          <a:pPr rtl="1"/>
          <a:endParaRPr lang="ar-SA"/>
        </a:p>
      </dgm:t>
    </dgm:pt>
    <dgm:pt modelId="{C0A31DA0-22B3-4D9A-9A54-40992A16FF6A}" type="pres">
      <dgm:prSet presAssocID="{DDEEE7C9-5BD1-4940-9280-C6AE4041B69E}" presName="hierRoot2" presStyleCnt="0"/>
      <dgm:spPr/>
      <dgm:t>
        <a:bodyPr/>
        <a:lstStyle/>
        <a:p>
          <a:endParaRPr lang="en-US"/>
        </a:p>
      </dgm:t>
    </dgm:pt>
    <dgm:pt modelId="{02C9F6EC-3139-430F-B0F7-8740290309E5}" type="pres">
      <dgm:prSet presAssocID="{DDEEE7C9-5BD1-4940-9280-C6AE4041B69E}" presName="composite2" presStyleCnt="0"/>
      <dgm:spPr/>
      <dgm:t>
        <a:bodyPr/>
        <a:lstStyle/>
        <a:p>
          <a:endParaRPr lang="en-US"/>
        </a:p>
      </dgm:t>
    </dgm:pt>
    <dgm:pt modelId="{260D0035-4215-41AD-9C27-3FD286275906}" type="pres">
      <dgm:prSet presAssocID="{DDEEE7C9-5BD1-4940-9280-C6AE4041B69E}" presName="background2" presStyleLbl="node2" presStyleIdx="0" presStyleCnt="2"/>
      <dgm:spPr>
        <a:xfrm>
          <a:off x="-35309" y="977012"/>
          <a:ext cx="3142937" cy="1952883"/>
        </a:xfrm>
        <a:prstGeom prst="roundRect">
          <a:avLst>
            <a:gd name="adj" fmla="val 10000"/>
          </a:avLst>
        </a:prstGeom>
        <a:solidFill>
          <a:srgbClr val="F5C040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435CBF68-E42F-4FFD-9DAC-3023F4C8D6D4}" type="pres">
      <dgm:prSet presAssocID="{DDEEE7C9-5BD1-4940-9280-C6AE4041B69E}" presName="text2" presStyleLbl="fgAcc2" presStyleIdx="0" presStyleCnt="2" custScaleX="184305" custScaleY="180345" custLinFactNeighborX="-17132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D857EFF7-691A-45F1-AED9-717EC40C8F3A}" type="pres">
      <dgm:prSet presAssocID="{DDEEE7C9-5BD1-4940-9280-C6AE4041B69E}" presName="hierChild3" presStyleCnt="0"/>
      <dgm:spPr/>
      <dgm:t>
        <a:bodyPr/>
        <a:lstStyle/>
        <a:p>
          <a:endParaRPr lang="en-US"/>
        </a:p>
      </dgm:t>
    </dgm:pt>
    <dgm:pt modelId="{E9E6162F-B719-4215-B346-27F2BA4FC74F}" type="pres">
      <dgm:prSet presAssocID="{27FB6906-93B5-4993-8DA4-990436A696F6}" presName="Name10" presStyleLbl="parChTrans1D2" presStyleIdx="1" presStyleCnt="2"/>
      <dgm:spPr/>
      <dgm:t>
        <a:bodyPr/>
        <a:lstStyle/>
        <a:p>
          <a:pPr rtl="1"/>
          <a:endParaRPr lang="ar-SA"/>
        </a:p>
      </dgm:t>
    </dgm:pt>
    <dgm:pt modelId="{2C994F3C-5CE7-4F39-9A83-5F880EE49102}" type="pres">
      <dgm:prSet presAssocID="{7C105A2D-E040-4ACD-813C-827F75CB07FF}" presName="hierRoot2" presStyleCnt="0"/>
      <dgm:spPr/>
      <dgm:t>
        <a:bodyPr/>
        <a:lstStyle/>
        <a:p>
          <a:endParaRPr lang="en-US"/>
        </a:p>
      </dgm:t>
    </dgm:pt>
    <dgm:pt modelId="{B69415B3-9EB9-441F-9409-4611A2C7A359}" type="pres">
      <dgm:prSet presAssocID="{7C105A2D-E040-4ACD-813C-827F75CB07FF}" presName="composite2" presStyleCnt="0"/>
      <dgm:spPr/>
      <dgm:t>
        <a:bodyPr/>
        <a:lstStyle/>
        <a:p>
          <a:endParaRPr lang="en-US"/>
        </a:p>
      </dgm:t>
    </dgm:pt>
    <dgm:pt modelId="{592E2D43-AFB8-4C0D-9ED8-D7B07979B10C}" type="pres">
      <dgm:prSet presAssocID="{7C105A2D-E040-4ACD-813C-827F75CB07FF}" presName="background2" presStyleLbl="node2" presStyleIdx="1" presStyleCnt="2"/>
      <dgm:spPr>
        <a:xfrm>
          <a:off x="3778731" y="977012"/>
          <a:ext cx="3166350" cy="1965856"/>
        </a:xfrm>
        <a:prstGeom prst="roundRect">
          <a:avLst>
            <a:gd name="adj" fmla="val 10000"/>
          </a:avLst>
        </a:prstGeom>
        <a:solidFill>
          <a:srgbClr val="F5C040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B6880E1D-837C-4474-9C2F-EA7AD24E86DC}" type="pres">
      <dgm:prSet presAssocID="{7C105A2D-E040-4ACD-813C-827F75CB07FF}" presName="text2" presStyleLbl="fgAcc2" presStyleIdx="1" presStyleCnt="2" custScaleX="185678" custScaleY="181543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D2982E12-CB8E-45AC-813D-A8382AF211B8}" type="pres">
      <dgm:prSet presAssocID="{7C105A2D-E040-4ACD-813C-827F75CB07FF}" presName="hierChild3" presStyleCnt="0"/>
      <dgm:spPr/>
      <dgm:t>
        <a:bodyPr/>
        <a:lstStyle/>
        <a:p>
          <a:endParaRPr lang="en-US"/>
        </a:p>
      </dgm:t>
    </dgm:pt>
  </dgm:ptLst>
  <dgm:cxnLst>
    <dgm:cxn modelId="{A552E51F-705D-4D40-B13D-6CC89A7D5F75}" type="presOf" srcId="{4B9261BF-8371-4B2B-BEEA-94FF9DF4FF46}" destId="{616055E5-92F2-4AA3-B211-2F3123940AA6}" srcOrd="0" destOrd="0" presId="urn:microsoft.com/office/officeart/2005/8/layout/hierarchy1"/>
    <dgm:cxn modelId="{E3A86410-FA7C-4FE3-BEDC-158CB3D1986C}" srcId="{4B9261BF-8371-4B2B-BEEA-94FF9DF4FF46}" destId="{B10BA104-6317-463F-B089-E40A0C6EE481}" srcOrd="0" destOrd="0" parTransId="{ACE3A2A1-151F-423E-97F0-F8E937D2C7AD}" sibTransId="{9445849A-2115-42DA-A375-C54F8AA9D485}"/>
    <dgm:cxn modelId="{F1E23136-CE02-4BB2-A99E-ECE27BEA3FD3}" type="presOf" srcId="{B10BA104-6317-463F-B089-E40A0C6EE481}" destId="{0F916DF5-3F22-4A9A-AB53-7AB4C60E6AF2}" srcOrd="0" destOrd="0" presId="urn:microsoft.com/office/officeart/2005/8/layout/hierarchy1"/>
    <dgm:cxn modelId="{D4D44810-993E-4BB3-B7DC-3EFDAC316119}" type="presOf" srcId="{7C105A2D-E040-4ACD-813C-827F75CB07FF}" destId="{B6880E1D-837C-4474-9C2F-EA7AD24E86DC}" srcOrd="0" destOrd="0" presId="urn:microsoft.com/office/officeart/2005/8/layout/hierarchy1"/>
    <dgm:cxn modelId="{D8690BE1-EC21-44BE-8330-F9B59EA57DE4}" srcId="{B10BA104-6317-463F-B089-E40A0C6EE481}" destId="{7C105A2D-E040-4ACD-813C-827F75CB07FF}" srcOrd="1" destOrd="0" parTransId="{27FB6906-93B5-4993-8DA4-990436A696F6}" sibTransId="{8FBB7F3F-7263-4EE8-8D73-A72415A5D6A3}"/>
    <dgm:cxn modelId="{621D8083-62F3-4744-A54E-EAFE3D08BEAD}" type="presOf" srcId="{27FB6906-93B5-4993-8DA4-990436A696F6}" destId="{E9E6162F-B719-4215-B346-27F2BA4FC74F}" srcOrd="0" destOrd="0" presId="urn:microsoft.com/office/officeart/2005/8/layout/hierarchy1"/>
    <dgm:cxn modelId="{23AFDE8D-0B7B-4171-9BB4-26768D38619E}" type="presOf" srcId="{0F75EF25-F048-48FE-9E74-52746CE00333}" destId="{DEA7AD53-307C-4A05-8056-60C14B8E6F49}" srcOrd="0" destOrd="0" presId="urn:microsoft.com/office/officeart/2005/8/layout/hierarchy1"/>
    <dgm:cxn modelId="{482EBECB-1AB1-4A5C-A9F5-16C5AB5C36A0}" type="presOf" srcId="{DDEEE7C9-5BD1-4940-9280-C6AE4041B69E}" destId="{435CBF68-E42F-4FFD-9DAC-3023F4C8D6D4}" srcOrd="0" destOrd="0" presId="urn:microsoft.com/office/officeart/2005/8/layout/hierarchy1"/>
    <dgm:cxn modelId="{BEA04AA5-6D7F-4E6A-8689-846C5A7FAFFD}" srcId="{B10BA104-6317-463F-B089-E40A0C6EE481}" destId="{DDEEE7C9-5BD1-4940-9280-C6AE4041B69E}" srcOrd="0" destOrd="0" parTransId="{0F75EF25-F048-48FE-9E74-52746CE00333}" sibTransId="{BEB95F99-3774-4F14-B576-260E19751CD8}"/>
    <dgm:cxn modelId="{65032DE0-BEEB-4755-ABCD-159C156E9C61}" type="presParOf" srcId="{616055E5-92F2-4AA3-B211-2F3123940AA6}" destId="{945471C0-134B-4484-8C7D-ABF193390D69}" srcOrd="0" destOrd="0" presId="urn:microsoft.com/office/officeart/2005/8/layout/hierarchy1"/>
    <dgm:cxn modelId="{461225DB-36ED-4A35-9FBB-1BC1A841EB35}" type="presParOf" srcId="{945471C0-134B-4484-8C7D-ABF193390D69}" destId="{CAF74713-9213-4706-9F2C-EE92D9D95A52}" srcOrd="0" destOrd="0" presId="urn:microsoft.com/office/officeart/2005/8/layout/hierarchy1"/>
    <dgm:cxn modelId="{1A6E475D-ABE4-422E-B8CB-C2780DFC5B84}" type="presParOf" srcId="{CAF74713-9213-4706-9F2C-EE92D9D95A52}" destId="{7C0CA191-40AA-411A-B28E-3512A28C891B}" srcOrd="0" destOrd="0" presId="urn:microsoft.com/office/officeart/2005/8/layout/hierarchy1"/>
    <dgm:cxn modelId="{100A30E9-2C27-46BC-A13F-8C4F75EC976B}" type="presParOf" srcId="{CAF74713-9213-4706-9F2C-EE92D9D95A52}" destId="{0F916DF5-3F22-4A9A-AB53-7AB4C60E6AF2}" srcOrd="1" destOrd="0" presId="urn:microsoft.com/office/officeart/2005/8/layout/hierarchy1"/>
    <dgm:cxn modelId="{AADB6325-E610-45B7-972B-E95CE5953E7A}" type="presParOf" srcId="{945471C0-134B-4484-8C7D-ABF193390D69}" destId="{32740D98-8875-4721-8F28-619E9DF254C4}" srcOrd="1" destOrd="0" presId="urn:microsoft.com/office/officeart/2005/8/layout/hierarchy1"/>
    <dgm:cxn modelId="{E586949A-5B52-43E6-8501-672A2C5BEC3D}" type="presParOf" srcId="{32740D98-8875-4721-8F28-619E9DF254C4}" destId="{DEA7AD53-307C-4A05-8056-60C14B8E6F49}" srcOrd="0" destOrd="0" presId="urn:microsoft.com/office/officeart/2005/8/layout/hierarchy1"/>
    <dgm:cxn modelId="{6463990F-8664-45D6-8C7F-AA99438927A0}" type="presParOf" srcId="{32740D98-8875-4721-8F28-619E9DF254C4}" destId="{C0A31DA0-22B3-4D9A-9A54-40992A16FF6A}" srcOrd="1" destOrd="0" presId="urn:microsoft.com/office/officeart/2005/8/layout/hierarchy1"/>
    <dgm:cxn modelId="{FFF5BB05-D298-4B0B-8795-44A086A340AC}" type="presParOf" srcId="{C0A31DA0-22B3-4D9A-9A54-40992A16FF6A}" destId="{02C9F6EC-3139-430F-B0F7-8740290309E5}" srcOrd="0" destOrd="0" presId="urn:microsoft.com/office/officeart/2005/8/layout/hierarchy1"/>
    <dgm:cxn modelId="{35FBA0FB-6321-4FE2-A092-DEFD453B699F}" type="presParOf" srcId="{02C9F6EC-3139-430F-B0F7-8740290309E5}" destId="{260D0035-4215-41AD-9C27-3FD286275906}" srcOrd="0" destOrd="0" presId="urn:microsoft.com/office/officeart/2005/8/layout/hierarchy1"/>
    <dgm:cxn modelId="{A67C9029-3F36-410F-907C-EFB99066F315}" type="presParOf" srcId="{02C9F6EC-3139-430F-B0F7-8740290309E5}" destId="{435CBF68-E42F-4FFD-9DAC-3023F4C8D6D4}" srcOrd="1" destOrd="0" presId="urn:microsoft.com/office/officeart/2005/8/layout/hierarchy1"/>
    <dgm:cxn modelId="{1D664508-A078-45B1-9F1E-BBD817F478FE}" type="presParOf" srcId="{C0A31DA0-22B3-4D9A-9A54-40992A16FF6A}" destId="{D857EFF7-691A-45F1-AED9-717EC40C8F3A}" srcOrd="1" destOrd="0" presId="urn:microsoft.com/office/officeart/2005/8/layout/hierarchy1"/>
    <dgm:cxn modelId="{5E0A32A9-1867-4B80-A3B7-CD24D3408A5E}" type="presParOf" srcId="{32740D98-8875-4721-8F28-619E9DF254C4}" destId="{E9E6162F-B719-4215-B346-27F2BA4FC74F}" srcOrd="2" destOrd="0" presId="urn:microsoft.com/office/officeart/2005/8/layout/hierarchy1"/>
    <dgm:cxn modelId="{FE552560-783F-4AD8-8A46-5A8A0041E946}" type="presParOf" srcId="{32740D98-8875-4721-8F28-619E9DF254C4}" destId="{2C994F3C-5CE7-4F39-9A83-5F880EE49102}" srcOrd="3" destOrd="0" presId="urn:microsoft.com/office/officeart/2005/8/layout/hierarchy1"/>
    <dgm:cxn modelId="{C8F6E905-D264-4C9F-B0E6-1B70B1D0A6DB}" type="presParOf" srcId="{2C994F3C-5CE7-4F39-9A83-5F880EE49102}" destId="{B69415B3-9EB9-441F-9409-4611A2C7A359}" srcOrd="0" destOrd="0" presId="urn:microsoft.com/office/officeart/2005/8/layout/hierarchy1"/>
    <dgm:cxn modelId="{2E99B57A-0E53-4A5A-B9AF-1A908EDD62E8}" type="presParOf" srcId="{B69415B3-9EB9-441F-9409-4611A2C7A359}" destId="{592E2D43-AFB8-4C0D-9ED8-D7B07979B10C}" srcOrd="0" destOrd="0" presId="urn:microsoft.com/office/officeart/2005/8/layout/hierarchy1"/>
    <dgm:cxn modelId="{0AA7350C-CC5B-41E1-821B-C2CBCCB386FD}" type="presParOf" srcId="{B69415B3-9EB9-441F-9409-4611A2C7A359}" destId="{B6880E1D-837C-4474-9C2F-EA7AD24E86DC}" srcOrd="1" destOrd="0" presId="urn:microsoft.com/office/officeart/2005/8/layout/hierarchy1"/>
    <dgm:cxn modelId="{003F6143-FBD3-4AA2-9671-CD54D485F329}" type="presParOf" srcId="{2C994F3C-5CE7-4F39-9A83-5F880EE49102}" destId="{D2982E12-CB8E-45AC-813D-A8382AF211B8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F70709-63FB-4403-8498-411EB780B100}">
      <dsp:nvSpPr>
        <dsp:cNvPr id="0" name=""/>
        <dsp:cNvSpPr/>
      </dsp:nvSpPr>
      <dsp:spPr>
        <a:xfrm>
          <a:off x="1266231" y="1952921"/>
          <a:ext cx="91440" cy="58504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12585"/>
              </a:lnTo>
            </a:path>
          </a:pathLst>
        </a:custGeom>
        <a:noFill/>
        <a:ln w="15875" cap="flat" cmpd="sng" algn="ctr">
          <a:solidFill>
            <a:srgbClr val="05E0DB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FF6EDC-CD4D-4D9C-BB92-451C3A6617CA}">
      <dsp:nvSpPr>
        <dsp:cNvPr id="0" name=""/>
        <dsp:cNvSpPr/>
      </dsp:nvSpPr>
      <dsp:spPr>
        <a:xfrm>
          <a:off x="1362439" y="955006"/>
          <a:ext cx="1722216" cy="435642"/>
        </a:xfrm>
        <a:custGeom>
          <a:avLst/>
          <a:gdLst/>
          <a:ahLst/>
          <a:cxnLst/>
          <a:rect l="0" t="0" r="0" b="0"/>
          <a:pathLst>
            <a:path>
              <a:moveTo>
                <a:pt x="1772704" y="0"/>
              </a:moveTo>
              <a:lnTo>
                <a:pt x="1772704" y="278108"/>
              </a:lnTo>
              <a:lnTo>
                <a:pt x="0" y="278108"/>
              </a:lnTo>
              <a:lnTo>
                <a:pt x="0" y="408100"/>
              </a:lnTo>
            </a:path>
          </a:pathLst>
        </a:custGeom>
        <a:noFill/>
        <a:ln w="15875" cap="flat" cmpd="sng" algn="ctr">
          <a:solidFill>
            <a:srgbClr val="F5C040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BABF42-4B0D-4991-B041-B0A19C0038BC}">
      <dsp:nvSpPr>
        <dsp:cNvPr id="0" name=""/>
        <dsp:cNvSpPr/>
      </dsp:nvSpPr>
      <dsp:spPr>
        <a:xfrm>
          <a:off x="2970283" y="1893185"/>
          <a:ext cx="1771739" cy="606864"/>
        </a:xfrm>
        <a:custGeom>
          <a:avLst/>
          <a:gdLst/>
          <a:ahLst/>
          <a:cxnLst/>
          <a:rect l="0" t="0" r="0" b="0"/>
          <a:pathLst>
            <a:path>
              <a:moveTo>
                <a:pt x="1771739" y="0"/>
              </a:moveTo>
              <a:lnTo>
                <a:pt x="1771739" y="476872"/>
              </a:lnTo>
              <a:lnTo>
                <a:pt x="0" y="476872"/>
              </a:lnTo>
              <a:lnTo>
                <a:pt x="0" y="606864"/>
              </a:lnTo>
            </a:path>
          </a:pathLst>
        </a:custGeom>
        <a:noFill/>
        <a:ln w="15875" cap="flat" cmpd="sng" algn="ctr">
          <a:solidFill>
            <a:srgbClr val="05E0DB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BFE88D-BF55-4FD9-B5D8-101A86A10BC5}">
      <dsp:nvSpPr>
        <dsp:cNvPr id="0" name=""/>
        <dsp:cNvSpPr/>
      </dsp:nvSpPr>
      <dsp:spPr>
        <a:xfrm>
          <a:off x="4696303" y="1893185"/>
          <a:ext cx="91440" cy="61258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12585"/>
              </a:lnTo>
            </a:path>
          </a:pathLst>
        </a:custGeom>
        <a:noFill/>
        <a:ln w="15875" cap="flat" cmpd="sng" algn="ctr">
          <a:solidFill>
            <a:srgbClr val="05E0DB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066566-FD32-434C-A41A-45E288084934}">
      <dsp:nvSpPr>
        <dsp:cNvPr id="0" name=""/>
        <dsp:cNvSpPr/>
      </dsp:nvSpPr>
      <dsp:spPr>
        <a:xfrm>
          <a:off x="4742023" y="1893185"/>
          <a:ext cx="1715035" cy="6125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2593"/>
              </a:lnTo>
              <a:lnTo>
                <a:pt x="1715035" y="482593"/>
              </a:lnTo>
              <a:lnTo>
                <a:pt x="1715035" y="612585"/>
              </a:lnTo>
            </a:path>
          </a:pathLst>
        </a:custGeom>
        <a:noFill/>
        <a:ln w="15875" cap="flat" cmpd="sng" algn="ctr">
          <a:solidFill>
            <a:srgbClr val="05E0DB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449C77-F8FC-467C-A481-87EBDE3C69BF}">
      <dsp:nvSpPr>
        <dsp:cNvPr id="0" name=""/>
        <dsp:cNvSpPr/>
      </dsp:nvSpPr>
      <dsp:spPr>
        <a:xfrm>
          <a:off x="3084656" y="955006"/>
          <a:ext cx="1657367" cy="4081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8108"/>
              </a:lnTo>
              <a:lnTo>
                <a:pt x="1657367" y="278108"/>
              </a:lnTo>
              <a:lnTo>
                <a:pt x="1657367" y="408100"/>
              </a:lnTo>
            </a:path>
          </a:pathLst>
        </a:custGeom>
        <a:noFill/>
        <a:ln w="15875" cap="flat" cmpd="sng" algn="ctr">
          <a:solidFill>
            <a:srgbClr val="F5C040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C0124F-FD88-4A36-B670-3496A1EAEF5F}">
      <dsp:nvSpPr>
        <dsp:cNvPr id="0" name=""/>
        <dsp:cNvSpPr/>
      </dsp:nvSpPr>
      <dsp:spPr>
        <a:xfrm>
          <a:off x="2186453" y="361164"/>
          <a:ext cx="1796404" cy="593841"/>
        </a:xfrm>
        <a:prstGeom prst="roundRect">
          <a:avLst>
            <a:gd name="adj" fmla="val 10000"/>
          </a:avLst>
        </a:prstGeom>
        <a:solidFill>
          <a:srgbClr val="5BD078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5DC47F8-888F-4B5A-AFD4-49611A2C8D56}">
      <dsp:nvSpPr>
        <dsp:cNvPr id="0" name=""/>
        <dsp:cNvSpPr/>
      </dsp:nvSpPr>
      <dsp:spPr>
        <a:xfrm>
          <a:off x="2342365" y="509281"/>
          <a:ext cx="1796404" cy="593841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5875" cap="flat" cmpd="sng" algn="ctr">
          <a:solidFill>
            <a:srgbClr val="5BD078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000" b="1" kern="120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ndara"/>
              <a:ea typeface="+mn-ea"/>
              <a:cs typeface="Arial"/>
            </a:rPr>
            <a:t>مقاييس التشتت</a:t>
          </a:r>
          <a:endParaRPr lang="ar-SA" sz="2000" b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ndara"/>
            <a:ea typeface="+mn-ea"/>
            <a:cs typeface="Arial"/>
          </a:endParaRPr>
        </a:p>
      </dsp:txBody>
      <dsp:txXfrm>
        <a:off x="2359758" y="526674"/>
        <a:ext cx="1761618" cy="559055"/>
      </dsp:txXfrm>
    </dsp:sp>
    <dsp:sp modelId="{E486F78E-B3B2-4152-A7CE-869C3BD4C5B2}">
      <dsp:nvSpPr>
        <dsp:cNvPr id="0" name=""/>
        <dsp:cNvSpPr/>
      </dsp:nvSpPr>
      <dsp:spPr>
        <a:xfrm>
          <a:off x="3315357" y="1363106"/>
          <a:ext cx="2853331" cy="530079"/>
        </a:xfrm>
        <a:prstGeom prst="roundRect">
          <a:avLst>
            <a:gd name="adj" fmla="val 10000"/>
          </a:avLst>
        </a:prstGeom>
        <a:solidFill>
          <a:srgbClr val="F5C040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EB28B04-B9D7-427A-A213-7EA078E41105}">
      <dsp:nvSpPr>
        <dsp:cNvPr id="0" name=""/>
        <dsp:cNvSpPr/>
      </dsp:nvSpPr>
      <dsp:spPr>
        <a:xfrm>
          <a:off x="3471269" y="1511223"/>
          <a:ext cx="2853331" cy="530079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5875" cap="flat" cmpd="sng" algn="ctr">
          <a:solidFill>
            <a:srgbClr val="F5C040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0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ndara"/>
              <a:ea typeface="+mn-ea"/>
              <a:cs typeface="Arial"/>
            </a:rPr>
            <a:t>مقاييس التشتت المطلق</a:t>
          </a:r>
          <a:endParaRPr lang="ar-SA" sz="2000" b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ndara"/>
            <a:ea typeface="+mn-ea"/>
            <a:cs typeface="Arial"/>
          </a:endParaRPr>
        </a:p>
      </dsp:txBody>
      <dsp:txXfrm>
        <a:off x="3486794" y="1526748"/>
        <a:ext cx="2822281" cy="499029"/>
      </dsp:txXfrm>
    </dsp:sp>
    <dsp:sp modelId="{F53FD0EC-94B4-437D-B4E3-CF399D4AB027}">
      <dsp:nvSpPr>
        <dsp:cNvPr id="0" name=""/>
        <dsp:cNvSpPr/>
      </dsp:nvSpPr>
      <dsp:spPr>
        <a:xfrm>
          <a:off x="5755453" y="2505771"/>
          <a:ext cx="1403211" cy="891039"/>
        </a:xfrm>
        <a:prstGeom prst="roundRect">
          <a:avLst>
            <a:gd name="adj" fmla="val 10000"/>
          </a:avLst>
        </a:prstGeom>
        <a:solidFill>
          <a:srgbClr val="05E0DB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65F557B-DC75-49D7-A077-F85907F49B7E}">
      <dsp:nvSpPr>
        <dsp:cNvPr id="0" name=""/>
        <dsp:cNvSpPr/>
      </dsp:nvSpPr>
      <dsp:spPr>
        <a:xfrm>
          <a:off x="5911365" y="2653887"/>
          <a:ext cx="1403211" cy="891039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5875" cap="flat" cmpd="sng" algn="ctr">
          <a:solidFill>
            <a:srgbClr val="05E0DB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0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ndara"/>
              <a:ea typeface="+mn-ea"/>
              <a:cs typeface="Arial"/>
            </a:rPr>
            <a:t>المدى</a:t>
          </a:r>
          <a:endParaRPr lang="ar-SA" sz="2000" b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ndara"/>
            <a:ea typeface="+mn-ea"/>
            <a:cs typeface="Arial"/>
          </a:endParaRPr>
        </a:p>
      </dsp:txBody>
      <dsp:txXfrm>
        <a:off x="5937463" y="2679985"/>
        <a:ext cx="1351015" cy="838843"/>
      </dsp:txXfrm>
    </dsp:sp>
    <dsp:sp modelId="{3C5252B7-8085-43DE-91E5-EC2F871EC8FF}">
      <dsp:nvSpPr>
        <dsp:cNvPr id="0" name=""/>
        <dsp:cNvSpPr/>
      </dsp:nvSpPr>
      <dsp:spPr>
        <a:xfrm>
          <a:off x="4040417" y="2505771"/>
          <a:ext cx="1403211" cy="891039"/>
        </a:xfrm>
        <a:prstGeom prst="roundRect">
          <a:avLst>
            <a:gd name="adj" fmla="val 10000"/>
          </a:avLst>
        </a:prstGeom>
        <a:solidFill>
          <a:srgbClr val="05E0DB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63B1C42-9DC6-439C-913E-0361E5555566}">
      <dsp:nvSpPr>
        <dsp:cNvPr id="0" name=""/>
        <dsp:cNvSpPr/>
      </dsp:nvSpPr>
      <dsp:spPr>
        <a:xfrm>
          <a:off x="4196330" y="2653887"/>
          <a:ext cx="1403211" cy="891039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5875" cap="flat" cmpd="sng" algn="ctr">
          <a:solidFill>
            <a:srgbClr val="05E0DB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0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ndara"/>
              <a:ea typeface="+mn-ea"/>
              <a:cs typeface="Arial"/>
            </a:rPr>
            <a:t>الانحراف المعياري</a:t>
          </a:r>
          <a:endParaRPr lang="ar-SA" sz="2000" b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ndara"/>
            <a:ea typeface="+mn-ea"/>
            <a:cs typeface="Arial"/>
          </a:endParaRPr>
        </a:p>
      </dsp:txBody>
      <dsp:txXfrm>
        <a:off x="4222428" y="2679985"/>
        <a:ext cx="1351015" cy="838843"/>
      </dsp:txXfrm>
    </dsp:sp>
    <dsp:sp modelId="{144E4547-6DE1-4C00-A7E7-2178F24474A5}">
      <dsp:nvSpPr>
        <dsp:cNvPr id="0" name=""/>
        <dsp:cNvSpPr/>
      </dsp:nvSpPr>
      <dsp:spPr>
        <a:xfrm>
          <a:off x="2268678" y="2500050"/>
          <a:ext cx="1403211" cy="891039"/>
        </a:xfrm>
        <a:prstGeom prst="roundRect">
          <a:avLst>
            <a:gd name="adj" fmla="val 10000"/>
          </a:avLst>
        </a:prstGeom>
        <a:solidFill>
          <a:srgbClr val="05E0DB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88FED64-DFF3-457E-8F34-A32CE752FD97}">
      <dsp:nvSpPr>
        <dsp:cNvPr id="0" name=""/>
        <dsp:cNvSpPr/>
      </dsp:nvSpPr>
      <dsp:spPr>
        <a:xfrm>
          <a:off x="2424590" y="2648167"/>
          <a:ext cx="1403211" cy="891039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5875" cap="flat" cmpd="sng" algn="ctr">
          <a:solidFill>
            <a:srgbClr val="05E0DB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0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ndara"/>
              <a:ea typeface="+mn-ea"/>
              <a:cs typeface="Arial"/>
            </a:rPr>
            <a:t>الانحراف الربيعي</a:t>
          </a:r>
          <a:endParaRPr lang="ar-SA" sz="2000" b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ndara"/>
            <a:ea typeface="+mn-ea"/>
            <a:cs typeface="Arial"/>
          </a:endParaRPr>
        </a:p>
      </dsp:txBody>
      <dsp:txXfrm>
        <a:off x="2450688" y="2674265"/>
        <a:ext cx="1351015" cy="838843"/>
      </dsp:txXfrm>
    </dsp:sp>
    <dsp:sp modelId="{6ECBE5C8-2366-40EB-BCE0-72B75ACA4DE9}">
      <dsp:nvSpPr>
        <dsp:cNvPr id="0" name=""/>
        <dsp:cNvSpPr/>
      </dsp:nvSpPr>
      <dsp:spPr>
        <a:xfrm>
          <a:off x="51110" y="1390648"/>
          <a:ext cx="2622657" cy="562272"/>
        </a:xfrm>
        <a:prstGeom prst="roundRect">
          <a:avLst>
            <a:gd name="adj" fmla="val 10000"/>
          </a:avLst>
        </a:prstGeom>
        <a:solidFill>
          <a:srgbClr val="F5C040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6153AAD-80C0-4D8B-93DA-489EF0CCA3CD}">
      <dsp:nvSpPr>
        <dsp:cNvPr id="0" name=""/>
        <dsp:cNvSpPr/>
      </dsp:nvSpPr>
      <dsp:spPr>
        <a:xfrm>
          <a:off x="207022" y="1538765"/>
          <a:ext cx="2622657" cy="562272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5875" cap="flat" cmpd="sng" algn="ctr">
          <a:solidFill>
            <a:srgbClr val="F5C040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0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ndara"/>
              <a:ea typeface="+mn-ea"/>
              <a:cs typeface="Arial"/>
            </a:rPr>
            <a:t>مقاييس التشتت النسبي</a:t>
          </a:r>
          <a:endParaRPr lang="ar-SA" sz="2000" b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ndara"/>
            <a:ea typeface="+mn-ea"/>
            <a:cs typeface="Arial"/>
          </a:endParaRPr>
        </a:p>
      </dsp:txBody>
      <dsp:txXfrm>
        <a:off x="223490" y="1555233"/>
        <a:ext cx="2589721" cy="529336"/>
      </dsp:txXfrm>
    </dsp:sp>
    <dsp:sp modelId="{A2C97A52-0EE2-46F2-BF38-3C8EDD72E8AE}">
      <dsp:nvSpPr>
        <dsp:cNvPr id="0" name=""/>
        <dsp:cNvSpPr/>
      </dsp:nvSpPr>
      <dsp:spPr>
        <a:xfrm>
          <a:off x="610346" y="2537964"/>
          <a:ext cx="1403211" cy="891039"/>
        </a:xfrm>
        <a:prstGeom prst="roundRect">
          <a:avLst>
            <a:gd name="adj" fmla="val 10000"/>
          </a:avLst>
        </a:prstGeom>
        <a:solidFill>
          <a:srgbClr val="05E0DB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8072C22-14FB-4F70-B790-A91D9F7913E7}">
      <dsp:nvSpPr>
        <dsp:cNvPr id="0" name=""/>
        <dsp:cNvSpPr/>
      </dsp:nvSpPr>
      <dsp:spPr>
        <a:xfrm>
          <a:off x="766258" y="2686081"/>
          <a:ext cx="1403211" cy="891039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5875" cap="flat" cmpd="sng" algn="ctr">
          <a:solidFill>
            <a:srgbClr val="05E0DB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0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ndara"/>
              <a:ea typeface="+mn-ea"/>
              <a:cs typeface="Arial"/>
            </a:rPr>
            <a:t>معامل الاختلاف</a:t>
          </a:r>
          <a:endParaRPr lang="ar-SA" sz="2000" b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ndara"/>
            <a:ea typeface="+mn-ea"/>
            <a:cs typeface="Arial"/>
          </a:endParaRPr>
        </a:p>
      </dsp:txBody>
      <dsp:txXfrm>
        <a:off x="792356" y="2712179"/>
        <a:ext cx="1351015" cy="83884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Relationship Id="rId4" Type="http://schemas.openxmlformats.org/officeDocument/2006/relationships/image" Target="../media/image3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C4EA8A-905D-4AF3-A16A-490B6A910E74}" type="datetimeFigureOut">
              <a:rPr lang="en-US" smtClean="0"/>
              <a:t>11/16/2016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EEB245-598C-4D73-8FC7-27106C861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5638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r" rtl="1"/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CCF0E1-31B6-485F-B4B0-11E7271AE8C4}" type="slidenum">
              <a:rPr lang="ar-SA" smtClean="0">
                <a:solidFill>
                  <a:prstClr val="black"/>
                </a:solidFill>
              </a:rPr>
              <a:pPr/>
              <a:t>3</a:t>
            </a:fld>
            <a:endParaRPr lang="ar-SA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B2DDE5-C5EB-44E9-83E7-CAB6A010CE9E}" type="slidenum">
              <a:rPr lang="ar-SA" smtClean="0">
                <a:solidFill>
                  <a:prstClr val="black"/>
                </a:solidFill>
              </a:rPr>
              <a:pPr/>
              <a:t>13</a:t>
            </a:fld>
            <a:endParaRPr lang="ar-S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92271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B2DDE5-C5EB-44E9-83E7-CAB6A010CE9E}" type="slidenum">
              <a:rPr lang="ar-SA" smtClean="0">
                <a:solidFill>
                  <a:prstClr val="black"/>
                </a:solidFill>
              </a:rPr>
              <a:pPr/>
              <a:t>14</a:t>
            </a:fld>
            <a:endParaRPr lang="ar-S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92271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B2DDE5-C5EB-44E9-83E7-CAB6A010CE9E}" type="slidenum">
              <a:rPr lang="ar-SA" smtClean="0">
                <a:solidFill>
                  <a:prstClr val="black"/>
                </a:solidFill>
              </a:rPr>
              <a:pPr/>
              <a:t>15</a:t>
            </a:fld>
            <a:endParaRPr lang="ar-S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92271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B2DDE5-C5EB-44E9-83E7-CAB6A010CE9E}" type="slidenum">
              <a:rPr lang="ar-SA" smtClean="0">
                <a:solidFill>
                  <a:prstClr val="black"/>
                </a:solidFill>
              </a:rPr>
              <a:pPr/>
              <a:t>16</a:t>
            </a:fld>
            <a:endParaRPr lang="ar-S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92271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B2DDE5-C5EB-44E9-83E7-CAB6A010CE9E}" type="slidenum">
              <a:rPr lang="ar-SA" smtClean="0">
                <a:solidFill>
                  <a:prstClr val="black"/>
                </a:solidFill>
              </a:rPr>
              <a:pPr/>
              <a:t>5</a:t>
            </a:fld>
            <a:endParaRPr lang="ar-S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92271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B2DDE5-C5EB-44E9-83E7-CAB6A010CE9E}" type="slidenum">
              <a:rPr lang="ar-SA" smtClean="0">
                <a:solidFill>
                  <a:prstClr val="black"/>
                </a:solidFill>
              </a:rPr>
              <a:pPr/>
              <a:t>6</a:t>
            </a:fld>
            <a:endParaRPr lang="ar-S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92271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B2DDE5-C5EB-44E9-83E7-CAB6A010CE9E}" type="slidenum">
              <a:rPr lang="ar-SA" smtClean="0">
                <a:solidFill>
                  <a:prstClr val="black"/>
                </a:solidFill>
              </a:rPr>
              <a:pPr/>
              <a:t>7</a:t>
            </a:fld>
            <a:endParaRPr lang="ar-S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92271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B2DDE5-C5EB-44E9-83E7-CAB6A010CE9E}" type="slidenum">
              <a:rPr lang="ar-SA" smtClean="0">
                <a:solidFill>
                  <a:prstClr val="black"/>
                </a:solidFill>
              </a:rPr>
              <a:pPr/>
              <a:t>8</a:t>
            </a:fld>
            <a:endParaRPr lang="ar-S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92271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B2DDE5-C5EB-44E9-83E7-CAB6A010CE9E}" type="slidenum">
              <a:rPr lang="ar-SA" smtClean="0">
                <a:solidFill>
                  <a:prstClr val="black"/>
                </a:solidFill>
              </a:rPr>
              <a:pPr/>
              <a:t>9</a:t>
            </a:fld>
            <a:endParaRPr lang="ar-S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92271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B2DDE5-C5EB-44E9-83E7-CAB6A010CE9E}" type="slidenum">
              <a:rPr lang="ar-SA" smtClean="0">
                <a:solidFill>
                  <a:prstClr val="black"/>
                </a:solidFill>
              </a:rPr>
              <a:pPr/>
              <a:t>10</a:t>
            </a:fld>
            <a:endParaRPr lang="ar-S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92271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B2DDE5-C5EB-44E9-83E7-CAB6A010CE9E}" type="slidenum">
              <a:rPr lang="ar-SA" smtClean="0">
                <a:solidFill>
                  <a:prstClr val="black"/>
                </a:solidFill>
              </a:rPr>
              <a:pPr/>
              <a:t>11</a:t>
            </a:fld>
            <a:endParaRPr lang="ar-S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92271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B2DDE5-C5EB-44E9-83E7-CAB6A010CE9E}" type="slidenum">
              <a:rPr lang="ar-SA" smtClean="0">
                <a:solidFill>
                  <a:prstClr val="black"/>
                </a:solidFill>
              </a:rPr>
              <a:pPr/>
              <a:t>12</a:t>
            </a:fld>
            <a:endParaRPr lang="ar-S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92271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BBF76-9A03-46E6-B475-079A478F1255}" type="datetimeFigureOut">
              <a:rPr lang="en-US" smtClean="0"/>
              <a:t>11/16/2016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6A8501A-DD6A-4EEE-97CF-7BC3EEB460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BBF76-9A03-46E6-B475-079A478F1255}" type="datetimeFigureOut">
              <a:rPr lang="en-US" smtClean="0"/>
              <a:t>11/16/2016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8501A-DD6A-4EEE-97CF-7BC3EEB460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BBF76-9A03-46E6-B475-079A478F1255}" type="datetimeFigureOut">
              <a:rPr lang="en-US" smtClean="0"/>
              <a:t>11/16/2016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8501A-DD6A-4EEE-97CF-7BC3EEB460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E8219D7-833B-4B90-B0F7-6531D1EDF901}" type="datetimeFigureOut">
              <a:rPr lang="en-US" smtClean="0">
                <a:solidFill>
                  <a:srgbClr val="ECE9C6"/>
                </a:solidFill>
              </a:rPr>
              <a:pPr/>
              <a:t>11/16/2016</a:t>
            </a:fld>
            <a:endParaRPr lang="en-US">
              <a:solidFill>
                <a:srgbClr val="ECE9C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ECE9C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39D604E-03AD-4911-B51B-8A3D552FD5FC}" type="slidenum">
              <a:rPr lang="en-US" smtClean="0">
                <a:solidFill>
                  <a:srgbClr val="ECE9C6"/>
                </a:solidFill>
              </a:rPr>
              <a:pPr/>
              <a:t>‹#›</a:t>
            </a:fld>
            <a:endParaRPr lang="en-US">
              <a:solidFill>
                <a:srgbClr val="ECE9C6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rgbClr val="ECE9C6">
                        <a:alpha val="60000"/>
                      </a:srgbClr>
                    </a:solidFill>
                  </a:ln>
                  <a:solidFill>
                    <a:srgbClr val="ECE9C6">
                      <a:lumMod val="90000"/>
                    </a:srgb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rgbClr val="ECE9C6">
                      <a:alpha val="60000"/>
                    </a:srgbClr>
                  </a:solidFill>
                </a:ln>
                <a:solidFill>
                  <a:srgbClr val="ECE9C6">
                    <a:lumMod val="90000"/>
                  </a:srgb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97547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219D7-833B-4B90-B0F7-6531D1EDF901}" type="datetimeFigureOut">
              <a:rPr lang="en-US" smtClean="0">
                <a:solidFill>
                  <a:srgbClr val="895D1D"/>
                </a:solidFill>
              </a:rPr>
              <a:pPr/>
              <a:t>11/16/2016</a:t>
            </a:fld>
            <a:endParaRPr lang="en-US">
              <a:solidFill>
                <a:srgbClr val="895D1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895D1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D604E-03AD-4911-B51B-8A3D552FD5FC}" type="slidenum">
              <a:rPr lang="en-US" smtClean="0">
                <a:solidFill>
                  <a:srgbClr val="895D1D"/>
                </a:solidFill>
              </a:rPr>
              <a:pPr/>
              <a:t>‹#›</a:t>
            </a:fld>
            <a:endParaRPr lang="en-US">
              <a:solidFill>
                <a:srgbClr val="895D1D"/>
              </a:solidFill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rgbClr val="895D1D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rgbClr val="895D1D">
                    <a:lumMod val="60000"/>
                    <a:lumOff val="40000"/>
                  </a:srgb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671572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rgbClr val="895D1D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rgbClr val="895D1D">
                    <a:lumMod val="60000"/>
                    <a:lumOff val="40000"/>
                  </a:srgb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219D7-833B-4B90-B0F7-6531D1EDF901}" type="datetimeFigureOut">
              <a:rPr lang="en-US" smtClean="0">
                <a:solidFill>
                  <a:srgbClr val="895D1D"/>
                </a:solidFill>
              </a:rPr>
              <a:pPr/>
              <a:t>11/16/2016</a:t>
            </a:fld>
            <a:endParaRPr lang="en-US">
              <a:solidFill>
                <a:srgbClr val="895D1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895D1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D604E-03AD-4911-B51B-8A3D552FD5FC}" type="slidenum">
              <a:rPr lang="en-US" smtClean="0">
                <a:solidFill>
                  <a:srgbClr val="895D1D"/>
                </a:solidFill>
              </a:rPr>
              <a:pPr/>
              <a:t>‹#›</a:t>
            </a:fld>
            <a:endParaRPr lang="en-US">
              <a:solidFill>
                <a:srgbClr val="895D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44211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219D7-833B-4B90-B0F7-6531D1EDF901}" type="datetimeFigureOut">
              <a:rPr lang="en-US" smtClean="0">
                <a:solidFill>
                  <a:srgbClr val="895D1D"/>
                </a:solidFill>
              </a:rPr>
              <a:pPr/>
              <a:t>11/16/2016</a:t>
            </a:fld>
            <a:endParaRPr lang="en-US">
              <a:solidFill>
                <a:srgbClr val="895D1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895D1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D604E-03AD-4911-B51B-8A3D552FD5FC}" type="slidenum">
              <a:rPr lang="en-US" smtClean="0">
                <a:solidFill>
                  <a:srgbClr val="895D1D"/>
                </a:solidFill>
              </a:rPr>
              <a:pPr/>
              <a:t>‹#›</a:t>
            </a:fld>
            <a:endParaRPr lang="en-US">
              <a:solidFill>
                <a:srgbClr val="895D1D"/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rgbClr val="895D1D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rgbClr val="895D1D">
                    <a:lumMod val="60000"/>
                    <a:lumOff val="40000"/>
                  </a:srgb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0990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219D7-833B-4B90-B0F7-6531D1EDF901}" type="datetimeFigureOut">
              <a:rPr lang="en-US" smtClean="0">
                <a:solidFill>
                  <a:srgbClr val="895D1D"/>
                </a:solidFill>
              </a:rPr>
              <a:pPr/>
              <a:t>11/16/2016</a:t>
            </a:fld>
            <a:endParaRPr lang="en-US">
              <a:solidFill>
                <a:srgbClr val="895D1D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895D1D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D604E-03AD-4911-B51B-8A3D552FD5FC}" type="slidenum">
              <a:rPr lang="en-US" smtClean="0">
                <a:solidFill>
                  <a:srgbClr val="895D1D"/>
                </a:solidFill>
              </a:rPr>
              <a:pPr/>
              <a:t>‹#›</a:t>
            </a:fld>
            <a:endParaRPr lang="en-US">
              <a:solidFill>
                <a:srgbClr val="895D1D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rgbClr val="895D1D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rgbClr val="895D1D">
                    <a:lumMod val="60000"/>
                    <a:lumOff val="40000"/>
                  </a:srgb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482263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219D7-833B-4B90-B0F7-6531D1EDF901}" type="datetimeFigureOut">
              <a:rPr lang="en-US" smtClean="0">
                <a:solidFill>
                  <a:srgbClr val="895D1D"/>
                </a:solidFill>
              </a:rPr>
              <a:pPr/>
              <a:t>11/16/2016</a:t>
            </a:fld>
            <a:endParaRPr lang="en-US">
              <a:solidFill>
                <a:srgbClr val="895D1D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895D1D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D604E-03AD-4911-B51B-8A3D552FD5FC}" type="slidenum">
              <a:rPr lang="en-US" smtClean="0">
                <a:solidFill>
                  <a:srgbClr val="895D1D"/>
                </a:solidFill>
              </a:rPr>
              <a:pPr/>
              <a:t>‹#›</a:t>
            </a:fld>
            <a:endParaRPr lang="en-US">
              <a:solidFill>
                <a:srgbClr val="895D1D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rgbClr val="895D1D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rgbClr val="895D1D">
                    <a:lumMod val="60000"/>
                    <a:lumOff val="40000"/>
                  </a:srgb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393460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219D7-833B-4B90-B0F7-6531D1EDF901}" type="datetimeFigureOut">
              <a:rPr lang="en-US" smtClean="0">
                <a:solidFill>
                  <a:srgbClr val="895D1D"/>
                </a:solidFill>
              </a:rPr>
              <a:pPr/>
              <a:t>11/16/2016</a:t>
            </a:fld>
            <a:endParaRPr lang="en-US">
              <a:solidFill>
                <a:srgbClr val="895D1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895D1D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D604E-03AD-4911-B51B-8A3D552FD5FC}" type="slidenum">
              <a:rPr lang="en-US" smtClean="0">
                <a:solidFill>
                  <a:srgbClr val="895D1D"/>
                </a:solidFill>
              </a:rPr>
              <a:pPr/>
              <a:t>‹#›</a:t>
            </a:fld>
            <a:endParaRPr lang="en-US">
              <a:solidFill>
                <a:srgbClr val="895D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60794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219D7-833B-4B90-B0F7-6531D1EDF901}" type="datetimeFigureOut">
              <a:rPr lang="en-US" smtClean="0">
                <a:solidFill>
                  <a:srgbClr val="895D1D"/>
                </a:solidFill>
              </a:rPr>
              <a:pPr/>
              <a:t>11/16/2016</a:t>
            </a:fld>
            <a:endParaRPr lang="en-US">
              <a:solidFill>
                <a:srgbClr val="895D1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895D1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D604E-03AD-4911-B51B-8A3D552FD5FC}" type="slidenum">
              <a:rPr lang="en-US" smtClean="0">
                <a:solidFill>
                  <a:srgbClr val="895D1D"/>
                </a:solidFill>
              </a:rPr>
              <a:pPr/>
              <a:t>‹#›</a:t>
            </a:fld>
            <a:endParaRPr lang="en-US">
              <a:solidFill>
                <a:srgbClr val="895D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0872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BBF76-9A03-46E6-B475-079A478F1255}" type="datetimeFigureOut">
              <a:rPr lang="en-US" smtClean="0"/>
              <a:t>11/16/2016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6A8501A-DD6A-4EEE-97CF-7BC3EEB460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219D7-833B-4B90-B0F7-6531D1EDF901}" type="datetimeFigureOut">
              <a:rPr lang="en-US" smtClean="0">
                <a:solidFill>
                  <a:srgbClr val="895D1D"/>
                </a:solidFill>
              </a:rPr>
              <a:pPr/>
              <a:t>11/16/2016</a:t>
            </a:fld>
            <a:endParaRPr lang="en-US">
              <a:solidFill>
                <a:srgbClr val="895D1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895D1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D604E-03AD-4911-B51B-8A3D552FD5FC}" type="slidenum">
              <a:rPr lang="en-US" smtClean="0">
                <a:solidFill>
                  <a:srgbClr val="895D1D"/>
                </a:solidFill>
              </a:rPr>
              <a:pPr/>
              <a:t>‹#›</a:t>
            </a:fld>
            <a:endParaRPr lang="en-US">
              <a:solidFill>
                <a:srgbClr val="895D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7435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219D7-833B-4B90-B0F7-6531D1EDF901}" type="datetimeFigureOut">
              <a:rPr lang="en-US" smtClean="0">
                <a:solidFill>
                  <a:srgbClr val="895D1D"/>
                </a:solidFill>
              </a:rPr>
              <a:pPr/>
              <a:t>11/16/2016</a:t>
            </a:fld>
            <a:endParaRPr lang="en-US">
              <a:solidFill>
                <a:srgbClr val="895D1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895D1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D604E-03AD-4911-B51B-8A3D552FD5FC}" type="slidenum">
              <a:rPr lang="en-US" smtClean="0">
                <a:solidFill>
                  <a:srgbClr val="895D1D"/>
                </a:solidFill>
              </a:rPr>
              <a:pPr/>
              <a:t>‹#›</a:t>
            </a:fld>
            <a:endParaRPr lang="en-US">
              <a:solidFill>
                <a:srgbClr val="895D1D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rgbClr val="895D1D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rgbClr val="895D1D">
                    <a:lumMod val="60000"/>
                    <a:lumOff val="40000"/>
                  </a:srgb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944748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219D7-833B-4B90-B0F7-6531D1EDF901}" type="datetimeFigureOut">
              <a:rPr lang="en-US" smtClean="0">
                <a:solidFill>
                  <a:srgbClr val="895D1D"/>
                </a:solidFill>
              </a:rPr>
              <a:pPr/>
              <a:t>11/16/2016</a:t>
            </a:fld>
            <a:endParaRPr lang="en-US">
              <a:solidFill>
                <a:srgbClr val="895D1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895D1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D604E-03AD-4911-B51B-8A3D552FD5FC}" type="slidenum">
              <a:rPr lang="en-US" smtClean="0">
                <a:solidFill>
                  <a:srgbClr val="895D1D"/>
                </a:solidFill>
              </a:rPr>
              <a:pPr/>
              <a:t>‹#›</a:t>
            </a:fld>
            <a:endParaRPr lang="en-US">
              <a:solidFill>
                <a:srgbClr val="895D1D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rgbClr val="895D1D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rgbClr val="895D1D">
                    <a:lumMod val="60000"/>
                    <a:lumOff val="40000"/>
                  </a:srgb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688997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0036DA-FCBE-42EB-B5D0-D205CB77E02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281022"/>
      </p:ext>
    </p:extLst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BBF76-9A03-46E6-B475-079A478F1255}" type="datetimeFigureOut">
              <a:rPr lang="en-US" smtClean="0"/>
              <a:t>11/16/2016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8501A-DD6A-4EEE-97CF-7BC3EEB4604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BBF76-9A03-46E6-B475-079A478F1255}" type="datetimeFigureOut">
              <a:rPr lang="en-US" smtClean="0"/>
              <a:t>11/16/2016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8501A-DD6A-4EEE-97CF-7BC3EEB460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BBF76-9A03-46E6-B475-079A478F1255}" type="datetimeFigureOut">
              <a:rPr lang="en-US" smtClean="0"/>
              <a:t>11/16/2016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A6A8501A-DD6A-4EEE-97CF-7BC3EEB46043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BBF76-9A03-46E6-B475-079A478F1255}" type="datetimeFigureOut">
              <a:rPr lang="en-US" smtClean="0"/>
              <a:t>11/16/2016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8501A-DD6A-4EEE-97CF-7BC3EEB460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BBF76-9A03-46E6-B475-079A478F1255}" type="datetimeFigureOut">
              <a:rPr lang="en-US" smtClean="0"/>
              <a:t>11/16/2016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8501A-DD6A-4EEE-97CF-7BC3EEB460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BBF76-9A03-46E6-B475-079A478F1255}" type="datetimeFigureOut">
              <a:rPr lang="en-US" smtClean="0"/>
              <a:t>11/16/2016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8501A-DD6A-4EEE-97CF-7BC3EEB460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BBF76-9A03-46E6-B475-079A478F1255}" type="datetimeFigureOut">
              <a:rPr lang="en-US" smtClean="0"/>
              <a:t>11/16/2016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8501A-DD6A-4EEE-97CF-7BC3EEB46043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15BBF76-9A03-46E6-B475-079A478F1255}" type="datetimeFigureOut">
              <a:rPr lang="en-US" smtClean="0"/>
              <a:t>11/16/2016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6A8501A-DD6A-4EEE-97CF-7BC3EEB4604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8E8219D7-833B-4B90-B0F7-6531D1EDF901}" type="datetimeFigureOut">
              <a:rPr lang="en-US" smtClean="0">
                <a:solidFill>
                  <a:srgbClr val="895D1D"/>
                </a:solidFill>
              </a:rPr>
              <a:pPr/>
              <a:t>11/16/2016</a:t>
            </a:fld>
            <a:endParaRPr lang="en-US">
              <a:solidFill>
                <a:srgbClr val="895D1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895D1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939D604E-03AD-4911-B51B-8A3D552FD5FC}" type="slidenum">
              <a:rPr lang="en-US" smtClean="0">
                <a:solidFill>
                  <a:srgbClr val="895D1D"/>
                </a:solidFill>
              </a:rPr>
              <a:pPr/>
              <a:t>‹#›</a:t>
            </a:fld>
            <a:endParaRPr lang="en-US">
              <a:solidFill>
                <a:srgbClr val="895D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8262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4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3" Type="http://schemas.openxmlformats.org/officeDocument/2006/relationships/image" Target="../media/image9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17" Type="http://schemas.openxmlformats.org/officeDocument/2006/relationships/image" Target="../media/image30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5" Type="http://schemas.openxmlformats.org/officeDocument/2006/relationships/image" Target="../media/image28.png"/><Relationship Id="rId10" Type="http://schemas.openxmlformats.org/officeDocument/2006/relationships/image" Target="../media/image23.png"/><Relationship Id="rId4" Type="http://schemas.openxmlformats.org/officeDocument/2006/relationships/image" Target="../media/image17.jpeg"/><Relationship Id="rId9" Type="http://schemas.openxmlformats.org/officeDocument/2006/relationships/image" Target="../media/image22.png"/><Relationship Id="rId1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35.png"/><Relationship Id="rId18" Type="http://schemas.openxmlformats.org/officeDocument/2006/relationships/oleObject" Target="../embeddings/oleObject3.bin"/><Relationship Id="rId3" Type="http://schemas.openxmlformats.org/officeDocument/2006/relationships/notesSlide" Target="../notesSlides/notesSlide11.xml"/><Relationship Id="rId21" Type="http://schemas.openxmlformats.org/officeDocument/2006/relationships/image" Target="../media/image34.wmf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17" Type="http://schemas.openxmlformats.org/officeDocument/2006/relationships/image" Target="../media/image32.wmf"/><Relationship Id="rId25" Type="http://schemas.openxmlformats.org/officeDocument/2006/relationships/image" Target="../media/image39.png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2.bin"/><Relationship Id="rId20" Type="http://schemas.openxmlformats.org/officeDocument/2006/relationships/oleObject" Target="../embeddings/oleObject4.bin"/><Relationship Id="rId1" Type="http://schemas.openxmlformats.org/officeDocument/2006/relationships/vmlDrawing" Target="../drawings/vmlDrawing1.v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24" Type="http://schemas.openxmlformats.org/officeDocument/2006/relationships/image" Target="../media/image38.png"/><Relationship Id="rId5" Type="http://schemas.openxmlformats.org/officeDocument/2006/relationships/image" Target="../media/image17.jpeg"/><Relationship Id="rId15" Type="http://schemas.openxmlformats.org/officeDocument/2006/relationships/image" Target="../media/image31.wmf"/><Relationship Id="rId23" Type="http://schemas.openxmlformats.org/officeDocument/2006/relationships/image" Target="../media/image37.png"/><Relationship Id="rId10" Type="http://schemas.openxmlformats.org/officeDocument/2006/relationships/image" Target="../media/image22.png"/><Relationship Id="rId19" Type="http://schemas.openxmlformats.org/officeDocument/2006/relationships/image" Target="../media/image33.wmf"/><Relationship Id="rId4" Type="http://schemas.openxmlformats.org/officeDocument/2006/relationships/image" Target="../media/image9.png"/><Relationship Id="rId9" Type="http://schemas.openxmlformats.org/officeDocument/2006/relationships/image" Target="../media/image21.png"/><Relationship Id="rId14" Type="http://schemas.openxmlformats.org/officeDocument/2006/relationships/oleObject" Target="../embeddings/oleObject1.bin"/><Relationship Id="rId22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E:\توصيف المقررات\Images\12871102299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348880"/>
            <a:ext cx="3810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3767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832" y="48"/>
            <a:ext cx="9143346" cy="6857143"/>
            <a:chOff x="106855260" y="107967780"/>
            <a:chExt cx="6645600" cy="4285296"/>
          </a:xfrm>
        </p:grpSpPr>
        <p:sp>
          <p:nvSpPr>
            <p:cNvPr id="3" name="Rectangle 15"/>
            <p:cNvSpPr>
              <a:spLocks noChangeArrowheads="1"/>
            </p:cNvSpPr>
            <p:nvPr/>
          </p:nvSpPr>
          <p:spPr bwMode="auto">
            <a:xfrm flipH="1">
              <a:off x="106855260" y="107967780"/>
              <a:ext cx="6556992" cy="49369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ar-SA">
                <a:solidFill>
                  <a:prstClr val="black"/>
                </a:solidFill>
              </a:endParaRPr>
            </a:p>
          </p:txBody>
        </p:sp>
        <p:grpSp>
          <p:nvGrpSpPr>
            <p:cNvPr id="4" name="Group 16"/>
            <p:cNvGrpSpPr>
              <a:grpSpLocks/>
            </p:cNvGrpSpPr>
            <p:nvPr/>
          </p:nvGrpSpPr>
          <p:grpSpPr bwMode="auto">
            <a:xfrm>
              <a:off x="112947060" y="108101490"/>
              <a:ext cx="221520" cy="225428"/>
              <a:chOff x="112947060" y="108101490"/>
              <a:chExt cx="221520" cy="225428"/>
            </a:xfrm>
          </p:grpSpPr>
          <p:sp>
            <p:nvSpPr>
              <p:cNvPr id="22" name="AutoShape 17"/>
              <p:cNvSpPr>
                <a:spLocks noChangeArrowheads="1"/>
              </p:cNvSpPr>
              <p:nvPr/>
            </p:nvSpPr>
            <p:spPr bwMode="auto">
              <a:xfrm flipH="1">
                <a:off x="112947060" y="108101490"/>
                <a:ext cx="221520" cy="43349"/>
              </a:xfrm>
              <a:prstGeom prst="roundRect">
                <a:avLst>
                  <a:gd name="adj" fmla="val 50000"/>
                </a:avLst>
              </a:prstGeom>
              <a:solidFill>
                <a:srgbClr val="FF66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ar-SA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AutoShape 18"/>
              <p:cNvSpPr>
                <a:spLocks noChangeArrowheads="1"/>
              </p:cNvSpPr>
              <p:nvPr/>
            </p:nvSpPr>
            <p:spPr bwMode="auto">
              <a:xfrm flipH="1">
                <a:off x="112947060" y="108192052"/>
                <a:ext cx="221520" cy="43349"/>
              </a:xfrm>
              <a:prstGeom prst="roundRect">
                <a:avLst>
                  <a:gd name="adj" fmla="val 50000"/>
                </a:avLst>
              </a:prstGeom>
              <a:solidFill>
                <a:srgbClr val="FF66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ar-SA">
                  <a:solidFill>
                    <a:prstClr val="black"/>
                  </a:solidFill>
                </a:endParaRPr>
              </a:p>
            </p:txBody>
          </p:sp>
          <p:sp>
            <p:nvSpPr>
              <p:cNvPr id="24" name="AutoShape 19"/>
              <p:cNvSpPr>
                <a:spLocks noChangeArrowheads="1"/>
              </p:cNvSpPr>
              <p:nvPr/>
            </p:nvSpPr>
            <p:spPr bwMode="auto">
              <a:xfrm flipH="1">
                <a:off x="112947060" y="108283569"/>
                <a:ext cx="221520" cy="43349"/>
              </a:xfrm>
              <a:prstGeom prst="roundRect">
                <a:avLst>
                  <a:gd name="adj" fmla="val 50000"/>
                </a:avLst>
              </a:prstGeom>
              <a:solidFill>
                <a:srgbClr val="FF66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ar-SA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5" name="Rectangle 20"/>
            <p:cNvSpPr>
              <a:spLocks noChangeArrowheads="1"/>
            </p:cNvSpPr>
            <p:nvPr/>
          </p:nvSpPr>
          <p:spPr bwMode="auto">
            <a:xfrm flipH="1">
              <a:off x="106855260" y="108747196"/>
              <a:ext cx="6527735" cy="350588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ar-SA">
                <a:solidFill>
                  <a:prstClr val="black"/>
                </a:solidFill>
              </a:endParaRPr>
            </a:p>
          </p:txBody>
        </p:sp>
        <p:sp>
          <p:nvSpPr>
            <p:cNvPr id="7" name="Rectangle 22"/>
            <p:cNvSpPr>
              <a:spLocks noChangeArrowheads="1"/>
            </p:cNvSpPr>
            <p:nvPr/>
          </p:nvSpPr>
          <p:spPr bwMode="auto">
            <a:xfrm flipH="1">
              <a:off x="113168580" y="108747196"/>
              <a:ext cx="331631" cy="3505880"/>
            </a:xfrm>
            <a:prstGeom prst="rect">
              <a:avLst/>
            </a:prstGeom>
            <a:gradFill flip="none" rotWithShape="1">
              <a:gsLst>
                <a:gs pos="0">
                  <a:schemeClr val="bg2">
                    <a:lumMod val="90000"/>
                    <a:shade val="30000"/>
                    <a:satMod val="115000"/>
                  </a:schemeClr>
                </a:gs>
                <a:gs pos="50000">
                  <a:schemeClr val="bg2">
                    <a:lumMod val="90000"/>
                    <a:shade val="67500"/>
                    <a:satMod val="115000"/>
                  </a:schemeClr>
                </a:gs>
                <a:gs pos="100000">
                  <a:schemeClr val="bg2">
                    <a:lumMod val="90000"/>
                    <a:shade val="100000"/>
                    <a:satMod val="115000"/>
                  </a:schemeClr>
                </a:gs>
              </a:gsLst>
              <a:lin ang="0" scaled="1"/>
              <a:tileRect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ar-SA">
                <a:solidFill>
                  <a:prstClr val="black"/>
                </a:solidFill>
              </a:endParaRPr>
            </a:p>
          </p:txBody>
        </p:sp>
        <p:sp>
          <p:nvSpPr>
            <p:cNvPr id="11" name="Text Box 26"/>
            <p:cNvSpPr txBox="1">
              <a:spLocks noChangeArrowheads="1"/>
            </p:cNvSpPr>
            <p:nvPr/>
          </p:nvSpPr>
          <p:spPr bwMode="auto">
            <a:xfrm flipH="1">
              <a:off x="106965438" y="108461478"/>
              <a:ext cx="6354160" cy="2857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195" tIns="36195" rIns="36195" bIns="36195" numCol="1" anchor="t" anchorCtr="0" compatLnSpc="1">
              <a:prstTxWarp prst="textNoShape">
                <a:avLst/>
              </a:prstTxWarp>
            </a:bodyPr>
            <a:lstStyle/>
            <a:p>
              <a:pPr algn="ctr" defTabSz="766816" rtl="1" fontAlgn="base">
                <a:spcBef>
                  <a:spcPct val="0"/>
                </a:spcBef>
                <a:spcAft>
                  <a:spcPts val="587"/>
                </a:spcAft>
              </a:pPr>
              <a:r>
                <a:rPr lang="ar-EG" sz="2000" b="1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حساب الانحراف </a:t>
              </a:r>
              <a:r>
                <a:rPr lang="ar-EG" sz="2000" b="1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الربيعي  في حالة البيانات المبوبة</a:t>
              </a:r>
              <a:endParaRPr lang="ar-SA" sz="2000" dirty="0">
                <a:solidFill>
                  <a:srgbClr val="000000"/>
                </a:solidFill>
              </a:endParaRPr>
            </a:p>
          </p:txBody>
        </p:sp>
        <p:sp>
          <p:nvSpPr>
            <p:cNvPr id="13" name="Text Box 28"/>
            <p:cNvSpPr txBox="1">
              <a:spLocks noChangeArrowheads="1"/>
            </p:cNvSpPr>
            <p:nvPr/>
          </p:nvSpPr>
          <p:spPr bwMode="auto">
            <a:xfrm flipH="1">
              <a:off x="106943868" y="107967780"/>
              <a:ext cx="5781672" cy="4936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195" tIns="36195" rIns="36195" bIns="36195" numCol="1" anchor="ctr" anchorCtr="0" compatLnSpc="1">
              <a:prstTxWarp prst="textNoShape">
                <a:avLst/>
              </a:prstTxWarp>
            </a:bodyPr>
            <a:lstStyle/>
            <a:p>
              <a:pPr algn="ctr" defTabSz="766816" fontAlgn="base">
                <a:spcBef>
                  <a:spcPct val="0"/>
                </a:spcBef>
                <a:spcAft>
                  <a:spcPct val="0"/>
                </a:spcAft>
              </a:pPr>
              <a:r>
                <a:rPr lang="ar-EG" sz="3600" cap="all" dirty="0">
                  <a:solidFill>
                    <a:srgbClr val="FFFF00"/>
                  </a:solidFill>
                  <a:effectLst>
                    <a:reflection blurRad="12700" stA="48000" endA="300" endPos="55000" dir="5400000" sy="-90000" algn="bl" rotWithShape="0"/>
                  </a:effectLst>
                  <a:latin typeface="Arial" pitchFamily="34" charset="0"/>
                  <a:cs typeface="Arial" pitchFamily="34" charset="0"/>
                </a:rPr>
                <a:t>مقاييس التشتت أو الانتشار</a:t>
              </a:r>
              <a:endParaRPr lang="ar-SA" sz="2300" dirty="0">
                <a:solidFill>
                  <a:srgbClr val="FFFF00"/>
                </a:solidFill>
                <a:latin typeface="Franklin Gothic Heavy" pitchFamily="34" charset="0"/>
                <a:cs typeface="Arial" pitchFamily="34" charset="0"/>
              </a:endParaRPr>
            </a:p>
          </p:txBody>
        </p:sp>
        <p:sp>
          <p:nvSpPr>
            <p:cNvPr id="20" name="Rectangle 30" hidden="1"/>
            <p:cNvSpPr>
              <a:spLocks noChangeArrowheads="1"/>
            </p:cNvSpPr>
            <p:nvPr/>
          </p:nvSpPr>
          <p:spPr bwMode="auto">
            <a:xfrm>
              <a:off x="108458176" y="109118630"/>
              <a:ext cx="675199" cy="67519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ar-SA">
                <a:solidFill>
                  <a:prstClr val="black"/>
                </a:solidFill>
              </a:endParaRPr>
            </a:p>
          </p:txBody>
        </p:sp>
        <p:sp>
          <p:nvSpPr>
            <p:cNvPr id="15" name="Rectangle 32"/>
            <p:cNvSpPr>
              <a:spLocks noChangeArrowheads="1"/>
            </p:cNvSpPr>
            <p:nvPr/>
          </p:nvSpPr>
          <p:spPr bwMode="auto">
            <a:xfrm>
              <a:off x="113412252" y="107967780"/>
              <a:ext cx="88608" cy="4285296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ar-SA">
                <a:solidFill>
                  <a:prstClr val="black"/>
                </a:solidFill>
              </a:endParaRPr>
            </a:p>
          </p:txBody>
        </p:sp>
      </p:grpSp>
      <p:sp>
        <p:nvSpPr>
          <p:cNvPr id="29" name="AutoShape 35"/>
          <p:cNvSpPr>
            <a:spLocks noChangeArrowheads="1"/>
          </p:cNvSpPr>
          <p:nvPr/>
        </p:nvSpPr>
        <p:spPr bwMode="auto">
          <a:xfrm>
            <a:off x="1766743" y="1577366"/>
            <a:ext cx="5091257" cy="5142857"/>
          </a:xfrm>
          <a:prstGeom prst="roundRect">
            <a:avLst>
              <a:gd name="adj" fmla="val 4056"/>
            </a:avLst>
          </a:prstGeom>
          <a:solidFill>
            <a:srgbClr val="FFFFFF"/>
          </a:solidFill>
          <a:ln w="9525" algn="in">
            <a:solidFill>
              <a:srgbClr val="FFC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0673" tIns="30673" rIns="30673" bIns="30673" numCol="1" anchor="t" anchorCtr="0" compatLnSpc="1">
            <a:prstTxWarp prst="textNoShape">
              <a:avLst/>
            </a:prstTxWarp>
          </a:bodyPr>
          <a:lstStyle>
            <a:defPPr>
              <a:defRPr lang="ar-SA"/>
            </a:defPPr>
            <a:lvl1pPr marL="0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5165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0331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5496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80661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25826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0992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16157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61322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buFont typeface="Wingdings" pitchFamily="2" charset="2"/>
              <a:buChar char="q"/>
            </a:pPr>
            <a:r>
              <a:rPr lang="ar-EG" sz="1800" b="1" dirty="0" smtClean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الجدول </a:t>
            </a:r>
            <a:r>
              <a:rPr lang="ar-EG" sz="1800" b="1" dirty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التكراري التالي ي</a:t>
            </a:r>
            <a:r>
              <a:rPr lang="ar-EG" sz="1800" b="1" dirty="0" smtClean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مثل </a:t>
            </a:r>
            <a:r>
              <a:rPr lang="ar-EG" sz="1800" b="1" dirty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توزيع 50 عامل حسب فئات الأجر </a:t>
            </a:r>
            <a:r>
              <a:rPr lang="ar-EG" sz="1800" b="1" dirty="0" smtClean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اليومي، والمطلوب </a:t>
            </a:r>
            <a:r>
              <a:rPr lang="ar-EG" sz="1800" b="1" dirty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حساب </a:t>
            </a:r>
            <a:r>
              <a:rPr lang="ar-EG" sz="1800" b="1" dirty="0" smtClean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الانحراف الربيعي لأجور العمال؟</a:t>
            </a:r>
          </a:p>
          <a:p>
            <a:pPr algn="just"/>
            <a:endParaRPr lang="ar-EG" sz="1800" b="1" dirty="0" smtClean="0">
              <a:solidFill>
                <a:prstClr val="black"/>
              </a:solidFill>
              <a:latin typeface="Simplified Arabic" pitchFamily="18" charset="-78"/>
              <a:cs typeface="Simplified Arabic" pitchFamily="18" charset="-78"/>
            </a:endParaRPr>
          </a:p>
          <a:p>
            <a:pPr algn="just"/>
            <a:endParaRPr lang="ar-EG" sz="1800" b="1" dirty="0" smtClean="0">
              <a:solidFill>
                <a:prstClr val="black"/>
              </a:solidFill>
              <a:latin typeface="Simplified Arabic" pitchFamily="18" charset="-78"/>
              <a:cs typeface="Simplified Arabic" pitchFamily="18" charset="-78"/>
            </a:endParaRPr>
          </a:p>
          <a:p>
            <a:pPr algn="just"/>
            <a:endParaRPr lang="ar-EG" sz="1800" b="1" dirty="0" smtClean="0">
              <a:solidFill>
                <a:prstClr val="black"/>
              </a:solidFill>
              <a:latin typeface="Simplified Arabic" pitchFamily="18" charset="-78"/>
              <a:cs typeface="Simplified Arabic" pitchFamily="18" charset="-78"/>
            </a:endParaRPr>
          </a:p>
          <a:p>
            <a:pPr algn="just"/>
            <a:endParaRPr lang="ar-EG" sz="1800" b="1" dirty="0" smtClean="0">
              <a:solidFill>
                <a:prstClr val="black"/>
              </a:solidFill>
              <a:latin typeface="Simplified Arabic" pitchFamily="18" charset="-78"/>
              <a:cs typeface="Simplified Arabic" pitchFamily="18" charset="-78"/>
            </a:endParaRPr>
          </a:p>
          <a:p>
            <a:pPr algn="just"/>
            <a:r>
              <a:rPr lang="ar-EG" sz="1800" b="1" dirty="0" smtClean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الحل</a:t>
            </a:r>
            <a:r>
              <a:rPr lang="ar-EG" sz="1800" b="1" dirty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: لحساب نصف المدى الربيعي نتبع </a:t>
            </a:r>
            <a:r>
              <a:rPr lang="ar-EG" sz="1800" b="1" dirty="0" smtClean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الآتي:</a:t>
            </a:r>
            <a:endParaRPr lang="ar-EG" sz="1800" b="1" dirty="0">
              <a:solidFill>
                <a:prstClr val="black"/>
              </a:solidFill>
              <a:latin typeface="Simplified Arabic" pitchFamily="18" charset="-78"/>
              <a:cs typeface="Simplified Arabic" pitchFamily="18" charset="-78"/>
            </a:endParaRPr>
          </a:p>
          <a:p>
            <a:pPr marL="342900" indent="-342900" algn="just">
              <a:buAutoNum type="arabicPeriod"/>
            </a:pPr>
            <a:r>
              <a:rPr lang="ar-EG" sz="1800" b="1" dirty="0" smtClean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تكوين </a:t>
            </a:r>
            <a:r>
              <a:rPr lang="ar-EG" sz="1800" b="1" dirty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جدول تكراري متجمع </a:t>
            </a:r>
            <a:r>
              <a:rPr lang="ar-EG" sz="1800" b="1" dirty="0" smtClean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صاعد</a:t>
            </a:r>
          </a:p>
          <a:p>
            <a:pPr marL="342900" indent="-342900" algn="just">
              <a:buAutoNum type="arabicPeriod"/>
            </a:pPr>
            <a:r>
              <a:rPr lang="ar-EG" sz="1600" b="1" dirty="0" smtClean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إيجاد </a:t>
            </a:r>
            <a:r>
              <a:rPr lang="ar-EG" sz="1600" b="1" dirty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ترتيب </a:t>
            </a:r>
            <a:r>
              <a:rPr lang="ar-EG" sz="1600" b="1" dirty="0" smtClean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الربيع الأول </a:t>
            </a:r>
            <a:r>
              <a:rPr lang="en-US" sz="1600" b="1" dirty="0" smtClean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Q1</a:t>
            </a:r>
            <a:r>
              <a:rPr lang="ar-EG" sz="1600" b="1" dirty="0" smtClean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  ( مجموع التكرارات × 4/1) 12.5</a:t>
            </a:r>
          </a:p>
          <a:p>
            <a:pPr marL="342900" indent="-342900" algn="just">
              <a:buAutoNum type="arabicPeriod"/>
            </a:pPr>
            <a:r>
              <a:rPr lang="ar-EG" sz="1600" b="1" dirty="0" smtClean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إيجاد </a:t>
            </a:r>
            <a:r>
              <a:rPr lang="ar-EG" sz="1600" b="1" dirty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ترتيب الربيع </a:t>
            </a:r>
            <a:r>
              <a:rPr lang="ar-EG" sz="1600" b="1" dirty="0" smtClean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الثالث </a:t>
            </a:r>
            <a:r>
              <a:rPr lang="en-US" sz="1600" b="1" dirty="0" smtClean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Q3</a:t>
            </a:r>
            <a:r>
              <a:rPr lang="ar-EG" sz="1600" b="1" dirty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 ( مجموع التكرارات × </a:t>
            </a:r>
            <a:r>
              <a:rPr lang="ar-EG" sz="1600" b="1" dirty="0" smtClean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4/3) 37.5 </a:t>
            </a:r>
          </a:p>
          <a:p>
            <a:pPr marL="342900" indent="-342900" algn="just">
              <a:buAutoNum type="arabicPeriod"/>
            </a:pPr>
            <a:r>
              <a:rPr lang="ar-EG" sz="1600" b="1" dirty="0" smtClean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قيمة الربيع الأول = بداية الفئة + (رتبته – التكرار السابق / التكرار اللاحق – التكرار السابق) × طول الفئة= 60 + (12.5- 8/ 20- 8) × 10 = 63.75</a:t>
            </a:r>
          </a:p>
          <a:p>
            <a:pPr marL="342900" indent="-342900" algn="just">
              <a:buAutoNum type="arabicPeriod"/>
            </a:pPr>
            <a:r>
              <a:rPr lang="ar-EG" sz="1600" b="1" dirty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قيمة الربيع </a:t>
            </a:r>
            <a:r>
              <a:rPr lang="ar-EG" sz="1600" b="1" dirty="0" smtClean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الثالث </a:t>
            </a:r>
            <a:r>
              <a:rPr lang="ar-EG" sz="1600" b="1" dirty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= بداية الفئة + (رتبته – التكرار السابق / التكرار اللاحق – التكرار السابق) × طول الفئة= </a:t>
            </a:r>
            <a:r>
              <a:rPr lang="ar-EG" sz="1600" b="1" dirty="0" smtClean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80 </a:t>
            </a:r>
            <a:r>
              <a:rPr lang="ar-EG" sz="1600" b="1" dirty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+ </a:t>
            </a:r>
            <a:r>
              <a:rPr lang="ar-EG" sz="1600" b="1" dirty="0" smtClean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(37.5- 35/ 45- 35) </a:t>
            </a:r>
            <a:r>
              <a:rPr lang="ar-EG" sz="1600" b="1" dirty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× 10 = </a:t>
            </a:r>
            <a:r>
              <a:rPr lang="ar-EG" sz="1600" b="1" dirty="0" smtClean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82.5</a:t>
            </a:r>
          </a:p>
          <a:p>
            <a:pPr marL="342900" indent="-342900" algn="just">
              <a:buAutoNum type="arabicPeriod"/>
            </a:pPr>
            <a:r>
              <a:rPr lang="ar-EG" sz="1600" b="1" dirty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الانحراف الربيعي </a:t>
            </a:r>
            <a:r>
              <a:rPr lang="ar-EG" sz="1600" b="1" dirty="0" smtClean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=</a:t>
            </a:r>
            <a:r>
              <a:rPr lang="en-US" sz="1600" b="1" dirty="0" smtClean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Q3 </a:t>
            </a:r>
            <a:r>
              <a:rPr lang="ar-EG" sz="1600" b="1" dirty="0" smtClean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-</a:t>
            </a:r>
            <a:r>
              <a:rPr lang="en-US" sz="1600" b="1" dirty="0" smtClean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Q1 </a:t>
            </a:r>
            <a:r>
              <a:rPr lang="ar-EG" sz="1600" b="1" dirty="0" smtClean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 / 2 </a:t>
            </a:r>
          </a:p>
          <a:p>
            <a:pPr algn="just"/>
            <a:r>
              <a:rPr lang="ar-EG" sz="1600" b="1" dirty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ar-EG" sz="1600" b="1" dirty="0" smtClean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                      = 82.5 </a:t>
            </a:r>
            <a:r>
              <a:rPr lang="ar-EG" sz="1600" b="1" dirty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- </a:t>
            </a:r>
            <a:r>
              <a:rPr lang="ar-EG" sz="1600" b="1" dirty="0" smtClean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63.75 / 2 = 9.38</a:t>
            </a:r>
            <a:endParaRPr lang="ar-EG" sz="1600" b="1" dirty="0">
              <a:solidFill>
                <a:prstClr val="black"/>
              </a:solidFill>
              <a:latin typeface="Simplified Arabic" pitchFamily="18" charset="-78"/>
              <a:cs typeface="Simplified Arabic" pitchFamily="18" charset="-78"/>
            </a:endParaRPr>
          </a:p>
          <a:p>
            <a:pPr marL="342900" indent="-342900" algn="just">
              <a:buAutoNum type="arabicPeriod"/>
            </a:pPr>
            <a:endParaRPr lang="ar-EG" sz="1600" b="1" dirty="0">
              <a:solidFill>
                <a:prstClr val="black"/>
              </a:solidFill>
              <a:latin typeface="Simplified Arabic" pitchFamily="18" charset="-78"/>
              <a:cs typeface="Simplified Arabic" pitchFamily="18" charset="-78"/>
            </a:endParaRPr>
          </a:p>
          <a:p>
            <a:pPr marL="342900" indent="-342900" algn="just">
              <a:buAutoNum type="arabicPeriod"/>
            </a:pPr>
            <a:endParaRPr lang="en-US" sz="1800" b="1" dirty="0">
              <a:solidFill>
                <a:prstClr val="black"/>
              </a:solidFill>
              <a:latin typeface="Simplified Arabic" pitchFamily="18" charset="-78"/>
              <a:cs typeface="Simplified Arabic" pitchFamily="18" charset="-78"/>
            </a:endParaRPr>
          </a:p>
          <a:p>
            <a:pPr marL="342900" indent="-342900" algn="just">
              <a:buAutoNum type="arabicPeriod"/>
            </a:pPr>
            <a:endParaRPr lang="ar-EG" sz="1800" b="1" dirty="0">
              <a:solidFill>
                <a:prstClr val="black"/>
              </a:solidFill>
              <a:latin typeface="Simplified Arabic" pitchFamily="18" charset="-78"/>
              <a:cs typeface="Simplified Arabic" pitchFamily="18" charset="-78"/>
            </a:endParaRPr>
          </a:p>
          <a:p>
            <a:pPr algn="just"/>
            <a:endParaRPr lang="ar-EG" sz="1800" b="1" dirty="0" smtClean="0">
              <a:solidFill>
                <a:prstClr val="black"/>
              </a:solidFill>
              <a:latin typeface="Simplified Arabic" pitchFamily="18" charset="-78"/>
              <a:cs typeface="Simplified Arabic" pitchFamily="18" charset="-78"/>
            </a:endParaRPr>
          </a:p>
          <a:p>
            <a:pPr algn="just"/>
            <a:endParaRPr lang="ar-EG" sz="1800" b="1" dirty="0">
              <a:solidFill>
                <a:prstClr val="black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30" name="Line 36"/>
          <p:cNvSpPr>
            <a:spLocks noChangeShapeType="1"/>
          </p:cNvSpPr>
          <p:nvPr/>
        </p:nvSpPr>
        <p:spPr bwMode="auto">
          <a:xfrm flipV="1">
            <a:off x="134466" y="1445431"/>
            <a:ext cx="0" cy="476107"/>
          </a:xfrm>
          <a:prstGeom prst="line">
            <a:avLst/>
          </a:prstGeom>
          <a:noFill/>
          <a:ln w="9525" algn="ctr">
            <a:solidFill>
              <a:srgbClr val="FFC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0673" tIns="30673" rIns="30673" bIns="30673" numCol="1" anchor="t" anchorCtr="0" compatLnSpc="1">
            <a:prstTxWarp prst="textNoShape">
              <a:avLst/>
            </a:prstTxWarp>
          </a:bodyPr>
          <a:lstStyle>
            <a:defPPr>
              <a:defRPr lang="ar-SA"/>
            </a:defPPr>
            <a:lvl1pPr marL="0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5165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0331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5496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80661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25826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0992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16157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61322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ar-SA">
              <a:solidFill>
                <a:prstClr val="black"/>
              </a:solidFill>
            </a:endParaRPr>
          </a:p>
        </p:txBody>
      </p:sp>
      <p:sp>
        <p:nvSpPr>
          <p:cNvPr id="33" name="Rectangle 39"/>
          <p:cNvSpPr>
            <a:spLocks noChangeArrowheads="1"/>
          </p:cNvSpPr>
          <p:nvPr/>
        </p:nvSpPr>
        <p:spPr bwMode="auto">
          <a:xfrm>
            <a:off x="2353044" y="1404812"/>
            <a:ext cx="6293430" cy="5441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0673" tIns="30673" rIns="30673" bIns="30673" numCol="1" anchor="t" anchorCtr="0" compatLnSpc="1">
            <a:prstTxWarp prst="textNoShape">
              <a:avLst/>
            </a:prstTxWarp>
          </a:bodyPr>
          <a:lstStyle>
            <a:defPPr>
              <a:defRPr lang="ar-SA"/>
            </a:defPPr>
            <a:lvl1pPr marL="0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5165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0331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5496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80661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25826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0992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16157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61322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ar-SA">
              <a:solidFill>
                <a:prstClr val="black"/>
              </a:solidFill>
            </a:endParaRPr>
          </a:p>
        </p:txBody>
      </p:sp>
      <p:sp>
        <p:nvSpPr>
          <p:cNvPr id="34" name="Line 40"/>
          <p:cNvSpPr>
            <a:spLocks noChangeShapeType="1"/>
          </p:cNvSpPr>
          <p:nvPr/>
        </p:nvSpPr>
        <p:spPr bwMode="auto">
          <a:xfrm>
            <a:off x="134467" y="1467792"/>
            <a:ext cx="8545155" cy="0"/>
          </a:xfrm>
          <a:prstGeom prst="line">
            <a:avLst/>
          </a:prstGeom>
          <a:noFill/>
          <a:ln w="9525" algn="ctr">
            <a:solidFill>
              <a:srgbClr val="FFC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0673" tIns="30673" rIns="30673" bIns="30673" numCol="1" anchor="t" anchorCtr="0" compatLnSpc="1">
            <a:prstTxWarp prst="textNoShape">
              <a:avLst/>
            </a:prstTxWarp>
          </a:bodyPr>
          <a:lstStyle>
            <a:defPPr>
              <a:defRPr lang="ar-SA"/>
            </a:defPPr>
            <a:lvl1pPr marL="0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5165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0331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5496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80661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25826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0992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16157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61322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ar-SA">
              <a:solidFill>
                <a:prstClr val="black"/>
              </a:solidFill>
            </a:endParaRPr>
          </a:p>
        </p:txBody>
      </p:sp>
      <p:grpSp>
        <p:nvGrpSpPr>
          <p:cNvPr id="28" name="مجموعة 27"/>
          <p:cNvGrpSpPr/>
          <p:nvPr/>
        </p:nvGrpSpPr>
        <p:grpSpPr>
          <a:xfrm>
            <a:off x="6996846" y="1480784"/>
            <a:ext cx="1856376" cy="5142857"/>
            <a:chOff x="9108777" y="1590518"/>
            <a:chExt cx="2412000" cy="5400000"/>
          </a:xfrm>
        </p:grpSpPr>
        <p:pic>
          <p:nvPicPr>
            <p:cNvPr id="31" name="Picture 2"/>
            <p:cNvPicPr>
              <a:picLocks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330" t="4544" r="4217" b="4453"/>
            <a:stretch/>
          </p:blipFill>
          <p:spPr bwMode="auto">
            <a:xfrm>
              <a:off x="9108777" y="1590518"/>
              <a:ext cx="2412000" cy="540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2" name="عنصر نائب للنص 8"/>
            <p:cNvSpPr txBox="1">
              <a:spLocks/>
            </p:cNvSpPr>
            <p:nvPr/>
          </p:nvSpPr>
          <p:spPr>
            <a:xfrm>
              <a:off x="9145041" y="1840230"/>
              <a:ext cx="2304000" cy="4960620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  <p:txBody>
            <a:bodyPr/>
            <a:lstStyle>
              <a:lvl1pPr marL="408874" indent="-408874" algn="r" defTabSz="1090331" rtl="1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885894" indent="-340728" algn="r" defTabSz="1090331" rtl="1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3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362913" indent="-272583" algn="r" defTabSz="1090331" rtl="1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908078" indent="-272583" algn="r" defTabSz="1090331" rtl="1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53244" indent="-272583" algn="r" defTabSz="1090331" rtl="1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998409" indent="-272583" algn="r" defTabSz="1090331" rtl="1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543574" indent="-272583" algn="r" defTabSz="1090331" rtl="1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88740" indent="-272583" algn="r" defTabSz="1090331" rtl="1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33905" indent="-272583" algn="r" defTabSz="1090331" rtl="1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just" defTabSz="766816" fontAlgn="base">
                <a:spcBef>
                  <a:spcPct val="0"/>
                </a:spcBef>
                <a:spcAft>
                  <a:spcPts val="671"/>
                </a:spcAft>
                <a:buFont typeface="Arial" pitchFamily="34" charset="0"/>
                <a:buNone/>
              </a:pPr>
              <a:r>
                <a:rPr lang="ar-SA" sz="1400" b="1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يعتمد المدى على قيمتين </a:t>
              </a:r>
              <a:r>
                <a:rPr lang="ar-SA" sz="1400" b="1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متطرفتين، </a:t>
              </a:r>
              <a:r>
                <a:rPr lang="ar-SA" sz="1400" b="1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هما أصغر </a:t>
              </a:r>
              <a:r>
                <a:rPr lang="ar-EG" sz="1400" b="1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قيمة</a:t>
              </a:r>
              <a:r>
                <a:rPr lang="ar-SA" sz="1400" b="1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، </a:t>
              </a:r>
              <a:r>
                <a:rPr lang="ar-SA" sz="1400" b="1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وأكبر </a:t>
              </a:r>
              <a:r>
                <a:rPr lang="ar-EG" sz="1400" b="1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قيمة</a:t>
              </a:r>
              <a:r>
                <a:rPr lang="ar-SA" sz="1400" b="1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 ، </a:t>
              </a:r>
              <a:r>
                <a:rPr lang="ar-SA" sz="1400" b="1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فإذا كان هناك قيم شاذة، ترتب على استخدامه كمقياس للتشتت نتائج غير دقيقة-</a:t>
              </a:r>
            </a:p>
            <a:p>
              <a:pPr marL="0" indent="0" algn="just" defTabSz="766816" fontAlgn="base">
                <a:spcBef>
                  <a:spcPct val="0"/>
                </a:spcBef>
                <a:spcAft>
                  <a:spcPts val="671"/>
                </a:spcAft>
                <a:buFont typeface="Arial" pitchFamily="34" charset="0"/>
                <a:buNone/>
              </a:pPr>
              <a:r>
                <a:rPr lang="ar-EG" sz="1400" b="1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لذلك </a:t>
              </a:r>
              <a:r>
                <a:rPr lang="ar-SA" sz="1400" b="1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يعتمد </a:t>
              </a:r>
              <a:r>
                <a:rPr lang="ar-SA" sz="1400" b="1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على نصف عدد القيم الوسطى، ويهمل نصف عدد القيم المتطرفة، ولذا لا يتأثر هذا المقياس  بوجود قيم </a:t>
              </a:r>
              <a:r>
                <a:rPr lang="ar-SA" sz="1400" b="1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شاذة</a:t>
              </a:r>
              <a:r>
                <a:rPr lang="ar-EG" sz="1400" b="1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.</a:t>
              </a:r>
            </a:p>
            <a:p>
              <a:pPr marL="0" indent="0" algn="just" defTabSz="766816" fontAlgn="base">
                <a:spcBef>
                  <a:spcPct val="0"/>
                </a:spcBef>
                <a:spcAft>
                  <a:spcPts val="671"/>
                </a:spcAft>
                <a:buFont typeface="Arial" pitchFamily="34" charset="0"/>
                <a:buNone/>
              </a:pPr>
              <a:r>
                <a:rPr lang="ar-EG" sz="1400" b="1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ويحسب الانحراف الربيعي بتطبيق المعادلة </a:t>
              </a:r>
              <a:r>
                <a:rPr lang="ar-EG" sz="1400" b="1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التالية:</a:t>
              </a:r>
            </a:p>
            <a:p>
              <a:pPr marL="0" lvl="0" indent="0" algn="ctr" defTabSz="766816" fontAlgn="base">
                <a:spcBef>
                  <a:spcPct val="0"/>
                </a:spcBef>
                <a:spcAft>
                  <a:spcPts val="671"/>
                </a:spcAft>
                <a:buNone/>
              </a:pPr>
              <a:r>
                <a:rPr lang="ar-SA" sz="1400" b="1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	</a:t>
              </a:r>
            </a:p>
            <a:p>
              <a:pPr marL="0" indent="0" algn="just" defTabSz="766816" fontAlgn="base">
                <a:spcBef>
                  <a:spcPct val="0"/>
                </a:spcBef>
                <a:spcAft>
                  <a:spcPts val="671"/>
                </a:spcAft>
                <a:buFont typeface="Arial" pitchFamily="34" charset="0"/>
                <a:buNone/>
              </a:pPr>
              <a:endParaRPr lang="ar-EG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  <a:p>
              <a:pPr marL="0" indent="0" algn="just" defTabSz="766816" fontAlgn="base">
                <a:spcBef>
                  <a:spcPct val="0"/>
                </a:spcBef>
                <a:spcAft>
                  <a:spcPts val="671"/>
                </a:spcAft>
                <a:buFont typeface="Arial" pitchFamily="34" charset="0"/>
                <a:buNone/>
              </a:pPr>
              <a:r>
                <a:rPr lang="ar-SA" sz="1400" b="1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حيث أن</a:t>
              </a:r>
              <a:endParaRPr lang="ar-EG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  <a:p>
              <a:pPr marL="0" indent="0" algn="just" defTabSz="766816" fontAlgn="base">
                <a:spcBef>
                  <a:spcPct val="0"/>
                </a:spcBef>
                <a:spcAft>
                  <a:spcPts val="671"/>
                </a:spcAft>
                <a:buFont typeface="Arial" pitchFamily="34" charset="0"/>
                <a:buNone/>
              </a:pPr>
              <a:r>
                <a:rPr lang="ar-SA" sz="1400" b="1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400" b="1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Q1 </a:t>
              </a:r>
              <a:r>
                <a:rPr lang="ar-EG" sz="1400" b="1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=</a:t>
              </a:r>
              <a:r>
                <a:rPr lang="ar-SA" sz="1400" b="1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ar-SA" sz="1400" b="1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الربيع الأول </a:t>
              </a:r>
              <a:endParaRPr lang="ar-EG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  <a:p>
              <a:pPr marL="0" indent="0" algn="just" defTabSz="766816" fontAlgn="base">
                <a:spcBef>
                  <a:spcPct val="0"/>
                </a:spcBef>
                <a:spcAft>
                  <a:spcPts val="671"/>
                </a:spcAft>
                <a:buFont typeface="Arial" pitchFamily="34" charset="0"/>
                <a:buNone/>
              </a:pPr>
              <a:r>
                <a:rPr lang="ar-SA" sz="1400" b="1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400" b="1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Q3 </a:t>
              </a:r>
              <a:r>
                <a:rPr lang="ar-EG" sz="1400" b="1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=</a:t>
              </a:r>
              <a:r>
                <a:rPr lang="ar-SA" sz="1400" b="1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ar-SA" sz="1400" b="1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الربيع الثالث </a:t>
              </a:r>
            </a:p>
          </p:txBody>
        </p:sp>
      </p:grpSp>
      <p:sp>
        <p:nvSpPr>
          <p:cNvPr id="35" name="Text Box 55"/>
          <p:cNvSpPr txBox="1">
            <a:spLocks noChangeArrowheads="1"/>
          </p:cNvSpPr>
          <p:nvPr/>
        </p:nvSpPr>
        <p:spPr bwMode="auto">
          <a:xfrm flipH="1">
            <a:off x="99746" y="1670104"/>
            <a:ext cx="1643999" cy="5036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0353" tIns="30353" rIns="30353" bIns="30353" numCol="1" anchor="ctr" anchorCtr="0" compatLnSpc="1">
            <a:prstTxWarp prst="textNoShape">
              <a:avLst/>
            </a:prstTxWarp>
          </a:bodyPr>
          <a:lstStyle>
            <a:defPPr>
              <a:defRPr lang="ar-SA"/>
            </a:defPPr>
            <a:lvl1pPr marL="0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5165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0331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5496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80661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25826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0992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16157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61322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defTabSz="766816" fontAlgn="base">
              <a:spcBef>
                <a:spcPct val="0"/>
              </a:spcBef>
              <a:spcAft>
                <a:spcPct val="0"/>
              </a:spcAft>
            </a:pPr>
            <a:endParaRPr lang="ar-EG" sz="20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just" defTabSz="766816" fontAlgn="base">
              <a:spcBef>
                <a:spcPct val="0"/>
              </a:spcBef>
              <a:spcAft>
                <a:spcPct val="0"/>
              </a:spcAft>
            </a:pPr>
            <a:endParaRPr lang="ar-EG" sz="20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just" defTabSz="766816" fontAlgn="base">
              <a:spcBef>
                <a:spcPct val="0"/>
              </a:spcBef>
              <a:spcAft>
                <a:spcPct val="0"/>
              </a:spcAft>
            </a:pPr>
            <a:endParaRPr lang="ar-EG" sz="20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just" defTabSz="766816" fontAlgn="base">
              <a:spcBef>
                <a:spcPct val="0"/>
              </a:spcBef>
              <a:spcAft>
                <a:spcPct val="0"/>
              </a:spcAft>
            </a:pPr>
            <a:endParaRPr lang="ar-EG" sz="20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just" defTabSz="766816" fontAlgn="base">
              <a:spcBef>
                <a:spcPct val="0"/>
              </a:spcBef>
              <a:spcAft>
                <a:spcPct val="0"/>
              </a:spcAft>
            </a:pPr>
            <a:endParaRPr lang="ar-EG" sz="20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just" defTabSz="766816" fontAlgn="base">
              <a:spcBef>
                <a:spcPct val="0"/>
              </a:spcBef>
              <a:spcAft>
                <a:spcPct val="0"/>
              </a:spcAft>
            </a:pPr>
            <a:endParaRPr lang="ar-EG" sz="20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just" defTabSz="766816" fontAlgn="base">
              <a:spcBef>
                <a:spcPct val="0"/>
              </a:spcBef>
              <a:spcAft>
                <a:spcPct val="0"/>
              </a:spcAft>
            </a:pPr>
            <a:endParaRPr lang="ar-EG" sz="20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just" defTabSz="766816" fontAlgn="base">
              <a:spcBef>
                <a:spcPct val="0"/>
              </a:spcBef>
              <a:spcAft>
                <a:spcPct val="0"/>
              </a:spcAft>
            </a:pPr>
            <a:r>
              <a:rPr lang="ar-EG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من </a:t>
            </a:r>
            <a:r>
              <a:rPr lang="ar-EG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مزايا الانحراف </a:t>
            </a:r>
            <a:r>
              <a:rPr lang="ar-EG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الربيعي، ويفضل </a:t>
            </a:r>
            <a:r>
              <a:rPr lang="ar-EG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استخدامه كمقياس للتشتت في حالة وجود قيم </a:t>
            </a:r>
            <a:r>
              <a:rPr lang="ar-EG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شاذة. </a:t>
            </a:r>
            <a:r>
              <a:rPr lang="ar-EG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ومن عيوبه ، أنه لا يأخذ كل القيم في الاعتبار . </a:t>
            </a:r>
            <a:endParaRPr lang="ar-EG" sz="20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4466316"/>
              </p:ext>
            </p:extLst>
          </p:nvPr>
        </p:nvGraphicFramePr>
        <p:xfrm>
          <a:off x="116134" y="1683485"/>
          <a:ext cx="1614321" cy="2202715"/>
        </p:xfrm>
        <a:graphic>
          <a:graphicData uri="http://schemas.openxmlformats.org/drawingml/2006/table">
            <a:tbl>
              <a:tblPr rtl="1" firstRow="1" firstCol="1" lastRow="1" lastCol="1" bandRow="1" bandCol="1">
                <a:tableStyleId>{5C22544A-7EE6-4342-B048-85BDC9FD1C3A}</a:tableStyleId>
              </a:tblPr>
              <a:tblGrid>
                <a:gridCol w="781419"/>
                <a:gridCol w="832902"/>
              </a:tblGrid>
              <a:tr h="5448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400" dirty="0" smtClean="0">
                          <a:solidFill>
                            <a:schemeClr val="tx1"/>
                          </a:solidFill>
                          <a:effectLst/>
                          <a:latin typeface="Simplified Arabic" pitchFamily="18" charset="-78"/>
                          <a:cs typeface="Simplified Arabic" pitchFamily="18" charset="-78"/>
                        </a:rPr>
                        <a:t>متجمع صاعد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Simplified Arabic" pitchFamily="18" charset="-78"/>
                        <a:ea typeface="Times New Roman"/>
                        <a:cs typeface="Simplified Arabic" pitchFamily="18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400" dirty="0" smtClean="0">
                          <a:solidFill>
                            <a:schemeClr val="tx1"/>
                          </a:solidFill>
                          <a:effectLst/>
                          <a:latin typeface="Simplified Arabic" pitchFamily="18" charset="-78"/>
                          <a:cs typeface="Simplified Arabic" pitchFamily="18" charset="-78"/>
                        </a:rPr>
                        <a:t>حدود</a:t>
                      </a: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400" dirty="0" smtClean="0">
                          <a:solidFill>
                            <a:schemeClr val="tx1"/>
                          </a:solidFill>
                          <a:effectLst/>
                          <a:latin typeface="Simplified Arabic" pitchFamily="18" charset="-78"/>
                          <a:cs typeface="Simplified Arabic" pitchFamily="18" charset="-78"/>
                        </a:rPr>
                        <a:t> الفئات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Simplified Arabic" pitchFamily="18" charset="-78"/>
                        <a:ea typeface="Times New Roman"/>
                        <a:cs typeface="Simplified Arabic" pitchFamily="18" charset="-78"/>
                      </a:endParaRPr>
                    </a:p>
                  </a:txBody>
                  <a:tcPr marL="68580" marR="68580" marT="0" marB="0"/>
                </a:tc>
              </a:tr>
              <a:tr h="1657856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ar-EG" sz="1200" dirty="0" smtClean="0">
                        <a:solidFill>
                          <a:schemeClr val="tx1"/>
                        </a:solidFill>
                        <a:effectLst/>
                        <a:latin typeface="Simplified Arabic" pitchFamily="18" charset="-78"/>
                        <a:cs typeface="Simplified Arabic" pitchFamily="18" charset="-78"/>
                      </a:endParaRP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200" dirty="0" smtClean="0">
                          <a:solidFill>
                            <a:schemeClr val="tx1"/>
                          </a:solidFill>
                          <a:effectLst/>
                          <a:latin typeface="Simplified Arabic" pitchFamily="18" charset="-78"/>
                          <a:cs typeface="Simplified Arabic" pitchFamily="18" charset="-78"/>
                        </a:rPr>
                        <a:t>0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Simplified Arabic" pitchFamily="18" charset="-78"/>
                        <a:cs typeface="Simplified Arabic" pitchFamily="18" charset="-78"/>
                      </a:endParaRP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200" dirty="0" smtClean="0">
                          <a:solidFill>
                            <a:schemeClr val="tx1"/>
                          </a:solidFill>
                          <a:effectLst/>
                          <a:latin typeface="Simplified Arabic" pitchFamily="18" charset="-78"/>
                          <a:cs typeface="Simplified Arabic" pitchFamily="18" charset="-78"/>
                        </a:rPr>
                        <a:t>8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Simplified Arabic" pitchFamily="18" charset="-78"/>
                        <a:cs typeface="Simplified Arabic" pitchFamily="18" charset="-78"/>
                      </a:endParaRP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200" dirty="0" smtClean="0">
                          <a:solidFill>
                            <a:schemeClr val="tx1"/>
                          </a:solidFill>
                          <a:effectLst/>
                          <a:latin typeface="Simplified Arabic" pitchFamily="18" charset="-78"/>
                          <a:cs typeface="Simplified Arabic" pitchFamily="18" charset="-78"/>
                        </a:rPr>
                        <a:t>20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Simplified Arabic" pitchFamily="18" charset="-78"/>
                        <a:cs typeface="Simplified Arabic" pitchFamily="18" charset="-78"/>
                      </a:endParaRP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200" dirty="0" smtClean="0">
                          <a:solidFill>
                            <a:schemeClr val="tx1"/>
                          </a:solidFill>
                          <a:effectLst/>
                          <a:latin typeface="Simplified Arabic" pitchFamily="18" charset="-78"/>
                          <a:cs typeface="Simplified Arabic" pitchFamily="18" charset="-78"/>
                        </a:rPr>
                        <a:t>35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Simplified Arabic" pitchFamily="18" charset="-78"/>
                        <a:cs typeface="Simplified Arabic" pitchFamily="18" charset="-78"/>
                      </a:endParaRP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200" dirty="0" smtClean="0">
                          <a:solidFill>
                            <a:schemeClr val="tx1"/>
                          </a:solidFill>
                          <a:effectLst/>
                          <a:latin typeface="Simplified Arabic" pitchFamily="18" charset="-78"/>
                          <a:cs typeface="Simplified Arabic" pitchFamily="18" charset="-78"/>
                        </a:rPr>
                        <a:t>45</a:t>
                      </a: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200" dirty="0" smtClean="0">
                          <a:solidFill>
                            <a:schemeClr val="tx1"/>
                          </a:solidFill>
                          <a:effectLst/>
                          <a:latin typeface="Simplified Arabic" pitchFamily="18" charset="-78"/>
                          <a:ea typeface="Times New Roman"/>
                          <a:cs typeface="Simplified Arabic" pitchFamily="18" charset="-78"/>
                        </a:rPr>
                        <a:t>50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Simplified Arabic" pitchFamily="18" charset="-78"/>
                        <a:ea typeface="Times New Roman"/>
                        <a:cs typeface="Simplified Arabic" pitchFamily="18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ar-EG" sz="1200" dirty="0" smtClean="0">
                        <a:solidFill>
                          <a:schemeClr val="tx1"/>
                        </a:solidFill>
                        <a:effectLst/>
                        <a:latin typeface="Simplified Arabic" pitchFamily="18" charset="-78"/>
                        <a:cs typeface="Simplified Arabic" pitchFamily="18" charset="-78"/>
                      </a:endParaRP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200" dirty="0" smtClean="0">
                          <a:solidFill>
                            <a:schemeClr val="tx1"/>
                          </a:solidFill>
                          <a:effectLst/>
                          <a:latin typeface="Simplified Arabic" pitchFamily="18" charset="-78"/>
                          <a:cs typeface="Simplified Arabic" pitchFamily="18" charset="-78"/>
                        </a:rPr>
                        <a:t>50-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Simplified Arabic" pitchFamily="18" charset="-78"/>
                        <a:cs typeface="Simplified Arabic" pitchFamily="18" charset="-78"/>
                      </a:endParaRP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200" dirty="0" smtClean="0">
                          <a:solidFill>
                            <a:schemeClr val="tx1"/>
                          </a:solidFill>
                          <a:effectLst/>
                          <a:latin typeface="Simplified Arabic" pitchFamily="18" charset="-78"/>
                          <a:cs typeface="Simplified Arabic" pitchFamily="18" charset="-78"/>
                        </a:rPr>
                        <a:t>60-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Simplified Arabic" pitchFamily="18" charset="-78"/>
                        <a:cs typeface="Simplified Arabic" pitchFamily="18" charset="-78"/>
                      </a:endParaRP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200" dirty="0" smtClean="0">
                          <a:solidFill>
                            <a:schemeClr val="tx1"/>
                          </a:solidFill>
                          <a:effectLst/>
                          <a:latin typeface="Simplified Arabic" pitchFamily="18" charset="-78"/>
                          <a:cs typeface="Simplified Arabic" pitchFamily="18" charset="-78"/>
                        </a:rPr>
                        <a:t>70-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Simplified Arabic" pitchFamily="18" charset="-78"/>
                        <a:cs typeface="Simplified Arabic" pitchFamily="18" charset="-78"/>
                      </a:endParaRP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200" dirty="0" smtClean="0">
                          <a:solidFill>
                            <a:schemeClr val="tx1"/>
                          </a:solidFill>
                          <a:effectLst/>
                          <a:latin typeface="Simplified Arabic" pitchFamily="18" charset="-78"/>
                          <a:cs typeface="Simplified Arabic" pitchFamily="18" charset="-78"/>
                        </a:rPr>
                        <a:t>80-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Simplified Arabic" pitchFamily="18" charset="-78"/>
                        <a:cs typeface="Simplified Arabic" pitchFamily="18" charset="-78"/>
                      </a:endParaRP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200" dirty="0" smtClean="0">
                          <a:solidFill>
                            <a:schemeClr val="tx1"/>
                          </a:solidFill>
                          <a:effectLst/>
                          <a:latin typeface="Simplified Arabic" pitchFamily="18" charset="-78"/>
                          <a:cs typeface="Simplified Arabic" pitchFamily="18" charset="-78"/>
                        </a:rPr>
                        <a:t>90-</a:t>
                      </a: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200" dirty="0" smtClean="0">
                          <a:solidFill>
                            <a:schemeClr val="tx1"/>
                          </a:solidFill>
                          <a:effectLst/>
                          <a:latin typeface="Simplified Arabic" pitchFamily="18" charset="-78"/>
                          <a:ea typeface="Times New Roman"/>
                          <a:cs typeface="Simplified Arabic" pitchFamily="18" charset="-78"/>
                        </a:rPr>
                        <a:t>100-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Simplified Arabic" pitchFamily="18" charset="-78"/>
                        <a:ea typeface="Times New Roman"/>
                        <a:cs typeface="Simplified Arabic" pitchFamily="18" charset="-78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993" y="2286000"/>
            <a:ext cx="492875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822" y="4800600"/>
            <a:ext cx="1448652" cy="526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8578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832" y="48"/>
            <a:ext cx="9143346" cy="6857143"/>
            <a:chOff x="106855260" y="107967780"/>
            <a:chExt cx="6645600" cy="4285296"/>
          </a:xfrm>
        </p:grpSpPr>
        <p:sp>
          <p:nvSpPr>
            <p:cNvPr id="3" name="Rectangle 15"/>
            <p:cNvSpPr>
              <a:spLocks noChangeArrowheads="1"/>
            </p:cNvSpPr>
            <p:nvPr/>
          </p:nvSpPr>
          <p:spPr bwMode="auto">
            <a:xfrm flipH="1">
              <a:off x="106855260" y="107967780"/>
              <a:ext cx="6556992" cy="49369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ar-SA">
                <a:solidFill>
                  <a:prstClr val="black"/>
                </a:solidFill>
              </a:endParaRPr>
            </a:p>
          </p:txBody>
        </p:sp>
        <p:grpSp>
          <p:nvGrpSpPr>
            <p:cNvPr id="4" name="Group 16"/>
            <p:cNvGrpSpPr>
              <a:grpSpLocks/>
            </p:cNvGrpSpPr>
            <p:nvPr/>
          </p:nvGrpSpPr>
          <p:grpSpPr bwMode="auto">
            <a:xfrm>
              <a:off x="112947060" y="108101490"/>
              <a:ext cx="221520" cy="225428"/>
              <a:chOff x="112947060" y="108101490"/>
              <a:chExt cx="221520" cy="225428"/>
            </a:xfrm>
          </p:grpSpPr>
          <p:sp>
            <p:nvSpPr>
              <p:cNvPr id="22" name="AutoShape 17"/>
              <p:cNvSpPr>
                <a:spLocks noChangeArrowheads="1"/>
              </p:cNvSpPr>
              <p:nvPr/>
            </p:nvSpPr>
            <p:spPr bwMode="auto">
              <a:xfrm flipH="1">
                <a:off x="112947060" y="108101490"/>
                <a:ext cx="221520" cy="43349"/>
              </a:xfrm>
              <a:prstGeom prst="roundRect">
                <a:avLst>
                  <a:gd name="adj" fmla="val 50000"/>
                </a:avLst>
              </a:prstGeom>
              <a:solidFill>
                <a:srgbClr val="FF66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ar-SA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AutoShape 18"/>
              <p:cNvSpPr>
                <a:spLocks noChangeArrowheads="1"/>
              </p:cNvSpPr>
              <p:nvPr/>
            </p:nvSpPr>
            <p:spPr bwMode="auto">
              <a:xfrm flipH="1">
                <a:off x="112947060" y="108192052"/>
                <a:ext cx="221520" cy="43349"/>
              </a:xfrm>
              <a:prstGeom prst="roundRect">
                <a:avLst>
                  <a:gd name="adj" fmla="val 50000"/>
                </a:avLst>
              </a:prstGeom>
              <a:solidFill>
                <a:srgbClr val="FF66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ar-SA">
                  <a:solidFill>
                    <a:prstClr val="black"/>
                  </a:solidFill>
                </a:endParaRPr>
              </a:p>
            </p:txBody>
          </p:sp>
          <p:sp>
            <p:nvSpPr>
              <p:cNvPr id="24" name="AutoShape 19"/>
              <p:cNvSpPr>
                <a:spLocks noChangeArrowheads="1"/>
              </p:cNvSpPr>
              <p:nvPr/>
            </p:nvSpPr>
            <p:spPr bwMode="auto">
              <a:xfrm flipH="1">
                <a:off x="112947060" y="108283569"/>
                <a:ext cx="221520" cy="43349"/>
              </a:xfrm>
              <a:prstGeom prst="roundRect">
                <a:avLst>
                  <a:gd name="adj" fmla="val 50000"/>
                </a:avLst>
              </a:prstGeom>
              <a:solidFill>
                <a:srgbClr val="FF66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ar-SA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5" name="Rectangle 20"/>
            <p:cNvSpPr>
              <a:spLocks noChangeArrowheads="1"/>
            </p:cNvSpPr>
            <p:nvPr/>
          </p:nvSpPr>
          <p:spPr bwMode="auto">
            <a:xfrm flipH="1">
              <a:off x="106855260" y="108747196"/>
              <a:ext cx="6527735" cy="350588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ar-SA">
                <a:solidFill>
                  <a:prstClr val="black"/>
                </a:solidFill>
              </a:endParaRPr>
            </a:p>
          </p:txBody>
        </p:sp>
        <p:sp>
          <p:nvSpPr>
            <p:cNvPr id="7" name="Rectangle 22"/>
            <p:cNvSpPr>
              <a:spLocks noChangeArrowheads="1"/>
            </p:cNvSpPr>
            <p:nvPr/>
          </p:nvSpPr>
          <p:spPr bwMode="auto">
            <a:xfrm flipH="1">
              <a:off x="113168580" y="108747196"/>
              <a:ext cx="331631" cy="3505880"/>
            </a:xfrm>
            <a:prstGeom prst="rect">
              <a:avLst/>
            </a:prstGeom>
            <a:gradFill flip="none" rotWithShape="1">
              <a:gsLst>
                <a:gs pos="0">
                  <a:schemeClr val="bg2">
                    <a:lumMod val="90000"/>
                    <a:shade val="30000"/>
                    <a:satMod val="115000"/>
                  </a:schemeClr>
                </a:gs>
                <a:gs pos="50000">
                  <a:schemeClr val="bg2">
                    <a:lumMod val="90000"/>
                    <a:shade val="67500"/>
                    <a:satMod val="115000"/>
                  </a:schemeClr>
                </a:gs>
                <a:gs pos="100000">
                  <a:schemeClr val="bg2">
                    <a:lumMod val="90000"/>
                    <a:shade val="100000"/>
                    <a:satMod val="115000"/>
                  </a:schemeClr>
                </a:gs>
              </a:gsLst>
              <a:lin ang="0" scaled="1"/>
              <a:tileRect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ar-SA">
                <a:solidFill>
                  <a:prstClr val="black"/>
                </a:solidFill>
              </a:endParaRPr>
            </a:p>
          </p:txBody>
        </p:sp>
        <p:sp>
          <p:nvSpPr>
            <p:cNvPr id="11" name="Text Box 26"/>
            <p:cNvSpPr txBox="1">
              <a:spLocks noChangeArrowheads="1"/>
            </p:cNvSpPr>
            <p:nvPr/>
          </p:nvSpPr>
          <p:spPr bwMode="auto">
            <a:xfrm flipH="1">
              <a:off x="106949948" y="108461478"/>
              <a:ext cx="6349359" cy="2857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195" tIns="36195" rIns="36195" bIns="36195" numCol="1" anchor="t" anchorCtr="0" compatLnSpc="1">
              <a:prstTxWarp prst="textNoShape">
                <a:avLst/>
              </a:prstTxWarp>
            </a:bodyPr>
            <a:lstStyle/>
            <a:p>
              <a:pPr algn="ctr" defTabSz="766816" rtl="1" fontAlgn="base">
                <a:spcBef>
                  <a:spcPct val="0"/>
                </a:spcBef>
                <a:spcAft>
                  <a:spcPts val="587"/>
                </a:spcAft>
              </a:pPr>
              <a:r>
                <a:rPr lang="ar-EG" sz="2000" b="1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ثالث</a:t>
              </a:r>
              <a:r>
                <a:rPr lang="ar-SA" sz="2000" b="1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ا</a:t>
              </a:r>
              <a:r>
                <a:rPr lang="ar-EG" sz="2000" b="1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ً</a:t>
              </a:r>
              <a:r>
                <a:rPr lang="ar-SA" sz="2000" b="1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ar-SA" sz="2000" b="1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: التباين </a:t>
              </a:r>
              <a:r>
                <a:rPr lang="en-US" sz="2000" b="1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Variance</a:t>
              </a:r>
              <a:endParaRPr lang="ar-SA" sz="2000" dirty="0">
                <a:solidFill>
                  <a:srgbClr val="000000"/>
                </a:solidFill>
                <a:latin typeface="Franklin Gothic Book" pitchFamily="34" charset="0"/>
              </a:endParaRPr>
            </a:p>
          </p:txBody>
        </p:sp>
        <p:sp>
          <p:nvSpPr>
            <p:cNvPr id="13" name="Text Box 28"/>
            <p:cNvSpPr txBox="1">
              <a:spLocks noChangeArrowheads="1"/>
            </p:cNvSpPr>
            <p:nvPr/>
          </p:nvSpPr>
          <p:spPr bwMode="auto">
            <a:xfrm flipH="1">
              <a:off x="106943868" y="107967780"/>
              <a:ext cx="5781672" cy="4936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195" tIns="36195" rIns="36195" bIns="36195" numCol="1" anchor="ctr" anchorCtr="0" compatLnSpc="1">
              <a:prstTxWarp prst="textNoShape">
                <a:avLst/>
              </a:prstTxWarp>
            </a:bodyPr>
            <a:lstStyle/>
            <a:p>
              <a:pPr algn="ctr" defTabSz="766816" fontAlgn="base">
                <a:spcBef>
                  <a:spcPct val="0"/>
                </a:spcBef>
                <a:spcAft>
                  <a:spcPct val="0"/>
                </a:spcAft>
              </a:pPr>
              <a:r>
                <a:rPr lang="ar-EG" sz="3600" cap="all" dirty="0">
                  <a:solidFill>
                    <a:srgbClr val="FFFF00"/>
                  </a:solidFill>
                  <a:effectLst>
                    <a:reflection blurRad="12700" stA="48000" endA="300" endPos="55000" dir="5400000" sy="-90000" algn="bl" rotWithShape="0"/>
                  </a:effectLst>
                  <a:latin typeface="Arial" pitchFamily="34" charset="0"/>
                  <a:ea typeface="+mj-ea"/>
                  <a:cs typeface="Arial" pitchFamily="34" charset="0"/>
                </a:rPr>
                <a:t>مقاييس التشتت أو الانتشار</a:t>
              </a:r>
              <a:endParaRPr lang="ar-SA" sz="2300" dirty="0">
                <a:solidFill>
                  <a:srgbClr val="FFFF00"/>
                </a:solidFill>
                <a:latin typeface="Franklin Gothic Heavy" pitchFamily="34" charset="0"/>
                <a:cs typeface="Arial" pitchFamily="34" charset="0"/>
              </a:endParaRPr>
            </a:p>
          </p:txBody>
        </p:sp>
        <p:sp>
          <p:nvSpPr>
            <p:cNvPr id="20" name="Rectangle 30" hidden="1"/>
            <p:cNvSpPr>
              <a:spLocks noChangeArrowheads="1"/>
            </p:cNvSpPr>
            <p:nvPr/>
          </p:nvSpPr>
          <p:spPr bwMode="auto">
            <a:xfrm>
              <a:off x="108458176" y="109118630"/>
              <a:ext cx="675199" cy="67519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ar-SA">
                <a:solidFill>
                  <a:prstClr val="black"/>
                </a:solidFill>
              </a:endParaRPr>
            </a:p>
          </p:txBody>
        </p:sp>
        <p:sp>
          <p:nvSpPr>
            <p:cNvPr id="15" name="Rectangle 32"/>
            <p:cNvSpPr>
              <a:spLocks noChangeArrowheads="1"/>
            </p:cNvSpPr>
            <p:nvPr/>
          </p:nvSpPr>
          <p:spPr bwMode="auto">
            <a:xfrm>
              <a:off x="113412252" y="107967780"/>
              <a:ext cx="88608" cy="4285296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ar-SA">
                <a:solidFill>
                  <a:prstClr val="black"/>
                </a:solidFill>
              </a:endParaRPr>
            </a:p>
          </p:txBody>
        </p:sp>
      </p:grpSp>
      <p:sp>
        <p:nvSpPr>
          <p:cNvPr id="29" name="AutoShape 35"/>
          <p:cNvSpPr>
            <a:spLocks noChangeArrowheads="1"/>
          </p:cNvSpPr>
          <p:nvPr/>
        </p:nvSpPr>
        <p:spPr bwMode="auto">
          <a:xfrm>
            <a:off x="122744" y="1683484"/>
            <a:ext cx="6811458" cy="5058863"/>
          </a:xfrm>
          <a:prstGeom prst="roundRect">
            <a:avLst>
              <a:gd name="adj" fmla="val 4056"/>
            </a:avLst>
          </a:prstGeom>
          <a:solidFill>
            <a:srgbClr val="FFFFFF"/>
          </a:solidFill>
          <a:ln w="9525" algn="in">
            <a:solidFill>
              <a:srgbClr val="FFC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0673" tIns="30673" rIns="30673" bIns="30673" numCol="1" anchor="t" anchorCtr="0" compatLnSpc="1">
            <a:prstTxWarp prst="textNoShape">
              <a:avLst/>
            </a:prstTxWarp>
          </a:bodyPr>
          <a:lstStyle>
            <a:defPPr>
              <a:defRPr lang="ar-SA"/>
            </a:defPPr>
            <a:lvl1pPr marL="0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5165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0331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5496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80661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25826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0992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16157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61322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buFont typeface="Wingdings" pitchFamily="2" charset="2"/>
              <a:buChar char="q"/>
            </a:pPr>
            <a:r>
              <a:rPr lang="ar-EG" sz="1800" b="1" dirty="0" smtClean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كلية الآداب جامعة الملك سعود</a:t>
            </a:r>
            <a:r>
              <a:rPr lang="ar-SA" sz="1800" b="1" dirty="0" smtClean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، </a:t>
            </a:r>
            <a:r>
              <a:rPr lang="ar-EG" sz="1800" b="1" dirty="0" smtClean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معار</a:t>
            </a:r>
            <a:r>
              <a:rPr lang="ar-SA" sz="1800" b="1" dirty="0" smtClean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 به</a:t>
            </a:r>
            <a:r>
              <a:rPr lang="ar-EG" sz="1800" b="1" dirty="0" smtClean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ا</a:t>
            </a:r>
            <a:r>
              <a:rPr lang="ar-SA" sz="1800" b="1" dirty="0" smtClean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 15 </a:t>
            </a:r>
            <a:r>
              <a:rPr lang="ar-EG" sz="1800" b="1" dirty="0" smtClean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عضو هيئة تدريس</a:t>
            </a:r>
            <a:r>
              <a:rPr lang="ar-SA" sz="1800" b="1" dirty="0" smtClean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، وكانت عدد سنوات  الخبرة لهؤلاء </a:t>
            </a:r>
            <a:r>
              <a:rPr lang="ar-EG" sz="1800" b="1" dirty="0" smtClean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الأعضاء</a:t>
            </a:r>
            <a:r>
              <a:rPr lang="ar-SA" sz="1800" b="1" dirty="0" smtClean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 كما </a:t>
            </a:r>
            <a:r>
              <a:rPr lang="ar-EG" sz="1800" b="1" dirty="0" smtClean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هو مبين، فأوجد التباين لعدد سنوات الخبرة؟</a:t>
            </a:r>
          </a:p>
          <a:p>
            <a:pPr algn="just"/>
            <a:endParaRPr lang="ar-EG" sz="1800" b="1" dirty="0" smtClean="0">
              <a:solidFill>
                <a:prstClr val="black"/>
              </a:solidFill>
              <a:latin typeface="Simplified Arabic" pitchFamily="18" charset="-78"/>
              <a:cs typeface="Simplified Arabic" pitchFamily="18" charset="-78"/>
            </a:endParaRPr>
          </a:p>
          <a:p>
            <a:pPr marL="285750" indent="-285750" algn="just">
              <a:buFont typeface="Wingdings" pitchFamily="2" charset="2"/>
              <a:buChar char="q"/>
            </a:pPr>
            <a:endParaRPr lang="ar-EG" sz="1800" b="1" dirty="0">
              <a:solidFill>
                <a:prstClr val="black"/>
              </a:solidFill>
              <a:latin typeface="Simplified Arabic" pitchFamily="18" charset="-78"/>
              <a:cs typeface="Simplified Arabic" pitchFamily="18" charset="-78"/>
            </a:endParaRPr>
          </a:p>
          <a:p>
            <a:pPr marL="285750" indent="-285750" algn="just">
              <a:buFont typeface="Wingdings" pitchFamily="2" charset="2"/>
              <a:buChar char="q"/>
            </a:pPr>
            <a:endParaRPr lang="ar-EG" sz="1800" b="1" dirty="0" smtClean="0">
              <a:solidFill>
                <a:prstClr val="black"/>
              </a:solidFill>
              <a:latin typeface="Simplified Arabic" pitchFamily="18" charset="-78"/>
              <a:cs typeface="Simplified Arabic" pitchFamily="18" charset="-78"/>
            </a:endParaRPr>
          </a:p>
          <a:p>
            <a:pPr marL="285750" indent="-285750" algn="just">
              <a:buFont typeface="Wingdings" pitchFamily="2" charset="2"/>
              <a:buChar char="q"/>
            </a:pPr>
            <a:r>
              <a:rPr lang="ar-EG" sz="1800" b="1" dirty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الوسط الحسابي </a:t>
            </a:r>
            <a:r>
              <a:rPr lang="ar-EG" sz="1800" b="1" dirty="0" smtClean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 = 150/ 15 = 10</a:t>
            </a:r>
          </a:p>
          <a:p>
            <a:pPr marL="285750" indent="-285750" algn="just">
              <a:buFont typeface="Wingdings" pitchFamily="2" charset="2"/>
              <a:buChar char="q"/>
            </a:pPr>
            <a:r>
              <a:rPr lang="ar-EG" sz="1800" b="1" dirty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انحرافات القيم عن الوسط </a:t>
            </a:r>
            <a:r>
              <a:rPr lang="ar-EG" sz="1800" b="1" dirty="0" smtClean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الحسابي</a:t>
            </a:r>
          </a:p>
          <a:p>
            <a:pPr algn="just"/>
            <a:endParaRPr lang="ar-EG" sz="1800" b="1" dirty="0" smtClean="0">
              <a:solidFill>
                <a:prstClr val="black"/>
              </a:solidFill>
              <a:latin typeface="Simplified Arabic" pitchFamily="18" charset="-78"/>
              <a:cs typeface="Simplified Arabic" pitchFamily="18" charset="-78"/>
            </a:endParaRPr>
          </a:p>
          <a:p>
            <a:pPr marL="285750" indent="-285750" algn="just">
              <a:buFont typeface="Wingdings" pitchFamily="2" charset="2"/>
              <a:buChar char="q"/>
            </a:pPr>
            <a:endParaRPr lang="ar-EG" sz="1800" b="1" dirty="0">
              <a:solidFill>
                <a:prstClr val="black"/>
              </a:solidFill>
              <a:latin typeface="Simplified Arabic" pitchFamily="18" charset="-78"/>
              <a:cs typeface="Simplified Arabic" pitchFamily="18" charset="-78"/>
            </a:endParaRPr>
          </a:p>
          <a:p>
            <a:pPr marL="285750" indent="-285750" algn="just">
              <a:buFont typeface="Wingdings" pitchFamily="2" charset="2"/>
              <a:buChar char="q"/>
            </a:pPr>
            <a:endParaRPr lang="ar-EG" sz="1800" b="1" dirty="0" smtClean="0">
              <a:solidFill>
                <a:prstClr val="black"/>
              </a:solidFill>
              <a:latin typeface="Simplified Arabic" pitchFamily="18" charset="-78"/>
              <a:cs typeface="Simplified Arabic" pitchFamily="18" charset="-78"/>
            </a:endParaRPr>
          </a:p>
          <a:p>
            <a:pPr marL="285750" indent="-285750" algn="just">
              <a:buFont typeface="Wingdings" pitchFamily="2" charset="2"/>
              <a:buChar char="q"/>
            </a:pPr>
            <a:r>
              <a:rPr lang="ar-EG" sz="1800" b="1" dirty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مربعات الانحرافات </a:t>
            </a:r>
            <a:endParaRPr lang="ar-EG" sz="1800" b="1" dirty="0" smtClean="0">
              <a:solidFill>
                <a:prstClr val="black"/>
              </a:solidFill>
              <a:latin typeface="Simplified Arabic" pitchFamily="18" charset="-78"/>
              <a:cs typeface="Simplified Arabic" pitchFamily="18" charset="-78"/>
            </a:endParaRPr>
          </a:p>
          <a:p>
            <a:pPr marL="285750" indent="-285750" algn="just">
              <a:buFont typeface="Wingdings" pitchFamily="2" charset="2"/>
              <a:buChar char="q"/>
            </a:pPr>
            <a:endParaRPr lang="ar-EG" sz="1800" b="1" dirty="0">
              <a:solidFill>
                <a:prstClr val="black"/>
              </a:solidFill>
              <a:latin typeface="Simplified Arabic" pitchFamily="18" charset="-78"/>
              <a:cs typeface="Simplified Arabic" pitchFamily="18" charset="-78"/>
            </a:endParaRPr>
          </a:p>
          <a:p>
            <a:pPr marL="285750" indent="-285750" algn="just">
              <a:buFont typeface="Wingdings" pitchFamily="2" charset="2"/>
              <a:buChar char="q"/>
            </a:pPr>
            <a:endParaRPr lang="ar-EG" sz="1800" b="1" dirty="0" smtClean="0">
              <a:solidFill>
                <a:prstClr val="black"/>
              </a:solidFill>
              <a:latin typeface="Simplified Arabic" pitchFamily="18" charset="-78"/>
              <a:cs typeface="Simplified Arabic" pitchFamily="18" charset="-78"/>
            </a:endParaRPr>
          </a:p>
          <a:p>
            <a:pPr marL="285750" indent="-285750" algn="just">
              <a:buFont typeface="Wingdings" pitchFamily="2" charset="2"/>
              <a:buChar char="q"/>
            </a:pPr>
            <a:endParaRPr lang="ar-EG" sz="1800" b="1" dirty="0" smtClean="0">
              <a:solidFill>
                <a:prstClr val="black"/>
              </a:solidFill>
              <a:latin typeface="Simplified Arabic" pitchFamily="18" charset="-78"/>
              <a:cs typeface="Simplified Arabic" pitchFamily="18" charset="-78"/>
            </a:endParaRPr>
          </a:p>
          <a:p>
            <a:pPr marL="285750" indent="-285750" algn="just">
              <a:buFont typeface="Wingdings" pitchFamily="2" charset="2"/>
              <a:buChar char="q"/>
            </a:pPr>
            <a:r>
              <a:rPr lang="ar-EG" sz="1800" b="1" dirty="0" smtClean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التباين  في عدد السنوات الخبرة = 130/15 = 8.67 </a:t>
            </a:r>
            <a:endParaRPr lang="ar-EG" sz="1800" b="1" dirty="0">
              <a:solidFill>
                <a:prstClr val="black"/>
              </a:solidFill>
              <a:latin typeface="Simplified Arabic" pitchFamily="18" charset="-78"/>
              <a:cs typeface="Simplified Arabic" pitchFamily="18" charset="-78"/>
            </a:endParaRPr>
          </a:p>
          <a:p>
            <a:pPr algn="just"/>
            <a:endParaRPr lang="ar-EG" sz="1800" b="1" dirty="0" smtClean="0">
              <a:solidFill>
                <a:prstClr val="black"/>
              </a:solidFill>
              <a:latin typeface="Simplified Arabic" pitchFamily="18" charset="-78"/>
              <a:cs typeface="Simplified Arabic" pitchFamily="18" charset="-78"/>
            </a:endParaRPr>
          </a:p>
          <a:p>
            <a:pPr algn="just"/>
            <a:endParaRPr lang="ar-EG" sz="1800" b="1" dirty="0" smtClean="0">
              <a:solidFill>
                <a:prstClr val="black"/>
              </a:solidFill>
              <a:latin typeface="Simplified Arabic" pitchFamily="18" charset="-78"/>
              <a:cs typeface="Simplified Arabic" pitchFamily="18" charset="-78"/>
            </a:endParaRPr>
          </a:p>
          <a:p>
            <a:pPr marL="285750" indent="-285750" algn="just">
              <a:buFont typeface="Wingdings" pitchFamily="2" charset="2"/>
              <a:buChar char="q"/>
            </a:pPr>
            <a:endParaRPr lang="ar-EG" sz="1800" b="1" dirty="0" smtClean="0">
              <a:solidFill>
                <a:prstClr val="black"/>
              </a:solidFill>
              <a:latin typeface="Simplified Arabic" pitchFamily="18" charset="-78"/>
              <a:cs typeface="Simplified Arabic" pitchFamily="18" charset="-78"/>
            </a:endParaRPr>
          </a:p>
          <a:p>
            <a:pPr marL="285750" indent="-285750" algn="just">
              <a:buFont typeface="Wingdings" pitchFamily="2" charset="2"/>
              <a:buChar char="q"/>
            </a:pPr>
            <a:endParaRPr lang="ar-EG" sz="1800" b="1" dirty="0">
              <a:solidFill>
                <a:prstClr val="black"/>
              </a:solidFill>
              <a:latin typeface="Simplified Arabic" pitchFamily="18" charset="-78"/>
              <a:cs typeface="Simplified Arabic" pitchFamily="18" charset="-78"/>
            </a:endParaRPr>
          </a:p>
          <a:p>
            <a:pPr marL="285750" indent="-285750" algn="just">
              <a:buFont typeface="Wingdings" pitchFamily="2" charset="2"/>
              <a:buChar char="q"/>
            </a:pPr>
            <a:endParaRPr lang="ar-EG" sz="1800" b="1" dirty="0" smtClean="0">
              <a:solidFill>
                <a:prstClr val="black"/>
              </a:solidFill>
              <a:latin typeface="Simplified Arabic" pitchFamily="18" charset="-78"/>
              <a:cs typeface="Simplified Arabic" pitchFamily="18" charset="-78"/>
            </a:endParaRPr>
          </a:p>
          <a:p>
            <a:pPr marL="285750" indent="-285750" algn="just">
              <a:buFont typeface="Wingdings" pitchFamily="2" charset="2"/>
              <a:buChar char="q"/>
            </a:pPr>
            <a:endParaRPr lang="ar-EG" sz="1800" b="1" dirty="0" smtClean="0">
              <a:solidFill>
                <a:prstClr val="black"/>
              </a:solidFill>
              <a:latin typeface="Simplified Arabic" pitchFamily="18" charset="-78"/>
              <a:cs typeface="Simplified Arabic" pitchFamily="18" charset="-78"/>
            </a:endParaRPr>
          </a:p>
          <a:p>
            <a:endParaRPr lang="ar-EG" b="1" dirty="0" smtClean="0">
              <a:solidFill>
                <a:prstClr val="black"/>
              </a:solidFill>
              <a:latin typeface="Simplified Arabic" pitchFamily="18" charset="-78"/>
              <a:cs typeface="Simplified Arabic" pitchFamily="18" charset="-78"/>
            </a:endParaRPr>
          </a:p>
          <a:p>
            <a:endParaRPr lang="ar-EG" b="1" dirty="0">
              <a:solidFill>
                <a:prstClr val="black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30" name="Line 36"/>
          <p:cNvSpPr>
            <a:spLocks noChangeShapeType="1"/>
          </p:cNvSpPr>
          <p:nvPr/>
        </p:nvSpPr>
        <p:spPr bwMode="auto">
          <a:xfrm flipV="1">
            <a:off x="134466" y="1445431"/>
            <a:ext cx="0" cy="476107"/>
          </a:xfrm>
          <a:prstGeom prst="line">
            <a:avLst/>
          </a:prstGeom>
          <a:noFill/>
          <a:ln w="9525" algn="ctr">
            <a:solidFill>
              <a:srgbClr val="FFC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0673" tIns="30673" rIns="30673" bIns="30673" numCol="1" anchor="t" anchorCtr="0" compatLnSpc="1">
            <a:prstTxWarp prst="textNoShape">
              <a:avLst/>
            </a:prstTxWarp>
          </a:bodyPr>
          <a:lstStyle>
            <a:defPPr>
              <a:defRPr lang="ar-SA"/>
            </a:defPPr>
            <a:lvl1pPr marL="0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5165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0331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5496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80661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25826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0992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16157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61322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ar-SA">
              <a:solidFill>
                <a:prstClr val="black"/>
              </a:solidFill>
            </a:endParaRPr>
          </a:p>
        </p:txBody>
      </p:sp>
      <p:sp>
        <p:nvSpPr>
          <p:cNvPr id="33" name="Rectangle 39"/>
          <p:cNvSpPr>
            <a:spLocks noChangeArrowheads="1"/>
          </p:cNvSpPr>
          <p:nvPr/>
        </p:nvSpPr>
        <p:spPr bwMode="auto">
          <a:xfrm>
            <a:off x="2353044" y="1404812"/>
            <a:ext cx="6293430" cy="5441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0673" tIns="30673" rIns="30673" bIns="30673" numCol="1" anchor="t" anchorCtr="0" compatLnSpc="1">
            <a:prstTxWarp prst="textNoShape">
              <a:avLst/>
            </a:prstTxWarp>
          </a:bodyPr>
          <a:lstStyle>
            <a:defPPr>
              <a:defRPr lang="ar-SA"/>
            </a:defPPr>
            <a:lvl1pPr marL="0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5165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0331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5496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80661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25826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0992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16157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61322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ar-SA">
              <a:solidFill>
                <a:prstClr val="black"/>
              </a:solidFill>
            </a:endParaRPr>
          </a:p>
        </p:txBody>
      </p:sp>
      <p:sp>
        <p:nvSpPr>
          <p:cNvPr id="34" name="Line 40"/>
          <p:cNvSpPr>
            <a:spLocks noChangeShapeType="1"/>
          </p:cNvSpPr>
          <p:nvPr/>
        </p:nvSpPr>
        <p:spPr bwMode="auto">
          <a:xfrm>
            <a:off x="134467" y="1467792"/>
            <a:ext cx="8545155" cy="0"/>
          </a:xfrm>
          <a:prstGeom prst="line">
            <a:avLst/>
          </a:prstGeom>
          <a:noFill/>
          <a:ln w="9525" algn="ctr">
            <a:solidFill>
              <a:srgbClr val="FFC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0673" tIns="30673" rIns="30673" bIns="30673" numCol="1" anchor="t" anchorCtr="0" compatLnSpc="1">
            <a:prstTxWarp prst="textNoShape">
              <a:avLst/>
            </a:prstTxWarp>
          </a:bodyPr>
          <a:lstStyle>
            <a:defPPr>
              <a:defRPr lang="ar-SA"/>
            </a:defPPr>
            <a:lvl1pPr marL="0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5165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0331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5496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80661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25826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0992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16157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61322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ar-SA">
              <a:solidFill>
                <a:prstClr val="black"/>
              </a:solidFill>
            </a:endParaRPr>
          </a:p>
        </p:txBody>
      </p:sp>
      <p:grpSp>
        <p:nvGrpSpPr>
          <p:cNvPr id="28" name="مجموعة 27"/>
          <p:cNvGrpSpPr/>
          <p:nvPr/>
        </p:nvGrpSpPr>
        <p:grpSpPr>
          <a:xfrm>
            <a:off x="7010496" y="1577366"/>
            <a:ext cx="1904650" cy="5142857"/>
            <a:chOff x="9108777" y="1656234"/>
            <a:chExt cx="2474723" cy="5400000"/>
          </a:xfrm>
        </p:grpSpPr>
        <p:pic>
          <p:nvPicPr>
            <p:cNvPr id="31" name="Picture 2"/>
            <p:cNvPicPr>
              <a:picLocks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330" t="4544" r="4217" b="4453"/>
            <a:stretch/>
          </p:blipFill>
          <p:spPr bwMode="auto">
            <a:xfrm>
              <a:off x="9108777" y="1656234"/>
              <a:ext cx="2412000" cy="540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2" name="عنصر نائب للنص 8"/>
            <p:cNvSpPr txBox="1">
              <a:spLocks/>
            </p:cNvSpPr>
            <p:nvPr/>
          </p:nvSpPr>
          <p:spPr>
            <a:xfrm>
              <a:off x="9145041" y="1944770"/>
              <a:ext cx="2438459" cy="4608000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  <p:txBody>
            <a:bodyPr/>
            <a:lstStyle>
              <a:lvl1pPr marL="408874" indent="-408874" algn="r" defTabSz="1090331" rtl="1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885894" indent="-340728" algn="r" defTabSz="1090331" rtl="1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3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362913" indent="-272583" algn="r" defTabSz="1090331" rtl="1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908078" indent="-272583" algn="r" defTabSz="1090331" rtl="1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53244" indent="-272583" algn="r" defTabSz="1090331" rtl="1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998409" indent="-272583" algn="r" defTabSz="1090331" rtl="1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543574" indent="-272583" algn="r" defTabSz="1090331" rtl="1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88740" indent="-272583" algn="r" defTabSz="1090331" rtl="1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33905" indent="-272583" algn="r" defTabSz="1090331" rtl="1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just" defTabSz="766816" fontAlgn="base">
                <a:spcBef>
                  <a:spcPct val="0"/>
                </a:spcBef>
                <a:spcAft>
                  <a:spcPts val="671"/>
                </a:spcAft>
                <a:buNone/>
              </a:pPr>
              <a:r>
                <a:rPr lang="ar-EG" sz="1600" b="1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ar-EG" sz="1400" b="1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التباين </a:t>
              </a:r>
              <a:r>
                <a:rPr lang="ar-SA" sz="1400" b="1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أحد </a:t>
              </a:r>
              <a:r>
                <a:rPr lang="ar-SA" sz="1400" b="1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مقاييس </a:t>
              </a:r>
              <a:r>
                <a:rPr lang="ar-SA" sz="1400" b="1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التشتت، </a:t>
              </a:r>
              <a:r>
                <a:rPr lang="ar-SA" sz="1400" b="1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وأكثرها استخداما في النواحي </a:t>
              </a:r>
              <a:r>
                <a:rPr lang="ar-SA" sz="1400" b="1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التطبيقية، </a:t>
              </a:r>
              <a:r>
                <a:rPr lang="ar-SA" sz="1400" b="1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ويعبر عن متوسط مربعات انحرافات القيم عن وسطها الحسابي</a:t>
              </a:r>
              <a:r>
                <a:rPr lang="ar-SA" sz="1400" b="1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.</a:t>
              </a:r>
              <a:endParaRPr lang="ar-EG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  <a:p>
              <a:pPr marL="0" indent="0" algn="just" defTabSz="766816" fontAlgn="base">
                <a:spcBef>
                  <a:spcPct val="0"/>
                </a:spcBef>
                <a:spcAft>
                  <a:spcPts val="671"/>
                </a:spcAft>
                <a:buNone/>
              </a:pPr>
              <a:r>
                <a:rPr lang="ar-EG" sz="1400" b="1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لحساب </a:t>
              </a:r>
              <a:r>
                <a:rPr lang="ar-EG" sz="1400" b="1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التباين يتبع الخطوات الآتية:</a:t>
              </a:r>
            </a:p>
            <a:p>
              <a:pPr marL="342900" indent="-342900" algn="just" defTabSz="766816" fontAlgn="base">
                <a:spcBef>
                  <a:spcPct val="0"/>
                </a:spcBef>
                <a:spcAft>
                  <a:spcPts val="671"/>
                </a:spcAft>
                <a:buFont typeface="+mj-lt"/>
                <a:buAutoNum type="arabicPeriod"/>
              </a:pPr>
              <a:r>
                <a:rPr lang="ar-EG" sz="1300" b="1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حساب الوسط </a:t>
              </a:r>
              <a:r>
                <a:rPr lang="ar-EG" sz="1300" b="1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الحسابي </a:t>
              </a:r>
              <a:endParaRPr lang="ar-EG" sz="13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  <a:p>
              <a:pPr marL="342900" indent="-342900" algn="just" defTabSz="766816" fontAlgn="base">
                <a:spcBef>
                  <a:spcPct val="0"/>
                </a:spcBef>
                <a:spcAft>
                  <a:spcPts val="671"/>
                </a:spcAft>
                <a:buFont typeface="+mj-lt"/>
                <a:buAutoNum type="arabicPeriod"/>
              </a:pPr>
              <a:r>
                <a:rPr lang="ar-EG" sz="1300" b="1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حساب </a:t>
              </a:r>
              <a:r>
                <a:rPr lang="ar-EG" sz="1300" b="1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انحرافات القيم عن الوسط </a:t>
              </a:r>
              <a:r>
                <a:rPr lang="ar-EG" sz="1300" b="1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الحسابي </a:t>
              </a:r>
              <a:endParaRPr lang="ar-EG" sz="13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  <a:p>
              <a:pPr marL="342900" indent="-342900" algn="just" defTabSz="766816" fontAlgn="base">
                <a:spcBef>
                  <a:spcPct val="0"/>
                </a:spcBef>
                <a:spcAft>
                  <a:spcPts val="671"/>
                </a:spcAft>
                <a:buFont typeface="+mj-lt"/>
                <a:buAutoNum type="arabicPeriod"/>
              </a:pPr>
              <a:r>
                <a:rPr lang="ar-EG" sz="1300" b="1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ايجاد  مربعات </a:t>
              </a:r>
              <a:r>
                <a:rPr lang="ar-EG" sz="1300" b="1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الانحرافات </a:t>
              </a:r>
              <a:endParaRPr lang="ar-EG" sz="13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  <a:p>
              <a:pPr marL="342900" indent="-342900" algn="just" defTabSz="766816" fontAlgn="base">
                <a:spcBef>
                  <a:spcPct val="0"/>
                </a:spcBef>
                <a:spcAft>
                  <a:spcPts val="671"/>
                </a:spcAft>
                <a:buFont typeface="+mj-lt"/>
                <a:buAutoNum type="arabicPeriod"/>
              </a:pPr>
              <a:r>
                <a:rPr lang="ar-EG" sz="1300" b="1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جمع مربعات الانحرافات وقسمتها على عدد القيم ينتج قيمة التباين</a:t>
              </a:r>
            </a:p>
            <a:p>
              <a:pPr marL="0" indent="0" algn="just" defTabSz="766816" fontAlgn="base">
                <a:spcBef>
                  <a:spcPct val="0"/>
                </a:spcBef>
                <a:spcAft>
                  <a:spcPts val="671"/>
                </a:spcAft>
                <a:buNone/>
              </a:pPr>
              <a:endParaRPr lang="ar-EG" sz="14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  <a:p>
              <a:pPr marL="342900" indent="-342900" algn="just" defTabSz="766816" fontAlgn="base">
                <a:spcBef>
                  <a:spcPct val="0"/>
                </a:spcBef>
                <a:spcAft>
                  <a:spcPts val="671"/>
                </a:spcAft>
                <a:buFont typeface="+mj-lt"/>
                <a:buAutoNum type="arabicPeriod"/>
              </a:pPr>
              <a:endParaRPr lang="ar-EG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  <a:p>
              <a:pPr marL="0" indent="0" algn="just" defTabSz="766816" fontAlgn="base">
                <a:spcBef>
                  <a:spcPct val="0"/>
                </a:spcBef>
                <a:spcAft>
                  <a:spcPts val="671"/>
                </a:spcAft>
                <a:buNone/>
              </a:pPr>
              <a:endParaRPr lang="ar-SA" sz="16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7271988"/>
              </p:ext>
            </p:extLst>
          </p:nvPr>
        </p:nvGraphicFramePr>
        <p:xfrm>
          <a:off x="990600" y="2286000"/>
          <a:ext cx="5276850" cy="685800"/>
        </p:xfrm>
        <a:graphic>
          <a:graphicData uri="http://schemas.openxmlformats.org/drawingml/2006/table">
            <a:tbl>
              <a:tblPr rtl="1" firstRow="1" firstCol="1" lastRow="1" lastCol="1" bandRow="1" bandCol="1"/>
              <a:tblGrid>
                <a:gridCol w="351790"/>
                <a:gridCol w="351790"/>
                <a:gridCol w="351790"/>
                <a:gridCol w="351790"/>
                <a:gridCol w="351790"/>
                <a:gridCol w="351790"/>
                <a:gridCol w="351790"/>
                <a:gridCol w="351790"/>
                <a:gridCol w="351790"/>
                <a:gridCol w="351790"/>
                <a:gridCol w="351790"/>
                <a:gridCol w="351790"/>
                <a:gridCol w="351790"/>
                <a:gridCol w="351790"/>
                <a:gridCol w="351790"/>
              </a:tblGrid>
              <a:tr h="685800"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400" b="1" spc="40" dirty="0">
                          <a:effectLst/>
                          <a:latin typeface="Times New Roman"/>
                          <a:ea typeface="Times New Roman"/>
                          <a:cs typeface="Traditional Arabic"/>
                        </a:rPr>
                        <a:t>10</a:t>
                      </a:r>
                      <a:endParaRPr lang="en-US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400" b="1" spc="40" dirty="0">
                          <a:effectLst/>
                          <a:latin typeface="Times New Roman"/>
                          <a:ea typeface="Times New Roman"/>
                          <a:cs typeface="Traditional Arabic"/>
                        </a:rPr>
                        <a:t>12</a:t>
                      </a:r>
                      <a:endParaRPr lang="en-US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400" b="1" spc="40" dirty="0">
                          <a:effectLst/>
                          <a:latin typeface="Times New Roman"/>
                          <a:ea typeface="Times New Roman"/>
                          <a:cs typeface="Traditional Arabic"/>
                        </a:rPr>
                        <a:t>11</a:t>
                      </a:r>
                      <a:endParaRPr lang="en-US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400" b="1" spc="40" dirty="0">
                          <a:effectLst/>
                          <a:latin typeface="Times New Roman"/>
                          <a:ea typeface="Times New Roman"/>
                          <a:cs typeface="Traditional Arabic"/>
                        </a:rPr>
                        <a:t>6</a:t>
                      </a:r>
                      <a:endParaRPr lang="en-US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400" b="1" spc="40" dirty="0">
                          <a:effectLst/>
                          <a:latin typeface="Times New Roman"/>
                          <a:ea typeface="Times New Roman"/>
                          <a:cs typeface="Traditional Arabic"/>
                        </a:rPr>
                        <a:t>14</a:t>
                      </a:r>
                      <a:endParaRPr lang="en-US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400" b="1" spc="40" dirty="0">
                          <a:effectLst/>
                          <a:latin typeface="Times New Roman"/>
                          <a:ea typeface="Times New Roman"/>
                          <a:cs typeface="Traditional Arabic"/>
                        </a:rPr>
                        <a:t>13</a:t>
                      </a:r>
                      <a:endParaRPr lang="en-US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400" b="1" spc="40" dirty="0">
                          <a:effectLst/>
                          <a:latin typeface="Times New Roman"/>
                          <a:ea typeface="Times New Roman"/>
                          <a:cs typeface="Traditional Arabic"/>
                        </a:rPr>
                        <a:t>10</a:t>
                      </a:r>
                      <a:endParaRPr lang="en-US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400" b="1" spc="40" dirty="0">
                          <a:effectLst/>
                          <a:latin typeface="Times New Roman"/>
                          <a:ea typeface="Times New Roman"/>
                          <a:cs typeface="Traditional Arabic"/>
                        </a:rPr>
                        <a:t>8</a:t>
                      </a:r>
                      <a:endParaRPr lang="en-US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400" b="1" spc="40" dirty="0">
                          <a:effectLst/>
                          <a:latin typeface="Times New Roman"/>
                          <a:ea typeface="Times New Roman"/>
                          <a:cs typeface="Traditional Arabic"/>
                        </a:rPr>
                        <a:t>6</a:t>
                      </a:r>
                      <a:endParaRPr lang="en-US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400" b="1" spc="40" dirty="0">
                          <a:effectLst/>
                          <a:latin typeface="Times New Roman"/>
                          <a:ea typeface="Times New Roman"/>
                          <a:cs typeface="Traditional Arabic"/>
                        </a:rPr>
                        <a:t>9</a:t>
                      </a:r>
                      <a:endParaRPr lang="en-US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400" b="1" spc="40" dirty="0">
                          <a:effectLst/>
                          <a:latin typeface="Times New Roman"/>
                          <a:ea typeface="Times New Roman"/>
                          <a:cs typeface="Traditional Arabic"/>
                        </a:rPr>
                        <a:t>12</a:t>
                      </a:r>
                      <a:endParaRPr lang="en-US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400" b="1" spc="40" dirty="0">
                          <a:effectLst/>
                          <a:latin typeface="Times New Roman"/>
                          <a:ea typeface="Times New Roman"/>
                          <a:cs typeface="Traditional Arabic"/>
                        </a:rPr>
                        <a:t>14</a:t>
                      </a:r>
                      <a:endParaRPr lang="en-US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400" b="1" spc="40" dirty="0">
                          <a:effectLst/>
                          <a:latin typeface="Times New Roman"/>
                          <a:ea typeface="Times New Roman"/>
                          <a:cs typeface="Traditional Arabic"/>
                        </a:rPr>
                        <a:t>7</a:t>
                      </a:r>
                      <a:endParaRPr lang="en-US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400" b="1" spc="40" dirty="0">
                          <a:effectLst/>
                          <a:latin typeface="Times New Roman"/>
                          <a:ea typeface="Times New Roman"/>
                          <a:cs typeface="Traditional Arabic"/>
                        </a:rPr>
                        <a:t>13</a:t>
                      </a:r>
                      <a:endParaRPr lang="en-US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400" b="1" spc="40" dirty="0">
                          <a:effectLst/>
                          <a:latin typeface="Times New Roman"/>
                          <a:ea typeface="Times New Roman"/>
                          <a:cs typeface="Traditional Arabic"/>
                        </a:rPr>
                        <a:t>5</a:t>
                      </a:r>
                      <a:endParaRPr lang="en-US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7307" y="5581920"/>
            <a:ext cx="1658937" cy="65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2454073"/>
              </p:ext>
            </p:extLst>
          </p:nvPr>
        </p:nvGraphicFramePr>
        <p:xfrm>
          <a:off x="914400" y="3657600"/>
          <a:ext cx="5410200" cy="609600"/>
        </p:xfrm>
        <a:graphic>
          <a:graphicData uri="http://schemas.openxmlformats.org/drawingml/2006/table">
            <a:tbl>
              <a:tblPr rtl="1" firstRow="1" firstCol="1" lastRow="1" lastCol="1" bandRow="1" bandCol="1"/>
              <a:tblGrid>
                <a:gridCol w="360680"/>
                <a:gridCol w="360680"/>
                <a:gridCol w="360680"/>
                <a:gridCol w="360680"/>
                <a:gridCol w="360680"/>
                <a:gridCol w="360680"/>
                <a:gridCol w="360680"/>
                <a:gridCol w="360680"/>
                <a:gridCol w="360680"/>
                <a:gridCol w="360680"/>
                <a:gridCol w="360680"/>
                <a:gridCol w="360680"/>
                <a:gridCol w="360680"/>
                <a:gridCol w="360680"/>
                <a:gridCol w="360680"/>
              </a:tblGrid>
              <a:tr h="609600"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ar-EG" sz="1400" b="1" spc="40" dirty="0" smtClean="0">
                          <a:effectLst/>
                          <a:latin typeface="Times New Roman"/>
                          <a:ea typeface="Times New Roman"/>
                          <a:cs typeface="Traditional Arabic"/>
                        </a:rPr>
                        <a:t>0</a:t>
                      </a:r>
                      <a:endParaRPr lang="en-US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ar-EG" sz="1400" b="1" spc="40" dirty="0" smtClean="0">
                          <a:effectLst/>
                          <a:latin typeface="Times New Roman"/>
                          <a:ea typeface="Times New Roman"/>
                          <a:cs typeface="Traditional Arabic"/>
                        </a:rPr>
                        <a:t>2</a:t>
                      </a:r>
                      <a:endParaRPr lang="en-US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400" b="1" spc="40" dirty="0" smtClean="0">
                          <a:effectLst/>
                          <a:latin typeface="Times New Roman"/>
                          <a:ea typeface="Times New Roman"/>
                          <a:cs typeface="Traditional Arabic"/>
                        </a:rPr>
                        <a:t>1</a:t>
                      </a:r>
                      <a:endParaRPr lang="en-US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ar-EG" sz="1400" b="1" spc="40" dirty="0" smtClean="0">
                          <a:effectLst/>
                          <a:latin typeface="Times New Roman"/>
                          <a:ea typeface="Times New Roman"/>
                          <a:cs typeface="Traditional Arabic"/>
                        </a:rPr>
                        <a:t>-4</a:t>
                      </a:r>
                      <a:endParaRPr lang="en-US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400" b="1" spc="40" dirty="0" smtClean="0">
                          <a:effectLst/>
                          <a:latin typeface="Times New Roman"/>
                          <a:ea typeface="Times New Roman"/>
                          <a:cs typeface="Traditional Arabic"/>
                        </a:rPr>
                        <a:t>4</a:t>
                      </a:r>
                      <a:endParaRPr lang="en-US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400" b="1" spc="40" dirty="0" smtClean="0">
                          <a:effectLst/>
                          <a:latin typeface="Times New Roman"/>
                          <a:ea typeface="Times New Roman"/>
                          <a:cs typeface="Traditional Arabic"/>
                        </a:rPr>
                        <a:t>3</a:t>
                      </a:r>
                      <a:endParaRPr lang="en-US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400" b="1" spc="40" dirty="0" smtClean="0">
                          <a:effectLst/>
                          <a:latin typeface="Times New Roman"/>
                          <a:ea typeface="Times New Roman"/>
                          <a:cs typeface="Traditional Arabic"/>
                        </a:rPr>
                        <a:t>0</a:t>
                      </a:r>
                      <a:endParaRPr lang="en-US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ar-EG" sz="1400" b="1" spc="40" dirty="0" smtClean="0">
                          <a:effectLst/>
                          <a:latin typeface="Times New Roman"/>
                          <a:ea typeface="Times New Roman"/>
                          <a:cs typeface="Traditional Arabic"/>
                        </a:rPr>
                        <a:t>-2</a:t>
                      </a:r>
                      <a:endParaRPr lang="en-US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ar-EG" sz="1400" b="1" spc="40" dirty="0" smtClean="0">
                          <a:effectLst/>
                          <a:latin typeface="Times New Roman"/>
                          <a:ea typeface="Times New Roman"/>
                          <a:cs typeface="Traditional Arabic"/>
                        </a:rPr>
                        <a:t>-4</a:t>
                      </a:r>
                      <a:endParaRPr lang="en-US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ar-EG" sz="1400" b="1" spc="40" dirty="0" smtClean="0">
                          <a:effectLst/>
                          <a:latin typeface="Times New Roman"/>
                          <a:ea typeface="Times New Roman"/>
                          <a:cs typeface="Traditional Arabic"/>
                        </a:rPr>
                        <a:t>-1</a:t>
                      </a:r>
                      <a:endParaRPr lang="en-US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400" b="1" spc="40" dirty="0" smtClean="0">
                          <a:effectLst/>
                          <a:latin typeface="Times New Roman"/>
                          <a:ea typeface="Times New Roman"/>
                          <a:cs typeface="Traditional Arabic"/>
                        </a:rPr>
                        <a:t>2</a:t>
                      </a:r>
                      <a:endParaRPr lang="en-US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400" b="1" spc="40" dirty="0" smtClean="0">
                          <a:effectLst/>
                          <a:latin typeface="Times New Roman"/>
                          <a:ea typeface="Times New Roman"/>
                          <a:cs typeface="Traditional Arabic"/>
                        </a:rPr>
                        <a:t>4</a:t>
                      </a:r>
                      <a:endParaRPr lang="en-US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ar-EG" sz="1400" b="1" spc="40" dirty="0" smtClean="0">
                          <a:effectLst/>
                          <a:latin typeface="Times New Roman"/>
                          <a:ea typeface="Times New Roman"/>
                          <a:cs typeface="Traditional Arabic"/>
                        </a:rPr>
                        <a:t>-3</a:t>
                      </a:r>
                      <a:endParaRPr lang="en-US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400" b="1" spc="40" dirty="0" smtClean="0">
                          <a:effectLst/>
                          <a:latin typeface="Times New Roman"/>
                          <a:ea typeface="Times New Roman"/>
                          <a:cs typeface="Traditional Arabic"/>
                        </a:rPr>
                        <a:t>3</a:t>
                      </a:r>
                      <a:endParaRPr lang="en-US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ar-EG" sz="1400" b="1" spc="40" dirty="0" smtClean="0">
                          <a:effectLst/>
                          <a:latin typeface="Times New Roman"/>
                          <a:ea typeface="Times New Roman"/>
                          <a:cs typeface="Traditional Arabic"/>
                        </a:rPr>
                        <a:t>-5</a:t>
                      </a:r>
                      <a:endParaRPr lang="en-US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9110261"/>
              </p:ext>
            </p:extLst>
          </p:nvPr>
        </p:nvGraphicFramePr>
        <p:xfrm>
          <a:off x="761998" y="4800600"/>
          <a:ext cx="5633625" cy="609600"/>
        </p:xfrm>
        <a:graphic>
          <a:graphicData uri="http://schemas.openxmlformats.org/drawingml/2006/table">
            <a:tbl>
              <a:tblPr rtl="1" firstRow="1" firstCol="1" lastRow="1" lastCol="1" bandRow="1" bandCol="1"/>
              <a:tblGrid>
                <a:gridCol w="375575"/>
                <a:gridCol w="429837"/>
                <a:gridCol w="321313"/>
                <a:gridCol w="375575"/>
                <a:gridCol w="375575"/>
                <a:gridCol w="375575"/>
                <a:gridCol w="375575"/>
                <a:gridCol w="375575"/>
                <a:gridCol w="375575"/>
                <a:gridCol w="375575"/>
                <a:gridCol w="375575"/>
                <a:gridCol w="375575"/>
                <a:gridCol w="375575"/>
                <a:gridCol w="375575"/>
                <a:gridCol w="375575"/>
              </a:tblGrid>
              <a:tr h="609600"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ar-EG" sz="1400" b="1" spc="40" dirty="0" smtClean="0">
                          <a:effectLst/>
                          <a:latin typeface="Times New Roman"/>
                          <a:ea typeface="Times New Roman"/>
                          <a:cs typeface="Traditional Arabic"/>
                        </a:rPr>
                        <a:t>0</a:t>
                      </a:r>
                      <a:endParaRPr lang="en-US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ar-EG" sz="1400" b="1" spc="40" dirty="0" smtClean="0">
                          <a:effectLst/>
                          <a:latin typeface="Times New Roman"/>
                          <a:ea typeface="Times New Roman"/>
                          <a:cs typeface="Traditional Arabic"/>
                        </a:rPr>
                        <a:t>4</a:t>
                      </a:r>
                      <a:endParaRPr lang="en-US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400" b="1" spc="40" dirty="0" smtClean="0">
                          <a:effectLst/>
                          <a:latin typeface="Times New Roman"/>
                          <a:ea typeface="Times New Roman"/>
                          <a:cs typeface="Traditional Arabic"/>
                        </a:rPr>
                        <a:t>1</a:t>
                      </a:r>
                      <a:endParaRPr lang="en-US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ar-EG" sz="1400" b="1" spc="40" dirty="0" smtClean="0">
                          <a:effectLst/>
                          <a:latin typeface="Times New Roman"/>
                          <a:ea typeface="Times New Roman"/>
                          <a:cs typeface="Traditional Arabic"/>
                        </a:rPr>
                        <a:t>16</a:t>
                      </a:r>
                      <a:endParaRPr lang="en-US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ar-EG" sz="1400" b="1" spc="40" dirty="0" smtClean="0">
                          <a:effectLst/>
                          <a:latin typeface="Times New Roman"/>
                          <a:ea typeface="Times New Roman"/>
                          <a:cs typeface="Traditional Arabic"/>
                        </a:rPr>
                        <a:t>16</a:t>
                      </a:r>
                      <a:endParaRPr lang="en-US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ar-EG" sz="1400" b="1" spc="40" dirty="0" smtClean="0">
                          <a:effectLst/>
                          <a:latin typeface="Times New Roman"/>
                          <a:ea typeface="Times New Roman"/>
                          <a:cs typeface="Traditional Arabic"/>
                        </a:rPr>
                        <a:t>9</a:t>
                      </a:r>
                      <a:endParaRPr lang="en-US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400" b="1" spc="40" dirty="0" smtClean="0">
                          <a:effectLst/>
                          <a:latin typeface="Times New Roman"/>
                          <a:ea typeface="Times New Roman"/>
                          <a:cs typeface="Traditional Arabic"/>
                        </a:rPr>
                        <a:t>0</a:t>
                      </a:r>
                      <a:endParaRPr lang="en-US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ar-EG" sz="1400" b="1" spc="40" dirty="0" smtClean="0">
                          <a:effectLst/>
                          <a:latin typeface="Times New Roman"/>
                          <a:ea typeface="Times New Roman"/>
                          <a:cs typeface="Traditional Arabic"/>
                        </a:rPr>
                        <a:t>4</a:t>
                      </a:r>
                      <a:endParaRPr lang="en-US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ar-EG" sz="1400" b="1" spc="40" dirty="0" smtClean="0">
                          <a:effectLst/>
                          <a:latin typeface="Times New Roman"/>
                          <a:ea typeface="Times New Roman"/>
                          <a:cs typeface="Traditional Arabic"/>
                        </a:rPr>
                        <a:t>16</a:t>
                      </a:r>
                      <a:endParaRPr lang="en-US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ar-EG" sz="1400" b="1" spc="40" dirty="0" smtClean="0">
                          <a:effectLst/>
                          <a:latin typeface="Times New Roman"/>
                          <a:ea typeface="Times New Roman"/>
                          <a:cs typeface="Traditional Arabic"/>
                        </a:rPr>
                        <a:t>1</a:t>
                      </a:r>
                      <a:endParaRPr lang="en-US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ar-EG" sz="1400" b="1" spc="40" dirty="0" smtClean="0">
                          <a:effectLst/>
                          <a:latin typeface="Times New Roman"/>
                          <a:ea typeface="Times New Roman"/>
                          <a:cs typeface="Traditional Arabic"/>
                        </a:rPr>
                        <a:t>4</a:t>
                      </a:r>
                      <a:endParaRPr lang="en-US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ar-EG" sz="1400" b="1" spc="40" dirty="0" smtClean="0">
                          <a:effectLst/>
                          <a:latin typeface="Times New Roman"/>
                          <a:ea typeface="Times New Roman"/>
                          <a:cs typeface="Traditional Arabic"/>
                        </a:rPr>
                        <a:t>16</a:t>
                      </a:r>
                      <a:endParaRPr lang="en-US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ar-EG" sz="1400" b="1" spc="40" dirty="0" smtClean="0">
                          <a:effectLst/>
                          <a:latin typeface="Times New Roman"/>
                          <a:ea typeface="Times New Roman"/>
                          <a:cs typeface="Traditional Arabic"/>
                        </a:rPr>
                        <a:t>9</a:t>
                      </a:r>
                      <a:endParaRPr lang="en-US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ar-EG" sz="1400" b="1" spc="40" dirty="0" smtClean="0">
                          <a:effectLst/>
                          <a:latin typeface="Times New Roman"/>
                          <a:ea typeface="Times New Roman"/>
                          <a:cs typeface="Traditional Arabic"/>
                        </a:rPr>
                        <a:t>9</a:t>
                      </a:r>
                      <a:endParaRPr lang="en-US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ar-EG" sz="1400" b="1" spc="40" dirty="0" smtClean="0">
                          <a:effectLst/>
                          <a:latin typeface="Times New Roman"/>
                          <a:ea typeface="Times New Roman"/>
                          <a:cs typeface="Traditional Arabic"/>
                        </a:rPr>
                        <a:t>25</a:t>
                      </a:r>
                      <a:endParaRPr lang="en-US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5723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832" y="48"/>
            <a:ext cx="9143346" cy="6857143"/>
            <a:chOff x="106855260" y="107967780"/>
            <a:chExt cx="6645600" cy="4285296"/>
          </a:xfrm>
        </p:grpSpPr>
        <p:sp>
          <p:nvSpPr>
            <p:cNvPr id="3" name="Rectangle 15"/>
            <p:cNvSpPr>
              <a:spLocks noChangeArrowheads="1"/>
            </p:cNvSpPr>
            <p:nvPr/>
          </p:nvSpPr>
          <p:spPr bwMode="auto">
            <a:xfrm flipH="1">
              <a:off x="106855260" y="107967780"/>
              <a:ext cx="6556992" cy="49369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ar-SA">
                <a:solidFill>
                  <a:prstClr val="black"/>
                </a:solidFill>
              </a:endParaRPr>
            </a:p>
          </p:txBody>
        </p:sp>
        <p:grpSp>
          <p:nvGrpSpPr>
            <p:cNvPr id="4" name="Group 16"/>
            <p:cNvGrpSpPr>
              <a:grpSpLocks/>
            </p:cNvGrpSpPr>
            <p:nvPr/>
          </p:nvGrpSpPr>
          <p:grpSpPr bwMode="auto">
            <a:xfrm>
              <a:off x="112947060" y="108101490"/>
              <a:ext cx="221520" cy="225428"/>
              <a:chOff x="112947060" y="108101490"/>
              <a:chExt cx="221520" cy="225428"/>
            </a:xfrm>
          </p:grpSpPr>
          <p:sp>
            <p:nvSpPr>
              <p:cNvPr id="22" name="AutoShape 17"/>
              <p:cNvSpPr>
                <a:spLocks noChangeArrowheads="1"/>
              </p:cNvSpPr>
              <p:nvPr/>
            </p:nvSpPr>
            <p:spPr bwMode="auto">
              <a:xfrm flipH="1">
                <a:off x="112947060" y="108101490"/>
                <a:ext cx="221520" cy="43349"/>
              </a:xfrm>
              <a:prstGeom prst="roundRect">
                <a:avLst>
                  <a:gd name="adj" fmla="val 50000"/>
                </a:avLst>
              </a:prstGeom>
              <a:solidFill>
                <a:srgbClr val="FF66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ar-SA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AutoShape 18"/>
              <p:cNvSpPr>
                <a:spLocks noChangeArrowheads="1"/>
              </p:cNvSpPr>
              <p:nvPr/>
            </p:nvSpPr>
            <p:spPr bwMode="auto">
              <a:xfrm flipH="1">
                <a:off x="112947060" y="108192052"/>
                <a:ext cx="221520" cy="43349"/>
              </a:xfrm>
              <a:prstGeom prst="roundRect">
                <a:avLst>
                  <a:gd name="adj" fmla="val 50000"/>
                </a:avLst>
              </a:prstGeom>
              <a:solidFill>
                <a:srgbClr val="FF66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ar-SA">
                  <a:solidFill>
                    <a:prstClr val="black"/>
                  </a:solidFill>
                </a:endParaRPr>
              </a:p>
            </p:txBody>
          </p:sp>
          <p:sp>
            <p:nvSpPr>
              <p:cNvPr id="24" name="AutoShape 19"/>
              <p:cNvSpPr>
                <a:spLocks noChangeArrowheads="1"/>
              </p:cNvSpPr>
              <p:nvPr/>
            </p:nvSpPr>
            <p:spPr bwMode="auto">
              <a:xfrm flipH="1">
                <a:off x="112947060" y="108283569"/>
                <a:ext cx="221520" cy="43349"/>
              </a:xfrm>
              <a:prstGeom prst="roundRect">
                <a:avLst>
                  <a:gd name="adj" fmla="val 50000"/>
                </a:avLst>
              </a:prstGeom>
              <a:solidFill>
                <a:srgbClr val="FF66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ar-SA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5" name="Rectangle 20"/>
            <p:cNvSpPr>
              <a:spLocks noChangeArrowheads="1"/>
            </p:cNvSpPr>
            <p:nvPr/>
          </p:nvSpPr>
          <p:spPr bwMode="auto">
            <a:xfrm flipH="1">
              <a:off x="106855260" y="108747196"/>
              <a:ext cx="6527735" cy="350588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ar-SA">
                <a:solidFill>
                  <a:prstClr val="black"/>
                </a:solidFill>
              </a:endParaRPr>
            </a:p>
          </p:txBody>
        </p:sp>
        <p:sp>
          <p:nvSpPr>
            <p:cNvPr id="7" name="Rectangle 22"/>
            <p:cNvSpPr>
              <a:spLocks noChangeArrowheads="1"/>
            </p:cNvSpPr>
            <p:nvPr/>
          </p:nvSpPr>
          <p:spPr bwMode="auto">
            <a:xfrm flipH="1">
              <a:off x="113168580" y="108747196"/>
              <a:ext cx="331631" cy="3505880"/>
            </a:xfrm>
            <a:prstGeom prst="rect">
              <a:avLst/>
            </a:prstGeom>
            <a:gradFill flip="none" rotWithShape="1">
              <a:gsLst>
                <a:gs pos="0">
                  <a:schemeClr val="bg2">
                    <a:lumMod val="90000"/>
                    <a:shade val="30000"/>
                    <a:satMod val="115000"/>
                  </a:schemeClr>
                </a:gs>
                <a:gs pos="50000">
                  <a:schemeClr val="bg2">
                    <a:lumMod val="90000"/>
                    <a:shade val="67500"/>
                    <a:satMod val="115000"/>
                  </a:schemeClr>
                </a:gs>
                <a:gs pos="100000">
                  <a:schemeClr val="bg2">
                    <a:lumMod val="90000"/>
                    <a:shade val="100000"/>
                    <a:satMod val="115000"/>
                  </a:schemeClr>
                </a:gs>
              </a:gsLst>
              <a:lin ang="0" scaled="1"/>
              <a:tileRect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ar-SA">
                <a:solidFill>
                  <a:prstClr val="black"/>
                </a:solidFill>
              </a:endParaRPr>
            </a:p>
          </p:txBody>
        </p:sp>
        <p:sp>
          <p:nvSpPr>
            <p:cNvPr id="11" name="Text Box 26"/>
            <p:cNvSpPr txBox="1">
              <a:spLocks noChangeArrowheads="1"/>
            </p:cNvSpPr>
            <p:nvPr/>
          </p:nvSpPr>
          <p:spPr bwMode="auto">
            <a:xfrm flipH="1">
              <a:off x="106949945" y="108461478"/>
              <a:ext cx="6349359" cy="384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195" tIns="36195" rIns="36195" bIns="36195" numCol="1" anchor="t" anchorCtr="0" compatLnSpc="1">
              <a:prstTxWarp prst="textNoShape">
                <a:avLst/>
              </a:prstTxWarp>
            </a:bodyPr>
            <a:lstStyle/>
            <a:p>
              <a:pPr algn="ctr" defTabSz="766816" rtl="1" fontAlgn="base">
                <a:spcBef>
                  <a:spcPct val="0"/>
                </a:spcBef>
                <a:spcAft>
                  <a:spcPts val="587"/>
                </a:spcAft>
              </a:pPr>
              <a:r>
                <a:rPr lang="ar-EG" sz="2000" b="1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رابع</a:t>
              </a:r>
              <a:r>
                <a:rPr lang="ar-SA" sz="2000" b="1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ا</a:t>
              </a:r>
              <a:r>
                <a:rPr lang="ar-EG" sz="2000" b="1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ً</a:t>
              </a:r>
              <a:r>
                <a:rPr lang="ar-SA" sz="2000" b="1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ar-SA" sz="2000" b="1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: </a:t>
              </a:r>
              <a:r>
                <a:rPr lang="ar-EG" sz="2000" b="1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ال</a:t>
              </a:r>
              <a:r>
                <a:rPr lang="ar-SA" sz="2000" b="1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انحراف </a:t>
              </a:r>
              <a:r>
                <a:rPr lang="ar-SA" sz="2000" b="1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المعياري  </a:t>
              </a:r>
              <a:r>
                <a:rPr lang="en-US" sz="2000" b="1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Standard Deviation</a:t>
              </a:r>
            </a:p>
          </p:txBody>
        </p:sp>
        <p:sp>
          <p:nvSpPr>
            <p:cNvPr id="13" name="Text Box 28"/>
            <p:cNvSpPr txBox="1">
              <a:spLocks noChangeArrowheads="1"/>
            </p:cNvSpPr>
            <p:nvPr/>
          </p:nvSpPr>
          <p:spPr bwMode="auto">
            <a:xfrm flipH="1">
              <a:off x="106943868" y="107967780"/>
              <a:ext cx="5781672" cy="4936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195" tIns="36195" rIns="36195" bIns="36195" numCol="1" anchor="ctr" anchorCtr="0" compatLnSpc="1">
              <a:prstTxWarp prst="textNoShape">
                <a:avLst/>
              </a:prstTxWarp>
            </a:bodyPr>
            <a:lstStyle/>
            <a:p>
              <a:pPr algn="ctr" defTabSz="766816" fontAlgn="base">
                <a:spcBef>
                  <a:spcPct val="0"/>
                </a:spcBef>
                <a:spcAft>
                  <a:spcPct val="0"/>
                </a:spcAft>
              </a:pPr>
              <a:r>
                <a:rPr lang="ar-EG" sz="3600" cap="all" dirty="0">
                  <a:solidFill>
                    <a:srgbClr val="FFFF00"/>
                  </a:solidFill>
                  <a:effectLst>
                    <a:reflection blurRad="12700" stA="48000" endA="300" endPos="55000" dir="5400000" sy="-90000" algn="bl" rotWithShape="0"/>
                  </a:effectLst>
                  <a:latin typeface="Arial" pitchFamily="34" charset="0"/>
                  <a:cs typeface="Arial" pitchFamily="34" charset="0"/>
                </a:rPr>
                <a:t>مقاييس التشتت أو الانتشار</a:t>
              </a:r>
              <a:endParaRPr lang="ar-SA" sz="2300" dirty="0">
                <a:solidFill>
                  <a:srgbClr val="FFFF00"/>
                </a:solidFill>
                <a:latin typeface="Franklin Gothic Heavy" pitchFamily="34" charset="0"/>
                <a:cs typeface="Arial" pitchFamily="34" charset="0"/>
              </a:endParaRPr>
            </a:p>
          </p:txBody>
        </p:sp>
        <p:sp>
          <p:nvSpPr>
            <p:cNvPr id="20" name="Rectangle 30" hidden="1"/>
            <p:cNvSpPr>
              <a:spLocks noChangeArrowheads="1"/>
            </p:cNvSpPr>
            <p:nvPr/>
          </p:nvSpPr>
          <p:spPr bwMode="auto">
            <a:xfrm>
              <a:off x="108458176" y="109118630"/>
              <a:ext cx="675199" cy="67519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ar-SA">
                <a:solidFill>
                  <a:prstClr val="black"/>
                </a:solidFill>
              </a:endParaRPr>
            </a:p>
          </p:txBody>
        </p:sp>
        <p:sp>
          <p:nvSpPr>
            <p:cNvPr id="15" name="Rectangle 32"/>
            <p:cNvSpPr>
              <a:spLocks noChangeArrowheads="1"/>
            </p:cNvSpPr>
            <p:nvPr/>
          </p:nvSpPr>
          <p:spPr bwMode="auto">
            <a:xfrm>
              <a:off x="113412252" y="107967780"/>
              <a:ext cx="88608" cy="4285296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ar-SA">
                <a:solidFill>
                  <a:prstClr val="black"/>
                </a:solidFill>
              </a:endParaRPr>
            </a:p>
          </p:txBody>
        </p:sp>
      </p:grpSp>
      <p:sp>
        <p:nvSpPr>
          <p:cNvPr id="29" name="AutoShape 35"/>
          <p:cNvSpPr>
            <a:spLocks noChangeArrowheads="1"/>
          </p:cNvSpPr>
          <p:nvPr/>
        </p:nvSpPr>
        <p:spPr bwMode="auto">
          <a:xfrm>
            <a:off x="122744" y="1683484"/>
            <a:ext cx="6811458" cy="5058863"/>
          </a:xfrm>
          <a:prstGeom prst="roundRect">
            <a:avLst>
              <a:gd name="adj" fmla="val 4056"/>
            </a:avLst>
          </a:prstGeom>
          <a:solidFill>
            <a:srgbClr val="FFFFFF"/>
          </a:solidFill>
          <a:ln w="9525" algn="in">
            <a:solidFill>
              <a:srgbClr val="FFC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0673" tIns="30673" rIns="30673" bIns="30673" numCol="1" anchor="t" anchorCtr="0" compatLnSpc="1">
            <a:prstTxWarp prst="textNoShape">
              <a:avLst/>
            </a:prstTxWarp>
          </a:bodyPr>
          <a:lstStyle>
            <a:defPPr>
              <a:defRPr lang="ar-SA"/>
            </a:defPPr>
            <a:lvl1pPr marL="0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5165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0331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5496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80661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25826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0992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16157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61322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buFont typeface="Wingdings" pitchFamily="2" charset="2"/>
              <a:buChar char="q"/>
            </a:pPr>
            <a:r>
              <a:rPr lang="ar-EG" sz="1900" b="1" dirty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عند استخدام التباين كمقياس من مقاييس التشتت، نجد أنه يعتمد علي مجموع مربعات الانحرافات، ومن ثم لا يتمشى هذا المقياس مع وحدات قياس المتغير محل </a:t>
            </a:r>
            <a:r>
              <a:rPr lang="ar-EG" sz="1900" b="1" dirty="0" smtClean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الدراسة.</a:t>
            </a:r>
          </a:p>
          <a:p>
            <a:pPr marL="285750" indent="-285750" algn="just">
              <a:buFont typeface="Wingdings" pitchFamily="2" charset="2"/>
              <a:buChar char="q"/>
            </a:pPr>
            <a:r>
              <a:rPr lang="ar-EG" sz="1900" b="1" dirty="0" smtClean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ar-EG" sz="1900" b="1" dirty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ففي </a:t>
            </a:r>
            <a:r>
              <a:rPr lang="ar-EG" sz="1900" b="1" dirty="0" smtClean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التدريب السابق، </a:t>
            </a:r>
            <a:r>
              <a:rPr lang="ar-EG" sz="1900" b="1" dirty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نجد أن تباين سنوات الخبرة </a:t>
            </a:r>
            <a:r>
              <a:rPr lang="ar-EG" sz="1900" b="1" dirty="0" smtClean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لأعضاء هيئة التدريس8.67</a:t>
            </a:r>
            <a:r>
              <a:rPr lang="ar-EG" sz="1900" b="1" dirty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، </a:t>
            </a:r>
            <a:r>
              <a:rPr lang="ar-EG" sz="1900" b="1" dirty="0" smtClean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وليس </a:t>
            </a:r>
            <a:r>
              <a:rPr lang="ar-EG" sz="1900" b="1" dirty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من المنطق عند تفسير </a:t>
            </a:r>
            <a:r>
              <a:rPr lang="ar-EG" sz="1900" b="1" dirty="0" smtClean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وتحليل النتيجة </a:t>
            </a:r>
            <a:r>
              <a:rPr lang="ar-EG" sz="1900" b="1" dirty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أن </a:t>
            </a:r>
            <a:r>
              <a:rPr lang="ar-EG" sz="1900" b="1" dirty="0" smtClean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نوصف </a:t>
            </a:r>
            <a:r>
              <a:rPr lang="ar-EG" sz="1900" b="1" dirty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" تباين سنوات الخبرة </a:t>
            </a:r>
            <a:r>
              <a:rPr lang="ar-EG" sz="1900" b="1" dirty="0" smtClean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8.5 </a:t>
            </a:r>
            <a:r>
              <a:rPr lang="ar-EG" sz="1900" b="1" dirty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سنة تربيع "، لأن وحدات قياس المتغير هو عدد </a:t>
            </a:r>
            <a:r>
              <a:rPr lang="ar-EG" sz="1900" b="1" dirty="0" smtClean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السنوات.</a:t>
            </a:r>
          </a:p>
          <a:p>
            <a:pPr marL="285750" indent="-285750" algn="just">
              <a:buFont typeface="Wingdings" pitchFamily="2" charset="2"/>
              <a:buChar char="q"/>
            </a:pPr>
            <a:r>
              <a:rPr lang="ar-EG" sz="1900" b="1" dirty="0" smtClean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ar-EG" sz="1900" b="1" dirty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من أجل ذلك لجأ الإحصائيين إلى مقياس منطقي يأخذ في الاعتبار الجذر التربيعي للتباين ،  لكي يناسب وحدات قياس المتغير، وهذا المقياس هو الانحراف </a:t>
            </a:r>
            <a:r>
              <a:rPr lang="ar-EG" sz="1900" b="1" dirty="0" smtClean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المعياري.</a:t>
            </a:r>
          </a:p>
          <a:p>
            <a:pPr marL="285750" indent="-285750" algn="just">
              <a:buFont typeface="Wingdings" pitchFamily="2" charset="2"/>
              <a:buChar char="q"/>
            </a:pPr>
            <a:r>
              <a:rPr lang="ar-EG" sz="1900" b="1" dirty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إذا الانحراف المعياري ، هو الجذر التربيعي الموجب للتباين </a:t>
            </a:r>
          </a:p>
          <a:p>
            <a:pPr marL="285750" indent="-285750" algn="just">
              <a:buFont typeface="Wingdings" pitchFamily="2" charset="2"/>
              <a:buChar char="q"/>
            </a:pPr>
            <a:r>
              <a:rPr lang="ar-EG" sz="1900" b="1" dirty="0" smtClean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ومن ناتج التباين  في عدد السنوات الخبرة  في المثال السابق</a:t>
            </a:r>
          </a:p>
          <a:p>
            <a:pPr algn="just"/>
            <a:endParaRPr lang="ar-EG" sz="1900" b="1" dirty="0" smtClean="0">
              <a:solidFill>
                <a:prstClr val="black"/>
              </a:solidFill>
              <a:latin typeface="Simplified Arabic" pitchFamily="18" charset="-78"/>
              <a:cs typeface="Simplified Arabic" pitchFamily="18" charset="-78"/>
            </a:endParaRPr>
          </a:p>
          <a:p>
            <a:pPr algn="just"/>
            <a:r>
              <a:rPr lang="ar-EG" sz="1900" b="1" dirty="0" smtClean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                  التباين = 130/15 = 8.67 </a:t>
            </a:r>
            <a:endParaRPr lang="ar-EG" sz="1900" b="1" dirty="0">
              <a:solidFill>
                <a:prstClr val="black"/>
              </a:solidFill>
              <a:latin typeface="Simplified Arabic" pitchFamily="18" charset="-78"/>
              <a:cs typeface="Simplified Arabic" pitchFamily="18" charset="-78"/>
            </a:endParaRPr>
          </a:p>
          <a:p>
            <a:pPr algn="just"/>
            <a:endParaRPr lang="ar-EG" sz="1900" b="1" dirty="0" smtClean="0">
              <a:solidFill>
                <a:prstClr val="black"/>
              </a:solidFill>
              <a:latin typeface="Simplified Arabic" pitchFamily="18" charset="-78"/>
              <a:cs typeface="Simplified Arabic" pitchFamily="18" charset="-78"/>
            </a:endParaRPr>
          </a:p>
          <a:p>
            <a:pPr algn="just"/>
            <a:endParaRPr lang="ar-EG" sz="1900" b="1" dirty="0" smtClean="0">
              <a:solidFill>
                <a:prstClr val="black"/>
              </a:solidFill>
              <a:latin typeface="Simplified Arabic" pitchFamily="18" charset="-78"/>
              <a:cs typeface="Simplified Arabic" pitchFamily="18" charset="-78"/>
            </a:endParaRPr>
          </a:p>
          <a:p>
            <a:pPr marL="285750" indent="-285750" algn="just">
              <a:buFont typeface="Wingdings" pitchFamily="2" charset="2"/>
              <a:buChar char="q"/>
            </a:pPr>
            <a:r>
              <a:rPr lang="ar-EG" sz="1900" b="1" dirty="0" smtClean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في </a:t>
            </a:r>
            <a:r>
              <a:rPr lang="ar-EG" sz="1900" b="1" dirty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هذه الحالة ، يكون الانحراف المعياري لسنوات </a:t>
            </a:r>
            <a:r>
              <a:rPr lang="ar-EG" sz="1900" b="1" dirty="0" smtClean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الخبرة</a:t>
            </a:r>
          </a:p>
          <a:p>
            <a:pPr algn="just"/>
            <a:r>
              <a:rPr lang="ar-EG" sz="1900" b="1" dirty="0" smtClean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    لأعضاء هيئة التدريس هو </a:t>
            </a:r>
            <a:r>
              <a:rPr lang="ar-EG" sz="1900" b="1" dirty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2.94  سنة </a:t>
            </a:r>
            <a:endParaRPr lang="ar-EG" sz="1900" b="1" dirty="0" smtClean="0">
              <a:solidFill>
                <a:prstClr val="black"/>
              </a:solidFill>
              <a:latin typeface="Simplified Arabic" pitchFamily="18" charset="-78"/>
              <a:cs typeface="Simplified Arabic" pitchFamily="18" charset="-78"/>
            </a:endParaRPr>
          </a:p>
          <a:p>
            <a:pPr algn="just"/>
            <a:endParaRPr lang="ar-EG" sz="1800" b="1" dirty="0">
              <a:solidFill>
                <a:prstClr val="black"/>
              </a:solidFill>
              <a:latin typeface="Simplified Arabic" pitchFamily="18" charset="-78"/>
              <a:cs typeface="Simplified Arabic" pitchFamily="18" charset="-78"/>
            </a:endParaRPr>
          </a:p>
          <a:p>
            <a:pPr algn="just"/>
            <a:endParaRPr lang="ar-EG" sz="1800" b="1" dirty="0" smtClean="0">
              <a:solidFill>
                <a:prstClr val="black"/>
              </a:solidFill>
              <a:latin typeface="Simplified Arabic" pitchFamily="18" charset="-78"/>
              <a:cs typeface="Simplified Arabic" pitchFamily="18" charset="-78"/>
            </a:endParaRPr>
          </a:p>
          <a:p>
            <a:pPr algn="just"/>
            <a:endParaRPr lang="ar-EG" sz="1800" b="1" dirty="0" smtClean="0">
              <a:solidFill>
                <a:prstClr val="black"/>
              </a:solidFill>
              <a:latin typeface="Simplified Arabic" pitchFamily="18" charset="-78"/>
              <a:cs typeface="Simplified Arabic" pitchFamily="18" charset="-78"/>
            </a:endParaRPr>
          </a:p>
          <a:p>
            <a:pPr marL="285750" indent="-285750" algn="just">
              <a:buFont typeface="Wingdings" pitchFamily="2" charset="2"/>
              <a:buChar char="q"/>
            </a:pPr>
            <a:endParaRPr lang="ar-EG" sz="1800" b="1" dirty="0" smtClean="0">
              <a:solidFill>
                <a:prstClr val="black"/>
              </a:solidFill>
              <a:latin typeface="Simplified Arabic" pitchFamily="18" charset="-78"/>
              <a:cs typeface="Simplified Arabic" pitchFamily="18" charset="-78"/>
            </a:endParaRPr>
          </a:p>
          <a:p>
            <a:pPr marL="285750" indent="-285750" algn="just">
              <a:buFont typeface="Wingdings" pitchFamily="2" charset="2"/>
              <a:buChar char="q"/>
            </a:pPr>
            <a:endParaRPr lang="ar-EG" sz="1800" b="1" dirty="0">
              <a:solidFill>
                <a:prstClr val="black"/>
              </a:solidFill>
              <a:latin typeface="Simplified Arabic" pitchFamily="18" charset="-78"/>
              <a:cs typeface="Simplified Arabic" pitchFamily="18" charset="-78"/>
            </a:endParaRPr>
          </a:p>
          <a:p>
            <a:pPr marL="285750" indent="-285750" algn="just">
              <a:buFont typeface="Wingdings" pitchFamily="2" charset="2"/>
              <a:buChar char="q"/>
            </a:pPr>
            <a:endParaRPr lang="ar-EG" sz="1800" b="1" dirty="0" smtClean="0">
              <a:solidFill>
                <a:prstClr val="black"/>
              </a:solidFill>
              <a:latin typeface="Simplified Arabic" pitchFamily="18" charset="-78"/>
              <a:cs typeface="Simplified Arabic" pitchFamily="18" charset="-78"/>
            </a:endParaRPr>
          </a:p>
          <a:p>
            <a:pPr marL="285750" indent="-285750" algn="just">
              <a:buFont typeface="Wingdings" pitchFamily="2" charset="2"/>
              <a:buChar char="q"/>
            </a:pPr>
            <a:endParaRPr lang="ar-EG" sz="1800" b="1" dirty="0" smtClean="0">
              <a:solidFill>
                <a:prstClr val="black"/>
              </a:solidFill>
              <a:latin typeface="Simplified Arabic" pitchFamily="18" charset="-78"/>
              <a:cs typeface="Simplified Arabic" pitchFamily="18" charset="-78"/>
            </a:endParaRPr>
          </a:p>
          <a:p>
            <a:endParaRPr lang="ar-EG" b="1" dirty="0" smtClean="0">
              <a:solidFill>
                <a:prstClr val="black"/>
              </a:solidFill>
              <a:latin typeface="Simplified Arabic" pitchFamily="18" charset="-78"/>
              <a:cs typeface="Simplified Arabic" pitchFamily="18" charset="-78"/>
            </a:endParaRPr>
          </a:p>
          <a:p>
            <a:endParaRPr lang="ar-EG" b="1" dirty="0">
              <a:solidFill>
                <a:prstClr val="black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30" name="Line 36"/>
          <p:cNvSpPr>
            <a:spLocks noChangeShapeType="1"/>
          </p:cNvSpPr>
          <p:nvPr/>
        </p:nvSpPr>
        <p:spPr bwMode="auto">
          <a:xfrm flipV="1">
            <a:off x="134466" y="1445431"/>
            <a:ext cx="0" cy="476107"/>
          </a:xfrm>
          <a:prstGeom prst="line">
            <a:avLst/>
          </a:prstGeom>
          <a:noFill/>
          <a:ln w="9525" algn="ctr">
            <a:solidFill>
              <a:srgbClr val="FFC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0673" tIns="30673" rIns="30673" bIns="30673" numCol="1" anchor="t" anchorCtr="0" compatLnSpc="1">
            <a:prstTxWarp prst="textNoShape">
              <a:avLst/>
            </a:prstTxWarp>
          </a:bodyPr>
          <a:lstStyle>
            <a:defPPr>
              <a:defRPr lang="ar-SA"/>
            </a:defPPr>
            <a:lvl1pPr marL="0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5165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0331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5496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80661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25826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0992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16157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61322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ar-SA">
              <a:solidFill>
                <a:prstClr val="black"/>
              </a:solidFill>
            </a:endParaRPr>
          </a:p>
        </p:txBody>
      </p:sp>
      <p:sp>
        <p:nvSpPr>
          <p:cNvPr id="33" name="Rectangle 39"/>
          <p:cNvSpPr>
            <a:spLocks noChangeArrowheads="1"/>
          </p:cNvSpPr>
          <p:nvPr/>
        </p:nvSpPr>
        <p:spPr bwMode="auto">
          <a:xfrm>
            <a:off x="2353044" y="1404812"/>
            <a:ext cx="6293430" cy="5441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0673" tIns="30673" rIns="30673" bIns="30673" numCol="1" anchor="t" anchorCtr="0" compatLnSpc="1">
            <a:prstTxWarp prst="textNoShape">
              <a:avLst/>
            </a:prstTxWarp>
          </a:bodyPr>
          <a:lstStyle>
            <a:defPPr>
              <a:defRPr lang="ar-SA"/>
            </a:defPPr>
            <a:lvl1pPr marL="0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5165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0331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5496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80661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25826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0992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16157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61322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ar-SA">
              <a:solidFill>
                <a:prstClr val="black"/>
              </a:solidFill>
            </a:endParaRPr>
          </a:p>
        </p:txBody>
      </p:sp>
      <p:sp>
        <p:nvSpPr>
          <p:cNvPr id="34" name="Line 40"/>
          <p:cNvSpPr>
            <a:spLocks noChangeShapeType="1"/>
          </p:cNvSpPr>
          <p:nvPr/>
        </p:nvSpPr>
        <p:spPr bwMode="auto">
          <a:xfrm>
            <a:off x="134467" y="1467792"/>
            <a:ext cx="8545155" cy="0"/>
          </a:xfrm>
          <a:prstGeom prst="line">
            <a:avLst/>
          </a:prstGeom>
          <a:noFill/>
          <a:ln w="9525" algn="ctr">
            <a:solidFill>
              <a:srgbClr val="FFC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0673" tIns="30673" rIns="30673" bIns="30673" numCol="1" anchor="t" anchorCtr="0" compatLnSpc="1">
            <a:prstTxWarp prst="textNoShape">
              <a:avLst/>
            </a:prstTxWarp>
          </a:bodyPr>
          <a:lstStyle>
            <a:defPPr>
              <a:defRPr lang="ar-SA"/>
            </a:defPPr>
            <a:lvl1pPr marL="0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5165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0331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5496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80661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25826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0992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16157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61322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ar-SA">
              <a:solidFill>
                <a:prstClr val="black"/>
              </a:solidFill>
            </a:endParaRPr>
          </a:p>
        </p:txBody>
      </p:sp>
      <p:grpSp>
        <p:nvGrpSpPr>
          <p:cNvPr id="28" name="مجموعة 27"/>
          <p:cNvGrpSpPr/>
          <p:nvPr/>
        </p:nvGrpSpPr>
        <p:grpSpPr>
          <a:xfrm>
            <a:off x="7010496" y="1577366"/>
            <a:ext cx="1904650" cy="5142857"/>
            <a:chOff x="9108777" y="1656234"/>
            <a:chExt cx="2474723" cy="5400000"/>
          </a:xfrm>
        </p:grpSpPr>
        <p:pic>
          <p:nvPicPr>
            <p:cNvPr id="31" name="Picture 2"/>
            <p:cNvPicPr>
              <a:picLocks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330" t="4544" r="4217" b="4453"/>
            <a:stretch/>
          </p:blipFill>
          <p:spPr bwMode="auto">
            <a:xfrm>
              <a:off x="9108777" y="1656234"/>
              <a:ext cx="2412000" cy="540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2" name="عنصر نائب للنص 8"/>
            <p:cNvSpPr txBox="1">
              <a:spLocks/>
            </p:cNvSpPr>
            <p:nvPr/>
          </p:nvSpPr>
          <p:spPr>
            <a:xfrm>
              <a:off x="9145041" y="1944770"/>
              <a:ext cx="2438459" cy="4608000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  <p:txBody>
            <a:bodyPr/>
            <a:lstStyle>
              <a:lvl1pPr marL="408874" indent="-408874" algn="r" defTabSz="1090331" rtl="1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885894" indent="-340728" algn="r" defTabSz="1090331" rtl="1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3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362913" indent="-272583" algn="r" defTabSz="1090331" rtl="1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908078" indent="-272583" algn="r" defTabSz="1090331" rtl="1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53244" indent="-272583" algn="r" defTabSz="1090331" rtl="1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998409" indent="-272583" algn="r" defTabSz="1090331" rtl="1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543574" indent="-272583" algn="r" defTabSz="1090331" rtl="1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88740" indent="-272583" algn="r" defTabSz="1090331" rtl="1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33905" indent="-272583" algn="r" defTabSz="1090331" rtl="1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just" defTabSz="766816" fontAlgn="base">
                <a:spcBef>
                  <a:spcPct val="0"/>
                </a:spcBef>
                <a:spcAft>
                  <a:spcPts val="671"/>
                </a:spcAft>
                <a:buFont typeface="Arial" pitchFamily="34" charset="0"/>
                <a:buNone/>
              </a:pPr>
              <a:r>
                <a:rPr lang="ar-EG" sz="1600" b="1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ar-EG" sz="1400" b="1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الانحراف المعياري </a:t>
              </a:r>
              <a:r>
                <a:rPr lang="ar-SA" sz="1400" b="1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أحد </a:t>
              </a:r>
              <a:r>
                <a:rPr lang="ar-SA" sz="1400" b="1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مقاييس </a:t>
              </a:r>
              <a:r>
                <a:rPr lang="ar-SA" sz="1400" b="1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التشتت، ويعبر </a:t>
              </a:r>
              <a:r>
                <a:rPr lang="ar-SA" sz="1400" b="1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عن </a:t>
              </a:r>
              <a:r>
                <a:rPr lang="ar-EG" sz="1400" b="1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الجذر التربيعي للتباين</a:t>
              </a:r>
              <a:r>
                <a:rPr lang="ar-SA" sz="1400" b="1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.</a:t>
              </a:r>
              <a:endParaRPr lang="ar-EG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  <a:p>
              <a:pPr marL="0" indent="0" algn="just" defTabSz="766816" fontAlgn="base">
                <a:spcBef>
                  <a:spcPct val="0"/>
                </a:spcBef>
                <a:spcAft>
                  <a:spcPts val="671"/>
                </a:spcAft>
                <a:buFont typeface="Arial" pitchFamily="34" charset="0"/>
                <a:buNone/>
              </a:pPr>
              <a:r>
                <a:rPr lang="ar-EG" sz="1400" b="1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لحساب </a:t>
              </a:r>
              <a:r>
                <a:rPr lang="ar-EG" sz="1400" b="1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الانحراف المعياري يتبع الخطوات الآتية:</a:t>
              </a:r>
            </a:p>
            <a:p>
              <a:pPr marL="342900" indent="-342900" algn="just" defTabSz="766816" fontAlgn="base">
                <a:spcBef>
                  <a:spcPct val="0"/>
                </a:spcBef>
                <a:spcAft>
                  <a:spcPts val="671"/>
                </a:spcAft>
                <a:buFont typeface="+mj-lt"/>
                <a:buAutoNum type="arabicPeriod"/>
              </a:pPr>
              <a:r>
                <a:rPr lang="ar-EG" sz="1300" b="1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حساب الوسط </a:t>
              </a:r>
              <a:r>
                <a:rPr lang="ar-EG" sz="1300" b="1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الحسابي </a:t>
              </a:r>
              <a:endParaRPr lang="ar-EG" sz="13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  <a:p>
              <a:pPr marL="342900" indent="-342900" algn="just" defTabSz="766816" fontAlgn="base">
                <a:spcBef>
                  <a:spcPct val="0"/>
                </a:spcBef>
                <a:spcAft>
                  <a:spcPts val="671"/>
                </a:spcAft>
                <a:buFont typeface="+mj-lt"/>
                <a:buAutoNum type="arabicPeriod"/>
              </a:pPr>
              <a:r>
                <a:rPr lang="ar-EG" sz="1300" b="1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حساب </a:t>
              </a:r>
              <a:r>
                <a:rPr lang="ar-EG" sz="1300" b="1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انحرافات القيم عن الوسط </a:t>
              </a:r>
              <a:r>
                <a:rPr lang="ar-EG" sz="1300" b="1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الحسابي </a:t>
              </a:r>
              <a:endParaRPr lang="ar-EG" sz="13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  <a:p>
              <a:pPr marL="342900" indent="-342900" algn="just" defTabSz="766816" fontAlgn="base">
                <a:spcBef>
                  <a:spcPct val="0"/>
                </a:spcBef>
                <a:spcAft>
                  <a:spcPts val="671"/>
                </a:spcAft>
                <a:buFont typeface="+mj-lt"/>
                <a:buAutoNum type="arabicPeriod"/>
              </a:pPr>
              <a:r>
                <a:rPr lang="ar-EG" sz="1300" b="1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ايجاد  مربعات </a:t>
              </a:r>
              <a:r>
                <a:rPr lang="ar-EG" sz="1300" b="1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الانحرافات </a:t>
              </a:r>
              <a:endParaRPr lang="ar-EG" sz="13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  <a:p>
              <a:pPr marL="342900" indent="-342900" algn="just" defTabSz="766816" fontAlgn="base">
                <a:spcBef>
                  <a:spcPct val="0"/>
                </a:spcBef>
                <a:spcAft>
                  <a:spcPts val="671"/>
                </a:spcAft>
                <a:buFont typeface="+mj-lt"/>
                <a:buAutoNum type="arabicPeriod"/>
              </a:pPr>
              <a:r>
                <a:rPr lang="ar-EG" sz="1300" b="1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جمع مربعات الانحرافات وقسمتها على عدد القيم ينتج قيمة التباين</a:t>
              </a:r>
            </a:p>
            <a:p>
              <a:pPr marL="342900" indent="-342900" algn="just" defTabSz="766816" fontAlgn="base">
                <a:spcBef>
                  <a:spcPct val="0"/>
                </a:spcBef>
                <a:spcAft>
                  <a:spcPts val="671"/>
                </a:spcAft>
                <a:buFont typeface="+mj-lt"/>
                <a:buAutoNum type="arabicPeriod"/>
              </a:pPr>
              <a:r>
                <a:rPr lang="ar-EG" sz="1300" b="1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ناتج الجذر التربيعي للتباين نحصل على الانحراف المعياري</a:t>
              </a:r>
            </a:p>
            <a:p>
              <a:pPr marL="0" indent="0" algn="just" defTabSz="766816" fontAlgn="base">
                <a:spcBef>
                  <a:spcPct val="0"/>
                </a:spcBef>
                <a:spcAft>
                  <a:spcPts val="671"/>
                </a:spcAft>
                <a:buFont typeface="Arial" pitchFamily="34" charset="0"/>
                <a:buNone/>
              </a:pPr>
              <a:endParaRPr lang="ar-EG" sz="14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  <a:p>
              <a:pPr marL="342900" indent="-342900" algn="just" defTabSz="766816" fontAlgn="base">
                <a:spcBef>
                  <a:spcPct val="0"/>
                </a:spcBef>
                <a:spcAft>
                  <a:spcPts val="671"/>
                </a:spcAft>
                <a:buFont typeface="+mj-lt"/>
                <a:buAutoNum type="arabicPeriod"/>
              </a:pPr>
              <a:endParaRPr lang="ar-EG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  <a:p>
              <a:pPr marL="0" indent="0" algn="just" defTabSz="766816" fontAlgn="base">
                <a:spcBef>
                  <a:spcPct val="0"/>
                </a:spcBef>
                <a:spcAft>
                  <a:spcPts val="671"/>
                </a:spcAft>
                <a:buFont typeface="Arial" pitchFamily="34" charset="0"/>
                <a:buNone/>
              </a:pPr>
              <a:endParaRPr lang="ar-SA" sz="16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5902" y="5634519"/>
            <a:ext cx="1325563" cy="599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492" y="4900225"/>
            <a:ext cx="1658937" cy="65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 descr="E:\الأساليب الكمية\pice\التباين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637" y="5833042"/>
            <a:ext cx="1672792" cy="720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5552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832" y="48"/>
            <a:ext cx="9143346" cy="6857143"/>
            <a:chOff x="106855260" y="107967780"/>
            <a:chExt cx="6645600" cy="4285296"/>
          </a:xfrm>
        </p:grpSpPr>
        <p:sp>
          <p:nvSpPr>
            <p:cNvPr id="3" name="Rectangle 15"/>
            <p:cNvSpPr>
              <a:spLocks noChangeArrowheads="1"/>
            </p:cNvSpPr>
            <p:nvPr/>
          </p:nvSpPr>
          <p:spPr bwMode="auto">
            <a:xfrm flipH="1">
              <a:off x="106855260" y="107967780"/>
              <a:ext cx="6556992" cy="49369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ar-SA">
                <a:solidFill>
                  <a:prstClr val="black"/>
                </a:solidFill>
              </a:endParaRPr>
            </a:p>
          </p:txBody>
        </p:sp>
        <p:grpSp>
          <p:nvGrpSpPr>
            <p:cNvPr id="4" name="Group 16"/>
            <p:cNvGrpSpPr>
              <a:grpSpLocks/>
            </p:cNvGrpSpPr>
            <p:nvPr/>
          </p:nvGrpSpPr>
          <p:grpSpPr bwMode="auto">
            <a:xfrm>
              <a:off x="112947060" y="108101490"/>
              <a:ext cx="221520" cy="225428"/>
              <a:chOff x="112947060" y="108101490"/>
              <a:chExt cx="221520" cy="225428"/>
            </a:xfrm>
          </p:grpSpPr>
          <p:sp>
            <p:nvSpPr>
              <p:cNvPr id="22" name="AutoShape 17"/>
              <p:cNvSpPr>
                <a:spLocks noChangeArrowheads="1"/>
              </p:cNvSpPr>
              <p:nvPr/>
            </p:nvSpPr>
            <p:spPr bwMode="auto">
              <a:xfrm flipH="1">
                <a:off x="112947060" y="108101490"/>
                <a:ext cx="221520" cy="43349"/>
              </a:xfrm>
              <a:prstGeom prst="roundRect">
                <a:avLst>
                  <a:gd name="adj" fmla="val 50000"/>
                </a:avLst>
              </a:prstGeom>
              <a:solidFill>
                <a:srgbClr val="FF66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ar-SA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AutoShape 18"/>
              <p:cNvSpPr>
                <a:spLocks noChangeArrowheads="1"/>
              </p:cNvSpPr>
              <p:nvPr/>
            </p:nvSpPr>
            <p:spPr bwMode="auto">
              <a:xfrm flipH="1">
                <a:off x="112947060" y="108192052"/>
                <a:ext cx="221520" cy="43349"/>
              </a:xfrm>
              <a:prstGeom prst="roundRect">
                <a:avLst>
                  <a:gd name="adj" fmla="val 50000"/>
                </a:avLst>
              </a:prstGeom>
              <a:solidFill>
                <a:srgbClr val="FF66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ar-SA">
                  <a:solidFill>
                    <a:prstClr val="black"/>
                  </a:solidFill>
                </a:endParaRPr>
              </a:p>
            </p:txBody>
          </p:sp>
          <p:sp>
            <p:nvSpPr>
              <p:cNvPr id="24" name="AutoShape 19"/>
              <p:cNvSpPr>
                <a:spLocks noChangeArrowheads="1"/>
              </p:cNvSpPr>
              <p:nvPr/>
            </p:nvSpPr>
            <p:spPr bwMode="auto">
              <a:xfrm flipH="1">
                <a:off x="112947060" y="108283569"/>
                <a:ext cx="221520" cy="43349"/>
              </a:xfrm>
              <a:prstGeom prst="roundRect">
                <a:avLst>
                  <a:gd name="adj" fmla="val 50000"/>
                </a:avLst>
              </a:prstGeom>
              <a:solidFill>
                <a:srgbClr val="FF66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ar-SA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5" name="Rectangle 20"/>
            <p:cNvSpPr>
              <a:spLocks noChangeArrowheads="1"/>
            </p:cNvSpPr>
            <p:nvPr/>
          </p:nvSpPr>
          <p:spPr bwMode="auto">
            <a:xfrm flipH="1">
              <a:off x="106855260" y="108747196"/>
              <a:ext cx="6527735" cy="350588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ar-SA">
                <a:solidFill>
                  <a:prstClr val="black"/>
                </a:solidFill>
              </a:endParaRPr>
            </a:p>
          </p:txBody>
        </p:sp>
        <p:sp>
          <p:nvSpPr>
            <p:cNvPr id="7" name="Rectangle 22"/>
            <p:cNvSpPr>
              <a:spLocks noChangeArrowheads="1"/>
            </p:cNvSpPr>
            <p:nvPr/>
          </p:nvSpPr>
          <p:spPr bwMode="auto">
            <a:xfrm flipH="1">
              <a:off x="113168580" y="108747196"/>
              <a:ext cx="331631" cy="3505880"/>
            </a:xfrm>
            <a:prstGeom prst="rect">
              <a:avLst/>
            </a:prstGeom>
            <a:gradFill flip="none" rotWithShape="1">
              <a:gsLst>
                <a:gs pos="0">
                  <a:schemeClr val="bg2">
                    <a:lumMod val="90000"/>
                    <a:shade val="30000"/>
                    <a:satMod val="115000"/>
                  </a:schemeClr>
                </a:gs>
                <a:gs pos="50000">
                  <a:schemeClr val="bg2">
                    <a:lumMod val="90000"/>
                    <a:shade val="67500"/>
                    <a:satMod val="115000"/>
                  </a:schemeClr>
                </a:gs>
                <a:gs pos="100000">
                  <a:schemeClr val="bg2">
                    <a:lumMod val="90000"/>
                    <a:shade val="100000"/>
                    <a:satMod val="115000"/>
                  </a:schemeClr>
                </a:gs>
              </a:gsLst>
              <a:lin ang="0" scaled="1"/>
              <a:tileRect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ar-SA">
                <a:solidFill>
                  <a:prstClr val="black"/>
                </a:solidFill>
              </a:endParaRPr>
            </a:p>
          </p:txBody>
        </p:sp>
        <p:sp>
          <p:nvSpPr>
            <p:cNvPr id="11" name="Text Box 26"/>
            <p:cNvSpPr txBox="1">
              <a:spLocks noChangeArrowheads="1"/>
            </p:cNvSpPr>
            <p:nvPr/>
          </p:nvSpPr>
          <p:spPr bwMode="auto">
            <a:xfrm flipH="1">
              <a:off x="106970236" y="108539194"/>
              <a:ext cx="6349359" cy="3064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195" tIns="36195" rIns="36195" bIns="36195" numCol="1" anchor="t" anchorCtr="0" compatLnSpc="1">
              <a:prstTxWarp prst="textNoShape">
                <a:avLst/>
              </a:prstTxWarp>
            </a:bodyPr>
            <a:lstStyle/>
            <a:p>
              <a:pPr algn="ctr" defTabSz="766816" rtl="1" fontAlgn="base">
                <a:spcBef>
                  <a:spcPct val="0"/>
                </a:spcBef>
                <a:spcAft>
                  <a:spcPts val="587"/>
                </a:spcAft>
              </a:pPr>
              <a:r>
                <a:rPr lang="ar-SA" sz="2000" b="1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الانحراف المعياري في حالة البيانات المبوبة</a:t>
              </a:r>
              <a:endParaRPr lang="ar-SA" sz="2000" dirty="0">
                <a:solidFill>
                  <a:srgbClr val="000000"/>
                </a:solidFill>
              </a:endParaRPr>
            </a:p>
          </p:txBody>
        </p:sp>
        <p:sp>
          <p:nvSpPr>
            <p:cNvPr id="13" name="Text Box 28"/>
            <p:cNvSpPr txBox="1">
              <a:spLocks noChangeArrowheads="1"/>
            </p:cNvSpPr>
            <p:nvPr/>
          </p:nvSpPr>
          <p:spPr bwMode="auto">
            <a:xfrm flipH="1">
              <a:off x="106943868" y="107967780"/>
              <a:ext cx="5781672" cy="4936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195" tIns="36195" rIns="36195" bIns="36195" numCol="1" anchor="ctr" anchorCtr="0" compatLnSpc="1">
              <a:prstTxWarp prst="textNoShape">
                <a:avLst/>
              </a:prstTxWarp>
            </a:bodyPr>
            <a:lstStyle/>
            <a:p>
              <a:pPr algn="ctr" defTabSz="766816" fontAlgn="base">
                <a:spcBef>
                  <a:spcPct val="0"/>
                </a:spcBef>
                <a:spcAft>
                  <a:spcPct val="0"/>
                </a:spcAft>
              </a:pPr>
              <a:r>
                <a:rPr lang="ar-EG" sz="3600" cap="all" dirty="0">
                  <a:solidFill>
                    <a:srgbClr val="FFFF00"/>
                  </a:solidFill>
                  <a:effectLst>
                    <a:reflection blurRad="12700" stA="48000" endA="300" endPos="55000" dir="5400000" sy="-90000" algn="bl" rotWithShape="0"/>
                  </a:effectLst>
                  <a:latin typeface="Arial" pitchFamily="34" charset="0"/>
                  <a:cs typeface="Arial" pitchFamily="34" charset="0"/>
                </a:rPr>
                <a:t>مقاييس التشتت أو الانتشار</a:t>
              </a:r>
              <a:endParaRPr lang="ar-SA" sz="2300" dirty="0">
                <a:solidFill>
                  <a:srgbClr val="FFFF00"/>
                </a:solidFill>
                <a:latin typeface="Franklin Gothic Heavy" pitchFamily="34" charset="0"/>
                <a:cs typeface="Arial" pitchFamily="34" charset="0"/>
              </a:endParaRPr>
            </a:p>
          </p:txBody>
        </p:sp>
        <p:sp>
          <p:nvSpPr>
            <p:cNvPr id="20" name="Rectangle 30" hidden="1"/>
            <p:cNvSpPr>
              <a:spLocks noChangeArrowheads="1"/>
            </p:cNvSpPr>
            <p:nvPr/>
          </p:nvSpPr>
          <p:spPr bwMode="auto">
            <a:xfrm>
              <a:off x="108458176" y="109118630"/>
              <a:ext cx="675199" cy="67519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ar-SA">
                <a:solidFill>
                  <a:prstClr val="black"/>
                </a:solidFill>
              </a:endParaRPr>
            </a:p>
          </p:txBody>
        </p:sp>
        <p:sp>
          <p:nvSpPr>
            <p:cNvPr id="15" name="Rectangle 32"/>
            <p:cNvSpPr>
              <a:spLocks noChangeArrowheads="1"/>
            </p:cNvSpPr>
            <p:nvPr/>
          </p:nvSpPr>
          <p:spPr bwMode="auto">
            <a:xfrm>
              <a:off x="113412252" y="107967780"/>
              <a:ext cx="88608" cy="4285296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ar-SA">
                <a:solidFill>
                  <a:prstClr val="black"/>
                </a:solidFill>
              </a:endParaRPr>
            </a:p>
          </p:txBody>
        </p:sp>
      </p:grpSp>
      <p:sp>
        <p:nvSpPr>
          <p:cNvPr id="29" name="AutoShape 35"/>
          <p:cNvSpPr>
            <a:spLocks noChangeArrowheads="1"/>
          </p:cNvSpPr>
          <p:nvPr/>
        </p:nvSpPr>
        <p:spPr bwMode="auto">
          <a:xfrm>
            <a:off x="159025" y="1577366"/>
            <a:ext cx="6013175" cy="5164981"/>
          </a:xfrm>
          <a:prstGeom prst="roundRect">
            <a:avLst>
              <a:gd name="adj" fmla="val 4056"/>
            </a:avLst>
          </a:prstGeom>
          <a:solidFill>
            <a:srgbClr val="FFFFFF"/>
          </a:solidFill>
          <a:ln w="9525" algn="in">
            <a:solidFill>
              <a:srgbClr val="FFC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0673" tIns="30673" rIns="30673" bIns="30673" numCol="1" anchor="t" anchorCtr="0" compatLnSpc="1">
            <a:prstTxWarp prst="textNoShape">
              <a:avLst/>
            </a:prstTxWarp>
          </a:bodyPr>
          <a:lstStyle>
            <a:defPPr>
              <a:defRPr lang="ar-SA"/>
            </a:defPPr>
            <a:lvl1pPr marL="0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5165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0331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5496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80661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25826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0992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16157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61322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 pitchFamily="2" charset="2"/>
              <a:buChar char="q"/>
            </a:pPr>
            <a:r>
              <a:rPr lang="ar-EG" b="1" dirty="0" smtClean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بمعني أن الانحراف المعياري في حالة البيانات المبوبة يساوي الجذر التربيعي لمجموع مركز الفئة مطروح من المتوسط تربيع مضروب في تكرار الفئة مقسوم على مجموع التكرارات ناقص واحد.</a:t>
            </a:r>
            <a:endParaRPr lang="ar-EG" b="1" dirty="0">
              <a:solidFill>
                <a:prstClr val="black"/>
              </a:solidFill>
              <a:latin typeface="Simplified Arabic" pitchFamily="18" charset="-78"/>
              <a:cs typeface="Simplified Arabic" pitchFamily="18" charset="-78"/>
            </a:endParaRPr>
          </a:p>
          <a:p>
            <a:pPr marL="342900" indent="-342900" algn="just">
              <a:buFont typeface="Wingdings" pitchFamily="2" charset="2"/>
              <a:buChar char="q"/>
            </a:pPr>
            <a:r>
              <a:rPr lang="ar-EG" b="1" dirty="0" smtClean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ولحسابه نتبع </a:t>
            </a:r>
            <a:r>
              <a:rPr lang="ar-EG" b="1" dirty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الخطوات الآتية:</a:t>
            </a:r>
          </a:p>
          <a:p>
            <a:pPr marL="457200" indent="-457200" algn="just">
              <a:buAutoNum type="arabicPeriod"/>
            </a:pPr>
            <a:r>
              <a:rPr lang="ar-EG" b="1" dirty="0" smtClean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ايجاد مراكز </a:t>
            </a:r>
            <a:r>
              <a:rPr lang="ar-EG" b="1" dirty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الفئات ويتم حساب مركز الفئة كما </a:t>
            </a:r>
            <a:r>
              <a:rPr lang="ar-EG" b="1" dirty="0" smtClean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يلي: </a:t>
            </a:r>
          </a:p>
          <a:p>
            <a:pPr algn="ctr"/>
            <a:r>
              <a:rPr lang="ar-EG" b="1" dirty="0" smtClean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مركز الفئة    </a:t>
            </a:r>
            <a:r>
              <a:rPr lang="ar-EG" b="1" dirty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=( بداية الفئة + نهاية الفئة) ÷2</a:t>
            </a:r>
          </a:p>
          <a:p>
            <a:pPr algn="just"/>
            <a:r>
              <a:rPr lang="ar-EG" b="1" dirty="0" smtClean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2. الحصول </a:t>
            </a:r>
            <a:r>
              <a:rPr lang="ar-EG" b="1" dirty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على </a:t>
            </a:r>
            <a:r>
              <a:rPr lang="ar-EG" b="1" dirty="0" smtClean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مجموع ضرب مركز الفئات في التكرارات       .</a:t>
            </a:r>
          </a:p>
          <a:p>
            <a:pPr algn="just"/>
            <a:r>
              <a:rPr lang="ar-EG" b="1" dirty="0" smtClean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3. حساب المتوسط الحسابي    بالمعادلة:  </a:t>
            </a:r>
            <a:endParaRPr lang="ar-EG" b="1" dirty="0">
              <a:solidFill>
                <a:prstClr val="black"/>
              </a:solidFill>
              <a:latin typeface="Simplified Arabic" pitchFamily="18" charset="-78"/>
              <a:cs typeface="Simplified Arabic" pitchFamily="18" charset="-78"/>
            </a:endParaRPr>
          </a:p>
          <a:p>
            <a:pPr algn="just"/>
            <a:r>
              <a:rPr lang="ar-EG" b="1" dirty="0" smtClean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4. الحصول </a:t>
            </a:r>
            <a:r>
              <a:rPr lang="ar-EG" b="1" dirty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على مجموع ضرب مركز الفئات في </a:t>
            </a:r>
            <a:r>
              <a:rPr lang="ar-EG" b="1" dirty="0" smtClean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ناتج عمود الخطوة الثانية </a:t>
            </a:r>
          </a:p>
          <a:p>
            <a:pPr algn="just"/>
            <a:r>
              <a:rPr lang="ar-EG" b="1" dirty="0" smtClean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5</a:t>
            </a:r>
            <a:r>
              <a:rPr lang="ar-EG" b="1" dirty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. حساب الانحراف </a:t>
            </a:r>
            <a:r>
              <a:rPr lang="ar-EG" b="1" dirty="0" smtClean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المعياري</a:t>
            </a:r>
          </a:p>
          <a:p>
            <a:pPr algn="just"/>
            <a:r>
              <a:rPr lang="ar-EG" b="1" dirty="0" smtClean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باي صيغة من الصيغتين. </a:t>
            </a:r>
          </a:p>
        </p:txBody>
      </p:sp>
      <p:sp>
        <p:nvSpPr>
          <p:cNvPr id="30" name="Line 36"/>
          <p:cNvSpPr>
            <a:spLocks noChangeShapeType="1"/>
          </p:cNvSpPr>
          <p:nvPr/>
        </p:nvSpPr>
        <p:spPr bwMode="auto">
          <a:xfrm flipV="1">
            <a:off x="134466" y="1445431"/>
            <a:ext cx="0" cy="476107"/>
          </a:xfrm>
          <a:prstGeom prst="line">
            <a:avLst/>
          </a:prstGeom>
          <a:noFill/>
          <a:ln w="9525" algn="ctr">
            <a:solidFill>
              <a:srgbClr val="FFC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0673" tIns="30673" rIns="30673" bIns="30673" numCol="1" anchor="t" anchorCtr="0" compatLnSpc="1">
            <a:prstTxWarp prst="textNoShape">
              <a:avLst/>
            </a:prstTxWarp>
          </a:bodyPr>
          <a:lstStyle>
            <a:defPPr>
              <a:defRPr lang="ar-SA"/>
            </a:defPPr>
            <a:lvl1pPr marL="0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5165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0331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5496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80661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25826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0992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16157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61322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ar-SA">
              <a:solidFill>
                <a:prstClr val="black"/>
              </a:solidFill>
            </a:endParaRPr>
          </a:p>
        </p:txBody>
      </p:sp>
      <p:sp>
        <p:nvSpPr>
          <p:cNvPr id="33" name="Rectangle 39"/>
          <p:cNvSpPr>
            <a:spLocks noChangeArrowheads="1"/>
          </p:cNvSpPr>
          <p:nvPr/>
        </p:nvSpPr>
        <p:spPr bwMode="auto">
          <a:xfrm>
            <a:off x="2353044" y="1404812"/>
            <a:ext cx="6293430" cy="5441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0673" tIns="30673" rIns="30673" bIns="30673" numCol="1" anchor="t" anchorCtr="0" compatLnSpc="1">
            <a:prstTxWarp prst="textNoShape">
              <a:avLst/>
            </a:prstTxWarp>
          </a:bodyPr>
          <a:lstStyle>
            <a:defPPr>
              <a:defRPr lang="ar-SA"/>
            </a:defPPr>
            <a:lvl1pPr marL="0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5165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0331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5496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80661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25826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0992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16157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61322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ar-SA">
              <a:solidFill>
                <a:prstClr val="black"/>
              </a:solidFill>
            </a:endParaRPr>
          </a:p>
        </p:txBody>
      </p:sp>
      <p:sp>
        <p:nvSpPr>
          <p:cNvPr id="34" name="Line 40"/>
          <p:cNvSpPr>
            <a:spLocks noChangeShapeType="1"/>
          </p:cNvSpPr>
          <p:nvPr/>
        </p:nvSpPr>
        <p:spPr bwMode="auto">
          <a:xfrm>
            <a:off x="134467" y="1467792"/>
            <a:ext cx="8545155" cy="0"/>
          </a:xfrm>
          <a:prstGeom prst="line">
            <a:avLst/>
          </a:prstGeom>
          <a:noFill/>
          <a:ln w="9525" algn="ctr">
            <a:solidFill>
              <a:srgbClr val="FFC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0673" tIns="30673" rIns="30673" bIns="30673" numCol="1" anchor="t" anchorCtr="0" compatLnSpc="1">
            <a:prstTxWarp prst="textNoShape">
              <a:avLst/>
            </a:prstTxWarp>
          </a:bodyPr>
          <a:lstStyle>
            <a:defPPr>
              <a:defRPr lang="ar-SA"/>
            </a:defPPr>
            <a:lvl1pPr marL="0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5165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0331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5496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80661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25826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0992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16157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61322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ar-SA">
              <a:solidFill>
                <a:prstClr val="black"/>
              </a:solidFill>
            </a:endParaRPr>
          </a:p>
        </p:txBody>
      </p:sp>
      <p:grpSp>
        <p:nvGrpSpPr>
          <p:cNvPr id="28" name="مجموعة 27"/>
          <p:cNvGrpSpPr/>
          <p:nvPr/>
        </p:nvGrpSpPr>
        <p:grpSpPr>
          <a:xfrm>
            <a:off x="6324601" y="1577366"/>
            <a:ext cx="2590546" cy="5142857"/>
            <a:chOff x="9108777" y="1656234"/>
            <a:chExt cx="2474723" cy="5400000"/>
          </a:xfrm>
        </p:grpSpPr>
        <p:pic>
          <p:nvPicPr>
            <p:cNvPr id="31" name="Picture 2"/>
            <p:cNvPicPr>
              <a:picLocks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330" t="4544" r="4217" b="4453"/>
            <a:stretch/>
          </p:blipFill>
          <p:spPr bwMode="auto">
            <a:xfrm>
              <a:off x="9108777" y="1656234"/>
              <a:ext cx="2412000" cy="540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2" name="عنصر نائب للنص 8"/>
            <p:cNvSpPr txBox="1">
              <a:spLocks/>
            </p:cNvSpPr>
            <p:nvPr/>
          </p:nvSpPr>
          <p:spPr>
            <a:xfrm>
              <a:off x="9145041" y="1944770"/>
              <a:ext cx="2438459" cy="4696060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  <p:txBody>
            <a:bodyPr/>
            <a:lstStyle>
              <a:lvl1pPr marL="408874" indent="-408874" algn="r" defTabSz="1090331" rtl="1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885894" indent="-340728" algn="r" defTabSz="1090331" rtl="1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3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362913" indent="-272583" algn="r" defTabSz="1090331" rtl="1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908078" indent="-272583" algn="r" defTabSz="1090331" rtl="1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53244" indent="-272583" algn="r" defTabSz="1090331" rtl="1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998409" indent="-272583" algn="r" defTabSz="1090331" rtl="1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543574" indent="-272583" algn="r" defTabSz="1090331" rtl="1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88740" indent="-272583" algn="r" defTabSz="1090331" rtl="1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33905" indent="-272583" algn="r" defTabSz="1090331" rtl="1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just" defTabSz="766816" fontAlgn="base">
                <a:spcBef>
                  <a:spcPct val="0"/>
                </a:spcBef>
                <a:spcAft>
                  <a:spcPts val="671"/>
                </a:spcAft>
                <a:buNone/>
              </a:pPr>
              <a:r>
                <a:rPr lang="ar-SA" sz="1600" b="1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إذا كانت بيانات الظاهرة ، مبوبة في جدول توزيع تكراري ، فإن الانحراف المعياري يحسب بتطبيق المعادلة التالية </a:t>
              </a:r>
              <a:r>
                <a:rPr lang="en-US" sz="1600" b="1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:</a:t>
              </a:r>
            </a:p>
            <a:p>
              <a:pPr marL="0" indent="0" algn="just" defTabSz="766816" fontAlgn="base">
                <a:spcBef>
                  <a:spcPct val="0"/>
                </a:spcBef>
                <a:spcAft>
                  <a:spcPts val="671"/>
                </a:spcAft>
                <a:buNone/>
              </a:pPr>
              <a:endParaRPr lang="en-US" sz="16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  <a:p>
              <a:pPr marL="0" indent="0" algn="just" defTabSz="766816" fontAlgn="base">
                <a:spcBef>
                  <a:spcPct val="0"/>
                </a:spcBef>
                <a:spcAft>
                  <a:spcPts val="671"/>
                </a:spcAft>
                <a:buNone/>
              </a:pPr>
              <a:endParaRPr lang="en-US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  <a:p>
              <a:pPr marL="0" indent="0" algn="just" defTabSz="766816" fontAlgn="base">
                <a:spcBef>
                  <a:spcPct val="0"/>
                </a:spcBef>
                <a:spcAft>
                  <a:spcPts val="671"/>
                </a:spcAft>
                <a:buNone/>
              </a:pPr>
              <a:endParaRPr lang="en-US" sz="16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  <a:p>
              <a:pPr marL="0" indent="0" algn="just" defTabSz="766816" fontAlgn="base">
                <a:spcBef>
                  <a:spcPct val="0"/>
                </a:spcBef>
                <a:spcAft>
                  <a:spcPts val="671"/>
                </a:spcAft>
                <a:buNone/>
              </a:pPr>
              <a:endParaRPr lang="en-US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  <a:p>
              <a:pPr marL="0" indent="0" algn="just" defTabSz="766816" fontAlgn="base">
                <a:spcBef>
                  <a:spcPct val="0"/>
                </a:spcBef>
                <a:spcAft>
                  <a:spcPts val="671"/>
                </a:spcAft>
                <a:buNone/>
              </a:pPr>
              <a:r>
                <a:rPr lang="ar-EG" sz="1600" b="1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حيث </a:t>
              </a:r>
              <a:r>
                <a:rPr lang="ar-EG" sz="1600" b="1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أن     تكرار الفئة </a:t>
              </a:r>
            </a:p>
            <a:p>
              <a:pPr marL="0" indent="0" algn="just" defTabSz="766816" fontAlgn="base">
                <a:spcBef>
                  <a:spcPct val="0"/>
                </a:spcBef>
                <a:spcAft>
                  <a:spcPts val="671"/>
                </a:spcAft>
                <a:buNone/>
              </a:pPr>
              <a:r>
                <a:rPr lang="ar-EG" sz="1600" b="1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ar-EG" sz="1600" b="1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             مركز </a:t>
              </a:r>
              <a:r>
                <a:rPr lang="ar-EG" sz="1600" b="1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الفئة </a:t>
              </a:r>
              <a:endParaRPr lang="ar-EG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  <a:p>
              <a:pPr marL="0" indent="0" algn="just" defTabSz="766816" fontAlgn="base">
                <a:spcBef>
                  <a:spcPct val="0"/>
                </a:spcBef>
                <a:spcAft>
                  <a:spcPts val="671"/>
                </a:spcAft>
                <a:buNone/>
              </a:pPr>
              <a:r>
                <a:rPr lang="ar-EG" sz="1600" b="1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ar-EG" sz="1600" b="1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            الوسط </a:t>
              </a:r>
              <a:r>
                <a:rPr lang="ar-EG" sz="1600" b="1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الحسابي </a:t>
              </a:r>
              <a:endParaRPr lang="ar-EG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  <a:p>
              <a:pPr marL="0" indent="0" algn="just" defTabSz="766816" fontAlgn="base">
                <a:spcBef>
                  <a:spcPct val="0"/>
                </a:spcBef>
                <a:spcAft>
                  <a:spcPts val="671"/>
                </a:spcAft>
                <a:buNone/>
              </a:pPr>
              <a:r>
                <a:rPr lang="ar-EG" sz="1600" b="1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  </a:t>
              </a:r>
              <a:r>
                <a:rPr lang="en-US" sz="1600" b="1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          </a:t>
              </a:r>
              <a:r>
                <a:rPr lang="ar-EG" sz="1600" b="1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مجموع</a:t>
              </a:r>
              <a:r>
                <a:rPr lang="en-US" sz="1600" b="1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ar-EG" sz="1600" b="1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التكرار</a:t>
              </a:r>
              <a:r>
                <a:rPr lang="en-US" sz="1600" b="1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              </a:t>
              </a:r>
              <a:r>
                <a:rPr lang="ar-EG" sz="1600" b="1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والمقدار </a:t>
              </a:r>
              <a:r>
                <a:rPr lang="ar-EG" sz="1600" b="1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الذي تحت الجذر يعبر عن التباين </a:t>
              </a:r>
              <a:r>
                <a:rPr lang="en-US" sz="1600" b="1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          </a:t>
              </a:r>
              <a:r>
                <a:rPr lang="ar-EG" sz="1600" b="1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.</a:t>
              </a:r>
              <a:endParaRPr lang="en-US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1026" name="Picture 2" descr="E:\الأساليب الكمية\pice\الانحراف المعياري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9786" y="2883199"/>
            <a:ext cx="2416982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6671" y="4302507"/>
            <a:ext cx="20955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9827" y="4622734"/>
            <a:ext cx="238125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6409" y="4925291"/>
            <a:ext cx="238125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6880" y="4982853"/>
            <a:ext cx="618095" cy="247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2749" y="5309425"/>
            <a:ext cx="276225" cy="19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9786" y="5308421"/>
            <a:ext cx="655189" cy="241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302" y="5795961"/>
            <a:ext cx="466725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432" y="4906286"/>
            <a:ext cx="447237" cy="335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9296" y="3624134"/>
            <a:ext cx="238125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6137" y="4332193"/>
            <a:ext cx="238125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5263" y="4251942"/>
            <a:ext cx="287781" cy="327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762" y="3945506"/>
            <a:ext cx="28575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148" y="4925291"/>
            <a:ext cx="3002052" cy="1627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174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832" y="48"/>
            <a:ext cx="9143346" cy="6857143"/>
            <a:chOff x="106855260" y="107967780"/>
            <a:chExt cx="6645600" cy="4285296"/>
          </a:xfrm>
        </p:grpSpPr>
        <p:sp>
          <p:nvSpPr>
            <p:cNvPr id="3" name="Rectangle 15"/>
            <p:cNvSpPr>
              <a:spLocks noChangeArrowheads="1"/>
            </p:cNvSpPr>
            <p:nvPr/>
          </p:nvSpPr>
          <p:spPr bwMode="auto">
            <a:xfrm flipH="1">
              <a:off x="106855260" y="107967780"/>
              <a:ext cx="6556992" cy="49369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ar-SA">
                <a:solidFill>
                  <a:prstClr val="black"/>
                </a:solidFill>
              </a:endParaRPr>
            </a:p>
          </p:txBody>
        </p:sp>
        <p:grpSp>
          <p:nvGrpSpPr>
            <p:cNvPr id="4" name="Group 16"/>
            <p:cNvGrpSpPr>
              <a:grpSpLocks/>
            </p:cNvGrpSpPr>
            <p:nvPr/>
          </p:nvGrpSpPr>
          <p:grpSpPr bwMode="auto">
            <a:xfrm>
              <a:off x="112947060" y="108101490"/>
              <a:ext cx="221520" cy="225428"/>
              <a:chOff x="112947060" y="108101490"/>
              <a:chExt cx="221520" cy="225428"/>
            </a:xfrm>
          </p:grpSpPr>
          <p:sp>
            <p:nvSpPr>
              <p:cNvPr id="22" name="AutoShape 17"/>
              <p:cNvSpPr>
                <a:spLocks noChangeArrowheads="1"/>
              </p:cNvSpPr>
              <p:nvPr/>
            </p:nvSpPr>
            <p:spPr bwMode="auto">
              <a:xfrm flipH="1">
                <a:off x="112947060" y="108101490"/>
                <a:ext cx="221520" cy="43349"/>
              </a:xfrm>
              <a:prstGeom prst="roundRect">
                <a:avLst>
                  <a:gd name="adj" fmla="val 50000"/>
                </a:avLst>
              </a:prstGeom>
              <a:solidFill>
                <a:srgbClr val="FF66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ar-SA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AutoShape 18"/>
              <p:cNvSpPr>
                <a:spLocks noChangeArrowheads="1"/>
              </p:cNvSpPr>
              <p:nvPr/>
            </p:nvSpPr>
            <p:spPr bwMode="auto">
              <a:xfrm flipH="1">
                <a:off x="112947060" y="108192052"/>
                <a:ext cx="221520" cy="43349"/>
              </a:xfrm>
              <a:prstGeom prst="roundRect">
                <a:avLst>
                  <a:gd name="adj" fmla="val 50000"/>
                </a:avLst>
              </a:prstGeom>
              <a:solidFill>
                <a:srgbClr val="FF66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ar-SA">
                  <a:solidFill>
                    <a:prstClr val="black"/>
                  </a:solidFill>
                </a:endParaRPr>
              </a:p>
            </p:txBody>
          </p:sp>
          <p:sp>
            <p:nvSpPr>
              <p:cNvPr id="24" name="AutoShape 19"/>
              <p:cNvSpPr>
                <a:spLocks noChangeArrowheads="1"/>
              </p:cNvSpPr>
              <p:nvPr/>
            </p:nvSpPr>
            <p:spPr bwMode="auto">
              <a:xfrm flipH="1">
                <a:off x="112947060" y="108283569"/>
                <a:ext cx="221520" cy="43349"/>
              </a:xfrm>
              <a:prstGeom prst="roundRect">
                <a:avLst>
                  <a:gd name="adj" fmla="val 50000"/>
                </a:avLst>
              </a:prstGeom>
              <a:solidFill>
                <a:srgbClr val="FF66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ar-SA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5" name="Rectangle 20"/>
            <p:cNvSpPr>
              <a:spLocks noChangeArrowheads="1"/>
            </p:cNvSpPr>
            <p:nvPr/>
          </p:nvSpPr>
          <p:spPr bwMode="auto">
            <a:xfrm flipH="1">
              <a:off x="106855260" y="108747196"/>
              <a:ext cx="6527735" cy="350588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ar-SA">
                <a:solidFill>
                  <a:prstClr val="black"/>
                </a:solidFill>
              </a:endParaRPr>
            </a:p>
          </p:txBody>
        </p:sp>
        <p:sp>
          <p:nvSpPr>
            <p:cNvPr id="7" name="Rectangle 22"/>
            <p:cNvSpPr>
              <a:spLocks noChangeArrowheads="1"/>
            </p:cNvSpPr>
            <p:nvPr/>
          </p:nvSpPr>
          <p:spPr bwMode="auto">
            <a:xfrm flipH="1">
              <a:off x="113168580" y="108747196"/>
              <a:ext cx="331631" cy="3505880"/>
            </a:xfrm>
            <a:prstGeom prst="rect">
              <a:avLst/>
            </a:prstGeom>
            <a:gradFill flip="none" rotWithShape="1">
              <a:gsLst>
                <a:gs pos="0">
                  <a:schemeClr val="bg2">
                    <a:lumMod val="90000"/>
                    <a:shade val="30000"/>
                    <a:satMod val="115000"/>
                  </a:schemeClr>
                </a:gs>
                <a:gs pos="50000">
                  <a:schemeClr val="bg2">
                    <a:lumMod val="90000"/>
                    <a:shade val="67500"/>
                    <a:satMod val="115000"/>
                  </a:schemeClr>
                </a:gs>
                <a:gs pos="100000">
                  <a:schemeClr val="bg2">
                    <a:lumMod val="90000"/>
                    <a:shade val="100000"/>
                    <a:satMod val="115000"/>
                  </a:schemeClr>
                </a:gs>
              </a:gsLst>
              <a:lin ang="0" scaled="1"/>
              <a:tileRect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ar-SA">
                <a:solidFill>
                  <a:prstClr val="black"/>
                </a:solidFill>
              </a:endParaRPr>
            </a:p>
          </p:txBody>
        </p:sp>
        <p:sp>
          <p:nvSpPr>
            <p:cNvPr id="11" name="Text Box 26"/>
            <p:cNvSpPr txBox="1">
              <a:spLocks noChangeArrowheads="1"/>
            </p:cNvSpPr>
            <p:nvPr/>
          </p:nvSpPr>
          <p:spPr bwMode="auto">
            <a:xfrm flipH="1">
              <a:off x="106970238" y="108461478"/>
              <a:ext cx="6349359" cy="2857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195" tIns="36195" rIns="36195" bIns="36195" numCol="1" anchor="t" anchorCtr="0" compatLnSpc="1">
              <a:prstTxWarp prst="textNoShape">
                <a:avLst/>
              </a:prstTxWarp>
            </a:bodyPr>
            <a:lstStyle/>
            <a:p>
              <a:pPr algn="ctr" defTabSz="766816" rtl="1" fontAlgn="base">
                <a:spcBef>
                  <a:spcPct val="0"/>
                </a:spcBef>
                <a:spcAft>
                  <a:spcPts val="587"/>
                </a:spcAft>
              </a:pPr>
              <a:r>
                <a:rPr lang="ar-SA" sz="2000" b="1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الانحراف المعياري في حالة البيانات المبوبة</a:t>
              </a:r>
              <a:endParaRPr lang="ar-SA" sz="2000" dirty="0">
                <a:solidFill>
                  <a:srgbClr val="000000"/>
                </a:solidFill>
              </a:endParaRPr>
            </a:p>
          </p:txBody>
        </p:sp>
        <p:sp>
          <p:nvSpPr>
            <p:cNvPr id="13" name="Text Box 28"/>
            <p:cNvSpPr txBox="1">
              <a:spLocks noChangeArrowheads="1"/>
            </p:cNvSpPr>
            <p:nvPr/>
          </p:nvSpPr>
          <p:spPr bwMode="auto">
            <a:xfrm flipH="1">
              <a:off x="106943868" y="107967780"/>
              <a:ext cx="5781672" cy="4936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195" tIns="36195" rIns="36195" bIns="36195" numCol="1" anchor="ctr" anchorCtr="0" compatLnSpc="1">
              <a:prstTxWarp prst="textNoShape">
                <a:avLst/>
              </a:prstTxWarp>
            </a:bodyPr>
            <a:lstStyle/>
            <a:p>
              <a:pPr algn="ctr" defTabSz="766816" fontAlgn="base">
                <a:spcBef>
                  <a:spcPct val="0"/>
                </a:spcBef>
                <a:spcAft>
                  <a:spcPct val="0"/>
                </a:spcAft>
              </a:pPr>
              <a:r>
                <a:rPr lang="ar-EG" sz="3600" cap="all" dirty="0">
                  <a:solidFill>
                    <a:srgbClr val="FFFF00"/>
                  </a:solidFill>
                  <a:effectLst>
                    <a:reflection blurRad="12700" stA="48000" endA="300" endPos="55000" dir="5400000" sy="-90000" algn="bl" rotWithShape="0"/>
                  </a:effectLst>
                  <a:latin typeface="Arial" pitchFamily="34" charset="0"/>
                  <a:cs typeface="Arial" pitchFamily="34" charset="0"/>
                </a:rPr>
                <a:t>مقاييس التشتت أو الانتشار</a:t>
              </a:r>
              <a:endParaRPr lang="ar-SA" sz="2300" dirty="0">
                <a:solidFill>
                  <a:srgbClr val="FFFF00"/>
                </a:solidFill>
                <a:latin typeface="Franklin Gothic Heavy" pitchFamily="34" charset="0"/>
                <a:cs typeface="Arial" pitchFamily="34" charset="0"/>
              </a:endParaRPr>
            </a:p>
          </p:txBody>
        </p:sp>
        <p:sp>
          <p:nvSpPr>
            <p:cNvPr id="20" name="Rectangle 30" hidden="1"/>
            <p:cNvSpPr>
              <a:spLocks noChangeArrowheads="1"/>
            </p:cNvSpPr>
            <p:nvPr/>
          </p:nvSpPr>
          <p:spPr bwMode="auto">
            <a:xfrm>
              <a:off x="108458176" y="109118630"/>
              <a:ext cx="675199" cy="67519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ar-SA">
                <a:solidFill>
                  <a:prstClr val="black"/>
                </a:solidFill>
              </a:endParaRPr>
            </a:p>
          </p:txBody>
        </p:sp>
        <p:sp>
          <p:nvSpPr>
            <p:cNvPr id="15" name="Rectangle 32"/>
            <p:cNvSpPr>
              <a:spLocks noChangeArrowheads="1"/>
            </p:cNvSpPr>
            <p:nvPr/>
          </p:nvSpPr>
          <p:spPr bwMode="auto">
            <a:xfrm>
              <a:off x="113412252" y="107967780"/>
              <a:ext cx="88608" cy="4285296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ar-SA">
                <a:solidFill>
                  <a:prstClr val="black"/>
                </a:solidFill>
              </a:endParaRPr>
            </a:p>
          </p:txBody>
        </p:sp>
      </p:grpSp>
      <p:sp>
        <p:nvSpPr>
          <p:cNvPr id="27" name="AutoShape 33"/>
          <p:cNvSpPr>
            <a:spLocks noChangeArrowheads="1"/>
          </p:cNvSpPr>
          <p:nvPr/>
        </p:nvSpPr>
        <p:spPr bwMode="auto">
          <a:xfrm flipH="1">
            <a:off x="122740" y="1577366"/>
            <a:ext cx="1934660" cy="5164981"/>
          </a:xfrm>
          <a:prstGeom prst="roundRect">
            <a:avLst>
              <a:gd name="adj" fmla="val 5292"/>
            </a:avLst>
          </a:prstGeom>
          <a:solidFill>
            <a:schemeClr val="bg1"/>
          </a:solidFill>
          <a:ln w="9525" algn="in">
            <a:solidFill>
              <a:srgbClr val="FFCC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0673" tIns="30673" rIns="30673" bIns="30673" numCol="1" anchor="t" anchorCtr="0" compatLnSpc="1">
            <a:prstTxWarp prst="textNoShape">
              <a:avLst/>
            </a:prstTxWarp>
          </a:bodyPr>
          <a:lstStyle>
            <a:defPPr>
              <a:defRPr lang="ar-SA"/>
            </a:defPPr>
            <a:lvl1pPr marL="0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5165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0331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5496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80661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25826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0992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16157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61322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ar-SA" sz="1600" b="1" dirty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تدريب: من بيانات الجدول، احسب الانحراف المعياري للإنفاق الشهري للأسرة </a:t>
            </a:r>
            <a:r>
              <a:rPr lang="ar-EG" sz="1600" b="1" dirty="0" smtClean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.</a:t>
            </a:r>
          </a:p>
          <a:p>
            <a:pPr algn="just"/>
            <a:r>
              <a:rPr lang="ar-SA" sz="1600" b="1" dirty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لحساب الانحراف المعياري للإنفاق الشهري ، </a:t>
            </a:r>
            <a:r>
              <a:rPr lang="ar-SA" sz="1600" b="1" dirty="0" smtClean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سوف </a:t>
            </a:r>
            <a:r>
              <a:rPr lang="ar-SA" sz="1600" b="1" dirty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نطبق الصيغة الثانية ، ولذا نكون جدول لحساب المجموعين : </a:t>
            </a:r>
            <a:endParaRPr lang="ar-EG" sz="1600" b="1" dirty="0" smtClean="0">
              <a:solidFill>
                <a:prstClr val="black"/>
              </a:solidFill>
              <a:latin typeface="Simplified Arabic" pitchFamily="18" charset="-78"/>
              <a:cs typeface="Simplified Arabic" pitchFamily="18" charset="-78"/>
            </a:endParaRPr>
          </a:p>
          <a:p>
            <a:pPr algn="just"/>
            <a:endParaRPr lang="ar-EG" sz="1600" b="1" dirty="0">
              <a:solidFill>
                <a:prstClr val="black"/>
              </a:solidFill>
              <a:latin typeface="Simplified Arabic" pitchFamily="18" charset="-78"/>
              <a:cs typeface="Simplified Arabic" pitchFamily="18" charset="-78"/>
            </a:endParaRPr>
          </a:p>
          <a:p>
            <a:pPr algn="just"/>
            <a:endParaRPr lang="ar-EG" sz="1600" b="1" dirty="0" smtClean="0">
              <a:solidFill>
                <a:prstClr val="black"/>
              </a:solidFill>
              <a:latin typeface="Simplified Arabic" pitchFamily="18" charset="-78"/>
              <a:cs typeface="Simplified Arabic" pitchFamily="18" charset="-78"/>
            </a:endParaRPr>
          </a:p>
          <a:p>
            <a:pPr algn="just"/>
            <a:endParaRPr lang="ar-EG" sz="1600" b="1" dirty="0">
              <a:solidFill>
                <a:prstClr val="black"/>
              </a:solidFill>
              <a:latin typeface="Simplified Arabic" pitchFamily="18" charset="-78"/>
              <a:cs typeface="Simplified Arabic" pitchFamily="18" charset="-78"/>
            </a:endParaRPr>
          </a:p>
          <a:p>
            <a:pPr algn="just"/>
            <a:r>
              <a:rPr lang="ar-SA" sz="1600" b="1" dirty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وبتطبيق المعادلة ، نجد أن الانحراف المعياري قيمته </a:t>
            </a:r>
            <a:r>
              <a:rPr lang="ar-EG" sz="1600" b="1" dirty="0" smtClean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 3.314.</a:t>
            </a:r>
          </a:p>
          <a:p>
            <a:pPr algn="just"/>
            <a:endParaRPr lang="ar-EG" sz="1600" b="1" dirty="0">
              <a:solidFill>
                <a:prstClr val="black"/>
              </a:solidFill>
              <a:latin typeface="Simplified Arabic" pitchFamily="18" charset="-78"/>
              <a:cs typeface="Simplified Arabic" pitchFamily="18" charset="-78"/>
            </a:endParaRPr>
          </a:p>
          <a:p>
            <a:pPr algn="just"/>
            <a:r>
              <a:rPr lang="ar-EG" sz="1600" b="1" dirty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أي أن الانحراف المعياري للإنفاق الشهري 3.314 ألف </a:t>
            </a:r>
            <a:r>
              <a:rPr lang="ar-EG" sz="1600" b="1" dirty="0" smtClean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ريال.</a:t>
            </a:r>
          </a:p>
          <a:p>
            <a:pPr algn="just"/>
            <a:endParaRPr lang="ar-SA" sz="1600" b="1" dirty="0">
              <a:solidFill>
                <a:prstClr val="black"/>
              </a:solidFill>
              <a:latin typeface="Simplified Arabic" pitchFamily="18" charset="-78"/>
              <a:cs typeface="Simplified Arabic" pitchFamily="18" charset="-78"/>
            </a:endParaRPr>
          </a:p>
          <a:p>
            <a:pPr algn="just"/>
            <a:endParaRPr lang="ar-SA" sz="1600" b="1" dirty="0">
              <a:solidFill>
                <a:prstClr val="black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29" name="AutoShape 35"/>
          <p:cNvSpPr>
            <a:spLocks noChangeArrowheads="1"/>
          </p:cNvSpPr>
          <p:nvPr/>
        </p:nvSpPr>
        <p:spPr bwMode="auto">
          <a:xfrm>
            <a:off x="2159144" y="1555242"/>
            <a:ext cx="4495799" cy="5164981"/>
          </a:xfrm>
          <a:prstGeom prst="roundRect">
            <a:avLst>
              <a:gd name="adj" fmla="val 4056"/>
            </a:avLst>
          </a:prstGeom>
          <a:solidFill>
            <a:srgbClr val="FFFFFF"/>
          </a:solidFill>
          <a:ln w="9525" algn="in">
            <a:solidFill>
              <a:srgbClr val="FFC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0673" tIns="30673" rIns="30673" bIns="30673" numCol="1" anchor="t" anchorCtr="0" compatLnSpc="1">
            <a:prstTxWarp prst="textNoShape">
              <a:avLst/>
            </a:prstTxWarp>
          </a:bodyPr>
          <a:lstStyle>
            <a:defPPr>
              <a:defRPr lang="ar-SA"/>
            </a:defPPr>
            <a:lvl1pPr marL="0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5165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0331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5496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80661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25826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0992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16157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61322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ar-EG" b="1" dirty="0" smtClean="0">
              <a:solidFill>
                <a:prstClr val="black"/>
              </a:solidFill>
              <a:latin typeface="Simplified Arabic" pitchFamily="18" charset="-78"/>
              <a:cs typeface="Simplified Arabic" pitchFamily="18" charset="-78"/>
            </a:endParaRPr>
          </a:p>
          <a:p>
            <a:endParaRPr lang="ar-EG" b="1" dirty="0">
              <a:solidFill>
                <a:prstClr val="black"/>
              </a:solidFill>
              <a:latin typeface="Simplified Arabic" pitchFamily="18" charset="-78"/>
              <a:cs typeface="Simplified Arabic" pitchFamily="18" charset="-78"/>
            </a:endParaRPr>
          </a:p>
          <a:p>
            <a:endParaRPr lang="ar-EG" b="1" dirty="0" smtClean="0">
              <a:solidFill>
                <a:prstClr val="black"/>
              </a:solidFill>
              <a:latin typeface="Simplified Arabic" pitchFamily="18" charset="-78"/>
              <a:cs typeface="Simplified Arabic" pitchFamily="18" charset="-78"/>
            </a:endParaRPr>
          </a:p>
          <a:p>
            <a:endParaRPr lang="ar-EG" b="1" dirty="0">
              <a:solidFill>
                <a:prstClr val="black"/>
              </a:solidFill>
              <a:latin typeface="Simplified Arabic" pitchFamily="18" charset="-78"/>
              <a:cs typeface="Simplified Arabic" pitchFamily="18" charset="-78"/>
            </a:endParaRPr>
          </a:p>
          <a:p>
            <a:endParaRPr lang="ar-EG" b="1" dirty="0" smtClean="0">
              <a:solidFill>
                <a:prstClr val="black"/>
              </a:solidFill>
              <a:latin typeface="Simplified Arabic" pitchFamily="18" charset="-78"/>
              <a:cs typeface="Simplified Arabic" pitchFamily="18" charset="-78"/>
            </a:endParaRPr>
          </a:p>
          <a:p>
            <a:endParaRPr lang="ar-EG" b="1" dirty="0">
              <a:solidFill>
                <a:prstClr val="black"/>
              </a:solidFill>
              <a:latin typeface="Simplified Arabic" pitchFamily="18" charset="-78"/>
              <a:cs typeface="Simplified Arabic" pitchFamily="18" charset="-78"/>
            </a:endParaRPr>
          </a:p>
          <a:p>
            <a:endParaRPr lang="ar-EG" b="1" dirty="0" smtClean="0">
              <a:solidFill>
                <a:prstClr val="black"/>
              </a:solidFill>
              <a:latin typeface="Simplified Arabic" pitchFamily="18" charset="-78"/>
              <a:cs typeface="Simplified Arabic" pitchFamily="18" charset="-78"/>
            </a:endParaRPr>
          </a:p>
          <a:p>
            <a:endParaRPr lang="ar-EG" b="1" dirty="0">
              <a:solidFill>
                <a:prstClr val="black"/>
              </a:solidFill>
              <a:latin typeface="Simplified Arabic" pitchFamily="18" charset="-78"/>
              <a:cs typeface="Simplified Arabic" pitchFamily="18" charset="-78"/>
            </a:endParaRPr>
          </a:p>
          <a:p>
            <a:r>
              <a:rPr lang="ar-EG" sz="1600" b="1" dirty="0" smtClean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ينتج الآتي: </a:t>
            </a:r>
          </a:p>
          <a:p>
            <a:r>
              <a:rPr lang="ar-EG" sz="1600" b="1" dirty="0" smtClean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مجموع التكرارات = 40</a:t>
            </a:r>
          </a:p>
          <a:p>
            <a:r>
              <a:rPr lang="ar-EG" sz="1600" b="1" dirty="0" smtClean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قيمة المجموعة الأولي = 428 </a:t>
            </a:r>
          </a:p>
          <a:p>
            <a:r>
              <a:rPr lang="ar-EG" sz="1600" b="1" dirty="0" smtClean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قيمة المجموعة الثانية = 5008   </a:t>
            </a:r>
          </a:p>
          <a:p>
            <a:endParaRPr lang="ar-EG" sz="1600" b="1" dirty="0">
              <a:solidFill>
                <a:prstClr val="black"/>
              </a:solidFill>
              <a:latin typeface="Simplified Arabic" pitchFamily="18" charset="-78"/>
              <a:cs typeface="Simplified Arabic" pitchFamily="18" charset="-78"/>
            </a:endParaRPr>
          </a:p>
          <a:p>
            <a:r>
              <a:rPr lang="ar-EG" sz="1600" b="1" dirty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وبتطبيق المعادلة ، نجد </a:t>
            </a:r>
            <a:r>
              <a:rPr lang="ar-EG" sz="1600" b="1" dirty="0" smtClean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أن</a:t>
            </a:r>
          </a:p>
          <a:p>
            <a:r>
              <a:rPr lang="ar-EG" sz="1600" b="1" dirty="0" smtClean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الانحراف </a:t>
            </a:r>
            <a:r>
              <a:rPr lang="ar-EG" sz="1600" b="1" dirty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المعياري </a:t>
            </a:r>
            <a:r>
              <a:rPr lang="ar-EG" sz="1600" b="1" dirty="0" smtClean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قيمته</a:t>
            </a:r>
          </a:p>
          <a:p>
            <a:r>
              <a:rPr lang="ar-EG" sz="1600" b="1" dirty="0" smtClean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3.314 </a:t>
            </a:r>
            <a:endParaRPr lang="ar-EG" sz="1600" b="1" dirty="0">
              <a:solidFill>
                <a:prstClr val="black"/>
              </a:solidFill>
              <a:latin typeface="Simplified Arabic" pitchFamily="18" charset="-78"/>
              <a:cs typeface="Simplified Arabic" pitchFamily="18" charset="-78"/>
            </a:endParaRPr>
          </a:p>
          <a:p>
            <a:endParaRPr lang="ar-EG" sz="1800" b="1" dirty="0" smtClean="0">
              <a:solidFill>
                <a:prstClr val="black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30" name="Line 36"/>
          <p:cNvSpPr>
            <a:spLocks noChangeShapeType="1"/>
          </p:cNvSpPr>
          <p:nvPr/>
        </p:nvSpPr>
        <p:spPr bwMode="auto">
          <a:xfrm flipV="1">
            <a:off x="134466" y="1445431"/>
            <a:ext cx="0" cy="476107"/>
          </a:xfrm>
          <a:prstGeom prst="line">
            <a:avLst/>
          </a:prstGeom>
          <a:noFill/>
          <a:ln w="9525" algn="ctr">
            <a:solidFill>
              <a:srgbClr val="FFC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0673" tIns="30673" rIns="30673" bIns="30673" numCol="1" anchor="t" anchorCtr="0" compatLnSpc="1">
            <a:prstTxWarp prst="textNoShape">
              <a:avLst/>
            </a:prstTxWarp>
          </a:bodyPr>
          <a:lstStyle>
            <a:defPPr>
              <a:defRPr lang="ar-SA"/>
            </a:defPPr>
            <a:lvl1pPr marL="0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5165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0331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5496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80661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25826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0992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16157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61322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ar-SA">
              <a:solidFill>
                <a:prstClr val="black"/>
              </a:solidFill>
            </a:endParaRPr>
          </a:p>
        </p:txBody>
      </p:sp>
      <p:sp>
        <p:nvSpPr>
          <p:cNvPr id="33" name="Rectangle 39"/>
          <p:cNvSpPr>
            <a:spLocks noChangeArrowheads="1"/>
          </p:cNvSpPr>
          <p:nvPr/>
        </p:nvSpPr>
        <p:spPr bwMode="auto">
          <a:xfrm>
            <a:off x="2353044" y="1404812"/>
            <a:ext cx="6293430" cy="5441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0673" tIns="30673" rIns="30673" bIns="30673" numCol="1" anchor="t" anchorCtr="0" compatLnSpc="1">
            <a:prstTxWarp prst="textNoShape">
              <a:avLst/>
            </a:prstTxWarp>
          </a:bodyPr>
          <a:lstStyle>
            <a:defPPr>
              <a:defRPr lang="ar-SA"/>
            </a:defPPr>
            <a:lvl1pPr marL="0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5165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0331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5496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80661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25826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0992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16157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61322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ar-SA">
              <a:solidFill>
                <a:prstClr val="black"/>
              </a:solidFill>
            </a:endParaRPr>
          </a:p>
        </p:txBody>
      </p:sp>
      <p:sp>
        <p:nvSpPr>
          <p:cNvPr id="34" name="Line 40"/>
          <p:cNvSpPr>
            <a:spLocks noChangeShapeType="1"/>
          </p:cNvSpPr>
          <p:nvPr/>
        </p:nvSpPr>
        <p:spPr bwMode="auto">
          <a:xfrm>
            <a:off x="134467" y="1467792"/>
            <a:ext cx="8545155" cy="0"/>
          </a:xfrm>
          <a:prstGeom prst="line">
            <a:avLst/>
          </a:prstGeom>
          <a:noFill/>
          <a:ln w="9525" algn="ctr">
            <a:solidFill>
              <a:srgbClr val="FFC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0673" tIns="30673" rIns="30673" bIns="30673" numCol="1" anchor="t" anchorCtr="0" compatLnSpc="1">
            <a:prstTxWarp prst="textNoShape">
              <a:avLst/>
            </a:prstTxWarp>
          </a:bodyPr>
          <a:lstStyle>
            <a:defPPr>
              <a:defRPr lang="ar-SA"/>
            </a:defPPr>
            <a:lvl1pPr marL="0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5165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0331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5496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80661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25826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0992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16157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61322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ar-SA">
              <a:solidFill>
                <a:prstClr val="black"/>
              </a:solidFill>
            </a:endParaRPr>
          </a:p>
        </p:txBody>
      </p:sp>
      <p:grpSp>
        <p:nvGrpSpPr>
          <p:cNvPr id="28" name="مجموعة 27"/>
          <p:cNvGrpSpPr/>
          <p:nvPr/>
        </p:nvGrpSpPr>
        <p:grpSpPr>
          <a:xfrm>
            <a:off x="6705601" y="1577366"/>
            <a:ext cx="2209545" cy="5142857"/>
            <a:chOff x="9108777" y="1656234"/>
            <a:chExt cx="2474723" cy="5400000"/>
          </a:xfrm>
        </p:grpSpPr>
        <p:pic>
          <p:nvPicPr>
            <p:cNvPr id="31" name="Picture 2"/>
            <p:cNvPicPr>
              <a:picLocks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330" t="4544" r="4217" b="4453"/>
            <a:stretch/>
          </p:blipFill>
          <p:spPr bwMode="auto">
            <a:xfrm>
              <a:off x="9108777" y="1656234"/>
              <a:ext cx="2412000" cy="540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2" name="عنصر نائب للنص 8"/>
            <p:cNvSpPr txBox="1">
              <a:spLocks/>
            </p:cNvSpPr>
            <p:nvPr/>
          </p:nvSpPr>
          <p:spPr>
            <a:xfrm>
              <a:off x="9145041" y="1944770"/>
              <a:ext cx="2438459" cy="4696060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  <p:txBody>
            <a:bodyPr/>
            <a:lstStyle>
              <a:lvl1pPr marL="408874" indent="-408874" algn="r" defTabSz="1090331" rtl="1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885894" indent="-340728" algn="r" defTabSz="1090331" rtl="1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3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362913" indent="-272583" algn="r" defTabSz="1090331" rtl="1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908078" indent="-272583" algn="r" defTabSz="1090331" rtl="1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53244" indent="-272583" algn="r" defTabSz="1090331" rtl="1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998409" indent="-272583" algn="r" defTabSz="1090331" rtl="1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543574" indent="-272583" algn="r" defTabSz="1090331" rtl="1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88740" indent="-272583" algn="r" defTabSz="1090331" rtl="1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33905" indent="-272583" algn="r" defTabSz="1090331" rtl="1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just" defTabSz="766816" fontAlgn="base">
                <a:spcBef>
                  <a:spcPct val="0"/>
                </a:spcBef>
                <a:spcAft>
                  <a:spcPts val="671"/>
                </a:spcAft>
                <a:buFont typeface="Arial" pitchFamily="34" charset="0"/>
                <a:buNone/>
              </a:pPr>
              <a:r>
                <a:rPr lang="ar-SA" sz="1400" b="1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إذا كانت بيانات الظاهرة ، مبوبة في جدول توزيع تكراري ، فإن الانحراف المعياري يحسب بتطبيق المعادلة التالية </a:t>
              </a:r>
              <a:r>
                <a:rPr lang="en-US" sz="1400" b="1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:</a:t>
              </a:r>
            </a:p>
            <a:p>
              <a:pPr marL="0" indent="0" algn="just" defTabSz="766816" fontAlgn="base">
                <a:spcBef>
                  <a:spcPct val="0"/>
                </a:spcBef>
                <a:spcAft>
                  <a:spcPts val="671"/>
                </a:spcAft>
                <a:buFont typeface="Arial" pitchFamily="34" charset="0"/>
                <a:buNone/>
              </a:pPr>
              <a:endParaRPr lang="en-US" sz="16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  <a:p>
              <a:pPr marL="0" indent="0" algn="just" defTabSz="766816" fontAlgn="base">
                <a:spcBef>
                  <a:spcPct val="0"/>
                </a:spcBef>
                <a:spcAft>
                  <a:spcPts val="671"/>
                </a:spcAft>
                <a:buFont typeface="Arial" pitchFamily="34" charset="0"/>
                <a:buNone/>
              </a:pPr>
              <a:endParaRPr lang="en-US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  <a:p>
              <a:pPr marL="0" indent="0" algn="just" defTabSz="766816" fontAlgn="base">
                <a:spcBef>
                  <a:spcPct val="0"/>
                </a:spcBef>
                <a:spcAft>
                  <a:spcPts val="671"/>
                </a:spcAft>
                <a:buFont typeface="Arial" pitchFamily="34" charset="0"/>
                <a:buNone/>
              </a:pPr>
              <a:endParaRPr lang="en-US" sz="16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  <a:p>
              <a:pPr marL="0" indent="0" algn="just" defTabSz="766816" fontAlgn="base">
                <a:spcBef>
                  <a:spcPct val="0"/>
                </a:spcBef>
                <a:spcAft>
                  <a:spcPts val="671"/>
                </a:spcAft>
                <a:buFont typeface="Arial" pitchFamily="34" charset="0"/>
                <a:buNone/>
              </a:pPr>
              <a:endParaRPr lang="en-US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  <a:p>
              <a:pPr marL="0" indent="0" algn="just" defTabSz="766816" fontAlgn="base">
                <a:spcBef>
                  <a:spcPct val="0"/>
                </a:spcBef>
                <a:spcAft>
                  <a:spcPts val="671"/>
                </a:spcAft>
                <a:buNone/>
              </a:pPr>
              <a:r>
                <a:rPr lang="ar-EG" sz="1400" b="1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حيث </a:t>
              </a:r>
              <a:r>
                <a:rPr lang="ar-EG" sz="1400" b="1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أن     تكرار الفئة </a:t>
              </a:r>
            </a:p>
            <a:p>
              <a:pPr marL="0" indent="0" algn="just" defTabSz="766816" fontAlgn="base">
                <a:spcBef>
                  <a:spcPct val="0"/>
                </a:spcBef>
                <a:spcAft>
                  <a:spcPts val="671"/>
                </a:spcAft>
                <a:buNone/>
              </a:pPr>
              <a:r>
                <a:rPr lang="ar-EG" sz="1400" b="1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              مركز الفئة </a:t>
              </a:r>
            </a:p>
            <a:p>
              <a:pPr marL="0" indent="0" algn="just" defTabSz="766816" fontAlgn="base">
                <a:spcBef>
                  <a:spcPct val="0"/>
                </a:spcBef>
                <a:spcAft>
                  <a:spcPts val="671"/>
                </a:spcAft>
                <a:buNone/>
              </a:pPr>
              <a:r>
                <a:rPr lang="ar-EG" sz="1400" b="1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             الوسط الحسابي </a:t>
              </a:r>
            </a:p>
            <a:p>
              <a:pPr marL="0" indent="0" algn="just" defTabSz="766816" fontAlgn="base">
                <a:spcBef>
                  <a:spcPct val="0"/>
                </a:spcBef>
                <a:spcAft>
                  <a:spcPts val="671"/>
                </a:spcAft>
                <a:buNone/>
              </a:pPr>
              <a:r>
                <a:rPr lang="ar-EG" sz="1400" b="1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            </a:t>
              </a:r>
              <a:r>
                <a:rPr lang="ar-EG" sz="1400" b="1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مجموع التكرار              </a:t>
              </a:r>
            </a:p>
            <a:p>
              <a:pPr marL="0" indent="0" algn="just" defTabSz="766816" fontAlgn="base">
                <a:spcBef>
                  <a:spcPct val="0"/>
                </a:spcBef>
                <a:spcAft>
                  <a:spcPts val="671"/>
                </a:spcAft>
                <a:buNone/>
              </a:pPr>
              <a:r>
                <a:rPr lang="ar-EG" sz="1400" b="1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والمقدار </a:t>
              </a:r>
              <a:r>
                <a:rPr lang="ar-EG" sz="1400" b="1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الذي تحت الجذر يعبر عن التباين           .</a:t>
              </a:r>
            </a:p>
            <a:p>
              <a:pPr marL="0" indent="0" algn="just" defTabSz="766816" fontAlgn="base">
                <a:spcBef>
                  <a:spcPct val="0"/>
                </a:spcBef>
                <a:spcAft>
                  <a:spcPts val="671"/>
                </a:spcAft>
                <a:buFont typeface="Arial" pitchFamily="34" charset="0"/>
                <a:buNone/>
              </a:pPr>
              <a:endParaRPr lang="ar-EG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  <a:p>
              <a:pPr marL="0" indent="0" algn="just" defTabSz="766816" fontAlgn="base">
                <a:spcBef>
                  <a:spcPct val="0"/>
                </a:spcBef>
                <a:spcAft>
                  <a:spcPts val="671"/>
                </a:spcAft>
                <a:buFont typeface="Arial" pitchFamily="34" charset="0"/>
                <a:buNone/>
              </a:pPr>
              <a:r>
                <a:rPr lang="ar-EG" sz="1600" b="1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.</a:t>
              </a:r>
              <a:endParaRPr lang="en-US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1026" name="Picture 2" descr="E:\الأساليب الكمية\pice\الانحراف المعياري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618" y="2808221"/>
            <a:ext cx="2057147" cy="128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2229" y="4148794"/>
            <a:ext cx="20955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6822" y="4488089"/>
            <a:ext cx="238125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3873" y="4735739"/>
            <a:ext cx="238125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7979" y="4747532"/>
            <a:ext cx="533399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8396" y="5076825"/>
            <a:ext cx="276225" cy="19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618" y="5088026"/>
            <a:ext cx="609782" cy="237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8866" y="5619750"/>
            <a:ext cx="466725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620973"/>
            <a:ext cx="1143000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9871118"/>
              </p:ext>
            </p:extLst>
          </p:nvPr>
        </p:nvGraphicFramePr>
        <p:xfrm>
          <a:off x="2353044" y="1802858"/>
          <a:ext cx="4123955" cy="2285523"/>
        </p:xfrm>
        <a:graphic>
          <a:graphicData uri="http://schemas.openxmlformats.org/drawingml/2006/table">
            <a:tbl>
              <a:tblPr rtl="1" firstRow="1" firstCol="1" lastRow="1" lastCol="1" bandRow="1" bandCol="1"/>
              <a:tblGrid>
                <a:gridCol w="917598"/>
                <a:gridCol w="694303"/>
                <a:gridCol w="894919"/>
                <a:gridCol w="855668"/>
                <a:gridCol w="761467"/>
              </a:tblGrid>
              <a:tr h="60023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2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300" b="1" spc="40">
                          <a:effectLst/>
                          <a:latin typeface="Times New Roman"/>
                          <a:ea typeface="Times New Roman"/>
                          <a:cs typeface="Traditional Arabic"/>
                        </a:rPr>
                        <a:t>مركز الفئة </a:t>
                      </a:r>
                      <a:endParaRPr lang="en-US" sz="12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300" b="1" spc="40">
                          <a:effectLst/>
                          <a:latin typeface="Times New Roman"/>
                          <a:ea typeface="Times New Roman"/>
                          <a:cs typeface="Traditional Arabic"/>
                        </a:rPr>
                        <a:t>عدد الأسر</a:t>
                      </a:r>
                      <a:endParaRPr lang="en-US" sz="12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300" b="1" spc="40" dirty="0">
                          <a:effectLst/>
                          <a:latin typeface="Times New Roman"/>
                          <a:ea typeface="Times New Roman"/>
                          <a:cs typeface="Traditional Arabic"/>
                        </a:rPr>
                        <a:t>الإنفاق</a:t>
                      </a:r>
                      <a:endParaRPr lang="en-US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033"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200" b="1" spc="40">
                          <a:effectLst/>
                          <a:latin typeface="Times New Roman"/>
                          <a:ea typeface="Times New Roman"/>
                          <a:cs typeface="Traditional Arabic"/>
                        </a:rPr>
                        <a:t>12.25</a:t>
                      </a:r>
                      <a:endParaRPr lang="en-US" sz="12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200" b="1" spc="40">
                          <a:effectLst/>
                          <a:latin typeface="Times New Roman"/>
                          <a:ea typeface="Times New Roman"/>
                          <a:cs typeface="Traditional Arabic"/>
                        </a:rPr>
                        <a:t>3.5</a:t>
                      </a:r>
                      <a:endParaRPr lang="en-US" sz="12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200" b="1" spc="40">
                          <a:effectLst/>
                          <a:latin typeface="Times New Roman"/>
                          <a:ea typeface="Times New Roman"/>
                          <a:cs typeface="Traditional Arabic"/>
                        </a:rPr>
                        <a:t>3.5</a:t>
                      </a:r>
                      <a:endParaRPr lang="en-US" sz="12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200" b="1" spc="40">
                          <a:effectLst/>
                          <a:latin typeface="Times New Roman"/>
                          <a:ea typeface="Times New Roman"/>
                          <a:cs typeface="Traditional Arabic"/>
                        </a:rPr>
                        <a:t>1</a:t>
                      </a:r>
                      <a:endParaRPr lang="en-US" sz="12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200" b="1" spc="40" dirty="0">
                          <a:effectLst/>
                          <a:latin typeface="Times New Roman"/>
                          <a:ea typeface="Times New Roman"/>
                          <a:cs typeface="Traditional Arabic"/>
                        </a:rPr>
                        <a:t>2-5</a:t>
                      </a:r>
                      <a:endParaRPr lang="en-US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033"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200" b="1" spc="40">
                          <a:effectLst/>
                          <a:latin typeface="Times New Roman"/>
                          <a:ea typeface="Times New Roman"/>
                          <a:cs typeface="Traditional Arabic"/>
                        </a:rPr>
                        <a:t>338</a:t>
                      </a:r>
                      <a:endParaRPr lang="en-US" sz="12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200" b="1" spc="40">
                          <a:effectLst/>
                          <a:latin typeface="Times New Roman"/>
                          <a:ea typeface="Times New Roman"/>
                          <a:cs typeface="Traditional Arabic"/>
                        </a:rPr>
                        <a:t>52</a:t>
                      </a:r>
                      <a:endParaRPr lang="en-US" sz="12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200" b="1" spc="40">
                          <a:effectLst/>
                          <a:latin typeface="Times New Roman"/>
                          <a:ea typeface="Times New Roman"/>
                          <a:cs typeface="Traditional Arabic"/>
                        </a:rPr>
                        <a:t>6.5</a:t>
                      </a:r>
                      <a:endParaRPr lang="en-US" sz="12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200" b="1" spc="40">
                          <a:effectLst/>
                          <a:latin typeface="Times New Roman"/>
                          <a:ea typeface="Times New Roman"/>
                          <a:cs typeface="Traditional Arabic"/>
                        </a:rPr>
                        <a:t>8</a:t>
                      </a:r>
                      <a:endParaRPr lang="en-US" sz="12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200" b="1" spc="40" dirty="0">
                          <a:effectLst/>
                          <a:latin typeface="Times New Roman"/>
                          <a:ea typeface="Times New Roman"/>
                          <a:cs typeface="Traditional Arabic"/>
                        </a:rPr>
                        <a:t>5-8</a:t>
                      </a:r>
                      <a:endParaRPr lang="en-US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033"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200" b="1" spc="40">
                          <a:effectLst/>
                          <a:latin typeface="Times New Roman"/>
                          <a:ea typeface="Times New Roman"/>
                          <a:cs typeface="Traditional Arabic"/>
                        </a:rPr>
                        <a:t>1173.25</a:t>
                      </a:r>
                      <a:endParaRPr lang="en-US" sz="12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200" b="1" spc="40">
                          <a:effectLst/>
                          <a:latin typeface="Times New Roman"/>
                          <a:ea typeface="Times New Roman"/>
                          <a:cs typeface="Traditional Arabic"/>
                        </a:rPr>
                        <a:t>123.5</a:t>
                      </a:r>
                      <a:endParaRPr lang="en-US" sz="12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200" b="1" spc="40">
                          <a:effectLst/>
                          <a:latin typeface="Times New Roman"/>
                          <a:ea typeface="Times New Roman"/>
                          <a:cs typeface="Traditional Arabic"/>
                        </a:rPr>
                        <a:t>9.5</a:t>
                      </a:r>
                      <a:endParaRPr lang="en-US" sz="12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200" b="1" spc="40">
                          <a:effectLst/>
                          <a:latin typeface="Times New Roman"/>
                          <a:ea typeface="Times New Roman"/>
                          <a:cs typeface="Traditional Arabic"/>
                        </a:rPr>
                        <a:t>13</a:t>
                      </a:r>
                      <a:endParaRPr lang="en-US" sz="12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200" b="1" spc="40" dirty="0">
                          <a:effectLst/>
                          <a:latin typeface="Times New Roman"/>
                          <a:ea typeface="Times New Roman"/>
                          <a:cs typeface="Traditional Arabic"/>
                        </a:rPr>
                        <a:t>8-11</a:t>
                      </a:r>
                      <a:endParaRPr lang="en-US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033"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200" b="1" spc="40">
                          <a:effectLst/>
                          <a:latin typeface="Times New Roman"/>
                          <a:ea typeface="Times New Roman"/>
                          <a:cs typeface="Traditional Arabic"/>
                        </a:rPr>
                        <a:t>1562.5</a:t>
                      </a:r>
                      <a:endParaRPr lang="en-US" sz="12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200" b="1" spc="40">
                          <a:effectLst/>
                          <a:latin typeface="Times New Roman"/>
                          <a:ea typeface="Times New Roman"/>
                          <a:cs typeface="Traditional Arabic"/>
                        </a:rPr>
                        <a:t>125</a:t>
                      </a:r>
                      <a:endParaRPr lang="en-US" sz="12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200" b="1" spc="40">
                          <a:effectLst/>
                          <a:latin typeface="Times New Roman"/>
                          <a:ea typeface="Times New Roman"/>
                          <a:cs typeface="Traditional Arabic"/>
                        </a:rPr>
                        <a:t>12.5</a:t>
                      </a:r>
                      <a:endParaRPr lang="en-US" sz="12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200" b="1" spc="40">
                          <a:effectLst/>
                          <a:latin typeface="Times New Roman"/>
                          <a:ea typeface="Times New Roman"/>
                          <a:cs typeface="Traditional Arabic"/>
                        </a:rPr>
                        <a:t>10</a:t>
                      </a:r>
                      <a:endParaRPr lang="en-US" sz="12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200" b="1" spc="40" dirty="0">
                          <a:effectLst/>
                          <a:latin typeface="Times New Roman"/>
                          <a:ea typeface="Times New Roman"/>
                          <a:cs typeface="Traditional Arabic"/>
                        </a:rPr>
                        <a:t>11-14</a:t>
                      </a:r>
                      <a:endParaRPr lang="en-US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033"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200" b="1" spc="40">
                          <a:effectLst/>
                          <a:latin typeface="Times New Roman"/>
                          <a:ea typeface="Times New Roman"/>
                          <a:cs typeface="Traditional Arabic"/>
                        </a:rPr>
                        <a:t>1922</a:t>
                      </a:r>
                      <a:endParaRPr lang="en-US" sz="12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200" b="1" spc="40">
                          <a:effectLst/>
                          <a:latin typeface="Times New Roman"/>
                          <a:ea typeface="Times New Roman"/>
                          <a:cs typeface="Traditional Arabic"/>
                        </a:rPr>
                        <a:t>124</a:t>
                      </a:r>
                      <a:endParaRPr lang="en-US" sz="12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200" b="1" spc="40">
                          <a:effectLst/>
                          <a:latin typeface="Times New Roman"/>
                          <a:ea typeface="Times New Roman"/>
                          <a:cs typeface="Traditional Arabic"/>
                        </a:rPr>
                        <a:t>15.5</a:t>
                      </a:r>
                      <a:endParaRPr lang="en-US" sz="12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200" b="1" spc="40">
                          <a:effectLst/>
                          <a:latin typeface="Times New Roman"/>
                          <a:ea typeface="Times New Roman"/>
                          <a:cs typeface="Traditional Arabic"/>
                        </a:rPr>
                        <a:t>8</a:t>
                      </a:r>
                      <a:endParaRPr lang="en-US" sz="12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200" b="1" spc="40" dirty="0">
                          <a:effectLst/>
                          <a:latin typeface="Times New Roman"/>
                          <a:ea typeface="Times New Roman"/>
                          <a:cs typeface="Traditional Arabic"/>
                        </a:rPr>
                        <a:t>14-17</a:t>
                      </a:r>
                      <a:endParaRPr lang="en-US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119"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200" b="1" spc="40">
                          <a:effectLst/>
                          <a:latin typeface="Times New Roman"/>
                          <a:ea typeface="Times New Roman"/>
                          <a:cs typeface="Traditional Arabic"/>
                        </a:rPr>
                        <a:t>5008</a:t>
                      </a:r>
                      <a:endParaRPr lang="en-US" sz="12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200" b="1" spc="40">
                          <a:effectLst/>
                          <a:latin typeface="Times New Roman"/>
                          <a:ea typeface="Times New Roman"/>
                          <a:cs typeface="Traditional Arabic"/>
                        </a:rPr>
                        <a:t>428</a:t>
                      </a:r>
                      <a:endParaRPr lang="en-US" sz="12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ar-EG" sz="1300" b="1" spc="40">
                          <a:effectLst/>
                          <a:latin typeface="Times New Roman"/>
                          <a:ea typeface="Times New Roman"/>
                          <a:cs typeface="Traditional Arabic"/>
                        </a:rPr>
                        <a:t> </a:t>
                      </a:r>
                      <a:endParaRPr lang="en-US" sz="12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200" b="1" spc="40">
                          <a:effectLst/>
                          <a:latin typeface="Times New Roman"/>
                          <a:ea typeface="Times New Roman"/>
                          <a:cs typeface="Traditional Arabic"/>
                        </a:rPr>
                        <a:t>40</a:t>
                      </a:r>
                      <a:endParaRPr lang="en-US" sz="12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200" b="1" spc="40" dirty="0">
                          <a:effectLst/>
                          <a:latin typeface="Times New Roman"/>
                          <a:ea typeface="Times New Roman"/>
                          <a:cs typeface="Traditional Arabic"/>
                        </a:rPr>
                        <a:t>sum</a:t>
                      </a:r>
                      <a:endParaRPr lang="en-US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4656764"/>
              </p:ext>
            </p:extLst>
          </p:nvPr>
        </p:nvGraphicFramePr>
        <p:xfrm>
          <a:off x="5715000" y="1928465"/>
          <a:ext cx="419100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0" name="معادلة" r:id="rId14" imgW="304668" imgH="228501" progId="Equation.3">
                  <p:embed/>
                </p:oleObj>
              </mc:Choice>
              <mc:Fallback>
                <p:oleObj name="معادلة" r:id="rId14" imgW="304668" imgH="228501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1928465"/>
                        <a:ext cx="419100" cy="314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3563563"/>
              </p:ext>
            </p:extLst>
          </p:nvPr>
        </p:nvGraphicFramePr>
        <p:xfrm>
          <a:off x="5029200" y="1949247"/>
          <a:ext cx="285750" cy="28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1" name="معادلة" r:id="rId16" imgW="203024" imgH="203024" progId="Equation.3">
                  <p:embed/>
                </p:oleObj>
              </mc:Choice>
              <mc:Fallback>
                <p:oleObj name="معادلة" r:id="rId16" imgW="203024" imgH="203024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1949247"/>
                        <a:ext cx="285750" cy="285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8900451"/>
              </p:ext>
            </p:extLst>
          </p:nvPr>
        </p:nvGraphicFramePr>
        <p:xfrm>
          <a:off x="4297506" y="2057400"/>
          <a:ext cx="219075" cy="247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2" name="معادلة" r:id="rId18" imgW="126835" imgH="139518" progId="Equation.3">
                  <p:embed/>
                </p:oleObj>
              </mc:Choice>
              <mc:Fallback>
                <p:oleObj name="معادلة" r:id="rId18" imgW="126835" imgH="139518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97506" y="2057400"/>
                        <a:ext cx="219075" cy="247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6666885"/>
              </p:ext>
            </p:extLst>
          </p:nvPr>
        </p:nvGraphicFramePr>
        <p:xfrm>
          <a:off x="3429000" y="2057400"/>
          <a:ext cx="209550" cy="276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3" name="معادلة" r:id="rId20" imgW="152268" imgH="203024" progId="Equation.3">
                  <p:embed/>
                </p:oleObj>
              </mc:Choice>
              <mc:Fallback>
                <p:oleObj name="معادلة" r:id="rId20" imgW="152268" imgH="203024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2057400"/>
                        <a:ext cx="209550" cy="276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1524" y="4362450"/>
            <a:ext cx="1038225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534" y="4602389"/>
            <a:ext cx="914400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6170" y="4848225"/>
            <a:ext cx="116205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6231" y="5325341"/>
            <a:ext cx="2545689" cy="128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8466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832" y="48"/>
            <a:ext cx="9143346" cy="6857143"/>
            <a:chOff x="106855260" y="107967780"/>
            <a:chExt cx="6645600" cy="4285296"/>
          </a:xfrm>
        </p:grpSpPr>
        <p:sp>
          <p:nvSpPr>
            <p:cNvPr id="3" name="Rectangle 15"/>
            <p:cNvSpPr>
              <a:spLocks noChangeArrowheads="1"/>
            </p:cNvSpPr>
            <p:nvPr/>
          </p:nvSpPr>
          <p:spPr bwMode="auto">
            <a:xfrm flipH="1">
              <a:off x="106855260" y="107967780"/>
              <a:ext cx="6556992" cy="49369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ar-SA">
                <a:solidFill>
                  <a:prstClr val="black"/>
                </a:solidFill>
              </a:endParaRPr>
            </a:p>
          </p:txBody>
        </p:sp>
        <p:grpSp>
          <p:nvGrpSpPr>
            <p:cNvPr id="4" name="Group 16"/>
            <p:cNvGrpSpPr>
              <a:grpSpLocks/>
            </p:cNvGrpSpPr>
            <p:nvPr/>
          </p:nvGrpSpPr>
          <p:grpSpPr bwMode="auto">
            <a:xfrm>
              <a:off x="112947060" y="108101490"/>
              <a:ext cx="221520" cy="225428"/>
              <a:chOff x="112947060" y="108101490"/>
              <a:chExt cx="221520" cy="225428"/>
            </a:xfrm>
          </p:grpSpPr>
          <p:sp>
            <p:nvSpPr>
              <p:cNvPr id="22" name="AutoShape 17"/>
              <p:cNvSpPr>
                <a:spLocks noChangeArrowheads="1"/>
              </p:cNvSpPr>
              <p:nvPr/>
            </p:nvSpPr>
            <p:spPr bwMode="auto">
              <a:xfrm flipH="1">
                <a:off x="112947060" y="108101490"/>
                <a:ext cx="221520" cy="43349"/>
              </a:xfrm>
              <a:prstGeom prst="roundRect">
                <a:avLst>
                  <a:gd name="adj" fmla="val 50000"/>
                </a:avLst>
              </a:prstGeom>
              <a:solidFill>
                <a:srgbClr val="FF66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ar-SA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AutoShape 18"/>
              <p:cNvSpPr>
                <a:spLocks noChangeArrowheads="1"/>
              </p:cNvSpPr>
              <p:nvPr/>
            </p:nvSpPr>
            <p:spPr bwMode="auto">
              <a:xfrm flipH="1">
                <a:off x="112947060" y="108192052"/>
                <a:ext cx="221520" cy="43349"/>
              </a:xfrm>
              <a:prstGeom prst="roundRect">
                <a:avLst>
                  <a:gd name="adj" fmla="val 50000"/>
                </a:avLst>
              </a:prstGeom>
              <a:solidFill>
                <a:srgbClr val="FF66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ar-SA">
                  <a:solidFill>
                    <a:prstClr val="black"/>
                  </a:solidFill>
                </a:endParaRPr>
              </a:p>
            </p:txBody>
          </p:sp>
          <p:sp>
            <p:nvSpPr>
              <p:cNvPr id="24" name="AutoShape 19"/>
              <p:cNvSpPr>
                <a:spLocks noChangeArrowheads="1"/>
              </p:cNvSpPr>
              <p:nvPr/>
            </p:nvSpPr>
            <p:spPr bwMode="auto">
              <a:xfrm flipH="1">
                <a:off x="112947060" y="108283569"/>
                <a:ext cx="221520" cy="43349"/>
              </a:xfrm>
              <a:prstGeom prst="roundRect">
                <a:avLst>
                  <a:gd name="adj" fmla="val 50000"/>
                </a:avLst>
              </a:prstGeom>
              <a:solidFill>
                <a:srgbClr val="FF66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ar-SA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5" name="Rectangle 20"/>
            <p:cNvSpPr>
              <a:spLocks noChangeArrowheads="1"/>
            </p:cNvSpPr>
            <p:nvPr/>
          </p:nvSpPr>
          <p:spPr bwMode="auto">
            <a:xfrm flipH="1">
              <a:off x="106855260" y="108747196"/>
              <a:ext cx="6527735" cy="350588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ar-SA">
                <a:solidFill>
                  <a:prstClr val="black"/>
                </a:solidFill>
              </a:endParaRPr>
            </a:p>
          </p:txBody>
        </p:sp>
        <p:sp>
          <p:nvSpPr>
            <p:cNvPr id="7" name="Rectangle 22"/>
            <p:cNvSpPr>
              <a:spLocks noChangeArrowheads="1"/>
            </p:cNvSpPr>
            <p:nvPr/>
          </p:nvSpPr>
          <p:spPr bwMode="auto">
            <a:xfrm flipH="1">
              <a:off x="113168580" y="108747196"/>
              <a:ext cx="331631" cy="3505880"/>
            </a:xfrm>
            <a:prstGeom prst="rect">
              <a:avLst/>
            </a:prstGeom>
            <a:gradFill flip="none" rotWithShape="1">
              <a:gsLst>
                <a:gs pos="0">
                  <a:schemeClr val="bg2">
                    <a:lumMod val="90000"/>
                    <a:shade val="30000"/>
                    <a:satMod val="115000"/>
                  </a:schemeClr>
                </a:gs>
                <a:gs pos="50000">
                  <a:schemeClr val="bg2">
                    <a:lumMod val="90000"/>
                    <a:shade val="67500"/>
                    <a:satMod val="115000"/>
                  </a:schemeClr>
                </a:gs>
                <a:gs pos="100000">
                  <a:schemeClr val="bg2">
                    <a:lumMod val="90000"/>
                    <a:shade val="100000"/>
                    <a:satMod val="115000"/>
                  </a:schemeClr>
                </a:gs>
              </a:gsLst>
              <a:lin ang="0" scaled="1"/>
              <a:tileRect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ar-SA">
                <a:solidFill>
                  <a:prstClr val="black"/>
                </a:solidFill>
              </a:endParaRPr>
            </a:p>
          </p:txBody>
        </p:sp>
        <p:sp>
          <p:nvSpPr>
            <p:cNvPr id="11" name="Text Box 26"/>
            <p:cNvSpPr txBox="1">
              <a:spLocks noChangeArrowheads="1"/>
            </p:cNvSpPr>
            <p:nvPr/>
          </p:nvSpPr>
          <p:spPr bwMode="auto">
            <a:xfrm flipH="1">
              <a:off x="106949945" y="108461478"/>
              <a:ext cx="6349359" cy="384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195" tIns="36195" rIns="36195" bIns="36195" numCol="1" anchor="t" anchorCtr="0" compatLnSpc="1">
              <a:prstTxWarp prst="textNoShape">
                <a:avLst/>
              </a:prstTxWarp>
            </a:bodyPr>
            <a:lstStyle/>
            <a:p>
              <a:pPr algn="ctr" defTabSz="766816" rtl="1" fontAlgn="base">
                <a:spcBef>
                  <a:spcPct val="0"/>
                </a:spcBef>
                <a:spcAft>
                  <a:spcPts val="587"/>
                </a:spcAft>
              </a:pPr>
              <a:r>
                <a:rPr lang="ar-EG" sz="2000" b="1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ال</a:t>
              </a:r>
              <a:r>
                <a:rPr lang="ar-SA" sz="2000" b="1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انحراف </a:t>
              </a:r>
              <a:r>
                <a:rPr lang="ar-SA" sz="2000" b="1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المعياري  </a:t>
              </a:r>
              <a:r>
                <a:rPr lang="en-US" sz="2000" b="1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Standard Deviation</a:t>
              </a:r>
            </a:p>
          </p:txBody>
        </p:sp>
        <p:sp>
          <p:nvSpPr>
            <p:cNvPr id="13" name="Text Box 28"/>
            <p:cNvSpPr txBox="1">
              <a:spLocks noChangeArrowheads="1"/>
            </p:cNvSpPr>
            <p:nvPr/>
          </p:nvSpPr>
          <p:spPr bwMode="auto">
            <a:xfrm flipH="1">
              <a:off x="106943868" y="107967780"/>
              <a:ext cx="5781672" cy="4936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195" tIns="36195" rIns="36195" bIns="36195" numCol="1" anchor="ctr" anchorCtr="0" compatLnSpc="1">
              <a:prstTxWarp prst="textNoShape">
                <a:avLst/>
              </a:prstTxWarp>
            </a:bodyPr>
            <a:lstStyle/>
            <a:p>
              <a:pPr algn="ctr" defTabSz="766816" fontAlgn="base">
                <a:spcBef>
                  <a:spcPct val="0"/>
                </a:spcBef>
                <a:spcAft>
                  <a:spcPct val="0"/>
                </a:spcAft>
              </a:pPr>
              <a:r>
                <a:rPr lang="ar-EG" sz="3600" cap="all" dirty="0">
                  <a:solidFill>
                    <a:srgbClr val="FFFF00"/>
                  </a:solidFill>
                  <a:effectLst>
                    <a:reflection blurRad="12700" stA="48000" endA="300" endPos="55000" dir="5400000" sy="-90000" algn="bl" rotWithShape="0"/>
                  </a:effectLst>
                  <a:latin typeface="Arial" pitchFamily="34" charset="0"/>
                  <a:cs typeface="Arial" pitchFamily="34" charset="0"/>
                </a:rPr>
                <a:t>مقاييس التشتت أو الانتشار</a:t>
              </a:r>
              <a:endParaRPr lang="ar-SA" sz="2300" dirty="0">
                <a:solidFill>
                  <a:srgbClr val="FFFF00"/>
                </a:solidFill>
                <a:latin typeface="Franklin Gothic Heavy" pitchFamily="34" charset="0"/>
                <a:cs typeface="Arial" pitchFamily="34" charset="0"/>
              </a:endParaRPr>
            </a:p>
          </p:txBody>
        </p:sp>
        <p:sp>
          <p:nvSpPr>
            <p:cNvPr id="20" name="Rectangle 30" hidden="1"/>
            <p:cNvSpPr>
              <a:spLocks noChangeArrowheads="1"/>
            </p:cNvSpPr>
            <p:nvPr/>
          </p:nvSpPr>
          <p:spPr bwMode="auto">
            <a:xfrm>
              <a:off x="108458176" y="109118630"/>
              <a:ext cx="675199" cy="67519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ar-SA">
                <a:solidFill>
                  <a:prstClr val="black"/>
                </a:solidFill>
              </a:endParaRPr>
            </a:p>
          </p:txBody>
        </p:sp>
        <p:sp>
          <p:nvSpPr>
            <p:cNvPr id="15" name="Rectangle 32"/>
            <p:cNvSpPr>
              <a:spLocks noChangeArrowheads="1"/>
            </p:cNvSpPr>
            <p:nvPr/>
          </p:nvSpPr>
          <p:spPr bwMode="auto">
            <a:xfrm>
              <a:off x="113412252" y="107967780"/>
              <a:ext cx="88608" cy="4285296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ar-SA">
                <a:solidFill>
                  <a:prstClr val="black"/>
                </a:solidFill>
              </a:endParaRPr>
            </a:p>
          </p:txBody>
        </p:sp>
      </p:grpSp>
      <p:sp>
        <p:nvSpPr>
          <p:cNvPr id="29" name="AutoShape 35"/>
          <p:cNvSpPr>
            <a:spLocks noChangeArrowheads="1"/>
          </p:cNvSpPr>
          <p:nvPr/>
        </p:nvSpPr>
        <p:spPr bwMode="auto">
          <a:xfrm>
            <a:off x="122743" y="1683484"/>
            <a:ext cx="8411877" cy="5058863"/>
          </a:xfrm>
          <a:prstGeom prst="roundRect">
            <a:avLst>
              <a:gd name="adj" fmla="val 4056"/>
            </a:avLst>
          </a:prstGeom>
          <a:solidFill>
            <a:srgbClr val="FFFFFF"/>
          </a:solidFill>
          <a:ln w="9525" algn="in">
            <a:solidFill>
              <a:srgbClr val="FFC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0673" tIns="30673" rIns="30673" bIns="30673" numCol="1" anchor="t" anchorCtr="0" compatLnSpc="1">
            <a:prstTxWarp prst="textNoShape">
              <a:avLst/>
            </a:prstTxWarp>
          </a:bodyPr>
          <a:lstStyle>
            <a:defPPr>
              <a:defRPr lang="ar-SA"/>
            </a:defPPr>
            <a:lvl1pPr marL="0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5165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0331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5496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80661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25826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0992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16157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61322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ar-EG" sz="1800" b="1" dirty="0">
              <a:solidFill>
                <a:prstClr val="black"/>
              </a:solidFill>
              <a:latin typeface="Simplified Arabic" pitchFamily="18" charset="-78"/>
              <a:cs typeface="Simplified Arabic" pitchFamily="18" charset="-78"/>
            </a:endParaRPr>
          </a:p>
          <a:p>
            <a:pPr algn="just"/>
            <a:endParaRPr lang="ar-EG" sz="1800" b="1" dirty="0" smtClean="0">
              <a:solidFill>
                <a:prstClr val="black"/>
              </a:solidFill>
              <a:latin typeface="Simplified Arabic" pitchFamily="18" charset="-78"/>
              <a:cs typeface="Simplified Arabic" pitchFamily="18" charset="-78"/>
            </a:endParaRPr>
          </a:p>
          <a:p>
            <a:pPr algn="just"/>
            <a:endParaRPr lang="ar-EG" sz="1800" b="1" dirty="0" smtClean="0">
              <a:solidFill>
                <a:prstClr val="black"/>
              </a:solidFill>
              <a:latin typeface="Simplified Arabic" pitchFamily="18" charset="-78"/>
              <a:cs typeface="Simplified Arabic" pitchFamily="18" charset="-78"/>
            </a:endParaRPr>
          </a:p>
          <a:p>
            <a:pPr marL="285750" indent="-285750" algn="just">
              <a:buFont typeface="Wingdings" pitchFamily="2" charset="2"/>
              <a:buChar char="q"/>
            </a:pPr>
            <a:endParaRPr lang="ar-EG" sz="1800" b="1" dirty="0" smtClean="0">
              <a:solidFill>
                <a:prstClr val="black"/>
              </a:solidFill>
              <a:latin typeface="Simplified Arabic" pitchFamily="18" charset="-78"/>
              <a:cs typeface="Simplified Arabic" pitchFamily="18" charset="-78"/>
            </a:endParaRPr>
          </a:p>
          <a:p>
            <a:pPr marL="285750" indent="-285750" algn="just">
              <a:buFont typeface="Wingdings" pitchFamily="2" charset="2"/>
              <a:buChar char="q"/>
            </a:pPr>
            <a:endParaRPr lang="ar-EG" sz="1800" b="1" dirty="0">
              <a:solidFill>
                <a:prstClr val="black"/>
              </a:solidFill>
              <a:latin typeface="Simplified Arabic" pitchFamily="18" charset="-78"/>
              <a:cs typeface="Simplified Arabic" pitchFamily="18" charset="-78"/>
            </a:endParaRPr>
          </a:p>
          <a:p>
            <a:pPr marL="285750" indent="-285750" algn="just">
              <a:buFont typeface="Wingdings" pitchFamily="2" charset="2"/>
              <a:buChar char="q"/>
            </a:pPr>
            <a:endParaRPr lang="ar-EG" sz="1800" b="1" dirty="0" smtClean="0">
              <a:solidFill>
                <a:prstClr val="black"/>
              </a:solidFill>
              <a:latin typeface="Simplified Arabic" pitchFamily="18" charset="-78"/>
              <a:cs typeface="Simplified Arabic" pitchFamily="18" charset="-78"/>
            </a:endParaRPr>
          </a:p>
          <a:p>
            <a:pPr marL="285750" indent="-285750" algn="just">
              <a:buFont typeface="Wingdings" pitchFamily="2" charset="2"/>
              <a:buChar char="q"/>
            </a:pPr>
            <a:endParaRPr lang="ar-EG" sz="1800" b="1" dirty="0" smtClean="0">
              <a:solidFill>
                <a:prstClr val="black"/>
              </a:solidFill>
              <a:latin typeface="Simplified Arabic" pitchFamily="18" charset="-78"/>
              <a:cs typeface="Simplified Arabic" pitchFamily="18" charset="-78"/>
            </a:endParaRPr>
          </a:p>
          <a:p>
            <a:endParaRPr lang="ar-EG" b="1" dirty="0" smtClean="0">
              <a:solidFill>
                <a:prstClr val="black"/>
              </a:solidFill>
              <a:latin typeface="Simplified Arabic" pitchFamily="18" charset="-78"/>
              <a:cs typeface="Simplified Arabic" pitchFamily="18" charset="-78"/>
            </a:endParaRPr>
          </a:p>
          <a:p>
            <a:endParaRPr lang="ar-EG" b="1" dirty="0">
              <a:solidFill>
                <a:prstClr val="black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30" name="Line 36"/>
          <p:cNvSpPr>
            <a:spLocks noChangeShapeType="1"/>
          </p:cNvSpPr>
          <p:nvPr/>
        </p:nvSpPr>
        <p:spPr bwMode="auto">
          <a:xfrm flipV="1">
            <a:off x="134466" y="1445431"/>
            <a:ext cx="0" cy="476107"/>
          </a:xfrm>
          <a:prstGeom prst="line">
            <a:avLst/>
          </a:prstGeom>
          <a:noFill/>
          <a:ln w="9525" algn="ctr">
            <a:solidFill>
              <a:srgbClr val="FFC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0673" tIns="30673" rIns="30673" bIns="30673" numCol="1" anchor="t" anchorCtr="0" compatLnSpc="1">
            <a:prstTxWarp prst="textNoShape">
              <a:avLst/>
            </a:prstTxWarp>
          </a:bodyPr>
          <a:lstStyle>
            <a:defPPr>
              <a:defRPr lang="ar-SA"/>
            </a:defPPr>
            <a:lvl1pPr marL="0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5165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0331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5496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80661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25826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0992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16157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61322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ar-SA">
              <a:solidFill>
                <a:prstClr val="black"/>
              </a:solidFill>
            </a:endParaRPr>
          </a:p>
        </p:txBody>
      </p:sp>
      <p:sp>
        <p:nvSpPr>
          <p:cNvPr id="33" name="Rectangle 39"/>
          <p:cNvSpPr>
            <a:spLocks noChangeArrowheads="1"/>
          </p:cNvSpPr>
          <p:nvPr/>
        </p:nvSpPr>
        <p:spPr bwMode="auto">
          <a:xfrm>
            <a:off x="2353044" y="1404812"/>
            <a:ext cx="6293430" cy="5441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0673" tIns="30673" rIns="30673" bIns="30673" numCol="1" anchor="t" anchorCtr="0" compatLnSpc="1">
            <a:prstTxWarp prst="textNoShape">
              <a:avLst/>
            </a:prstTxWarp>
          </a:bodyPr>
          <a:lstStyle>
            <a:defPPr>
              <a:defRPr lang="ar-SA"/>
            </a:defPPr>
            <a:lvl1pPr marL="0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5165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0331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5496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80661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25826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0992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16157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61322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ar-SA">
              <a:solidFill>
                <a:prstClr val="black"/>
              </a:solidFill>
            </a:endParaRPr>
          </a:p>
        </p:txBody>
      </p:sp>
      <p:sp>
        <p:nvSpPr>
          <p:cNvPr id="34" name="Line 40"/>
          <p:cNvSpPr>
            <a:spLocks noChangeShapeType="1"/>
          </p:cNvSpPr>
          <p:nvPr/>
        </p:nvSpPr>
        <p:spPr bwMode="auto">
          <a:xfrm>
            <a:off x="134467" y="1467792"/>
            <a:ext cx="8545155" cy="0"/>
          </a:xfrm>
          <a:prstGeom prst="line">
            <a:avLst/>
          </a:prstGeom>
          <a:noFill/>
          <a:ln w="9525" algn="ctr">
            <a:solidFill>
              <a:srgbClr val="FFC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0673" tIns="30673" rIns="30673" bIns="30673" numCol="1" anchor="t" anchorCtr="0" compatLnSpc="1">
            <a:prstTxWarp prst="textNoShape">
              <a:avLst/>
            </a:prstTxWarp>
          </a:bodyPr>
          <a:lstStyle>
            <a:defPPr>
              <a:defRPr lang="ar-SA"/>
            </a:defPPr>
            <a:lvl1pPr marL="0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5165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0331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5496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80661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25826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0992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16157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61322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ar-SA">
              <a:solidFill>
                <a:prstClr val="black"/>
              </a:solidFill>
            </a:endParaRPr>
          </a:p>
        </p:txBody>
      </p:sp>
      <p:graphicFrame>
        <p:nvGraphicFramePr>
          <p:cNvPr id="25" name="رسم تخطيطي 7"/>
          <p:cNvGraphicFramePr/>
          <p:nvPr>
            <p:extLst>
              <p:ext uri="{D42A27DB-BD31-4B8C-83A1-F6EECF244321}">
                <p14:modId xmlns:p14="http://schemas.microsoft.com/office/powerpoint/2010/main" val="1818744413"/>
              </p:ext>
            </p:extLst>
          </p:nvPr>
        </p:nvGraphicFramePr>
        <p:xfrm>
          <a:off x="711454" y="2057400"/>
          <a:ext cx="7391400" cy="419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81352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graphicEl>
                                              <a:dgm id="{7C0CA191-40AA-411A-B28E-3512A28C89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5">
                                            <p:graphicEl>
                                              <a:dgm id="{7C0CA191-40AA-411A-B28E-3512A28C89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graphicEl>
                                              <a:dgm id="{0F916DF5-3F22-4A9A-AB53-7AB4C60E6A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5">
                                            <p:graphicEl>
                                              <a:dgm id="{0F916DF5-3F22-4A9A-AB53-7AB4C60E6A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graphicEl>
                                              <a:dgm id="{DEA7AD53-307C-4A05-8056-60C14B8E6F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5">
                                            <p:graphicEl>
                                              <a:dgm id="{DEA7AD53-307C-4A05-8056-60C14B8E6F4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graphicEl>
                                              <a:dgm id="{260D0035-4215-41AD-9C27-3FD2862759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5">
                                            <p:graphicEl>
                                              <a:dgm id="{260D0035-4215-41AD-9C27-3FD2862759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graphicEl>
                                              <a:dgm id="{435CBF68-E42F-4FFD-9DAC-3023F4C8D6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5">
                                            <p:graphicEl>
                                              <a:dgm id="{435CBF68-E42F-4FFD-9DAC-3023F4C8D6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graphicEl>
                                              <a:dgm id="{E9E6162F-B719-4215-B346-27F2BA4FC7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5">
                                            <p:graphicEl>
                                              <a:dgm id="{E9E6162F-B719-4215-B346-27F2BA4FC74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graphicEl>
                                              <a:dgm id="{592E2D43-AFB8-4C0D-9ED8-D7B07979B1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5">
                                            <p:graphicEl>
                                              <a:dgm id="{592E2D43-AFB8-4C0D-9ED8-D7B07979B1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graphicEl>
                                              <a:dgm id="{B6880E1D-837C-4474-9C2F-EA7AD24E86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5">
                                            <p:graphicEl>
                                              <a:dgm id="{B6880E1D-837C-4474-9C2F-EA7AD24E86D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5" grpId="0">
        <p:bldSub>
          <a:bldDgm bld="lvlOne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832" y="48"/>
            <a:ext cx="9143346" cy="6857143"/>
            <a:chOff x="106855260" y="107967780"/>
            <a:chExt cx="6645600" cy="4285296"/>
          </a:xfrm>
        </p:grpSpPr>
        <p:sp>
          <p:nvSpPr>
            <p:cNvPr id="3" name="Rectangle 15"/>
            <p:cNvSpPr>
              <a:spLocks noChangeArrowheads="1"/>
            </p:cNvSpPr>
            <p:nvPr/>
          </p:nvSpPr>
          <p:spPr bwMode="auto">
            <a:xfrm flipH="1">
              <a:off x="106855260" y="107967780"/>
              <a:ext cx="6556992" cy="49369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ar-SA">
                <a:solidFill>
                  <a:prstClr val="black"/>
                </a:solidFill>
              </a:endParaRPr>
            </a:p>
          </p:txBody>
        </p:sp>
        <p:grpSp>
          <p:nvGrpSpPr>
            <p:cNvPr id="4" name="Group 16"/>
            <p:cNvGrpSpPr>
              <a:grpSpLocks/>
            </p:cNvGrpSpPr>
            <p:nvPr/>
          </p:nvGrpSpPr>
          <p:grpSpPr bwMode="auto">
            <a:xfrm>
              <a:off x="112947060" y="108101490"/>
              <a:ext cx="221520" cy="225428"/>
              <a:chOff x="112947060" y="108101490"/>
              <a:chExt cx="221520" cy="225428"/>
            </a:xfrm>
          </p:grpSpPr>
          <p:sp>
            <p:nvSpPr>
              <p:cNvPr id="22" name="AutoShape 17"/>
              <p:cNvSpPr>
                <a:spLocks noChangeArrowheads="1"/>
              </p:cNvSpPr>
              <p:nvPr/>
            </p:nvSpPr>
            <p:spPr bwMode="auto">
              <a:xfrm flipH="1">
                <a:off x="112947060" y="108101490"/>
                <a:ext cx="221520" cy="43349"/>
              </a:xfrm>
              <a:prstGeom prst="roundRect">
                <a:avLst>
                  <a:gd name="adj" fmla="val 50000"/>
                </a:avLst>
              </a:prstGeom>
              <a:solidFill>
                <a:srgbClr val="FF66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ar-SA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AutoShape 18"/>
              <p:cNvSpPr>
                <a:spLocks noChangeArrowheads="1"/>
              </p:cNvSpPr>
              <p:nvPr/>
            </p:nvSpPr>
            <p:spPr bwMode="auto">
              <a:xfrm flipH="1">
                <a:off x="112947060" y="108192052"/>
                <a:ext cx="221520" cy="43349"/>
              </a:xfrm>
              <a:prstGeom prst="roundRect">
                <a:avLst>
                  <a:gd name="adj" fmla="val 50000"/>
                </a:avLst>
              </a:prstGeom>
              <a:solidFill>
                <a:srgbClr val="FF66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ar-SA">
                  <a:solidFill>
                    <a:prstClr val="black"/>
                  </a:solidFill>
                </a:endParaRPr>
              </a:p>
            </p:txBody>
          </p:sp>
          <p:sp>
            <p:nvSpPr>
              <p:cNvPr id="24" name="AutoShape 19"/>
              <p:cNvSpPr>
                <a:spLocks noChangeArrowheads="1"/>
              </p:cNvSpPr>
              <p:nvPr/>
            </p:nvSpPr>
            <p:spPr bwMode="auto">
              <a:xfrm flipH="1">
                <a:off x="112947060" y="108283569"/>
                <a:ext cx="221520" cy="43349"/>
              </a:xfrm>
              <a:prstGeom prst="roundRect">
                <a:avLst>
                  <a:gd name="adj" fmla="val 50000"/>
                </a:avLst>
              </a:prstGeom>
              <a:solidFill>
                <a:srgbClr val="FF66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ar-SA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5" name="Rectangle 20"/>
            <p:cNvSpPr>
              <a:spLocks noChangeArrowheads="1"/>
            </p:cNvSpPr>
            <p:nvPr/>
          </p:nvSpPr>
          <p:spPr bwMode="auto">
            <a:xfrm flipH="1">
              <a:off x="106855260" y="108747196"/>
              <a:ext cx="6527735" cy="350588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ar-SA">
                <a:solidFill>
                  <a:prstClr val="black"/>
                </a:solidFill>
              </a:endParaRPr>
            </a:p>
          </p:txBody>
        </p:sp>
        <p:sp>
          <p:nvSpPr>
            <p:cNvPr id="7" name="Rectangle 22"/>
            <p:cNvSpPr>
              <a:spLocks noChangeArrowheads="1"/>
            </p:cNvSpPr>
            <p:nvPr/>
          </p:nvSpPr>
          <p:spPr bwMode="auto">
            <a:xfrm flipH="1">
              <a:off x="113168580" y="108747196"/>
              <a:ext cx="331631" cy="3505880"/>
            </a:xfrm>
            <a:prstGeom prst="rect">
              <a:avLst/>
            </a:prstGeom>
            <a:gradFill flip="none" rotWithShape="1">
              <a:gsLst>
                <a:gs pos="0">
                  <a:schemeClr val="bg2">
                    <a:lumMod val="90000"/>
                    <a:shade val="30000"/>
                    <a:satMod val="115000"/>
                  </a:schemeClr>
                </a:gs>
                <a:gs pos="50000">
                  <a:schemeClr val="bg2">
                    <a:lumMod val="90000"/>
                    <a:shade val="67500"/>
                    <a:satMod val="115000"/>
                  </a:schemeClr>
                </a:gs>
                <a:gs pos="100000">
                  <a:schemeClr val="bg2">
                    <a:lumMod val="90000"/>
                    <a:shade val="100000"/>
                    <a:satMod val="115000"/>
                  </a:schemeClr>
                </a:gs>
              </a:gsLst>
              <a:lin ang="0" scaled="1"/>
              <a:tileRect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ar-SA">
                <a:solidFill>
                  <a:prstClr val="black"/>
                </a:solidFill>
              </a:endParaRPr>
            </a:p>
          </p:txBody>
        </p:sp>
        <p:sp>
          <p:nvSpPr>
            <p:cNvPr id="11" name="Text Box 26"/>
            <p:cNvSpPr txBox="1">
              <a:spLocks noChangeArrowheads="1"/>
            </p:cNvSpPr>
            <p:nvPr/>
          </p:nvSpPr>
          <p:spPr bwMode="auto">
            <a:xfrm flipH="1">
              <a:off x="106949946" y="108539194"/>
              <a:ext cx="6349359" cy="3064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195" tIns="36195" rIns="36195" bIns="36195" numCol="1" anchor="t" anchorCtr="0" compatLnSpc="1">
              <a:prstTxWarp prst="textNoShape">
                <a:avLst/>
              </a:prstTxWarp>
            </a:bodyPr>
            <a:lstStyle/>
            <a:p>
              <a:pPr algn="ctr" defTabSz="766816" rtl="1" fontAlgn="base">
                <a:spcBef>
                  <a:spcPct val="0"/>
                </a:spcBef>
                <a:spcAft>
                  <a:spcPts val="587"/>
                </a:spcAft>
              </a:pPr>
              <a:r>
                <a:rPr lang="ar-EG" sz="2000" b="1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خامس</a:t>
              </a:r>
              <a:r>
                <a:rPr lang="ar-SA" sz="2000" b="1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ا</a:t>
              </a:r>
              <a:r>
                <a:rPr lang="ar-EG" sz="2000" b="1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ً</a:t>
              </a:r>
              <a:r>
                <a:rPr lang="ar-SA" sz="2000" b="1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 : </a:t>
              </a:r>
              <a:r>
                <a:rPr lang="ar-SA" sz="2000" b="1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معامل </a:t>
              </a:r>
              <a:r>
                <a:rPr lang="ar-SA" sz="2000" b="1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الاختلاف</a:t>
              </a:r>
              <a:r>
                <a:rPr lang="ar-EG" sz="2000" b="1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ar-SA" sz="2000" b="1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000" b="1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Coefficient of Variation</a:t>
              </a:r>
              <a:endParaRPr lang="ar-SA" sz="2000" dirty="0">
                <a:solidFill>
                  <a:srgbClr val="000000"/>
                </a:solidFill>
              </a:endParaRPr>
            </a:p>
          </p:txBody>
        </p:sp>
        <p:sp>
          <p:nvSpPr>
            <p:cNvPr id="13" name="Text Box 28"/>
            <p:cNvSpPr txBox="1">
              <a:spLocks noChangeArrowheads="1"/>
            </p:cNvSpPr>
            <p:nvPr/>
          </p:nvSpPr>
          <p:spPr bwMode="auto">
            <a:xfrm flipH="1">
              <a:off x="106943868" y="107967780"/>
              <a:ext cx="5781672" cy="4936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195" tIns="36195" rIns="36195" bIns="36195" numCol="1" anchor="ctr" anchorCtr="0" compatLnSpc="1">
              <a:prstTxWarp prst="textNoShape">
                <a:avLst/>
              </a:prstTxWarp>
            </a:bodyPr>
            <a:lstStyle/>
            <a:p>
              <a:pPr algn="ctr" defTabSz="766816" fontAlgn="base">
                <a:spcBef>
                  <a:spcPct val="0"/>
                </a:spcBef>
                <a:spcAft>
                  <a:spcPct val="0"/>
                </a:spcAft>
              </a:pPr>
              <a:r>
                <a:rPr lang="ar-EG" sz="3600" cap="all" dirty="0">
                  <a:solidFill>
                    <a:srgbClr val="FFFF00"/>
                  </a:solidFill>
                  <a:effectLst>
                    <a:reflection blurRad="12700" stA="48000" endA="300" endPos="55000" dir="5400000" sy="-90000" algn="bl" rotWithShape="0"/>
                  </a:effectLst>
                  <a:latin typeface="Arial" pitchFamily="34" charset="0"/>
                  <a:cs typeface="Arial" pitchFamily="34" charset="0"/>
                </a:rPr>
                <a:t>مقاييس التشتت أو الانتشار</a:t>
              </a:r>
              <a:endParaRPr lang="ar-SA" sz="2300" dirty="0">
                <a:solidFill>
                  <a:srgbClr val="FFFF00"/>
                </a:solidFill>
                <a:latin typeface="Franklin Gothic Heavy" pitchFamily="34" charset="0"/>
                <a:cs typeface="Arial" pitchFamily="34" charset="0"/>
              </a:endParaRPr>
            </a:p>
          </p:txBody>
        </p:sp>
        <p:sp>
          <p:nvSpPr>
            <p:cNvPr id="20" name="Rectangle 30" hidden="1"/>
            <p:cNvSpPr>
              <a:spLocks noChangeArrowheads="1"/>
            </p:cNvSpPr>
            <p:nvPr/>
          </p:nvSpPr>
          <p:spPr bwMode="auto">
            <a:xfrm>
              <a:off x="108458176" y="109118630"/>
              <a:ext cx="675199" cy="67519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ar-SA">
                <a:solidFill>
                  <a:prstClr val="black"/>
                </a:solidFill>
              </a:endParaRPr>
            </a:p>
          </p:txBody>
        </p:sp>
        <p:sp>
          <p:nvSpPr>
            <p:cNvPr id="15" name="Rectangle 32"/>
            <p:cNvSpPr>
              <a:spLocks noChangeArrowheads="1"/>
            </p:cNvSpPr>
            <p:nvPr/>
          </p:nvSpPr>
          <p:spPr bwMode="auto">
            <a:xfrm>
              <a:off x="113412252" y="107967780"/>
              <a:ext cx="88608" cy="4285296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ar-SA">
                <a:solidFill>
                  <a:prstClr val="black"/>
                </a:solidFill>
              </a:endParaRPr>
            </a:p>
          </p:txBody>
        </p:sp>
      </p:grpSp>
      <p:sp>
        <p:nvSpPr>
          <p:cNvPr id="29" name="AutoShape 35"/>
          <p:cNvSpPr>
            <a:spLocks noChangeArrowheads="1"/>
          </p:cNvSpPr>
          <p:nvPr/>
        </p:nvSpPr>
        <p:spPr bwMode="auto">
          <a:xfrm>
            <a:off x="122744" y="1683484"/>
            <a:ext cx="6811458" cy="5058863"/>
          </a:xfrm>
          <a:prstGeom prst="roundRect">
            <a:avLst>
              <a:gd name="adj" fmla="val 4056"/>
            </a:avLst>
          </a:prstGeom>
          <a:solidFill>
            <a:srgbClr val="FFFFFF"/>
          </a:solidFill>
          <a:ln w="9525" algn="in">
            <a:solidFill>
              <a:srgbClr val="FFC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0673" tIns="30673" rIns="30673" bIns="30673" numCol="1" anchor="t" anchorCtr="0" compatLnSpc="1">
            <a:prstTxWarp prst="textNoShape">
              <a:avLst/>
            </a:prstTxWarp>
          </a:bodyPr>
          <a:lstStyle>
            <a:defPPr>
              <a:defRPr lang="ar-SA"/>
            </a:defPPr>
            <a:lvl1pPr marL="0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5165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0331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5496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80661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25826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0992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16157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61322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buFont typeface="Wingdings" pitchFamily="2" charset="2"/>
              <a:buChar char="q"/>
            </a:pPr>
            <a:r>
              <a:rPr lang="ar-EG" sz="1800" b="1" dirty="0" smtClean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مثال: قارن </a:t>
            </a:r>
            <a:r>
              <a:rPr lang="ar-EG" sz="1800" b="1" dirty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بين تشتت درجات كل من الطلاب </a:t>
            </a:r>
            <a:r>
              <a:rPr lang="ar-EG" sz="1800" b="1" dirty="0" smtClean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والطالبات بقسم الجغرافيا، كلية الآداب جامعة الملك سعود </a:t>
            </a:r>
            <a:r>
              <a:rPr lang="ar-EG" sz="1800" b="1" dirty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من واقع البيانات التالية</a:t>
            </a:r>
            <a:r>
              <a:rPr lang="ar-EG" sz="1800" b="1" dirty="0" smtClean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:</a:t>
            </a:r>
          </a:p>
          <a:p>
            <a:pPr algn="just"/>
            <a:endParaRPr lang="ar-EG" sz="1800" b="1" dirty="0">
              <a:solidFill>
                <a:prstClr val="black"/>
              </a:solidFill>
              <a:latin typeface="Simplified Arabic" pitchFamily="18" charset="-78"/>
              <a:cs typeface="Simplified Arabic" pitchFamily="18" charset="-78"/>
            </a:endParaRPr>
          </a:p>
          <a:p>
            <a:pPr algn="just"/>
            <a:endParaRPr lang="ar-EG" sz="1800" b="1" dirty="0" smtClean="0">
              <a:solidFill>
                <a:prstClr val="black"/>
              </a:solidFill>
              <a:latin typeface="Simplified Arabic" pitchFamily="18" charset="-78"/>
              <a:cs typeface="Simplified Arabic" pitchFamily="18" charset="-78"/>
            </a:endParaRPr>
          </a:p>
          <a:p>
            <a:pPr algn="just"/>
            <a:endParaRPr lang="ar-EG" sz="1800" b="1" dirty="0" smtClean="0">
              <a:solidFill>
                <a:prstClr val="black"/>
              </a:solidFill>
              <a:latin typeface="Simplified Arabic" pitchFamily="18" charset="-78"/>
              <a:cs typeface="Simplified Arabic" pitchFamily="18" charset="-78"/>
            </a:endParaRPr>
          </a:p>
          <a:p>
            <a:pPr marL="285750" indent="-285750" algn="just">
              <a:buFont typeface="Wingdings" pitchFamily="2" charset="2"/>
              <a:buChar char="q"/>
            </a:pPr>
            <a:endParaRPr lang="ar-EG" sz="1800" b="1" dirty="0" smtClean="0">
              <a:solidFill>
                <a:prstClr val="black"/>
              </a:solidFill>
              <a:latin typeface="Simplified Arabic" pitchFamily="18" charset="-78"/>
              <a:cs typeface="Simplified Arabic" pitchFamily="18" charset="-78"/>
            </a:endParaRPr>
          </a:p>
          <a:p>
            <a:pPr algn="just"/>
            <a:endParaRPr lang="ar-EG" sz="1800" b="1" dirty="0" smtClean="0">
              <a:solidFill>
                <a:prstClr val="black"/>
              </a:solidFill>
              <a:latin typeface="Simplified Arabic" pitchFamily="18" charset="-78"/>
              <a:cs typeface="Simplified Arabic" pitchFamily="18" charset="-78"/>
            </a:endParaRPr>
          </a:p>
          <a:p>
            <a:pPr marL="285750" indent="-285750" algn="just">
              <a:buFont typeface="Wingdings" pitchFamily="2" charset="2"/>
              <a:buChar char="q"/>
            </a:pPr>
            <a:r>
              <a:rPr lang="ar-EG" sz="1800" b="1" dirty="0" smtClean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الحل</a:t>
            </a:r>
            <a:r>
              <a:rPr lang="ar-EG" sz="1800" b="1" dirty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: للمقارنة بين تشتت درجات كل من الطلاب والطالبات يتم حساب معامل الاختلاف لدرجات الطلاب ومعامل الاختلاف لدرجات الطالبات </a:t>
            </a:r>
            <a:r>
              <a:rPr lang="ar-EG" sz="1800" b="1" dirty="0" smtClean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ثم المقارنة </a:t>
            </a:r>
            <a:r>
              <a:rPr lang="ar-EG" sz="1800" b="1" dirty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بينهما </a:t>
            </a:r>
            <a:r>
              <a:rPr lang="ar-EG" sz="1800" b="1" dirty="0" smtClean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.</a:t>
            </a:r>
          </a:p>
          <a:p>
            <a:pPr marL="285750" indent="-285750" algn="just">
              <a:buFont typeface="Wingdings" pitchFamily="2" charset="2"/>
              <a:buChar char="q"/>
            </a:pPr>
            <a:endParaRPr lang="ar-EG" sz="1800" b="1" dirty="0" smtClean="0">
              <a:solidFill>
                <a:prstClr val="black"/>
              </a:solidFill>
              <a:latin typeface="Simplified Arabic" pitchFamily="18" charset="-78"/>
              <a:cs typeface="Simplified Arabic" pitchFamily="18" charset="-78"/>
            </a:endParaRPr>
          </a:p>
          <a:p>
            <a:pPr marL="285750" indent="-285750" algn="just">
              <a:buFont typeface="Wingdings" pitchFamily="2" charset="2"/>
              <a:buChar char="q"/>
            </a:pPr>
            <a:r>
              <a:rPr lang="ar-EG" sz="1800" b="1" dirty="0" smtClean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معامل </a:t>
            </a:r>
            <a:r>
              <a:rPr lang="ar-EG" sz="1800" b="1" dirty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الاختلاف لدرجات </a:t>
            </a:r>
            <a:r>
              <a:rPr lang="ar-EG" sz="1800" b="1" dirty="0" smtClean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الطلاب:</a:t>
            </a:r>
          </a:p>
          <a:p>
            <a:pPr marL="285750" indent="-285750" algn="just">
              <a:buFont typeface="Wingdings" pitchFamily="2" charset="2"/>
              <a:buChar char="q"/>
            </a:pPr>
            <a:endParaRPr lang="ar-EG" sz="1800" b="1" dirty="0">
              <a:solidFill>
                <a:prstClr val="black"/>
              </a:solidFill>
              <a:latin typeface="Simplified Arabic" pitchFamily="18" charset="-78"/>
              <a:cs typeface="Simplified Arabic" pitchFamily="18" charset="-78"/>
            </a:endParaRPr>
          </a:p>
          <a:p>
            <a:pPr marL="285750" indent="-285750" algn="just">
              <a:buFont typeface="Wingdings" pitchFamily="2" charset="2"/>
              <a:buChar char="q"/>
            </a:pPr>
            <a:r>
              <a:rPr lang="ar-EG" sz="1800" b="1" dirty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معامل الاختلاف لدرجات الطالبات</a:t>
            </a:r>
            <a:r>
              <a:rPr lang="ar-EG" sz="1800" b="1" dirty="0" smtClean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:</a:t>
            </a:r>
          </a:p>
          <a:p>
            <a:pPr marL="285750" indent="-285750" algn="just">
              <a:buFont typeface="Wingdings" pitchFamily="2" charset="2"/>
              <a:buChar char="q"/>
            </a:pPr>
            <a:endParaRPr lang="ar-EG" sz="1800" b="1" dirty="0" smtClean="0">
              <a:solidFill>
                <a:prstClr val="black"/>
              </a:solidFill>
              <a:latin typeface="Simplified Arabic" pitchFamily="18" charset="-78"/>
              <a:cs typeface="Simplified Arabic" pitchFamily="18" charset="-78"/>
            </a:endParaRPr>
          </a:p>
          <a:p>
            <a:pPr marL="285750" indent="-285750" algn="just">
              <a:buFont typeface="Wingdings" pitchFamily="2" charset="2"/>
              <a:buChar char="q"/>
            </a:pPr>
            <a:r>
              <a:rPr lang="ar-EG" sz="1800" b="1" dirty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و</a:t>
            </a:r>
            <a:r>
              <a:rPr lang="ar-EG" sz="1800" b="1" dirty="0" smtClean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تبين </a:t>
            </a:r>
            <a:r>
              <a:rPr lang="ar-EG" sz="1800" b="1" dirty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أن معامل الاختلاف لدرجات الطلاب أكبر من معامل الاختلاف لدرجات الطالبات وبالتالي درجات الطلاب أكثر تشتتا من درجات الطالبات.</a:t>
            </a:r>
          </a:p>
          <a:p>
            <a:pPr marL="285750" indent="-285750" algn="just">
              <a:buFont typeface="Wingdings" pitchFamily="2" charset="2"/>
              <a:buChar char="q"/>
            </a:pPr>
            <a:endParaRPr lang="ar-EG" sz="1800" b="1" dirty="0">
              <a:solidFill>
                <a:prstClr val="black"/>
              </a:solidFill>
              <a:latin typeface="Simplified Arabic" pitchFamily="18" charset="-78"/>
              <a:cs typeface="Simplified Arabic" pitchFamily="18" charset="-78"/>
            </a:endParaRPr>
          </a:p>
          <a:p>
            <a:pPr marL="285750" indent="-285750" algn="just">
              <a:buFont typeface="Wingdings" pitchFamily="2" charset="2"/>
              <a:buChar char="q"/>
            </a:pPr>
            <a:endParaRPr lang="ar-EG" sz="1800" b="1" dirty="0" smtClean="0">
              <a:solidFill>
                <a:prstClr val="black"/>
              </a:solidFill>
              <a:latin typeface="Simplified Arabic" pitchFamily="18" charset="-78"/>
              <a:cs typeface="Simplified Arabic" pitchFamily="18" charset="-78"/>
            </a:endParaRPr>
          </a:p>
          <a:p>
            <a:endParaRPr lang="ar-EG" b="1" dirty="0" smtClean="0">
              <a:solidFill>
                <a:prstClr val="black"/>
              </a:solidFill>
              <a:latin typeface="Simplified Arabic" pitchFamily="18" charset="-78"/>
              <a:cs typeface="Simplified Arabic" pitchFamily="18" charset="-78"/>
            </a:endParaRPr>
          </a:p>
          <a:p>
            <a:endParaRPr lang="ar-EG" b="1" dirty="0">
              <a:solidFill>
                <a:prstClr val="black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30" name="Line 36"/>
          <p:cNvSpPr>
            <a:spLocks noChangeShapeType="1"/>
          </p:cNvSpPr>
          <p:nvPr/>
        </p:nvSpPr>
        <p:spPr bwMode="auto">
          <a:xfrm flipV="1">
            <a:off x="134466" y="1445431"/>
            <a:ext cx="0" cy="476107"/>
          </a:xfrm>
          <a:prstGeom prst="line">
            <a:avLst/>
          </a:prstGeom>
          <a:noFill/>
          <a:ln w="9525" algn="ctr">
            <a:solidFill>
              <a:srgbClr val="FFC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0673" tIns="30673" rIns="30673" bIns="30673" numCol="1" anchor="t" anchorCtr="0" compatLnSpc="1">
            <a:prstTxWarp prst="textNoShape">
              <a:avLst/>
            </a:prstTxWarp>
          </a:bodyPr>
          <a:lstStyle>
            <a:defPPr>
              <a:defRPr lang="ar-SA"/>
            </a:defPPr>
            <a:lvl1pPr marL="0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5165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0331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5496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80661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25826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0992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16157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61322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ar-SA">
              <a:solidFill>
                <a:prstClr val="black"/>
              </a:solidFill>
            </a:endParaRPr>
          </a:p>
        </p:txBody>
      </p:sp>
      <p:sp>
        <p:nvSpPr>
          <p:cNvPr id="33" name="Rectangle 39"/>
          <p:cNvSpPr>
            <a:spLocks noChangeArrowheads="1"/>
          </p:cNvSpPr>
          <p:nvPr/>
        </p:nvSpPr>
        <p:spPr bwMode="auto">
          <a:xfrm>
            <a:off x="2353044" y="1404812"/>
            <a:ext cx="6293430" cy="5441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0673" tIns="30673" rIns="30673" bIns="30673" numCol="1" anchor="t" anchorCtr="0" compatLnSpc="1">
            <a:prstTxWarp prst="textNoShape">
              <a:avLst/>
            </a:prstTxWarp>
          </a:bodyPr>
          <a:lstStyle>
            <a:defPPr>
              <a:defRPr lang="ar-SA"/>
            </a:defPPr>
            <a:lvl1pPr marL="0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5165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0331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5496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80661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25826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0992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16157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61322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ar-SA">
              <a:solidFill>
                <a:prstClr val="black"/>
              </a:solidFill>
            </a:endParaRPr>
          </a:p>
        </p:txBody>
      </p:sp>
      <p:sp>
        <p:nvSpPr>
          <p:cNvPr id="34" name="Line 40"/>
          <p:cNvSpPr>
            <a:spLocks noChangeShapeType="1"/>
          </p:cNvSpPr>
          <p:nvPr/>
        </p:nvSpPr>
        <p:spPr bwMode="auto">
          <a:xfrm>
            <a:off x="134467" y="1467792"/>
            <a:ext cx="8545155" cy="0"/>
          </a:xfrm>
          <a:prstGeom prst="line">
            <a:avLst/>
          </a:prstGeom>
          <a:noFill/>
          <a:ln w="9525" algn="ctr">
            <a:solidFill>
              <a:srgbClr val="FFC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0673" tIns="30673" rIns="30673" bIns="30673" numCol="1" anchor="t" anchorCtr="0" compatLnSpc="1">
            <a:prstTxWarp prst="textNoShape">
              <a:avLst/>
            </a:prstTxWarp>
          </a:bodyPr>
          <a:lstStyle>
            <a:defPPr>
              <a:defRPr lang="ar-SA"/>
            </a:defPPr>
            <a:lvl1pPr marL="0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5165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0331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5496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80661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25826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0992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16157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61322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ar-SA">
              <a:solidFill>
                <a:prstClr val="black"/>
              </a:solidFill>
            </a:endParaRPr>
          </a:p>
        </p:txBody>
      </p:sp>
      <p:grpSp>
        <p:nvGrpSpPr>
          <p:cNvPr id="28" name="مجموعة 27"/>
          <p:cNvGrpSpPr/>
          <p:nvPr/>
        </p:nvGrpSpPr>
        <p:grpSpPr>
          <a:xfrm>
            <a:off x="7010496" y="1577366"/>
            <a:ext cx="1904650" cy="5142857"/>
            <a:chOff x="9108777" y="1656234"/>
            <a:chExt cx="2474723" cy="5400000"/>
          </a:xfrm>
        </p:grpSpPr>
        <p:pic>
          <p:nvPicPr>
            <p:cNvPr id="31" name="Picture 2"/>
            <p:cNvPicPr>
              <a:picLocks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330" t="4544" r="4217" b="4453"/>
            <a:stretch/>
          </p:blipFill>
          <p:spPr bwMode="auto">
            <a:xfrm>
              <a:off x="9108777" y="1656234"/>
              <a:ext cx="2412000" cy="540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2" name="عنصر نائب للنص 8"/>
            <p:cNvSpPr txBox="1">
              <a:spLocks/>
            </p:cNvSpPr>
            <p:nvPr/>
          </p:nvSpPr>
          <p:spPr>
            <a:xfrm>
              <a:off x="9145041" y="1944770"/>
              <a:ext cx="2438459" cy="4608000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  <p:txBody>
            <a:bodyPr/>
            <a:lstStyle>
              <a:lvl1pPr marL="408874" indent="-408874" algn="r" defTabSz="1090331" rtl="1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885894" indent="-340728" algn="r" defTabSz="1090331" rtl="1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3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362913" indent="-272583" algn="r" defTabSz="1090331" rtl="1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908078" indent="-272583" algn="r" defTabSz="1090331" rtl="1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53244" indent="-272583" algn="r" defTabSz="1090331" rtl="1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998409" indent="-272583" algn="r" defTabSz="1090331" rtl="1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543574" indent="-272583" algn="r" defTabSz="1090331" rtl="1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88740" indent="-272583" algn="r" defTabSz="1090331" rtl="1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33905" indent="-272583" algn="r" defTabSz="1090331" rtl="1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just" defTabSz="766816" fontAlgn="base">
                <a:spcBef>
                  <a:spcPct val="0"/>
                </a:spcBef>
                <a:spcAft>
                  <a:spcPts val="671"/>
                </a:spcAft>
                <a:buNone/>
              </a:pPr>
              <a:r>
                <a:rPr lang="ar-EG" sz="1600" b="1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ar-EG" sz="1400" b="1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معامل الاختلاف هو معامل نسبى يستخدم للمقارنة بين تشتت بيانات ظاهرتين أو أكثر مختلفتين في وحدات القياس أو متفقتين . أو مختلفتين في القيمة المتوسطة لهما.</a:t>
              </a:r>
            </a:p>
            <a:p>
              <a:pPr marL="0" indent="0" algn="just" defTabSz="766816" fontAlgn="base">
                <a:spcBef>
                  <a:spcPct val="0"/>
                </a:spcBef>
                <a:spcAft>
                  <a:spcPts val="671"/>
                </a:spcAft>
                <a:buNone/>
              </a:pPr>
              <a:endParaRPr lang="ar-EG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  <a:p>
              <a:pPr marL="0" indent="0" algn="just" defTabSz="766816" fontAlgn="base">
                <a:spcBef>
                  <a:spcPct val="0"/>
                </a:spcBef>
                <a:spcAft>
                  <a:spcPts val="671"/>
                </a:spcAft>
                <a:buNone/>
              </a:pPr>
              <a:r>
                <a:rPr lang="ar-EG" sz="1400" b="1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ويمكن </a:t>
              </a:r>
              <a:r>
                <a:rPr lang="ar-EG" sz="1400" b="1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حساب معامل الاختلاف بالمعادلة </a:t>
              </a:r>
              <a:r>
                <a:rPr lang="ar-EG" sz="1400" b="1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.</a:t>
              </a:r>
            </a:p>
            <a:p>
              <a:pPr marL="0" indent="0" algn="just" defTabSz="766816" fontAlgn="base">
                <a:spcBef>
                  <a:spcPct val="0"/>
                </a:spcBef>
                <a:spcAft>
                  <a:spcPts val="671"/>
                </a:spcAft>
                <a:buNone/>
              </a:pPr>
              <a:endParaRPr lang="ar-EG" sz="14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  <a:p>
              <a:pPr marL="0" indent="0" algn="just" defTabSz="766816" fontAlgn="base">
                <a:spcBef>
                  <a:spcPct val="0"/>
                </a:spcBef>
                <a:spcAft>
                  <a:spcPts val="671"/>
                </a:spcAft>
                <a:buNone/>
              </a:pPr>
              <a:endParaRPr lang="ar-EG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  <a:p>
              <a:pPr marL="0" indent="0" algn="just" defTabSz="766816" fontAlgn="base">
                <a:spcBef>
                  <a:spcPct val="0"/>
                </a:spcBef>
                <a:spcAft>
                  <a:spcPts val="671"/>
                </a:spcAft>
                <a:buNone/>
              </a:pPr>
              <a:endParaRPr lang="ar-EG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  <a:p>
              <a:pPr marL="0" indent="0" algn="just" defTabSz="766816" fontAlgn="base">
                <a:spcBef>
                  <a:spcPct val="0"/>
                </a:spcBef>
                <a:spcAft>
                  <a:spcPts val="671"/>
                </a:spcAft>
                <a:buNone/>
              </a:pPr>
              <a:r>
                <a:rPr lang="ar-EG" sz="1400" b="1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معامل الاختلاف = الانحراف المعياري </a:t>
              </a:r>
              <a:r>
                <a:rPr lang="ar-EG" sz="1400" b="1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Symbol"/>
                </a:rPr>
                <a:t></a:t>
              </a:r>
              <a:r>
                <a:rPr lang="ar-EG" sz="1400" b="1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المتوسط الحسابي × 100</a:t>
              </a:r>
              <a:endParaRPr lang="ar-EG" sz="14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  <a:p>
              <a:pPr marL="0" indent="0" algn="just" defTabSz="766816" fontAlgn="base">
                <a:spcBef>
                  <a:spcPct val="0"/>
                </a:spcBef>
                <a:spcAft>
                  <a:spcPts val="671"/>
                </a:spcAft>
                <a:buFont typeface="Arial" pitchFamily="34" charset="0"/>
                <a:buNone/>
              </a:pPr>
              <a:endParaRPr lang="ar-EG" sz="14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  <a:p>
              <a:pPr marL="342900" indent="-342900" algn="just" defTabSz="766816" fontAlgn="base">
                <a:spcBef>
                  <a:spcPct val="0"/>
                </a:spcBef>
                <a:spcAft>
                  <a:spcPts val="671"/>
                </a:spcAft>
                <a:buFont typeface="+mj-lt"/>
                <a:buAutoNum type="arabicPeriod"/>
              </a:pPr>
              <a:endParaRPr lang="ar-EG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  <a:p>
              <a:pPr marL="0" indent="0" algn="just" defTabSz="766816" fontAlgn="base">
                <a:spcBef>
                  <a:spcPct val="0"/>
                </a:spcBef>
                <a:spcAft>
                  <a:spcPts val="671"/>
                </a:spcAft>
                <a:buFont typeface="Arial" pitchFamily="34" charset="0"/>
                <a:buNone/>
              </a:pPr>
              <a:endParaRPr lang="ar-SA" sz="16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249" y="4035705"/>
            <a:ext cx="1667053" cy="731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188509"/>
              </p:ext>
            </p:extLst>
          </p:nvPr>
        </p:nvGraphicFramePr>
        <p:xfrm>
          <a:off x="304799" y="2438400"/>
          <a:ext cx="64770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9000"/>
                <a:gridCol w="2159000"/>
                <a:gridCol w="2159000"/>
              </a:tblGrid>
              <a:tr h="370840">
                <a:tc>
                  <a:txBody>
                    <a:bodyPr/>
                    <a:lstStyle/>
                    <a:p>
                      <a:pPr marL="457200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115310" algn="l"/>
                        </a:tabLst>
                      </a:pPr>
                      <a:r>
                        <a:rPr lang="ar-SA" sz="1600" dirty="0">
                          <a:latin typeface="Arial" pitchFamily="34" charset="0"/>
                          <a:cs typeface="Arial" pitchFamily="34" charset="0"/>
                        </a:rPr>
                        <a:t>الطالبات</a:t>
                      </a:r>
                      <a:endParaRPr lang="en-US" sz="1600" i="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115310" algn="l"/>
                        </a:tabLst>
                      </a:pPr>
                      <a:r>
                        <a:rPr lang="ar-SA" sz="1600" dirty="0">
                          <a:latin typeface="Arial" pitchFamily="34" charset="0"/>
                          <a:cs typeface="Arial" pitchFamily="34" charset="0"/>
                        </a:rPr>
                        <a:t>الطلاب</a:t>
                      </a:r>
                      <a:endParaRPr lang="en-US" sz="1600" i="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EG" sz="1600" dirty="0" smtClean="0">
                          <a:latin typeface="Arial" pitchFamily="34" charset="0"/>
                          <a:cs typeface="Arial" pitchFamily="34" charset="0"/>
                        </a:rPr>
                        <a:t>البيان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457200"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115310" algn="l"/>
                        </a:tabLst>
                      </a:pPr>
                      <a:r>
                        <a:rPr lang="en-US" sz="1600" b="1" dirty="0">
                          <a:latin typeface="Arial" pitchFamily="34" charset="0"/>
                          <a:cs typeface="Arial" pitchFamily="34" charset="0"/>
                        </a:rPr>
                        <a:t>80</a:t>
                      </a:r>
                      <a:endParaRPr lang="en-US" sz="1600" b="1" i="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115310" algn="l"/>
                        </a:tabLst>
                      </a:pPr>
                      <a:r>
                        <a:rPr lang="en-US" sz="1600" b="1" dirty="0">
                          <a:latin typeface="Arial" pitchFamily="34" charset="0"/>
                          <a:cs typeface="Arial" pitchFamily="34" charset="0"/>
                        </a:rPr>
                        <a:t>70</a:t>
                      </a:r>
                      <a:endParaRPr lang="en-US" sz="1600" b="1" i="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115310" algn="l"/>
                        </a:tabLst>
                      </a:pPr>
                      <a:r>
                        <a:rPr lang="ar-SA" sz="1600" b="1" dirty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الوسط الحسابي</a:t>
                      </a:r>
                      <a:endParaRPr lang="en-US" sz="1600" b="1" i="0" dirty="0">
                        <a:solidFill>
                          <a:srgbClr val="C000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457200"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115310" algn="l"/>
                        </a:tabLst>
                      </a:pPr>
                      <a:r>
                        <a:rPr lang="en-US" sz="1600" b="1" dirty="0"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en-US" sz="1600" b="1" i="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115310" algn="l"/>
                        </a:tabLst>
                      </a:pPr>
                      <a:r>
                        <a:rPr lang="en-US" sz="1600" b="1" dirty="0"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en-US" sz="1600" b="1" i="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115310" algn="l"/>
                        </a:tabLst>
                      </a:pPr>
                      <a:r>
                        <a:rPr lang="ar-SA" sz="1600" b="1" dirty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 الانحراف </a:t>
                      </a:r>
                      <a:r>
                        <a:rPr lang="ar-SA" sz="1600" b="1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المعياري</a:t>
                      </a:r>
                      <a:endParaRPr lang="en-US" sz="1600" b="1" i="0" dirty="0">
                        <a:solidFill>
                          <a:srgbClr val="C000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711" y="4401465"/>
            <a:ext cx="3876387" cy="517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711" y="4919463"/>
            <a:ext cx="3876387" cy="566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291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0" y="2890391"/>
            <a:ext cx="4419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ln w="31550" cmpd="sng">
                  <a:gradFill>
                    <a:gsLst>
                      <a:gs pos="25000">
                        <a:srgbClr val="0F6FC6">
                          <a:shade val="25000"/>
                          <a:satMod val="190000"/>
                        </a:srgbClr>
                      </a:gs>
                      <a:gs pos="80000">
                        <a:srgbClr val="0F6FC6">
                          <a:tint val="75000"/>
                          <a:satMod val="19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To Be Continued</a:t>
            </a:r>
          </a:p>
        </p:txBody>
      </p:sp>
    </p:spTree>
    <p:extLst>
      <p:ext uri="{BB962C8B-B14F-4D97-AF65-F5344CB8AC3E}">
        <p14:creationId xmlns:p14="http://schemas.microsoft.com/office/powerpoint/2010/main" val="235371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9" descr="full-20earth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81000"/>
            <a:ext cx="57150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3" name="WordArt 6"/>
          <p:cNvSpPr>
            <a:spLocks noChangeArrowheads="1" noChangeShapeType="1" noTextEdit="1"/>
          </p:cNvSpPr>
          <p:nvPr/>
        </p:nvSpPr>
        <p:spPr bwMode="auto">
          <a:xfrm>
            <a:off x="2286000" y="1600200"/>
            <a:ext cx="4572000" cy="2438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597"/>
              </a:avLst>
            </a:prstTxWarp>
          </a:bodyPr>
          <a:lstStyle/>
          <a:p>
            <a:pPr algn="ctr" rtl="1" fontAlgn="base">
              <a:spcBef>
                <a:spcPct val="0"/>
              </a:spcBef>
              <a:spcAft>
                <a:spcPct val="0"/>
              </a:spcAft>
            </a:pPr>
            <a:r>
              <a:rPr lang="ar-EG" sz="3600" kern="10" dirty="0"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Simplified Arabic"/>
                <a:ea typeface="ＭＳ Ｐゴシック" pitchFamily="34" charset="-128"/>
                <a:cs typeface="Simplified Arabic"/>
              </a:rPr>
              <a:t> </a:t>
            </a:r>
            <a:r>
              <a:rPr lang="ar-EG" sz="3600" kern="10" dirty="0" smtClean="0"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Simplified Arabic"/>
                <a:ea typeface="ＭＳ Ｐゴシック" pitchFamily="34" charset="-128"/>
                <a:cs typeface="Simplified Arabic"/>
              </a:rPr>
              <a:t>الوحدة</a:t>
            </a:r>
            <a:r>
              <a:rPr lang="en-US" sz="3600" kern="10" dirty="0" smtClean="0"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Simplified Arabic"/>
                <a:ea typeface="ＭＳ Ｐゴシック" pitchFamily="34" charset="-128"/>
                <a:cs typeface="Simplified Arabic"/>
              </a:rPr>
              <a:t> </a:t>
            </a:r>
            <a:r>
              <a:rPr lang="ar-EG" sz="3600" kern="10" dirty="0" smtClean="0"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Simplified Arabic"/>
                <a:ea typeface="ＭＳ Ｐゴシック" pitchFamily="34" charset="-128"/>
                <a:cs typeface="Simplified Arabic"/>
              </a:rPr>
              <a:t>الرابعة</a:t>
            </a:r>
            <a:endParaRPr lang="en-US" sz="3600" kern="10" dirty="0">
              <a:ln w="15875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Simplified Arabic"/>
              <a:ea typeface="ＭＳ Ｐゴシック" pitchFamily="34" charset="-128"/>
              <a:cs typeface="Simplified Arabic"/>
            </a:endParaRPr>
          </a:p>
        </p:txBody>
      </p:sp>
    </p:spTree>
    <p:extLst>
      <p:ext uri="{BB962C8B-B14F-4D97-AF65-F5344CB8AC3E}">
        <p14:creationId xmlns:p14="http://schemas.microsoft.com/office/powerpoint/2010/main" val="1969159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ctrTitle"/>
          </p:nvPr>
        </p:nvSpPr>
        <p:spPr>
          <a:xfrm>
            <a:off x="0" y="990600"/>
            <a:ext cx="9144000" cy="914400"/>
          </a:xfrm>
        </p:spPr>
        <p:txBody>
          <a:bodyPr>
            <a:normAutofit/>
          </a:bodyPr>
          <a:lstStyle/>
          <a:p>
            <a:pPr algn="ctr" rtl="1"/>
            <a:r>
              <a:rPr lang="ar-EG" sz="4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مقاييس التشتت أو </a:t>
            </a:r>
            <a:r>
              <a:rPr lang="ar-EG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الانتشار</a:t>
            </a:r>
            <a:endParaRPr lang="ar-SA" sz="4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 descr="E:\الأساليب الكمية\pice\التشتت.jp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9" y="2133600"/>
            <a:ext cx="6135329" cy="2926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6301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0" y="0"/>
            <a:ext cx="9144178" cy="6857191"/>
            <a:chOff x="106855260" y="107967780"/>
            <a:chExt cx="6645600" cy="4285296"/>
          </a:xfrm>
        </p:grpSpPr>
        <p:sp>
          <p:nvSpPr>
            <p:cNvPr id="3" name="Rectangle 15"/>
            <p:cNvSpPr>
              <a:spLocks noChangeArrowheads="1"/>
            </p:cNvSpPr>
            <p:nvPr/>
          </p:nvSpPr>
          <p:spPr bwMode="auto">
            <a:xfrm flipH="1">
              <a:off x="106855260" y="107967780"/>
              <a:ext cx="6556992" cy="49369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ar-SA">
                <a:solidFill>
                  <a:prstClr val="black"/>
                </a:solidFill>
              </a:endParaRPr>
            </a:p>
          </p:txBody>
        </p:sp>
        <p:grpSp>
          <p:nvGrpSpPr>
            <p:cNvPr id="4" name="Group 16"/>
            <p:cNvGrpSpPr>
              <a:grpSpLocks/>
            </p:cNvGrpSpPr>
            <p:nvPr/>
          </p:nvGrpSpPr>
          <p:grpSpPr bwMode="auto">
            <a:xfrm>
              <a:off x="112947060" y="108101490"/>
              <a:ext cx="221520" cy="225428"/>
              <a:chOff x="112947060" y="108101490"/>
              <a:chExt cx="221520" cy="225428"/>
            </a:xfrm>
          </p:grpSpPr>
          <p:sp>
            <p:nvSpPr>
              <p:cNvPr id="22" name="AutoShape 17"/>
              <p:cNvSpPr>
                <a:spLocks noChangeArrowheads="1"/>
              </p:cNvSpPr>
              <p:nvPr/>
            </p:nvSpPr>
            <p:spPr bwMode="auto">
              <a:xfrm flipH="1">
                <a:off x="112947060" y="108101490"/>
                <a:ext cx="221520" cy="43349"/>
              </a:xfrm>
              <a:prstGeom prst="roundRect">
                <a:avLst>
                  <a:gd name="adj" fmla="val 50000"/>
                </a:avLst>
              </a:prstGeom>
              <a:solidFill>
                <a:srgbClr val="FF66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ar-SA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AutoShape 18"/>
              <p:cNvSpPr>
                <a:spLocks noChangeArrowheads="1"/>
              </p:cNvSpPr>
              <p:nvPr/>
            </p:nvSpPr>
            <p:spPr bwMode="auto">
              <a:xfrm flipH="1">
                <a:off x="112947060" y="108192052"/>
                <a:ext cx="221520" cy="43349"/>
              </a:xfrm>
              <a:prstGeom prst="roundRect">
                <a:avLst>
                  <a:gd name="adj" fmla="val 50000"/>
                </a:avLst>
              </a:prstGeom>
              <a:solidFill>
                <a:srgbClr val="FF66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ar-SA">
                  <a:solidFill>
                    <a:prstClr val="black"/>
                  </a:solidFill>
                </a:endParaRPr>
              </a:p>
            </p:txBody>
          </p:sp>
          <p:sp>
            <p:nvSpPr>
              <p:cNvPr id="24" name="AutoShape 19"/>
              <p:cNvSpPr>
                <a:spLocks noChangeArrowheads="1"/>
              </p:cNvSpPr>
              <p:nvPr/>
            </p:nvSpPr>
            <p:spPr bwMode="auto">
              <a:xfrm flipH="1">
                <a:off x="112947060" y="108283569"/>
                <a:ext cx="221520" cy="43349"/>
              </a:xfrm>
              <a:prstGeom prst="roundRect">
                <a:avLst>
                  <a:gd name="adj" fmla="val 50000"/>
                </a:avLst>
              </a:prstGeom>
              <a:solidFill>
                <a:srgbClr val="FF66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ar-SA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5" name="Rectangle 20"/>
            <p:cNvSpPr>
              <a:spLocks noChangeArrowheads="1"/>
            </p:cNvSpPr>
            <p:nvPr/>
          </p:nvSpPr>
          <p:spPr bwMode="auto">
            <a:xfrm flipH="1">
              <a:off x="106855260" y="108747196"/>
              <a:ext cx="6527735" cy="350588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ar-SA">
                <a:solidFill>
                  <a:prstClr val="black"/>
                </a:solidFill>
              </a:endParaRPr>
            </a:p>
          </p:txBody>
        </p:sp>
        <p:sp>
          <p:nvSpPr>
            <p:cNvPr id="6" name="Rectangle 21"/>
            <p:cNvSpPr>
              <a:spLocks noChangeArrowheads="1"/>
            </p:cNvSpPr>
            <p:nvPr/>
          </p:nvSpPr>
          <p:spPr bwMode="auto">
            <a:xfrm flipH="1">
              <a:off x="107072520" y="109145019"/>
              <a:ext cx="2274840" cy="2808529"/>
            </a:xfrm>
            <a:prstGeom prst="rect">
              <a:avLst/>
            </a:prstGeom>
            <a:solidFill>
              <a:srgbClr val="FFFFFF"/>
            </a:solidFill>
            <a:ln w="12700" algn="in">
              <a:solidFill>
                <a:srgbClr val="FF66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ar-SA">
                <a:solidFill>
                  <a:prstClr val="black"/>
                </a:solidFill>
              </a:endParaRPr>
            </a:p>
          </p:txBody>
        </p:sp>
        <p:sp>
          <p:nvSpPr>
            <p:cNvPr id="7" name="Rectangle 22"/>
            <p:cNvSpPr>
              <a:spLocks noChangeArrowheads="1"/>
            </p:cNvSpPr>
            <p:nvPr/>
          </p:nvSpPr>
          <p:spPr bwMode="auto">
            <a:xfrm flipH="1">
              <a:off x="113168580" y="108747196"/>
              <a:ext cx="331631" cy="3505880"/>
            </a:xfrm>
            <a:prstGeom prst="rect">
              <a:avLst/>
            </a:prstGeom>
            <a:gradFill flip="none" rotWithShape="1">
              <a:gsLst>
                <a:gs pos="0">
                  <a:schemeClr val="bg2">
                    <a:lumMod val="90000"/>
                    <a:shade val="30000"/>
                    <a:satMod val="115000"/>
                  </a:schemeClr>
                </a:gs>
                <a:gs pos="50000">
                  <a:schemeClr val="bg2">
                    <a:lumMod val="90000"/>
                    <a:shade val="67500"/>
                    <a:satMod val="115000"/>
                  </a:schemeClr>
                </a:gs>
                <a:gs pos="100000">
                  <a:schemeClr val="bg2">
                    <a:lumMod val="90000"/>
                    <a:shade val="100000"/>
                    <a:satMod val="115000"/>
                  </a:schemeClr>
                </a:gs>
              </a:gsLst>
              <a:lin ang="0" scaled="1"/>
              <a:tileRect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ar-SA">
                <a:solidFill>
                  <a:prstClr val="black"/>
                </a:solidFill>
              </a:endParaRPr>
            </a:p>
          </p:txBody>
        </p:sp>
        <p:sp>
          <p:nvSpPr>
            <p:cNvPr id="9" name="Text Box 24"/>
            <p:cNvSpPr txBox="1">
              <a:spLocks noChangeArrowheads="1"/>
            </p:cNvSpPr>
            <p:nvPr/>
          </p:nvSpPr>
          <p:spPr bwMode="auto">
            <a:xfrm flipH="1">
              <a:off x="107072516" y="109121540"/>
              <a:ext cx="2278057" cy="28320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195" tIns="36195" rIns="36195" bIns="36195" numCol="1" anchor="t" anchorCtr="0" compatLnSpc="1">
              <a:prstTxWarp prst="textNoShape">
                <a:avLst/>
              </a:prstTxWarp>
            </a:bodyPr>
            <a:lstStyle/>
            <a:p>
              <a:pPr algn="just" defTabSz="766816" rtl="1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endParaRPr lang="ar-EG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  <a:p>
              <a:pPr algn="just" defTabSz="766816" rtl="1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ar-SA" sz="1600" b="1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يقاس </a:t>
              </a:r>
              <a:r>
                <a:rPr lang="ar-SA" sz="1600" b="1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التشتت احصائيا بالمقاييس الاتية </a:t>
              </a:r>
              <a:r>
                <a:rPr lang="ar-EG" sz="1600" b="1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:</a:t>
              </a:r>
            </a:p>
            <a:p>
              <a:pPr algn="just" defTabSz="766816" rtl="1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endParaRPr lang="ar-SA" sz="16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  <a:p>
              <a:pPr marL="342900" indent="-342900" algn="just" defTabSz="766816" rtl="1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Font typeface="Wingdings" pitchFamily="2" charset="2"/>
                <a:buChar char="q"/>
              </a:pPr>
              <a:r>
                <a:rPr lang="ar-SA" sz="1300" b="1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المدى </a:t>
              </a:r>
              <a:r>
                <a:rPr lang="en-US" sz="1300" b="1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Range </a:t>
              </a:r>
              <a:endParaRPr lang="ar-EG" sz="13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  <a:p>
              <a:pPr algn="just" defTabSz="766816" rtl="1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endParaRPr lang="ar-EG" sz="13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  <a:p>
              <a:pPr marL="342900" indent="-342900" algn="just" defTabSz="766816" rtl="1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Font typeface="Wingdings" pitchFamily="2" charset="2"/>
                <a:buChar char="q"/>
              </a:pPr>
              <a:r>
                <a:rPr lang="ar-EG" sz="1300" b="1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الانحراف </a:t>
              </a:r>
              <a:r>
                <a:rPr lang="ar-EG" sz="1300" b="1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الربيعي  </a:t>
              </a:r>
              <a:r>
                <a:rPr lang="en-US" sz="1300" b="1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Quartile Deviation </a:t>
              </a:r>
              <a:endParaRPr lang="ar-EG" sz="13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  <a:p>
              <a:pPr algn="just" defTabSz="766816" rtl="1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3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  <a:p>
              <a:pPr marL="342900" indent="-342900" algn="just" defTabSz="766816" rtl="1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Font typeface="Wingdings" pitchFamily="2" charset="2"/>
                <a:buChar char="q"/>
              </a:pPr>
              <a:r>
                <a:rPr lang="ar-EG" sz="1300" b="1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التباين</a:t>
              </a:r>
              <a:r>
                <a:rPr lang="en-US" sz="1300" b="1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ar-EG" sz="1300" b="1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300" b="1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Variance</a:t>
              </a:r>
              <a:endParaRPr lang="ar-EG" sz="13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  <a:p>
              <a:pPr algn="just" defTabSz="766816" rtl="1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3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  <a:p>
              <a:pPr marL="342900" indent="-342900" algn="just" defTabSz="766816" rtl="1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Font typeface="Wingdings" pitchFamily="2" charset="2"/>
                <a:buChar char="q"/>
              </a:pPr>
              <a:r>
                <a:rPr lang="ar-SA" sz="1300" b="1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ا</a:t>
              </a:r>
              <a:r>
                <a:rPr lang="ar-EG" sz="1300" b="1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ل</a:t>
              </a:r>
              <a:r>
                <a:rPr lang="ar-SA" sz="1300" b="1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انحراف المعياري </a:t>
              </a:r>
              <a:r>
                <a:rPr lang="ar-EG" sz="1300" b="1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300" b="1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Standard Deviation</a:t>
              </a:r>
              <a:endParaRPr lang="ar-EG" sz="13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  <a:p>
              <a:pPr algn="just" defTabSz="766816" rtl="1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endParaRPr lang="ar-EG" sz="13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  <a:p>
              <a:pPr marL="342900" indent="-342900" algn="just" defTabSz="766816" rtl="1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Font typeface="Wingdings" pitchFamily="2" charset="2"/>
                <a:buChar char="q"/>
              </a:pPr>
              <a:r>
                <a:rPr lang="ar-SA" sz="1300" b="1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معامل الاختلاف</a:t>
              </a:r>
              <a:r>
                <a:rPr lang="ar-EG" sz="1300" b="1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  </a:t>
              </a:r>
              <a:r>
                <a:rPr lang="en-US" sz="1300" b="1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Coefficient of Variation</a:t>
              </a:r>
              <a:endParaRPr lang="ar-SA" sz="13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  <a:p>
              <a:pPr defTabSz="766816" fontAlgn="base">
                <a:spcBef>
                  <a:spcPct val="0"/>
                </a:spcBef>
                <a:spcAft>
                  <a:spcPct val="0"/>
                </a:spcAft>
              </a:pPr>
              <a:r>
                <a:rPr lang="ar-SA" sz="1500" dirty="0" smtClean="0">
                  <a:solidFill>
                    <a:srgbClr val="000000"/>
                  </a:solidFill>
                  <a:latin typeface="Franklin Gothic Medium Cond" pitchFamily="34" charset="0"/>
                </a:rPr>
                <a:t>‏</a:t>
              </a:r>
              <a:endParaRPr lang="ar-SA" sz="1500" dirty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10" name="Text Box 25"/>
            <p:cNvSpPr txBox="1">
              <a:spLocks noChangeArrowheads="1"/>
            </p:cNvSpPr>
            <p:nvPr/>
          </p:nvSpPr>
          <p:spPr bwMode="auto">
            <a:xfrm flipH="1">
              <a:off x="109679585" y="108872561"/>
              <a:ext cx="3378235" cy="30809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195" tIns="36195" rIns="36195" bIns="36195" numCol="1" anchor="t" anchorCtr="0" compatLnSpc="1">
              <a:prstTxWarp prst="textNoShape">
                <a:avLst/>
              </a:prstTxWarp>
            </a:bodyPr>
            <a:lstStyle/>
            <a:p>
              <a:pPr algn="ctr" defTabSz="766816" rtl="1" fontAlgn="base">
                <a:spcBef>
                  <a:spcPct val="0"/>
                </a:spcBef>
                <a:spcAft>
                  <a:spcPct val="0"/>
                </a:spcAft>
              </a:pPr>
              <a:r>
                <a:rPr lang="ar-EG" sz="2300" b="1" u="sng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مقدمة</a:t>
              </a:r>
              <a:r>
                <a:rPr lang="ar-SA" sz="2300" b="1" u="sng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endParaRPr lang="ar-EG" sz="2300" b="1" u="sng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  <a:p>
              <a:pPr algn="ctr" defTabSz="766816" rtl="1" fontAlgn="base">
                <a:spcBef>
                  <a:spcPct val="0"/>
                </a:spcBef>
                <a:spcAft>
                  <a:spcPct val="0"/>
                </a:spcAft>
              </a:pPr>
              <a:endParaRPr lang="en-US" sz="23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  <a:p>
              <a:pPr algn="just" defTabSz="766816" rtl="1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   </a:t>
              </a:r>
              <a:r>
                <a:rPr lang="ar-SA" sz="20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كما </a:t>
              </a:r>
              <a:r>
                <a:rPr lang="ar-SA" sz="20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تميل القيم الى التمركز فأنها تميل أيضا إلى التشتت أو الانتشار، فبالتالي فان أي توزيع من القيم </a:t>
              </a:r>
              <a:r>
                <a:rPr lang="ar-EG" sz="20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المكانية </a:t>
              </a:r>
              <a:r>
                <a:rPr lang="ar-SA" sz="20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له </a:t>
              </a:r>
              <a:r>
                <a:rPr lang="ar-SA" sz="20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صفة التمركز، وصفة </a:t>
              </a:r>
              <a:r>
                <a:rPr lang="ar-SA" sz="20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التشتت</a:t>
              </a:r>
              <a:r>
                <a:rPr lang="ar-EG" sz="20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.</a:t>
              </a:r>
            </a:p>
            <a:p>
              <a:pPr algn="just" defTabSz="766816" rtl="1" fontAlgn="base">
                <a:spcBef>
                  <a:spcPct val="0"/>
                </a:spcBef>
                <a:spcAft>
                  <a:spcPct val="0"/>
                </a:spcAft>
              </a:pPr>
              <a:endParaRPr lang="ar-EG" sz="2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  <a:p>
              <a:pPr algn="just" defTabSz="766816" rtl="1" fontAlgn="base">
                <a:spcBef>
                  <a:spcPct val="0"/>
                </a:spcBef>
                <a:spcAft>
                  <a:spcPct val="0"/>
                </a:spcAft>
              </a:pPr>
              <a:r>
                <a:rPr lang="ar-EG" sz="20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  و</a:t>
              </a:r>
              <a:r>
                <a:rPr lang="ar-SA" sz="20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يقصد </a:t>
              </a:r>
              <a:r>
                <a:rPr lang="ar-SA" sz="20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بالتشتت </a:t>
              </a:r>
              <a:r>
                <a:rPr lang="ar-SA" sz="20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في أي </a:t>
              </a:r>
              <a:r>
                <a:rPr lang="ar-SA" sz="20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مجموعة من القيم بأنه التباعد بين مفرداتها ، ويكون التشتت كبير اذا كان التفاوت بينهما كبيرا، ويكون التشتت صغيرا اذا كان التفاوت بينهما </a:t>
              </a:r>
              <a:r>
                <a:rPr lang="ar-SA" sz="20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صغيرا.</a:t>
              </a:r>
              <a:endParaRPr lang="ar-EG" sz="2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  <a:p>
              <a:pPr algn="just" defTabSz="766816" rtl="1" fontAlgn="base">
                <a:spcBef>
                  <a:spcPct val="0"/>
                </a:spcBef>
                <a:spcAft>
                  <a:spcPct val="0"/>
                </a:spcAft>
              </a:pPr>
              <a:endParaRPr lang="ar-EG" sz="2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  <a:p>
              <a:pPr algn="just" defTabSz="766816" rtl="1" fontAlgn="base">
                <a:spcBef>
                  <a:spcPct val="0"/>
                </a:spcBef>
                <a:spcAft>
                  <a:spcPct val="0"/>
                </a:spcAft>
              </a:pPr>
              <a:r>
                <a:rPr lang="ar-EG" sz="20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  بمعني أن مقاييس </a:t>
              </a:r>
              <a:r>
                <a:rPr lang="ar-EG" sz="20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التشتت </a:t>
              </a:r>
              <a:r>
                <a:rPr lang="en-US" sz="20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Dispersion Measurements</a:t>
              </a:r>
              <a:r>
                <a:rPr lang="ar-EG" sz="20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هي </a:t>
              </a:r>
              <a:r>
                <a:rPr lang="ar-EG" sz="20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تلك المقاييس التي تعبر عن مدى تباعد القيم أو تقاربها في </a:t>
              </a:r>
              <a:r>
                <a:rPr lang="ar-EG" sz="20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المجموعات الرقمية للظاهرة المراد قياسها.</a:t>
              </a:r>
              <a:endParaRPr lang="ar-EG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  <a:p>
              <a:pPr algn="just" defTabSz="766816" rtl="1" fontAlgn="base">
                <a:spcBef>
                  <a:spcPct val="0"/>
                </a:spcBef>
                <a:spcAft>
                  <a:spcPct val="0"/>
                </a:spcAft>
              </a:pPr>
              <a:endParaRPr lang="ar-SA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Text Box 28"/>
            <p:cNvSpPr txBox="1">
              <a:spLocks noChangeArrowheads="1"/>
            </p:cNvSpPr>
            <p:nvPr/>
          </p:nvSpPr>
          <p:spPr bwMode="auto">
            <a:xfrm flipH="1">
              <a:off x="106943868" y="107967780"/>
              <a:ext cx="5781672" cy="4936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195" tIns="36195" rIns="36195" bIns="36195" numCol="1" anchor="ctr" anchorCtr="0" compatLnSpc="1">
              <a:prstTxWarp prst="textNoShape">
                <a:avLst/>
              </a:prstTxWarp>
            </a:bodyPr>
            <a:lstStyle/>
            <a:p>
              <a:pPr algn="ctr" defTabSz="766816" fontAlgn="base">
                <a:spcBef>
                  <a:spcPct val="0"/>
                </a:spcBef>
                <a:spcAft>
                  <a:spcPct val="0"/>
                </a:spcAft>
              </a:pPr>
              <a:r>
                <a:rPr lang="ar-EG" sz="3600" cap="all" dirty="0">
                  <a:solidFill>
                    <a:srgbClr val="FFFF00"/>
                  </a:solidFill>
                  <a:effectLst>
                    <a:reflection blurRad="12700" stA="48000" endA="300" endPos="55000" dir="5400000" sy="-90000" algn="bl" rotWithShape="0"/>
                  </a:effectLst>
                  <a:latin typeface="Arial" pitchFamily="34" charset="0"/>
                  <a:ea typeface="+mj-ea"/>
                  <a:cs typeface="Arial" pitchFamily="34" charset="0"/>
                </a:rPr>
                <a:t>مقاييس التشتت أو الانتشار</a:t>
              </a:r>
              <a:endParaRPr lang="ar-SA" sz="2300" dirty="0">
                <a:solidFill>
                  <a:srgbClr val="FFFF00"/>
                </a:solidFill>
                <a:latin typeface="Franklin Gothic Heavy" pitchFamily="34" charset="0"/>
                <a:cs typeface="Arial" pitchFamily="34" charset="0"/>
              </a:endParaRPr>
            </a:p>
          </p:txBody>
        </p:sp>
        <p:sp>
          <p:nvSpPr>
            <p:cNvPr id="20" name="Rectangle 30" hidden="1"/>
            <p:cNvSpPr>
              <a:spLocks noChangeArrowheads="1"/>
            </p:cNvSpPr>
            <p:nvPr/>
          </p:nvSpPr>
          <p:spPr bwMode="auto">
            <a:xfrm>
              <a:off x="108458176" y="109118630"/>
              <a:ext cx="675199" cy="67519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ar-SA">
                <a:solidFill>
                  <a:prstClr val="black"/>
                </a:solidFill>
              </a:endParaRPr>
            </a:p>
          </p:txBody>
        </p:sp>
        <p:sp>
          <p:nvSpPr>
            <p:cNvPr id="15" name="Rectangle 32"/>
            <p:cNvSpPr>
              <a:spLocks noChangeArrowheads="1"/>
            </p:cNvSpPr>
            <p:nvPr/>
          </p:nvSpPr>
          <p:spPr bwMode="auto">
            <a:xfrm>
              <a:off x="113412252" y="107967780"/>
              <a:ext cx="88608" cy="4285296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ar-SA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44411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832" y="48"/>
            <a:ext cx="9143346" cy="6857143"/>
            <a:chOff x="106855260" y="107967780"/>
            <a:chExt cx="6645600" cy="4285296"/>
          </a:xfrm>
        </p:grpSpPr>
        <p:sp>
          <p:nvSpPr>
            <p:cNvPr id="3" name="Rectangle 15"/>
            <p:cNvSpPr>
              <a:spLocks noChangeArrowheads="1"/>
            </p:cNvSpPr>
            <p:nvPr/>
          </p:nvSpPr>
          <p:spPr bwMode="auto">
            <a:xfrm flipH="1">
              <a:off x="106855260" y="107967780"/>
              <a:ext cx="6556992" cy="49369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ar-SA">
                <a:solidFill>
                  <a:prstClr val="black"/>
                </a:solidFill>
              </a:endParaRPr>
            </a:p>
          </p:txBody>
        </p:sp>
        <p:grpSp>
          <p:nvGrpSpPr>
            <p:cNvPr id="4" name="Group 16"/>
            <p:cNvGrpSpPr>
              <a:grpSpLocks/>
            </p:cNvGrpSpPr>
            <p:nvPr/>
          </p:nvGrpSpPr>
          <p:grpSpPr bwMode="auto">
            <a:xfrm>
              <a:off x="112947060" y="108101490"/>
              <a:ext cx="221520" cy="225428"/>
              <a:chOff x="112947060" y="108101490"/>
              <a:chExt cx="221520" cy="225428"/>
            </a:xfrm>
          </p:grpSpPr>
          <p:sp>
            <p:nvSpPr>
              <p:cNvPr id="22" name="AutoShape 17"/>
              <p:cNvSpPr>
                <a:spLocks noChangeArrowheads="1"/>
              </p:cNvSpPr>
              <p:nvPr/>
            </p:nvSpPr>
            <p:spPr bwMode="auto">
              <a:xfrm flipH="1">
                <a:off x="112947060" y="108101490"/>
                <a:ext cx="221520" cy="43349"/>
              </a:xfrm>
              <a:prstGeom prst="roundRect">
                <a:avLst>
                  <a:gd name="adj" fmla="val 50000"/>
                </a:avLst>
              </a:prstGeom>
              <a:solidFill>
                <a:srgbClr val="FF66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ar-SA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AutoShape 18"/>
              <p:cNvSpPr>
                <a:spLocks noChangeArrowheads="1"/>
              </p:cNvSpPr>
              <p:nvPr/>
            </p:nvSpPr>
            <p:spPr bwMode="auto">
              <a:xfrm flipH="1">
                <a:off x="112947060" y="108192052"/>
                <a:ext cx="221520" cy="43349"/>
              </a:xfrm>
              <a:prstGeom prst="roundRect">
                <a:avLst>
                  <a:gd name="adj" fmla="val 50000"/>
                </a:avLst>
              </a:prstGeom>
              <a:solidFill>
                <a:srgbClr val="FF66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ar-SA">
                  <a:solidFill>
                    <a:prstClr val="black"/>
                  </a:solidFill>
                </a:endParaRPr>
              </a:p>
            </p:txBody>
          </p:sp>
          <p:sp>
            <p:nvSpPr>
              <p:cNvPr id="24" name="AutoShape 19"/>
              <p:cNvSpPr>
                <a:spLocks noChangeArrowheads="1"/>
              </p:cNvSpPr>
              <p:nvPr/>
            </p:nvSpPr>
            <p:spPr bwMode="auto">
              <a:xfrm flipH="1">
                <a:off x="112947060" y="108283569"/>
                <a:ext cx="221520" cy="43349"/>
              </a:xfrm>
              <a:prstGeom prst="roundRect">
                <a:avLst>
                  <a:gd name="adj" fmla="val 50000"/>
                </a:avLst>
              </a:prstGeom>
              <a:solidFill>
                <a:srgbClr val="FF66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ar-SA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5" name="Rectangle 20"/>
            <p:cNvSpPr>
              <a:spLocks noChangeArrowheads="1"/>
            </p:cNvSpPr>
            <p:nvPr/>
          </p:nvSpPr>
          <p:spPr bwMode="auto">
            <a:xfrm flipH="1">
              <a:off x="106855260" y="108747196"/>
              <a:ext cx="6527735" cy="350588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ar-SA">
                <a:solidFill>
                  <a:prstClr val="black"/>
                </a:solidFill>
              </a:endParaRPr>
            </a:p>
          </p:txBody>
        </p:sp>
        <p:sp>
          <p:nvSpPr>
            <p:cNvPr id="7" name="Rectangle 22"/>
            <p:cNvSpPr>
              <a:spLocks noChangeArrowheads="1"/>
            </p:cNvSpPr>
            <p:nvPr/>
          </p:nvSpPr>
          <p:spPr bwMode="auto">
            <a:xfrm flipH="1">
              <a:off x="113168580" y="108747196"/>
              <a:ext cx="331631" cy="3505880"/>
            </a:xfrm>
            <a:prstGeom prst="rect">
              <a:avLst/>
            </a:prstGeom>
            <a:gradFill flip="none" rotWithShape="1">
              <a:gsLst>
                <a:gs pos="0">
                  <a:schemeClr val="bg2">
                    <a:lumMod val="90000"/>
                    <a:shade val="30000"/>
                    <a:satMod val="115000"/>
                  </a:schemeClr>
                </a:gs>
                <a:gs pos="50000">
                  <a:schemeClr val="bg2">
                    <a:lumMod val="90000"/>
                    <a:shade val="67500"/>
                    <a:satMod val="115000"/>
                  </a:schemeClr>
                </a:gs>
                <a:gs pos="100000">
                  <a:schemeClr val="bg2">
                    <a:lumMod val="90000"/>
                    <a:shade val="100000"/>
                    <a:satMod val="115000"/>
                  </a:schemeClr>
                </a:gs>
              </a:gsLst>
              <a:lin ang="0" scaled="1"/>
              <a:tileRect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ar-SA">
                <a:solidFill>
                  <a:prstClr val="black"/>
                </a:solidFill>
              </a:endParaRPr>
            </a:p>
          </p:txBody>
        </p:sp>
        <p:sp>
          <p:nvSpPr>
            <p:cNvPr id="11" name="Text Box 26"/>
            <p:cNvSpPr txBox="1">
              <a:spLocks noChangeArrowheads="1"/>
            </p:cNvSpPr>
            <p:nvPr/>
          </p:nvSpPr>
          <p:spPr bwMode="auto">
            <a:xfrm flipH="1">
              <a:off x="106955225" y="108461478"/>
              <a:ext cx="6364372" cy="2857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195" tIns="36195" rIns="36195" bIns="36195" numCol="1" anchor="t" anchorCtr="0" compatLnSpc="1">
              <a:prstTxWarp prst="textNoShape">
                <a:avLst/>
              </a:prstTxWarp>
            </a:bodyPr>
            <a:lstStyle/>
            <a:p>
              <a:pPr algn="ctr" defTabSz="766816" rtl="1" fontAlgn="base">
                <a:spcBef>
                  <a:spcPct val="0"/>
                </a:spcBef>
                <a:spcAft>
                  <a:spcPts val="587"/>
                </a:spcAft>
              </a:pPr>
              <a:r>
                <a:rPr lang="en-US" sz="2800" b="1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Measures of Dispersion</a:t>
              </a:r>
              <a:endParaRPr lang="ar-SA" sz="2000" dirty="0">
                <a:solidFill>
                  <a:srgbClr val="000000"/>
                </a:solidFill>
              </a:endParaRPr>
            </a:p>
          </p:txBody>
        </p:sp>
        <p:sp>
          <p:nvSpPr>
            <p:cNvPr id="13" name="Text Box 28"/>
            <p:cNvSpPr txBox="1">
              <a:spLocks noChangeArrowheads="1"/>
            </p:cNvSpPr>
            <p:nvPr/>
          </p:nvSpPr>
          <p:spPr bwMode="auto">
            <a:xfrm flipH="1">
              <a:off x="106943868" y="107967780"/>
              <a:ext cx="5781672" cy="4936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195" tIns="36195" rIns="36195" bIns="36195" numCol="1" anchor="ctr" anchorCtr="0" compatLnSpc="1">
              <a:prstTxWarp prst="textNoShape">
                <a:avLst/>
              </a:prstTxWarp>
            </a:bodyPr>
            <a:lstStyle/>
            <a:p>
              <a:pPr algn="ctr" defTabSz="766816" fontAlgn="base">
                <a:spcBef>
                  <a:spcPct val="0"/>
                </a:spcBef>
                <a:spcAft>
                  <a:spcPct val="0"/>
                </a:spcAft>
              </a:pPr>
              <a:r>
                <a:rPr lang="ar-EG" sz="3600" cap="all" dirty="0">
                  <a:solidFill>
                    <a:srgbClr val="FFFF00"/>
                  </a:solidFill>
                  <a:effectLst>
                    <a:reflection blurRad="12700" stA="48000" endA="300" endPos="55000" dir="5400000" sy="-90000" algn="bl" rotWithShape="0"/>
                  </a:effectLst>
                  <a:latin typeface="Arial" pitchFamily="34" charset="0"/>
                  <a:cs typeface="Arial" pitchFamily="34" charset="0"/>
                </a:rPr>
                <a:t>مقاييس التشتت أو الانتشار</a:t>
              </a:r>
              <a:endParaRPr lang="ar-SA" sz="2300" dirty="0">
                <a:solidFill>
                  <a:srgbClr val="FFFF00"/>
                </a:solidFill>
                <a:latin typeface="Franklin Gothic Heavy" pitchFamily="34" charset="0"/>
                <a:cs typeface="Arial" pitchFamily="34" charset="0"/>
              </a:endParaRPr>
            </a:p>
          </p:txBody>
        </p:sp>
        <p:sp>
          <p:nvSpPr>
            <p:cNvPr id="20" name="Rectangle 30" hidden="1"/>
            <p:cNvSpPr>
              <a:spLocks noChangeArrowheads="1"/>
            </p:cNvSpPr>
            <p:nvPr/>
          </p:nvSpPr>
          <p:spPr bwMode="auto">
            <a:xfrm>
              <a:off x="108458176" y="109118630"/>
              <a:ext cx="675199" cy="67519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ar-SA">
                <a:solidFill>
                  <a:prstClr val="black"/>
                </a:solidFill>
              </a:endParaRPr>
            </a:p>
          </p:txBody>
        </p:sp>
        <p:sp>
          <p:nvSpPr>
            <p:cNvPr id="15" name="Rectangle 32"/>
            <p:cNvSpPr>
              <a:spLocks noChangeArrowheads="1"/>
            </p:cNvSpPr>
            <p:nvPr/>
          </p:nvSpPr>
          <p:spPr bwMode="auto">
            <a:xfrm>
              <a:off x="113412252" y="107967780"/>
              <a:ext cx="88608" cy="4285296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ar-SA">
                <a:solidFill>
                  <a:prstClr val="black"/>
                </a:solidFill>
              </a:endParaRPr>
            </a:p>
          </p:txBody>
        </p:sp>
      </p:grpSp>
      <p:sp>
        <p:nvSpPr>
          <p:cNvPr id="29" name="AutoShape 35"/>
          <p:cNvSpPr>
            <a:spLocks noChangeArrowheads="1"/>
          </p:cNvSpPr>
          <p:nvPr/>
        </p:nvSpPr>
        <p:spPr bwMode="auto">
          <a:xfrm>
            <a:off x="122743" y="1622443"/>
            <a:ext cx="8564268" cy="4945916"/>
          </a:xfrm>
          <a:prstGeom prst="roundRect">
            <a:avLst>
              <a:gd name="adj" fmla="val 4056"/>
            </a:avLst>
          </a:prstGeom>
          <a:solidFill>
            <a:srgbClr val="FFFFFF"/>
          </a:solidFill>
          <a:ln w="9525" algn="in">
            <a:solidFill>
              <a:srgbClr val="FFC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0673" tIns="30673" rIns="30673" bIns="30673" numCol="1" anchor="t" anchorCtr="0" compatLnSpc="1">
            <a:prstTxWarp prst="textNoShape">
              <a:avLst/>
            </a:prstTxWarp>
          </a:bodyPr>
          <a:lstStyle>
            <a:defPPr>
              <a:defRPr lang="ar-SA"/>
            </a:defPPr>
            <a:lvl1pPr marL="0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5165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0331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5496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80661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25826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0992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16157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61322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en-US" sz="2000" b="1" dirty="0">
              <a:solidFill>
                <a:prstClr val="black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30" name="Line 36"/>
          <p:cNvSpPr>
            <a:spLocks noChangeShapeType="1"/>
          </p:cNvSpPr>
          <p:nvPr/>
        </p:nvSpPr>
        <p:spPr bwMode="auto">
          <a:xfrm flipV="1">
            <a:off x="134466" y="1445431"/>
            <a:ext cx="0" cy="476107"/>
          </a:xfrm>
          <a:prstGeom prst="line">
            <a:avLst/>
          </a:prstGeom>
          <a:noFill/>
          <a:ln w="9525" algn="ctr">
            <a:solidFill>
              <a:srgbClr val="FFC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0673" tIns="30673" rIns="30673" bIns="30673" numCol="1" anchor="t" anchorCtr="0" compatLnSpc="1">
            <a:prstTxWarp prst="textNoShape">
              <a:avLst/>
            </a:prstTxWarp>
          </a:bodyPr>
          <a:lstStyle>
            <a:defPPr>
              <a:defRPr lang="ar-SA"/>
            </a:defPPr>
            <a:lvl1pPr marL="0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5165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0331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5496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80661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25826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0992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16157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61322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ar-SA">
              <a:solidFill>
                <a:prstClr val="black"/>
              </a:solidFill>
            </a:endParaRPr>
          </a:p>
        </p:txBody>
      </p:sp>
      <p:sp>
        <p:nvSpPr>
          <p:cNvPr id="33" name="Rectangle 39"/>
          <p:cNvSpPr>
            <a:spLocks noChangeArrowheads="1"/>
          </p:cNvSpPr>
          <p:nvPr/>
        </p:nvSpPr>
        <p:spPr bwMode="auto">
          <a:xfrm>
            <a:off x="2353044" y="1404812"/>
            <a:ext cx="6293430" cy="5441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0673" tIns="30673" rIns="30673" bIns="30673" numCol="1" anchor="t" anchorCtr="0" compatLnSpc="1">
            <a:prstTxWarp prst="textNoShape">
              <a:avLst/>
            </a:prstTxWarp>
          </a:bodyPr>
          <a:lstStyle>
            <a:defPPr>
              <a:defRPr lang="ar-SA"/>
            </a:defPPr>
            <a:lvl1pPr marL="0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5165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0331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5496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80661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25826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0992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16157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61322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ar-SA">
              <a:solidFill>
                <a:prstClr val="black"/>
              </a:solidFill>
            </a:endParaRPr>
          </a:p>
        </p:txBody>
      </p:sp>
      <p:sp>
        <p:nvSpPr>
          <p:cNvPr id="34" name="Line 40"/>
          <p:cNvSpPr>
            <a:spLocks noChangeShapeType="1"/>
          </p:cNvSpPr>
          <p:nvPr/>
        </p:nvSpPr>
        <p:spPr bwMode="auto">
          <a:xfrm>
            <a:off x="134467" y="1467792"/>
            <a:ext cx="8545155" cy="0"/>
          </a:xfrm>
          <a:prstGeom prst="line">
            <a:avLst/>
          </a:prstGeom>
          <a:noFill/>
          <a:ln w="9525" algn="ctr">
            <a:solidFill>
              <a:srgbClr val="FFC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0673" tIns="30673" rIns="30673" bIns="30673" numCol="1" anchor="t" anchorCtr="0" compatLnSpc="1">
            <a:prstTxWarp prst="textNoShape">
              <a:avLst/>
            </a:prstTxWarp>
          </a:bodyPr>
          <a:lstStyle>
            <a:defPPr>
              <a:defRPr lang="ar-SA"/>
            </a:defPPr>
            <a:lvl1pPr marL="0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5165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0331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5496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80661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25826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0992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16157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61322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ar-SA">
              <a:solidFill>
                <a:prstClr val="black"/>
              </a:solidFill>
            </a:endParaRPr>
          </a:p>
        </p:txBody>
      </p:sp>
      <p:graphicFrame>
        <p:nvGraphicFramePr>
          <p:cNvPr id="39" name="رسم تخطيطي 14"/>
          <p:cNvGraphicFramePr/>
          <p:nvPr>
            <p:extLst>
              <p:ext uri="{D42A27DB-BD31-4B8C-83A1-F6EECF244321}">
                <p14:modId xmlns:p14="http://schemas.microsoft.com/office/powerpoint/2010/main" val="3876482983"/>
              </p:ext>
            </p:extLst>
          </p:nvPr>
        </p:nvGraphicFramePr>
        <p:xfrm>
          <a:off x="853949" y="2057400"/>
          <a:ext cx="7315200" cy="3733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85044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graphicEl>
                                              <a:dgm id="{4FC0124F-FD88-4A36-B670-3496A1EAEF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>
                                            <p:graphicEl>
                                              <a:dgm id="{4FC0124F-FD88-4A36-B670-3496A1EAEF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graphicEl>
                                              <a:dgm id="{85DC47F8-888F-4B5A-AFD4-49611A2C8D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9">
                                            <p:graphicEl>
                                              <a:dgm id="{85DC47F8-888F-4B5A-AFD4-49611A2C8D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graphicEl>
                                              <a:dgm id="{E9449C77-F8FC-467C-A481-87EBDE3C69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9">
                                            <p:graphicEl>
                                              <a:dgm id="{E9449C77-F8FC-467C-A481-87EBDE3C69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graphicEl>
                                              <a:dgm id="{E486F78E-B3B2-4152-A7CE-869C3BD4C5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9">
                                            <p:graphicEl>
                                              <a:dgm id="{E486F78E-B3B2-4152-A7CE-869C3BD4C5B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graphicEl>
                                              <a:dgm id="{9EB28B04-B9D7-427A-A213-7EA078E411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9">
                                            <p:graphicEl>
                                              <a:dgm id="{9EB28B04-B9D7-427A-A213-7EA078E411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graphicEl>
                                              <a:dgm id="{BAFF6EDC-CD4D-4D9C-BB92-451C3A6617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9">
                                            <p:graphicEl>
                                              <a:dgm id="{BAFF6EDC-CD4D-4D9C-BB92-451C3A6617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graphicEl>
                                              <a:dgm id="{6ECBE5C8-2366-40EB-BCE0-72B75ACA4D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9">
                                            <p:graphicEl>
                                              <a:dgm id="{6ECBE5C8-2366-40EB-BCE0-72B75ACA4D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graphicEl>
                                              <a:dgm id="{D6153AAD-80C0-4D8B-93DA-489EF0CCA3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9">
                                            <p:graphicEl>
                                              <a:dgm id="{D6153AAD-80C0-4D8B-93DA-489EF0CCA3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graphicEl>
                                              <a:dgm id="{81066566-FD32-434C-A41A-45E2880849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9">
                                            <p:graphicEl>
                                              <a:dgm id="{81066566-FD32-434C-A41A-45E2880849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graphicEl>
                                              <a:dgm id="{F53FD0EC-94B4-437D-B4E3-CF399D4AB0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9">
                                            <p:graphicEl>
                                              <a:dgm id="{F53FD0EC-94B4-437D-B4E3-CF399D4AB0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graphicEl>
                                              <a:dgm id="{A65F557B-DC75-49D7-A077-F85907F49B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9">
                                            <p:graphicEl>
                                              <a:dgm id="{A65F557B-DC75-49D7-A077-F85907F49B7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graphicEl>
                                              <a:dgm id="{7ABFE88D-BF55-4FD9-B5D8-101A86A10B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9">
                                            <p:graphicEl>
                                              <a:dgm id="{7ABFE88D-BF55-4FD9-B5D8-101A86A10BC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graphicEl>
                                              <a:dgm id="{3C5252B7-8085-43DE-91E5-EC2F871EC8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9">
                                            <p:graphicEl>
                                              <a:dgm id="{3C5252B7-8085-43DE-91E5-EC2F871EC8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graphicEl>
                                              <a:dgm id="{D63B1C42-9DC6-439C-913E-0361E55555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9">
                                            <p:graphicEl>
                                              <a:dgm id="{D63B1C42-9DC6-439C-913E-0361E555556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graphicEl>
                                              <a:dgm id="{B4BABF42-4B0D-4991-B041-B0A19C0038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9">
                                            <p:graphicEl>
                                              <a:dgm id="{B4BABF42-4B0D-4991-B041-B0A19C0038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graphicEl>
                                              <a:dgm id="{144E4547-6DE1-4C00-A7E7-2178F24474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>
                                            <p:graphicEl>
                                              <a:dgm id="{144E4547-6DE1-4C00-A7E7-2178F24474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graphicEl>
                                              <a:dgm id="{588FED64-DFF3-457E-8F34-A32CE752FD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9">
                                            <p:graphicEl>
                                              <a:dgm id="{588FED64-DFF3-457E-8F34-A32CE752FD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graphicEl>
                                              <a:dgm id="{E1F70709-63FB-4403-8498-411EB780B1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9">
                                            <p:graphicEl>
                                              <a:dgm id="{E1F70709-63FB-4403-8498-411EB780B1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graphicEl>
                                              <a:dgm id="{A2C97A52-0EE2-46F2-BF38-3C8EDD72E8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9">
                                            <p:graphicEl>
                                              <a:dgm id="{A2C97A52-0EE2-46F2-BF38-3C8EDD72E8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graphicEl>
                                              <a:dgm id="{E8072C22-14FB-4F70-B790-A91D9F7913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9">
                                            <p:graphicEl>
                                              <a:dgm id="{E8072C22-14FB-4F70-B790-A91D9F7913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9" grpId="0">
        <p:bldSub>
          <a:bldDgm bld="lvl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832" y="48"/>
            <a:ext cx="9143346" cy="6857143"/>
            <a:chOff x="106855260" y="107967780"/>
            <a:chExt cx="6645600" cy="4285296"/>
          </a:xfrm>
        </p:grpSpPr>
        <p:sp>
          <p:nvSpPr>
            <p:cNvPr id="3" name="Rectangle 15"/>
            <p:cNvSpPr>
              <a:spLocks noChangeArrowheads="1"/>
            </p:cNvSpPr>
            <p:nvPr/>
          </p:nvSpPr>
          <p:spPr bwMode="auto">
            <a:xfrm flipH="1">
              <a:off x="106855260" y="107967780"/>
              <a:ext cx="6556992" cy="49369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ar-SA">
                <a:solidFill>
                  <a:prstClr val="black"/>
                </a:solidFill>
              </a:endParaRPr>
            </a:p>
          </p:txBody>
        </p:sp>
        <p:grpSp>
          <p:nvGrpSpPr>
            <p:cNvPr id="4" name="Group 16"/>
            <p:cNvGrpSpPr>
              <a:grpSpLocks/>
            </p:cNvGrpSpPr>
            <p:nvPr/>
          </p:nvGrpSpPr>
          <p:grpSpPr bwMode="auto">
            <a:xfrm>
              <a:off x="112947060" y="108101490"/>
              <a:ext cx="221520" cy="225428"/>
              <a:chOff x="112947060" y="108101490"/>
              <a:chExt cx="221520" cy="225428"/>
            </a:xfrm>
          </p:grpSpPr>
          <p:sp>
            <p:nvSpPr>
              <p:cNvPr id="22" name="AutoShape 17"/>
              <p:cNvSpPr>
                <a:spLocks noChangeArrowheads="1"/>
              </p:cNvSpPr>
              <p:nvPr/>
            </p:nvSpPr>
            <p:spPr bwMode="auto">
              <a:xfrm flipH="1">
                <a:off x="112947060" y="108101490"/>
                <a:ext cx="221520" cy="43349"/>
              </a:xfrm>
              <a:prstGeom prst="roundRect">
                <a:avLst>
                  <a:gd name="adj" fmla="val 50000"/>
                </a:avLst>
              </a:prstGeom>
              <a:solidFill>
                <a:srgbClr val="FF66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ar-SA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AutoShape 18"/>
              <p:cNvSpPr>
                <a:spLocks noChangeArrowheads="1"/>
              </p:cNvSpPr>
              <p:nvPr/>
            </p:nvSpPr>
            <p:spPr bwMode="auto">
              <a:xfrm flipH="1">
                <a:off x="112947060" y="108192052"/>
                <a:ext cx="221520" cy="43349"/>
              </a:xfrm>
              <a:prstGeom prst="roundRect">
                <a:avLst>
                  <a:gd name="adj" fmla="val 50000"/>
                </a:avLst>
              </a:prstGeom>
              <a:solidFill>
                <a:srgbClr val="FF66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ar-SA">
                  <a:solidFill>
                    <a:prstClr val="black"/>
                  </a:solidFill>
                </a:endParaRPr>
              </a:p>
            </p:txBody>
          </p:sp>
          <p:sp>
            <p:nvSpPr>
              <p:cNvPr id="24" name="AutoShape 19"/>
              <p:cNvSpPr>
                <a:spLocks noChangeArrowheads="1"/>
              </p:cNvSpPr>
              <p:nvPr/>
            </p:nvSpPr>
            <p:spPr bwMode="auto">
              <a:xfrm flipH="1">
                <a:off x="112947060" y="108283569"/>
                <a:ext cx="221520" cy="43349"/>
              </a:xfrm>
              <a:prstGeom prst="roundRect">
                <a:avLst>
                  <a:gd name="adj" fmla="val 50000"/>
                </a:avLst>
              </a:prstGeom>
              <a:solidFill>
                <a:srgbClr val="FF66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ar-SA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5" name="Rectangle 20"/>
            <p:cNvSpPr>
              <a:spLocks noChangeArrowheads="1"/>
            </p:cNvSpPr>
            <p:nvPr/>
          </p:nvSpPr>
          <p:spPr bwMode="auto">
            <a:xfrm flipH="1">
              <a:off x="106855260" y="108747196"/>
              <a:ext cx="6527735" cy="350588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ar-SA">
                <a:solidFill>
                  <a:prstClr val="black"/>
                </a:solidFill>
              </a:endParaRPr>
            </a:p>
          </p:txBody>
        </p:sp>
        <p:sp>
          <p:nvSpPr>
            <p:cNvPr id="7" name="Rectangle 22"/>
            <p:cNvSpPr>
              <a:spLocks noChangeArrowheads="1"/>
            </p:cNvSpPr>
            <p:nvPr/>
          </p:nvSpPr>
          <p:spPr bwMode="auto">
            <a:xfrm flipH="1">
              <a:off x="113168580" y="108747196"/>
              <a:ext cx="331631" cy="3505880"/>
            </a:xfrm>
            <a:prstGeom prst="rect">
              <a:avLst/>
            </a:prstGeom>
            <a:gradFill flip="none" rotWithShape="1">
              <a:gsLst>
                <a:gs pos="0">
                  <a:schemeClr val="bg2">
                    <a:lumMod val="90000"/>
                    <a:shade val="30000"/>
                    <a:satMod val="115000"/>
                  </a:schemeClr>
                </a:gs>
                <a:gs pos="50000">
                  <a:schemeClr val="bg2">
                    <a:lumMod val="90000"/>
                    <a:shade val="67500"/>
                    <a:satMod val="115000"/>
                  </a:schemeClr>
                </a:gs>
                <a:gs pos="100000">
                  <a:schemeClr val="bg2">
                    <a:lumMod val="90000"/>
                    <a:shade val="100000"/>
                    <a:satMod val="115000"/>
                  </a:schemeClr>
                </a:gs>
              </a:gsLst>
              <a:lin ang="0" scaled="1"/>
              <a:tileRect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ar-SA">
                <a:solidFill>
                  <a:prstClr val="black"/>
                </a:solidFill>
              </a:endParaRPr>
            </a:p>
          </p:txBody>
        </p:sp>
        <p:sp>
          <p:nvSpPr>
            <p:cNvPr id="11" name="Text Box 26"/>
            <p:cNvSpPr txBox="1">
              <a:spLocks noChangeArrowheads="1"/>
            </p:cNvSpPr>
            <p:nvPr/>
          </p:nvSpPr>
          <p:spPr bwMode="auto">
            <a:xfrm flipH="1">
              <a:off x="106955225" y="108461478"/>
              <a:ext cx="6364372" cy="2857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195" tIns="36195" rIns="36195" bIns="36195" numCol="1" anchor="t" anchorCtr="0" compatLnSpc="1">
              <a:prstTxWarp prst="textNoShape">
                <a:avLst/>
              </a:prstTxWarp>
            </a:bodyPr>
            <a:lstStyle/>
            <a:p>
              <a:pPr algn="ctr" defTabSz="766816" rtl="1" fontAlgn="base">
                <a:spcBef>
                  <a:spcPct val="0"/>
                </a:spcBef>
                <a:spcAft>
                  <a:spcPts val="587"/>
                </a:spcAft>
              </a:pPr>
              <a:r>
                <a:rPr lang="en-US" sz="2800" b="1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Measures of Dispersion</a:t>
              </a:r>
              <a:endParaRPr lang="ar-SA" sz="2000" dirty="0">
                <a:solidFill>
                  <a:srgbClr val="000000"/>
                </a:solidFill>
              </a:endParaRPr>
            </a:p>
          </p:txBody>
        </p:sp>
        <p:sp>
          <p:nvSpPr>
            <p:cNvPr id="13" name="Text Box 28"/>
            <p:cNvSpPr txBox="1">
              <a:spLocks noChangeArrowheads="1"/>
            </p:cNvSpPr>
            <p:nvPr/>
          </p:nvSpPr>
          <p:spPr bwMode="auto">
            <a:xfrm flipH="1">
              <a:off x="106943868" y="107967780"/>
              <a:ext cx="5781672" cy="4936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195" tIns="36195" rIns="36195" bIns="36195" numCol="1" anchor="ctr" anchorCtr="0" compatLnSpc="1">
              <a:prstTxWarp prst="textNoShape">
                <a:avLst/>
              </a:prstTxWarp>
            </a:bodyPr>
            <a:lstStyle/>
            <a:p>
              <a:pPr algn="ctr" defTabSz="766816" fontAlgn="base">
                <a:spcBef>
                  <a:spcPct val="0"/>
                </a:spcBef>
                <a:spcAft>
                  <a:spcPct val="0"/>
                </a:spcAft>
              </a:pPr>
              <a:r>
                <a:rPr lang="ar-EG" sz="3600" cap="all" dirty="0">
                  <a:solidFill>
                    <a:srgbClr val="FFFF00"/>
                  </a:solidFill>
                  <a:effectLst>
                    <a:reflection blurRad="12700" stA="48000" endA="300" endPos="55000" dir="5400000" sy="-90000" algn="bl" rotWithShape="0"/>
                  </a:effectLst>
                  <a:latin typeface="Arial" pitchFamily="34" charset="0"/>
                  <a:cs typeface="Arial" pitchFamily="34" charset="0"/>
                </a:rPr>
                <a:t>مقاييس التشتت أو الانتشار</a:t>
              </a:r>
              <a:endParaRPr lang="ar-SA" sz="2300" dirty="0">
                <a:solidFill>
                  <a:srgbClr val="FFFF00"/>
                </a:solidFill>
                <a:latin typeface="Franklin Gothic Heavy" pitchFamily="34" charset="0"/>
                <a:cs typeface="Arial" pitchFamily="34" charset="0"/>
              </a:endParaRPr>
            </a:p>
          </p:txBody>
        </p:sp>
        <p:sp>
          <p:nvSpPr>
            <p:cNvPr id="20" name="Rectangle 30" hidden="1"/>
            <p:cNvSpPr>
              <a:spLocks noChangeArrowheads="1"/>
            </p:cNvSpPr>
            <p:nvPr/>
          </p:nvSpPr>
          <p:spPr bwMode="auto">
            <a:xfrm>
              <a:off x="108458176" y="109118630"/>
              <a:ext cx="675199" cy="67519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ar-SA">
                <a:solidFill>
                  <a:prstClr val="black"/>
                </a:solidFill>
              </a:endParaRPr>
            </a:p>
          </p:txBody>
        </p:sp>
        <p:sp>
          <p:nvSpPr>
            <p:cNvPr id="15" name="Rectangle 32"/>
            <p:cNvSpPr>
              <a:spLocks noChangeArrowheads="1"/>
            </p:cNvSpPr>
            <p:nvPr/>
          </p:nvSpPr>
          <p:spPr bwMode="auto">
            <a:xfrm>
              <a:off x="113412252" y="107967780"/>
              <a:ext cx="88608" cy="4285296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ar-SA">
                <a:solidFill>
                  <a:prstClr val="black"/>
                </a:solidFill>
              </a:endParaRPr>
            </a:p>
          </p:txBody>
        </p:sp>
      </p:grpSp>
      <p:sp>
        <p:nvSpPr>
          <p:cNvPr id="29" name="AutoShape 35"/>
          <p:cNvSpPr>
            <a:spLocks noChangeArrowheads="1"/>
          </p:cNvSpPr>
          <p:nvPr/>
        </p:nvSpPr>
        <p:spPr bwMode="auto">
          <a:xfrm>
            <a:off x="122743" y="1622443"/>
            <a:ext cx="6872128" cy="4945916"/>
          </a:xfrm>
          <a:prstGeom prst="roundRect">
            <a:avLst>
              <a:gd name="adj" fmla="val 4056"/>
            </a:avLst>
          </a:prstGeom>
          <a:solidFill>
            <a:srgbClr val="FFFFFF"/>
          </a:solidFill>
          <a:ln w="9525" algn="in">
            <a:solidFill>
              <a:srgbClr val="FFC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0673" tIns="30673" rIns="30673" bIns="30673" numCol="1" anchor="t" anchorCtr="0" compatLnSpc="1">
            <a:prstTxWarp prst="textNoShape">
              <a:avLst/>
            </a:prstTxWarp>
          </a:bodyPr>
          <a:lstStyle>
            <a:defPPr>
              <a:defRPr lang="ar-SA"/>
            </a:defPPr>
            <a:lvl1pPr marL="0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5165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0331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5496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80661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25826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0992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16157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61322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en-US" sz="2000" b="1" dirty="0">
              <a:solidFill>
                <a:prstClr val="black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30" name="Line 36"/>
          <p:cNvSpPr>
            <a:spLocks noChangeShapeType="1"/>
          </p:cNvSpPr>
          <p:nvPr/>
        </p:nvSpPr>
        <p:spPr bwMode="auto">
          <a:xfrm flipV="1">
            <a:off x="134466" y="1445431"/>
            <a:ext cx="0" cy="476107"/>
          </a:xfrm>
          <a:prstGeom prst="line">
            <a:avLst/>
          </a:prstGeom>
          <a:noFill/>
          <a:ln w="9525" algn="ctr">
            <a:solidFill>
              <a:srgbClr val="FFC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0673" tIns="30673" rIns="30673" bIns="30673" numCol="1" anchor="t" anchorCtr="0" compatLnSpc="1">
            <a:prstTxWarp prst="textNoShape">
              <a:avLst/>
            </a:prstTxWarp>
          </a:bodyPr>
          <a:lstStyle>
            <a:defPPr>
              <a:defRPr lang="ar-SA"/>
            </a:defPPr>
            <a:lvl1pPr marL="0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5165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0331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5496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80661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25826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0992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16157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61322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ar-SA">
              <a:solidFill>
                <a:prstClr val="black"/>
              </a:solidFill>
            </a:endParaRPr>
          </a:p>
        </p:txBody>
      </p:sp>
      <p:sp>
        <p:nvSpPr>
          <p:cNvPr id="33" name="Rectangle 39"/>
          <p:cNvSpPr>
            <a:spLocks noChangeArrowheads="1"/>
          </p:cNvSpPr>
          <p:nvPr/>
        </p:nvSpPr>
        <p:spPr bwMode="auto">
          <a:xfrm>
            <a:off x="2353044" y="1404812"/>
            <a:ext cx="6293430" cy="5441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0673" tIns="30673" rIns="30673" bIns="30673" numCol="1" anchor="t" anchorCtr="0" compatLnSpc="1">
            <a:prstTxWarp prst="textNoShape">
              <a:avLst/>
            </a:prstTxWarp>
          </a:bodyPr>
          <a:lstStyle>
            <a:defPPr>
              <a:defRPr lang="ar-SA"/>
            </a:defPPr>
            <a:lvl1pPr marL="0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5165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0331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5496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80661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25826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0992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16157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61322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ar-SA">
              <a:solidFill>
                <a:prstClr val="black"/>
              </a:solidFill>
            </a:endParaRPr>
          </a:p>
        </p:txBody>
      </p:sp>
      <p:sp>
        <p:nvSpPr>
          <p:cNvPr id="34" name="Line 40"/>
          <p:cNvSpPr>
            <a:spLocks noChangeShapeType="1"/>
          </p:cNvSpPr>
          <p:nvPr/>
        </p:nvSpPr>
        <p:spPr bwMode="auto">
          <a:xfrm>
            <a:off x="134467" y="1467792"/>
            <a:ext cx="8545155" cy="0"/>
          </a:xfrm>
          <a:prstGeom prst="line">
            <a:avLst/>
          </a:prstGeom>
          <a:noFill/>
          <a:ln w="9525" algn="ctr">
            <a:solidFill>
              <a:srgbClr val="FFC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0673" tIns="30673" rIns="30673" bIns="30673" numCol="1" anchor="t" anchorCtr="0" compatLnSpc="1">
            <a:prstTxWarp prst="textNoShape">
              <a:avLst/>
            </a:prstTxWarp>
          </a:bodyPr>
          <a:lstStyle>
            <a:defPPr>
              <a:defRPr lang="ar-SA"/>
            </a:defPPr>
            <a:lvl1pPr marL="0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5165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0331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5496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80661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25826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0992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16157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61322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ar-SA">
              <a:solidFill>
                <a:prstClr val="black"/>
              </a:solidFill>
            </a:endParaRPr>
          </a:p>
        </p:txBody>
      </p:sp>
      <p:pic>
        <p:nvPicPr>
          <p:cNvPr id="28" name="Picture 2"/>
          <p:cNvPicPr>
            <a:picLocks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30" t="4544" r="4217" b="4453"/>
          <a:stretch/>
        </p:blipFill>
        <p:spPr bwMode="auto">
          <a:xfrm>
            <a:off x="7010497" y="1577366"/>
            <a:ext cx="1856376" cy="5142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عنصر نائب للنص 8"/>
          <p:cNvSpPr txBox="1">
            <a:spLocks/>
          </p:cNvSpPr>
          <p:nvPr/>
        </p:nvSpPr>
        <p:spPr>
          <a:xfrm>
            <a:off x="7038407" y="1852162"/>
            <a:ext cx="1828466" cy="4388571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lIns="76682" tIns="38341" rIns="76682" bIns="38341"/>
          <a:lstStyle>
            <a:lvl1pPr marL="408874" indent="-408874" algn="r" defTabSz="109033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5894" indent="-340728" algn="r" defTabSz="1090331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3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62913" indent="-272583" algn="r" defTabSz="109033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8078" indent="-272583" algn="r" defTabSz="1090331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53244" indent="-272583" algn="r" defTabSz="1090331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98409" indent="-272583" algn="r" defTabSz="109033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43574" indent="-272583" algn="r" defTabSz="109033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88740" indent="-272583" algn="r" defTabSz="109033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33905" indent="-272583" algn="r" defTabSz="109033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defTabSz="766816" fontAlgn="base">
              <a:spcBef>
                <a:spcPct val="0"/>
              </a:spcBef>
              <a:spcAft>
                <a:spcPts val="671"/>
              </a:spcAft>
              <a:buNone/>
            </a:pPr>
            <a:r>
              <a:rPr lang="ar-EG" sz="14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ar-EG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ar-SA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التشتت لمجموعة </a:t>
            </a:r>
            <a:r>
              <a:rPr lang="ar-SA" sz="14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من البيانات دراسة مدى التباعد أو التقارب لهذه البيانات عن بعضها البعض  أي عن وسطها </a:t>
            </a:r>
            <a:r>
              <a:rPr lang="ar-SA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الحسابي</a:t>
            </a:r>
            <a:r>
              <a:rPr lang="ar-EG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 algn="just" defTabSz="766816" fontAlgn="base">
              <a:spcBef>
                <a:spcPct val="0"/>
              </a:spcBef>
              <a:spcAft>
                <a:spcPts val="671"/>
              </a:spcAft>
              <a:buNone/>
            </a:pPr>
            <a:endParaRPr lang="ar-EG" sz="14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 defTabSz="766816" fontAlgn="base">
              <a:spcBef>
                <a:spcPct val="0"/>
              </a:spcBef>
              <a:spcAft>
                <a:spcPts val="671"/>
              </a:spcAft>
              <a:buNone/>
            </a:pPr>
            <a:r>
              <a:rPr lang="ar-SA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ar-EG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ar-SA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فكلما </a:t>
            </a:r>
            <a:r>
              <a:rPr lang="ar-SA" sz="14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كانت البيانات قريبة من بعضها البعض أي قريبة من وسطها الحسابي كانت هذه البيانات (غير </a:t>
            </a:r>
            <a:r>
              <a:rPr lang="ar-SA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مشتتة)</a:t>
            </a:r>
            <a:r>
              <a:rPr lang="ar-EG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 algn="just" defTabSz="766816" fontAlgn="base">
              <a:spcBef>
                <a:spcPct val="0"/>
              </a:spcBef>
              <a:spcAft>
                <a:spcPts val="671"/>
              </a:spcAft>
              <a:buNone/>
            </a:pPr>
            <a:endParaRPr lang="ar-EG" sz="14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 defTabSz="766816" fontAlgn="base">
              <a:spcBef>
                <a:spcPct val="0"/>
              </a:spcBef>
              <a:spcAft>
                <a:spcPts val="671"/>
              </a:spcAft>
              <a:buNone/>
            </a:pPr>
            <a:r>
              <a:rPr lang="ar-SA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ar-EG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ar-SA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وكلما </a:t>
            </a:r>
            <a:r>
              <a:rPr lang="ar-SA" sz="14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كانت البيانات بعيدة عن بعضها البعض بعيدة من وسطها الحسابي كانت هذه البيانات (متباعدة أو </a:t>
            </a:r>
            <a:r>
              <a:rPr lang="ar-SA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مشتتة) </a:t>
            </a:r>
            <a:endParaRPr lang="ar-SA" sz="1400" dirty="0">
              <a:solidFill>
                <a:prstClr val="black"/>
              </a:solidFill>
            </a:endParaRPr>
          </a:p>
        </p:txBody>
      </p:sp>
      <p:sp>
        <p:nvSpPr>
          <p:cNvPr id="21" name="شكل بيضاوي 6"/>
          <p:cNvSpPr/>
          <p:nvPr/>
        </p:nvSpPr>
        <p:spPr>
          <a:xfrm>
            <a:off x="5020574" y="1852162"/>
            <a:ext cx="1604513" cy="1447800"/>
          </a:xfrm>
          <a:prstGeom prst="ellipse">
            <a:avLst/>
          </a:prstGeom>
          <a:gradFill rotWithShape="1">
            <a:gsLst>
              <a:gs pos="0">
                <a:srgbClr val="31B6FD">
                  <a:tint val="96000"/>
                  <a:satMod val="120000"/>
                  <a:lumMod val="120000"/>
                </a:srgbClr>
              </a:gs>
              <a:gs pos="100000">
                <a:srgbClr val="31B6FD">
                  <a:shade val="89000"/>
                  <a:lumMod val="90000"/>
                </a:srgbClr>
              </a:gs>
            </a:gsLst>
            <a:lin ang="5400000" scaled="0"/>
          </a:gradFill>
          <a:ln>
            <a:noFill/>
          </a:ln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rgbClr val="31B6FD">
                <a:shade val="25000"/>
                <a:satMod val="180000"/>
              </a:srgbClr>
            </a:contourClr>
          </a:sp3d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ndara"/>
                <a:ea typeface="+mn-ea"/>
                <a:cs typeface="Arial"/>
              </a:rPr>
              <a:t>كلما قل تشتت البيانات</a:t>
            </a:r>
            <a:endParaRPr kumimoji="0" lang="ar-SA" sz="20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ndara"/>
              <a:ea typeface="+mn-ea"/>
              <a:cs typeface="Arial"/>
            </a:endParaRPr>
          </a:p>
        </p:txBody>
      </p:sp>
      <p:sp>
        <p:nvSpPr>
          <p:cNvPr id="25" name="سهم إلى اليسار 7"/>
          <p:cNvSpPr/>
          <p:nvPr/>
        </p:nvSpPr>
        <p:spPr>
          <a:xfrm rot="19757090">
            <a:off x="4402228" y="3185663"/>
            <a:ext cx="802257" cy="228600"/>
          </a:xfrm>
          <a:prstGeom prst="leftArrow">
            <a:avLst/>
          </a:prstGeom>
          <a:gradFill rotWithShape="1">
            <a:gsLst>
              <a:gs pos="0">
                <a:srgbClr val="31B6FD">
                  <a:tint val="96000"/>
                  <a:satMod val="120000"/>
                  <a:lumMod val="120000"/>
                </a:srgbClr>
              </a:gs>
              <a:gs pos="100000">
                <a:srgbClr val="31B6FD">
                  <a:shade val="89000"/>
                  <a:lumMod val="90000"/>
                </a:srgbClr>
              </a:gs>
            </a:gsLst>
            <a:lin ang="5400000" scaled="0"/>
          </a:gradFill>
          <a:ln w="9525" cap="flat" cmpd="sng" algn="ctr">
            <a:solidFill>
              <a:srgbClr val="31B6FD"/>
            </a:solidFill>
            <a:prstDash val="solid"/>
          </a:ln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ndara"/>
              <a:ea typeface="+mn-ea"/>
              <a:cs typeface="Arial"/>
            </a:endParaRPr>
          </a:p>
        </p:txBody>
      </p:sp>
      <p:sp>
        <p:nvSpPr>
          <p:cNvPr id="26" name="شكل بيضاوي 8"/>
          <p:cNvSpPr/>
          <p:nvPr/>
        </p:nvSpPr>
        <p:spPr>
          <a:xfrm>
            <a:off x="2886908" y="3124200"/>
            <a:ext cx="1604513" cy="1600200"/>
          </a:xfrm>
          <a:prstGeom prst="ellipse">
            <a:avLst/>
          </a:prstGeom>
          <a:gradFill rotWithShape="1">
            <a:gsLst>
              <a:gs pos="0">
                <a:srgbClr val="5BD078">
                  <a:tint val="96000"/>
                  <a:satMod val="120000"/>
                  <a:lumMod val="120000"/>
                </a:srgbClr>
              </a:gs>
              <a:gs pos="100000">
                <a:srgbClr val="5BD078">
                  <a:shade val="89000"/>
                  <a:lumMod val="90000"/>
                </a:srgbClr>
              </a:gs>
            </a:gsLst>
            <a:lin ang="5400000" scaled="0"/>
          </a:gradFill>
          <a:ln>
            <a:noFill/>
          </a:ln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rgbClr val="5BD078">
                <a:shade val="25000"/>
                <a:satMod val="180000"/>
              </a:srgbClr>
            </a:contourClr>
          </a:sp3d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ndara"/>
                <a:ea typeface="+mn-ea"/>
                <a:cs typeface="Arial"/>
              </a:rPr>
              <a:t>كلما اقتربت من متوسطها</a:t>
            </a:r>
            <a:endParaRPr kumimoji="0" lang="ar-SA" sz="20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ndara"/>
              <a:ea typeface="+mn-ea"/>
              <a:cs typeface="Arial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341523"/>
            <a:ext cx="884237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" name="شكل بيضاوي 11"/>
          <p:cNvSpPr/>
          <p:nvPr/>
        </p:nvSpPr>
        <p:spPr>
          <a:xfrm>
            <a:off x="609600" y="4619751"/>
            <a:ext cx="1604513" cy="1600200"/>
          </a:xfrm>
          <a:prstGeom prst="ellipse">
            <a:avLst/>
          </a:prstGeom>
          <a:gradFill rotWithShape="1">
            <a:gsLst>
              <a:gs pos="0">
                <a:srgbClr val="05E0DB">
                  <a:tint val="96000"/>
                  <a:satMod val="120000"/>
                  <a:lumMod val="120000"/>
                </a:srgbClr>
              </a:gs>
              <a:gs pos="100000">
                <a:srgbClr val="05E0DB">
                  <a:shade val="89000"/>
                  <a:lumMod val="90000"/>
                </a:srgbClr>
              </a:gs>
            </a:gsLst>
            <a:lin ang="5400000" scaled="0"/>
          </a:gradFill>
          <a:ln>
            <a:noFill/>
          </a:ln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rgbClr val="05E0DB">
                <a:shade val="25000"/>
                <a:satMod val="180000"/>
              </a:srgbClr>
            </a:contourClr>
          </a:sp3d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ndara"/>
                <a:ea typeface="+mn-ea"/>
                <a:cs typeface="Arial"/>
              </a:rPr>
              <a:t>كلما كانت أقرب للتجانس</a:t>
            </a:r>
            <a:endParaRPr kumimoji="0" lang="ar-SA" sz="20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ndara"/>
              <a:ea typeface="+mn-ea"/>
              <a:cs typeface="Arial"/>
            </a:endParaRPr>
          </a:p>
        </p:txBody>
      </p:sp>
      <p:sp>
        <p:nvSpPr>
          <p:cNvPr id="35" name="شكل بيضاوي 6"/>
          <p:cNvSpPr/>
          <p:nvPr/>
        </p:nvSpPr>
        <p:spPr>
          <a:xfrm>
            <a:off x="620740" y="1847035"/>
            <a:ext cx="1604513" cy="1447800"/>
          </a:xfrm>
          <a:prstGeom prst="ellipse">
            <a:avLst/>
          </a:prstGeom>
          <a:gradFill rotWithShape="1">
            <a:gsLst>
              <a:gs pos="0">
                <a:srgbClr val="31B6FD">
                  <a:tint val="96000"/>
                  <a:satMod val="120000"/>
                  <a:lumMod val="120000"/>
                </a:srgbClr>
              </a:gs>
              <a:gs pos="100000">
                <a:srgbClr val="31B6FD">
                  <a:shade val="89000"/>
                  <a:lumMod val="90000"/>
                </a:srgbClr>
              </a:gs>
            </a:gsLst>
            <a:lin ang="5400000" scaled="0"/>
          </a:gradFill>
          <a:ln>
            <a:noFill/>
          </a:ln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rgbClr val="31B6FD">
                <a:shade val="25000"/>
                <a:satMod val="180000"/>
              </a:srgbClr>
            </a:contourClr>
          </a:sp3d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ndara"/>
                <a:ea typeface="+mn-ea"/>
                <a:cs typeface="Arial"/>
              </a:rPr>
              <a:t>كلما </a:t>
            </a:r>
            <a:r>
              <a:rPr kumimoji="0" lang="ar-EG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ndara"/>
                <a:ea typeface="+mn-ea"/>
                <a:cs typeface="Arial"/>
              </a:rPr>
              <a:t>زاد</a:t>
            </a:r>
            <a:r>
              <a:rPr kumimoji="0" lang="ar-SA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ndara"/>
                <a:ea typeface="+mn-ea"/>
                <a:cs typeface="Arial"/>
              </a:rPr>
              <a:t> تشتت البيانات</a:t>
            </a:r>
            <a:endParaRPr kumimoji="0" lang="ar-SA" sz="2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ndara"/>
              <a:ea typeface="+mn-ea"/>
              <a:cs typeface="Arial"/>
            </a:endParaRPr>
          </a:p>
        </p:txBody>
      </p:sp>
      <p:sp>
        <p:nvSpPr>
          <p:cNvPr id="36" name="شكل بيضاوي 6"/>
          <p:cNvSpPr/>
          <p:nvPr/>
        </p:nvSpPr>
        <p:spPr>
          <a:xfrm>
            <a:off x="5192740" y="4845308"/>
            <a:ext cx="1604513" cy="1447800"/>
          </a:xfrm>
          <a:prstGeom prst="ellipse">
            <a:avLst/>
          </a:prstGeom>
          <a:gradFill rotWithShape="1">
            <a:gsLst>
              <a:gs pos="0">
                <a:srgbClr val="31B6FD">
                  <a:tint val="96000"/>
                  <a:satMod val="120000"/>
                  <a:lumMod val="120000"/>
                </a:srgbClr>
              </a:gs>
              <a:gs pos="100000">
                <a:srgbClr val="31B6FD">
                  <a:shade val="89000"/>
                  <a:lumMod val="90000"/>
                </a:srgbClr>
              </a:gs>
            </a:gsLst>
            <a:lin ang="5400000" scaled="0"/>
          </a:gradFill>
          <a:ln>
            <a:noFill/>
          </a:ln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rgbClr val="31B6FD">
                <a:shade val="25000"/>
                <a:satMod val="180000"/>
              </a:srgbClr>
            </a:contourClr>
          </a:sp3d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ndara"/>
                <a:ea typeface="+mn-ea"/>
                <a:cs typeface="Arial"/>
              </a:rPr>
              <a:t>كلما </a:t>
            </a:r>
            <a:r>
              <a:rPr kumimoji="0" lang="ar-EG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ndara"/>
                <a:ea typeface="+mn-ea"/>
                <a:cs typeface="Arial"/>
              </a:rPr>
              <a:t>بعدت</a:t>
            </a:r>
            <a:r>
              <a:rPr kumimoji="0" lang="ar-SA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ndara"/>
                <a:ea typeface="+mn-ea"/>
                <a:cs typeface="Arial"/>
              </a:rPr>
              <a:t> </a:t>
            </a:r>
            <a:r>
              <a:rPr kumimoji="0" lang="ar-EG" b="1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ndara"/>
                <a:ea typeface="+mn-ea"/>
                <a:cs typeface="Arial"/>
              </a:rPr>
              <a:t> عن</a:t>
            </a:r>
            <a:r>
              <a:rPr kumimoji="0" lang="ar-EG" b="1" i="0" u="none" strike="noStrike" kern="0" cap="none" spc="0" normalizeH="0" noProof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ndara"/>
                <a:ea typeface="+mn-ea"/>
                <a:cs typeface="Arial"/>
              </a:rPr>
              <a:t> </a:t>
            </a:r>
            <a:r>
              <a:rPr kumimoji="0" lang="ar-EG" b="1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ndara"/>
                <a:ea typeface="+mn-ea"/>
                <a:cs typeface="Arial"/>
              </a:rPr>
              <a:t>متوسطها </a:t>
            </a:r>
            <a:r>
              <a:rPr kumimoji="0" lang="ar-EG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ndara"/>
                <a:ea typeface="+mn-ea"/>
                <a:cs typeface="Arial"/>
              </a:rPr>
              <a:t>و</a:t>
            </a:r>
            <a:r>
              <a:rPr kumimoji="0" lang="ar-SA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ndara"/>
                <a:ea typeface="+mn-ea"/>
                <a:cs typeface="Arial"/>
              </a:rPr>
              <a:t>تشتت البيانات</a:t>
            </a:r>
            <a:endParaRPr kumimoji="0" lang="ar-SA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ndara"/>
              <a:ea typeface="+mn-ea"/>
              <a:cs typeface="Arial"/>
            </a:endParaRPr>
          </a:p>
        </p:txBody>
      </p:sp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2671" y="2782887"/>
            <a:ext cx="884237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600" y="4503995"/>
            <a:ext cx="884237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242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5" grpId="0" animBg="1"/>
      <p:bldP spid="26" grpId="0" animBg="1"/>
      <p:bldP spid="32" grpId="0" animBg="1"/>
      <p:bldP spid="35" grpId="0" animBg="1"/>
      <p:bldP spid="3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832" y="48"/>
            <a:ext cx="9143346" cy="6857143"/>
            <a:chOff x="106855260" y="107967780"/>
            <a:chExt cx="6645600" cy="4285296"/>
          </a:xfrm>
        </p:grpSpPr>
        <p:sp>
          <p:nvSpPr>
            <p:cNvPr id="3" name="Rectangle 15"/>
            <p:cNvSpPr>
              <a:spLocks noChangeArrowheads="1"/>
            </p:cNvSpPr>
            <p:nvPr/>
          </p:nvSpPr>
          <p:spPr bwMode="auto">
            <a:xfrm flipH="1">
              <a:off x="106855260" y="107967780"/>
              <a:ext cx="6556992" cy="49369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ar-SA">
                <a:solidFill>
                  <a:prstClr val="black"/>
                </a:solidFill>
              </a:endParaRPr>
            </a:p>
          </p:txBody>
        </p:sp>
        <p:grpSp>
          <p:nvGrpSpPr>
            <p:cNvPr id="4" name="Group 16"/>
            <p:cNvGrpSpPr>
              <a:grpSpLocks/>
            </p:cNvGrpSpPr>
            <p:nvPr/>
          </p:nvGrpSpPr>
          <p:grpSpPr bwMode="auto">
            <a:xfrm>
              <a:off x="112947060" y="108101490"/>
              <a:ext cx="221520" cy="225428"/>
              <a:chOff x="112947060" y="108101490"/>
              <a:chExt cx="221520" cy="225428"/>
            </a:xfrm>
          </p:grpSpPr>
          <p:sp>
            <p:nvSpPr>
              <p:cNvPr id="22" name="AutoShape 17"/>
              <p:cNvSpPr>
                <a:spLocks noChangeArrowheads="1"/>
              </p:cNvSpPr>
              <p:nvPr/>
            </p:nvSpPr>
            <p:spPr bwMode="auto">
              <a:xfrm flipH="1">
                <a:off x="112947060" y="108101490"/>
                <a:ext cx="221520" cy="43349"/>
              </a:xfrm>
              <a:prstGeom prst="roundRect">
                <a:avLst>
                  <a:gd name="adj" fmla="val 50000"/>
                </a:avLst>
              </a:prstGeom>
              <a:solidFill>
                <a:srgbClr val="FF66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ar-SA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AutoShape 18"/>
              <p:cNvSpPr>
                <a:spLocks noChangeArrowheads="1"/>
              </p:cNvSpPr>
              <p:nvPr/>
            </p:nvSpPr>
            <p:spPr bwMode="auto">
              <a:xfrm flipH="1">
                <a:off x="112947060" y="108192052"/>
                <a:ext cx="221520" cy="43349"/>
              </a:xfrm>
              <a:prstGeom prst="roundRect">
                <a:avLst>
                  <a:gd name="adj" fmla="val 50000"/>
                </a:avLst>
              </a:prstGeom>
              <a:solidFill>
                <a:srgbClr val="FF66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ar-SA">
                  <a:solidFill>
                    <a:prstClr val="black"/>
                  </a:solidFill>
                </a:endParaRPr>
              </a:p>
            </p:txBody>
          </p:sp>
          <p:sp>
            <p:nvSpPr>
              <p:cNvPr id="24" name="AutoShape 19"/>
              <p:cNvSpPr>
                <a:spLocks noChangeArrowheads="1"/>
              </p:cNvSpPr>
              <p:nvPr/>
            </p:nvSpPr>
            <p:spPr bwMode="auto">
              <a:xfrm flipH="1">
                <a:off x="112947060" y="108283569"/>
                <a:ext cx="221520" cy="43349"/>
              </a:xfrm>
              <a:prstGeom prst="roundRect">
                <a:avLst>
                  <a:gd name="adj" fmla="val 50000"/>
                </a:avLst>
              </a:prstGeom>
              <a:solidFill>
                <a:srgbClr val="FF66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ar-SA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5" name="Rectangle 20"/>
            <p:cNvSpPr>
              <a:spLocks noChangeArrowheads="1"/>
            </p:cNvSpPr>
            <p:nvPr/>
          </p:nvSpPr>
          <p:spPr bwMode="auto">
            <a:xfrm flipH="1">
              <a:off x="106855260" y="108747196"/>
              <a:ext cx="6527735" cy="350588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ar-SA">
                <a:solidFill>
                  <a:prstClr val="black"/>
                </a:solidFill>
              </a:endParaRPr>
            </a:p>
          </p:txBody>
        </p:sp>
        <p:sp>
          <p:nvSpPr>
            <p:cNvPr id="7" name="Rectangle 22"/>
            <p:cNvSpPr>
              <a:spLocks noChangeArrowheads="1"/>
            </p:cNvSpPr>
            <p:nvPr/>
          </p:nvSpPr>
          <p:spPr bwMode="auto">
            <a:xfrm flipH="1">
              <a:off x="113168580" y="108747196"/>
              <a:ext cx="331631" cy="3505880"/>
            </a:xfrm>
            <a:prstGeom prst="rect">
              <a:avLst/>
            </a:prstGeom>
            <a:gradFill flip="none" rotWithShape="1">
              <a:gsLst>
                <a:gs pos="0">
                  <a:schemeClr val="bg2">
                    <a:lumMod val="90000"/>
                    <a:shade val="30000"/>
                    <a:satMod val="115000"/>
                  </a:schemeClr>
                </a:gs>
                <a:gs pos="50000">
                  <a:schemeClr val="bg2">
                    <a:lumMod val="90000"/>
                    <a:shade val="67500"/>
                    <a:satMod val="115000"/>
                  </a:schemeClr>
                </a:gs>
                <a:gs pos="100000">
                  <a:schemeClr val="bg2">
                    <a:lumMod val="90000"/>
                    <a:shade val="100000"/>
                    <a:satMod val="115000"/>
                  </a:schemeClr>
                </a:gs>
              </a:gsLst>
              <a:lin ang="0" scaled="1"/>
              <a:tileRect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ar-SA">
                <a:solidFill>
                  <a:prstClr val="black"/>
                </a:solidFill>
              </a:endParaRPr>
            </a:p>
          </p:txBody>
        </p:sp>
        <p:sp>
          <p:nvSpPr>
            <p:cNvPr id="11" name="Text Box 26"/>
            <p:cNvSpPr txBox="1">
              <a:spLocks noChangeArrowheads="1"/>
            </p:cNvSpPr>
            <p:nvPr/>
          </p:nvSpPr>
          <p:spPr bwMode="auto">
            <a:xfrm flipH="1">
              <a:off x="106955225" y="108461478"/>
              <a:ext cx="6364372" cy="2857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195" tIns="36195" rIns="36195" bIns="36195" numCol="1" anchor="t" anchorCtr="0" compatLnSpc="1">
              <a:prstTxWarp prst="textNoShape">
                <a:avLst/>
              </a:prstTxWarp>
            </a:bodyPr>
            <a:lstStyle/>
            <a:p>
              <a:pPr algn="ctr" defTabSz="766816" rtl="1" fontAlgn="base">
                <a:spcBef>
                  <a:spcPct val="0"/>
                </a:spcBef>
                <a:spcAft>
                  <a:spcPts val="587"/>
                </a:spcAft>
              </a:pPr>
              <a:r>
                <a:rPr lang="ar-SA" sz="2800" b="1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أولا : المدى </a:t>
              </a:r>
              <a:r>
                <a:rPr lang="en-US" sz="2800" b="1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Range</a:t>
              </a:r>
              <a:endParaRPr lang="ar-SA" sz="2000" dirty="0">
                <a:solidFill>
                  <a:srgbClr val="000000"/>
                </a:solidFill>
                <a:latin typeface="Franklin Gothic Book" pitchFamily="34" charset="0"/>
              </a:endParaRPr>
            </a:p>
          </p:txBody>
        </p:sp>
        <p:sp>
          <p:nvSpPr>
            <p:cNvPr id="13" name="Text Box 28"/>
            <p:cNvSpPr txBox="1">
              <a:spLocks noChangeArrowheads="1"/>
            </p:cNvSpPr>
            <p:nvPr/>
          </p:nvSpPr>
          <p:spPr bwMode="auto">
            <a:xfrm flipH="1">
              <a:off x="106943868" y="107967780"/>
              <a:ext cx="5781672" cy="4936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195" tIns="36195" rIns="36195" bIns="36195" numCol="1" anchor="ctr" anchorCtr="0" compatLnSpc="1">
              <a:prstTxWarp prst="textNoShape">
                <a:avLst/>
              </a:prstTxWarp>
            </a:bodyPr>
            <a:lstStyle/>
            <a:p>
              <a:pPr algn="ctr" defTabSz="766816" fontAlgn="base">
                <a:spcBef>
                  <a:spcPct val="0"/>
                </a:spcBef>
                <a:spcAft>
                  <a:spcPct val="0"/>
                </a:spcAft>
              </a:pPr>
              <a:r>
                <a:rPr lang="ar-EG" sz="3600" cap="all" dirty="0">
                  <a:solidFill>
                    <a:srgbClr val="FFFF00"/>
                  </a:solidFill>
                  <a:effectLst>
                    <a:reflection blurRad="12700" stA="48000" endA="300" endPos="55000" dir="5400000" sy="-90000" algn="bl" rotWithShape="0"/>
                  </a:effectLst>
                  <a:latin typeface="Arial" pitchFamily="34" charset="0"/>
                  <a:ea typeface="+mj-ea"/>
                  <a:cs typeface="Arial" pitchFamily="34" charset="0"/>
                </a:rPr>
                <a:t>مقاييس التشتت أو الانتشار</a:t>
              </a:r>
              <a:endParaRPr lang="ar-SA" sz="2300" dirty="0">
                <a:solidFill>
                  <a:srgbClr val="FFFF00"/>
                </a:solidFill>
                <a:latin typeface="Franklin Gothic Heavy" pitchFamily="34" charset="0"/>
                <a:cs typeface="Arial" pitchFamily="34" charset="0"/>
              </a:endParaRPr>
            </a:p>
          </p:txBody>
        </p:sp>
        <p:sp>
          <p:nvSpPr>
            <p:cNvPr id="20" name="Rectangle 30" hidden="1"/>
            <p:cNvSpPr>
              <a:spLocks noChangeArrowheads="1"/>
            </p:cNvSpPr>
            <p:nvPr/>
          </p:nvSpPr>
          <p:spPr bwMode="auto">
            <a:xfrm>
              <a:off x="108458176" y="109118630"/>
              <a:ext cx="675199" cy="67519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ar-SA">
                <a:solidFill>
                  <a:prstClr val="black"/>
                </a:solidFill>
              </a:endParaRPr>
            </a:p>
          </p:txBody>
        </p:sp>
        <p:sp>
          <p:nvSpPr>
            <p:cNvPr id="15" name="Rectangle 32"/>
            <p:cNvSpPr>
              <a:spLocks noChangeArrowheads="1"/>
            </p:cNvSpPr>
            <p:nvPr/>
          </p:nvSpPr>
          <p:spPr bwMode="auto">
            <a:xfrm>
              <a:off x="113412252" y="107967780"/>
              <a:ext cx="88608" cy="4285296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ar-SA">
                <a:solidFill>
                  <a:prstClr val="black"/>
                </a:solidFill>
              </a:endParaRPr>
            </a:p>
          </p:txBody>
        </p:sp>
      </p:grpSp>
      <p:sp>
        <p:nvSpPr>
          <p:cNvPr id="29" name="AutoShape 35"/>
          <p:cNvSpPr>
            <a:spLocks noChangeArrowheads="1"/>
          </p:cNvSpPr>
          <p:nvPr/>
        </p:nvSpPr>
        <p:spPr bwMode="auto">
          <a:xfrm>
            <a:off x="138370" y="1683484"/>
            <a:ext cx="6872128" cy="4945916"/>
          </a:xfrm>
          <a:prstGeom prst="roundRect">
            <a:avLst>
              <a:gd name="adj" fmla="val 4056"/>
            </a:avLst>
          </a:prstGeom>
          <a:solidFill>
            <a:srgbClr val="FFFFFF"/>
          </a:solidFill>
          <a:ln w="9525" algn="in">
            <a:solidFill>
              <a:srgbClr val="FFC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0673" tIns="30673" rIns="30673" bIns="30673" numCol="1" anchor="t" anchorCtr="0" compatLnSpc="1">
            <a:prstTxWarp prst="textNoShape">
              <a:avLst/>
            </a:prstTxWarp>
          </a:bodyPr>
          <a:lstStyle>
            <a:defPPr>
              <a:defRPr lang="ar-SA"/>
            </a:defPPr>
            <a:lvl1pPr marL="0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5165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0331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5496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80661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25826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0992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16157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61322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ar-EG" sz="2000" b="1" dirty="0" smtClean="0">
                <a:latin typeface="Simplified Arabic" pitchFamily="18" charset="-78"/>
                <a:cs typeface="Simplified Arabic" pitchFamily="18" charset="-78"/>
              </a:rPr>
              <a:t>مدى </a:t>
            </a:r>
            <a:r>
              <a:rPr lang="ar-EG" sz="2000" b="1" dirty="0">
                <a:latin typeface="Simplified Arabic" pitchFamily="18" charset="-78"/>
                <a:cs typeface="Simplified Arabic" pitchFamily="18" charset="-78"/>
              </a:rPr>
              <a:t>القيم </a:t>
            </a:r>
            <a:r>
              <a:rPr lang="ar-EG" sz="2000" b="1" dirty="0" smtClean="0">
                <a:latin typeface="Simplified Arabic" pitchFamily="18" charset="-78"/>
                <a:cs typeface="Simplified Arabic" pitchFamily="18" charset="-78"/>
              </a:rPr>
              <a:t>45  </a:t>
            </a:r>
            <a:r>
              <a:rPr lang="ar-EG" sz="2000" b="1" dirty="0">
                <a:latin typeface="Simplified Arabic" pitchFamily="18" charset="-78"/>
                <a:cs typeface="Simplified Arabic" pitchFamily="18" charset="-78"/>
              </a:rPr>
              <a:t>،   50  ،  55  يساوي أعلى درجة – أقل </a:t>
            </a:r>
            <a:r>
              <a:rPr lang="ar-EG" sz="2000" b="1" dirty="0" smtClean="0">
                <a:latin typeface="Simplified Arabic" pitchFamily="18" charset="-78"/>
                <a:cs typeface="Simplified Arabic" pitchFamily="18" charset="-78"/>
              </a:rPr>
              <a:t>درجة، </a:t>
            </a:r>
            <a:r>
              <a:rPr lang="ar-EG" sz="2000" b="1" dirty="0">
                <a:latin typeface="Simplified Arabic" pitchFamily="18" charset="-78"/>
                <a:cs typeface="Simplified Arabic" pitchFamily="18" charset="-78"/>
              </a:rPr>
              <a:t>ويصبح الناتج 55 -  45 = 10</a:t>
            </a:r>
            <a:r>
              <a:rPr lang="ar-EG" sz="2000" b="1" dirty="0" smtClean="0">
                <a:latin typeface="Simplified Arabic" pitchFamily="18" charset="-78"/>
                <a:cs typeface="Simplified Arabic" pitchFamily="18" charset="-78"/>
              </a:rPr>
              <a:t>.</a:t>
            </a:r>
            <a:endParaRPr lang="en-US" sz="2000" b="1" dirty="0" smtClean="0">
              <a:latin typeface="Simplified Arabic" pitchFamily="18" charset="-78"/>
              <a:cs typeface="Simplified Arabic" pitchFamily="18" charset="-78"/>
            </a:endParaRPr>
          </a:p>
          <a:p>
            <a:pPr algn="just"/>
            <a:endParaRPr lang="ar-EG" sz="2000" b="1" dirty="0">
              <a:latin typeface="Simplified Arabic" pitchFamily="18" charset="-78"/>
              <a:cs typeface="Simplified Arabic" pitchFamily="18" charset="-78"/>
            </a:endParaRPr>
          </a:p>
          <a:p>
            <a:pPr marL="342900" indent="-342900" algn="just">
              <a:buFont typeface="Wingdings" pitchFamily="2" charset="2"/>
              <a:buChar char="q"/>
            </a:pPr>
            <a:r>
              <a:rPr lang="ar-EG" sz="2000" b="1" dirty="0">
                <a:latin typeface="Simplified Arabic" pitchFamily="18" charset="-78"/>
                <a:cs typeface="Simplified Arabic" pitchFamily="18" charset="-78"/>
              </a:rPr>
              <a:t>البيانات التالية تمثل </a:t>
            </a:r>
            <a:r>
              <a:rPr lang="ar-EG" sz="2000" b="1" dirty="0" smtClean="0">
                <a:latin typeface="Simplified Arabic" pitchFamily="18" charset="-78"/>
                <a:cs typeface="Simplified Arabic" pitchFamily="18" charset="-78"/>
              </a:rPr>
              <a:t>مجموعة </a:t>
            </a:r>
            <a:r>
              <a:rPr lang="ar-EG" sz="2000" b="1" dirty="0">
                <a:latin typeface="Simplified Arabic" pitchFamily="18" charset="-78"/>
                <a:cs typeface="Simplified Arabic" pitchFamily="18" charset="-78"/>
              </a:rPr>
              <a:t>من </a:t>
            </a:r>
            <a:r>
              <a:rPr lang="ar-EG" sz="2000" b="1" dirty="0" smtClean="0">
                <a:latin typeface="Simplified Arabic" pitchFamily="18" charset="-78"/>
                <a:cs typeface="Simplified Arabic" pitchFamily="18" charset="-78"/>
              </a:rPr>
              <a:t>الطلاب </a:t>
            </a:r>
            <a:r>
              <a:rPr lang="ar-EG" sz="2000" b="1" dirty="0">
                <a:latin typeface="Simplified Arabic" pitchFamily="18" charset="-78"/>
                <a:cs typeface="Simplified Arabic" pitchFamily="18" charset="-78"/>
              </a:rPr>
              <a:t>عددهم 9 </a:t>
            </a:r>
            <a:r>
              <a:rPr lang="ar-EG" sz="2000" b="1" dirty="0" smtClean="0">
                <a:latin typeface="Simplified Arabic" pitchFamily="18" charset="-78"/>
                <a:cs typeface="Simplified Arabic" pitchFamily="18" charset="-78"/>
              </a:rPr>
              <a:t>حصلوا على </a:t>
            </a:r>
            <a:r>
              <a:rPr lang="ar-EG" sz="2000" b="1" dirty="0">
                <a:latin typeface="Simplified Arabic" pitchFamily="18" charset="-78"/>
                <a:cs typeface="Simplified Arabic" pitchFamily="18" charset="-78"/>
              </a:rPr>
              <a:t>الدرجات الاتية </a:t>
            </a:r>
            <a:r>
              <a:rPr lang="ar-EG" sz="2000" b="1" dirty="0" smtClean="0">
                <a:latin typeface="Simplified Arabic" pitchFamily="18" charset="-78"/>
                <a:cs typeface="Simplified Arabic" pitchFamily="18" charset="-78"/>
              </a:rPr>
              <a:t>في </a:t>
            </a:r>
            <a:r>
              <a:rPr lang="ar-EG" sz="2000" b="1" dirty="0">
                <a:latin typeface="Simplified Arabic" pitchFamily="18" charset="-78"/>
                <a:cs typeface="Simplified Arabic" pitchFamily="18" charset="-78"/>
              </a:rPr>
              <a:t>الاختبار الجزئي، والمطلوب ايجاد قيمة المدى بين درجاتهم؟ </a:t>
            </a:r>
          </a:p>
          <a:p>
            <a:pPr algn="ctr"/>
            <a:r>
              <a:rPr lang="ar-EG" sz="2000" b="1" dirty="0">
                <a:latin typeface="Simplified Arabic" pitchFamily="18" charset="-78"/>
                <a:cs typeface="Simplified Arabic" pitchFamily="18" charset="-78"/>
              </a:rPr>
              <a:t>25، 15،12، 9، 7، 31، 26، 18، 20</a:t>
            </a:r>
          </a:p>
          <a:p>
            <a:pPr algn="just"/>
            <a:r>
              <a:rPr lang="ar-EG" sz="2000" b="1" dirty="0">
                <a:latin typeface="Simplified Arabic" pitchFamily="18" charset="-78"/>
                <a:cs typeface="Simplified Arabic" pitchFamily="18" charset="-78"/>
              </a:rPr>
              <a:t>الحل: المدى المطلق = أكبر قيمة – أصغر قيمة </a:t>
            </a:r>
          </a:p>
          <a:p>
            <a:pPr algn="just"/>
            <a:r>
              <a:rPr lang="ar-EG" sz="2000" b="1" dirty="0" smtClean="0">
                <a:latin typeface="Simplified Arabic" pitchFamily="18" charset="-78"/>
                <a:cs typeface="Simplified Arabic" pitchFamily="18" charset="-78"/>
              </a:rPr>
              <a:t>                           31    -      7     </a:t>
            </a:r>
            <a:r>
              <a:rPr lang="ar-EG" sz="2000" b="1" dirty="0">
                <a:latin typeface="Simplified Arabic" pitchFamily="18" charset="-78"/>
                <a:cs typeface="Simplified Arabic" pitchFamily="18" charset="-78"/>
              </a:rPr>
              <a:t>= 24</a:t>
            </a:r>
          </a:p>
          <a:p>
            <a:pPr marL="342900" indent="-342900" algn="just">
              <a:buFont typeface="Wingdings" pitchFamily="2" charset="2"/>
              <a:buChar char="q"/>
            </a:pPr>
            <a:r>
              <a:rPr lang="ar-EG" sz="2000" b="1" dirty="0">
                <a:latin typeface="Simplified Arabic" pitchFamily="18" charset="-78"/>
                <a:cs typeface="Simplified Arabic" pitchFamily="18" charset="-78"/>
              </a:rPr>
              <a:t>أحسب المدى لكل مجموعة من البيانات الآتية والتي تمثل درجات مجموعتين من الطلاب</a:t>
            </a:r>
            <a:r>
              <a:rPr lang="ar-EG" sz="2000" b="1" dirty="0" smtClean="0">
                <a:latin typeface="Simplified Arabic" pitchFamily="18" charset="-78"/>
                <a:cs typeface="Simplified Arabic" pitchFamily="18" charset="-78"/>
              </a:rPr>
              <a:t>:</a:t>
            </a:r>
            <a:endParaRPr lang="ar-EG" sz="2000" b="1" dirty="0">
              <a:latin typeface="Simplified Arabic" pitchFamily="18" charset="-78"/>
              <a:cs typeface="Simplified Arabic" pitchFamily="18" charset="-78"/>
            </a:endParaRPr>
          </a:p>
          <a:p>
            <a:pPr algn="just"/>
            <a:r>
              <a:rPr lang="ar-EG" sz="2000" b="1" dirty="0">
                <a:latin typeface="Simplified Arabic" pitchFamily="18" charset="-78"/>
                <a:cs typeface="Simplified Arabic" pitchFamily="18" charset="-78"/>
              </a:rPr>
              <a:t>المجموعـة الأولى: 75، 70 ، 65 ، 40 ، 33 ، 50 ، 55</a:t>
            </a:r>
          </a:p>
          <a:p>
            <a:pPr algn="just"/>
            <a:r>
              <a:rPr lang="ar-EG" sz="2000" b="1" dirty="0">
                <a:latin typeface="Simplified Arabic" pitchFamily="18" charset="-78"/>
                <a:cs typeface="Simplified Arabic" pitchFamily="18" charset="-78"/>
              </a:rPr>
              <a:t>المجموعة الثانية: 85، 95 ، 88 ، 22 ، 56 ، 50 ، </a:t>
            </a:r>
            <a:r>
              <a:rPr lang="ar-EG" sz="2000" b="1" dirty="0" smtClean="0">
                <a:latin typeface="Simplified Arabic" pitchFamily="18" charset="-78"/>
                <a:cs typeface="Simplified Arabic" pitchFamily="18" charset="-78"/>
              </a:rPr>
              <a:t>44</a:t>
            </a:r>
          </a:p>
          <a:p>
            <a:pPr algn="just"/>
            <a:r>
              <a:rPr lang="ar-EG" sz="2000" b="1" dirty="0">
                <a:latin typeface="Simplified Arabic" pitchFamily="18" charset="-78"/>
                <a:cs typeface="Simplified Arabic" pitchFamily="18" charset="-78"/>
              </a:rPr>
              <a:t>الحل: المجموعة </a:t>
            </a:r>
            <a:r>
              <a:rPr lang="ar-EG" sz="2000" b="1" dirty="0" smtClean="0">
                <a:latin typeface="Simplified Arabic" pitchFamily="18" charset="-78"/>
                <a:cs typeface="Simplified Arabic" pitchFamily="18" charset="-78"/>
              </a:rPr>
              <a:t>الأولى: المدى</a:t>
            </a:r>
            <a:r>
              <a:rPr lang="ar-EG" sz="2000" b="1" dirty="0">
                <a:latin typeface="Simplified Arabic" pitchFamily="18" charset="-78"/>
                <a:cs typeface="Simplified Arabic" pitchFamily="18" charset="-78"/>
              </a:rPr>
              <a:t>= أكبر قيمة – أصغر </a:t>
            </a:r>
            <a:r>
              <a:rPr lang="ar-EG" sz="2000" b="1" dirty="0" smtClean="0">
                <a:latin typeface="Simplified Arabic" pitchFamily="18" charset="-78"/>
                <a:cs typeface="Simplified Arabic" pitchFamily="18" charset="-78"/>
              </a:rPr>
              <a:t>قيمة = </a:t>
            </a:r>
            <a:r>
              <a:rPr lang="ar-EG" sz="2000" b="1" dirty="0">
                <a:latin typeface="Simplified Arabic" pitchFamily="18" charset="-78"/>
                <a:cs typeface="Simplified Arabic" pitchFamily="18" charset="-78"/>
              </a:rPr>
              <a:t>33</a:t>
            </a:r>
            <a:r>
              <a:rPr lang="ar-EG" sz="2000" b="1" dirty="0" smtClean="0">
                <a:latin typeface="Simplified Arabic" pitchFamily="18" charset="-78"/>
                <a:cs typeface="Simplified Arabic" pitchFamily="18" charset="-78"/>
              </a:rPr>
              <a:t>– 75</a:t>
            </a:r>
            <a:r>
              <a:rPr lang="ar-EG" sz="2000" b="1" dirty="0">
                <a:latin typeface="Simplified Arabic" pitchFamily="18" charset="-78"/>
                <a:cs typeface="Simplified Arabic" pitchFamily="18" charset="-78"/>
              </a:rPr>
              <a:t>= 42</a:t>
            </a:r>
          </a:p>
          <a:p>
            <a:pPr algn="just"/>
            <a:r>
              <a:rPr lang="ar-EG" sz="2000" b="1" dirty="0" smtClean="0">
                <a:latin typeface="Simplified Arabic" pitchFamily="18" charset="-78"/>
                <a:cs typeface="Simplified Arabic" pitchFamily="18" charset="-78"/>
              </a:rPr>
              <a:t>      المجموعة الثانية: المدى</a:t>
            </a:r>
            <a:r>
              <a:rPr lang="ar-EG" sz="2000" b="1" dirty="0">
                <a:latin typeface="Simplified Arabic" pitchFamily="18" charset="-78"/>
                <a:cs typeface="Simplified Arabic" pitchFamily="18" charset="-78"/>
              </a:rPr>
              <a:t>= أكبر قيمة – أصغر </a:t>
            </a:r>
            <a:r>
              <a:rPr lang="ar-EG" sz="2000" b="1" dirty="0" smtClean="0">
                <a:latin typeface="Simplified Arabic" pitchFamily="18" charset="-78"/>
                <a:cs typeface="Simplified Arabic" pitchFamily="18" charset="-78"/>
              </a:rPr>
              <a:t>قيمة = </a:t>
            </a:r>
            <a:r>
              <a:rPr lang="ar-EG" sz="2000" b="1" dirty="0">
                <a:latin typeface="Simplified Arabic" pitchFamily="18" charset="-78"/>
                <a:cs typeface="Simplified Arabic" pitchFamily="18" charset="-78"/>
              </a:rPr>
              <a:t>22</a:t>
            </a:r>
            <a:r>
              <a:rPr lang="ar-EG" sz="2000" b="1" dirty="0" smtClean="0">
                <a:latin typeface="Simplified Arabic" pitchFamily="18" charset="-78"/>
                <a:cs typeface="Simplified Arabic" pitchFamily="18" charset="-78"/>
              </a:rPr>
              <a:t>– 95 = 73</a:t>
            </a:r>
            <a:endParaRPr lang="en-US" sz="2000" b="1" dirty="0" smtClean="0">
              <a:latin typeface="Simplified Arabic" pitchFamily="18" charset="-78"/>
              <a:cs typeface="Simplified Arabic" pitchFamily="18" charset="-78"/>
            </a:endParaRPr>
          </a:p>
          <a:p>
            <a:pPr algn="just"/>
            <a:endParaRPr lang="ar-EG" sz="2000" b="1" dirty="0">
              <a:latin typeface="Simplified Arabic" pitchFamily="18" charset="-78"/>
              <a:cs typeface="Simplified Arabic" pitchFamily="18" charset="-78"/>
            </a:endParaRPr>
          </a:p>
          <a:p>
            <a:pPr algn="just"/>
            <a:endParaRPr lang="ar-EG" sz="2000" b="1" dirty="0">
              <a:latin typeface="Simplified Arabic" pitchFamily="18" charset="-78"/>
              <a:cs typeface="Simplified Arabic" pitchFamily="18" charset="-78"/>
            </a:endParaRPr>
          </a:p>
          <a:p>
            <a:pPr algn="just"/>
            <a:endParaRPr lang="en-US" sz="2000" b="1" dirty="0">
              <a:latin typeface="Simplified Arabic" pitchFamily="18" charset="-78"/>
              <a:cs typeface="Simplified Arabic" pitchFamily="18" charset="-78"/>
            </a:endParaRPr>
          </a:p>
          <a:p>
            <a:pPr algn="just"/>
            <a:endParaRPr lang="en-US" sz="2000" b="1" dirty="0" smtClean="0">
              <a:latin typeface="Simplified Arabic" pitchFamily="18" charset="-78"/>
              <a:cs typeface="Simplified Arabic" pitchFamily="18" charset="-78"/>
            </a:endParaRPr>
          </a:p>
          <a:p>
            <a:pPr algn="just"/>
            <a:endParaRPr lang="en-US" sz="2000" b="1" dirty="0" smtClean="0">
              <a:latin typeface="Simplified Arabic" pitchFamily="18" charset="-78"/>
              <a:cs typeface="Simplified Arabic" pitchFamily="18" charset="-78"/>
            </a:endParaRPr>
          </a:p>
          <a:p>
            <a:pPr algn="just"/>
            <a:endParaRPr lang="en-US" sz="2000" b="1" dirty="0"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30" name="Line 36"/>
          <p:cNvSpPr>
            <a:spLocks noChangeShapeType="1"/>
          </p:cNvSpPr>
          <p:nvPr/>
        </p:nvSpPr>
        <p:spPr bwMode="auto">
          <a:xfrm flipV="1">
            <a:off x="134466" y="1445431"/>
            <a:ext cx="0" cy="476107"/>
          </a:xfrm>
          <a:prstGeom prst="line">
            <a:avLst/>
          </a:prstGeom>
          <a:noFill/>
          <a:ln w="9525" algn="ctr">
            <a:solidFill>
              <a:srgbClr val="FFC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0673" tIns="30673" rIns="30673" bIns="30673" numCol="1" anchor="t" anchorCtr="0" compatLnSpc="1">
            <a:prstTxWarp prst="textNoShape">
              <a:avLst/>
            </a:prstTxWarp>
          </a:bodyPr>
          <a:lstStyle>
            <a:defPPr>
              <a:defRPr lang="ar-SA"/>
            </a:defPPr>
            <a:lvl1pPr marL="0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5165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0331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5496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80661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25826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0992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16157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61322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ar-SA">
              <a:solidFill>
                <a:prstClr val="black"/>
              </a:solidFill>
            </a:endParaRPr>
          </a:p>
        </p:txBody>
      </p:sp>
      <p:sp>
        <p:nvSpPr>
          <p:cNvPr id="33" name="Rectangle 39"/>
          <p:cNvSpPr>
            <a:spLocks noChangeArrowheads="1"/>
          </p:cNvSpPr>
          <p:nvPr/>
        </p:nvSpPr>
        <p:spPr bwMode="auto">
          <a:xfrm>
            <a:off x="2353044" y="1404812"/>
            <a:ext cx="6293430" cy="5441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0673" tIns="30673" rIns="30673" bIns="30673" numCol="1" anchor="t" anchorCtr="0" compatLnSpc="1">
            <a:prstTxWarp prst="textNoShape">
              <a:avLst/>
            </a:prstTxWarp>
          </a:bodyPr>
          <a:lstStyle>
            <a:defPPr>
              <a:defRPr lang="ar-SA"/>
            </a:defPPr>
            <a:lvl1pPr marL="0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5165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0331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5496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80661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25826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0992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16157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61322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ar-SA">
              <a:solidFill>
                <a:prstClr val="black"/>
              </a:solidFill>
            </a:endParaRPr>
          </a:p>
        </p:txBody>
      </p:sp>
      <p:sp>
        <p:nvSpPr>
          <p:cNvPr id="34" name="Line 40"/>
          <p:cNvSpPr>
            <a:spLocks noChangeShapeType="1"/>
          </p:cNvSpPr>
          <p:nvPr/>
        </p:nvSpPr>
        <p:spPr bwMode="auto">
          <a:xfrm>
            <a:off x="134467" y="1467792"/>
            <a:ext cx="8545155" cy="0"/>
          </a:xfrm>
          <a:prstGeom prst="line">
            <a:avLst/>
          </a:prstGeom>
          <a:noFill/>
          <a:ln w="9525" algn="ctr">
            <a:solidFill>
              <a:srgbClr val="FFC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0673" tIns="30673" rIns="30673" bIns="30673" numCol="1" anchor="t" anchorCtr="0" compatLnSpc="1">
            <a:prstTxWarp prst="textNoShape">
              <a:avLst/>
            </a:prstTxWarp>
          </a:bodyPr>
          <a:lstStyle>
            <a:defPPr>
              <a:defRPr lang="ar-SA"/>
            </a:defPPr>
            <a:lvl1pPr marL="0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5165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0331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5496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80661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25826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0992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16157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61322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ar-SA">
              <a:solidFill>
                <a:prstClr val="black"/>
              </a:solidFill>
            </a:endParaRPr>
          </a:p>
        </p:txBody>
      </p:sp>
      <p:pic>
        <p:nvPicPr>
          <p:cNvPr id="28" name="Picture 2"/>
          <p:cNvPicPr>
            <a:picLocks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30" t="4544" r="4217" b="4453"/>
          <a:stretch/>
        </p:blipFill>
        <p:spPr bwMode="auto">
          <a:xfrm>
            <a:off x="7010497" y="1577366"/>
            <a:ext cx="1856376" cy="5142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عنصر نائب للنص 8"/>
          <p:cNvSpPr txBox="1">
            <a:spLocks/>
          </p:cNvSpPr>
          <p:nvPr/>
        </p:nvSpPr>
        <p:spPr>
          <a:xfrm>
            <a:off x="7038407" y="1852162"/>
            <a:ext cx="1828466" cy="4388571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lIns="76682" tIns="38341" rIns="76682" bIns="38341"/>
          <a:lstStyle>
            <a:lvl1pPr marL="408874" indent="-408874" algn="r" defTabSz="109033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5894" indent="-340728" algn="r" defTabSz="1090331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3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62913" indent="-272583" algn="r" defTabSz="109033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8078" indent="-272583" algn="r" defTabSz="1090331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53244" indent="-272583" algn="r" defTabSz="1090331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98409" indent="-272583" algn="r" defTabSz="109033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43574" indent="-272583" algn="r" defTabSz="109033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88740" indent="-272583" algn="r" defTabSz="109033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33905" indent="-272583" algn="r" defTabSz="109033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defTabSz="766816" fontAlgn="base">
              <a:spcBef>
                <a:spcPct val="0"/>
              </a:spcBef>
              <a:spcAft>
                <a:spcPts val="671"/>
              </a:spcAft>
              <a:buNone/>
            </a:pPr>
            <a:r>
              <a:rPr lang="ar-EG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ar-SA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المدى</a:t>
            </a:r>
            <a:r>
              <a:rPr lang="ar-EG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ar-SA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ar-SA" sz="16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هو الفرق بين أعلى درجة وأقل درجة في التوزيع</a:t>
            </a:r>
            <a:r>
              <a:rPr lang="ar-SA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ar-EG" sz="16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 defTabSz="766816" fontAlgn="base">
              <a:spcBef>
                <a:spcPct val="0"/>
              </a:spcBef>
              <a:spcAft>
                <a:spcPts val="671"/>
              </a:spcAft>
              <a:buNone/>
            </a:pPr>
            <a:endParaRPr lang="ar-EG" sz="16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 defTabSz="766816" fontAlgn="base">
              <a:spcBef>
                <a:spcPct val="0"/>
              </a:spcBef>
              <a:spcAft>
                <a:spcPts val="671"/>
              </a:spcAft>
              <a:buNone/>
            </a:pPr>
            <a:r>
              <a:rPr lang="ar-EG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ar-SA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يعت</a:t>
            </a:r>
            <a:r>
              <a:rPr lang="ar-EG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د</a:t>
            </a:r>
            <a:r>
              <a:rPr lang="ar-SA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ar-SA" sz="16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المدى الوسيلة المباشرة لمعرفة مدى تقارب القيم أو تباعدها في أي </a:t>
            </a:r>
            <a:r>
              <a:rPr lang="ar-SA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توزيع</a:t>
            </a:r>
            <a:r>
              <a:rPr lang="ar-EG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 algn="just" defTabSz="766816" fontAlgn="base">
              <a:spcBef>
                <a:spcPct val="0"/>
              </a:spcBef>
              <a:spcAft>
                <a:spcPts val="671"/>
              </a:spcAft>
              <a:buNone/>
            </a:pPr>
            <a:endParaRPr lang="ar-EG" sz="16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 defTabSz="766816" fontAlgn="base">
              <a:spcBef>
                <a:spcPct val="0"/>
              </a:spcBef>
              <a:spcAft>
                <a:spcPts val="671"/>
              </a:spcAft>
              <a:buNone/>
            </a:pPr>
            <a:r>
              <a:rPr lang="ar-EG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كما يعد </a:t>
            </a:r>
            <a:r>
              <a:rPr lang="ar-SA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سيلة </a:t>
            </a:r>
            <a:r>
              <a:rPr lang="ar-SA" sz="16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سهلة، إلا أنها أقل الوسائل دقة وذلك لأن حسابه يتوقف على قيمتين فقط من قيم المجموعة، ولا يهتم مطلقا بما بينهما من قيم أخرى.</a:t>
            </a:r>
          </a:p>
          <a:p>
            <a:pPr marL="0" indent="0">
              <a:buNone/>
            </a:pPr>
            <a:endParaRPr lang="ar-S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9253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832" y="48"/>
            <a:ext cx="9143346" cy="6857143"/>
            <a:chOff x="106855260" y="107967780"/>
            <a:chExt cx="6645600" cy="4285296"/>
          </a:xfrm>
        </p:grpSpPr>
        <p:sp>
          <p:nvSpPr>
            <p:cNvPr id="3" name="Rectangle 15"/>
            <p:cNvSpPr>
              <a:spLocks noChangeArrowheads="1"/>
            </p:cNvSpPr>
            <p:nvPr/>
          </p:nvSpPr>
          <p:spPr bwMode="auto">
            <a:xfrm flipH="1">
              <a:off x="106855260" y="107967780"/>
              <a:ext cx="6556992" cy="49369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ar-SA">
                <a:solidFill>
                  <a:prstClr val="black"/>
                </a:solidFill>
              </a:endParaRPr>
            </a:p>
          </p:txBody>
        </p:sp>
        <p:grpSp>
          <p:nvGrpSpPr>
            <p:cNvPr id="4" name="Group 16"/>
            <p:cNvGrpSpPr>
              <a:grpSpLocks/>
            </p:cNvGrpSpPr>
            <p:nvPr/>
          </p:nvGrpSpPr>
          <p:grpSpPr bwMode="auto">
            <a:xfrm>
              <a:off x="112947060" y="108101490"/>
              <a:ext cx="221520" cy="225428"/>
              <a:chOff x="112947060" y="108101490"/>
              <a:chExt cx="221520" cy="225428"/>
            </a:xfrm>
          </p:grpSpPr>
          <p:sp>
            <p:nvSpPr>
              <p:cNvPr id="22" name="AutoShape 17"/>
              <p:cNvSpPr>
                <a:spLocks noChangeArrowheads="1"/>
              </p:cNvSpPr>
              <p:nvPr/>
            </p:nvSpPr>
            <p:spPr bwMode="auto">
              <a:xfrm flipH="1">
                <a:off x="112947060" y="108101490"/>
                <a:ext cx="221520" cy="43349"/>
              </a:xfrm>
              <a:prstGeom prst="roundRect">
                <a:avLst>
                  <a:gd name="adj" fmla="val 50000"/>
                </a:avLst>
              </a:prstGeom>
              <a:solidFill>
                <a:srgbClr val="FF66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ar-SA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AutoShape 18"/>
              <p:cNvSpPr>
                <a:spLocks noChangeArrowheads="1"/>
              </p:cNvSpPr>
              <p:nvPr/>
            </p:nvSpPr>
            <p:spPr bwMode="auto">
              <a:xfrm flipH="1">
                <a:off x="112947060" y="108192052"/>
                <a:ext cx="221520" cy="43349"/>
              </a:xfrm>
              <a:prstGeom prst="roundRect">
                <a:avLst>
                  <a:gd name="adj" fmla="val 50000"/>
                </a:avLst>
              </a:prstGeom>
              <a:solidFill>
                <a:srgbClr val="FF66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ar-SA">
                  <a:solidFill>
                    <a:prstClr val="black"/>
                  </a:solidFill>
                </a:endParaRPr>
              </a:p>
            </p:txBody>
          </p:sp>
          <p:sp>
            <p:nvSpPr>
              <p:cNvPr id="24" name="AutoShape 19"/>
              <p:cNvSpPr>
                <a:spLocks noChangeArrowheads="1"/>
              </p:cNvSpPr>
              <p:nvPr/>
            </p:nvSpPr>
            <p:spPr bwMode="auto">
              <a:xfrm flipH="1">
                <a:off x="112947060" y="108283569"/>
                <a:ext cx="221520" cy="43349"/>
              </a:xfrm>
              <a:prstGeom prst="roundRect">
                <a:avLst>
                  <a:gd name="adj" fmla="val 50000"/>
                </a:avLst>
              </a:prstGeom>
              <a:solidFill>
                <a:srgbClr val="FF66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ar-SA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5" name="Rectangle 20"/>
            <p:cNvSpPr>
              <a:spLocks noChangeArrowheads="1"/>
            </p:cNvSpPr>
            <p:nvPr/>
          </p:nvSpPr>
          <p:spPr bwMode="auto">
            <a:xfrm flipH="1">
              <a:off x="106855260" y="108747196"/>
              <a:ext cx="6527735" cy="350588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ar-SA">
                <a:solidFill>
                  <a:prstClr val="black"/>
                </a:solidFill>
              </a:endParaRPr>
            </a:p>
          </p:txBody>
        </p:sp>
        <p:sp>
          <p:nvSpPr>
            <p:cNvPr id="7" name="Rectangle 22"/>
            <p:cNvSpPr>
              <a:spLocks noChangeArrowheads="1"/>
            </p:cNvSpPr>
            <p:nvPr/>
          </p:nvSpPr>
          <p:spPr bwMode="auto">
            <a:xfrm flipH="1">
              <a:off x="113168580" y="108747196"/>
              <a:ext cx="331631" cy="3505880"/>
            </a:xfrm>
            <a:prstGeom prst="rect">
              <a:avLst/>
            </a:prstGeom>
            <a:gradFill flip="none" rotWithShape="1">
              <a:gsLst>
                <a:gs pos="0">
                  <a:schemeClr val="bg2">
                    <a:lumMod val="90000"/>
                    <a:shade val="30000"/>
                    <a:satMod val="115000"/>
                  </a:schemeClr>
                </a:gs>
                <a:gs pos="50000">
                  <a:schemeClr val="bg2">
                    <a:lumMod val="90000"/>
                    <a:shade val="67500"/>
                    <a:satMod val="115000"/>
                  </a:schemeClr>
                </a:gs>
                <a:gs pos="100000">
                  <a:schemeClr val="bg2">
                    <a:lumMod val="90000"/>
                    <a:shade val="100000"/>
                    <a:satMod val="115000"/>
                  </a:schemeClr>
                </a:gs>
              </a:gsLst>
              <a:lin ang="0" scaled="1"/>
              <a:tileRect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ar-SA">
                <a:solidFill>
                  <a:prstClr val="black"/>
                </a:solidFill>
              </a:endParaRPr>
            </a:p>
          </p:txBody>
        </p:sp>
        <p:sp>
          <p:nvSpPr>
            <p:cNvPr id="11" name="Text Box 26"/>
            <p:cNvSpPr txBox="1">
              <a:spLocks noChangeArrowheads="1"/>
            </p:cNvSpPr>
            <p:nvPr/>
          </p:nvSpPr>
          <p:spPr bwMode="auto">
            <a:xfrm flipH="1">
              <a:off x="106955225" y="108461478"/>
              <a:ext cx="6364372" cy="2857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195" tIns="36195" rIns="36195" bIns="36195" numCol="1" anchor="t" anchorCtr="0" compatLnSpc="1">
              <a:prstTxWarp prst="textNoShape">
                <a:avLst/>
              </a:prstTxWarp>
            </a:bodyPr>
            <a:lstStyle/>
            <a:p>
              <a:pPr algn="ctr" defTabSz="766816" fontAlgn="base">
                <a:spcBef>
                  <a:spcPct val="0"/>
                </a:spcBef>
                <a:spcAft>
                  <a:spcPts val="587"/>
                </a:spcAft>
              </a:pPr>
              <a:r>
                <a:rPr lang="ar-SA" sz="2000" b="1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حساب المدى في حالة البيانات المبوبة</a:t>
              </a:r>
              <a:endParaRPr lang="ar-SA" sz="2000" dirty="0">
                <a:solidFill>
                  <a:srgbClr val="000000"/>
                </a:solidFill>
                <a:latin typeface="Franklin Gothic Book" pitchFamily="34" charset="0"/>
              </a:endParaRPr>
            </a:p>
          </p:txBody>
        </p:sp>
        <p:sp>
          <p:nvSpPr>
            <p:cNvPr id="13" name="Text Box 28"/>
            <p:cNvSpPr txBox="1">
              <a:spLocks noChangeArrowheads="1"/>
            </p:cNvSpPr>
            <p:nvPr/>
          </p:nvSpPr>
          <p:spPr bwMode="auto">
            <a:xfrm flipH="1">
              <a:off x="106943868" y="107967780"/>
              <a:ext cx="5781672" cy="4936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195" tIns="36195" rIns="36195" bIns="36195" numCol="1" anchor="ctr" anchorCtr="0" compatLnSpc="1">
              <a:prstTxWarp prst="textNoShape">
                <a:avLst/>
              </a:prstTxWarp>
            </a:bodyPr>
            <a:lstStyle/>
            <a:p>
              <a:pPr algn="ctr" defTabSz="766816" fontAlgn="base">
                <a:spcBef>
                  <a:spcPct val="0"/>
                </a:spcBef>
                <a:spcAft>
                  <a:spcPct val="0"/>
                </a:spcAft>
              </a:pPr>
              <a:r>
                <a:rPr lang="ar-EG" sz="3600" cap="all" dirty="0">
                  <a:solidFill>
                    <a:srgbClr val="FFFF00"/>
                  </a:solidFill>
                  <a:effectLst>
                    <a:reflection blurRad="12700" stA="48000" endA="300" endPos="55000" dir="5400000" sy="-90000" algn="bl" rotWithShape="0"/>
                  </a:effectLst>
                  <a:latin typeface="Arial" pitchFamily="34" charset="0"/>
                  <a:ea typeface="+mj-ea"/>
                  <a:cs typeface="Arial" pitchFamily="34" charset="0"/>
                </a:rPr>
                <a:t>مقاييس التشتت أو الانتشار</a:t>
              </a:r>
              <a:endParaRPr lang="ar-SA" sz="2300" dirty="0">
                <a:solidFill>
                  <a:srgbClr val="FFFF00"/>
                </a:solidFill>
                <a:latin typeface="Franklin Gothic Heavy" pitchFamily="34" charset="0"/>
                <a:cs typeface="Arial" pitchFamily="34" charset="0"/>
              </a:endParaRPr>
            </a:p>
          </p:txBody>
        </p:sp>
        <p:sp>
          <p:nvSpPr>
            <p:cNvPr id="20" name="Rectangle 30" hidden="1"/>
            <p:cNvSpPr>
              <a:spLocks noChangeArrowheads="1"/>
            </p:cNvSpPr>
            <p:nvPr/>
          </p:nvSpPr>
          <p:spPr bwMode="auto">
            <a:xfrm>
              <a:off x="108458176" y="109118630"/>
              <a:ext cx="675199" cy="67519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ar-SA">
                <a:solidFill>
                  <a:prstClr val="black"/>
                </a:solidFill>
              </a:endParaRPr>
            </a:p>
          </p:txBody>
        </p:sp>
        <p:sp>
          <p:nvSpPr>
            <p:cNvPr id="15" name="Rectangle 32"/>
            <p:cNvSpPr>
              <a:spLocks noChangeArrowheads="1"/>
            </p:cNvSpPr>
            <p:nvPr/>
          </p:nvSpPr>
          <p:spPr bwMode="auto">
            <a:xfrm>
              <a:off x="113412252" y="107967780"/>
              <a:ext cx="88608" cy="4285296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ar-SA">
                <a:solidFill>
                  <a:prstClr val="black"/>
                </a:solidFill>
              </a:endParaRPr>
            </a:p>
          </p:txBody>
        </p:sp>
      </p:grpSp>
      <p:sp>
        <p:nvSpPr>
          <p:cNvPr id="29" name="AutoShape 35"/>
          <p:cNvSpPr>
            <a:spLocks noChangeArrowheads="1"/>
          </p:cNvSpPr>
          <p:nvPr/>
        </p:nvSpPr>
        <p:spPr bwMode="auto">
          <a:xfrm>
            <a:off x="138370" y="1592447"/>
            <a:ext cx="6719630" cy="5142856"/>
          </a:xfrm>
          <a:prstGeom prst="roundRect">
            <a:avLst>
              <a:gd name="adj" fmla="val 4056"/>
            </a:avLst>
          </a:prstGeom>
          <a:solidFill>
            <a:srgbClr val="FFFFFF"/>
          </a:solidFill>
          <a:ln w="9525" algn="in">
            <a:solidFill>
              <a:srgbClr val="FFC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0673" tIns="30673" rIns="30673" bIns="30673" numCol="1" anchor="t" anchorCtr="0" compatLnSpc="1">
            <a:prstTxWarp prst="textNoShape">
              <a:avLst/>
            </a:prstTxWarp>
          </a:bodyPr>
          <a:lstStyle>
            <a:defPPr>
              <a:defRPr lang="ar-SA"/>
            </a:defPPr>
            <a:lvl1pPr marL="0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5165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0331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5496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80661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25826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0992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16157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61322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ar-SA" b="1" dirty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المدى في حالة البيانات المبوبة = نهاية الفئة الأخيرة – بداية الفئة </a:t>
            </a:r>
            <a:r>
              <a:rPr lang="ar-SA" b="1" dirty="0" smtClean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الأول</a:t>
            </a:r>
            <a:r>
              <a:rPr lang="ar-EG" b="1" dirty="0" smtClean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ى</a:t>
            </a:r>
            <a:endParaRPr lang="ar-EG" b="1" dirty="0">
              <a:solidFill>
                <a:prstClr val="black"/>
              </a:solidFill>
              <a:latin typeface="Simplified Arabic" pitchFamily="18" charset="-78"/>
              <a:cs typeface="Simplified Arabic" pitchFamily="18" charset="-78"/>
            </a:endParaRPr>
          </a:p>
          <a:p>
            <a:pPr algn="just"/>
            <a:r>
              <a:rPr lang="ar-EG" b="1" dirty="0" smtClean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أو </a:t>
            </a:r>
            <a:r>
              <a:rPr lang="ar-SA" b="1" dirty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 المدى </a:t>
            </a:r>
            <a:r>
              <a:rPr lang="ar-SA" b="1" dirty="0" smtClean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= </a:t>
            </a:r>
            <a:r>
              <a:rPr lang="ar-EG" b="1" dirty="0" smtClean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مركز</a:t>
            </a:r>
            <a:r>
              <a:rPr lang="ar-SA" b="1" dirty="0" smtClean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ar-SA" b="1" dirty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الفئة الأخيرة – </a:t>
            </a:r>
            <a:r>
              <a:rPr lang="ar-EG" b="1" dirty="0" smtClean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مركز</a:t>
            </a:r>
            <a:r>
              <a:rPr lang="ar-SA" b="1" dirty="0" smtClean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ar-SA" b="1" dirty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الفئة </a:t>
            </a:r>
            <a:r>
              <a:rPr lang="ar-SA" b="1" dirty="0" smtClean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الأول</a:t>
            </a:r>
            <a:r>
              <a:rPr lang="ar-EG" b="1" dirty="0" smtClean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ى</a:t>
            </a:r>
            <a:endParaRPr lang="ar-SA" b="1" dirty="0">
              <a:solidFill>
                <a:prstClr val="black"/>
              </a:solidFill>
              <a:latin typeface="Simplified Arabic" pitchFamily="18" charset="-78"/>
              <a:cs typeface="Simplified Arabic" pitchFamily="18" charset="-78"/>
            </a:endParaRPr>
          </a:p>
          <a:p>
            <a:pPr marL="342900" indent="-342900" algn="just">
              <a:buFont typeface="Wingdings" pitchFamily="2" charset="2"/>
              <a:buChar char="q"/>
            </a:pPr>
            <a:r>
              <a:rPr lang="ar-SA" b="1" dirty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لحساب </a:t>
            </a:r>
            <a:r>
              <a:rPr lang="ar-EG" b="1" dirty="0" smtClean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المدي</a:t>
            </a:r>
            <a:r>
              <a:rPr lang="ar-SA" b="1" dirty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ar-EG" b="1" dirty="0" smtClean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ل</a:t>
            </a:r>
            <a:r>
              <a:rPr lang="ar-SA" b="1" dirty="0" smtClean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لبيانات </a:t>
            </a:r>
            <a:r>
              <a:rPr lang="ar-SA" b="1" dirty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التالية </a:t>
            </a:r>
            <a:r>
              <a:rPr lang="ar-EG" b="1" dirty="0" smtClean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التي </a:t>
            </a:r>
            <a:r>
              <a:rPr lang="ar-SA" b="1" dirty="0" smtClean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تمثل </a:t>
            </a:r>
            <a:r>
              <a:rPr lang="ar-SA" b="1" dirty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توزيع 100 عامل حسب فئات الأجر </a:t>
            </a:r>
            <a:r>
              <a:rPr lang="ar-SA" b="1" dirty="0" smtClean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اليومي</a:t>
            </a:r>
            <a:r>
              <a:rPr lang="ar-EG" b="1" dirty="0" smtClean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.</a:t>
            </a:r>
          </a:p>
          <a:p>
            <a:pPr algn="just"/>
            <a:r>
              <a:rPr lang="ar-EG" b="1" dirty="0" smtClean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 </a:t>
            </a:r>
          </a:p>
          <a:p>
            <a:pPr algn="just"/>
            <a:endParaRPr lang="ar-EG" b="1" dirty="0">
              <a:solidFill>
                <a:prstClr val="black"/>
              </a:solidFill>
              <a:latin typeface="Simplified Arabic" pitchFamily="18" charset="-78"/>
              <a:cs typeface="Simplified Arabic" pitchFamily="18" charset="-78"/>
            </a:endParaRPr>
          </a:p>
          <a:p>
            <a:pPr algn="just"/>
            <a:endParaRPr lang="ar-SA" b="1" dirty="0">
              <a:solidFill>
                <a:prstClr val="black"/>
              </a:solidFill>
              <a:latin typeface="Simplified Arabic" pitchFamily="18" charset="-78"/>
              <a:cs typeface="Simplified Arabic" pitchFamily="18" charset="-78"/>
            </a:endParaRPr>
          </a:p>
          <a:p>
            <a:pPr algn="just"/>
            <a:endParaRPr lang="ar-EG" b="1" dirty="0" smtClean="0">
              <a:solidFill>
                <a:prstClr val="black"/>
              </a:solidFill>
              <a:latin typeface="Simplified Arabic" pitchFamily="18" charset="-78"/>
              <a:cs typeface="Simplified Arabic" pitchFamily="18" charset="-78"/>
            </a:endParaRPr>
          </a:p>
          <a:p>
            <a:pPr algn="just"/>
            <a:r>
              <a:rPr lang="ar-EG" b="1" dirty="0" smtClean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الحل: المدى </a:t>
            </a:r>
            <a:r>
              <a:rPr lang="ar-EG" b="1" dirty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= نهاية الفئة الأخيرة– بداية الفئة الأولى = 100- 50 = </a:t>
            </a:r>
            <a:r>
              <a:rPr lang="ar-EG" b="1" dirty="0" smtClean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50</a:t>
            </a:r>
          </a:p>
          <a:p>
            <a:pPr algn="just"/>
            <a:endParaRPr lang="ar-EG" b="1" dirty="0">
              <a:solidFill>
                <a:prstClr val="black"/>
              </a:solidFill>
              <a:latin typeface="Simplified Arabic" pitchFamily="18" charset="-78"/>
              <a:cs typeface="Simplified Arabic" pitchFamily="18" charset="-78"/>
            </a:endParaRPr>
          </a:p>
          <a:p>
            <a:pPr marL="342900" indent="-342900" algn="just">
              <a:buFont typeface="Wingdings" pitchFamily="2" charset="2"/>
              <a:buChar char="q"/>
            </a:pPr>
            <a:r>
              <a:rPr lang="ar-EG" b="1" dirty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أحسب المدى للتوزيع </a:t>
            </a:r>
            <a:r>
              <a:rPr lang="ar-EG" b="1" dirty="0" smtClean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التكراري الآتي:</a:t>
            </a:r>
          </a:p>
          <a:p>
            <a:pPr marL="342900" indent="-342900" algn="just">
              <a:buFont typeface="Wingdings" pitchFamily="2" charset="2"/>
              <a:buChar char="q"/>
            </a:pPr>
            <a:endParaRPr lang="ar-EG" b="1" dirty="0">
              <a:solidFill>
                <a:prstClr val="black"/>
              </a:solidFill>
              <a:latin typeface="Simplified Arabic" pitchFamily="18" charset="-78"/>
              <a:cs typeface="Simplified Arabic" pitchFamily="18" charset="-78"/>
            </a:endParaRPr>
          </a:p>
          <a:p>
            <a:pPr marL="342900" indent="-342900" algn="just">
              <a:buFont typeface="Wingdings" pitchFamily="2" charset="2"/>
              <a:buChar char="q"/>
            </a:pPr>
            <a:endParaRPr lang="ar-EG" b="1" dirty="0" smtClean="0">
              <a:solidFill>
                <a:prstClr val="black"/>
              </a:solidFill>
              <a:latin typeface="Simplified Arabic" pitchFamily="18" charset="-78"/>
              <a:cs typeface="Simplified Arabic" pitchFamily="18" charset="-78"/>
            </a:endParaRPr>
          </a:p>
          <a:p>
            <a:pPr marL="342900" indent="-342900" algn="just">
              <a:buFont typeface="Wingdings" pitchFamily="2" charset="2"/>
              <a:buChar char="q"/>
            </a:pPr>
            <a:endParaRPr lang="ar-EG" b="1" dirty="0">
              <a:solidFill>
                <a:prstClr val="black"/>
              </a:solidFill>
              <a:latin typeface="Simplified Arabic" pitchFamily="18" charset="-78"/>
              <a:cs typeface="Simplified Arabic" pitchFamily="18" charset="-78"/>
            </a:endParaRPr>
          </a:p>
          <a:p>
            <a:pPr algn="just"/>
            <a:r>
              <a:rPr lang="ar-EG" b="1" dirty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الحل: </a:t>
            </a:r>
            <a:r>
              <a:rPr lang="ar-EG" b="1" dirty="0" smtClean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المدى = </a:t>
            </a:r>
            <a:r>
              <a:rPr lang="ar-EG" b="1" dirty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نهاية الفئة الأخيرة– بداية الفئة الأولى = </a:t>
            </a:r>
            <a:r>
              <a:rPr lang="ar-EG" b="1" dirty="0" smtClean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50- 5 </a:t>
            </a:r>
            <a:r>
              <a:rPr lang="ar-EG" b="1" dirty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= </a:t>
            </a:r>
            <a:r>
              <a:rPr lang="ar-EG" b="1" dirty="0" smtClean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45</a:t>
            </a:r>
            <a:endParaRPr lang="ar-EG" b="1" dirty="0">
              <a:solidFill>
                <a:prstClr val="black"/>
              </a:solidFill>
              <a:latin typeface="Simplified Arabic" pitchFamily="18" charset="-78"/>
              <a:cs typeface="Simplified Arabic" pitchFamily="18" charset="-78"/>
            </a:endParaRPr>
          </a:p>
          <a:p>
            <a:pPr marL="342900" indent="-342900" algn="just">
              <a:buFont typeface="Wingdings" pitchFamily="2" charset="2"/>
              <a:buChar char="q"/>
            </a:pPr>
            <a:endParaRPr lang="ar-EG" b="1" dirty="0" smtClean="0">
              <a:solidFill>
                <a:prstClr val="black"/>
              </a:solidFill>
              <a:latin typeface="Simplified Arabic" pitchFamily="18" charset="-78"/>
              <a:cs typeface="Simplified Arabic" pitchFamily="18" charset="-78"/>
            </a:endParaRPr>
          </a:p>
          <a:p>
            <a:pPr algn="just"/>
            <a:endParaRPr lang="ar-EG" b="1" dirty="0">
              <a:solidFill>
                <a:prstClr val="black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30" name="Line 36"/>
          <p:cNvSpPr>
            <a:spLocks noChangeShapeType="1"/>
          </p:cNvSpPr>
          <p:nvPr/>
        </p:nvSpPr>
        <p:spPr bwMode="auto">
          <a:xfrm flipV="1">
            <a:off x="134466" y="1445431"/>
            <a:ext cx="0" cy="476107"/>
          </a:xfrm>
          <a:prstGeom prst="line">
            <a:avLst/>
          </a:prstGeom>
          <a:noFill/>
          <a:ln w="9525" algn="ctr">
            <a:solidFill>
              <a:srgbClr val="FFC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0673" tIns="30673" rIns="30673" bIns="30673" numCol="1" anchor="t" anchorCtr="0" compatLnSpc="1">
            <a:prstTxWarp prst="textNoShape">
              <a:avLst/>
            </a:prstTxWarp>
          </a:bodyPr>
          <a:lstStyle>
            <a:defPPr>
              <a:defRPr lang="ar-SA"/>
            </a:defPPr>
            <a:lvl1pPr marL="0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5165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0331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5496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80661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25826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0992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16157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61322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ar-SA">
              <a:solidFill>
                <a:prstClr val="black"/>
              </a:solidFill>
            </a:endParaRPr>
          </a:p>
        </p:txBody>
      </p:sp>
      <p:sp>
        <p:nvSpPr>
          <p:cNvPr id="33" name="Rectangle 39"/>
          <p:cNvSpPr>
            <a:spLocks noChangeArrowheads="1"/>
          </p:cNvSpPr>
          <p:nvPr/>
        </p:nvSpPr>
        <p:spPr bwMode="auto">
          <a:xfrm>
            <a:off x="2353044" y="1404812"/>
            <a:ext cx="6293430" cy="5441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0673" tIns="30673" rIns="30673" bIns="30673" numCol="1" anchor="t" anchorCtr="0" compatLnSpc="1">
            <a:prstTxWarp prst="textNoShape">
              <a:avLst/>
            </a:prstTxWarp>
          </a:bodyPr>
          <a:lstStyle>
            <a:defPPr>
              <a:defRPr lang="ar-SA"/>
            </a:defPPr>
            <a:lvl1pPr marL="0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5165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0331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5496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80661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25826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0992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16157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61322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ar-SA">
              <a:solidFill>
                <a:prstClr val="black"/>
              </a:solidFill>
            </a:endParaRPr>
          </a:p>
        </p:txBody>
      </p:sp>
      <p:sp>
        <p:nvSpPr>
          <p:cNvPr id="34" name="Line 40"/>
          <p:cNvSpPr>
            <a:spLocks noChangeShapeType="1"/>
          </p:cNvSpPr>
          <p:nvPr/>
        </p:nvSpPr>
        <p:spPr bwMode="auto">
          <a:xfrm>
            <a:off x="134467" y="1467792"/>
            <a:ext cx="8545155" cy="0"/>
          </a:xfrm>
          <a:prstGeom prst="line">
            <a:avLst/>
          </a:prstGeom>
          <a:noFill/>
          <a:ln w="9525" algn="ctr">
            <a:solidFill>
              <a:srgbClr val="FFC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0673" tIns="30673" rIns="30673" bIns="30673" numCol="1" anchor="t" anchorCtr="0" compatLnSpc="1">
            <a:prstTxWarp prst="textNoShape">
              <a:avLst/>
            </a:prstTxWarp>
          </a:bodyPr>
          <a:lstStyle>
            <a:defPPr>
              <a:defRPr lang="ar-SA"/>
            </a:defPPr>
            <a:lvl1pPr marL="0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5165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0331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5496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80661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25826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0992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16157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61322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ar-SA">
              <a:solidFill>
                <a:prstClr val="black"/>
              </a:solidFill>
            </a:endParaRPr>
          </a:p>
        </p:txBody>
      </p:sp>
      <p:grpSp>
        <p:nvGrpSpPr>
          <p:cNvPr id="28" name="مجموعة 27"/>
          <p:cNvGrpSpPr/>
          <p:nvPr/>
        </p:nvGrpSpPr>
        <p:grpSpPr>
          <a:xfrm>
            <a:off x="6886425" y="1592446"/>
            <a:ext cx="1856376" cy="5142857"/>
            <a:chOff x="9037041" y="1656234"/>
            <a:chExt cx="2412000" cy="5400000"/>
          </a:xfrm>
        </p:grpSpPr>
        <p:pic>
          <p:nvPicPr>
            <p:cNvPr id="31" name="Picture 2"/>
            <p:cNvPicPr>
              <a:picLocks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330" t="4544" r="4217" b="4453"/>
            <a:stretch/>
          </p:blipFill>
          <p:spPr bwMode="auto">
            <a:xfrm>
              <a:off x="9037041" y="1656234"/>
              <a:ext cx="2412000" cy="540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2" name="عنصر نائب للنص 8"/>
            <p:cNvSpPr txBox="1">
              <a:spLocks/>
            </p:cNvSpPr>
            <p:nvPr/>
          </p:nvSpPr>
          <p:spPr>
            <a:xfrm>
              <a:off x="9037042" y="1904406"/>
              <a:ext cx="2411999" cy="4800600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  <p:txBody>
            <a:bodyPr/>
            <a:lstStyle>
              <a:lvl1pPr marL="408874" indent="-408874" algn="r" defTabSz="1090331" rtl="1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885894" indent="-340728" algn="r" defTabSz="1090331" rtl="1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3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362913" indent="-272583" algn="r" defTabSz="1090331" rtl="1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908078" indent="-272583" algn="r" defTabSz="1090331" rtl="1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53244" indent="-272583" algn="r" defTabSz="1090331" rtl="1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998409" indent="-272583" algn="r" defTabSz="1090331" rtl="1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543574" indent="-272583" algn="r" defTabSz="1090331" rtl="1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88740" indent="-272583" algn="r" defTabSz="1090331" rtl="1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33905" indent="-272583" algn="r" defTabSz="1090331" rtl="1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just" defTabSz="766816" fontAlgn="base">
                <a:spcBef>
                  <a:spcPct val="0"/>
                </a:spcBef>
                <a:spcAft>
                  <a:spcPts val="671"/>
                </a:spcAft>
                <a:buNone/>
              </a:pPr>
              <a:r>
                <a:rPr lang="ar-SA" sz="1600" b="1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المدى </a:t>
              </a:r>
              <a:r>
                <a:rPr lang="ar-SA" sz="1600" b="1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= الحد الاعلى لأكبر الفئات – الحد الأدنى لأصغر الفئات </a:t>
              </a:r>
            </a:p>
            <a:p>
              <a:pPr marL="0" indent="0" algn="just" defTabSz="766816" fontAlgn="base">
                <a:spcBef>
                  <a:spcPct val="0"/>
                </a:spcBef>
                <a:spcAft>
                  <a:spcPts val="671"/>
                </a:spcAft>
                <a:buNone/>
              </a:pPr>
              <a:r>
                <a:rPr lang="ar-EG" sz="1200" b="1" dirty="0" smtClean="0">
                  <a:solidFill>
                    <a:srgbClr val="00B050"/>
                  </a:solidFill>
                  <a:latin typeface="Arial" pitchFamily="34" charset="0"/>
                  <a:cs typeface="Arial" pitchFamily="34" charset="0"/>
                </a:rPr>
                <a:t>مزايا المدى:</a:t>
              </a:r>
              <a:endParaRPr lang="ar-EG" sz="12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endParaRPr>
            </a:p>
            <a:p>
              <a:pPr marL="0" indent="0" algn="just" defTabSz="766816" fontAlgn="base">
                <a:spcBef>
                  <a:spcPct val="0"/>
                </a:spcBef>
                <a:spcAft>
                  <a:spcPts val="671"/>
                </a:spcAft>
                <a:buNone/>
              </a:pPr>
              <a:r>
                <a:rPr lang="ar-EG" sz="1600" b="1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1. </a:t>
              </a:r>
              <a:r>
                <a:rPr lang="ar-EG" sz="1200" b="1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سهولة </a:t>
              </a:r>
              <a:r>
                <a:rPr lang="ar-EG" sz="1200" b="1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حسابه عدديا.</a:t>
              </a:r>
            </a:p>
            <a:p>
              <a:pPr marL="0" indent="0" algn="just" defTabSz="766816" fontAlgn="base">
                <a:spcBef>
                  <a:spcPct val="0"/>
                </a:spcBef>
                <a:spcAft>
                  <a:spcPts val="671"/>
                </a:spcAft>
                <a:buNone/>
              </a:pPr>
              <a:r>
                <a:rPr lang="ar-EG" sz="1200" b="1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2. يعطى </a:t>
              </a:r>
              <a:r>
                <a:rPr lang="ar-EG" sz="1200" b="1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فكرة سريعة عن تشتت البيانات</a:t>
              </a:r>
              <a:r>
                <a:rPr lang="ar-EG" sz="1200" b="1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.</a:t>
              </a:r>
            </a:p>
            <a:p>
              <a:pPr marL="0" indent="0" algn="just" defTabSz="766816" fontAlgn="base">
                <a:spcBef>
                  <a:spcPct val="0"/>
                </a:spcBef>
                <a:spcAft>
                  <a:spcPts val="671"/>
                </a:spcAft>
                <a:buNone/>
              </a:pPr>
              <a:r>
                <a:rPr lang="ar-EG" sz="1200" b="1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3. </a:t>
              </a:r>
              <a:r>
                <a:rPr lang="ar-EG" sz="1200" b="1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يكثر </a:t>
              </a:r>
              <a:r>
                <a:rPr lang="ar-EG" sz="1200" b="1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استخدامه </a:t>
              </a:r>
              <a:r>
                <a:rPr lang="ar-EG" sz="1200" b="1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في تحليل </a:t>
              </a:r>
              <a:r>
                <a:rPr lang="ar-EG" sz="1200" b="1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حالات الطقس، و المناخ الجوي، مثل درجات الحرارة، والرطوبة، والضغط الجوي. </a:t>
              </a:r>
              <a:endParaRPr lang="ar-EG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  <a:p>
              <a:pPr marL="0" indent="0" algn="just" defTabSz="766816" fontAlgn="base">
                <a:spcBef>
                  <a:spcPct val="0"/>
                </a:spcBef>
                <a:spcAft>
                  <a:spcPts val="671"/>
                </a:spcAft>
                <a:buNone/>
              </a:pPr>
              <a:r>
                <a:rPr lang="ar-SA" sz="12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عيوب المدى:</a:t>
              </a:r>
              <a:endParaRPr lang="ar-SA" sz="1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  <a:p>
              <a:pPr marL="0" indent="0" algn="just" defTabSz="766816" fontAlgn="base">
                <a:spcBef>
                  <a:spcPct val="0"/>
                </a:spcBef>
                <a:spcAft>
                  <a:spcPts val="671"/>
                </a:spcAft>
                <a:buNone/>
              </a:pPr>
              <a:r>
                <a:rPr lang="ar-SA" sz="1200" b="1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1</a:t>
              </a:r>
              <a:r>
                <a:rPr lang="ar-EG" sz="1200" b="1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.</a:t>
              </a:r>
              <a:r>
                <a:rPr lang="ar-SA" sz="1200" b="1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ar-SA" sz="1200" b="1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يتأثر بالقيم المتطرفة أو الشاذة.</a:t>
              </a:r>
            </a:p>
            <a:p>
              <a:pPr marL="0" indent="0" algn="just" defTabSz="766816" fontAlgn="base">
                <a:spcBef>
                  <a:spcPct val="0"/>
                </a:spcBef>
                <a:spcAft>
                  <a:spcPts val="671"/>
                </a:spcAft>
                <a:buNone/>
              </a:pPr>
              <a:r>
                <a:rPr lang="ar-SA" sz="1200" b="1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2- يعتمد في حسابه على قيمتين فقط.</a:t>
              </a:r>
            </a:p>
            <a:p>
              <a:pPr marL="0" indent="0" algn="just" defTabSz="766816" fontAlgn="base">
                <a:spcBef>
                  <a:spcPct val="0"/>
                </a:spcBef>
                <a:spcAft>
                  <a:spcPts val="671"/>
                </a:spcAft>
                <a:buNone/>
              </a:pPr>
              <a:r>
                <a:rPr lang="ar-SA" sz="1200" b="1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3- لا يمكن حسابه من الجداول التكرارية المفتوحة من أحد الطرفين أو من كليهما.</a:t>
              </a:r>
            </a:p>
            <a:p>
              <a:pPr marL="0" indent="0" algn="just" defTabSz="766816" fontAlgn="base">
                <a:spcBef>
                  <a:spcPct val="0"/>
                </a:spcBef>
                <a:spcAft>
                  <a:spcPts val="671"/>
                </a:spcAft>
                <a:buNone/>
              </a:pPr>
              <a:endParaRPr lang="ar-SA" sz="16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68985"/>
            <a:ext cx="6553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6432617"/>
              </p:ext>
            </p:extLst>
          </p:nvPr>
        </p:nvGraphicFramePr>
        <p:xfrm>
          <a:off x="228600" y="5334000"/>
          <a:ext cx="6553200" cy="762000"/>
        </p:xfrm>
        <a:graphic>
          <a:graphicData uri="http://schemas.openxmlformats.org/drawingml/2006/table">
            <a:tbl>
              <a:tblPr rtl="1" firstRow="1" firstCol="1" lastRow="1" lastCol="1" bandRow="1" bandCol="1"/>
              <a:tblGrid>
                <a:gridCol w="651815"/>
                <a:gridCol w="658517"/>
                <a:gridCol w="655166"/>
                <a:gridCol w="655166"/>
                <a:gridCol w="655166"/>
                <a:gridCol w="655166"/>
                <a:gridCol w="655166"/>
                <a:gridCol w="655166"/>
                <a:gridCol w="563726"/>
                <a:gridCol w="748146"/>
              </a:tblGrid>
              <a:tr h="381000">
                <a:tc>
                  <a:txBody>
                    <a:bodyPr/>
                    <a:lstStyle/>
                    <a:p>
                      <a:pPr algn="justLow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r-EG" sz="1400" b="1" dirty="0">
                          <a:effectLst/>
                          <a:latin typeface="Times New Roman"/>
                          <a:ea typeface="Times New Roman"/>
                          <a:cs typeface="Simplified Arabic"/>
                        </a:rPr>
                        <a:t>فئات</a:t>
                      </a:r>
                      <a:endParaRPr lang="en-US" sz="1400" b="1" dirty="0">
                        <a:effectLst/>
                        <a:latin typeface="Times New Roman"/>
                        <a:ea typeface="Times New Roman"/>
                        <a:cs typeface="Simplified Arabic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r-EG" sz="1400" b="1" dirty="0" smtClean="0">
                          <a:effectLst/>
                          <a:latin typeface="Times New Roman"/>
                          <a:ea typeface="Times New Roman"/>
                          <a:cs typeface="Simplified Arabic"/>
                        </a:rPr>
                        <a:t>-5</a:t>
                      </a:r>
                      <a:endParaRPr lang="en-US" sz="1400" b="1" dirty="0">
                        <a:effectLst/>
                        <a:latin typeface="Times New Roman"/>
                        <a:ea typeface="Times New Roman"/>
                        <a:cs typeface="Simplified Arab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r-EG" sz="1400" b="1" dirty="0" smtClean="0">
                          <a:effectLst/>
                          <a:latin typeface="Times New Roman"/>
                          <a:ea typeface="Times New Roman"/>
                          <a:cs typeface="Simplified Arabic"/>
                        </a:rPr>
                        <a:t>-10</a:t>
                      </a:r>
                      <a:endParaRPr lang="en-US" sz="1400" b="1" dirty="0">
                        <a:effectLst/>
                        <a:latin typeface="Times New Roman"/>
                        <a:ea typeface="Times New Roman"/>
                        <a:cs typeface="Simplified Arab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r-EG" sz="1400" b="1" dirty="0" smtClean="0">
                          <a:effectLst/>
                          <a:latin typeface="Times New Roman"/>
                          <a:ea typeface="Times New Roman"/>
                          <a:cs typeface="Simplified Arabic"/>
                        </a:rPr>
                        <a:t>-15</a:t>
                      </a:r>
                      <a:endParaRPr lang="en-US" sz="1400" b="1" dirty="0">
                        <a:effectLst/>
                        <a:latin typeface="Times New Roman"/>
                        <a:ea typeface="Times New Roman"/>
                        <a:cs typeface="Simplified Arab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r-EG" sz="1400" b="1" dirty="0" smtClean="0">
                          <a:effectLst/>
                          <a:latin typeface="Times New Roman"/>
                          <a:ea typeface="Times New Roman"/>
                          <a:cs typeface="Simplified Arabic"/>
                        </a:rPr>
                        <a:t>-20</a:t>
                      </a:r>
                      <a:endParaRPr lang="en-US" sz="1400" b="1" dirty="0">
                        <a:effectLst/>
                        <a:latin typeface="Times New Roman"/>
                        <a:ea typeface="Times New Roman"/>
                        <a:cs typeface="Simplified Arab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r-EG" sz="1400" b="1" dirty="0" smtClean="0">
                          <a:effectLst/>
                          <a:latin typeface="Times New Roman"/>
                          <a:ea typeface="Times New Roman"/>
                          <a:cs typeface="Simplified Arabic"/>
                        </a:rPr>
                        <a:t>-25</a:t>
                      </a:r>
                      <a:endParaRPr lang="en-US" sz="1400" b="1" dirty="0">
                        <a:effectLst/>
                        <a:latin typeface="Times New Roman"/>
                        <a:ea typeface="Times New Roman"/>
                        <a:cs typeface="Simplified Arab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r-EG" sz="1400" b="1" dirty="0" smtClean="0">
                          <a:effectLst/>
                          <a:latin typeface="Times New Roman"/>
                          <a:ea typeface="Times New Roman"/>
                          <a:cs typeface="Simplified Arabic"/>
                        </a:rPr>
                        <a:t>-30</a:t>
                      </a:r>
                      <a:endParaRPr lang="en-US" sz="1400" b="1" dirty="0">
                        <a:effectLst/>
                        <a:latin typeface="Times New Roman"/>
                        <a:ea typeface="Times New Roman"/>
                        <a:cs typeface="Simplified Arab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r-EG" sz="1400" b="1" dirty="0" smtClean="0">
                          <a:effectLst/>
                          <a:latin typeface="Times New Roman"/>
                          <a:ea typeface="Times New Roman"/>
                          <a:cs typeface="Simplified Arabic"/>
                        </a:rPr>
                        <a:t>-35</a:t>
                      </a:r>
                      <a:endParaRPr lang="en-US" sz="1400" b="1" dirty="0">
                        <a:effectLst/>
                        <a:latin typeface="Times New Roman"/>
                        <a:ea typeface="Times New Roman"/>
                        <a:cs typeface="Simplified Arab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r-EG" sz="1400" b="1" dirty="0" smtClean="0">
                          <a:effectLst/>
                          <a:latin typeface="Times New Roman"/>
                          <a:ea typeface="Times New Roman"/>
                          <a:cs typeface="Simplified Arabic"/>
                        </a:rPr>
                        <a:t>-40</a:t>
                      </a:r>
                      <a:endParaRPr lang="en-US" sz="1400" b="1" dirty="0">
                        <a:effectLst/>
                        <a:latin typeface="Times New Roman"/>
                        <a:ea typeface="Times New Roman"/>
                        <a:cs typeface="Simplified Arab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r-EG" sz="1400" b="1" dirty="0" smtClean="0">
                          <a:effectLst/>
                          <a:latin typeface="Times New Roman"/>
                          <a:ea typeface="Times New Roman"/>
                          <a:cs typeface="Simplified Arabic"/>
                        </a:rPr>
                        <a:t>45- 50</a:t>
                      </a:r>
                      <a:endParaRPr lang="en-US" sz="1400" b="1" dirty="0">
                        <a:effectLst/>
                        <a:latin typeface="Times New Roman"/>
                        <a:ea typeface="Times New Roman"/>
                        <a:cs typeface="Simplified Arab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justLow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r-EG" sz="1400" b="1" dirty="0">
                          <a:effectLst/>
                          <a:latin typeface="Times New Roman"/>
                          <a:ea typeface="Times New Roman"/>
                          <a:cs typeface="Simplified Arabic"/>
                        </a:rPr>
                        <a:t>تكرار</a:t>
                      </a:r>
                      <a:endParaRPr lang="en-US" sz="1400" b="1" dirty="0">
                        <a:effectLst/>
                        <a:latin typeface="Times New Roman"/>
                        <a:ea typeface="Times New Roman"/>
                        <a:cs typeface="Simplified Arabic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r-EG" sz="1400" b="1">
                          <a:effectLst/>
                          <a:latin typeface="Times New Roman"/>
                          <a:ea typeface="Times New Roman"/>
                          <a:cs typeface="Simplified Arabic"/>
                        </a:rPr>
                        <a:t>6</a:t>
                      </a:r>
                      <a:endParaRPr lang="en-US" sz="1400" b="1">
                        <a:effectLst/>
                        <a:latin typeface="Times New Roman"/>
                        <a:ea typeface="Times New Roman"/>
                        <a:cs typeface="Simplified Arab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r-EG" sz="1400" b="1" dirty="0">
                          <a:effectLst/>
                          <a:latin typeface="Times New Roman"/>
                          <a:ea typeface="Times New Roman"/>
                          <a:cs typeface="Simplified Arabic"/>
                        </a:rPr>
                        <a:t>3</a:t>
                      </a:r>
                      <a:endParaRPr lang="en-US" sz="1400" b="1" dirty="0">
                        <a:effectLst/>
                        <a:latin typeface="Times New Roman"/>
                        <a:ea typeface="Times New Roman"/>
                        <a:cs typeface="Simplified Arab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r-EG" sz="1400" b="1" dirty="0">
                          <a:effectLst/>
                          <a:latin typeface="Times New Roman"/>
                          <a:ea typeface="Times New Roman"/>
                          <a:cs typeface="Simplified Arabic"/>
                        </a:rPr>
                        <a:t>5</a:t>
                      </a:r>
                      <a:endParaRPr lang="en-US" sz="1400" b="1" dirty="0">
                        <a:effectLst/>
                        <a:latin typeface="Times New Roman"/>
                        <a:ea typeface="Times New Roman"/>
                        <a:cs typeface="Simplified Arab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r-EG" sz="1400" b="1" dirty="0">
                          <a:effectLst/>
                          <a:latin typeface="Times New Roman"/>
                          <a:ea typeface="Times New Roman"/>
                          <a:cs typeface="Simplified Arabic"/>
                        </a:rPr>
                        <a:t>11</a:t>
                      </a:r>
                      <a:endParaRPr lang="en-US" sz="1400" b="1" dirty="0">
                        <a:effectLst/>
                        <a:latin typeface="Times New Roman"/>
                        <a:ea typeface="Times New Roman"/>
                        <a:cs typeface="Simplified Arab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r-EG" sz="1400" b="1" dirty="0">
                          <a:effectLst/>
                          <a:latin typeface="Times New Roman"/>
                          <a:ea typeface="Times New Roman"/>
                          <a:cs typeface="Simplified Arabic"/>
                        </a:rPr>
                        <a:t>27</a:t>
                      </a:r>
                      <a:endParaRPr lang="en-US" sz="1400" b="1" dirty="0">
                        <a:effectLst/>
                        <a:latin typeface="Times New Roman"/>
                        <a:ea typeface="Times New Roman"/>
                        <a:cs typeface="Simplified Arab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r-EG" sz="1400" b="1" dirty="0">
                          <a:effectLst/>
                          <a:latin typeface="Times New Roman"/>
                          <a:ea typeface="Times New Roman"/>
                          <a:cs typeface="Simplified Arabic"/>
                        </a:rPr>
                        <a:t>37</a:t>
                      </a:r>
                      <a:endParaRPr lang="en-US" sz="1400" b="1" dirty="0">
                        <a:effectLst/>
                        <a:latin typeface="Times New Roman"/>
                        <a:ea typeface="Times New Roman"/>
                        <a:cs typeface="Simplified Arab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r-EG" sz="1400" b="1" dirty="0">
                          <a:effectLst/>
                          <a:latin typeface="Times New Roman"/>
                          <a:ea typeface="Times New Roman"/>
                          <a:cs typeface="Simplified Arabic"/>
                        </a:rPr>
                        <a:t>15</a:t>
                      </a:r>
                      <a:endParaRPr lang="en-US" sz="1400" b="1" dirty="0">
                        <a:effectLst/>
                        <a:latin typeface="Times New Roman"/>
                        <a:ea typeface="Times New Roman"/>
                        <a:cs typeface="Simplified Arab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r-EG" sz="1400" b="1" dirty="0">
                          <a:effectLst/>
                          <a:latin typeface="Times New Roman"/>
                          <a:ea typeface="Times New Roman"/>
                          <a:cs typeface="Simplified Arabic"/>
                        </a:rPr>
                        <a:t>2</a:t>
                      </a:r>
                      <a:endParaRPr lang="en-US" sz="1400" b="1" dirty="0">
                        <a:effectLst/>
                        <a:latin typeface="Times New Roman"/>
                        <a:ea typeface="Times New Roman"/>
                        <a:cs typeface="Simplified Arab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r-EG" sz="1400" b="1" dirty="0">
                          <a:effectLst/>
                          <a:latin typeface="Times New Roman"/>
                          <a:ea typeface="Times New Roman"/>
                          <a:cs typeface="Simplified Arabic"/>
                        </a:rPr>
                        <a:t>1</a:t>
                      </a:r>
                      <a:endParaRPr lang="en-US" sz="1400" b="1" dirty="0">
                        <a:effectLst/>
                        <a:latin typeface="Times New Roman"/>
                        <a:ea typeface="Times New Roman"/>
                        <a:cs typeface="Simplified Arab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014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832" y="48"/>
            <a:ext cx="9143346" cy="6857143"/>
            <a:chOff x="106855260" y="107967780"/>
            <a:chExt cx="6645600" cy="4285296"/>
          </a:xfrm>
        </p:grpSpPr>
        <p:sp>
          <p:nvSpPr>
            <p:cNvPr id="3" name="Rectangle 15"/>
            <p:cNvSpPr>
              <a:spLocks noChangeArrowheads="1"/>
            </p:cNvSpPr>
            <p:nvPr/>
          </p:nvSpPr>
          <p:spPr bwMode="auto">
            <a:xfrm flipH="1">
              <a:off x="106855260" y="107967780"/>
              <a:ext cx="6556992" cy="49369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ar-SA">
                <a:solidFill>
                  <a:prstClr val="black"/>
                </a:solidFill>
              </a:endParaRPr>
            </a:p>
          </p:txBody>
        </p:sp>
        <p:grpSp>
          <p:nvGrpSpPr>
            <p:cNvPr id="4" name="Group 16"/>
            <p:cNvGrpSpPr>
              <a:grpSpLocks/>
            </p:cNvGrpSpPr>
            <p:nvPr/>
          </p:nvGrpSpPr>
          <p:grpSpPr bwMode="auto">
            <a:xfrm>
              <a:off x="112947060" y="108101490"/>
              <a:ext cx="221520" cy="225428"/>
              <a:chOff x="112947060" y="108101490"/>
              <a:chExt cx="221520" cy="225428"/>
            </a:xfrm>
          </p:grpSpPr>
          <p:sp>
            <p:nvSpPr>
              <p:cNvPr id="22" name="AutoShape 17"/>
              <p:cNvSpPr>
                <a:spLocks noChangeArrowheads="1"/>
              </p:cNvSpPr>
              <p:nvPr/>
            </p:nvSpPr>
            <p:spPr bwMode="auto">
              <a:xfrm flipH="1">
                <a:off x="112947060" y="108101490"/>
                <a:ext cx="221520" cy="43349"/>
              </a:xfrm>
              <a:prstGeom prst="roundRect">
                <a:avLst>
                  <a:gd name="adj" fmla="val 50000"/>
                </a:avLst>
              </a:prstGeom>
              <a:solidFill>
                <a:srgbClr val="FF66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ar-SA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AutoShape 18"/>
              <p:cNvSpPr>
                <a:spLocks noChangeArrowheads="1"/>
              </p:cNvSpPr>
              <p:nvPr/>
            </p:nvSpPr>
            <p:spPr bwMode="auto">
              <a:xfrm flipH="1">
                <a:off x="112947060" y="108192052"/>
                <a:ext cx="221520" cy="43349"/>
              </a:xfrm>
              <a:prstGeom prst="roundRect">
                <a:avLst>
                  <a:gd name="adj" fmla="val 50000"/>
                </a:avLst>
              </a:prstGeom>
              <a:solidFill>
                <a:srgbClr val="FF66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ar-SA">
                  <a:solidFill>
                    <a:prstClr val="black"/>
                  </a:solidFill>
                </a:endParaRPr>
              </a:p>
            </p:txBody>
          </p:sp>
          <p:sp>
            <p:nvSpPr>
              <p:cNvPr id="24" name="AutoShape 19"/>
              <p:cNvSpPr>
                <a:spLocks noChangeArrowheads="1"/>
              </p:cNvSpPr>
              <p:nvPr/>
            </p:nvSpPr>
            <p:spPr bwMode="auto">
              <a:xfrm flipH="1">
                <a:off x="112947060" y="108283569"/>
                <a:ext cx="221520" cy="43349"/>
              </a:xfrm>
              <a:prstGeom prst="roundRect">
                <a:avLst>
                  <a:gd name="adj" fmla="val 50000"/>
                </a:avLst>
              </a:prstGeom>
              <a:solidFill>
                <a:srgbClr val="FF66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ar-SA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5" name="Rectangle 20"/>
            <p:cNvSpPr>
              <a:spLocks noChangeArrowheads="1"/>
            </p:cNvSpPr>
            <p:nvPr/>
          </p:nvSpPr>
          <p:spPr bwMode="auto">
            <a:xfrm flipH="1">
              <a:off x="106855260" y="108747196"/>
              <a:ext cx="6527735" cy="350588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ar-SA">
                <a:solidFill>
                  <a:prstClr val="black"/>
                </a:solidFill>
              </a:endParaRPr>
            </a:p>
          </p:txBody>
        </p:sp>
        <p:sp>
          <p:nvSpPr>
            <p:cNvPr id="7" name="Rectangle 22"/>
            <p:cNvSpPr>
              <a:spLocks noChangeArrowheads="1"/>
            </p:cNvSpPr>
            <p:nvPr/>
          </p:nvSpPr>
          <p:spPr bwMode="auto">
            <a:xfrm flipH="1">
              <a:off x="113168580" y="108747196"/>
              <a:ext cx="331631" cy="3505880"/>
            </a:xfrm>
            <a:prstGeom prst="rect">
              <a:avLst/>
            </a:prstGeom>
            <a:gradFill flip="none" rotWithShape="1">
              <a:gsLst>
                <a:gs pos="0">
                  <a:schemeClr val="bg2">
                    <a:lumMod val="90000"/>
                    <a:shade val="30000"/>
                    <a:satMod val="115000"/>
                  </a:schemeClr>
                </a:gs>
                <a:gs pos="50000">
                  <a:schemeClr val="bg2">
                    <a:lumMod val="90000"/>
                    <a:shade val="67500"/>
                    <a:satMod val="115000"/>
                  </a:schemeClr>
                </a:gs>
                <a:gs pos="100000">
                  <a:schemeClr val="bg2">
                    <a:lumMod val="90000"/>
                    <a:shade val="100000"/>
                    <a:satMod val="115000"/>
                  </a:schemeClr>
                </a:gs>
              </a:gsLst>
              <a:lin ang="0" scaled="1"/>
              <a:tileRect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ar-SA">
                <a:solidFill>
                  <a:prstClr val="black"/>
                </a:solidFill>
              </a:endParaRPr>
            </a:p>
          </p:txBody>
        </p:sp>
        <p:sp>
          <p:nvSpPr>
            <p:cNvPr id="11" name="Text Box 26"/>
            <p:cNvSpPr txBox="1">
              <a:spLocks noChangeArrowheads="1"/>
            </p:cNvSpPr>
            <p:nvPr/>
          </p:nvSpPr>
          <p:spPr bwMode="auto">
            <a:xfrm flipH="1">
              <a:off x="106965438" y="108539194"/>
              <a:ext cx="6354160" cy="3064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195" tIns="36195" rIns="36195" bIns="36195" numCol="1" anchor="t" anchorCtr="0" compatLnSpc="1">
              <a:prstTxWarp prst="textNoShape">
                <a:avLst/>
              </a:prstTxWarp>
            </a:bodyPr>
            <a:lstStyle/>
            <a:p>
              <a:pPr lvl="0" algn="ctr" defTabSz="766816" rtl="1" fontAlgn="base">
                <a:spcBef>
                  <a:spcPct val="0"/>
                </a:spcBef>
                <a:spcAft>
                  <a:spcPts val="587"/>
                </a:spcAft>
              </a:pPr>
              <a:r>
                <a:rPr lang="ar-EG" sz="2000" b="1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ثانياً</a:t>
              </a:r>
              <a:r>
                <a:rPr lang="ar-EG" sz="2000" b="1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: الانحراف الربيعي  </a:t>
              </a:r>
              <a:r>
                <a:rPr lang="en-US" sz="2000" b="1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Quartile Deviation</a:t>
              </a:r>
              <a:endParaRPr lang="ar-SA" sz="2000" dirty="0">
                <a:solidFill>
                  <a:srgbClr val="000000"/>
                </a:solidFill>
                <a:latin typeface="Franklin Gothic Book" pitchFamily="34" charset="0"/>
              </a:endParaRPr>
            </a:p>
          </p:txBody>
        </p:sp>
        <p:sp>
          <p:nvSpPr>
            <p:cNvPr id="13" name="Text Box 28"/>
            <p:cNvSpPr txBox="1">
              <a:spLocks noChangeArrowheads="1"/>
            </p:cNvSpPr>
            <p:nvPr/>
          </p:nvSpPr>
          <p:spPr bwMode="auto">
            <a:xfrm flipH="1">
              <a:off x="106943867" y="107967780"/>
              <a:ext cx="6003192" cy="4936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195" tIns="36195" rIns="36195" bIns="36195" numCol="1" anchor="ctr" anchorCtr="0" compatLnSpc="1">
              <a:prstTxWarp prst="textNoShape">
                <a:avLst/>
              </a:prstTxWarp>
            </a:bodyPr>
            <a:lstStyle/>
            <a:p>
              <a:pPr algn="ctr" defTabSz="766816" fontAlgn="base">
                <a:spcBef>
                  <a:spcPct val="0"/>
                </a:spcBef>
                <a:spcAft>
                  <a:spcPct val="0"/>
                </a:spcAft>
              </a:pPr>
              <a:r>
                <a:rPr lang="ar-EG" sz="3600" cap="all" dirty="0">
                  <a:solidFill>
                    <a:srgbClr val="FFFF00"/>
                  </a:solidFill>
                  <a:effectLst>
                    <a:reflection blurRad="12700" stA="48000" endA="300" endPos="55000" dir="5400000" sy="-90000" algn="bl" rotWithShape="0"/>
                  </a:effectLst>
                  <a:latin typeface="Arial" pitchFamily="34" charset="0"/>
                  <a:ea typeface="+mj-ea"/>
                  <a:cs typeface="Arial" pitchFamily="34" charset="0"/>
                </a:rPr>
                <a:t>مقاييس التشتت أو الانتشار</a:t>
              </a:r>
              <a:endParaRPr lang="ar-SA" sz="2300" dirty="0">
                <a:solidFill>
                  <a:srgbClr val="FFFF00"/>
                </a:solidFill>
                <a:latin typeface="Franklin Gothic Heavy" pitchFamily="34" charset="0"/>
                <a:cs typeface="Arial" pitchFamily="34" charset="0"/>
              </a:endParaRPr>
            </a:p>
          </p:txBody>
        </p:sp>
        <p:sp>
          <p:nvSpPr>
            <p:cNvPr id="20" name="Rectangle 30" hidden="1"/>
            <p:cNvSpPr>
              <a:spLocks noChangeArrowheads="1"/>
            </p:cNvSpPr>
            <p:nvPr/>
          </p:nvSpPr>
          <p:spPr bwMode="auto">
            <a:xfrm>
              <a:off x="108458176" y="109118630"/>
              <a:ext cx="675199" cy="67519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ar-SA">
                <a:solidFill>
                  <a:prstClr val="black"/>
                </a:solidFill>
              </a:endParaRPr>
            </a:p>
          </p:txBody>
        </p:sp>
        <p:sp>
          <p:nvSpPr>
            <p:cNvPr id="15" name="Rectangle 32"/>
            <p:cNvSpPr>
              <a:spLocks noChangeArrowheads="1"/>
            </p:cNvSpPr>
            <p:nvPr/>
          </p:nvSpPr>
          <p:spPr bwMode="auto">
            <a:xfrm>
              <a:off x="113412252" y="107967780"/>
              <a:ext cx="88608" cy="4285296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ar-SA">
                <a:solidFill>
                  <a:prstClr val="black"/>
                </a:solidFill>
              </a:endParaRPr>
            </a:p>
          </p:txBody>
        </p:sp>
      </p:grpSp>
      <p:sp>
        <p:nvSpPr>
          <p:cNvPr id="29" name="AutoShape 35"/>
          <p:cNvSpPr>
            <a:spLocks noChangeArrowheads="1"/>
          </p:cNvSpPr>
          <p:nvPr/>
        </p:nvSpPr>
        <p:spPr bwMode="auto">
          <a:xfrm>
            <a:off x="152421" y="1577366"/>
            <a:ext cx="6705580" cy="5142857"/>
          </a:xfrm>
          <a:prstGeom prst="roundRect">
            <a:avLst>
              <a:gd name="adj" fmla="val 4056"/>
            </a:avLst>
          </a:prstGeom>
          <a:solidFill>
            <a:srgbClr val="FFFFFF"/>
          </a:solidFill>
          <a:ln w="9525" algn="in">
            <a:solidFill>
              <a:srgbClr val="FFC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0673" tIns="30673" rIns="30673" bIns="30673" numCol="1" anchor="t" anchorCtr="0" compatLnSpc="1">
            <a:prstTxWarp prst="textNoShape">
              <a:avLst/>
            </a:prstTxWarp>
          </a:bodyPr>
          <a:lstStyle>
            <a:defPPr>
              <a:defRPr lang="ar-SA"/>
            </a:defPPr>
            <a:lvl1pPr marL="0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5165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0331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5496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80661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25826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0992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16157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61322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buFont typeface="Wingdings" pitchFamily="2" charset="2"/>
              <a:buChar char="q"/>
            </a:pPr>
            <a:r>
              <a:rPr lang="ar-EG" sz="1800" b="1" dirty="0" smtClean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خطوات ايجاد قيمة الانحراف الربيعي </a:t>
            </a:r>
          </a:p>
          <a:p>
            <a:pPr algn="just"/>
            <a:r>
              <a:rPr lang="ar-EG" sz="1800" b="1" dirty="0" smtClean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•   ترتيب </a:t>
            </a:r>
            <a:r>
              <a:rPr lang="ar-EG" sz="1800" b="1" dirty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القيم </a:t>
            </a:r>
            <a:r>
              <a:rPr lang="ar-EG" sz="1800" b="1" dirty="0" smtClean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تصاعديا  ( لكل رقم رتبة 1 2  3  4  5  6 وهكذا )</a:t>
            </a:r>
          </a:p>
          <a:p>
            <a:pPr algn="just"/>
            <a:r>
              <a:rPr lang="ar-EG" sz="1800" b="1" dirty="0" smtClean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•   حساب </a:t>
            </a:r>
            <a:r>
              <a:rPr lang="ar-EG" sz="1800" b="1" dirty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الربيع الأول </a:t>
            </a:r>
            <a:r>
              <a:rPr lang="en-US" sz="1800" b="1" dirty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Q1 </a:t>
            </a:r>
            <a:r>
              <a:rPr lang="ar-EG" sz="1800" b="1" dirty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 ب</a:t>
            </a:r>
            <a:r>
              <a:rPr lang="ar-EG" sz="1800" b="1" dirty="0" smtClean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معرفة رتبته (عدد القيم + 1) 1/4 ، ثم معرفة قيمته من  حاصل القيمة السابقة + رتبته – رتبة القيمة السابقة ( القيمة اللاحقة- القيمة السابقة) </a:t>
            </a:r>
          </a:p>
          <a:p>
            <a:pPr algn="just"/>
            <a:r>
              <a:rPr lang="ar-EG" sz="1800" b="1" dirty="0" smtClean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•    حساب الربيع </a:t>
            </a:r>
            <a:r>
              <a:rPr lang="ar-EG" sz="1800" b="1" dirty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الثالث </a:t>
            </a:r>
            <a:r>
              <a:rPr lang="en-US" sz="1800" b="1" dirty="0" smtClean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Q3</a:t>
            </a:r>
            <a:r>
              <a:rPr lang="ar-EG" sz="1800" b="1" dirty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 بمعرفة رتبته (عدد القيم + </a:t>
            </a:r>
            <a:r>
              <a:rPr lang="ar-EG" sz="1800" b="1" dirty="0" smtClean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1) 3/4 </a:t>
            </a:r>
            <a:r>
              <a:rPr lang="ar-EG" sz="1800" b="1" dirty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، ثم معرفة قيمته من  حاصل القيمة السابقة + رتبته- رتبة القيمة السابقة </a:t>
            </a:r>
            <a:r>
              <a:rPr lang="ar-EG" sz="1800" b="1" dirty="0" smtClean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( </a:t>
            </a:r>
            <a:r>
              <a:rPr lang="ar-EG" sz="1800" b="1" dirty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القيمة اللاحقة- القيمة السابقة) </a:t>
            </a:r>
            <a:endParaRPr lang="ar-EG" sz="1800" b="1" dirty="0" smtClean="0">
              <a:solidFill>
                <a:prstClr val="black"/>
              </a:solidFill>
              <a:latin typeface="Simplified Arabic" pitchFamily="18" charset="-78"/>
              <a:cs typeface="Simplified Arabic" pitchFamily="18" charset="-78"/>
            </a:endParaRPr>
          </a:p>
          <a:p>
            <a:pPr algn="just"/>
            <a:r>
              <a:rPr lang="ar-EG" sz="1800" b="1" dirty="0" smtClean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•    حساب </a:t>
            </a:r>
            <a:r>
              <a:rPr lang="ar-EG" sz="1800" b="1" dirty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الانحراف الربيعي </a:t>
            </a:r>
            <a:r>
              <a:rPr lang="ar-EG" sz="1800" b="1" dirty="0" smtClean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 بقسمة حاصل طرح الربيع الثالث من الربيع الأول على 2</a:t>
            </a:r>
          </a:p>
          <a:p>
            <a:pPr marL="285750" indent="-285750" algn="just">
              <a:buFont typeface="Wingdings" pitchFamily="2" charset="2"/>
              <a:buChar char="q"/>
            </a:pPr>
            <a:r>
              <a:rPr lang="ar-EG" sz="1800" b="1" dirty="0" smtClean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مثال: تم </a:t>
            </a:r>
            <a:r>
              <a:rPr lang="ar-EG" sz="1800" b="1" dirty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زراعة 9  </a:t>
            </a:r>
            <a:r>
              <a:rPr lang="ar-EG" sz="1800" b="1" dirty="0" smtClean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مزارع </a:t>
            </a:r>
            <a:r>
              <a:rPr lang="ar-EG" sz="1800" b="1" dirty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تجريبية بمحصول القمح ، </a:t>
            </a:r>
            <a:r>
              <a:rPr lang="ar-EG" sz="1800" b="1" dirty="0" smtClean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وكانت كميات الإنتاج </a:t>
            </a:r>
            <a:r>
              <a:rPr lang="ar-EG" sz="1800" b="1" dirty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من القمح بالطن/ </a:t>
            </a:r>
            <a:r>
              <a:rPr lang="ar-EG" sz="1800" b="1" dirty="0" smtClean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فدان </a:t>
            </a:r>
            <a:r>
              <a:rPr lang="ar-EG" sz="1800" b="1" dirty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على النحو التالي، والمطلوب حساب الانحراف الربيعي </a:t>
            </a:r>
            <a:r>
              <a:rPr lang="ar-EG" sz="1800" b="1" dirty="0" smtClean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 لكمية أنتاج القمح؟</a:t>
            </a:r>
          </a:p>
          <a:p>
            <a:pPr algn="just"/>
            <a:endParaRPr lang="ar-EG" sz="1800" b="1" dirty="0">
              <a:solidFill>
                <a:prstClr val="black"/>
              </a:solidFill>
              <a:latin typeface="Simplified Arabic" pitchFamily="18" charset="-78"/>
              <a:cs typeface="Simplified Arabic" pitchFamily="18" charset="-78"/>
            </a:endParaRPr>
          </a:p>
          <a:p>
            <a:pPr algn="just"/>
            <a:endParaRPr lang="ar-EG" sz="1800" b="1" dirty="0" smtClean="0">
              <a:solidFill>
                <a:prstClr val="black"/>
              </a:solidFill>
              <a:latin typeface="Simplified Arabic" pitchFamily="18" charset="-78"/>
              <a:cs typeface="Simplified Arabic" pitchFamily="18" charset="-78"/>
            </a:endParaRPr>
          </a:p>
          <a:p>
            <a:pPr algn="just"/>
            <a:endParaRPr lang="ar-EG" sz="1800" b="1" dirty="0">
              <a:solidFill>
                <a:prstClr val="black"/>
              </a:solidFill>
              <a:latin typeface="Simplified Arabic" pitchFamily="18" charset="-78"/>
              <a:cs typeface="Simplified Arabic" pitchFamily="18" charset="-78"/>
            </a:endParaRPr>
          </a:p>
          <a:p>
            <a:pPr algn="just"/>
            <a:r>
              <a:rPr lang="ar-EG" sz="1800" b="1" dirty="0" smtClean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الحل: </a:t>
            </a:r>
          </a:p>
          <a:p>
            <a:pPr algn="just"/>
            <a:endParaRPr lang="ar-EG" sz="1800" b="1" dirty="0">
              <a:solidFill>
                <a:prstClr val="black"/>
              </a:solidFill>
              <a:latin typeface="Simplified Arabic" pitchFamily="18" charset="-78"/>
              <a:cs typeface="Simplified Arabic" pitchFamily="18" charset="-78"/>
            </a:endParaRPr>
          </a:p>
          <a:p>
            <a:pPr algn="just"/>
            <a:r>
              <a:rPr lang="ar-EG" sz="1800" b="1" dirty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رتبة الربيع </a:t>
            </a:r>
            <a:r>
              <a:rPr lang="ar-EG" sz="1800" b="1" dirty="0" smtClean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الأول </a:t>
            </a:r>
            <a:r>
              <a:rPr lang="ar-EG" sz="1800" b="1" dirty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2.5   قيمته 4.915 ، رتبة الربيع </a:t>
            </a:r>
            <a:r>
              <a:rPr lang="ar-EG" sz="1800" b="1" dirty="0" smtClean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الثالث 7.5  قيمته  5.345 </a:t>
            </a:r>
          </a:p>
          <a:p>
            <a:pPr algn="just"/>
            <a:r>
              <a:rPr lang="ar-EG" sz="1800" b="1" dirty="0" smtClean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الانحراف الربيعي </a:t>
            </a:r>
            <a:r>
              <a:rPr lang="ar-EG" sz="1800" b="1" dirty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= (5.345- </a:t>
            </a:r>
            <a:r>
              <a:rPr lang="ar-EG" sz="1800" b="1" dirty="0" smtClean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4.915) / 2</a:t>
            </a:r>
            <a:r>
              <a:rPr lang="ar-EG" sz="1800" b="1" dirty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= 0.215 طن/ </a:t>
            </a:r>
            <a:r>
              <a:rPr lang="ar-EG" sz="1800" b="1" dirty="0" smtClean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فدان </a:t>
            </a:r>
          </a:p>
          <a:p>
            <a:pPr algn="just"/>
            <a:endParaRPr lang="ar-EG" sz="1800" b="1" dirty="0">
              <a:solidFill>
                <a:prstClr val="black"/>
              </a:solidFill>
              <a:latin typeface="Simplified Arabic" pitchFamily="18" charset="-78"/>
              <a:cs typeface="Simplified Arabic" pitchFamily="18" charset="-78"/>
            </a:endParaRPr>
          </a:p>
          <a:p>
            <a:pPr algn="just"/>
            <a:endParaRPr lang="ar-EG" sz="1800" b="1" dirty="0" smtClean="0">
              <a:solidFill>
                <a:prstClr val="black"/>
              </a:solidFill>
              <a:latin typeface="Simplified Arabic" pitchFamily="18" charset="-78"/>
              <a:cs typeface="Simplified Arabic" pitchFamily="18" charset="-78"/>
            </a:endParaRPr>
          </a:p>
          <a:p>
            <a:pPr algn="just"/>
            <a:endParaRPr lang="ar-EG" sz="1800" b="1" dirty="0" smtClean="0">
              <a:solidFill>
                <a:prstClr val="black"/>
              </a:solidFill>
              <a:latin typeface="Simplified Arabic" pitchFamily="18" charset="-78"/>
              <a:cs typeface="Simplified Arabic" pitchFamily="18" charset="-78"/>
            </a:endParaRPr>
          </a:p>
          <a:p>
            <a:pPr algn="just"/>
            <a:endParaRPr lang="ar-EG" sz="1800" b="1" dirty="0" smtClean="0">
              <a:solidFill>
                <a:prstClr val="black"/>
              </a:solidFill>
              <a:latin typeface="Simplified Arabic" pitchFamily="18" charset="-78"/>
              <a:cs typeface="Simplified Arabic" pitchFamily="18" charset="-78"/>
            </a:endParaRPr>
          </a:p>
          <a:p>
            <a:pPr algn="just"/>
            <a:endParaRPr lang="ar-EG" sz="1800" b="1" dirty="0" smtClean="0">
              <a:solidFill>
                <a:prstClr val="black"/>
              </a:solidFill>
              <a:latin typeface="Simplified Arabic" pitchFamily="18" charset="-78"/>
              <a:cs typeface="Simplified Arabic" pitchFamily="18" charset="-78"/>
            </a:endParaRPr>
          </a:p>
          <a:p>
            <a:pPr algn="just"/>
            <a:endParaRPr lang="ar-EG" sz="1800" b="1" dirty="0">
              <a:solidFill>
                <a:prstClr val="black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30" name="Line 36"/>
          <p:cNvSpPr>
            <a:spLocks noChangeShapeType="1"/>
          </p:cNvSpPr>
          <p:nvPr/>
        </p:nvSpPr>
        <p:spPr bwMode="auto">
          <a:xfrm flipV="1">
            <a:off x="134466" y="1445431"/>
            <a:ext cx="0" cy="476107"/>
          </a:xfrm>
          <a:prstGeom prst="line">
            <a:avLst/>
          </a:prstGeom>
          <a:noFill/>
          <a:ln w="9525" algn="ctr">
            <a:solidFill>
              <a:srgbClr val="FFC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0673" tIns="30673" rIns="30673" bIns="30673" numCol="1" anchor="t" anchorCtr="0" compatLnSpc="1">
            <a:prstTxWarp prst="textNoShape">
              <a:avLst/>
            </a:prstTxWarp>
          </a:bodyPr>
          <a:lstStyle>
            <a:defPPr>
              <a:defRPr lang="ar-SA"/>
            </a:defPPr>
            <a:lvl1pPr marL="0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5165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0331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5496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80661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25826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0992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16157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61322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ar-SA">
              <a:solidFill>
                <a:prstClr val="black"/>
              </a:solidFill>
            </a:endParaRPr>
          </a:p>
        </p:txBody>
      </p:sp>
      <p:sp>
        <p:nvSpPr>
          <p:cNvPr id="33" name="Rectangle 39"/>
          <p:cNvSpPr>
            <a:spLocks noChangeArrowheads="1"/>
          </p:cNvSpPr>
          <p:nvPr/>
        </p:nvSpPr>
        <p:spPr bwMode="auto">
          <a:xfrm>
            <a:off x="2353044" y="1404812"/>
            <a:ext cx="6293430" cy="5441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0673" tIns="30673" rIns="30673" bIns="30673" numCol="1" anchor="t" anchorCtr="0" compatLnSpc="1">
            <a:prstTxWarp prst="textNoShape">
              <a:avLst/>
            </a:prstTxWarp>
          </a:bodyPr>
          <a:lstStyle>
            <a:defPPr>
              <a:defRPr lang="ar-SA"/>
            </a:defPPr>
            <a:lvl1pPr marL="0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5165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0331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5496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80661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25826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0992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16157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61322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ar-SA">
              <a:solidFill>
                <a:prstClr val="black"/>
              </a:solidFill>
            </a:endParaRPr>
          </a:p>
        </p:txBody>
      </p:sp>
      <p:sp>
        <p:nvSpPr>
          <p:cNvPr id="34" name="Line 40"/>
          <p:cNvSpPr>
            <a:spLocks noChangeShapeType="1"/>
          </p:cNvSpPr>
          <p:nvPr/>
        </p:nvSpPr>
        <p:spPr bwMode="auto">
          <a:xfrm>
            <a:off x="134467" y="1467792"/>
            <a:ext cx="8545155" cy="0"/>
          </a:xfrm>
          <a:prstGeom prst="line">
            <a:avLst/>
          </a:prstGeom>
          <a:noFill/>
          <a:ln w="9525" algn="ctr">
            <a:solidFill>
              <a:srgbClr val="FFC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0673" tIns="30673" rIns="30673" bIns="30673" numCol="1" anchor="t" anchorCtr="0" compatLnSpc="1">
            <a:prstTxWarp prst="textNoShape">
              <a:avLst/>
            </a:prstTxWarp>
          </a:bodyPr>
          <a:lstStyle>
            <a:defPPr>
              <a:defRPr lang="ar-SA"/>
            </a:defPPr>
            <a:lvl1pPr marL="0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5165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0331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5496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80661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25826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0992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16157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61322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ar-SA">
              <a:solidFill>
                <a:prstClr val="black"/>
              </a:solidFill>
            </a:endParaRPr>
          </a:p>
        </p:txBody>
      </p:sp>
      <p:grpSp>
        <p:nvGrpSpPr>
          <p:cNvPr id="28" name="مجموعة 27"/>
          <p:cNvGrpSpPr/>
          <p:nvPr/>
        </p:nvGrpSpPr>
        <p:grpSpPr>
          <a:xfrm>
            <a:off x="6996846" y="1543371"/>
            <a:ext cx="1856376" cy="5142857"/>
            <a:chOff x="9108777" y="1656234"/>
            <a:chExt cx="2412000" cy="5400000"/>
          </a:xfrm>
        </p:grpSpPr>
        <p:pic>
          <p:nvPicPr>
            <p:cNvPr id="31" name="Picture 2"/>
            <p:cNvPicPr>
              <a:picLocks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330" t="4544" r="4217" b="4453"/>
            <a:stretch/>
          </p:blipFill>
          <p:spPr bwMode="auto">
            <a:xfrm>
              <a:off x="9108777" y="1656234"/>
              <a:ext cx="2412000" cy="540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2" name="عنصر نائب للنص 8"/>
            <p:cNvSpPr txBox="1">
              <a:spLocks/>
            </p:cNvSpPr>
            <p:nvPr/>
          </p:nvSpPr>
          <p:spPr>
            <a:xfrm>
              <a:off x="9145041" y="1840230"/>
              <a:ext cx="2304000" cy="4960620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  <p:txBody>
            <a:bodyPr/>
            <a:lstStyle>
              <a:lvl1pPr marL="408874" indent="-408874" algn="r" defTabSz="1090331" rtl="1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885894" indent="-340728" algn="r" defTabSz="1090331" rtl="1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3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362913" indent="-272583" algn="r" defTabSz="1090331" rtl="1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908078" indent="-272583" algn="r" defTabSz="1090331" rtl="1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53244" indent="-272583" algn="r" defTabSz="1090331" rtl="1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998409" indent="-272583" algn="r" defTabSz="1090331" rtl="1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543574" indent="-272583" algn="r" defTabSz="1090331" rtl="1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88740" indent="-272583" algn="r" defTabSz="1090331" rtl="1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33905" indent="-272583" algn="r" defTabSz="1090331" rtl="1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just" defTabSz="766816" fontAlgn="base">
                <a:spcBef>
                  <a:spcPct val="0"/>
                </a:spcBef>
                <a:spcAft>
                  <a:spcPts val="671"/>
                </a:spcAft>
                <a:buNone/>
              </a:pPr>
              <a:r>
                <a:rPr lang="ar-SA" sz="1400" b="1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يعتمد المدى على قيمتين </a:t>
              </a:r>
              <a:r>
                <a:rPr lang="ar-SA" sz="1400" b="1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متطرفتين، </a:t>
              </a:r>
              <a:r>
                <a:rPr lang="ar-SA" sz="1400" b="1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هما أصغر </a:t>
              </a:r>
              <a:r>
                <a:rPr lang="ar-EG" sz="1400" b="1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قيمة</a:t>
              </a:r>
              <a:r>
                <a:rPr lang="ar-SA" sz="1400" b="1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، </a:t>
              </a:r>
              <a:r>
                <a:rPr lang="ar-SA" sz="1400" b="1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وأكبر </a:t>
              </a:r>
              <a:r>
                <a:rPr lang="ar-EG" sz="1400" b="1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قيمة</a:t>
              </a:r>
              <a:r>
                <a:rPr lang="ar-SA" sz="1400" b="1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 ، </a:t>
              </a:r>
              <a:r>
                <a:rPr lang="ar-SA" sz="1400" b="1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فإذا كان هناك قيم شاذة، ترتب على استخدامه كمقياس للتشتت نتائج غير دقيقة-</a:t>
              </a:r>
            </a:p>
            <a:p>
              <a:pPr marL="0" indent="0" algn="just" defTabSz="766816" fontAlgn="base">
                <a:spcBef>
                  <a:spcPct val="0"/>
                </a:spcBef>
                <a:spcAft>
                  <a:spcPts val="671"/>
                </a:spcAft>
                <a:buNone/>
              </a:pPr>
              <a:r>
                <a:rPr lang="ar-EG" sz="1400" b="1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لذلك </a:t>
              </a:r>
              <a:r>
                <a:rPr lang="ar-SA" sz="1400" b="1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يعتمد </a:t>
              </a:r>
              <a:r>
                <a:rPr lang="ar-SA" sz="1400" b="1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على نصف عدد القيم الوسطى، ويهمل نصف عدد القيم المتطرفة، ولذا لا يتأثر هذا المقياس  بوجود قيم </a:t>
              </a:r>
              <a:r>
                <a:rPr lang="ar-SA" sz="1400" b="1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شاذة</a:t>
              </a:r>
              <a:r>
                <a:rPr lang="ar-EG" sz="1400" b="1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.</a:t>
              </a:r>
            </a:p>
            <a:p>
              <a:pPr marL="0" indent="0" algn="just" defTabSz="766816" fontAlgn="base">
                <a:spcBef>
                  <a:spcPct val="0"/>
                </a:spcBef>
                <a:spcAft>
                  <a:spcPts val="671"/>
                </a:spcAft>
                <a:buNone/>
              </a:pPr>
              <a:r>
                <a:rPr lang="ar-EG" sz="1400" b="1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ويحسب الانحراف الربيعي بتطبيق المعادلة </a:t>
              </a:r>
              <a:r>
                <a:rPr lang="ar-EG" sz="1400" b="1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التالية:</a:t>
              </a:r>
            </a:p>
            <a:p>
              <a:pPr marL="0" indent="0" algn="ctr" defTabSz="766816" fontAlgn="base">
                <a:spcBef>
                  <a:spcPct val="0"/>
                </a:spcBef>
                <a:spcAft>
                  <a:spcPts val="671"/>
                </a:spcAft>
                <a:buNone/>
              </a:pPr>
              <a:r>
                <a:rPr lang="en-US" sz="1600" b="1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Q3</a:t>
              </a:r>
              <a:r>
                <a:rPr lang="ar-EG" sz="1600" b="1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 -</a:t>
              </a:r>
              <a:r>
                <a:rPr lang="en-US" sz="1600" b="1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Q1 </a:t>
              </a:r>
              <a:r>
                <a:rPr lang="ar-SA" sz="1600" b="1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	</a:t>
              </a:r>
              <a:r>
                <a:rPr lang="ar-EG" sz="1600" b="1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/ 2</a:t>
              </a:r>
              <a:endParaRPr lang="ar-SA" sz="16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  <a:p>
              <a:pPr marL="0" indent="0" algn="just" defTabSz="766816" fontAlgn="base">
                <a:spcBef>
                  <a:spcPct val="0"/>
                </a:spcBef>
                <a:spcAft>
                  <a:spcPts val="671"/>
                </a:spcAft>
                <a:buNone/>
              </a:pPr>
              <a:r>
                <a:rPr lang="ar-SA" sz="1400" b="1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حيث </a:t>
              </a:r>
              <a:r>
                <a:rPr lang="ar-SA" sz="1400" b="1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أن</a:t>
              </a:r>
              <a:endParaRPr lang="ar-EG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  <a:p>
              <a:pPr marL="0" indent="0" algn="just" defTabSz="766816" fontAlgn="base">
                <a:spcBef>
                  <a:spcPct val="0"/>
                </a:spcBef>
                <a:spcAft>
                  <a:spcPts val="671"/>
                </a:spcAft>
                <a:buNone/>
              </a:pPr>
              <a:r>
                <a:rPr lang="ar-SA" sz="1400" b="1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400" b="1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Q1 </a:t>
              </a:r>
              <a:r>
                <a:rPr lang="ar-EG" sz="1400" b="1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=</a:t>
              </a:r>
              <a:r>
                <a:rPr lang="ar-SA" sz="1400" b="1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ar-SA" sz="1400" b="1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الربيع الأول </a:t>
              </a:r>
              <a:endParaRPr lang="ar-EG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  <a:p>
              <a:pPr marL="0" indent="0" algn="just" defTabSz="766816" fontAlgn="base">
                <a:spcBef>
                  <a:spcPct val="0"/>
                </a:spcBef>
                <a:spcAft>
                  <a:spcPts val="671"/>
                </a:spcAft>
                <a:buNone/>
              </a:pPr>
              <a:r>
                <a:rPr lang="ar-SA" sz="1400" b="1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400" b="1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Q3 </a:t>
              </a:r>
              <a:r>
                <a:rPr lang="ar-EG" sz="1400" b="1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=</a:t>
              </a:r>
              <a:r>
                <a:rPr lang="ar-SA" sz="1400" b="1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ar-SA" sz="1400" b="1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الربيع الثالث </a:t>
              </a:r>
            </a:p>
          </p:txBody>
        </p:sp>
      </p:grp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2667470"/>
              </p:ext>
            </p:extLst>
          </p:nvPr>
        </p:nvGraphicFramePr>
        <p:xfrm>
          <a:off x="304800" y="4516581"/>
          <a:ext cx="6400800" cy="360219"/>
        </p:xfrm>
        <a:graphic>
          <a:graphicData uri="http://schemas.openxmlformats.org/drawingml/2006/table">
            <a:tbl>
              <a:tblPr rtl="1" firstRow="1" firstCol="1" lastRow="1" lastCol="1" bandRow="1" bandCol="1"/>
              <a:tblGrid>
                <a:gridCol w="711200"/>
                <a:gridCol w="711200"/>
                <a:gridCol w="711200"/>
                <a:gridCol w="711200"/>
                <a:gridCol w="711200"/>
                <a:gridCol w="711200"/>
                <a:gridCol w="711200"/>
                <a:gridCol w="711200"/>
                <a:gridCol w="711200"/>
              </a:tblGrid>
              <a:tr h="360219"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400" b="1" spc="40" dirty="0">
                          <a:effectLst/>
                          <a:latin typeface="Times New Roman"/>
                          <a:ea typeface="Times New Roman"/>
                          <a:cs typeface="Traditional Arabic"/>
                        </a:rPr>
                        <a:t>5.03</a:t>
                      </a:r>
                      <a:endParaRPr lang="en-US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400" b="1" spc="40" dirty="0">
                          <a:effectLst/>
                          <a:latin typeface="Times New Roman"/>
                          <a:ea typeface="Times New Roman"/>
                          <a:cs typeface="Traditional Arabic"/>
                        </a:rPr>
                        <a:t>4.63</a:t>
                      </a:r>
                      <a:endParaRPr lang="en-US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400" b="1" spc="40" dirty="0">
                          <a:effectLst/>
                          <a:latin typeface="Times New Roman"/>
                          <a:ea typeface="Times New Roman"/>
                          <a:cs typeface="Traditional Arabic"/>
                        </a:rPr>
                        <a:t>5.08</a:t>
                      </a:r>
                      <a:endParaRPr lang="en-US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400" b="1" spc="40" dirty="0">
                          <a:effectLst/>
                          <a:latin typeface="Times New Roman"/>
                          <a:ea typeface="Times New Roman"/>
                          <a:cs typeface="Traditional Arabic"/>
                        </a:rPr>
                        <a:t>5.18</a:t>
                      </a:r>
                      <a:endParaRPr lang="en-US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400" b="1" spc="40" dirty="0">
                          <a:effectLst/>
                          <a:latin typeface="Times New Roman"/>
                          <a:ea typeface="Times New Roman"/>
                          <a:cs typeface="Traditional Arabic"/>
                        </a:rPr>
                        <a:t>5.29</a:t>
                      </a:r>
                      <a:endParaRPr lang="en-US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400" b="1" spc="40" dirty="0">
                          <a:effectLst/>
                          <a:latin typeface="Times New Roman"/>
                          <a:ea typeface="Times New Roman"/>
                          <a:cs typeface="Traditional Arabic"/>
                        </a:rPr>
                        <a:t>5.18</a:t>
                      </a:r>
                      <a:endParaRPr lang="en-US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400" b="1" spc="40" dirty="0">
                          <a:effectLst/>
                          <a:latin typeface="Times New Roman"/>
                          <a:ea typeface="Times New Roman"/>
                          <a:cs typeface="Traditional Arabic"/>
                        </a:rPr>
                        <a:t>5.4</a:t>
                      </a:r>
                      <a:endParaRPr lang="en-US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400" b="1" spc="40" dirty="0">
                          <a:effectLst/>
                          <a:latin typeface="Times New Roman"/>
                          <a:ea typeface="Times New Roman"/>
                          <a:cs typeface="Traditional Arabic"/>
                        </a:rPr>
                        <a:t>6.21</a:t>
                      </a:r>
                      <a:endParaRPr lang="en-US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400" b="1" spc="40" dirty="0">
                          <a:effectLst/>
                          <a:latin typeface="Times New Roman"/>
                          <a:ea typeface="Times New Roman"/>
                          <a:cs typeface="Traditional Arabic"/>
                        </a:rPr>
                        <a:t>4.8</a:t>
                      </a:r>
                      <a:endParaRPr lang="en-US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0191687"/>
              </p:ext>
            </p:extLst>
          </p:nvPr>
        </p:nvGraphicFramePr>
        <p:xfrm>
          <a:off x="457194" y="5001102"/>
          <a:ext cx="5791206" cy="637698"/>
        </p:xfrm>
        <a:graphic>
          <a:graphicData uri="http://schemas.openxmlformats.org/drawingml/2006/table">
            <a:tbl>
              <a:tblPr rtl="1" firstRow="1" firstCol="1" lastRow="1" lastCol="1" bandRow="1" bandCol="1"/>
              <a:tblGrid>
                <a:gridCol w="591337"/>
                <a:gridCol w="530255"/>
                <a:gridCol w="591337"/>
                <a:gridCol w="591337"/>
                <a:gridCol w="591337"/>
                <a:gridCol w="591337"/>
                <a:gridCol w="591337"/>
                <a:gridCol w="530255"/>
                <a:gridCol w="591337"/>
                <a:gridCol w="591337"/>
              </a:tblGrid>
              <a:tr h="318849"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200" b="1" spc="40">
                          <a:effectLst/>
                          <a:latin typeface="Times New Roman"/>
                          <a:ea typeface="Times New Roman"/>
                          <a:cs typeface="Traditional Arabic"/>
                        </a:rPr>
                        <a:t>6.21</a:t>
                      </a:r>
                      <a:endParaRPr lang="en-US" sz="12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200" b="1" spc="40">
                          <a:effectLst/>
                          <a:latin typeface="Times New Roman"/>
                          <a:ea typeface="Times New Roman"/>
                          <a:cs typeface="Traditional Arabic"/>
                        </a:rPr>
                        <a:t>5.4</a:t>
                      </a:r>
                      <a:endParaRPr lang="en-US" sz="12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200" b="1" spc="40">
                          <a:effectLst/>
                          <a:latin typeface="Times New Roman"/>
                          <a:ea typeface="Times New Roman"/>
                          <a:cs typeface="Traditional Arabic"/>
                        </a:rPr>
                        <a:t>5.29</a:t>
                      </a:r>
                      <a:endParaRPr lang="en-US" sz="12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200" b="1" spc="40">
                          <a:effectLst/>
                          <a:latin typeface="Times New Roman"/>
                          <a:ea typeface="Times New Roman"/>
                          <a:cs typeface="Traditional Arabic"/>
                        </a:rPr>
                        <a:t>5.18</a:t>
                      </a:r>
                      <a:endParaRPr lang="en-US" sz="12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200" b="1" spc="40">
                          <a:effectLst/>
                          <a:latin typeface="Times New Roman"/>
                          <a:ea typeface="Times New Roman"/>
                          <a:cs typeface="Traditional Arabic"/>
                        </a:rPr>
                        <a:t>5.18</a:t>
                      </a:r>
                      <a:endParaRPr lang="en-US" sz="12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200" b="1" spc="40">
                          <a:effectLst/>
                          <a:latin typeface="Times New Roman"/>
                          <a:ea typeface="Times New Roman"/>
                          <a:cs typeface="Traditional Arabic"/>
                        </a:rPr>
                        <a:t>5.08</a:t>
                      </a:r>
                      <a:endParaRPr lang="en-US" sz="12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200" b="1" spc="40">
                          <a:effectLst/>
                          <a:latin typeface="Times New Roman"/>
                          <a:ea typeface="Times New Roman"/>
                          <a:cs typeface="Traditional Arabic"/>
                        </a:rPr>
                        <a:t>5.03</a:t>
                      </a:r>
                      <a:endParaRPr lang="en-US" sz="12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200" b="1" spc="40">
                          <a:effectLst/>
                          <a:latin typeface="Times New Roman"/>
                          <a:ea typeface="Times New Roman"/>
                          <a:cs typeface="Traditional Arabic"/>
                        </a:rPr>
                        <a:t>4.8</a:t>
                      </a:r>
                      <a:endParaRPr lang="en-US" sz="12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200" b="1" spc="40">
                          <a:effectLst/>
                          <a:latin typeface="Times New Roman"/>
                          <a:ea typeface="Times New Roman"/>
                          <a:cs typeface="Traditional Arabic"/>
                        </a:rPr>
                        <a:t>4.63</a:t>
                      </a:r>
                      <a:endParaRPr lang="en-US" sz="12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ar-SA" sz="1200" b="1" spc="40" dirty="0">
                          <a:effectLst/>
                          <a:latin typeface="Times New Roman"/>
                          <a:ea typeface="Times New Roman"/>
                          <a:cs typeface="Traditional Arabic"/>
                        </a:rPr>
                        <a:t>الإنتاج</a:t>
                      </a:r>
                      <a:endParaRPr lang="en-US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849"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200" b="1" spc="40">
                          <a:effectLst/>
                          <a:latin typeface="Times New Roman"/>
                          <a:ea typeface="Times New Roman"/>
                          <a:cs typeface="Traditional Arabic"/>
                        </a:rPr>
                        <a:t>9</a:t>
                      </a:r>
                      <a:endParaRPr lang="en-US" sz="12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200" b="1" spc="40">
                          <a:effectLst/>
                          <a:latin typeface="Times New Roman"/>
                          <a:ea typeface="Times New Roman"/>
                          <a:cs typeface="Traditional Arabic"/>
                        </a:rPr>
                        <a:t>8</a:t>
                      </a:r>
                      <a:endParaRPr lang="en-US" sz="12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200" b="1" spc="40">
                          <a:effectLst/>
                          <a:latin typeface="Times New Roman"/>
                          <a:ea typeface="Times New Roman"/>
                          <a:cs typeface="Traditional Arabic"/>
                        </a:rPr>
                        <a:t>7</a:t>
                      </a:r>
                      <a:endParaRPr lang="en-US" sz="12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200" b="1" spc="40">
                          <a:effectLst/>
                          <a:latin typeface="Times New Roman"/>
                          <a:ea typeface="Times New Roman"/>
                          <a:cs typeface="Traditional Arabic"/>
                        </a:rPr>
                        <a:t>6</a:t>
                      </a:r>
                      <a:endParaRPr lang="en-US" sz="12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200" b="1" spc="40">
                          <a:effectLst/>
                          <a:latin typeface="Times New Roman"/>
                          <a:ea typeface="Times New Roman"/>
                          <a:cs typeface="Traditional Arabic"/>
                        </a:rPr>
                        <a:t>5</a:t>
                      </a:r>
                      <a:endParaRPr lang="en-US" sz="12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200" b="1" spc="40">
                          <a:effectLst/>
                          <a:latin typeface="Times New Roman"/>
                          <a:ea typeface="Times New Roman"/>
                          <a:cs typeface="Traditional Arabic"/>
                        </a:rPr>
                        <a:t>4</a:t>
                      </a:r>
                      <a:endParaRPr lang="en-US" sz="12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200" b="1" spc="40">
                          <a:effectLst/>
                          <a:latin typeface="Times New Roman"/>
                          <a:ea typeface="Times New Roman"/>
                          <a:cs typeface="Traditional Arabic"/>
                        </a:rPr>
                        <a:t>3</a:t>
                      </a:r>
                      <a:endParaRPr lang="en-US" sz="12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200" b="1" spc="40">
                          <a:effectLst/>
                          <a:latin typeface="Times New Roman"/>
                          <a:ea typeface="Times New Roman"/>
                          <a:cs typeface="Traditional Arabic"/>
                        </a:rPr>
                        <a:t>2</a:t>
                      </a:r>
                      <a:endParaRPr lang="en-US" sz="12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200" b="1" spc="40">
                          <a:effectLst/>
                          <a:latin typeface="Times New Roman"/>
                          <a:ea typeface="Times New Roman"/>
                          <a:cs typeface="Traditional Arabic"/>
                        </a:rPr>
                        <a:t>1</a:t>
                      </a:r>
                      <a:endParaRPr lang="en-US" sz="12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ar-SA" sz="1200" b="1" spc="40" dirty="0">
                          <a:effectLst/>
                          <a:latin typeface="Times New Roman"/>
                          <a:ea typeface="Times New Roman"/>
                          <a:cs typeface="Traditional Arabic"/>
                        </a:rPr>
                        <a:t>الرتبة</a:t>
                      </a:r>
                      <a:endParaRPr lang="en-US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4158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Hardcover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1427</TotalTime>
  <Words>2100</Words>
  <Application>Microsoft Office PowerPoint</Application>
  <PresentationFormat>On-screen Show (4:3)</PresentationFormat>
  <Paragraphs>478</Paragraphs>
  <Slides>17</Slides>
  <Notes>13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Trek</vt:lpstr>
      <vt:lpstr>Hardcover</vt:lpstr>
      <vt:lpstr>معادلة</vt:lpstr>
      <vt:lpstr>PowerPoint Presentation</vt:lpstr>
      <vt:lpstr>PowerPoint Presentation</vt:lpstr>
      <vt:lpstr>مقاييس التشتت أو الانتشار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76</cp:revision>
  <dcterms:created xsi:type="dcterms:W3CDTF">2016-11-08T19:00:43Z</dcterms:created>
  <dcterms:modified xsi:type="dcterms:W3CDTF">2016-11-16T17:40:24Z</dcterms:modified>
</cp:coreProperties>
</file>