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7" r:id="rId3"/>
    <p:sldId id="272" r:id="rId4"/>
    <p:sldId id="257" r:id="rId5"/>
    <p:sldId id="258" r:id="rId6"/>
    <p:sldId id="259" r:id="rId7"/>
    <p:sldId id="260" r:id="rId8"/>
    <p:sldId id="261" r:id="rId9"/>
    <p:sldId id="262" r:id="rId10"/>
    <p:sldId id="271"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3</a:t>
            </a:fld>
            <a:endParaRPr lang="ar-S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11/16/2016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E8219D7-833B-4B90-B0F7-6531D1EDF901}" type="datetimeFigureOut">
              <a:rPr lang="en-US" smtClean="0">
                <a:solidFill>
                  <a:srgbClr val="ECE9C6"/>
                </a:solidFill>
              </a:rPr>
              <a:pPr/>
              <a:t>11/16/2016</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39D604E-03AD-4911-B51B-8A3D552FD5FC}"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697547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71572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5144211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09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8226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9346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50607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50087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11/16/2016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91174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447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889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60036DA-FCBE-42EB-B5D0-D205CB77E0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728102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11/16/2016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11/16/2016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11/16/2016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11/16/2016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11/16/2016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11/16/2016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008262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4888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353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WordArt 6"/>
          <p:cNvSpPr>
            <a:spLocks noChangeArrowheads="1" noChangeShapeType="1" noTextEdit="1"/>
          </p:cNvSpPr>
          <p:nvPr/>
        </p:nvSpPr>
        <p:spPr bwMode="auto">
          <a:xfrm>
            <a:off x="2286000" y="1600200"/>
            <a:ext cx="4572000" cy="24384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الوحدة</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الثالثة</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endParaRPr>
          </a:p>
        </p:txBody>
      </p:sp>
    </p:spTree>
    <p:extLst>
      <p:ext uri="{BB962C8B-B14F-4D97-AF65-F5344CB8AC3E}">
        <p14:creationId xmlns:p14="http://schemas.microsoft.com/office/powerpoint/2010/main" val="19691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457200"/>
            <a:ext cx="8458200" cy="885371"/>
          </a:xfrm>
        </p:spPr>
        <p:txBody>
          <a:bodyPr>
            <a:normAutofit/>
          </a:bodyPr>
          <a:lstStyle/>
          <a:p>
            <a:pPr algn="ctr" rtl="1"/>
            <a:r>
              <a:rPr lang="ar-EG" sz="4000" b="1" dirty="0">
                <a:solidFill>
                  <a:srgbClr val="002060"/>
                </a:solidFill>
                <a:latin typeface="Arial" pitchFamily="34" charset="0"/>
                <a:cs typeface="Arial" pitchFamily="34" charset="0"/>
              </a:rPr>
              <a:t>مقاييس النزعة المركزية</a:t>
            </a:r>
            <a:endParaRPr lang="ar-SA" sz="4000" b="1"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4699507" cy="377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6" name="Rectangle 21"/>
            <p:cNvSpPr>
              <a:spLocks noChangeArrowheads="1"/>
            </p:cNvSpPr>
            <p:nvPr/>
          </p:nvSpPr>
          <p:spPr bwMode="auto">
            <a:xfrm flipH="1">
              <a:off x="107072520" y="109145019"/>
              <a:ext cx="2274840" cy="2808529"/>
            </a:xfrm>
            <a:prstGeom prst="rect">
              <a:avLst/>
            </a:prstGeom>
            <a:solidFill>
              <a:srgbClr val="FFFFFF"/>
            </a:solidFill>
            <a:ln w="12700" algn="in">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9" name="Text Box 24"/>
            <p:cNvSpPr txBox="1">
              <a:spLocks noChangeArrowheads="1"/>
            </p:cNvSpPr>
            <p:nvPr/>
          </p:nvSpPr>
          <p:spPr bwMode="auto">
            <a:xfrm flipH="1">
              <a:off x="107072520" y="109121540"/>
              <a:ext cx="2278057" cy="2832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just" defTabSz="766816" rtl="1" fontAlgn="base">
                <a:lnSpc>
                  <a:spcPct val="150000"/>
                </a:lnSpc>
                <a:spcBef>
                  <a:spcPct val="0"/>
                </a:spcBef>
                <a:spcAft>
                  <a:spcPct val="0"/>
                </a:spcAft>
              </a:pPr>
              <a:r>
                <a:rPr lang="ar-SA" sz="1600" b="1" dirty="0">
                  <a:solidFill>
                    <a:srgbClr val="000000"/>
                  </a:solidFill>
                  <a:latin typeface="Arial" pitchFamily="34" charset="0"/>
                  <a:cs typeface="Arial" pitchFamily="34" charset="0"/>
                </a:rPr>
                <a:t>يقصد بالنزعة المركزية ميل البيانات إلى التمركز حول القيمة الوسطي للبيانات.</a:t>
              </a:r>
            </a:p>
            <a:p>
              <a:pPr algn="just" defTabSz="766816" rtl="1" fontAlgn="base">
                <a:lnSpc>
                  <a:spcPct val="150000"/>
                </a:lnSpc>
                <a:spcBef>
                  <a:spcPct val="0"/>
                </a:spcBef>
                <a:spcAft>
                  <a:spcPct val="0"/>
                </a:spcAft>
              </a:pPr>
              <a:r>
                <a:rPr lang="ar-SA" sz="1600" b="1" dirty="0">
                  <a:solidFill>
                    <a:srgbClr val="000000"/>
                  </a:solidFill>
                  <a:latin typeface="Arial" pitchFamily="34" charset="0"/>
                  <a:cs typeface="Arial" pitchFamily="34" charset="0"/>
                </a:rPr>
                <a:t>يمكن قياس النزعة المركزية للبيانات بعدد من المقاييس هي:</a:t>
              </a:r>
            </a:p>
            <a:p>
              <a:pPr algn="just" defTabSz="766816" rtl="1" fontAlgn="base">
                <a:lnSpc>
                  <a:spcPct val="150000"/>
                </a:lnSpc>
                <a:spcBef>
                  <a:spcPct val="0"/>
                </a:spcBef>
                <a:spcAft>
                  <a:spcPct val="0"/>
                </a:spcAft>
              </a:pPr>
              <a:r>
                <a:rPr lang="ar-SA" sz="1600" b="1" dirty="0">
                  <a:solidFill>
                    <a:srgbClr val="000000"/>
                  </a:solidFill>
                  <a:latin typeface="Arial" pitchFamily="34" charset="0"/>
                  <a:cs typeface="Arial" pitchFamily="34" charset="0"/>
                </a:rPr>
                <a:t>المتوسط الحسابي </a:t>
              </a:r>
              <a:r>
                <a:rPr lang="en-US" sz="1600" b="1" dirty="0" smtClean="0">
                  <a:solidFill>
                    <a:srgbClr val="000000"/>
                  </a:solidFill>
                  <a:latin typeface="Arial" pitchFamily="34" charset="0"/>
                  <a:cs typeface="Arial" pitchFamily="34" charset="0"/>
                </a:rPr>
                <a:t>Arithmetic </a:t>
              </a:r>
              <a:r>
                <a:rPr lang="en-US" sz="1600" b="1" dirty="0">
                  <a:solidFill>
                    <a:srgbClr val="000000"/>
                  </a:solidFill>
                  <a:latin typeface="Arial" pitchFamily="34" charset="0"/>
                  <a:cs typeface="Arial" pitchFamily="34" charset="0"/>
                </a:rPr>
                <a:t>Mean: </a:t>
              </a:r>
              <a:r>
                <a:rPr lang="ar-SA" sz="1600" b="1" dirty="0">
                  <a:solidFill>
                    <a:srgbClr val="000000"/>
                  </a:solidFill>
                  <a:latin typeface="Arial" pitchFamily="34" charset="0"/>
                  <a:cs typeface="Arial" pitchFamily="34" charset="0"/>
                </a:rPr>
                <a:t>متوسط مجموعة من القيم العددية، يحسب بجمع القيم ، وقسمة الناتج على عددها.</a:t>
              </a:r>
            </a:p>
            <a:p>
              <a:pPr algn="just" defTabSz="766816" rtl="1" fontAlgn="base">
                <a:lnSpc>
                  <a:spcPct val="150000"/>
                </a:lnSpc>
                <a:spcBef>
                  <a:spcPct val="0"/>
                </a:spcBef>
                <a:spcAft>
                  <a:spcPct val="0"/>
                </a:spcAft>
              </a:pPr>
              <a:r>
                <a:rPr lang="ar-SA" sz="1600" b="1" dirty="0">
                  <a:solidFill>
                    <a:srgbClr val="000000"/>
                  </a:solidFill>
                  <a:latin typeface="Arial" pitchFamily="34" charset="0"/>
                  <a:cs typeface="Arial" pitchFamily="34" charset="0"/>
                </a:rPr>
                <a:t>الوسيط </a:t>
              </a:r>
              <a:r>
                <a:rPr lang="en-US" sz="1600" b="1" dirty="0" smtClean="0">
                  <a:solidFill>
                    <a:srgbClr val="000000"/>
                  </a:solidFill>
                  <a:latin typeface="Arial" pitchFamily="34" charset="0"/>
                  <a:cs typeface="Arial" pitchFamily="34" charset="0"/>
                </a:rPr>
                <a:t>Median:</a:t>
              </a:r>
              <a:r>
                <a:rPr lang="ar-SA" sz="1600" b="1" dirty="0" smtClean="0">
                  <a:solidFill>
                    <a:srgbClr val="000000"/>
                  </a:solidFill>
                  <a:latin typeface="Arial" pitchFamily="34" charset="0"/>
                  <a:cs typeface="Arial" pitchFamily="34" charset="0"/>
                </a:rPr>
                <a:t>يدل </a:t>
              </a:r>
              <a:r>
                <a:rPr lang="ar-SA" sz="1600" b="1" dirty="0">
                  <a:solidFill>
                    <a:srgbClr val="000000"/>
                  </a:solidFill>
                  <a:latin typeface="Arial" pitchFamily="34" charset="0"/>
                  <a:cs typeface="Arial" pitchFamily="34" charset="0"/>
                </a:rPr>
                <a:t>على قيمة أو كمية تتوسط مجموعة من القيم المرتبة تنازلياً أو تصاعدياً.</a:t>
              </a:r>
            </a:p>
            <a:p>
              <a:pPr algn="just" defTabSz="766816" rtl="1" fontAlgn="base">
                <a:lnSpc>
                  <a:spcPct val="150000"/>
                </a:lnSpc>
                <a:spcBef>
                  <a:spcPct val="0"/>
                </a:spcBef>
                <a:spcAft>
                  <a:spcPct val="0"/>
                </a:spcAft>
              </a:pPr>
              <a:r>
                <a:rPr lang="ar-SA" sz="1600" b="1" dirty="0">
                  <a:solidFill>
                    <a:srgbClr val="000000"/>
                  </a:solidFill>
                  <a:latin typeface="Arial" pitchFamily="34" charset="0"/>
                  <a:cs typeface="Arial" pitchFamily="34" charset="0"/>
                </a:rPr>
                <a:t>المنوال </a:t>
              </a:r>
              <a:r>
                <a:rPr lang="en-US" sz="1600" b="1" dirty="0">
                  <a:solidFill>
                    <a:srgbClr val="000000"/>
                  </a:solidFill>
                  <a:latin typeface="Arial" pitchFamily="34" charset="0"/>
                  <a:cs typeface="Arial" pitchFamily="34" charset="0"/>
                </a:rPr>
                <a:t>Mod: </a:t>
              </a:r>
              <a:r>
                <a:rPr lang="ar-SA" sz="1600" b="1" dirty="0">
                  <a:solidFill>
                    <a:srgbClr val="000000"/>
                  </a:solidFill>
                  <a:latin typeface="Arial" pitchFamily="34" charset="0"/>
                  <a:cs typeface="Arial" pitchFamily="34" charset="0"/>
                </a:rPr>
                <a:t>هو الفئة الأكثر شيوعاً.</a:t>
              </a:r>
            </a:p>
            <a:p>
              <a:pPr defTabSz="766816" fontAlgn="base">
                <a:spcBef>
                  <a:spcPct val="0"/>
                </a:spcBef>
                <a:spcAft>
                  <a:spcPct val="0"/>
                </a:spcAft>
              </a:pPr>
              <a:r>
                <a:rPr lang="ar-SA" sz="1500" dirty="0" smtClean="0">
                  <a:solidFill>
                    <a:srgbClr val="000000"/>
                  </a:solidFill>
                  <a:latin typeface="Franklin Gothic Medium Cond" pitchFamily="34" charset="0"/>
                </a:rPr>
                <a:t>‏</a:t>
              </a:r>
              <a:endParaRPr lang="ar-SA" sz="1500" dirty="0">
                <a:solidFill>
                  <a:prstClr val="black"/>
                </a:solidFill>
                <a:latin typeface="Arial" pitchFamily="34" charset="0"/>
              </a:endParaRPr>
            </a:p>
          </p:txBody>
        </p:sp>
        <p:sp>
          <p:nvSpPr>
            <p:cNvPr id="10" name="Text Box 25"/>
            <p:cNvSpPr txBox="1">
              <a:spLocks noChangeArrowheads="1"/>
            </p:cNvSpPr>
            <p:nvPr/>
          </p:nvSpPr>
          <p:spPr bwMode="auto">
            <a:xfrm flipH="1">
              <a:off x="107072520" y="108824934"/>
              <a:ext cx="2278058" cy="296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ct val="0"/>
                </a:spcAft>
              </a:pPr>
              <a:r>
                <a:rPr lang="ar-EG" sz="2300" b="1" dirty="0" smtClean="0">
                  <a:solidFill>
                    <a:srgbClr val="000000"/>
                  </a:solidFill>
                  <a:latin typeface="Arial" pitchFamily="34" charset="0"/>
                  <a:cs typeface="Arial" pitchFamily="34" charset="0"/>
                </a:rPr>
                <a:t>مقدمة</a:t>
              </a:r>
              <a:r>
                <a:rPr lang="ar-SA" sz="2300" b="1" dirty="0" smtClean="0">
                  <a:solidFill>
                    <a:srgbClr val="000000"/>
                  </a:solidFill>
                  <a:latin typeface="Arial" pitchFamily="34" charset="0"/>
                  <a:cs typeface="Arial" pitchFamily="34" charset="0"/>
                </a:rPr>
                <a:t> </a:t>
              </a:r>
              <a:endParaRPr lang="ar-SA" sz="3700" b="1" dirty="0">
                <a:solidFill>
                  <a:prstClr val="black"/>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النزعة المركزية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3373"/>
            <a:ext cx="2886083"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411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800" b="1" dirty="0">
                  <a:solidFill>
                    <a:srgbClr val="000000"/>
                  </a:solidFill>
                  <a:latin typeface="Arial" pitchFamily="34" charset="0"/>
                  <a:cs typeface="Arial" pitchFamily="34" charset="0"/>
                </a:rPr>
                <a:t>أولا : المتوسط الحسابي  </a:t>
              </a:r>
              <a:r>
                <a:rPr lang="en-US" sz="2800" b="1" dirty="0">
                  <a:solidFill>
                    <a:srgbClr val="000000"/>
                  </a:solidFill>
                  <a:latin typeface="Arial" pitchFamily="34" charset="0"/>
                  <a:cs typeface="Arial" pitchFamily="34" charset="0"/>
                </a:rPr>
                <a:t>Arithmetic Mean</a:t>
              </a:r>
              <a:r>
                <a:rPr lang="ar-SA" sz="2000" dirty="0" smtClean="0">
                  <a:solidFill>
                    <a:srgbClr val="000000"/>
                  </a:solidFill>
                  <a:latin typeface="Franklin Gothic Book" pitchFamily="34" charset="0"/>
                </a:rPr>
                <a:t>.</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النزعة المركزية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683484"/>
            <a:ext cx="687212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sz="2000" b="1" dirty="0">
                <a:latin typeface="Simplified Arabic" pitchFamily="18" charset="-78"/>
                <a:cs typeface="Simplified Arabic" pitchFamily="18" charset="-78"/>
              </a:rPr>
              <a:t>متوسط القيم 2- 6- 5- 7- 4- 12 يساوي مجموعها (36) مقسومة على عددها (6) ويصبح الناتج (6</a:t>
            </a:r>
            <a:r>
              <a:rPr lang="ar-EG" sz="2000" b="1" dirty="0" smtClean="0">
                <a:latin typeface="Simplified Arabic" pitchFamily="18" charset="-78"/>
                <a:cs typeface="Simplified Arabic" pitchFamily="18" charset="-78"/>
              </a:rPr>
              <a:t>).</a:t>
            </a:r>
            <a:endParaRPr lang="en-US" sz="2000" b="1" dirty="0" smtClean="0">
              <a:latin typeface="Simplified Arabic" pitchFamily="18" charset="-78"/>
              <a:cs typeface="Simplified Arabic" pitchFamily="18" charset="-78"/>
            </a:endParaRPr>
          </a:p>
          <a:p>
            <a:pPr algn="just"/>
            <a:endParaRPr lang="ar-EG" sz="2000" b="1" dirty="0">
              <a:latin typeface="Simplified Arabic" pitchFamily="18" charset="-78"/>
              <a:cs typeface="Simplified Arabic" pitchFamily="18" charset="-78"/>
            </a:endParaRPr>
          </a:p>
          <a:p>
            <a:pPr algn="just"/>
            <a:r>
              <a:rPr lang="ar-EG" sz="2000" b="1" dirty="0">
                <a:latin typeface="Simplified Arabic" pitchFamily="18" charset="-78"/>
                <a:cs typeface="Simplified Arabic" pitchFamily="18" charset="-78"/>
              </a:rPr>
              <a:t>البيانات التالية تمثل المسافة بين سبع كليات في جامعة الملك سعود 20-77-57- 46- 25- 37- 18 والمطلوب حساب المتوسط للمسافة بين كليات الجامعة</a:t>
            </a:r>
            <a:r>
              <a:rPr lang="ar-EG" sz="2000" b="1" dirty="0" smtClean="0">
                <a:latin typeface="Simplified Arabic" pitchFamily="18" charset="-78"/>
                <a:cs typeface="Simplified Arabic" pitchFamily="18" charset="-78"/>
              </a:rPr>
              <a:t>؟</a:t>
            </a:r>
            <a:endParaRPr lang="en-US" sz="2000" b="1" dirty="0" smtClean="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r>
              <a:rPr lang="ar-EG" sz="2000" b="1" dirty="0" smtClean="0">
                <a:latin typeface="Simplified Arabic" pitchFamily="18" charset="-78"/>
                <a:cs typeface="Simplified Arabic" pitchFamily="18" charset="-78"/>
              </a:rPr>
              <a:t>البيانات </a:t>
            </a:r>
            <a:r>
              <a:rPr lang="ar-EG" sz="2000" b="1" dirty="0">
                <a:latin typeface="Simplified Arabic" pitchFamily="18" charset="-78"/>
                <a:cs typeface="Simplified Arabic" pitchFamily="18" charset="-78"/>
              </a:rPr>
              <a:t>التالية تمثل الأجور الأسبوعية </a:t>
            </a:r>
            <a:r>
              <a:rPr lang="ar-EG" sz="2000" b="1" dirty="0" smtClean="0">
                <a:latin typeface="Simplified Arabic" pitchFamily="18" charset="-78"/>
                <a:cs typeface="Simplified Arabic" pitchFamily="18" charset="-78"/>
              </a:rPr>
              <a:t>لعدد سبع عمال </a:t>
            </a:r>
            <a:r>
              <a:rPr lang="ar-EG" sz="2000" b="1" dirty="0">
                <a:latin typeface="Simplified Arabic" pitchFamily="18" charset="-78"/>
                <a:cs typeface="Simplified Arabic" pitchFamily="18" charset="-78"/>
              </a:rPr>
              <a:t>في </a:t>
            </a:r>
            <a:r>
              <a:rPr lang="ar-EG" sz="2000" b="1" dirty="0" smtClean="0">
                <a:latin typeface="Simplified Arabic" pitchFamily="18" charset="-78"/>
                <a:cs typeface="Simplified Arabic" pitchFamily="18" charset="-78"/>
              </a:rPr>
              <a:t>كلية الآداب جامعة </a:t>
            </a:r>
            <a:r>
              <a:rPr lang="ar-EG" sz="2000" b="1" dirty="0">
                <a:latin typeface="Simplified Arabic" pitchFamily="18" charset="-78"/>
                <a:cs typeface="Simplified Arabic" pitchFamily="18" charset="-78"/>
              </a:rPr>
              <a:t>الملك سعود </a:t>
            </a:r>
            <a:r>
              <a:rPr lang="ar-EG" sz="2000" b="1" dirty="0" smtClean="0">
                <a:latin typeface="Simplified Arabic" pitchFamily="18" charset="-78"/>
                <a:cs typeface="Simplified Arabic" pitchFamily="18" charset="-78"/>
              </a:rPr>
              <a:t>220-277-257- 246- 252- 372- 182 </a:t>
            </a:r>
            <a:r>
              <a:rPr lang="ar-EG" sz="2000" b="1" dirty="0">
                <a:latin typeface="Simplified Arabic" pitchFamily="18" charset="-78"/>
                <a:cs typeface="Simplified Arabic" pitchFamily="18" charset="-78"/>
              </a:rPr>
              <a:t>والمطلوب حساب المتوسط </a:t>
            </a:r>
            <a:r>
              <a:rPr lang="ar-EG" sz="2000" b="1" dirty="0" smtClean="0">
                <a:latin typeface="Simplified Arabic" pitchFamily="18" charset="-78"/>
                <a:cs typeface="Simplified Arabic" pitchFamily="18" charset="-78"/>
              </a:rPr>
              <a:t>لهذه </a:t>
            </a:r>
            <a:r>
              <a:rPr lang="ar-EG" sz="2000" b="1" dirty="0" err="1" smtClean="0">
                <a:latin typeface="Simplified Arabic" pitchFamily="18" charset="-78"/>
                <a:cs typeface="Simplified Arabic" pitchFamily="18" charset="-78"/>
              </a:rPr>
              <a:t>الآجور</a:t>
            </a:r>
            <a:r>
              <a:rPr lang="ar-EG" sz="2000" b="1" dirty="0" smtClean="0">
                <a:latin typeface="Simplified Arabic" pitchFamily="18" charset="-78"/>
                <a:cs typeface="Simplified Arabic" pitchFamily="18" charset="-78"/>
              </a:rPr>
              <a:t>؟</a:t>
            </a:r>
            <a:endParaRPr lang="ar-EG" sz="2000" b="1" dirty="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a:solidFill>
                  <a:srgbClr val="000000"/>
                </a:solidFill>
                <a:latin typeface="Arial" pitchFamily="34" charset="0"/>
                <a:cs typeface="Arial" pitchFamily="34" charset="0"/>
              </a:rPr>
              <a:t>حساب المتوسط الحسابي لمجموعة من القيم المطلقة</a:t>
            </a:r>
          </a:p>
          <a:p>
            <a:pPr marL="0" indent="0" algn="just" defTabSz="766816" fontAlgn="base">
              <a:spcBef>
                <a:spcPct val="0"/>
              </a:spcBef>
              <a:spcAft>
                <a:spcPts val="671"/>
              </a:spcAft>
              <a:buNone/>
            </a:pPr>
            <a:r>
              <a:rPr lang="ar-SA" sz="1600" b="1" dirty="0">
                <a:solidFill>
                  <a:srgbClr val="000000"/>
                </a:solidFill>
                <a:latin typeface="Arial" pitchFamily="34" charset="0"/>
                <a:cs typeface="Arial" pitchFamily="34" charset="0"/>
              </a:rPr>
              <a:t>لحساب المتوسط الحسابي من القيم غير المجدولة في فئات نقسم  مجموع القيم على عددها كالاتي:</a:t>
            </a:r>
          </a:p>
          <a:p>
            <a:pPr marL="0" indent="0" algn="just" defTabSz="766816" fontAlgn="base">
              <a:spcBef>
                <a:spcPct val="0"/>
              </a:spcBef>
              <a:spcAft>
                <a:spcPts val="671"/>
              </a:spcAft>
              <a:buNone/>
            </a:pPr>
            <a:r>
              <a:rPr lang="ar-SA" sz="1600" b="1" dirty="0">
                <a:solidFill>
                  <a:srgbClr val="000000"/>
                </a:solidFill>
                <a:latin typeface="Arial" pitchFamily="34" charset="0"/>
                <a:cs typeface="Arial" pitchFamily="34" charset="0"/>
              </a:rPr>
              <a:t>المتوسط الحسابي = (مجموع القيم  </a:t>
            </a:r>
            <a:r>
              <a:rPr lang="ar-SA" sz="1600" b="1" dirty="0" smtClean="0">
                <a:solidFill>
                  <a:srgbClr val="000000"/>
                </a:solidFill>
                <a:latin typeface="Arial" pitchFamily="34" charset="0"/>
                <a:cs typeface="Arial" pitchFamily="34" charset="0"/>
                <a:sym typeface="Symbol"/>
              </a:rPr>
              <a:t></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عدد القيم)</a:t>
            </a:r>
          </a:p>
          <a:p>
            <a:pPr marL="0" indent="0">
              <a:buNone/>
            </a:pPr>
            <a:endParaRPr lang="ar-SA" dirty="0">
              <a:solidFill>
                <a:prstClr val="black"/>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4495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000" b="1" dirty="0">
                  <a:solidFill>
                    <a:srgbClr val="000000"/>
                  </a:solidFill>
                  <a:latin typeface="Arial" pitchFamily="34" charset="0"/>
                  <a:cs typeface="Arial" pitchFamily="34" charset="0"/>
                </a:rPr>
                <a:t>خصائص المتوسط </a:t>
              </a:r>
              <a:r>
                <a:rPr lang="ar-SA" sz="2000" b="1" dirty="0" smtClean="0">
                  <a:solidFill>
                    <a:srgbClr val="000000"/>
                  </a:solidFill>
                  <a:latin typeface="Arial" pitchFamily="34" charset="0"/>
                  <a:cs typeface="Arial" pitchFamily="34" charset="0"/>
                </a:rPr>
                <a:t>الحسابي</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النزعة المركزية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683484"/>
            <a:ext cx="6719630" cy="48697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SA" b="1" dirty="0">
                <a:solidFill>
                  <a:prstClr val="black"/>
                </a:solidFill>
                <a:latin typeface="Simplified Arabic" pitchFamily="18" charset="-78"/>
                <a:cs typeface="Simplified Arabic" pitchFamily="18" charset="-78"/>
              </a:rPr>
              <a:t>أهم ما يميز المتوسط الحسابي من خصائص أن مجموع انحرافات القيم عن متوسطها لا بد وأن يساوي صفراً، وكذلك مجموع مربعات انحرافات القيم عن المتوسط لابد وأن ينتج عنها قيم غير سالبة</a:t>
            </a:r>
            <a:r>
              <a:rPr lang="ar-SA" b="1" dirty="0" smtClean="0">
                <a:solidFill>
                  <a:prstClr val="black"/>
                </a:solidFill>
                <a:latin typeface="Simplified Arabic" pitchFamily="18" charset="-78"/>
                <a:cs typeface="Simplified Arabic" pitchFamily="18" charset="-78"/>
              </a:rPr>
              <a:t>.</a:t>
            </a:r>
            <a:endParaRPr lang="ar-EG" b="1" dirty="0" smtClean="0">
              <a:solidFill>
                <a:prstClr val="black"/>
              </a:solidFill>
              <a:latin typeface="Simplified Arabic" pitchFamily="18" charset="-78"/>
              <a:cs typeface="Simplified Arabic" pitchFamily="18" charset="-78"/>
            </a:endParaRPr>
          </a:p>
          <a:p>
            <a:pPr algn="just"/>
            <a:endParaRPr lang="ar-SA" b="1" dirty="0">
              <a:solidFill>
                <a:prstClr val="black"/>
              </a:solidFill>
              <a:latin typeface="Simplified Arabic" pitchFamily="18" charset="-78"/>
              <a:cs typeface="Simplified Arabic" pitchFamily="18" charset="-78"/>
            </a:endParaRPr>
          </a:p>
          <a:p>
            <a:pPr algn="just"/>
            <a:r>
              <a:rPr lang="ar-SA" b="1" dirty="0">
                <a:solidFill>
                  <a:prstClr val="black"/>
                </a:solidFill>
                <a:latin typeface="Simplified Arabic" pitchFamily="18" charset="-78"/>
                <a:cs typeface="Simplified Arabic" pitchFamily="18" charset="-78"/>
              </a:rPr>
              <a:t>لحساب انحرافات القيم عن المتوسط الحسابي </a:t>
            </a:r>
            <a:r>
              <a:rPr lang="ar-SA" b="1" dirty="0" smtClean="0">
                <a:solidFill>
                  <a:prstClr val="black"/>
                </a:solidFill>
                <a:latin typeface="Simplified Arabic" pitchFamily="18" charset="-78"/>
                <a:cs typeface="Simplified Arabic" pitchFamily="18" charset="-78"/>
              </a:rPr>
              <a:t>ومربعات </a:t>
            </a:r>
            <a:r>
              <a:rPr lang="ar-SA" b="1" dirty="0">
                <a:solidFill>
                  <a:prstClr val="black"/>
                </a:solidFill>
                <a:latin typeface="Simplified Arabic" pitchFamily="18" charset="-78"/>
                <a:cs typeface="Simplified Arabic" pitchFamily="18" charset="-78"/>
              </a:rPr>
              <a:t>انحرافاتها في المثال الأول تصبح  كالاتي:</a:t>
            </a:r>
          </a:p>
          <a:p>
            <a:pPr algn="just"/>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القيم   2</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6</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5</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7</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4</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12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a:t>
            </a:r>
            <a:r>
              <a:rPr lang="ar-SA" b="1" dirty="0">
                <a:solidFill>
                  <a:prstClr val="black"/>
                </a:solidFill>
                <a:latin typeface="Simplified Arabic" pitchFamily="18" charset="-78"/>
                <a:cs typeface="Simplified Arabic" pitchFamily="18" charset="-78"/>
              </a:rPr>
              <a:t>6) </a:t>
            </a:r>
            <a:endParaRPr lang="ar-EG" b="1" dirty="0" smtClean="0">
              <a:solidFill>
                <a:prstClr val="black"/>
              </a:solidFill>
              <a:latin typeface="Simplified Arabic" pitchFamily="18" charset="-78"/>
              <a:cs typeface="Simplified Arabic" pitchFamily="18" charset="-78"/>
            </a:endParaRPr>
          </a:p>
          <a:p>
            <a:pPr algn="just"/>
            <a:r>
              <a:rPr lang="ar-SA" b="1" dirty="0" smtClean="0">
                <a:solidFill>
                  <a:prstClr val="black"/>
                </a:solidFill>
                <a:latin typeface="Simplified Arabic" pitchFamily="18" charset="-78"/>
                <a:cs typeface="Simplified Arabic" pitchFamily="18" charset="-78"/>
              </a:rPr>
              <a:t>وتصبح </a:t>
            </a:r>
            <a:r>
              <a:rPr lang="ar-SA" b="1" dirty="0">
                <a:solidFill>
                  <a:prstClr val="black"/>
                </a:solidFill>
                <a:latin typeface="Simplified Arabic" pitchFamily="18" charset="-78"/>
                <a:cs typeface="Simplified Arabic" pitchFamily="18" charset="-78"/>
              </a:rPr>
              <a:t>الانحرافات  -4   صفر  - </a:t>
            </a:r>
            <a:r>
              <a:rPr lang="ar-SA" b="1" dirty="0" smtClean="0">
                <a:solidFill>
                  <a:prstClr val="black"/>
                </a:solidFill>
                <a:latin typeface="Simplified Arabic" pitchFamily="18" charset="-78"/>
                <a:cs typeface="Simplified Arabic" pitchFamily="18" charset="-78"/>
              </a:rPr>
              <a:t>1</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1</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-2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6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صفر </a:t>
            </a:r>
            <a:endParaRPr lang="ar-EG" b="1" dirty="0" smtClean="0">
              <a:solidFill>
                <a:prstClr val="black"/>
              </a:solidFill>
              <a:latin typeface="Simplified Arabic" pitchFamily="18" charset="-78"/>
              <a:cs typeface="Simplified Arabic" pitchFamily="18" charset="-78"/>
            </a:endParaRPr>
          </a:p>
          <a:p>
            <a:pPr algn="just"/>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ومربع الانحرافات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16  صفر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1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1</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4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16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38   </a:t>
            </a:r>
            <a:endParaRPr lang="ar-EG" b="1" dirty="0" smtClean="0">
              <a:solidFill>
                <a:prstClr val="black"/>
              </a:solidFill>
              <a:latin typeface="Simplified Arabic" pitchFamily="18" charset="-78"/>
              <a:cs typeface="Simplified Arabic" pitchFamily="18" charset="-78"/>
            </a:endParaRPr>
          </a:p>
          <a:p>
            <a:pPr algn="just"/>
            <a:endParaRPr lang="ar-SA" b="1" dirty="0">
              <a:solidFill>
                <a:prstClr val="black"/>
              </a:solidFill>
              <a:latin typeface="Simplified Arabic" pitchFamily="18" charset="-78"/>
              <a:cs typeface="Simplified Arabic" pitchFamily="18" charset="-78"/>
            </a:endParaRPr>
          </a:p>
          <a:p>
            <a:pPr algn="just"/>
            <a:r>
              <a:rPr lang="ar-SA" b="1" dirty="0">
                <a:solidFill>
                  <a:prstClr val="black"/>
                </a:solidFill>
                <a:latin typeface="Simplified Arabic" pitchFamily="18" charset="-78"/>
                <a:cs typeface="Simplified Arabic" pitchFamily="18" charset="-78"/>
              </a:rPr>
              <a:t>البيانات التالية تمثل المسافة بين سبع كليات في جامعة الملك سعود 20-77-57- 46- 25- 37- 18 والمطلوب حساب المتوسط للمسافة بين كليات الجامعة وانحرافات القيم عن المتوسط ومربع الانحرافات؟</a:t>
            </a: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955286" y="1502772"/>
            <a:ext cx="1856376" cy="5142857"/>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a:solidFill>
                    <a:srgbClr val="000000"/>
                  </a:solidFill>
                  <a:latin typeface="Arial" pitchFamily="34" charset="0"/>
                  <a:cs typeface="Arial" pitchFamily="34" charset="0"/>
                </a:rPr>
                <a:t>يحقق دراسة المتوسط هدفين </a:t>
              </a:r>
              <a:r>
                <a:rPr lang="ar-SA" sz="1600" b="1" dirty="0" smtClean="0">
                  <a:solidFill>
                    <a:srgbClr val="000000"/>
                  </a:solidFill>
                  <a:latin typeface="Arial" pitchFamily="34" charset="0"/>
                  <a:cs typeface="Arial" pitchFamily="34" charset="0"/>
                </a:rPr>
                <a:t>:</a:t>
              </a:r>
              <a:endParaRPr lang="ar-SA" sz="1600" b="1" dirty="0">
                <a:solidFill>
                  <a:srgbClr val="000000"/>
                </a:solidFill>
                <a:latin typeface="Arial" pitchFamily="34" charset="0"/>
                <a:cs typeface="Arial" pitchFamily="34" charset="0"/>
              </a:endParaRPr>
            </a:p>
            <a:p>
              <a:pPr marL="342900" indent="-342900" algn="just" defTabSz="766816" fontAlgn="base">
                <a:spcBef>
                  <a:spcPct val="0"/>
                </a:spcBef>
                <a:spcAft>
                  <a:spcPts val="671"/>
                </a:spcAft>
                <a:buAutoNum type="arabicPeriod"/>
              </a:pPr>
              <a:r>
                <a:rPr lang="ar-SA" sz="1400" b="1" dirty="0" smtClean="0">
                  <a:solidFill>
                    <a:srgbClr val="000000"/>
                  </a:solidFill>
                  <a:latin typeface="Arial" pitchFamily="34" charset="0"/>
                  <a:cs typeface="Arial" pitchFamily="34" charset="0"/>
                </a:rPr>
                <a:t>وصف </a:t>
              </a:r>
              <a:r>
                <a:rPr lang="ar-SA" sz="1400" b="1" dirty="0">
                  <a:solidFill>
                    <a:srgbClr val="000000"/>
                  </a:solidFill>
                  <a:latin typeface="Arial" pitchFamily="34" charset="0"/>
                  <a:cs typeface="Arial" pitchFamily="34" charset="0"/>
                </a:rPr>
                <a:t>كيفية توزيع الظاهرة </a:t>
              </a:r>
              <a:r>
                <a:rPr lang="ar-SA" sz="1400" b="1" dirty="0" smtClean="0">
                  <a:solidFill>
                    <a:srgbClr val="000000"/>
                  </a:solidFill>
                  <a:latin typeface="Arial" pitchFamily="34" charset="0"/>
                  <a:cs typeface="Arial" pitchFamily="34" charset="0"/>
                </a:rPr>
                <a:t>في </a:t>
              </a:r>
              <a:r>
                <a:rPr lang="ar-SA" sz="1400" b="1" dirty="0">
                  <a:solidFill>
                    <a:srgbClr val="000000"/>
                  </a:solidFill>
                  <a:latin typeface="Arial" pitchFamily="34" charset="0"/>
                  <a:cs typeface="Arial" pitchFamily="34" charset="0"/>
                </a:rPr>
                <a:t>المجتمع الذى سحبت منه. </a:t>
              </a:r>
              <a:endParaRPr lang="ar-SA" sz="16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2</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يكون </a:t>
              </a:r>
              <a:r>
                <a:rPr lang="ar-SA" sz="1600" b="1" dirty="0">
                  <a:solidFill>
                    <a:srgbClr val="000000"/>
                  </a:solidFill>
                  <a:latin typeface="Arial" pitchFamily="34" charset="0"/>
                  <a:cs typeface="Arial" pitchFamily="34" charset="0"/>
                </a:rPr>
                <a:t>هذا الوصف بطريقة مختصرة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EG" sz="16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400" b="1" dirty="0" smtClean="0">
                  <a:solidFill>
                    <a:srgbClr val="000000"/>
                  </a:solidFill>
                  <a:latin typeface="Arial" pitchFamily="34" charset="0"/>
                  <a:cs typeface="Arial" pitchFamily="34" charset="0"/>
                </a:rPr>
                <a:t>عيوب</a:t>
              </a:r>
              <a:r>
                <a:rPr lang="ar-EG" sz="1400" b="1" dirty="0" smtClean="0">
                  <a:solidFill>
                    <a:srgbClr val="000000"/>
                  </a:solidFill>
                  <a:latin typeface="Arial" pitchFamily="34" charset="0"/>
                  <a:cs typeface="Arial" pitchFamily="34" charset="0"/>
                </a:rPr>
                <a:t> </a:t>
              </a:r>
              <a:r>
                <a:rPr lang="ar-SA" sz="1400" b="1" dirty="0" smtClean="0">
                  <a:solidFill>
                    <a:srgbClr val="000000"/>
                  </a:solidFill>
                  <a:latin typeface="Arial" pitchFamily="34" charset="0"/>
                  <a:cs typeface="Arial" pitchFamily="34" charset="0"/>
                </a:rPr>
                <a:t>المتوسط الحسابي :</a:t>
              </a:r>
              <a:endParaRPr lang="ar-SA" sz="14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400" b="1" dirty="0" smtClean="0">
                  <a:solidFill>
                    <a:srgbClr val="000000"/>
                  </a:solidFill>
                  <a:latin typeface="Arial" pitchFamily="34" charset="0"/>
                  <a:cs typeface="Arial" pitchFamily="34" charset="0"/>
                </a:rPr>
                <a:t>1</a:t>
              </a:r>
              <a:r>
                <a:rPr lang="ar-EG" sz="1400" b="1" dirty="0" smtClean="0">
                  <a:solidFill>
                    <a:srgbClr val="000000"/>
                  </a:solidFill>
                  <a:latin typeface="Arial" pitchFamily="34" charset="0"/>
                  <a:cs typeface="Arial" pitchFamily="34" charset="0"/>
                </a:rPr>
                <a:t>.</a:t>
              </a:r>
              <a:r>
                <a:rPr lang="ar-SA" sz="1400" b="1" dirty="0" smtClean="0">
                  <a:solidFill>
                    <a:srgbClr val="000000"/>
                  </a:solidFill>
                  <a:latin typeface="Arial" pitchFamily="34" charset="0"/>
                  <a:cs typeface="Arial" pitchFamily="34" charset="0"/>
                </a:rPr>
                <a:t> </a:t>
              </a:r>
              <a:r>
                <a:rPr lang="ar-SA" sz="1400" b="1" dirty="0">
                  <a:solidFill>
                    <a:srgbClr val="000000"/>
                  </a:solidFill>
                  <a:latin typeface="Arial" pitchFamily="34" charset="0"/>
                  <a:cs typeface="Arial" pitchFamily="34" charset="0"/>
                </a:rPr>
                <a:t>لا يمكن حسابه من الجداول التكرارية المفتوحة.</a:t>
              </a:r>
            </a:p>
            <a:p>
              <a:pPr marL="0" indent="0" algn="just" defTabSz="766816" fontAlgn="base">
                <a:spcBef>
                  <a:spcPct val="0"/>
                </a:spcBef>
                <a:spcAft>
                  <a:spcPts val="671"/>
                </a:spcAft>
                <a:buNone/>
              </a:pPr>
              <a:r>
                <a:rPr lang="ar-SA" sz="1400" b="1" dirty="0" smtClean="0">
                  <a:solidFill>
                    <a:srgbClr val="000000"/>
                  </a:solidFill>
                  <a:latin typeface="Arial" pitchFamily="34" charset="0"/>
                  <a:cs typeface="Arial" pitchFamily="34" charset="0"/>
                </a:rPr>
                <a:t>2</a:t>
              </a:r>
              <a:r>
                <a:rPr lang="ar-EG" sz="1400" b="1" dirty="0" smtClean="0">
                  <a:solidFill>
                    <a:srgbClr val="000000"/>
                  </a:solidFill>
                  <a:latin typeface="Arial" pitchFamily="34" charset="0"/>
                  <a:cs typeface="Arial" pitchFamily="34" charset="0"/>
                </a:rPr>
                <a:t>.</a:t>
              </a:r>
              <a:r>
                <a:rPr lang="ar-SA" sz="1400" b="1" dirty="0" smtClean="0">
                  <a:solidFill>
                    <a:srgbClr val="000000"/>
                  </a:solidFill>
                  <a:latin typeface="Arial" pitchFamily="34" charset="0"/>
                  <a:cs typeface="Arial" pitchFamily="34" charset="0"/>
                </a:rPr>
                <a:t> </a:t>
              </a:r>
              <a:r>
                <a:rPr lang="ar-SA" sz="1400" b="1" dirty="0">
                  <a:solidFill>
                    <a:srgbClr val="000000"/>
                  </a:solidFill>
                  <a:latin typeface="Arial" pitchFamily="34" charset="0"/>
                  <a:cs typeface="Arial" pitchFamily="34" charset="0"/>
                </a:rPr>
                <a:t>تتأثر قيمته بالمفردات الشاذة أو المتطرفة.</a:t>
              </a:r>
            </a:p>
            <a:p>
              <a:pPr marL="0" indent="0" algn="just" defTabSz="766816" fontAlgn="base">
                <a:spcBef>
                  <a:spcPct val="0"/>
                </a:spcBef>
                <a:spcAft>
                  <a:spcPts val="671"/>
                </a:spcAft>
                <a:buNone/>
              </a:pPr>
              <a:endParaRPr lang="ar-SA" sz="16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890148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65438" y="108461478"/>
              <a:ext cx="6354160"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lvl="0" algn="ctr" defTabSz="766816" fontAlgn="base">
                <a:spcBef>
                  <a:spcPct val="0"/>
                </a:spcBef>
                <a:spcAft>
                  <a:spcPts val="587"/>
                </a:spcAft>
              </a:pPr>
              <a:r>
                <a:rPr lang="ar-SA" sz="2000" b="1" dirty="0">
                  <a:solidFill>
                    <a:srgbClr val="000000"/>
                  </a:solidFill>
                  <a:latin typeface="Arial" pitchFamily="34" charset="0"/>
                  <a:cs typeface="Arial" pitchFamily="34" charset="0"/>
                </a:rPr>
                <a:t>المتوسط الحسابي لمجموعة من القيم </a:t>
              </a:r>
              <a:r>
                <a:rPr lang="ar-SA" sz="2000" b="1" dirty="0" smtClean="0">
                  <a:solidFill>
                    <a:srgbClr val="000000"/>
                  </a:solidFill>
                  <a:latin typeface="Arial" pitchFamily="34" charset="0"/>
                  <a:cs typeface="Arial" pitchFamily="34" charset="0"/>
                </a:rPr>
                <a:t>التكرارية</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النزعة المركزية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766743" y="1577366"/>
            <a:ext cx="5091257" cy="5142857"/>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SA" sz="1800" b="1" dirty="0" smtClean="0">
                <a:solidFill>
                  <a:prstClr val="black"/>
                </a:solidFill>
                <a:latin typeface="Simplified Arabic" pitchFamily="18" charset="-78"/>
                <a:cs typeface="Simplified Arabic" pitchFamily="18" charset="-78"/>
              </a:rPr>
              <a:t>لحساب </a:t>
            </a:r>
            <a:r>
              <a:rPr lang="ar-SA" sz="1800" b="1" dirty="0">
                <a:solidFill>
                  <a:prstClr val="black"/>
                </a:solidFill>
                <a:latin typeface="Simplified Arabic" pitchFamily="18" charset="-78"/>
                <a:cs typeface="Simplified Arabic" pitchFamily="18" charset="-78"/>
              </a:rPr>
              <a:t>المتوسط الحسابي من القيم التكرارية المجدولة في فئات نقسم  مجموع (حاصل ضرب الفئات  في التكرارات) على مجموع التكرارات كالاتي:</a:t>
            </a:r>
          </a:p>
          <a:p>
            <a:pPr algn="just"/>
            <a:r>
              <a:rPr lang="ar-SA" sz="1800" b="1" dirty="0">
                <a:solidFill>
                  <a:prstClr val="black"/>
                </a:solidFill>
                <a:latin typeface="Simplified Arabic" pitchFamily="18" charset="-78"/>
                <a:cs typeface="Simplified Arabic" pitchFamily="18" charset="-78"/>
              </a:rPr>
              <a:t>المتوسط الحسابي = مجموع (الفئات × التكرارات) </a:t>
            </a:r>
            <a:r>
              <a:rPr lang="ar-SA" sz="1800" b="1" dirty="0" smtClean="0">
                <a:solidFill>
                  <a:prstClr val="black"/>
                </a:solidFill>
                <a:latin typeface="Simplified Arabic" pitchFamily="18" charset="-78"/>
                <a:cs typeface="Simplified Arabic" pitchFamily="18" charset="-78"/>
                <a:sym typeface="Symbol"/>
              </a:rPr>
              <a:t></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مجموع التكرارات </a:t>
            </a:r>
          </a:p>
          <a:p>
            <a:pPr algn="just"/>
            <a:r>
              <a:rPr lang="ar-SA" sz="1800" b="1" dirty="0">
                <a:solidFill>
                  <a:prstClr val="black"/>
                </a:solidFill>
                <a:latin typeface="Simplified Arabic" pitchFamily="18" charset="-78"/>
                <a:cs typeface="Simplified Arabic" pitchFamily="18" charset="-78"/>
              </a:rPr>
              <a:t>الفئات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a:t>
            </a:r>
            <a:r>
              <a:rPr lang="ar-SA" sz="1800" b="1" dirty="0">
                <a:solidFill>
                  <a:prstClr val="black"/>
                </a:solidFill>
                <a:latin typeface="Simplified Arabic" pitchFamily="18" charset="-78"/>
                <a:cs typeface="Simplified Arabic" pitchFamily="18" charset="-78"/>
              </a:rPr>
              <a:t>س)   </a:t>
            </a:r>
            <a:r>
              <a:rPr lang="ar-SA" sz="1800" b="1" dirty="0" smtClean="0">
                <a:solidFill>
                  <a:prstClr val="black"/>
                </a:solidFill>
                <a:latin typeface="Simplified Arabic" pitchFamily="18" charset="-78"/>
                <a:cs typeface="Simplified Arabic" pitchFamily="18" charset="-78"/>
              </a:rPr>
              <a:t>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1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2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3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4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5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6</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7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8    </a:t>
            </a:r>
            <a:endParaRPr lang="ar-EG" sz="1800" b="1" dirty="0" smtClean="0">
              <a:solidFill>
                <a:prstClr val="black"/>
              </a:solidFill>
              <a:latin typeface="Simplified Arabic" pitchFamily="18" charset="-78"/>
              <a:cs typeface="Simplified Arabic" pitchFamily="18" charset="-78"/>
            </a:endParaRPr>
          </a:p>
          <a:p>
            <a:pPr algn="just"/>
            <a:r>
              <a:rPr lang="ar-SA" sz="1800" b="1" dirty="0" smtClean="0">
                <a:solidFill>
                  <a:prstClr val="black"/>
                </a:solidFill>
                <a:latin typeface="Simplified Arabic" pitchFamily="18" charset="-78"/>
                <a:cs typeface="Simplified Arabic" pitchFamily="18" charset="-78"/>
              </a:rPr>
              <a:t>التكرارات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ك)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4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5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5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1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5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2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1   1</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24 </a:t>
            </a:r>
            <a:endParaRPr lang="ar-EG" sz="1800" b="1" dirty="0" smtClean="0">
              <a:solidFill>
                <a:prstClr val="black"/>
              </a:solidFill>
              <a:latin typeface="Simplified Arabic" pitchFamily="18" charset="-78"/>
              <a:cs typeface="Simplified Arabic" pitchFamily="18" charset="-78"/>
            </a:endParaRPr>
          </a:p>
          <a:p>
            <a:pPr algn="just"/>
            <a:r>
              <a:rPr lang="ar-SA" sz="1800" b="1" dirty="0" smtClean="0">
                <a:solidFill>
                  <a:prstClr val="black"/>
                </a:solidFill>
                <a:latin typeface="Simplified Arabic" pitchFamily="18" charset="-78"/>
                <a:cs typeface="Simplified Arabic" pitchFamily="18" charset="-78"/>
              </a:rPr>
              <a:t>(س </a:t>
            </a:r>
            <a:r>
              <a:rPr lang="ar-SA" sz="1800" b="1" dirty="0">
                <a:solidFill>
                  <a:prstClr val="black"/>
                </a:solidFill>
                <a:latin typeface="Simplified Arabic" pitchFamily="18" charset="-78"/>
                <a:cs typeface="Simplified Arabic" pitchFamily="18" charset="-78"/>
              </a:rPr>
              <a:t>×ك)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4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10  </a:t>
            </a:r>
            <a:r>
              <a:rPr lang="ar-SA" sz="1800" b="1" dirty="0">
                <a:solidFill>
                  <a:prstClr val="black"/>
                </a:solidFill>
                <a:latin typeface="Simplified Arabic" pitchFamily="18" charset="-78"/>
                <a:cs typeface="Simplified Arabic" pitchFamily="18" charset="-78"/>
              </a:rPr>
              <a:t>15  4  25   12  7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8 </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85</a:t>
            </a:r>
          </a:p>
          <a:p>
            <a:pPr algn="just"/>
            <a:r>
              <a:rPr lang="ar-SA" sz="1800" b="1" dirty="0">
                <a:solidFill>
                  <a:prstClr val="black"/>
                </a:solidFill>
                <a:latin typeface="Simplified Arabic" pitchFamily="18" charset="-78"/>
                <a:cs typeface="Simplified Arabic" pitchFamily="18" charset="-78"/>
              </a:rPr>
              <a:t>وبمعني آخر مجموع حاصل ضرب القيم في تكرارات حدوثها مقسوماً على مجموع </a:t>
            </a:r>
            <a:r>
              <a:rPr lang="ar-SA" sz="1800" b="1" dirty="0" smtClean="0">
                <a:solidFill>
                  <a:prstClr val="black"/>
                </a:solidFill>
                <a:latin typeface="Simplified Arabic" pitchFamily="18" charset="-78"/>
                <a:cs typeface="Simplified Arabic" pitchFamily="18" charset="-78"/>
              </a:rPr>
              <a:t>التكرارات </a:t>
            </a:r>
            <a:r>
              <a:rPr lang="ar-SA" sz="1800" b="1" dirty="0">
                <a:solidFill>
                  <a:prstClr val="black"/>
                </a:solidFill>
                <a:latin typeface="Simplified Arabic" pitchFamily="18" charset="-78"/>
                <a:cs typeface="Simplified Arabic" pitchFamily="18" charset="-78"/>
              </a:rPr>
              <a:t>وينتج 85 </a:t>
            </a:r>
            <a:r>
              <a:rPr lang="ar-SA" sz="1800" b="1" dirty="0" smtClean="0">
                <a:solidFill>
                  <a:prstClr val="black"/>
                </a:solidFill>
                <a:latin typeface="Simplified Arabic" pitchFamily="18" charset="-78"/>
                <a:cs typeface="Simplified Arabic" pitchFamily="18" charset="-78"/>
                <a:sym typeface="Symbol"/>
              </a:rPr>
              <a:t></a:t>
            </a:r>
            <a:r>
              <a:rPr lang="ar-SA" sz="1800" b="1" dirty="0" smtClean="0">
                <a:solidFill>
                  <a:prstClr val="black"/>
                </a:solidFill>
                <a:latin typeface="Simplified Arabic" pitchFamily="18" charset="-78"/>
                <a:cs typeface="Simplified Arabic" pitchFamily="18" charset="-78"/>
              </a:rPr>
              <a:t> </a:t>
            </a:r>
            <a:r>
              <a:rPr lang="ar-SA" sz="1800" b="1" dirty="0">
                <a:solidFill>
                  <a:prstClr val="black"/>
                </a:solidFill>
                <a:latin typeface="Simplified Arabic" pitchFamily="18" charset="-78"/>
                <a:cs typeface="Simplified Arabic" pitchFamily="18" charset="-78"/>
              </a:rPr>
              <a:t>24 = </a:t>
            </a:r>
            <a:r>
              <a:rPr lang="ar-SA" sz="1800" b="1" dirty="0" smtClean="0">
                <a:solidFill>
                  <a:prstClr val="black"/>
                </a:solidFill>
                <a:latin typeface="Simplified Arabic" pitchFamily="18" charset="-78"/>
                <a:cs typeface="Simplified Arabic" pitchFamily="18" charset="-78"/>
              </a:rPr>
              <a:t>3,54</a:t>
            </a:r>
            <a:endParaRPr lang="ar-EG" sz="1800" b="1" dirty="0" smtClean="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algn="just"/>
            <a:r>
              <a:rPr lang="ar-SA" sz="1800" b="1" dirty="0">
                <a:solidFill>
                  <a:prstClr val="black"/>
                </a:solidFill>
                <a:latin typeface="Simplified Arabic" pitchFamily="18" charset="-78"/>
                <a:cs typeface="Simplified Arabic" pitchFamily="18" charset="-78"/>
              </a:rPr>
              <a:t>مثال </a:t>
            </a:r>
            <a:r>
              <a:rPr lang="ar-SA" sz="1800" b="1" dirty="0" smtClean="0">
                <a:solidFill>
                  <a:prstClr val="black"/>
                </a:solidFill>
                <a:latin typeface="Simplified Arabic" pitchFamily="18" charset="-78"/>
                <a:cs typeface="Simplified Arabic" pitchFamily="18" charset="-78"/>
              </a:rPr>
              <a:t>:</a:t>
            </a:r>
            <a:r>
              <a:rPr lang="ar-EG" sz="1800" b="1" dirty="0" smtClean="0">
                <a:solidFill>
                  <a:prstClr val="black"/>
                </a:solidFill>
                <a:latin typeface="Simplified Arabic" pitchFamily="18" charset="-78"/>
                <a:cs typeface="Simplified Arabic" pitchFamily="18" charset="-78"/>
              </a:rPr>
              <a:t> </a:t>
            </a:r>
            <a:r>
              <a:rPr lang="ar-SA" sz="1800" b="1" dirty="0" smtClean="0">
                <a:solidFill>
                  <a:prstClr val="black"/>
                </a:solidFill>
                <a:latin typeface="Simplified Arabic" pitchFamily="18" charset="-78"/>
                <a:cs typeface="Simplified Arabic" pitchFamily="18" charset="-78"/>
              </a:rPr>
              <a:t>أوجد </a:t>
            </a:r>
            <a:r>
              <a:rPr lang="ar-EG" sz="1800" b="1" dirty="0" smtClean="0">
                <a:solidFill>
                  <a:prstClr val="black"/>
                </a:solidFill>
                <a:latin typeface="Simplified Arabic" pitchFamily="18" charset="-78"/>
                <a:cs typeface="Simplified Arabic" pitchFamily="18" charset="-78"/>
              </a:rPr>
              <a:t>المتوسط الحسابي </a:t>
            </a:r>
            <a:r>
              <a:rPr lang="ar-SA" sz="1800" b="1" dirty="0" smtClean="0">
                <a:solidFill>
                  <a:prstClr val="black"/>
                </a:solidFill>
                <a:latin typeface="Simplified Arabic" pitchFamily="18" charset="-78"/>
                <a:cs typeface="Simplified Arabic" pitchFamily="18" charset="-78"/>
              </a:rPr>
              <a:t>للتوزيع التكراري الآتي</a:t>
            </a:r>
            <a:r>
              <a:rPr lang="ar-EG" sz="1800" b="1" dirty="0" smtClean="0">
                <a:solidFill>
                  <a:prstClr val="black"/>
                </a:solidFill>
                <a:latin typeface="Simplified Arabic" pitchFamily="18" charset="-78"/>
                <a:cs typeface="Simplified Arabic" pitchFamily="18" charset="-78"/>
              </a:rPr>
              <a:t>:</a:t>
            </a:r>
            <a:endParaRPr lang="ar-SA" sz="1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7010497" y="1577366"/>
            <a:ext cx="1856376" cy="5142857"/>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840230"/>
              <a:ext cx="2304000" cy="496062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400" b="1" dirty="0">
                  <a:solidFill>
                    <a:srgbClr val="000000"/>
                  </a:solidFill>
                  <a:latin typeface="Arial" pitchFamily="34" charset="0"/>
                  <a:cs typeface="Arial" pitchFamily="34" charset="0"/>
                </a:rPr>
                <a:t>يستخدم </a:t>
              </a:r>
              <a:r>
                <a:rPr lang="ar-SA" sz="1400" b="1" dirty="0" smtClean="0">
                  <a:solidFill>
                    <a:srgbClr val="000000"/>
                  </a:solidFill>
                  <a:latin typeface="Arial" pitchFamily="34" charset="0"/>
                  <a:cs typeface="Arial" pitchFamily="34" charset="0"/>
                </a:rPr>
                <a:t>الانحراف </a:t>
              </a:r>
              <a:r>
                <a:rPr lang="ar-SA" sz="1400" b="1" dirty="0">
                  <a:solidFill>
                    <a:srgbClr val="000000"/>
                  </a:solidFill>
                  <a:latin typeface="Arial" pitchFamily="34" charset="0"/>
                  <a:cs typeface="Arial" pitchFamily="34" charset="0"/>
                </a:rPr>
                <a:t>المتوسط </a:t>
              </a:r>
              <a:r>
                <a:rPr lang="ar-SA" sz="1400" b="1" dirty="0" smtClean="0">
                  <a:solidFill>
                    <a:srgbClr val="000000"/>
                  </a:solidFill>
                  <a:latin typeface="Arial" pitchFamily="34" charset="0"/>
                  <a:cs typeface="Arial" pitchFamily="34" charset="0"/>
                </a:rPr>
                <a:t>في </a:t>
              </a:r>
              <a:r>
                <a:rPr lang="ar-SA" sz="1400" b="1" dirty="0">
                  <a:solidFill>
                    <a:srgbClr val="000000"/>
                  </a:solidFill>
                  <a:latin typeface="Arial" pitchFamily="34" charset="0"/>
                  <a:cs typeface="Arial" pitchFamily="34" charset="0"/>
                </a:rPr>
                <a:t>حالة الجداول التكرارية البسيطة المقفولة فقط </a:t>
              </a:r>
              <a:r>
                <a:rPr lang="ar-SA" sz="1400" b="1" dirty="0" smtClean="0">
                  <a:solidFill>
                    <a:srgbClr val="000000"/>
                  </a:solidFill>
                  <a:latin typeface="Arial" pitchFamily="34" charset="0"/>
                  <a:cs typeface="Arial" pitchFamily="34" charset="0"/>
                </a:rPr>
                <a:t>لا يجاد الانحراف </a:t>
              </a:r>
              <a:r>
                <a:rPr lang="ar-SA" sz="1400" b="1" dirty="0">
                  <a:solidFill>
                    <a:srgbClr val="000000"/>
                  </a:solidFill>
                  <a:latin typeface="Arial" pitchFamily="34" charset="0"/>
                  <a:cs typeface="Arial" pitchFamily="34" charset="0"/>
                </a:rPr>
                <a:t>المتوسط </a:t>
              </a:r>
              <a:r>
                <a:rPr lang="ar-SA" sz="1400" b="1" dirty="0" smtClean="0">
                  <a:solidFill>
                    <a:srgbClr val="000000"/>
                  </a:solidFill>
                  <a:latin typeface="Arial" pitchFamily="34" charset="0"/>
                  <a:cs typeface="Arial" pitchFamily="34" charset="0"/>
                </a:rPr>
                <a:t>في </a:t>
              </a:r>
              <a:r>
                <a:rPr lang="ar-SA" sz="1400" b="1" dirty="0">
                  <a:solidFill>
                    <a:srgbClr val="000000"/>
                  </a:solidFill>
                  <a:latin typeface="Arial" pitchFamily="34" charset="0"/>
                  <a:cs typeface="Arial" pitchFamily="34" charset="0"/>
                </a:rPr>
                <a:t>حالة الأرقام المبوبة نتبع  الخطوات التالية :-</a:t>
              </a:r>
            </a:p>
            <a:p>
              <a:pPr marL="0" indent="0" algn="just" defTabSz="766816" fontAlgn="base">
                <a:spcBef>
                  <a:spcPct val="0"/>
                </a:spcBef>
                <a:spcAft>
                  <a:spcPts val="671"/>
                </a:spcAft>
                <a:buNone/>
              </a:pPr>
              <a:r>
                <a:rPr lang="ar-SA" sz="1400" b="1" dirty="0" smtClean="0">
                  <a:solidFill>
                    <a:srgbClr val="000000"/>
                  </a:solidFill>
                  <a:latin typeface="Arial" pitchFamily="34" charset="0"/>
                  <a:cs typeface="Arial" pitchFamily="34" charset="0"/>
                </a:rPr>
                <a:t>1</a:t>
              </a:r>
              <a:r>
                <a:rPr lang="ar-EG" sz="1400" b="1" dirty="0" smtClean="0">
                  <a:solidFill>
                    <a:srgbClr val="000000"/>
                  </a:solidFill>
                  <a:latin typeface="Arial" pitchFamily="34" charset="0"/>
                  <a:cs typeface="Arial" pitchFamily="34" charset="0"/>
                </a:rPr>
                <a:t>. </a:t>
              </a:r>
              <a:r>
                <a:rPr lang="ar-SA" sz="1400" b="1" dirty="0" smtClean="0">
                  <a:solidFill>
                    <a:srgbClr val="000000"/>
                  </a:solidFill>
                  <a:latin typeface="Arial" pitchFamily="34" charset="0"/>
                  <a:cs typeface="Arial" pitchFamily="34" charset="0"/>
                </a:rPr>
                <a:t>نوجد </a:t>
              </a:r>
              <a:r>
                <a:rPr lang="ar-SA" sz="1400" b="1" dirty="0">
                  <a:solidFill>
                    <a:srgbClr val="000000"/>
                  </a:solidFill>
                  <a:latin typeface="Arial" pitchFamily="34" charset="0"/>
                  <a:cs typeface="Arial" pitchFamily="34" charset="0"/>
                </a:rPr>
                <a:t>المتوسط </a:t>
              </a:r>
              <a:r>
                <a:rPr lang="ar-SA" sz="1400" b="1" dirty="0" smtClean="0">
                  <a:solidFill>
                    <a:srgbClr val="000000"/>
                  </a:solidFill>
                  <a:latin typeface="Arial" pitchFamily="34" charset="0"/>
                  <a:cs typeface="Arial" pitchFamily="34" charset="0"/>
                </a:rPr>
                <a:t>الحسابي </a:t>
              </a:r>
              <a:endParaRPr lang="ar-SA" sz="14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400" b="1" dirty="0" smtClean="0">
                  <a:solidFill>
                    <a:srgbClr val="000000"/>
                  </a:solidFill>
                  <a:latin typeface="Arial" pitchFamily="34" charset="0"/>
                  <a:cs typeface="Arial" pitchFamily="34" charset="0"/>
                </a:rPr>
                <a:t>2</a:t>
              </a:r>
              <a:r>
                <a:rPr lang="ar-EG" sz="1400" b="1" dirty="0" smtClean="0">
                  <a:solidFill>
                    <a:srgbClr val="000000"/>
                  </a:solidFill>
                  <a:latin typeface="Arial" pitchFamily="34" charset="0"/>
                  <a:cs typeface="Arial" pitchFamily="34" charset="0"/>
                </a:rPr>
                <a:t>. </a:t>
              </a:r>
              <a:r>
                <a:rPr lang="ar-SA" sz="1400" b="1" dirty="0" smtClean="0">
                  <a:solidFill>
                    <a:srgbClr val="000000"/>
                  </a:solidFill>
                  <a:latin typeface="Arial" pitchFamily="34" charset="0"/>
                  <a:cs typeface="Arial" pitchFamily="34" charset="0"/>
                </a:rPr>
                <a:t>وجد انحراف </a:t>
              </a:r>
              <a:r>
                <a:rPr lang="ar-SA" sz="1400" b="1" dirty="0">
                  <a:solidFill>
                    <a:srgbClr val="000000"/>
                  </a:solidFill>
                  <a:latin typeface="Arial" pitchFamily="34" charset="0"/>
                  <a:cs typeface="Arial" pitchFamily="34" charset="0"/>
                </a:rPr>
                <a:t>كل فئة عن المتوسط </a:t>
              </a:r>
              <a:r>
                <a:rPr lang="ar-SA" sz="1400" b="1" dirty="0" smtClean="0">
                  <a:solidFill>
                    <a:srgbClr val="000000"/>
                  </a:solidFill>
                  <a:latin typeface="Arial" pitchFamily="34" charset="0"/>
                  <a:cs typeface="Arial" pitchFamily="34" charset="0"/>
                </a:rPr>
                <a:t>الحسابي </a:t>
              </a:r>
              <a:r>
                <a:rPr lang="ar-SA" sz="1400" b="1" dirty="0">
                  <a:solidFill>
                    <a:srgbClr val="000000"/>
                  </a:solidFill>
                  <a:latin typeface="Arial" pitchFamily="34" charset="0"/>
                  <a:cs typeface="Arial" pitchFamily="34" charset="0"/>
                </a:rPr>
                <a:t>مع إهمال الإشارة (1 ح × 1 ) .</a:t>
              </a:r>
            </a:p>
            <a:p>
              <a:pPr marL="0" indent="0" algn="just" defTabSz="766816" fontAlgn="base">
                <a:spcBef>
                  <a:spcPct val="0"/>
                </a:spcBef>
                <a:spcAft>
                  <a:spcPts val="671"/>
                </a:spcAft>
                <a:buNone/>
              </a:pPr>
              <a:r>
                <a:rPr lang="ar-SA" sz="1400" b="1" dirty="0" smtClean="0">
                  <a:solidFill>
                    <a:srgbClr val="000000"/>
                  </a:solidFill>
                  <a:latin typeface="Arial" pitchFamily="34" charset="0"/>
                  <a:cs typeface="Arial" pitchFamily="34" charset="0"/>
                </a:rPr>
                <a:t>3</a:t>
              </a:r>
              <a:r>
                <a:rPr lang="ar-EG" sz="1400" b="1" dirty="0" smtClean="0">
                  <a:solidFill>
                    <a:srgbClr val="000000"/>
                  </a:solidFill>
                  <a:latin typeface="Arial" pitchFamily="34" charset="0"/>
                  <a:cs typeface="Arial" pitchFamily="34" charset="0"/>
                </a:rPr>
                <a:t>. </a:t>
              </a:r>
              <a:r>
                <a:rPr lang="ar-SA" sz="1400" b="1" dirty="0" smtClean="0">
                  <a:solidFill>
                    <a:srgbClr val="000000"/>
                  </a:solidFill>
                  <a:latin typeface="Arial" pitchFamily="34" charset="0"/>
                  <a:cs typeface="Arial" pitchFamily="34" charset="0"/>
                </a:rPr>
                <a:t>نضرب الانحراف </a:t>
              </a:r>
              <a:r>
                <a:rPr lang="ar-SA" sz="1400" b="1" dirty="0">
                  <a:solidFill>
                    <a:srgbClr val="000000"/>
                  </a:solidFill>
                  <a:latin typeface="Arial" pitchFamily="34" charset="0"/>
                  <a:cs typeface="Arial" pitchFamily="34" charset="0"/>
                </a:rPr>
                <a:t>المطلق لكل فئة </a:t>
              </a:r>
              <a:r>
                <a:rPr lang="ar-SA" sz="1400" b="1" dirty="0" smtClean="0">
                  <a:solidFill>
                    <a:srgbClr val="000000"/>
                  </a:solidFill>
                  <a:latin typeface="Arial" pitchFamily="34" charset="0"/>
                  <a:cs typeface="Arial" pitchFamily="34" charset="0"/>
                </a:rPr>
                <a:t>في </a:t>
              </a:r>
              <a:r>
                <a:rPr lang="ar-SA" sz="1400" b="1" dirty="0">
                  <a:solidFill>
                    <a:srgbClr val="000000"/>
                  </a:solidFill>
                  <a:latin typeface="Arial" pitchFamily="34" charset="0"/>
                  <a:cs typeface="Arial" pitchFamily="34" charset="0"/>
                </a:rPr>
                <a:t>تكرار الفئة 1 ح × 1 × ك المقابلة له </a:t>
              </a:r>
              <a:r>
                <a:rPr lang="ar-SA" sz="1400" b="1" dirty="0" smtClean="0">
                  <a:solidFill>
                    <a:srgbClr val="000000"/>
                  </a:solidFill>
                  <a:latin typeface="Arial" pitchFamily="34" charset="0"/>
                  <a:cs typeface="Arial" pitchFamily="34" charset="0"/>
                </a:rPr>
                <a:t>.</a:t>
              </a:r>
              <a:endParaRPr lang="ar-EG" sz="14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400" b="1" dirty="0" smtClean="0">
                  <a:solidFill>
                    <a:srgbClr val="000000"/>
                  </a:solidFill>
                  <a:latin typeface="Arial" pitchFamily="34" charset="0"/>
                  <a:cs typeface="Arial" pitchFamily="34" charset="0"/>
                </a:rPr>
                <a:t>4. </a:t>
              </a:r>
              <a:r>
                <a:rPr lang="ar-SA" sz="1400" b="1" dirty="0" smtClean="0">
                  <a:solidFill>
                    <a:srgbClr val="000000"/>
                  </a:solidFill>
                  <a:latin typeface="Arial" pitchFamily="34" charset="0"/>
                  <a:cs typeface="Arial" pitchFamily="34" charset="0"/>
                </a:rPr>
                <a:t>نوجد </a:t>
              </a:r>
              <a:r>
                <a:rPr lang="ar-SA" sz="1400" b="1" dirty="0">
                  <a:solidFill>
                    <a:srgbClr val="000000"/>
                  </a:solidFill>
                  <a:latin typeface="Arial" pitchFamily="34" charset="0"/>
                  <a:cs typeface="Arial" pitchFamily="34" charset="0"/>
                </a:rPr>
                <a:t>مجموع </a:t>
              </a:r>
              <a:r>
                <a:rPr lang="ar-SA" sz="1400" b="1" dirty="0" smtClean="0">
                  <a:solidFill>
                    <a:srgbClr val="000000"/>
                  </a:solidFill>
                  <a:latin typeface="Arial" pitchFamily="34" charset="0"/>
                  <a:cs typeface="Arial" pitchFamily="34" charset="0"/>
                </a:rPr>
                <a:t>ح</a:t>
              </a:r>
              <a:r>
                <a:rPr lang="ar-EG" sz="1400" b="1" dirty="0" smtClean="0">
                  <a:solidFill>
                    <a:srgbClr val="000000"/>
                  </a:solidFill>
                  <a:latin typeface="Arial" pitchFamily="34" charset="0"/>
                  <a:cs typeface="Arial" pitchFamily="34" charset="0"/>
                </a:rPr>
                <a:t>ا</a:t>
              </a:r>
              <a:r>
                <a:rPr lang="ar-SA" sz="1400" b="1" dirty="0" smtClean="0">
                  <a:solidFill>
                    <a:srgbClr val="000000"/>
                  </a:solidFill>
                  <a:latin typeface="Arial" pitchFamily="34" charset="0"/>
                  <a:cs typeface="Arial" pitchFamily="34" charset="0"/>
                </a:rPr>
                <a:t>صل </a:t>
              </a:r>
              <a:r>
                <a:rPr lang="ar-SA" sz="1400" b="1" dirty="0">
                  <a:solidFill>
                    <a:srgbClr val="000000"/>
                  </a:solidFill>
                  <a:latin typeface="Arial" pitchFamily="34" charset="0"/>
                  <a:cs typeface="Arial" pitchFamily="34" charset="0"/>
                </a:rPr>
                <a:t>ضرب </a:t>
              </a:r>
              <a:r>
                <a:rPr lang="ar-SA" sz="1400" b="1" dirty="0" smtClean="0">
                  <a:solidFill>
                    <a:srgbClr val="000000"/>
                  </a:solidFill>
                  <a:latin typeface="Arial" pitchFamily="34" charset="0"/>
                  <a:cs typeface="Arial" pitchFamily="34" charset="0"/>
                </a:rPr>
                <a:t>الانحرافات في </a:t>
              </a:r>
              <a:r>
                <a:rPr lang="ar-SA" sz="1400" b="1" dirty="0">
                  <a:solidFill>
                    <a:srgbClr val="000000"/>
                  </a:solidFill>
                  <a:latin typeface="Arial" pitchFamily="34" charset="0"/>
                  <a:cs typeface="Arial" pitchFamily="34" charset="0"/>
                </a:rPr>
                <a:t>التكرارات المقابلة .</a:t>
              </a:r>
            </a:p>
            <a:p>
              <a:pPr marL="0" indent="0" algn="just" defTabSz="766816" fontAlgn="base">
                <a:spcBef>
                  <a:spcPct val="0"/>
                </a:spcBef>
                <a:spcAft>
                  <a:spcPts val="671"/>
                </a:spcAft>
                <a:buNone/>
              </a:pPr>
              <a:r>
                <a:rPr lang="ar-SA" sz="1400" b="1" dirty="0">
                  <a:solidFill>
                    <a:srgbClr val="000000"/>
                  </a:solidFill>
                  <a:latin typeface="Arial" pitchFamily="34" charset="0"/>
                  <a:cs typeface="Arial" pitchFamily="34" charset="0"/>
                </a:rPr>
                <a:t>5- </a:t>
              </a:r>
              <a:r>
                <a:rPr lang="ar-SA" sz="1400" b="1" dirty="0" smtClean="0">
                  <a:solidFill>
                    <a:srgbClr val="000000"/>
                  </a:solidFill>
                  <a:latin typeface="Arial" pitchFamily="34" charset="0"/>
                  <a:cs typeface="Arial" pitchFamily="34" charset="0"/>
                </a:rPr>
                <a:t>الانحراف </a:t>
              </a:r>
              <a:r>
                <a:rPr lang="ar-SA" sz="1400" b="1" dirty="0">
                  <a:solidFill>
                    <a:srgbClr val="000000"/>
                  </a:solidFill>
                  <a:latin typeface="Arial" pitchFamily="34" charset="0"/>
                  <a:cs typeface="Arial" pitchFamily="34" charset="0"/>
                </a:rPr>
                <a:t>المتوسط = </a:t>
              </a:r>
              <a:r>
                <a:rPr lang="ar-SA" sz="1200" b="1" dirty="0">
                  <a:solidFill>
                    <a:srgbClr val="000000"/>
                  </a:solidFill>
                  <a:latin typeface="Arial" pitchFamily="34" charset="0"/>
                  <a:cs typeface="Arial" pitchFamily="34" charset="0"/>
                </a:rPr>
                <a:t>مجموع (الفئات × التكرارات) </a:t>
              </a:r>
              <a:r>
                <a:rPr lang="ar-SA" sz="1200" b="1" dirty="0" smtClean="0">
                  <a:solidFill>
                    <a:srgbClr val="000000"/>
                  </a:solidFill>
                  <a:latin typeface="Arial" pitchFamily="34" charset="0"/>
                  <a:cs typeface="Arial" pitchFamily="34" charset="0"/>
                  <a:sym typeface="Symbol"/>
                </a:rPr>
                <a:t></a:t>
              </a:r>
              <a:r>
                <a:rPr lang="ar-SA" sz="1200" b="1" dirty="0" smtClean="0">
                  <a:solidFill>
                    <a:srgbClr val="000000"/>
                  </a:solidFill>
                  <a:latin typeface="Arial" pitchFamily="34" charset="0"/>
                  <a:cs typeface="Arial" pitchFamily="34" charset="0"/>
                </a:rPr>
                <a:t> </a:t>
              </a:r>
              <a:r>
                <a:rPr lang="ar-SA" sz="1200" b="1" dirty="0">
                  <a:solidFill>
                    <a:srgbClr val="000000"/>
                  </a:solidFill>
                  <a:latin typeface="Arial" pitchFamily="34" charset="0"/>
                  <a:cs typeface="Arial" pitchFamily="34" charset="0"/>
                </a:rPr>
                <a:t>مجموع التكرارات </a:t>
              </a:r>
              <a:endParaRPr lang="ar-EG" sz="12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400" b="1" dirty="0">
                  <a:solidFill>
                    <a:srgbClr val="000000"/>
                  </a:solidFill>
                  <a:latin typeface="Arial" pitchFamily="34" charset="0"/>
                  <a:cs typeface="Arial" pitchFamily="34" charset="0"/>
                </a:rPr>
                <a:t>		</a:t>
              </a:r>
            </a:p>
            <a:p>
              <a:pPr marL="0" indent="0" algn="just" defTabSz="766816" fontAlgn="base">
                <a:spcBef>
                  <a:spcPct val="0"/>
                </a:spcBef>
                <a:spcAft>
                  <a:spcPts val="671"/>
                </a:spcAft>
                <a:buNone/>
              </a:pPr>
              <a:endParaRPr lang="ar-SA" sz="1400" b="1" dirty="0">
                <a:solidFill>
                  <a:srgbClr val="000000"/>
                </a:solidFill>
                <a:latin typeface="Arial" pitchFamily="34" charset="0"/>
                <a:cs typeface="Arial" pitchFamily="34" charset="0"/>
              </a:endParaRPr>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070" y="5192486"/>
            <a:ext cx="4800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55"/>
          <p:cNvSpPr txBox="1">
            <a:spLocks noChangeArrowheads="1"/>
          </p:cNvSpPr>
          <p:nvPr/>
        </p:nvSpPr>
        <p:spPr bwMode="auto">
          <a:xfrm flipH="1">
            <a:off x="122741" y="1683483"/>
            <a:ext cx="1643999" cy="5036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EG" sz="2300" b="1" dirty="0" smtClean="0">
              <a:solidFill>
                <a:srgbClr val="000000"/>
              </a:solidFill>
              <a:latin typeface="Arial" pitchFamily="34" charset="0"/>
              <a:cs typeface="Arial" pitchFamily="34" charset="0"/>
            </a:endParaRPr>
          </a:p>
          <a:p>
            <a:pPr algn="ctr" defTabSz="766816" fontAlgn="base">
              <a:spcBef>
                <a:spcPct val="0"/>
              </a:spcBef>
              <a:spcAft>
                <a:spcPct val="0"/>
              </a:spcAft>
            </a:pPr>
            <a:endParaRPr lang="ar-EG" sz="2300" b="1" dirty="0">
              <a:solidFill>
                <a:srgbClr val="000000"/>
              </a:solidFill>
              <a:latin typeface="Arial" pitchFamily="34" charset="0"/>
              <a:cs typeface="Arial" pitchFamily="34" charset="0"/>
            </a:endParaRPr>
          </a:p>
          <a:p>
            <a:pPr algn="ctr" defTabSz="766816" fontAlgn="base">
              <a:spcBef>
                <a:spcPct val="0"/>
              </a:spcBef>
              <a:spcAft>
                <a:spcPct val="0"/>
              </a:spcAft>
            </a:pPr>
            <a:endParaRPr lang="ar-EG" sz="2300" b="1" dirty="0" smtClean="0">
              <a:solidFill>
                <a:srgbClr val="000000"/>
              </a:solidFill>
              <a:latin typeface="Arial" pitchFamily="34" charset="0"/>
              <a:cs typeface="Arial" pitchFamily="34" charset="0"/>
            </a:endParaRPr>
          </a:p>
          <a:p>
            <a:pPr algn="ctr" defTabSz="766816" fontAlgn="base">
              <a:spcBef>
                <a:spcPct val="0"/>
              </a:spcBef>
              <a:spcAft>
                <a:spcPct val="0"/>
              </a:spcAft>
            </a:pPr>
            <a:endParaRPr lang="ar-EG" sz="2300" b="1" dirty="0">
              <a:solidFill>
                <a:srgbClr val="000000"/>
              </a:solidFill>
              <a:latin typeface="Arial" pitchFamily="34" charset="0"/>
              <a:cs typeface="Arial" pitchFamily="34" charset="0"/>
            </a:endParaRPr>
          </a:p>
          <a:p>
            <a:pPr algn="ctr" defTabSz="766816" fontAlgn="base">
              <a:spcBef>
                <a:spcPct val="0"/>
              </a:spcBef>
              <a:spcAft>
                <a:spcPct val="0"/>
              </a:spcAft>
            </a:pPr>
            <a:endParaRPr lang="ar-EG" sz="2300" b="1" dirty="0" smtClean="0">
              <a:solidFill>
                <a:srgbClr val="000000"/>
              </a:solidFill>
              <a:latin typeface="Arial" pitchFamily="34" charset="0"/>
              <a:cs typeface="Arial" pitchFamily="34" charset="0"/>
            </a:endParaRPr>
          </a:p>
          <a:p>
            <a:pPr algn="ctr" defTabSz="766816" fontAlgn="base">
              <a:spcBef>
                <a:spcPct val="0"/>
              </a:spcBef>
              <a:spcAft>
                <a:spcPct val="0"/>
              </a:spcAft>
            </a:pPr>
            <a:endParaRPr lang="ar-EG" sz="2300" b="1" dirty="0">
              <a:solidFill>
                <a:srgbClr val="000000"/>
              </a:solidFill>
              <a:latin typeface="Arial" pitchFamily="34" charset="0"/>
              <a:cs typeface="Arial" pitchFamily="34" charset="0"/>
            </a:endParaRPr>
          </a:p>
          <a:p>
            <a:pPr algn="just" defTabSz="766816" fontAlgn="base">
              <a:spcBef>
                <a:spcPct val="0"/>
              </a:spcBef>
              <a:spcAft>
                <a:spcPct val="0"/>
              </a:spcAft>
            </a:pPr>
            <a:r>
              <a:rPr lang="ar-SA" sz="1400" b="1" dirty="0" smtClean="0">
                <a:solidFill>
                  <a:srgbClr val="000000"/>
                </a:solidFill>
                <a:latin typeface="Arial" pitchFamily="34" charset="0"/>
                <a:cs typeface="Arial" pitchFamily="34" charset="0"/>
              </a:rPr>
              <a:t>ا</a:t>
            </a:r>
            <a:endParaRPr lang="ar-EG" sz="1400" b="1" dirty="0" smtClean="0">
              <a:solidFill>
                <a:srgbClr val="000000"/>
              </a:solidFill>
              <a:latin typeface="Arial" pitchFamily="34" charset="0"/>
              <a:cs typeface="Arial" pitchFamily="34" charset="0"/>
            </a:endParaRPr>
          </a:p>
          <a:p>
            <a:pPr algn="just" defTabSz="766816" fontAlgn="base">
              <a:spcBef>
                <a:spcPct val="0"/>
              </a:spcBef>
              <a:spcAft>
                <a:spcPct val="0"/>
              </a:spcAft>
            </a:pPr>
            <a:endParaRPr lang="ar-EG" sz="1400" b="1" dirty="0">
              <a:solidFill>
                <a:srgbClr val="000000"/>
              </a:solidFill>
              <a:latin typeface="Arial" pitchFamily="34" charset="0"/>
              <a:cs typeface="Arial" pitchFamily="34" charset="0"/>
            </a:endParaRPr>
          </a:p>
          <a:p>
            <a:pPr algn="just" defTabSz="766816" fontAlgn="base">
              <a:spcBef>
                <a:spcPct val="0"/>
              </a:spcBef>
              <a:spcAft>
                <a:spcPct val="0"/>
              </a:spcAft>
            </a:pPr>
            <a:endParaRPr lang="ar-EG" sz="1400" b="1" dirty="0" smtClean="0">
              <a:solidFill>
                <a:srgbClr val="000000"/>
              </a:solidFill>
              <a:latin typeface="Arial" pitchFamily="34" charset="0"/>
              <a:cs typeface="Arial" pitchFamily="34" charset="0"/>
            </a:endParaRPr>
          </a:p>
          <a:p>
            <a:pPr algn="just" defTabSz="766816" fontAlgn="base">
              <a:spcBef>
                <a:spcPct val="0"/>
              </a:spcBef>
              <a:spcAft>
                <a:spcPct val="0"/>
              </a:spcAft>
            </a:pPr>
            <a:endParaRPr lang="ar-EG" sz="1400" b="1" dirty="0" smtClean="0">
              <a:solidFill>
                <a:srgbClr val="000000"/>
              </a:solidFill>
              <a:latin typeface="Arial" pitchFamily="34" charset="0"/>
              <a:cs typeface="Arial" pitchFamily="34" charset="0"/>
            </a:endParaRPr>
          </a:p>
          <a:p>
            <a:pPr algn="just" defTabSz="766816" fontAlgn="base">
              <a:spcBef>
                <a:spcPct val="0"/>
              </a:spcBef>
              <a:spcAft>
                <a:spcPct val="0"/>
              </a:spcAft>
            </a:pPr>
            <a:endParaRPr lang="ar-EG" sz="1400" b="1" dirty="0">
              <a:solidFill>
                <a:srgbClr val="000000"/>
              </a:solidFill>
              <a:latin typeface="Arial" pitchFamily="34" charset="0"/>
              <a:cs typeface="Arial" pitchFamily="34" charset="0"/>
            </a:endParaRPr>
          </a:p>
          <a:p>
            <a:pPr algn="just" defTabSz="766816" fontAlgn="base">
              <a:spcBef>
                <a:spcPct val="0"/>
              </a:spcBef>
              <a:spcAft>
                <a:spcPct val="0"/>
              </a:spcAft>
            </a:pPr>
            <a:endParaRPr lang="ar-EG" sz="1400" b="1" dirty="0" smtClean="0">
              <a:solidFill>
                <a:srgbClr val="000000"/>
              </a:solidFill>
              <a:latin typeface="Arial" pitchFamily="34" charset="0"/>
              <a:cs typeface="Arial" pitchFamily="34" charset="0"/>
            </a:endParaRPr>
          </a:p>
          <a:p>
            <a:pPr algn="just" defTabSz="766816" fontAlgn="base">
              <a:spcBef>
                <a:spcPct val="0"/>
              </a:spcBef>
              <a:spcAft>
                <a:spcPct val="0"/>
              </a:spcAft>
            </a:pPr>
            <a:endParaRPr lang="ar-EG" sz="1400" b="1" dirty="0">
              <a:solidFill>
                <a:srgbClr val="000000"/>
              </a:solidFill>
              <a:latin typeface="Arial" pitchFamily="34" charset="0"/>
              <a:cs typeface="Arial" pitchFamily="34" charset="0"/>
            </a:endParaRPr>
          </a:p>
          <a:p>
            <a:pPr algn="just" defTabSz="766816" fontAlgn="base">
              <a:spcBef>
                <a:spcPct val="0"/>
              </a:spcBef>
              <a:spcAft>
                <a:spcPct val="0"/>
              </a:spcAft>
            </a:pPr>
            <a:endParaRPr lang="ar-EG" sz="1400" b="1" dirty="0" smtClean="0">
              <a:solidFill>
                <a:srgbClr val="000000"/>
              </a:solidFill>
              <a:latin typeface="Arial" pitchFamily="34" charset="0"/>
              <a:cs typeface="Arial" pitchFamily="34" charset="0"/>
            </a:endParaRPr>
          </a:p>
          <a:p>
            <a:pPr algn="just" defTabSz="766816" fontAlgn="base">
              <a:spcBef>
                <a:spcPct val="0"/>
              </a:spcBef>
              <a:spcAft>
                <a:spcPct val="0"/>
              </a:spcAft>
            </a:pPr>
            <a:r>
              <a:rPr lang="ar-EG" sz="1400" b="1" dirty="0" smtClean="0">
                <a:solidFill>
                  <a:srgbClr val="000000"/>
                </a:solidFill>
                <a:latin typeface="Arial" pitchFamily="34" charset="0"/>
                <a:cs typeface="Arial" pitchFamily="34" charset="0"/>
              </a:rPr>
              <a:t>ا</a:t>
            </a:r>
            <a:r>
              <a:rPr lang="ar-SA" sz="1400" b="1" dirty="0" smtClean="0">
                <a:solidFill>
                  <a:srgbClr val="000000"/>
                </a:solidFill>
                <a:latin typeface="Arial" pitchFamily="34" charset="0"/>
                <a:cs typeface="Arial" pitchFamily="34" charset="0"/>
              </a:rPr>
              <a:t>لمتوسط </a:t>
            </a:r>
            <a:r>
              <a:rPr lang="ar-SA" sz="1400" b="1" dirty="0">
                <a:solidFill>
                  <a:srgbClr val="000000"/>
                </a:solidFill>
                <a:latin typeface="Arial" pitchFamily="34" charset="0"/>
                <a:cs typeface="Arial" pitchFamily="34" charset="0"/>
              </a:rPr>
              <a:t>الحسابي </a:t>
            </a:r>
            <a:r>
              <a:rPr lang="ar-SA" sz="1400" b="1" dirty="0" smtClean="0">
                <a:solidFill>
                  <a:srgbClr val="000000"/>
                </a:solidFill>
                <a:latin typeface="Arial" pitchFamily="34" charset="0"/>
                <a:cs typeface="Arial" pitchFamily="34" charset="0"/>
              </a:rPr>
              <a:t>=</a:t>
            </a:r>
            <a:endParaRPr lang="ar-EG" sz="1400" b="1" dirty="0" smtClean="0">
              <a:solidFill>
                <a:srgbClr val="000000"/>
              </a:solidFill>
              <a:latin typeface="Arial" pitchFamily="34" charset="0"/>
              <a:cs typeface="Arial" pitchFamily="34" charset="0"/>
            </a:endParaRPr>
          </a:p>
          <a:p>
            <a:pPr algn="just" defTabSz="766816" fontAlgn="base">
              <a:spcBef>
                <a:spcPct val="0"/>
              </a:spcBef>
              <a:spcAft>
                <a:spcPct val="0"/>
              </a:spcAft>
            </a:pPr>
            <a:r>
              <a:rPr lang="ar-SA" sz="1400" b="1" dirty="0" smtClean="0">
                <a:solidFill>
                  <a:srgbClr val="000000"/>
                </a:solidFill>
                <a:latin typeface="Arial" pitchFamily="34" charset="0"/>
                <a:cs typeface="Arial" pitchFamily="34" charset="0"/>
              </a:rPr>
              <a:t> </a:t>
            </a:r>
            <a:r>
              <a:rPr lang="ar-EG" sz="1400" b="1" dirty="0" smtClean="0">
                <a:solidFill>
                  <a:srgbClr val="000000"/>
                </a:solidFill>
                <a:latin typeface="Arial" pitchFamily="34" charset="0"/>
                <a:cs typeface="Arial" pitchFamily="34" charset="0"/>
              </a:rPr>
              <a:t>592</a:t>
            </a:r>
            <a:r>
              <a:rPr lang="ar-SA" sz="1400" b="1" dirty="0" smtClean="0">
                <a:solidFill>
                  <a:srgbClr val="000000"/>
                </a:solidFill>
                <a:latin typeface="Arial" pitchFamily="34" charset="0"/>
                <a:cs typeface="Arial" pitchFamily="34" charset="0"/>
              </a:rPr>
              <a:t> </a:t>
            </a:r>
            <a:r>
              <a:rPr lang="ar-SA" sz="1400" b="1" dirty="0" smtClean="0">
                <a:solidFill>
                  <a:srgbClr val="000000"/>
                </a:solidFill>
                <a:latin typeface="Arial" pitchFamily="34" charset="0"/>
                <a:cs typeface="Arial" pitchFamily="34" charset="0"/>
                <a:sym typeface="Symbol"/>
              </a:rPr>
              <a:t></a:t>
            </a:r>
            <a:r>
              <a:rPr lang="ar-SA" sz="1400" b="1" dirty="0" smtClean="0">
                <a:solidFill>
                  <a:srgbClr val="000000"/>
                </a:solidFill>
                <a:latin typeface="Arial" pitchFamily="34" charset="0"/>
                <a:cs typeface="Arial" pitchFamily="34" charset="0"/>
              </a:rPr>
              <a:t> </a:t>
            </a:r>
            <a:r>
              <a:rPr lang="ar-EG" sz="1400" b="1" dirty="0" smtClean="0">
                <a:solidFill>
                  <a:srgbClr val="000000"/>
                </a:solidFill>
                <a:latin typeface="Arial" pitchFamily="34" charset="0"/>
                <a:cs typeface="Arial" pitchFamily="34" charset="0"/>
              </a:rPr>
              <a:t>50</a:t>
            </a:r>
            <a:r>
              <a:rPr lang="ar-EG" sz="1400" b="1" dirty="0">
                <a:solidFill>
                  <a:srgbClr val="000000"/>
                </a:solidFill>
                <a:latin typeface="Arial" pitchFamily="34" charset="0"/>
                <a:cs typeface="Arial" pitchFamily="34" charset="0"/>
              </a:rPr>
              <a:t>=  11.84</a:t>
            </a:r>
            <a:endParaRPr lang="ar-SA" sz="1400" b="1" dirty="0">
              <a:solidFill>
                <a:srgbClr val="00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02582149"/>
              </p:ext>
            </p:extLst>
          </p:nvPr>
        </p:nvGraphicFramePr>
        <p:xfrm>
          <a:off x="116134" y="1683484"/>
          <a:ext cx="1614321" cy="2050315"/>
        </p:xfrm>
        <a:graphic>
          <a:graphicData uri="http://schemas.openxmlformats.org/drawingml/2006/table">
            <a:tbl>
              <a:tblPr rtl="1" firstRow="1" firstCol="1" lastRow="1" lastCol="1" bandRow="1" bandCol="1">
                <a:tableStyleId>{5C22544A-7EE6-4342-B048-85BDC9FD1C3A}</a:tableStyleId>
              </a:tblPr>
              <a:tblGrid>
                <a:gridCol w="712839"/>
                <a:gridCol w="901482"/>
              </a:tblGrid>
              <a:tr h="333771">
                <a:tc>
                  <a:txBody>
                    <a:bodyPr/>
                    <a:lstStyle/>
                    <a:p>
                      <a:pPr algn="ctr" rtl="1">
                        <a:spcAft>
                          <a:spcPts val="0"/>
                        </a:spcAft>
                      </a:pPr>
                      <a:r>
                        <a:rPr lang="ar-EG" sz="1400" dirty="0">
                          <a:solidFill>
                            <a:schemeClr val="tx1"/>
                          </a:solidFill>
                          <a:effectLst/>
                          <a:latin typeface="Simplified Arabic" pitchFamily="18" charset="-78"/>
                          <a:cs typeface="Simplified Arabic" pitchFamily="18" charset="-78"/>
                        </a:rPr>
                        <a:t>ف</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c>
                  <a:txBody>
                    <a:bodyPr/>
                    <a:lstStyle/>
                    <a:p>
                      <a:pPr algn="ctr" rtl="1">
                        <a:spcAft>
                          <a:spcPts val="0"/>
                        </a:spcAft>
                      </a:pPr>
                      <a:r>
                        <a:rPr lang="ar-EG" sz="1400">
                          <a:solidFill>
                            <a:schemeClr val="tx1"/>
                          </a:solidFill>
                          <a:effectLst/>
                          <a:latin typeface="Simplified Arabic" pitchFamily="18" charset="-78"/>
                          <a:cs typeface="Simplified Arabic" pitchFamily="18" charset="-78"/>
                        </a:rPr>
                        <a:t>ك</a:t>
                      </a:r>
                      <a:endParaRPr lang="en-US" sz="1400">
                        <a:solidFill>
                          <a:schemeClr val="tx1"/>
                        </a:solidFill>
                        <a:effectLst/>
                        <a:latin typeface="Simplified Arabic" pitchFamily="18" charset="-78"/>
                        <a:ea typeface="Times New Roman"/>
                        <a:cs typeface="Simplified Arabic" pitchFamily="18" charset="-78"/>
                      </a:endParaRPr>
                    </a:p>
                  </a:txBody>
                  <a:tcPr marL="68580" marR="68580" marT="0" marB="0"/>
                </a:tc>
              </a:tr>
              <a:tr h="1430454">
                <a:tc>
                  <a:txBody>
                    <a:bodyPr/>
                    <a:lstStyle/>
                    <a:p>
                      <a:pPr algn="ctr" rtl="1">
                        <a:spcAft>
                          <a:spcPts val="0"/>
                        </a:spcAft>
                      </a:pPr>
                      <a:endParaRPr lang="ar-EG" sz="1200" dirty="0" smtClean="0">
                        <a:solidFill>
                          <a:schemeClr val="tx1"/>
                        </a:solidFill>
                        <a:effectLst/>
                        <a:latin typeface="Simplified Arabic" pitchFamily="18" charset="-78"/>
                        <a:cs typeface="Simplified Arabic" pitchFamily="18" charset="-78"/>
                      </a:endParaRPr>
                    </a:p>
                    <a:p>
                      <a:pPr algn="ctr" rtl="1">
                        <a:spcAft>
                          <a:spcPts val="0"/>
                        </a:spcAft>
                      </a:pPr>
                      <a:r>
                        <a:rPr lang="ar-EG" sz="1200" dirty="0" smtClean="0">
                          <a:solidFill>
                            <a:schemeClr val="tx1"/>
                          </a:solidFill>
                          <a:effectLst/>
                          <a:latin typeface="Simplified Arabic" pitchFamily="18" charset="-78"/>
                          <a:cs typeface="Simplified Arabic" pitchFamily="18" charset="-78"/>
                        </a:rPr>
                        <a:t>2</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6</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10</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14</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18</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c>
                  <a:txBody>
                    <a:bodyPr/>
                    <a:lstStyle/>
                    <a:p>
                      <a:pPr algn="ctr" rtl="1">
                        <a:spcAft>
                          <a:spcPts val="0"/>
                        </a:spcAft>
                      </a:pPr>
                      <a:endParaRPr lang="ar-EG" sz="1200" dirty="0" smtClean="0">
                        <a:solidFill>
                          <a:schemeClr val="tx1"/>
                        </a:solidFill>
                        <a:effectLst/>
                        <a:latin typeface="Simplified Arabic" pitchFamily="18" charset="-78"/>
                        <a:cs typeface="Simplified Arabic" pitchFamily="18" charset="-78"/>
                      </a:endParaRPr>
                    </a:p>
                    <a:p>
                      <a:pPr algn="ctr" rtl="1">
                        <a:spcAft>
                          <a:spcPts val="0"/>
                        </a:spcAft>
                      </a:pPr>
                      <a:r>
                        <a:rPr lang="ar-EG" sz="1200" dirty="0" smtClean="0">
                          <a:solidFill>
                            <a:schemeClr val="tx1"/>
                          </a:solidFill>
                          <a:effectLst/>
                          <a:latin typeface="Simplified Arabic" pitchFamily="18" charset="-78"/>
                          <a:cs typeface="Simplified Arabic" pitchFamily="18" charset="-78"/>
                        </a:rPr>
                        <a:t>7</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9</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18</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11</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5</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r>
              <a:tr h="286090">
                <a:tc>
                  <a:txBody>
                    <a:bodyPr/>
                    <a:lstStyle/>
                    <a:p>
                      <a:pPr algn="ctr" rtl="1">
                        <a:spcAft>
                          <a:spcPts val="0"/>
                        </a:spcAft>
                      </a:pPr>
                      <a:r>
                        <a:rPr lang="ar-EG" sz="1200" dirty="0">
                          <a:solidFill>
                            <a:schemeClr val="tx1"/>
                          </a:solidFill>
                          <a:effectLst/>
                          <a:latin typeface="Simplified Arabic" pitchFamily="18" charset="-78"/>
                          <a:cs typeface="Simplified Arabic" pitchFamily="18" charset="-78"/>
                        </a:rPr>
                        <a:t> </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c>
                  <a:txBody>
                    <a:bodyPr/>
                    <a:lstStyle/>
                    <a:p>
                      <a:pPr algn="ctr" rtl="1">
                        <a:spcAft>
                          <a:spcPts val="0"/>
                        </a:spcAft>
                      </a:pPr>
                      <a:r>
                        <a:rPr lang="ar-EG" sz="1200" dirty="0" smtClean="0">
                          <a:solidFill>
                            <a:schemeClr val="tx1"/>
                          </a:solidFill>
                          <a:effectLst/>
                          <a:latin typeface="Simplified Arabic" pitchFamily="18" charset="-78"/>
                          <a:cs typeface="Simplified Arabic" pitchFamily="18" charset="-78"/>
                        </a:rPr>
                        <a:t>50</a:t>
                      </a:r>
                      <a:endParaRPr lang="en-US" sz="1200" dirty="0" smtClean="0">
                        <a:solidFill>
                          <a:schemeClr val="tx1"/>
                        </a:solidFill>
                        <a:effectLst/>
                        <a:latin typeface="Simplified Arabic" pitchFamily="18" charset="-78"/>
                        <a:cs typeface="Simplified Arabic" pitchFamily="18" charset="-78"/>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27323189"/>
              </p:ext>
            </p:extLst>
          </p:nvPr>
        </p:nvGraphicFramePr>
        <p:xfrm>
          <a:off x="122741" y="3886201"/>
          <a:ext cx="1600200" cy="1898650"/>
        </p:xfrm>
        <a:graphic>
          <a:graphicData uri="http://schemas.openxmlformats.org/drawingml/2006/table">
            <a:tbl>
              <a:tblPr rtl="1" firstRow="1" firstCol="1" lastRow="1" lastCol="1" bandRow="1" bandCol="1">
                <a:tableStyleId>{5C22544A-7EE6-4342-B048-85BDC9FD1C3A}</a:tableStyleId>
              </a:tblPr>
              <a:tblGrid>
                <a:gridCol w="800100"/>
                <a:gridCol w="800100"/>
              </a:tblGrid>
              <a:tr h="309083">
                <a:tc>
                  <a:txBody>
                    <a:bodyPr/>
                    <a:lstStyle/>
                    <a:p>
                      <a:pPr algn="ctr" rtl="1">
                        <a:spcAft>
                          <a:spcPts val="0"/>
                        </a:spcAft>
                      </a:pPr>
                      <a:r>
                        <a:rPr lang="ar-EG" sz="1400" dirty="0">
                          <a:solidFill>
                            <a:schemeClr val="tx1"/>
                          </a:solidFill>
                          <a:effectLst/>
                          <a:latin typeface="Simplified Arabic" pitchFamily="18" charset="-78"/>
                          <a:cs typeface="Simplified Arabic" pitchFamily="18" charset="-78"/>
                        </a:rPr>
                        <a:t>س</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c>
                  <a:txBody>
                    <a:bodyPr/>
                    <a:lstStyle/>
                    <a:p>
                      <a:pPr algn="ctr" rtl="1">
                        <a:spcAft>
                          <a:spcPts val="0"/>
                        </a:spcAft>
                      </a:pPr>
                      <a:r>
                        <a:rPr lang="ar-EG" sz="1400" dirty="0">
                          <a:solidFill>
                            <a:schemeClr val="tx1"/>
                          </a:solidFill>
                          <a:effectLst/>
                          <a:latin typeface="Simplified Arabic" pitchFamily="18" charset="-78"/>
                          <a:cs typeface="Simplified Arabic" pitchFamily="18" charset="-78"/>
                        </a:rPr>
                        <a:t>ك × س</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r>
              <a:tr h="1324639">
                <a:tc>
                  <a:txBody>
                    <a:bodyPr/>
                    <a:lstStyle/>
                    <a:p>
                      <a:pPr algn="ctr" rtl="1">
                        <a:spcAft>
                          <a:spcPts val="0"/>
                        </a:spcAft>
                      </a:pPr>
                      <a:endParaRPr lang="ar-EG" sz="1200" dirty="0" smtClean="0">
                        <a:solidFill>
                          <a:schemeClr val="tx1"/>
                        </a:solidFill>
                        <a:effectLst/>
                        <a:latin typeface="Simplified Arabic" pitchFamily="18" charset="-78"/>
                        <a:cs typeface="Simplified Arabic" pitchFamily="18" charset="-78"/>
                      </a:endParaRPr>
                    </a:p>
                    <a:p>
                      <a:pPr algn="ctr" rtl="1">
                        <a:spcAft>
                          <a:spcPts val="0"/>
                        </a:spcAft>
                      </a:pPr>
                      <a:r>
                        <a:rPr lang="ar-EG" sz="1200" dirty="0" smtClean="0">
                          <a:solidFill>
                            <a:schemeClr val="tx1"/>
                          </a:solidFill>
                          <a:effectLst/>
                          <a:latin typeface="Simplified Arabic" pitchFamily="18" charset="-78"/>
                          <a:cs typeface="Simplified Arabic" pitchFamily="18" charset="-78"/>
                        </a:rPr>
                        <a:t>4</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8</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12</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16</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20</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c>
                  <a:txBody>
                    <a:bodyPr/>
                    <a:lstStyle/>
                    <a:p>
                      <a:pPr algn="ctr" rtl="1">
                        <a:spcAft>
                          <a:spcPts val="0"/>
                        </a:spcAft>
                        <a:tabLst>
                          <a:tab pos="232410" algn="l"/>
                        </a:tabLst>
                      </a:pPr>
                      <a:endParaRPr lang="ar-EG" sz="1200" dirty="0" smtClean="0">
                        <a:solidFill>
                          <a:schemeClr val="tx1"/>
                        </a:solidFill>
                        <a:effectLst/>
                        <a:latin typeface="Simplified Arabic" pitchFamily="18" charset="-78"/>
                        <a:cs typeface="Simplified Arabic" pitchFamily="18" charset="-78"/>
                      </a:endParaRPr>
                    </a:p>
                    <a:p>
                      <a:pPr algn="ctr" rtl="1">
                        <a:spcAft>
                          <a:spcPts val="0"/>
                        </a:spcAft>
                        <a:tabLst>
                          <a:tab pos="232410" algn="l"/>
                        </a:tabLst>
                      </a:pPr>
                      <a:r>
                        <a:rPr lang="ar-EG" sz="1200" dirty="0" smtClean="0">
                          <a:solidFill>
                            <a:schemeClr val="tx1"/>
                          </a:solidFill>
                          <a:effectLst/>
                          <a:latin typeface="Simplified Arabic" pitchFamily="18" charset="-78"/>
                          <a:cs typeface="Simplified Arabic" pitchFamily="18" charset="-78"/>
                        </a:rPr>
                        <a:t>28</a:t>
                      </a:r>
                      <a:endParaRPr lang="en-US" sz="1400" dirty="0">
                        <a:solidFill>
                          <a:schemeClr val="tx1"/>
                        </a:solidFill>
                        <a:effectLst/>
                        <a:latin typeface="Simplified Arabic" pitchFamily="18" charset="-78"/>
                        <a:cs typeface="Simplified Arabic" pitchFamily="18" charset="-78"/>
                      </a:endParaRPr>
                    </a:p>
                    <a:p>
                      <a:pPr algn="ctr" rtl="1">
                        <a:spcAft>
                          <a:spcPts val="0"/>
                        </a:spcAft>
                        <a:tabLst>
                          <a:tab pos="232410" algn="l"/>
                        </a:tabLst>
                      </a:pPr>
                      <a:r>
                        <a:rPr lang="ar-EG" sz="1200" dirty="0">
                          <a:solidFill>
                            <a:schemeClr val="tx1"/>
                          </a:solidFill>
                          <a:effectLst/>
                          <a:latin typeface="Simplified Arabic" pitchFamily="18" charset="-78"/>
                          <a:cs typeface="Simplified Arabic" pitchFamily="18" charset="-78"/>
                        </a:rPr>
                        <a:t>72</a:t>
                      </a:r>
                      <a:endParaRPr lang="en-US" sz="1400" dirty="0">
                        <a:solidFill>
                          <a:schemeClr val="tx1"/>
                        </a:solidFill>
                        <a:effectLst/>
                        <a:latin typeface="Simplified Arabic" pitchFamily="18" charset="-78"/>
                        <a:cs typeface="Simplified Arabic" pitchFamily="18" charset="-78"/>
                      </a:endParaRPr>
                    </a:p>
                    <a:p>
                      <a:pPr algn="ctr" rtl="1">
                        <a:spcAft>
                          <a:spcPts val="0"/>
                        </a:spcAft>
                        <a:tabLst>
                          <a:tab pos="232410" algn="l"/>
                        </a:tabLst>
                      </a:pPr>
                      <a:r>
                        <a:rPr lang="ar-EG" sz="1200" dirty="0">
                          <a:solidFill>
                            <a:schemeClr val="tx1"/>
                          </a:solidFill>
                          <a:effectLst/>
                          <a:latin typeface="Simplified Arabic" pitchFamily="18" charset="-78"/>
                          <a:cs typeface="Simplified Arabic" pitchFamily="18" charset="-78"/>
                        </a:rPr>
                        <a:t>216</a:t>
                      </a:r>
                      <a:endParaRPr lang="en-US" sz="1400" dirty="0">
                        <a:solidFill>
                          <a:schemeClr val="tx1"/>
                        </a:solidFill>
                        <a:effectLst/>
                        <a:latin typeface="Simplified Arabic" pitchFamily="18" charset="-78"/>
                        <a:cs typeface="Simplified Arabic" pitchFamily="18" charset="-78"/>
                      </a:endParaRPr>
                    </a:p>
                    <a:p>
                      <a:pPr algn="ctr" rtl="1">
                        <a:spcAft>
                          <a:spcPts val="0"/>
                        </a:spcAft>
                        <a:tabLst>
                          <a:tab pos="232410" algn="l"/>
                        </a:tabLst>
                      </a:pPr>
                      <a:r>
                        <a:rPr lang="ar-EG" sz="1200" dirty="0">
                          <a:solidFill>
                            <a:schemeClr val="tx1"/>
                          </a:solidFill>
                          <a:effectLst/>
                          <a:latin typeface="Simplified Arabic" pitchFamily="18" charset="-78"/>
                          <a:cs typeface="Simplified Arabic" pitchFamily="18" charset="-78"/>
                        </a:rPr>
                        <a:t>176</a:t>
                      </a:r>
                      <a:endParaRPr lang="en-US" sz="1400" dirty="0">
                        <a:solidFill>
                          <a:schemeClr val="tx1"/>
                        </a:solidFill>
                        <a:effectLst/>
                        <a:latin typeface="Simplified Arabic" pitchFamily="18" charset="-78"/>
                        <a:cs typeface="Simplified Arabic" pitchFamily="18" charset="-78"/>
                      </a:endParaRPr>
                    </a:p>
                    <a:p>
                      <a:pPr algn="ctr" rtl="1">
                        <a:spcAft>
                          <a:spcPts val="0"/>
                        </a:spcAft>
                      </a:pPr>
                      <a:r>
                        <a:rPr lang="ar-EG" sz="1200" dirty="0">
                          <a:solidFill>
                            <a:schemeClr val="tx1"/>
                          </a:solidFill>
                          <a:effectLst/>
                          <a:latin typeface="Simplified Arabic" pitchFamily="18" charset="-78"/>
                          <a:cs typeface="Simplified Arabic" pitchFamily="18" charset="-78"/>
                        </a:rPr>
                        <a:t>100</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r>
              <a:tr h="264928">
                <a:tc>
                  <a:txBody>
                    <a:bodyPr/>
                    <a:lstStyle/>
                    <a:p>
                      <a:pPr algn="ctr" rtl="1">
                        <a:spcAft>
                          <a:spcPts val="0"/>
                        </a:spcAft>
                      </a:pPr>
                      <a:r>
                        <a:rPr lang="ar-EG" sz="1200">
                          <a:solidFill>
                            <a:schemeClr val="tx1"/>
                          </a:solidFill>
                          <a:effectLst/>
                          <a:latin typeface="Simplified Arabic" pitchFamily="18" charset="-78"/>
                          <a:cs typeface="Simplified Arabic" pitchFamily="18" charset="-78"/>
                        </a:rPr>
                        <a:t> </a:t>
                      </a:r>
                      <a:endParaRPr lang="en-US" sz="1400">
                        <a:solidFill>
                          <a:schemeClr val="tx1"/>
                        </a:solidFill>
                        <a:effectLst/>
                        <a:latin typeface="Simplified Arabic" pitchFamily="18" charset="-78"/>
                        <a:ea typeface="Times New Roman"/>
                        <a:cs typeface="Simplified Arabic" pitchFamily="18" charset="-78"/>
                      </a:endParaRPr>
                    </a:p>
                  </a:txBody>
                  <a:tcPr marL="68580" marR="68580" marT="0" marB="0"/>
                </a:tc>
                <a:tc>
                  <a:txBody>
                    <a:bodyPr/>
                    <a:lstStyle/>
                    <a:p>
                      <a:pPr algn="ctr" rtl="1">
                        <a:spcAft>
                          <a:spcPts val="0"/>
                        </a:spcAft>
                        <a:tabLst>
                          <a:tab pos="232410" algn="l"/>
                        </a:tabLst>
                      </a:pPr>
                      <a:r>
                        <a:rPr lang="ar-EG" sz="1200" dirty="0">
                          <a:solidFill>
                            <a:schemeClr val="tx1"/>
                          </a:solidFill>
                          <a:effectLst/>
                          <a:latin typeface="Simplified Arabic" pitchFamily="18" charset="-78"/>
                          <a:cs typeface="Simplified Arabic" pitchFamily="18" charset="-78"/>
                        </a:rPr>
                        <a:t>592</a:t>
                      </a:r>
                      <a:endParaRPr lang="en-US" sz="1400" dirty="0">
                        <a:solidFill>
                          <a:schemeClr val="tx1"/>
                        </a:solidFill>
                        <a:effectLst/>
                        <a:latin typeface="Simplified Arabic" pitchFamily="18" charset="-78"/>
                        <a:ea typeface="Times New Roman"/>
                        <a:cs typeface="Simplified Arabic" pitchFamily="18" charset="-78"/>
                      </a:endParaRPr>
                    </a:p>
                  </a:txBody>
                  <a:tcPr marL="68580" marR="68580" marT="0" marB="0"/>
                </a:tc>
              </a:tr>
            </a:tbl>
          </a:graphicData>
        </a:graphic>
      </p:graphicFrame>
    </p:spTree>
    <p:extLst>
      <p:ext uri="{BB962C8B-B14F-4D97-AF65-F5344CB8AC3E}">
        <p14:creationId xmlns:p14="http://schemas.microsoft.com/office/powerpoint/2010/main" val="332415857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ثانيا : الوسيط </a:t>
              </a:r>
              <a:r>
                <a:rPr lang="en-US" sz="2000" b="1" dirty="0">
                  <a:solidFill>
                    <a:srgbClr val="000000"/>
                  </a:solidFill>
                  <a:latin typeface="Arial" pitchFamily="34" charset="0"/>
                  <a:cs typeface="Arial" pitchFamily="34" charset="0"/>
                </a:rPr>
                <a:t>Median</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النزعة المركزية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0" y="1577366"/>
            <a:ext cx="1934660" cy="5164981"/>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SA" sz="1600" b="1" dirty="0" smtClean="0">
                <a:solidFill>
                  <a:prstClr val="black"/>
                </a:solidFill>
                <a:latin typeface="Simplified Arabic" pitchFamily="18" charset="-78"/>
                <a:cs typeface="Simplified Arabic" pitchFamily="18" charset="-78"/>
              </a:rPr>
              <a:t>أما إذا كان عدد الدرجات زوجيا،</a:t>
            </a:r>
            <a:r>
              <a:rPr lang="ar-EG" sz="1600" b="1" dirty="0" smtClean="0">
                <a:solidFill>
                  <a:prstClr val="black"/>
                </a:solidFill>
                <a:latin typeface="Simplified Arabic" pitchFamily="18" charset="-78"/>
                <a:cs typeface="Simplified Arabic" pitchFamily="18" charset="-78"/>
              </a:rPr>
              <a:t> </a:t>
            </a:r>
            <a:r>
              <a:rPr lang="ar-SA" sz="1600" b="1" dirty="0" smtClean="0">
                <a:solidFill>
                  <a:prstClr val="black"/>
                </a:solidFill>
                <a:latin typeface="Simplified Arabic" pitchFamily="18" charset="-78"/>
                <a:cs typeface="Simplified Arabic" pitchFamily="18" charset="-78"/>
              </a:rPr>
              <a:t>مثل مجموعات الدرجات</a:t>
            </a:r>
            <a:endParaRPr lang="ar-EG" sz="1600" b="1" dirty="0" smtClean="0">
              <a:solidFill>
                <a:prstClr val="black"/>
              </a:solidFill>
              <a:latin typeface="Simplified Arabic" pitchFamily="18" charset="-78"/>
              <a:cs typeface="Simplified Arabic" pitchFamily="18" charset="-78"/>
            </a:endParaRPr>
          </a:p>
          <a:p>
            <a:r>
              <a:rPr lang="ar-SA" sz="1600" b="1" dirty="0" smtClean="0">
                <a:solidFill>
                  <a:prstClr val="black"/>
                </a:solidFill>
                <a:latin typeface="Simplified Arabic" pitchFamily="18" charset="-78"/>
                <a:cs typeface="Simplified Arabic" pitchFamily="18" charset="-78"/>
              </a:rPr>
              <a:t> </a:t>
            </a:r>
            <a:r>
              <a:rPr lang="ar-SA" sz="1400" b="1" dirty="0" smtClean="0">
                <a:solidFill>
                  <a:prstClr val="black"/>
                </a:solidFill>
                <a:latin typeface="Simplified Arabic" pitchFamily="18" charset="-78"/>
                <a:cs typeface="Simplified Arabic" pitchFamily="18" charset="-78"/>
              </a:rPr>
              <a:t>2 ، 5 ، 7 ، 10 ، 12، 13 </a:t>
            </a:r>
            <a:endParaRPr lang="ar-EG" sz="1400" b="1" dirty="0" smtClean="0">
              <a:solidFill>
                <a:prstClr val="black"/>
              </a:solidFill>
              <a:latin typeface="Simplified Arabic" pitchFamily="18" charset="-78"/>
              <a:cs typeface="Simplified Arabic" pitchFamily="18" charset="-78"/>
            </a:endParaRPr>
          </a:p>
          <a:p>
            <a:endParaRPr lang="ar-EG" sz="1600" b="1" dirty="0" smtClean="0">
              <a:solidFill>
                <a:prstClr val="black"/>
              </a:solidFill>
              <a:latin typeface="Simplified Arabic" pitchFamily="18" charset="-78"/>
              <a:cs typeface="Simplified Arabic" pitchFamily="18" charset="-78"/>
            </a:endParaRPr>
          </a:p>
          <a:p>
            <a:r>
              <a:rPr lang="ar-SA" sz="1600" b="1" dirty="0" smtClean="0">
                <a:solidFill>
                  <a:prstClr val="black"/>
                </a:solidFill>
                <a:latin typeface="Simplified Arabic" pitchFamily="18" charset="-78"/>
                <a:cs typeface="Simplified Arabic" pitchFamily="18" charset="-78"/>
              </a:rPr>
              <a:t>فيوجد وسيطين وهما الدرجة الثالثة والرابعة</a:t>
            </a:r>
            <a:r>
              <a:rPr lang="ar-EG" sz="1600" b="1" dirty="0" smtClean="0">
                <a:solidFill>
                  <a:prstClr val="black"/>
                </a:solidFill>
                <a:latin typeface="Simplified Arabic" pitchFamily="18" charset="-78"/>
                <a:cs typeface="Simplified Arabic" pitchFamily="18" charset="-78"/>
              </a:rPr>
              <a:t>.</a:t>
            </a:r>
          </a:p>
          <a:p>
            <a:pPr algn="just"/>
            <a:endParaRPr lang="ar-EG" sz="1600" b="1" dirty="0" smtClean="0">
              <a:solidFill>
                <a:prstClr val="black"/>
              </a:solidFill>
              <a:latin typeface="Simplified Arabic" pitchFamily="18" charset="-78"/>
              <a:cs typeface="Simplified Arabic" pitchFamily="18" charset="-78"/>
            </a:endParaRPr>
          </a:p>
          <a:p>
            <a:pPr algn="just"/>
            <a:r>
              <a:rPr lang="ar-SA" sz="1600" b="1" dirty="0" smtClean="0">
                <a:solidFill>
                  <a:prstClr val="black"/>
                </a:solidFill>
                <a:latin typeface="Simplified Arabic" pitchFamily="18" charset="-78"/>
                <a:cs typeface="Simplified Arabic" pitchFamily="18" charset="-78"/>
              </a:rPr>
              <a:t>وتكون قيمة الوسيط هنا مساوية لمتوسط الوسيطين </a:t>
            </a:r>
            <a:endParaRPr lang="ar-EG" sz="1600" b="1" dirty="0" smtClean="0">
              <a:solidFill>
                <a:prstClr val="black"/>
              </a:solidFill>
              <a:latin typeface="Simplified Arabic" pitchFamily="18" charset="-78"/>
              <a:cs typeface="Simplified Arabic" pitchFamily="18" charset="-78"/>
            </a:endParaRPr>
          </a:p>
          <a:p>
            <a:pPr algn="just"/>
            <a:endParaRPr lang="ar-EG" sz="1600" b="1" dirty="0" smtClean="0">
              <a:solidFill>
                <a:prstClr val="black"/>
              </a:solidFill>
              <a:latin typeface="Simplified Arabic" pitchFamily="18" charset="-78"/>
              <a:cs typeface="Simplified Arabic" pitchFamily="18" charset="-78"/>
            </a:endParaRPr>
          </a:p>
          <a:p>
            <a:pPr algn="just"/>
            <a:r>
              <a:rPr lang="ar-EG" sz="1600" b="1" dirty="0" smtClean="0">
                <a:solidFill>
                  <a:prstClr val="black"/>
                </a:solidFill>
                <a:latin typeface="Simplified Arabic" pitchFamily="18" charset="-78"/>
                <a:cs typeface="Simplified Arabic" pitchFamily="18" charset="-78"/>
              </a:rPr>
              <a:t>الوسيط =</a:t>
            </a:r>
            <a:endParaRPr lang="ar-EG" sz="1600" b="1" dirty="0">
              <a:solidFill>
                <a:prstClr val="black"/>
              </a:solidFill>
              <a:latin typeface="Simplified Arabic" pitchFamily="18" charset="-78"/>
              <a:cs typeface="Simplified Arabic" pitchFamily="18" charset="-78"/>
            </a:endParaRPr>
          </a:p>
          <a:p>
            <a:pPr algn="just"/>
            <a:r>
              <a:rPr lang="ar-EG" sz="1600" b="1" dirty="0">
                <a:solidFill>
                  <a:prstClr val="black"/>
                </a:solidFill>
                <a:latin typeface="Simplified Arabic" pitchFamily="18" charset="-78"/>
                <a:cs typeface="Simplified Arabic" pitchFamily="18" charset="-78"/>
              </a:rPr>
              <a:t> </a:t>
            </a:r>
            <a:r>
              <a:rPr lang="ar-EG" sz="1600" b="1" dirty="0" smtClean="0">
                <a:solidFill>
                  <a:prstClr val="black"/>
                </a:solidFill>
                <a:latin typeface="Simplified Arabic" pitchFamily="18" charset="-78"/>
                <a:cs typeface="Simplified Arabic" pitchFamily="18" charset="-78"/>
              </a:rPr>
              <a:t>(7+10) </a:t>
            </a:r>
            <a:r>
              <a:rPr lang="ar-EG" sz="1600" b="1" dirty="0" smtClean="0">
                <a:solidFill>
                  <a:prstClr val="black"/>
                </a:solidFill>
                <a:latin typeface="Simplified Arabic" pitchFamily="18" charset="-78"/>
                <a:cs typeface="Simplified Arabic" pitchFamily="18" charset="-78"/>
                <a:sym typeface="Symbol"/>
              </a:rPr>
              <a:t></a:t>
            </a:r>
            <a:r>
              <a:rPr lang="ar-EG" sz="1600" b="1" dirty="0" smtClean="0">
                <a:solidFill>
                  <a:prstClr val="black"/>
                </a:solidFill>
                <a:latin typeface="Simplified Arabic" pitchFamily="18" charset="-78"/>
                <a:cs typeface="Simplified Arabic" pitchFamily="18" charset="-78"/>
              </a:rPr>
              <a:t> 2 =  8.5</a:t>
            </a:r>
            <a:endParaRPr lang="ar-EG" sz="1600" b="1" dirty="0">
              <a:solidFill>
                <a:prstClr val="black"/>
              </a:solidFill>
              <a:latin typeface="Simplified Arabic" pitchFamily="18" charset="-78"/>
              <a:cs typeface="Simplified Arabic" pitchFamily="18" charset="-78"/>
            </a:endParaRPr>
          </a:p>
          <a:p>
            <a:pPr algn="just"/>
            <a:endParaRPr lang="ar-EG" sz="1600" b="1" dirty="0" smtClean="0">
              <a:solidFill>
                <a:prstClr val="black"/>
              </a:solidFill>
              <a:latin typeface="Simplified Arabic" pitchFamily="18" charset="-78"/>
              <a:cs typeface="Simplified Arabic" pitchFamily="18" charset="-78"/>
            </a:endParaRPr>
          </a:p>
          <a:p>
            <a:pPr algn="just"/>
            <a:endParaRPr lang="ar-SA" sz="1600" b="1" dirty="0">
              <a:solidFill>
                <a:prstClr val="black"/>
              </a:solidFill>
              <a:latin typeface="Simplified Arabic" pitchFamily="18" charset="-78"/>
              <a:cs typeface="Simplified Arabic" pitchFamily="18" charset="-78"/>
            </a:endParaRPr>
          </a:p>
        </p:txBody>
      </p:sp>
      <p:sp>
        <p:nvSpPr>
          <p:cNvPr id="29" name="AutoShape 35"/>
          <p:cNvSpPr>
            <a:spLocks noChangeArrowheads="1"/>
          </p:cNvSpPr>
          <p:nvPr/>
        </p:nvSpPr>
        <p:spPr bwMode="auto">
          <a:xfrm>
            <a:off x="2133600" y="1577366"/>
            <a:ext cx="4800601" cy="516498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r>
              <a:rPr lang="ar-SA" b="1" dirty="0">
                <a:solidFill>
                  <a:prstClr val="black"/>
                </a:solidFill>
                <a:latin typeface="Simplified Arabic" pitchFamily="18" charset="-78"/>
                <a:cs typeface="Simplified Arabic" pitchFamily="18" charset="-78"/>
              </a:rPr>
              <a:t>احسب الوسيط لهذه </a:t>
            </a:r>
            <a:r>
              <a:rPr lang="ar-SA" b="1" dirty="0" smtClean="0">
                <a:solidFill>
                  <a:prstClr val="black"/>
                </a:solidFill>
                <a:latin typeface="Simplified Arabic" pitchFamily="18" charset="-78"/>
                <a:cs typeface="Simplified Arabic" pitchFamily="18" charset="-78"/>
              </a:rPr>
              <a:t>الارقام</a:t>
            </a:r>
            <a:endParaRPr lang="ar-EG" b="1" dirty="0" smtClean="0">
              <a:solidFill>
                <a:prstClr val="black"/>
              </a:solidFill>
              <a:latin typeface="Simplified Arabic" pitchFamily="18" charset="-78"/>
              <a:cs typeface="Simplified Arabic" pitchFamily="18" charset="-78"/>
            </a:endParaRPr>
          </a:p>
          <a:p>
            <a:r>
              <a:rPr lang="ar-EG" b="1" dirty="0">
                <a:solidFill>
                  <a:prstClr val="black"/>
                </a:solidFill>
                <a:latin typeface="Simplified Arabic" pitchFamily="18" charset="-78"/>
                <a:cs typeface="Simplified Arabic" pitchFamily="18" charset="-78"/>
              </a:rPr>
              <a:t> </a:t>
            </a:r>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3  7 2  4  8  6  5  9  10</a:t>
            </a:r>
          </a:p>
          <a:p>
            <a:r>
              <a:rPr lang="ar-SA" b="1" dirty="0">
                <a:solidFill>
                  <a:prstClr val="black"/>
                </a:solidFill>
                <a:latin typeface="Simplified Arabic" pitchFamily="18" charset="-78"/>
                <a:cs typeface="Simplified Arabic" pitchFamily="18" charset="-78"/>
              </a:rPr>
              <a:t>أول خطوة هي ترتيب القيم تصاعدياً أو تنازلياً</a:t>
            </a:r>
          </a:p>
          <a:p>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10  </a:t>
            </a:r>
            <a:r>
              <a:rPr lang="ar-SA" b="1" dirty="0">
                <a:solidFill>
                  <a:prstClr val="black"/>
                </a:solidFill>
                <a:latin typeface="Simplified Arabic" pitchFamily="18" charset="-78"/>
                <a:cs typeface="Simplified Arabic" pitchFamily="18" charset="-78"/>
              </a:rPr>
              <a:t>9  8  7  6  5  4  3  2   </a:t>
            </a:r>
            <a:endParaRPr lang="ar-EG" b="1" dirty="0" smtClean="0">
              <a:solidFill>
                <a:prstClr val="black"/>
              </a:solidFill>
              <a:latin typeface="Simplified Arabic" pitchFamily="18" charset="-78"/>
              <a:cs typeface="Simplified Arabic" pitchFamily="18" charset="-78"/>
            </a:endParaRPr>
          </a:p>
          <a:p>
            <a:r>
              <a:rPr lang="ar-SA" b="1" dirty="0" smtClean="0">
                <a:solidFill>
                  <a:prstClr val="black"/>
                </a:solidFill>
                <a:latin typeface="Simplified Arabic" pitchFamily="18" charset="-78"/>
                <a:cs typeface="Simplified Arabic" pitchFamily="18" charset="-78"/>
              </a:rPr>
              <a:t>ولما </a:t>
            </a:r>
            <a:r>
              <a:rPr lang="ar-SA" b="1" dirty="0">
                <a:solidFill>
                  <a:prstClr val="black"/>
                </a:solidFill>
                <a:latin typeface="Simplified Arabic" pitchFamily="18" charset="-78"/>
                <a:cs typeface="Simplified Arabic" pitchFamily="18" charset="-78"/>
              </a:rPr>
              <a:t>كانت عدد القيم 9 فإن الوسيط يتمثل في القيمة الخامسة ويساوي 6 </a:t>
            </a:r>
          </a:p>
          <a:p>
            <a:pPr algn="just"/>
            <a:r>
              <a:rPr lang="ar-EG" b="1" dirty="0" smtClean="0">
                <a:solidFill>
                  <a:prstClr val="black"/>
                </a:solidFill>
                <a:latin typeface="Simplified Arabic" pitchFamily="18" charset="-78"/>
                <a:cs typeface="Simplified Arabic" pitchFamily="18" charset="-78"/>
              </a:rPr>
              <a:t>إذا في </a:t>
            </a:r>
            <a:r>
              <a:rPr lang="ar-EG" b="1" dirty="0">
                <a:solidFill>
                  <a:prstClr val="black"/>
                </a:solidFill>
                <a:latin typeface="Simplified Arabic" pitchFamily="18" charset="-78"/>
                <a:cs typeface="Simplified Arabic" pitchFamily="18" charset="-78"/>
              </a:rPr>
              <a:t>حالة القيم الفردية </a:t>
            </a:r>
            <a:r>
              <a:rPr lang="ar-EG" b="1" dirty="0" smtClean="0">
                <a:solidFill>
                  <a:prstClr val="black"/>
                </a:solidFill>
                <a:latin typeface="Simplified Arabic" pitchFamily="18" charset="-78"/>
                <a:cs typeface="Simplified Arabic" pitchFamily="18" charset="-78"/>
              </a:rPr>
              <a:t>تحسب </a:t>
            </a:r>
            <a:r>
              <a:rPr lang="ar-EG" b="1" dirty="0">
                <a:solidFill>
                  <a:prstClr val="black"/>
                </a:solidFill>
                <a:latin typeface="Simplified Arabic" pitchFamily="18" charset="-78"/>
                <a:cs typeface="Simplified Arabic" pitchFamily="18" charset="-78"/>
              </a:rPr>
              <a:t>قيمة الوسيط لمجموعة من الدرجات بأخذ الدرجة الوسطى بعد ترتيب الدرجات ترتيباً تصاعدياً أو </a:t>
            </a:r>
            <a:r>
              <a:rPr lang="ar-EG" b="1" dirty="0" smtClean="0">
                <a:solidFill>
                  <a:prstClr val="black"/>
                </a:solidFill>
                <a:latin typeface="Simplified Arabic" pitchFamily="18" charset="-78"/>
                <a:cs typeface="Simplified Arabic" pitchFamily="18" charset="-78"/>
              </a:rPr>
              <a:t>تنازلياً. ومن </a:t>
            </a:r>
            <a:r>
              <a:rPr lang="ar-EG" b="1" dirty="0">
                <a:solidFill>
                  <a:prstClr val="black"/>
                </a:solidFill>
                <a:latin typeface="Simplified Arabic" pitchFamily="18" charset="-78"/>
                <a:cs typeface="Simplified Arabic" pitchFamily="18" charset="-78"/>
              </a:rPr>
              <a:t>السهل التعرف على هذه القيمة </a:t>
            </a:r>
            <a:r>
              <a:rPr lang="ar-EG" b="1" dirty="0" smtClean="0">
                <a:solidFill>
                  <a:prstClr val="black"/>
                </a:solidFill>
                <a:latin typeface="Simplified Arabic" pitchFamily="18" charset="-78"/>
                <a:cs typeface="Simplified Arabic" pitchFamily="18" charset="-78"/>
              </a:rPr>
              <a:t>التي </a:t>
            </a:r>
            <a:r>
              <a:rPr lang="ar-EG" b="1" dirty="0">
                <a:solidFill>
                  <a:prstClr val="black"/>
                </a:solidFill>
                <a:latin typeface="Simplified Arabic" pitchFamily="18" charset="-78"/>
                <a:cs typeface="Simplified Arabic" pitchFamily="18" charset="-78"/>
              </a:rPr>
              <a:t>تتوسط تلك المجموعات ويمكن التعرف عليها </a:t>
            </a:r>
            <a:r>
              <a:rPr lang="ar-EG" b="1" dirty="0" smtClean="0">
                <a:solidFill>
                  <a:prstClr val="black"/>
                </a:solidFill>
                <a:latin typeface="Simplified Arabic" pitchFamily="18" charset="-78"/>
                <a:cs typeface="Simplified Arabic" pitchFamily="18" charset="-78"/>
              </a:rPr>
              <a:t>حسابيا، بقسمة </a:t>
            </a:r>
            <a:r>
              <a:rPr lang="ar-EG" b="1" dirty="0">
                <a:solidFill>
                  <a:prstClr val="black"/>
                </a:solidFill>
                <a:latin typeface="Simplified Arabic" pitchFamily="18" charset="-78"/>
                <a:cs typeface="Simplified Arabic" pitchFamily="18" charset="-78"/>
              </a:rPr>
              <a:t>عدد </a:t>
            </a:r>
            <a:r>
              <a:rPr lang="ar-EG" b="1" dirty="0" smtClean="0">
                <a:solidFill>
                  <a:prstClr val="black"/>
                </a:solidFill>
                <a:latin typeface="Simplified Arabic" pitchFamily="18" charset="-78"/>
                <a:cs typeface="Simplified Arabic" pitchFamily="18" charset="-78"/>
              </a:rPr>
              <a:t>القيم+1 </a:t>
            </a:r>
            <a:r>
              <a:rPr lang="ar-EG" b="1" dirty="0">
                <a:solidFill>
                  <a:prstClr val="black"/>
                </a:solidFill>
                <a:latin typeface="Simplified Arabic" pitchFamily="18" charset="-78"/>
                <a:cs typeface="Simplified Arabic" pitchFamily="18" charset="-78"/>
              </a:rPr>
              <a:t>على 2.</a:t>
            </a:r>
            <a:endParaRPr lang="ar-EG" b="1" dirty="0" smtClean="0">
              <a:solidFill>
                <a:prstClr val="black"/>
              </a:solidFill>
              <a:latin typeface="Simplified Arabic" pitchFamily="18" charset="-78"/>
              <a:cs typeface="Simplified Arabic" pitchFamily="18" charset="-78"/>
            </a:endParaRPr>
          </a:p>
          <a:p>
            <a:pPr algn="just"/>
            <a:r>
              <a:rPr lang="ar-EG" b="1" dirty="0" smtClean="0">
                <a:solidFill>
                  <a:prstClr val="black"/>
                </a:solidFill>
                <a:latin typeface="Simplified Arabic" pitchFamily="18" charset="-78"/>
                <a:cs typeface="Simplified Arabic" pitchFamily="18" charset="-78"/>
              </a:rPr>
              <a:t>ا</a:t>
            </a:r>
            <a:r>
              <a:rPr lang="ar-SA" b="1" dirty="0" smtClean="0">
                <a:solidFill>
                  <a:prstClr val="black"/>
                </a:solidFill>
                <a:latin typeface="Simplified Arabic" pitchFamily="18" charset="-78"/>
                <a:cs typeface="Simplified Arabic" pitchFamily="18" charset="-78"/>
              </a:rPr>
              <a:t>لخلاصة</a:t>
            </a:r>
            <a:r>
              <a:rPr lang="ar-EG" b="1" dirty="0" smtClean="0">
                <a:solidFill>
                  <a:prstClr val="black"/>
                </a:solidFill>
                <a:latin typeface="Simplified Arabic" pitchFamily="18" charset="-78"/>
                <a:cs typeface="Simplified Arabic" pitchFamily="18" charset="-78"/>
              </a:rPr>
              <a:t>:</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نحصل على الوسيط </a:t>
            </a:r>
            <a:r>
              <a:rPr lang="ar-EG" b="1" dirty="0" smtClean="0">
                <a:solidFill>
                  <a:prstClr val="black"/>
                </a:solidFill>
                <a:latin typeface="Simplified Arabic" pitchFamily="18" charset="-78"/>
                <a:cs typeface="Simplified Arabic" pitchFamily="18" charset="-78"/>
              </a:rPr>
              <a:t>ب</a:t>
            </a:r>
            <a:r>
              <a:rPr lang="ar-SA" b="1" dirty="0" smtClean="0">
                <a:solidFill>
                  <a:prstClr val="black"/>
                </a:solidFill>
                <a:latin typeface="Simplified Arabic" pitchFamily="18" charset="-78"/>
                <a:cs typeface="Simplified Arabic" pitchFamily="18" charset="-78"/>
              </a:rPr>
              <a:t>ترتيب </a:t>
            </a:r>
            <a:r>
              <a:rPr lang="ar-SA" b="1" dirty="0">
                <a:solidFill>
                  <a:prstClr val="black"/>
                </a:solidFill>
                <a:latin typeface="Simplified Arabic" pitchFamily="18" charset="-78"/>
                <a:cs typeface="Simplified Arabic" pitchFamily="18" charset="-78"/>
              </a:rPr>
              <a:t>القيم، ثم نحصل على ترتيب الوسيط بقسمة عدد القيم على </a:t>
            </a:r>
            <a:r>
              <a:rPr lang="ar-SA" b="1" dirty="0" smtClean="0">
                <a:solidFill>
                  <a:prstClr val="black"/>
                </a:solidFill>
                <a:latin typeface="Simplified Arabic" pitchFamily="18" charset="-78"/>
                <a:cs typeface="Simplified Arabic" pitchFamily="18" charset="-78"/>
              </a:rPr>
              <a:t>2</a:t>
            </a:r>
            <a:endParaRPr lang="ar-SA" b="1" dirty="0">
              <a:solidFill>
                <a:prstClr val="black"/>
              </a:solidFill>
              <a:latin typeface="Simplified Arabic" pitchFamily="18" charset="-78"/>
              <a:cs typeface="Simplified Arabic" pitchFamily="18" charset="-78"/>
            </a:endParaRPr>
          </a:p>
          <a:p>
            <a:r>
              <a:rPr lang="ar-SA" b="1" dirty="0">
                <a:solidFill>
                  <a:prstClr val="black"/>
                </a:solidFill>
                <a:latin typeface="Simplified Arabic" pitchFamily="18" charset="-78"/>
                <a:cs typeface="Simplified Arabic" pitchFamily="18" charset="-78"/>
              </a:rPr>
              <a:t>احسب الوسيط لهذه </a:t>
            </a:r>
            <a:r>
              <a:rPr lang="ar-SA" b="1" dirty="0" smtClean="0">
                <a:solidFill>
                  <a:prstClr val="black"/>
                </a:solidFill>
                <a:latin typeface="Simplified Arabic" pitchFamily="18" charset="-78"/>
                <a:cs typeface="Simplified Arabic" pitchFamily="18" charset="-78"/>
              </a:rPr>
              <a:t>الأرقام</a:t>
            </a:r>
            <a:endParaRPr lang="ar-EG" b="1" dirty="0" smtClean="0">
              <a:solidFill>
                <a:prstClr val="black"/>
              </a:solidFill>
              <a:latin typeface="Simplified Arabic" pitchFamily="18" charset="-78"/>
              <a:cs typeface="Simplified Arabic" pitchFamily="18" charset="-78"/>
            </a:endParaRPr>
          </a:p>
          <a:p>
            <a:r>
              <a:rPr lang="ar-EG" b="1" dirty="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2  3  4  5  6  7  8  9  10  11  12  13</a:t>
            </a: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438459"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a:solidFill>
                    <a:srgbClr val="000000"/>
                  </a:solidFill>
                  <a:latin typeface="Arial" pitchFamily="34" charset="0"/>
                  <a:cs typeface="Arial" pitchFamily="34" charset="0"/>
                </a:rPr>
                <a:t>يدل على قيمة أو كمية تتوسط مجموعة من القيم المرتبة تنازلياً أو تصاعدياً</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وبمعني آخر هو الدرجة الوسطى لمجموعة من الدرجات أو هو النقطة </a:t>
              </a:r>
              <a:r>
                <a:rPr lang="ar-EG" sz="1600" b="1" dirty="0" smtClean="0">
                  <a:solidFill>
                    <a:srgbClr val="000000"/>
                  </a:solidFill>
                  <a:latin typeface="Arial" pitchFamily="34" charset="0"/>
                  <a:cs typeface="Arial" pitchFamily="34" charset="0"/>
                </a:rPr>
                <a:t>التي </a:t>
              </a:r>
              <a:r>
                <a:rPr lang="ar-EG" sz="1600" b="1" dirty="0">
                  <a:solidFill>
                    <a:srgbClr val="000000"/>
                  </a:solidFill>
                  <a:latin typeface="Arial" pitchFamily="34" charset="0"/>
                  <a:cs typeface="Arial" pitchFamily="34" charset="0"/>
                </a:rPr>
                <a:t>تقسم توزيع الدرجات إلى نصفين متساويين بحيث يكون عدد الدرجات </a:t>
              </a:r>
              <a:r>
                <a:rPr lang="ar-EG" sz="1600" b="1" dirty="0" smtClean="0">
                  <a:solidFill>
                    <a:srgbClr val="000000"/>
                  </a:solidFill>
                  <a:latin typeface="Arial" pitchFamily="34" charset="0"/>
                  <a:cs typeface="Arial" pitchFamily="34" charset="0"/>
                </a:rPr>
                <a:t>التي </a:t>
              </a:r>
              <a:r>
                <a:rPr lang="ar-EG" sz="1600" b="1" dirty="0">
                  <a:solidFill>
                    <a:srgbClr val="000000"/>
                  </a:solidFill>
                  <a:latin typeface="Arial" pitchFamily="34" charset="0"/>
                  <a:cs typeface="Arial" pitchFamily="34" charset="0"/>
                </a:rPr>
                <a:t>تسبقها مساوياً لعدد الدرجات التالية لها</a:t>
              </a:r>
              <a:r>
                <a:rPr lang="ar-EG" sz="16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r>
                <a:rPr lang="ar-EG" sz="1200" b="1" dirty="0">
                  <a:solidFill>
                    <a:srgbClr val="000000"/>
                  </a:solidFill>
                  <a:latin typeface="Arial" pitchFamily="34" charset="0"/>
                  <a:cs typeface="Arial" pitchFamily="34" charset="0"/>
                </a:rPr>
                <a:t>يستخدم </a:t>
              </a:r>
              <a:r>
                <a:rPr lang="ar-EG" sz="1200" b="1" dirty="0" smtClean="0">
                  <a:solidFill>
                    <a:srgbClr val="000000"/>
                  </a:solidFill>
                  <a:latin typeface="Arial" pitchFamily="34" charset="0"/>
                  <a:cs typeface="Arial" pitchFamily="34" charset="0"/>
                </a:rPr>
                <a:t>الوسيط بدلا </a:t>
              </a:r>
              <a:r>
                <a:rPr lang="ar-EG" sz="1200" b="1" dirty="0">
                  <a:solidFill>
                    <a:srgbClr val="000000"/>
                  </a:solidFill>
                  <a:latin typeface="Arial" pitchFamily="34" charset="0"/>
                  <a:cs typeface="Arial" pitchFamily="34" charset="0"/>
                </a:rPr>
                <a:t>من المتوسط </a:t>
              </a:r>
              <a:r>
                <a:rPr lang="ar-EG" sz="1200" b="1" dirty="0" smtClean="0">
                  <a:solidFill>
                    <a:srgbClr val="000000"/>
                  </a:solidFill>
                  <a:latin typeface="Arial" pitchFamily="34" charset="0"/>
                  <a:cs typeface="Arial" pitchFamily="34" charset="0"/>
                </a:rPr>
                <a:t>الحسابي في </a:t>
              </a:r>
              <a:r>
                <a:rPr lang="ar-EG" sz="1200" b="1" dirty="0">
                  <a:solidFill>
                    <a:srgbClr val="000000"/>
                  </a:solidFill>
                  <a:latin typeface="Arial" pitchFamily="34" charset="0"/>
                  <a:cs typeface="Arial" pitchFamily="34" charset="0"/>
                </a:rPr>
                <a:t>حال البيانات الترتيبية (مثل التقديرات أو الدرجة الوظيفية) لأننا لا نستطيع حساب متوسط التقديرات او الدرجات الوظيفية </a:t>
              </a:r>
              <a:endParaRPr lang="ar-EG" sz="12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SA" sz="16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6157237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ثانيا : المنوال </a:t>
              </a:r>
              <a:r>
                <a:rPr lang="en-US" sz="2000" b="1" dirty="0" smtClean="0">
                  <a:solidFill>
                    <a:srgbClr val="000000"/>
                  </a:solidFill>
                  <a:latin typeface="Arial" pitchFamily="34" charset="0"/>
                  <a:cs typeface="Arial" pitchFamily="34" charset="0"/>
                </a:rPr>
                <a:t>Mod</a:t>
              </a:r>
              <a:r>
                <a:rPr lang="en-US" sz="2000" b="1" dirty="0">
                  <a:solidFill>
                    <a:srgbClr val="000000"/>
                  </a:solidFill>
                  <a:latin typeface="Arial" pitchFamily="34" charset="0"/>
                  <a:cs typeface="Arial" pitchFamily="34" charset="0"/>
                </a:rPr>
                <a:t>e</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النزعة المركزية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0" y="1577366"/>
            <a:ext cx="1934660" cy="5164981"/>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SA" sz="1600" b="1" dirty="0" smtClean="0">
                <a:solidFill>
                  <a:prstClr val="black"/>
                </a:solidFill>
                <a:latin typeface="Simplified Arabic" pitchFamily="18" charset="-78"/>
                <a:cs typeface="Simplified Arabic" pitchFamily="18" charset="-78"/>
              </a:rPr>
              <a:t>يوصف </a:t>
            </a:r>
            <a:r>
              <a:rPr lang="ar-SA" sz="1600" b="1" dirty="0">
                <a:solidFill>
                  <a:prstClr val="black"/>
                </a:solidFill>
                <a:latin typeface="Simplified Arabic" pitchFamily="18" charset="-78"/>
                <a:cs typeface="Simplified Arabic" pitchFamily="18" charset="-78"/>
              </a:rPr>
              <a:t>التوزيع بأنه وحيد المنوال</a:t>
            </a:r>
            <a:r>
              <a:rPr lang="en-US" sz="1600" b="1" dirty="0" err="1" smtClean="0">
                <a:solidFill>
                  <a:prstClr val="black"/>
                </a:solidFill>
                <a:latin typeface="Simplified Arabic" pitchFamily="18" charset="-78"/>
                <a:cs typeface="Simplified Arabic" pitchFamily="18" charset="-78"/>
              </a:rPr>
              <a:t>unimodal</a:t>
            </a:r>
            <a:r>
              <a:rPr lang="en-US" sz="1600" b="1" dirty="0" smtClean="0">
                <a:solidFill>
                  <a:prstClr val="black"/>
                </a:solidFill>
                <a:latin typeface="Simplified Arabic" pitchFamily="18" charset="-78"/>
                <a:cs typeface="Simplified Arabic" pitchFamily="18" charset="-78"/>
              </a:rPr>
              <a:t>  </a:t>
            </a:r>
            <a:endParaRPr lang="ar-EG" sz="1600" b="1" dirty="0" smtClean="0">
              <a:solidFill>
                <a:prstClr val="black"/>
              </a:solidFill>
              <a:latin typeface="Simplified Arabic" pitchFamily="18" charset="-78"/>
              <a:cs typeface="Simplified Arabic" pitchFamily="18" charset="-78"/>
            </a:endParaRPr>
          </a:p>
          <a:p>
            <a:pPr algn="just"/>
            <a:endParaRPr lang="en-US" sz="1600" b="1" dirty="0">
              <a:solidFill>
                <a:prstClr val="black"/>
              </a:solidFill>
              <a:latin typeface="Simplified Arabic" pitchFamily="18" charset="-78"/>
              <a:cs typeface="Simplified Arabic" pitchFamily="18" charset="-78"/>
            </a:endParaRPr>
          </a:p>
          <a:p>
            <a:pPr algn="just"/>
            <a:r>
              <a:rPr lang="ar-SA" sz="1600" b="1" dirty="0" smtClean="0">
                <a:solidFill>
                  <a:prstClr val="black"/>
                </a:solidFill>
                <a:latin typeface="Simplified Arabic" pitchFamily="18" charset="-78"/>
                <a:cs typeface="Simplified Arabic" pitchFamily="18" charset="-78"/>
              </a:rPr>
              <a:t>وقد </a:t>
            </a:r>
            <a:r>
              <a:rPr lang="ar-SA" sz="1600" b="1" dirty="0">
                <a:solidFill>
                  <a:prstClr val="black"/>
                </a:solidFill>
                <a:latin typeface="Simplified Arabic" pitchFamily="18" charset="-78"/>
                <a:cs typeface="Simplified Arabic" pitchFamily="18" charset="-78"/>
              </a:rPr>
              <a:t>يكون للتوزيع منوالين </a:t>
            </a:r>
            <a:r>
              <a:rPr lang="en-US" sz="1600" b="1" dirty="0">
                <a:solidFill>
                  <a:prstClr val="black"/>
                </a:solidFill>
                <a:latin typeface="Simplified Arabic" pitchFamily="18" charset="-78"/>
                <a:cs typeface="Simplified Arabic" pitchFamily="18" charset="-78"/>
              </a:rPr>
              <a:t>Bimodal           </a:t>
            </a:r>
            <a:endParaRPr lang="ar-EG" sz="1600" b="1" dirty="0" smtClean="0">
              <a:solidFill>
                <a:prstClr val="black"/>
              </a:solidFill>
              <a:latin typeface="Simplified Arabic" pitchFamily="18" charset="-78"/>
              <a:cs typeface="Simplified Arabic" pitchFamily="18" charset="-78"/>
            </a:endParaRPr>
          </a:p>
          <a:p>
            <a:pPr algn="just"/>
            <a:endParaRPr lang="en-US" sz="1600" b="1" dirty="0">
              <a:solidFill>
                <a:prstClr val="black"/>
              </a:solidFill>
              <a:latin typeface="Simplified Arabic" pitchFamily="18" charset="-78"/>
              <a:cs typeface="Simplified Arabic" pitchFamily="18" charset="-78"/>
            </a:endParaRPr>
          </a:p>
          <a:p>
            <a:pPr algn="just"/>
            <a:r>
              <a:rPr lang="ar-SA" sz="1600" b="1" dirty="0" smtClean="0">
                <a:solidFill>
                  <a:prstClr val="black"/>
                </a:solidFill>
                <a:latin typeface="Simplified Arabic" pitchFamily="18" charset="-78"/>
                <a:cs typeface="Simplified Arabic" pitchFamily="18" charset="-78"/>
              </a:rPr>
              <a:t>وأحيانا </a:t>
            </a:r>
            <a:r>
              <a:rPr lang="ar-SA" sz="1600" b="1" dirty="0">
                <a:solidFill>
                  <a:prstClr val="black"/>
                </a:solidFill>
                <a:latin typeface="Simplified Arabic" pitchFamily="18" charset="-78"/>
                <a:cs typeface="Simplified Arabic" pitchFamily="18" charset="-78"/>
              </a:rPr>
              <a:t>يكون له عدة مناويل </a:t>
            </a:r>
            <a:r>
              <a:rPr lang="en-US" sz="1600" b="1" dirty="0">
                <a:solidFill>
                  <a:prstClr val="black"/>
                </a:solidFill>
                <a:latin typeface="Simplified Arabic" pitchFamily="18" charset="-78"/>
                <a:cs typeface="Simplified Arabic" pitchFamily="18" charset="-78"/>
              </a:rPr>
              <a:t>multi- modal   </a:t>
            </a:r>
            <a:endParaRPr lang="ar-EG" sz="1600" b="1" dirty="0" smtClean="0">
              <a:solidFill>
                <a:prstClr val="black"/>
              </a:solidFill>
              <a:latin typeface="Simplified Arabic" pitchFamily="18" charset="-78"/>
              <a:cs typeface="Simplified Arabic" pitchFamily="18" charset="-78"/>
            </a:endParaRPr>
          </a:p>
          <a:p>
            <a:pPr algn="just"/>
            <a:endParaRPr lang="en-US" sz="1600" b="1" dirty="0">
              <a:solidFill>
                <a:prstClr val="black"/>
              </a:solidFill>
              <a:latin typeface="Simplified Arabic" pitchFamily="18" charset="-78"/>
              <a:cs typeface="Simplified Arabic" pitchFamily="18" charset="-78"/>
            </a:endParaRPr>
          </a:p>
          <a:p>
            <a:pPr algn="just"/>
            <a:r>
              <a:rPr lang="ar-SA" sz="1600" b="1" dirty="0">
                <a:solidFill>
                  <a:prstClr val="black"/>
                </a:solidFill>
                <a:latin typeface="Simplified Arabic" pitchFamily="18" charset="-78"/>
                <a:cs typeface="Simplified Arabic" pitchFamily="18" charset="-78"/>
              </a:rPr>
              <a:t>وفى مجموعة البيانات الصغيرة حيث لا تتكرر القيم لا يوجد منوال</a:t>
            </a:r>
            <a:r>
              <a:rPr lang="ar-SA" sz="1600" b="1" dirty="0" smtClean="0">
                <a:solidFill>
                  <a:prstClr val="black"/>
                </a:solidFill>
                <a:latin typeface="Simplified Arabic" pitchFamily="18" charset="-78"/>
                <a:cs typeface="Simplified Arabic" pitchFamily="18" charset="-78"/>
              </a:rPr>
              <a:t>.</a:t>
            </a:r>
            <a:endParaRPr lang="ar-EG" sz="1600" b="1" dirty="0" smtClean="0">
              <a:solidFill>
                <a:prstClr val="black"/>
              </a:solidFill>
              <a:latin typeface="Simplified Arabic" pitchFamily="18" charset="-78"/>
              <a:cs typeface="Simplified Arabic" pitchFamily="18" charset="-78"/>
            </a:endParaRPr>
          </a:p>
          <a:p>
            <a:pPr algn="just"/>
            <a:endParaRPr lang="ar-EG" sz="1600" b="1" dirty="0">
              <a:solidFill>
                <a:prstClr val="black"/>
              </a:solidFill>
              <a:latin typeface="Simplified Arabic" pitchFamily="18" charset="-78"/>
              <a:cs typeface="Simplified Arabic" pitchFamily="18" charset="-78"/>
            </a:endParaRPr>
          </a:p>
          <a:p>
            <a:pPr algn="just"/>
            <a:r>
              <a:rPr lang="ar-SA" sz="1600" b="1" dirty="0">
                <a:solidFill>
                  <a:prstClr val="black"/>
                </a:solidFill>
                <a:latin typeface="Simplified Arabic" pitchFamily="18" charset="-78"/>
                <a:cs typeface="Simplified Arabic" pitchFamily="18" charset="-78"/>
              </a:rPr>
              <a:t>وعندما يكون للبيانات أكثر من منوال فلا يجوز حساب متوسطها لان ذلك يتنافى مع معنى المنوال (القيمة الأكثر تكراراً) </a:t>
            </a:r>
          </a:p>
          <a:p>
            <a:pPr algn="just"/>
            <a:endParaRPr lang="ar-EG" sz="1400" b="1" dirty="0" smtClean="0">
              <a:solidFill>
                <a:prstClr val="black"/>
              </a:solidFill>
              <a:latin typeface="Simplified Arabic" pitchFamily="18" charset="-78"/>
              <a:cs typeface="Simplified Arabic" pitchFamily="18" charset="-78"/>
            </a:endParaRPr>
          </a:p>
          <a:p>
            <a:pPr algn="just"/>
            <a:endParaRPr lang="ar-SA" sz="1600" b="1" dirty="0">
              <a:solidFill>
                <a:prstClr val="black"/>
              </a:solidFill>
              <a:latin typeface="Simplified Arabic" pitchFamily="18" charset="-78"/>
              <a:cs typeface="Simplified Arabic" pitchFamily="18" charset="-78"/>
            </a:endParaRPr>
          </a:p>
        </p:txBody>
      </p:sp>
      <p:sp>
        <p:nvSpPr>
          <p:cNvPr id="29" name="AutoShape 35"/>
          <p:cNvSpPr>
            <a:spLocks noChangeArrowheads="1"/>
          </p:cNvSpPr>
          <p:nvPr/>
        </p:nvSpPr>
        <p:spPr bwMode="auto">
          <a:xfrm>
            <a:off x="2133600" y="1577366"/>
            <a:ext cx="4800601" cy="516498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EG" b="1" dirty="0" smtClean="0">
              <a:solidFill>
                <a:prstClr val="black"/>
              </a:solidFill>
              <a:latin typeface="Simplified Arabic" pitchFamily="18" charset="-78"/>
              <a:cs typeface="Simplified Arabic" pitchFamily="18" charset="-78"/>
            </a:endParaRPr>
          </a:p>
          <a:p>
            <a:r>
              <a:rPr lang="ar-SA" b="1" dirty="0" smtClean="0">
                <a:solidFill>
                  <a:prstClr val="black"/>
                </a:solidFill>
                <a:latin typeface="Simplified Arabic" pitchFamily="18" charset="-78"/>
                <a:cs typeface="Simplified Arabic" pitchFamily="18" charset="-78"/>
              </a:rPr>
              <a:t>يحسب </a:t>
            </a:r>
            <a:r>
              <a:rPr lang="ar-EG" b="1" dirty="0" smtClean="0">
                <a:solidFill>
                  <a:prstClr val="black"/>
                </a:solidFill>
                <a:latin typeface="Simplified Arabic" pitchFamily="18" charset="-78"/>
                <a:cs typeface="Simplified Arabic" pitchFamily="18" charset="-78"/>
              </a:rPr>
              <a:t>المنوال </a:t>
            </a:r>
            <a:r>
              <a:rPr lang="ar-SA" b="1" dirty="0" smtClean="0">
                <a:solidFill>
                  <a:prstClr val="black"/>
                </a:solidFill>
                <a:latin typeface="Simplified Arabic" pitchFamily="18" charset="-78"/>
                <a:cs typeface="Simplified Arabic" pitchFamily="18" charset="-78"/>
              </a:rPr>
              <a:t>من </a:t>
            </a:r>
            <a:r>
              <a:rPr lang="ar-SA" b="1" dirty="0">
                <a:solidFill>
                  <a:prstClr val="black"/>
                </a:solidFill>
                <a:latin typeface="Simplified Arabic" pitchFamily="18" charset="-78"/>
                <a:cs typeface="Simplified Arabic" pitchFamily="18" charset="-78"/>
              </a:rPr>
              <a:t>القيم المطلقة بملاحظة الفئة الأكثر شيوعاً بين مجموعة الأرقام.</a:t>
            </a:r>
          </a:p>
          <a:p>
            <a:r>
              <a:rPr lang="ar-SA" b="1" dirty="0">
                <a:solidFill>
                  <a:prstClr val="black"/>
                </a:solidFill>
                <a:latin typeface="Simplified Arabic" pitchFamily="18" charset="-78"/>
                <a:cs typeface="Simplified Arabic" pitchFamily="18" charset="-78"/>
              </a:rPr>
              <a:t>على سبيل المثال المنوال لمجموعة </a:t>
            </a:r>
            <a:r>
              <a:rPr lang="ar-SA" b="1" dirty="0" smtClean="0">
                <a:solidFill>
                  <a:prstClr val="black"/>
                </a:solidFill>
                <a:latin typeface="Simplified Arabic" pitchFamily="18" charset="-78"/>
                <a:cs typeface="Simplified Arabic" pitchFamily="18" charset="-78"/>
              </a:rPr>
              <a:t>الأرقام</a:t>
            </a:r>
            <a:endParaRPr lang="ar-EG" b="1" dirty="0" smtClean="0">
              <a:solidFill>
                <a:prstClr val="black"/>
              </a:solidFill>
              <a:latin typeface="Simplified Arabic" pitchFamily="18" charset="-78"/>
              <a:cs typeface="Simplified Arabic" pitchFamily="18" charset="-78"/>
            </a:endParaRPr>
          </a:p>
          <a:p>
            <a:r>
              <a:rPr lang="ar-EG" b="1" dirty="0" smtClean="0">
                <a:solidFill>
                  <a:prstClr val="black"/>
                </a:solidFill>
                <a:latin typeface="Simplified Arabic" pitchFamily="18" charset="-78"/>
                <a:cs typeface="Simplified Arabic" pitchFamily="18" charset="-78"/>
              </a:rPr>
              <a:t>    </a:t>
            </a:r>
            <a:r>
              <a:rPr lang="ar-SA" b="1" dirty="0" smtClean="0">
                <a:solidFill>
                  <a:prstClr val="black"/>
                </a:solidFill>
                <a:latin typeface="Simplified Arabic" pitchFamily="18" charset="-78"/>
                <a:cs typeface="Simplified Arabic" pitchFamily="18" charset="-78"/>
              </a:rPr>
              <a:t> </a:t>
            </a:r>
            <a:r>
              <a:rPr lang="ar-SA" b="1" dirty="0">
                <a:solidFill>
                  <a:prstClr val="black"/>
                </a:solidFill>
                <a:latin typeface="Simplified Arabic" pitchFamily="18" charset="-78"/>
                <a:cs typeface="Simplified Arabic" pitchFamily="18" charset="-78"/>
              </a:rPr>
              <a:t>6  5  7  8  6  10  6  8  6  5  4  6 </a:t>
            </a:r>
            <a:endParaRPr lang="ar-EG" b="1" dirty="0" smtClean="0">
              <a:solidFill>
                <a:prstClr val="black"/>
              </a:solidFill>
              <a:latin typeface="Simplified Arabic" pitchFamily="18" charset="-78"/>
              <a:cs typeface="Simplified Arabic" pitchFamily="18" charset="-78"/>
            </a:endParaRPr>
          </a:p>
          <a:p>
            <a:r>
              <a:rPr lang="ar-SA" b="1" dirty="0" smtClean="0">
                <a:solidFill>
                  <a:prstClr val="black"/>
                </a:solidFill>
                <a:latin typeface="Simplified Arabic" pitchFamily="18" charset="-78"/>
                <a:cs typeface="Simplified Arabic" pitchFamily="18" charset="-78"/>
              </a:rPr>
              <a:t>هو 6؛ </a:t>
            </a:r>
            <a:r>
              <a:rPr lang="ar-SA" b="1" dirty="0">
                <a:solidFill>
                  <a:prstClr val="black"/>
                </a:solidFill>
                <a:latin typeface="Simplified Arabic" pitchFamily="18" charset="-78"/>
                <a:cs typeface="Simplified Arabic" pitchFamily="18" charset="-78"/>
              </a:rPr>
              <a:t>حيث تكررت هذه القيمة  5 مرات</a:t>
            </a:r>
            <a:r>
              <a:rPr lang="ar-SA" b="1" dirty="0" smtClean="0">
                <a:solidFill>
                  <a:prstClr val="black"/>
                </a:solidFill>
                <a:latin typeface="Simplified Arabic" pitchFamily="18" charset="-78"/>
                <a:cs typeface="Simplified Arabic" pitchFamily="18" charset="-78"/>
              </a:rPr>
              <a:t>.</a:t>
            </a:r>
            <a:endParaRPr lang="ar-EG" b="1" dirty="0" smtClean="0">
              <a:solidFill>
                <a:prstClr val="black"/>
              </a:solidFill>
              <a:latin typeface="Simplified Arabic" pitchFamily="18" charset="-78"/>
              <a:cs typeface="Simplified Arabic" pitchFamily="18" charset="-78"/>
            </a:endParaRPr>
          </a:p>
          <a:p>
            <a:endParaRPr lang="ar-EG" b="1" dirty="0">
              <a:solidFill>
                <a:prstClr val="black"/>
              </a:solidFill>
              <a:latin typeface="Simplified Arabic" pitchFamily="18" charset="-78"/>
              <a:cs typeface="Simplified Arabic" pitchFamily="18" charset="-78"/>
            </a:endParaRPr>
          </a:p>
          <a:p>
            <a:pPr algn="just"/>
            <a:endParaRPr lang="ar-EG" b="1" dirty="0" smtClean="0">
              <a:solidFill>
                <a:prstClr val="black"/>
              </a:solidFill>
              <a:latin typeface="Simplified Arabic" pitchFamily="18" charset="-78"/>
              <a:cs typeface="Simplified Arabic" pitchFamily="18" charset="-78"/>
            </a:endParaRPr>
          </a:p>
          <a:p>
            <a:pPr algn="just"/>
            <a:r>
              <a:rPr lang="ar-EG" b="1" dirty="0" smtClean="0">
                <a:solidFill>
                  <a:prstClr val="black"/>
                </a:solidFill>
                <a:latin typeface="Simplified Arabic" pitchFamily="18" charset="-78"/>
                <a:cs typeface="Simplified Arabic" pitchFamily="18" charset="-78"/>
              </a:rPr>
              <a:t>تدريب عملي: احسب المتوسط الحسابي والوسيط، ثم أوجد قيمة المنوال للعناصر المناخية في أحد محطات الرصد الجوي بالمملكة العربية السعودية؟</a:t>
            </a:r>
            <a:endParaRPr lang="ar-SA"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438459"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a:solidFill>
                    <a:srgbClr val="000000"/>
                  </a:solidFill>
                  <a:latin typeface="Arial" pitchFamily="34" charset="0"/>
                  <a:cs typeface="Arial" pitchFamily="34" charset="0"/>
                </a:rPr>
                <a:t>هو أحد مقاييس النزعة المركزية المناسبة لمستويات القياس الأسمى </a:t>
              </a:r>
              <a:r>
                <a:rPr lang="ar-SA" sz="1600" b="1" dirty="0" smtClean="0">
                  <a:solidFill>
                    <a:srgbClr val="000000"/>
                  </a:solidFill>
                  <a:latin typeface="Arial" pitchFamily="34" charset="0"/>
                  <a:cs typeface="Arial" pitchFamily="34" charset="0"/>
                </a:rPr>
                <a:t>ويعرف </a:t>
              </a:r>
              <a:r>
                <a:rPr lang="ar-SA" sz="1600" b="1" dirty="0">
                  <a:solidFill>
                    <a:srgbClr val="000000"/>
                  </a:solidFill>
                  <a:latin typeface="Arial" pitchFamily="34" charset="0"/>
                  <a:cs typeface="Arial" pitchFamily="34" charset="0"/>
                </a:rPr>
                <a:t>المنوال بأنه القيمة الأكثر شيوعاً أو القيمة </a:t>
              </a:r>
              <a:r>
                <a:rPr lang="ar-SA" sz="1600" b="1" dirty="0" smtClean="0">
                  <a:solidFill>
                    <a:srgbClr val="000000"/>
                  </a:solidFill>
                  <a:latin typeface="Arial" pitchFamily="34" charset="0"/>
                  <a:cs typeface="Arial" pitchFamily="34" charset="0"/>
                </a:rPr>
                <a:t>التي </a:t>
              </a:r>
              <a:r>
                <a:rPr lang="ar-SA" sz="1600" b="1" dirty="0">
                  <a:solidFill>
                    <a:srgbClr val="000000"/>
                  </a:solidFill>
                  <a:latin typeface="Arial" pitchFamily="34" charset="0"/>
                  <a:cs typeface="Arial" pitchFamily="34" charset="0"/>
                </a:rPr>
                <a:t>تتكرر أكثر من </a:t>
              </a:r>
              <a:r>
                <a:rPr lang="ar-SA" sz="1600" b="1" dirty="0" smtClean="0">
                  <a:solidFill>
                    <a:srgbClr val="000000"/>
                  </a:solidFill>
                  <a:latin typeface="Arial" pitchFamily="34" charset="0"/>
                  <a:cs typeface="Arial" pitchFamily="34" charset="0"/>
                </a:rPr>
                <a:t>غيرها</a:t>
              </a:r>
              <a:r>
                <a:rPr lang="ar-EG" sz="1600" b="1" dirty="0" smtClean="0">
                  <a:solidFill>
                    <a:srgbClr val="000000"/>
                  </a:solidFill>
                  <a:latin typeface="Arial" pitchFamily="34" charset="0"/>
                  <a:cs typeface="Arial" pitchFamily="34" charset="0"/>
                </a:rPr>
                <a:t>.</a:t>
              </a:r>
              <a:endParaRPr lang="en-US"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en-US"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ويلاحظ عند تعيين المنوال لا تهم قيمة الرقم كبرت أم صغرت، ولا موقعه بين الأرقام الأخرى، وانما الأكثر أهمية عدد المرات التي يتكرر </a:t>
              </a:r>
              <a:r>
                <a:rPr lang="ar-EG" sz="1600" b="1" dirty="0" smtClean="0">
                  <a:solidFill>
                    <a:srgbClr val="000000"/>
                  </a:solidFill>
                  <a:latin typeface="Arial" pitchFamily="34" charset="0"/>
                  <a:cs typeface="Arial" pitchFamily="34" charset="0"/>
                </a:rPr>
                <a:t>فيها.</a:t>
              </a:r>
              <a:endParaRPr lang="en-US" sz="1600" b="1" dirty="0" smtClea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3917432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1030</Words>
  <Application>Microsoft Office PowerPoint</Application>
  <PresentationFormat>On-screen Show (4:3)</PresentationFormat>
  <Paragraphs>156</Paragraphs>
  <Slides>10</Slides>
  <Notes>6</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Trek</vt:lpstr>
      <vt:lpstr>Hardcover</vt:lpstr>
      <vt:lpstr>PowerPoint Presentation</vt:lpstr>
      <vt:lpstr>PowerPoint Presentation</vt:lpstr>
      <vt:lpstr>مقاييس النزعة المركزية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cp:revision>
  <dcterms:created xsi:type="dcterms:W3CDTF">2016-11-08T19:00:43Z</dcterms:created>
  <dcterms:modified xsi:type="dcterms:W3CDTF">2016-11-16T17:39:53Z</dcterms:modified>
</cp:coreProperties>
</file>