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sldIdLst>
    <p:sldId id="258" r:id="rId2"/>
    <p:sldId id="266" r:id="rId3"/>
    <p:sldId id="267" r:id="rId4"/>
    <p:sldId id="269" r:id="rId5"/>
    <p:sldId id="286" r:id="rId6"/>
    <p:sldId id="271" r:id="rId7"/>
    <p:sldId id="272" r:id="rId8"/>
    <p:sldId id="274" r:id="rId9"/>
    <p:sldId id="287" r:id="rId10"/>
    <p:sldId id="288" r:id="rId11"/>
    <p:sldId id="276" r:id="rId12"/>
    <p:sldId id="277" r:id="rId13"/>
    <p:sldId id="289" r:id="rId14"/>
    <p:sldId id="290" r:id="rId15"/>
    <p:sldId id="279" r:id="rId16"/>
    <p:sldId id="280" r:id="rId17"/>
    <p:sldId id="281" r:id="rId18"/>
    <p:sldId id="283" r:id="rId19"/>
    <p:sldId id="291" r:id="rId20"/>
    <p:sldId id="284" r:id="rId21"/>
    <p:sldId id="28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F7E66D-4222-48FF-95A4-CB3F2A6AE2D0}" type="doc">
      <dgm:prSet loTypeId="urn:microsoft.com/office/officeart/2005/8/layout/lProcess2" loCatId="relationship" qsTypeId="urn:microsoft.com/office/officeart/2005/8/quickstyle/3d7" qsCatId="3D" csTypeId="urn:microsoft.com/office/officeart/2005/8/colors/colorful5" csCatId="colorful" phldr="1"/>
      <dgm:spPr/>
      <dgm:t>
        <a:bodyPr/>
        <a:lstStyle/>
        <a:p>
          <a:endParaRPr lang="en-US"/>
        </a:p>
      </dgm:t>
    </dgm:pt>
    <dgm:pt modelId="{E573F44D-E94A-43A6-B256-2DCBEC8966DA}">
      <dgm:prSet phldrT="[Text]" custT="1"/>
      <dgm:spPr/>
      <dgm:t>
        <a:bodyPr/>
        <a:lstStyle/>
        <a:p>
          <a:r>
            <a:rPr lang="ar-EG" sz="3600" b="1" dirty="0" smtClean="0"/>
            <a:t>الإدراك</a:t>
          </a:r>
          <a:endParaRPr lang="en-US" sz="3600" b="1" dirty="0"/>
        </a:p>
      </dgm:t>
    </dgm:pt>
    <dgm:pt modelId="{5BF83EB9-A703-4E8F-B60C-3D0E4FE5EA83}" type="parTrans" cxnId="{3811A267-5097-428F-9967-3621EF648E68}">
      <dgm:prSet/>
      <dgm:spPr/>
      <dgm:t>
        <a:bodyPr/>
        <a:lstStyle/>
        <a:p>
          <a:endParaRPr lang="en-US"/>
        </a:p>
      </dgm:t>
    </dgm:pt>
    <dgm:pt modelId="{E19AB3CA-99C4-476D-9D97-063357C7D0B5}" type="sibTrans" cxnId="{3811A267-5097-428F-9967-3621EF648E68}">
      <dgm:prSet/>
      <dgm:spPr/>
      <dgm:t>
        <a:bodyPr/>
        <a:lstStyle/>
        <a:p>
          <a:endParaRPr lang="en-US"/>
        </a:p>
      </dgm:t>
    </dgm:pt>
    <dgm:pt modelId="{C6E0A168-D334-4E07-98C9-5297133BECEB}">
      <dgm:prSet phldrT="[Text]"/>
      <dgm:spPr/>
      <dgm:t>
        <a:bodyPr/>
        <a:lstStyle/>
        <a:p>
          <a:r>
            <a:rPr lang="ar-EG" b="1" dirty="0" smtClean="0"/>
            <a:t>العلاقات المكانية</a:t>
          </a:r>
        </a:p>
      </dgm:t>
    </dgm:pt>
    <dgm:pt modelId="{B5061483-59DA-46D0-A790-B78D1A9E8540}" type="parTrans" cxnId="{F0E73038-3DF4-4329-ADAF-F4C05A338F05}">
      <dgm:prSet/>
      <dgm:spPr/>
      <dgm:t>
        <a:bodyPr/>
        <a:lstStyle/>
        <a:p>
          <a:endParaRPr lang="en-US"/>
        </a:p>
      </dgm:t>
    </dgm:pt>
    <dgm:pt modelId="{9F9807A8-51D0-4C79-A9AB-6CE338B5A8BC}" type="sibTrans" cxnId="{F0E73038-3DF4-4329-ADAF-F4C05A338F05}">
      <dgm:prSet/>
      <dgm:spPr/>
      <dgm:t>
        <a:bodyPr/>
        <a:lstStyle/>
        <a:p>
          <a:endParaRPr lang="en-US"/>
        </a:p>
      </dgm:t>
    </dgm:pt>
    <dgm:pt modelId="{0902A329-762B-414E-9429-C9B9399A9F3F}">
      <dgm:prSet phldrT="[Text]"/>
      <dgm:spPr/>
      <dgm:t>
        <a:bodyPr/>
        <a:lstStyle/>
        <a:p>
          <a:r>
            <a:rPr lang="ar-EG" dirty="0" smtClean="0"/>
            <a:t>(</a:t>
          </a:r>
          <a:r>
            <a:rPr lang="ar-EG" b="1" dirty="0" smtClean="0"/>
            <a:t>المعلومات</a:t>
          </a:r>
          <a:r>
            <a:rPr lang="ar-EG" dirty="0" smtClean="0"/>
            <a:t>)</a:t>
          </a:r>
        </a:p>
        <a:p>
          <a:r>
            <a:rPr lang="ar-EG" b="1" dirty="0" smtClean="0"/>
            <a:t>المكان والاشياء والمجال</a:t>
          </a:r>
          <a:r>
            <a:rPr lang="ar-EG" dirty="0" smtClean="0"/>
            <a:t> </a:t>
          </a:r>
          <a:r>
            <a:rPr lang="ar-EG" b="1" dirty="0" smtClean="0"/>
            <a:t>والخلفية</a:t>
          </a:r>
          <a:r>
            <a:rPr lang="ar-EG" dirty="0" smtClean="0"/>
            <a:t> </a:t>
          </a:r>
          <a:r>
            <a:rPr lang="ar-EG" b="1" dirty="0" smtClean="0"/>
            <a:t>العلمية</a:t>
          </a:r>
          <a:endParaRPr lang="en-US" b="1" dirty="0"/>
        </a:p>
      </dgm:t>
    </dgm:pt>
    <dgm:pt modelId="{FA196CD6-1335-4043-A5A8-165A72B84D01}" type="parTrans" cxnId="{E7EEFDC2-7F3C-4A63-B665-1E8964A8D0F1}">
      <dgm:prSet/>
      <dgm:spPr/>
      <dgm:t>
        <a:bodyPr/>
        <a:lstStyle/>
        <a:p>
          <a:endParaRPr lang="en-US"/>
        </a:p>
      </dgm:t>
    </dgm:pt>
    <dgm:pt modelId="{26D60C8B-9B85-480E-8104-9C341398258F}" type="sibTrans" cxnId="{E7EEFDC2-7F3C-4A63-B665-1E8964A8D0F1}">
      <dgm:prSet/>
      <dgm:spPr/>
      <dgm:t>
        <a:bodyPr/>
        <a:lstStyle/>
        <a:p>
          <a:endParaRPr lang="en-US"/>
        </a:p>
      </dgm:t>
    </dgm:pt>
    <dgm:pt modelId="{550C3227-B757-490B-BFEB-5D2BFD4AEE7E}">
      <dgm:prSet phldrT="[Text]" custT="1"/>
      <dgm:spPr/>
      <dgm:t>
        <a:bodyPr/>
        <a:lstStyle/>
        <a:p>
          <a:r>
            <a:rPr lang="ar-EG" sz="3600" b="1" dirty="0" smtClean="0"/>
            <a:t>طرق</a:t>
          </a:r>
          <a:r>
            <a:rPr lang="ar-EG" sz="3600" dirty="0" smtClean="0"/>
            <a:t> </a:t>
          </a:r>
          <a:r>
            <a:rPr lang="ar-EG" sz="3600" b="1" dirty="0" smtClean="0"/>
            <a:t>جمعها</a:t>
          </a:r>
          <a:endParaRPr lang="en-US" sz="3600" b="1" dirty="0"/>
        </a:p>
      </dgm:t>
    </dgm:pt>
    <dgm:pt modelId="{D2A9F054-23F6-407B-A886-5686B4CE77D5}" type="parTrans" cxnId="{18B9D6E8-4E68-4D54-B192-E683E08C8DE8}">
      <dgm:prSet/>
      <dgm:spPr/>
      <dgm:t>
        <a:bodyPr/>
        <a:lstStyle/>
        <a:p>
          <a:endParaRPr lang="en-US"/>
        </a:p>
      </dgm:t>
    </dgm:pt>
    <dgm:pt modelId="{96C562D4-9351-4134-ACB3-963B0DEB7554}" type="sibTrans" cxnId="{18B9D6E8-4E68-4D54-B192-E683E08C8DE8}">
      <dgm:prSet/>
      <dgm:spPr/>
      <dgm:t>
        <a:bodyPr/>
        <a:lstStyle/>
        <a:p>
          <a:endParaRPr lang="en-US"/>
        </a:p>
      </dgm:t>
    </dgm:pt>
    <dgm:pt modelId="{C64FC94E-09FE-4E4B-A19C-41184F53C246}">
      <dgm:prSet phldrT="[Text]"/>
      <dgm:spPr/>
      <dgm:t>
        <a:bodyPr/>
        <a:lstStyle/>
        <a:p>
          <a:r>
            <a:rPr lang="ar-EG" b="1" dirty="0" smtClean="0"/>
            <a:t>الملاحظة</a:t>
          </a:r>
          <a:r>
            <a:rPr lang="ar-EG" dirty="0" smtClean="0"/>
            <a:t> </a:t>
          </a:r>
          <a:r>
            <a:rPr lang="ar-EG" b="1" dirty="0" smtClean="0"/>
            <a:t>المرئية</a:t>
          </a:r>
        </a:p>
      </dgm:t>
    </dgm:pt>
    <dgm:pt modelId="{5927C149-545C-4E50-B5B8-5B8C4F3D5CD7}" type="parTrans" cxnId="{396C9A7B-79AB-473A-893A-8EC926B7226C}">
      <dgm:prSet/>
      <dgm:spPr/>
      <dgm:t>
        <a:bodyPr/>
        <a:lstStyle/>
        <a:p>
          <a:endParaRPr lang="en-US"/>
        </a:p>
      </dgm:t>
    </dgm:pt>
    <dgm:pt modelId="{F7001F98-DAEE-4349-815B-A983FE4D2D89}" type="sibTrans" cxnId="{396C9A7B-79AB-473A-893A-8EC926B7226C}">
      <dgm:prSet/>
      <dgm:spPr/>
      <dgm:t>
        <a:bodyPr/>
        <a:lstStyle/>
        <a:p>
          <a:endParaRPr lang="en-US"/>
        </a:p>
      </dgm:t>
    </dgm:pt>
    <dgm:pt modelId="{CC22408A-1F62-4DC3-A766-6D4364A23650}">
      <dgm:prSet phldrT="[Text]" custT="1"/>
      <dgm:spPr/>
      <dgm:t>
        <a:bodyPr/>
        <a:lstStyle/>
        <a:p>
          <a:r>
            <a:rPr lang="ar-EG" sz="3600" b="1" dirty="0" smtClean="0"/>
            <a:t>مصادرها</a:t>
          </a:r>
          <a:endParaRPr lang="en-US" sz="3600" b="1" dirty="0"/>
        </a:p>
      </dgm:t>
    </dgm:pt>
    <dgm:pt modelId="{F71203CC-F9B8-49AC-85B4-9D4EC6E36432}" type="parTrans" cxnId="{55668863-028C-429A-A2B1-893646C1C964}">
      <dgm:prSet/>
      <dgm:spPr/>
      <dgm:t>
        <a:bodyPr/>
        <a:lstStyle/>
        <a:p>
          <a:endParaRPr lang="en-US"/>
        </a:p>
      </dgm:t>
    </dgm:pt>
    <dgm:pt modelId="{C6D6843A-79DB-47FC-BC23-A9FDB781428E}" type="sibTrans" cxnId="{55668863-028C-429A-A2B1-893646C1C964}">
      <dgm:prSet/>
      <dgm:spPr/>
      <dgm:t>
        <a:bodyPr/>
        <a:lstStyle/>
        <a:p>
          <a:endParaRPr lang="en-US"/>
        </a:p>
      </dgm:t>
    </dgm:pt>
    <dgm:pt modelId="{3B90CC6D-16DE-42FC-B92A-686556F68CB1}">
      <dgm:prSet phldrT="[Text]" custT="1"/>
      <dgm:spPr/>
      <dgm:t>
        <a:bodyPr/>
        <a:lstStyle/>
        <a:p>
          <a:r>
            <a:rPr lang="ar-EG" sz="1600" b="1" dirty="0" smtClean="0"/>
            <a:t>العمل </a:t>
          </a:r>
          <a:r>
            <a:rPr lang="ar-EG" sz="1700" b="1" dirty="0" smtClean="0"/>
            <a:t>الميداني</a:t>
          </a:r>
          <a:endParaRPr lang="ar-EG" sz="1700" b="1" dirty="0" smtClean="0">
            <a:latin typeface="+mn-lt"/>
          </a:endParaRPr>
        </a:p>
      </dgm:t>
    </dgm:pt>
    <dgm:pt modelId="{FE6402E8-CF7D-4317-BA45-A9DA6C055947}" type="parTrans" cxnId="{5A57E10B-6593-40DE-9F3A-D9CD864933AB}">
      <dgm:prSet/>
      <dgm:spPr/>
      <dgm:t>
        <a:bodyPr/>
        <a:lstStyle/>
        <a:p>
          <a:endParaRPr lang="en-US"/>
        </a:p>
      </dgm:t>
    </dgm:pt>
    <dgm:pt modelId="{21AFB6E9-B372-4D3C-8D02-CAEA492D3B75}" type="sibTrans" cxnId="{5A57E10B-6593-40DE-9F3A-D9CD864933AB}">
      <dgm:prSet/>
      <dgm:spPr/>
      <dgm:t>
        <a:bodyPr/>
        <a:lstStyle/>
        <a:p>
          <a:endParaRPr lang="en-US"/>
        </a:p>
      </dgm:t>
    </dgm:pt>
    <dgm:pt modelId="{0125A847-A9B9-49F9-ABF6-F448AD88D685}">
      <dgm:prSet custT="1"/>
      <dgm:spPr/>
      <dgm:t>
        <a:bodyPr/>
        <a:lstStyle/>
        <a:p>
          <a:r>
            <a:rPr lang="ar-EG" sz="1600" b="1" dirty="0" smtClean="0"/>
            <a:t>البيانات المنشورة</a:t>
          </a:r>
        </a:p>
        <a:p>
          <a:r>
            <a:rPr lang="ar-EG" sz="1600" b="1" dirty="0" smtClean="0"/>
            <a:t>(التعددات السكانية- البيانات المناخية)</a:t>
          </a:r>
        </a:p>
      </dgm:t>
    </dgm:pt>
    <dgm:pt modelId="{6DD40A7E-77BF-4DDF-9194-1401E5A24E75}" type="parTrans" cxnId="{8039D047-BB4F-48F2-A1AB-0073A11DA2E2}">
      <dgm:prSet/>
      <dgm:spPr/>
      <dgm:t>
        <a:bodyPr/>
        <a:lstStyle/>
        <a:p>
          <a:endParaRPr lang="en-US"/>
        </a:p>
      </dgm:t>
    </dgm:pt>
    <dgm:pt modelId="{7CBEEC13-5CC5-4425-B9AC-12B818148916}" type="sibTrans" cxnId="{8039D047-BB4F-48F2-A1AB-0073A11DA2E2}">
      <dgm:prSet/>
      <dgm:spPr/>
      <dgm:t>
        <a:bodyPr/>
        <a:lstStyle/>
        <a:p>
          <a:endParaRPr lang="en-US"/>
        </a:p>
      </dgm:t>
    </dgm:pt>
    <dgm:pt modelId="{F173114E-CD49-40C5-9EC5-2E6DF50F1AE4}">
      <dgm:prSet custT="1"/>
      <dgm:spPr/>
      <dgm:t>
        <a:bodyPr/>
        <a:lstStyle/>
        <a:p>
          <a:r>
            <a:rPr lang="ar-EG" sz="1600" b="1" dirty="0" smtClean="0"/>
            <a:t>بيانات غير منشورة</a:t>
          </a:r>
        </a:p>
        <a:p>
          <a:r>
            <a:rPr lang="ar-EG" sz="1600" b="1" dirty="0" smtClean="0"/>
            <a:t>(تقارير حكومية-هيئات- شركات)</a:t>
          </a:r>
          <a:endParaRPr lang="en-US" sz="1600" dirty="0"/>
        </a:p>
      </dgm:t>
    </dgm:pt>
    <dgm:pt modelId="{D02602C3-C543-4E12-9362-51A73D7869F6}" type="parTrans" cxnId="{B808CBA4-45F3-4887-A23B-1C73F902115F}">
      <dgm:prSet/>
      <dgm:spPr/>
      <dgm:t>
        <a:bodyPr/>
        <a:lstStyle/>
        <a:p>
          <a:endParaRPr lang="en-US"/>
        </a:p>
      </dgm:t>
    </dgm:pt>
    <dgm:pt modelId="{288FAA12-E8E4-420B-8D8E-2E7473D58CDA}" type="sibTrans" cxnId="{B808CBA4-45F3-4887-A23B-1C73F902115F}">
      <dgm:prSet/>
      <dgm:spPr/>
      <dgm:t>
        <a:bodyPr/>
        <a:lstStyle/>
        <a:p>
          <a:endParaRPr lang="en-US"/>
        </a:p>
      </dgm:t>
    </dgm:pt>
    <dgm:pt modelId="{B43BF28E-0ED6-44A9-8ECA-70207AC66366}">
      <dgm:prSet/>
      <dgm:spPr/>
      <dgm:t>
        <a:bodyPr/>
        <a:lstStyle/>
        <a:p>
          <a:r>
            <a:rPr lang="ar-EG" b="1" dirty="0" smtClean="0"/>
            <a:t>القياس</a:t>
          </a:r>
        </a:p>
      </dgm:t>
    </dgm:pt>
    <dgm:pt modelId="{8D24AA8B-E985-4223-B2A2-D719DB164294}" type="parTrans" cxnId="{CFEDA063-FF51-4779-B02B-500E9B537DCB}">
      <dgm:prSet/>
      <dgm:spPr/>
      <dgm:t>
        <a:bodyPr/>
        <a:lstStyle/>
        <a:p>
          <a:endParaRPr lang="en-US"/>
        </a:p>
      </dgm:t>
    </dgm:pt>
    <dgm:pt modelId="{D2770137-8777-4420-A415-ECD7EB773EAA}" type="sibTrans" cxnId="{CFEDA063-FF51-4779-B02B-500E9B537DCB}">
      <dgm:prSet/>
      <dgm:spPr/>
      <dgm:t>
        <a:bodyPr/>
        <a:lstStyle/>
        <a:p>
          <a:endParaRPr lang="en-US"/>
        </a:p>
      </dgm:t>
    </dgm:pt>
    <dgm:pt modelId="{E5901BB3-451F-444F-AC70-7E916A6D0655}">
      <dgm:prSet/>
      <dgm:spPr/>
      <dgm:t>
        <a:bodyPr/>
        <a:lstStyle/>
        <a:p>
          <a:r>
            <a:rPr lang="ar-EG" b="1" dirty="0" smtClean="0"/>
            <a:t>الاستبيان</a:t>
          </a:r>
        </a:p>
      </dgm:t>
    </dgm:pt>
    <dgm:pt modelId="{502ED772-A73D-41C0-AC85-8BD351BB8A7B}" type="parTrans" cxnId="{874F427B-08E0-4E17-9648-4D3B5891BA21}">
      <dgm:prSet/>
      <dgm:spPr/>
      <dgm:t>
        <a:bodyPr/>
        <a:lstStyle/>
        <a:p>
          <a:endParaRPr lang="en-US"/>
        </a:p>
      </dgm:t>
    </dgm:pt>
    <dgm:pt modelId="{E812CE19-3298-4466-A9D0-2031BAD11CD4}" type="sibTrans" cxnId="{874F427B-08E0-4E17-9648-4D3B5891BA21}">
      <dgm:prSet/>
      <dgm:spPr/>
      <dgm:t>
        <a:bodyPr/>
        <a:lstStyle/>
        <a:p>
          <a:endParaRPr lang="en-US"/>
        </a:p>
      </dgm:t>
    </dgm:pt>
    <dgm:pt modelId="{F3369AC9-CA49-4D66-931F-8C8764A42BB2}">
      <dgm:prSet/>
      <dgm:spPr/>
      <dgm:t>
        <a:bodyPr/>
        <a:lstStyle/>
        <a:p>
          <a:r>
            <a:rPr lang="ar-EG" b="1" dirty="0" smtClean="0"/>
            <a:t>الخرائط الذهنية</a:t>
          </a:r>
        </a:p>
        <a:p>
          <a:r>
            <a:rPr lang="en-US" b="1" dirty="0" smtClean="0"/>
            <a:t>Mental Maps</a:t>
          </a:r>
          <a:r>
            <a:rPr lang="ar-EG" b="1" dirty="0" smtClean="0"/>
            <a:t> </a:t>
          </a:r>
          <a:endParaRPr lang="en-US" dirty="0"/>
        </a:p>
      </dgm:t>
    </dgm:pt>
    <dgm:pt modelId="{BCE64495-EC63-4D96-9150-DA86FF4C9EDC}" type="parTrans" cxnId="{51168BBE-FBE9-4F81-8F69-30D36FF5794B}">
      <dgm:prSet/>
      <dgm:spPr/>
      <dgm:t>
        <a:bodyPr/>
        <a:lstStyle/>
        <a:p>
          <a:endParaRPr lang="en-US"/>
        </a:p>
      </dgm:t>
    </dgm:pt>
    <dgm:pt modelId="{2571324C-6135-4148-B934-B08987768320}" type="sibTrans" cxnId="{51168BBE-FBE9-4F81-8F69-30D36FF5794B}">
      <dgm:prSet/>
      <dgm:spPr/>
      <dgm:t>
        <a:bodyPr/>
        <a:lstStyle/>
        <a:p>
          <a:endParaRPr lang="en-US"/>
        </a:p>
      </dgm:t>
    </dgm:pt>
    <dgm:pt modelId="{AA856852-0C22-4CFB-B9B3-53F6AC156EBA}" type="pres">
      <dgm:prSet presAssocID="{EDF7E66D-4222-48FF-95A4-CB3F2A6AE2D0}" presName="theList" presStyleCnt="0">
        <dgm:presLayoutVars>
          <dgm:dir/>
          <dgm:animLvl val="lvl"/>
          <dgm:resizeHandles val="exact"/>
        </dgm:presLayoutVars>
      </dgm:prSet>
      <dgm:spPr/>
      <dgm:t>
        <a:bodyPr/>
        <a:lstStyle/>
        <a:p>
          <a:endParaRPr lang="en-US"/>
        </a:p>
      </dgm:t>
    </dgm:pt>
    <dgm:pt modelId="{9E0E8614-78F5-42A4-AE4D-E3D83AE36E2B}" type="pres">
      <dgm:prSet presAssocID="{E573F44D-E94A-43A6-B256-2DCBEC8966DA}" presName="compNode" presStyleCnt="0"/>
      <dgm:spPr/>
    </dgm:pt>
    <dgm:pt modelId="{B02851E1-1448-4EA9-8022-BE4C748DD352}" type="pres">
      <dgm:prSet presAssocID="{E573F44D-E94A-43A6-B256-2DCBEC8966DA}" presName="aNode" presStyleLbl="bgShp" presStyleIdx="0" presStyleCnt="3"/>
      <dgm:spPr/>
      <dgm:t>
        <a:bodyPr/>
        <a:lstStyle/>
        <a:p>
          <a:endParaRPr lang="en-US"/>
        </a:p>
      </dgm:t>
    </dgm:pt>
    <dgm:pt modelId="{24A41599-BEC5-48E6-A15A-447343E9DD6F}" type="pres">
      <dgm:prSet presAssocID="{E573F44D-E94A-43A6-B256-2DCBEC8966DA}" presName="textNode" presStyleLbl="bgShp" presStyleIdx="0" presStyleCnt="3"/>
      <dgm:spPr/>
      <dgm:t>
        <a:bodyPr/>
        <a:lstStyle/>
        <a:p>
          <a:endParaRPr lang="en-US"/>
        </a:p>
      </dgm:t>
    </dgm:pt>
    <dgm:pt modelId="{C56BE57C-E86D-4E10-9506-999F74F56074}" type="pres">
      <dgm:prSet presAssocID="{E573F44D-E94A-43A6-B256-2DCBEC8966DA}" presName="compChildNode" presStyleCnt="0"/>
      <dgm:spPr/>
    </dgm:pt>
    <dgm:pt modelId="{BA4409AE-7CFA-4D75-B33F-2BD722757A14}" type="pres">
      <dgm:prSet presAssocID="{E573F44D-E94A-43A6-B256-2DCBEC8966DA}" presName="theInnerList" presStyleCnt="0"/>
      <dgm:spPr/>
    </dgm:pt>
    <dgm:pt modelId="{FA032FAC-39A1-413D-992D-603EFE652EDE}" type="pres">
      <dgm:prSet presAssocID="{C6E0A168-D334-4E07-98C9-5297133BECEB}" presName="childNode" presStyleLbl="node1" presStyleIdx="0" presStyleCnt="9">
        <dgm:presLayoutVars>
          <dgm:bulletEnabled val="1"/>
        </dgm:presLayoutVars>
      </dgm:prSet>
      <dgm:spPr/>
      <dgm:t>
        <a:bodyPr/>
        <a:lstStyle/>
        <a:p>
          <a:endParaRPr lang="en-US"/>
        </a:p>
      </dgm:t>
    </dgm:pt>
    <dgm:pt modelId="{F7BA0AD3-0B69-4F6C-BCE3-C019F156D3CB}" type="pres">
      <dgm:prSet presAssocID="{C6E0A168-D334-4E07-98C9-5297133BECEB}" presName="aSpace2" presStyleCnt="0"/>
      <dgm:spPr/>
    </dgm:pt>
    <dgm:pt modelId="{BA35F773-1703-498D-BD0B-7AE2B3661740}" type="pres">
      <dgm:prSet presAssocID="{F3369AC9-CA49-4D66-931F-8C8764A42BB2}" presName="childNode" presStyleLbl="node1" presStyleIdx="1" presStyleCnt="9">
        <dgm:presLayoutVars>
          <dgm:bulletEnabled val="1"/>
        </dgm:presLayoutVars>
      </dgm:prSet>
      <dgm:spPr/>
      <dgm:t>
        <a:bodyPr/>
        <a:lstStyle/>
        <a:p>
          <a:endParaRPr lang="en-US"/>
        </a:p>
      </dgm:t>
    </dgm:pt>
    <dgm:pt modelId="{48F8C271-A6E4-4D1B-9F2A-519A862CEA4A}" type="pres">
      <dgm:prSet presAssocID="{F3369AC9-CA49-4D66-931F-8C8764A42BB2}" presName="aSpace2" presStyleCnt="0"/>
      <dgm:spPr/>
    </dgm:pt>
    <dgm:pt modelId="{E9E39353-834B-4A65-96FD-691C361A1025}" type="pres">
      <dgm:prSet presAssocID="{0902A329-762B-414E-9429-C9B9399A9F3F}" presName="childNode" presStyleLbl="node1" presStyleIdx="2" presStyleCnt="9">
        <dgm:presLayoutVars>
          <dgm:bulletEnabled val="1"/>
        </dgm:presLayoutVars>
      </dgm:prSet>
      <dgm:spPr/>
      <dgm:t>
        <a:bodyPr/>
        <a:lstStyle/>
        <a:p>
          <a:endParaRPr lang="en-US"/>
        </a:p>
      </dgm:t>
    </dgm:pt>
    <dgm:pt modelId="{D984F5B6-1AFF-4458-AC60-8F4D6B36A5F5}" type="pres">
      <dgm:prSet presAssocID="{E573F44D-E94A-43A6-B256-2DCBEC8966DA}" presName="aSpace" presStyleCnt="0"/>
      <dgm:spPr/>
    </dgm:pt>
    <dgm:pt modelId="{CCB2E88E-6F3D-497E-92E0-68026F2F06DA}" type="pres">
      <dgm:prSet presAssocID="{550C3227-B757-490B-BFEB-5D2BFD4AEE7E}" presName="compNode" presStyleCnt="0"/>
      <dgm:spPr/>
    </dgm:pt>
    <dgm:pt modelId="{5AE70EDE-D059-4D89-9622-9A50DB0F51B7}" type="pres">
      <dgm:prSet presAssocID="{550C3227-B757-490B-BFEB-5D2BFD4AEE7E}" presName="aNode" presStyleLbl="bgShp" presStyleIdx="1" presStyleCnt="3"/>
      <dgm:spPr/>
      <dgm:t>
        <a:bodyPr/>
        <a:lstStyle/>
        <a:p>
          <a:endParaRPr lang="en-US"/>
        </a:p>
      </dgm:t>
    </dgm:pt>
    <dgm:pt modelId="{5B8B0496-047C-4FD8-BFA9-55FA8A6BCD1F}" type="pres">
      <dgm:prSet presAssocID="{550C3227-B757-490B-BFEB-5D2BFD4AEE7E}" presName="textNode" presStyleLbl="bgShp" presStyleIdx="1" presStyleCnt="3"/>
      <dgm:spPr/>
      <dgm:t>
        <a:bodyPr/>
        <a:lstStyle/>
        <a:p>
          <a:endParaRPr lang="en-US"/>
        </a:p>
      </dgm:t>
    </dgm:pt>
    <dgm:pt modelId="{E25F4C5D-CB42-48E3-AE6A-BA627922226D}" type="pres">
      <dgm:prSet presAssocID="{550C3227-B757-490B-BFEB-5D2BFD4AEE7E}" presName="compChildNode" presStyleCnt="0"/>
      <dgm:spPr/>
    </dgm:pt>
    <dgm:pt modelId="{1A69796E-EAB5-4510-9FC8-0BBA6645FC75}" type="pres">
      <dgm:prSet presAssocID="{550C3227-B757-490B-BFEB-5D2BFD4AEE7E}" presName="theInnerList" presStyleCnt="0"/>
      <dgm:spPr/>
    </dgm:pt>
    <dgm:pt modelId="{3890DA19-336B-46B0-A055-B651E393FDA4}" type="pres">
      <dgm:prSet presAssocID="{C64FC94E-09FE-4E4B-A19C-41184F53C246}" presName="childNode" presStyleLbl="node1" presStyleIdx="3" presStyleCnt="9">
        <dgm:presLayoutVars>
          <dgm:bulletEnabled val="1"/>
        </dgm:presLayoutVars>
      </dgm:prSet>
      <dgm:spPr/>
      <dgm:t>
        <a:bodyPr/>
        <a:lstStyle/>
        <a:p>
          <a:endParaRPr lang="en-US"/>
        </a:p>
      </dgm:t>
    </dgm:pt>
    <dgm:pt modelId="{54BBAE67-BC50-4772-843E-37F4413EEB71}" type="pres">
      <dgm:prSet presAssocID="{C64FC94E-09FE-4E4B-A19C-41184F53C246}" presName="aSpace2" presStyleCnt="0"/>
      <dgm:spPr/>
    </dgm:pt>
    <dgm:pt modelId="{A7F29E71-C8D2-46A2-AF0C-0FFEA697A8BE}" type="pres">
      <dgm:prSet presAssocID="{B43BF28E-0ED6-44A9-8ECA-70207AC66366}" presName="childNode" presStyleLbl="node1" presStyleIdx="4" presStyleCnt="9">
        <dgm:presLayoutVars>
          <dgm:bulletEnabled val="1"/>
        </dgm:presLayoutVars>
      </dgm:prSet>
      <dgm:spPr/>
      <dgm:t>
        <a:bodyPr/>
        <a:lstStyle/>
        <a:p>
          <a:endParaRPr lang="en-US"/>
        </a:p>
      </dgm:t>
    </dgm:pt>
    <dgm:pt modelId="{128157C9-B292-49AA-9CB8-318B10191C61}" type="pres">
      <dgm:prSet presAssocID="{B43BF28E-0ED6-44A9-8ECA-70207AC66366}" presName="aSpace2" presStyleCnt="0"/>
      <dgm:spPr/>
    </dgm:pt>
    <dgm:pt modelId="{C5D8590F-3BF3-4512-803B-7BC8FBEC8B50}" type="pres">
      <dgm:prSet presAssocID="{E5901BB3-451F-444F-AC70-7E916A6D0655}" presName="childNode" presStyleLbl="node1" presStyleIdx="5" presStyleCnt="9" custLinFactNeighborX="3665" custLinFactNeighborY="-12818">
        <dgm:presLayoutVars>
          <dgm:bulletEnabled val="1"/>
        </dgm:presLayoutVars>
      </dgm:prSet>
      <dgm:spPr/>
      <dgm:t>
        <a:bodyPr/>
        <a:lstStyle/>
        <a:p>
          <a:endParaRPr lang="en-US"/>
        </a:p>
      </dgm:t>
    </dgm:pt>
    <dgm:pt modelId="{FA7E95A1-16F9-44D9-A613-926594FD8D7F}" type="pres">
      <dgm:prSet presAssocID="{550C3227-B757-490B-BFEB-5D2BFD4AEE7E}" presName="aSpace" presStyleCnt="0"/>
      <dgm:spPr/>
    </dgm:pt>
    <dgm:pt modelId="{EEDF32CC-0918-4A04-BD4C-24429076F58D}" type="pres">
      <dgm:prSet presAssocID="{CC22408A-1F62-4DC3-A766-6D4364A23650}" presName="compNode" presStyleCnt="0"/>
      <dgm:spPr/>
    </dgm:pt>
    <dgm:pt modelId="{54B8BC03-3B85-471F-933B-32663CAE11FC}" type="pres">
      <dgm:prSet presAssocID="{CC22408A-1F62-4DC3-A766-6D4364A23650}" presName="aNode" presStyleLbl="bgShp" presStyleIdx="2" presStyleCnt="3"/>
      <dgm:spPr/>
      <dgm:t>
        <a:bodyPr/>
        <a:lstStyle/>
        <a:p>
          <a:endParaRPr lang="en-US"/>
        </a:p>
      </dgm:t>
    </dgm:pt>
    <dgm:pt modelId="{ED065767-C82E-43E9-B875-20E83333B2C5}" type="pres">
      <dgm:prSet presAssocID="{CC22408A-1F62-4DC3-A766-6D4364A23650}" presName="textNode" presStyleLbl="bgShp" presStyleIdx="2" presStyleCnt="3"/>
      <dgm:spPr/>
      <dgm:t>
        <a:bodyPr/>
        <a:lstStyle/>
        <a:p>
          <a:endParaRPr lang="en-US"/>
        </a:p>
      </dgm:t>
    </dgm:pt>
    <dgm:pt modelId="{5B55D0F9-FC31-4A78-926D-9481B7F79596}" type="pres">
      <dgm:prSet presAssocID="{CC22408A-1F62-4DC3-A766-6D4364A23650}" presName="compChildNode" presStyleCnt="0"/>
      <dgm:spPr/>
    </dgm:pt>
    <dgm:pt modelId="{4833A2C0-9F57-497A-AA64-FB2EA4122884}" type="pres">
      <dgm:prSet presAssocID="{CC22408A-1F62-4DC3-A766-6D4364A23650}" presName="theInnerList" presStyleCnt="0"/>
      <dgm:spPr/>
    </dgm:pt>
    <dgm:pt modelId="{40C9E44A-D306-4632-B16F-DF30B6476139}" type="pres">
      <dgm:prSet presAssocID="{3B90CC6D-16DE-42FC-B92A-686556F68CB1}" presName="childNode" presStyleLbl="node1" presStyleIdx="6" presStyleCnt="9" custScaleX="106578">
        <dgm:presLayoutVars>
          <dgm:bulletEnabled val="1"/>
        </dgm:presLayoutVars>
      </dgm:prSet>
      <dgm:spPr/>
      <dgm:t>
        <a:bodyPr/>
        <a:lstStyle/>
        <a:p>
          <a:endParaRPr lang="en-US"/>
        </a:p>
      </dgm:t>
    </dgm:pt>
    <dgm:pt modelId="{6E4D9ECA-B4F0-4B18-B13D-241AE0733D76}" type="pres">
      <dgm:prSet presAssocID="{3B90CC6D-16DE-42FC-B92A-686556F68CB1}" presName="aSpace2" presStyleCnt="0"/>
      <dgm:spPr/>
    </dgm:pt>
    <dgm:pt modelId="{6F2B2204-728D-47D7-9E0B-5A4A9E011DF4}" type="pres">
      <dgm:prSet presAssocID="{0125A847-A9B9-49F9-ABF6-F448AD88D685}" presName="childNode" presStyleLbl="node1" presStyleIdx="7" presStyleCnt="9" custScaleX="106578">
        <dgm:presLayoutVars>
          <dgm:bulletEnabled val="1"/>
        </dgm:presLayoutVars>
      </dgm:prSet>
      <dgm:spPr/>
      <dgm:t>
        <a:bodyPr/>
        <a:lstStyle/>
        <a:p>
          <a:endParaRPr lang="en-US"/>
        </a:p>
      </dgm:t>
    </dgm:pt>
    <dgm:pt modelId="{CF204412-0F94-45EA-A639-50B4771502D9}" type="pres">
      <dgm:prSet presAssocID="{0125A847-A9B9-49F9-ABF6-F448AD88D685}" presName="aSpace2" presStyleCnt="0"/>
      <dgm:spPr/>
    </dgm:pt>
    <dgm:pt modelId="{16FDBF0D-0AE5-43A8-8EEB-80A2B6F4F3D1}" type="pres">
      <dgm:prSet presAssocID="{F173114E-CD49-40C5-9EC5-2E6DF50F1AE4}" presName="childNode" presStyleLbl="node1" presStyleIdx="8" presStyleCnt="9" custScaleX="106578">
        <dgm:presLayoutVars>
          <dgm:bulletEnabled val="1"/>
        </dgm:presLayoutVars>
      </dgm:prSet>
      <dgm:spPr/>
      <dgm:t>
        <a:bodyPr/>
        <a:lstStyle/>
        <a:p>
          <a:endParaRPr lang="en-US"/>
        </a:p>
      </dgm:t>
    </dgm:pt>
  </dgm:ptLst>
  <dgm:cxnLst>
    <dgm:cxn modelId="{CFEDA063-FF51-4779-B02B-500E9B537DCB}" srcId="{550C3227-B757-490B-BFEB-5D2BFD4AEE7E}" destId="{B43BF28E-0ED6-44A9-8ECA-70207AC66366}" srcOrd="1" destOrd="0" parTransId="{8D24AA8B-E985-4223-B2A2-D719DB164294}" sibTransId="{D2770137-8777-4420-A415-ECD7EB773EAA}"/>
    <dgm:cxn modelId="{11FE92F7-AA02-4947-9319-C071C7D4DEB1}" type="presOf" srcId="{EDF7E66D-4222-48FF-95A4-CB3F2A6AE2D0}" destId="{AA856852-0C22-4CFB-B9B3-53F6AC156EBA}" srcOrd="0" destOrd="0" presId="urn:microsoft.com/office/officeart/2005/8/layout/lProcess2"/>
    <dgm:cxn modelId="{5C9CB66C-5C22-4C2E-831A-6F82DD08C4B0}" type="presOf" srcId="{0125A847-A9B9-49F9-ABF6-F448AD88D685}" destId="{6F2B2204-728D-47D7-9E0B-5A4A9E011DF4}" srcOrd="0" destOrd="0" presId="urn:microsoft.com/office/officeart/2005/8/layout/lProcess2"/>
    <dgm:cxn modelId="{A34AA3E9-4562-401B-8F90-E39581DCFBA7}" type="presOf" srcId="{CC22408A-1F62-4DC3-A766-6D4364A23650}" destId="{54B8BC03-3B85-471F-933B-32663CAE11FC}" srcOrd="0" destOrd="0" presId="urn:microsoft.com/office/officeart/2005/8/layout/lProcess2"/>
    <dgm:cxn modelId="{08E5438A-3A23-474C-AC9E-1F12DE12AD0A}" type="presOf" srcId="{C6E0A168-D334-4E07-98C9-5297133BECEB}" destId="{FA032FAC-39A1-413D-992D-603EFE652EDE}" srcOrd="0" destOrd="0" presId="urn:microsoft.com/office/officeart/2005/8/layout/lProcess2"/>
    <dgm:cxn modelId="{BF2821F2-8DA8-48C2-B18E-73DFF2EA4718}" type="presOf" srcId="{550C3227-B757-490B-BFEB-5D2BFD4AEE7E}" destId="{5B8B0496-047C-4FD8-BFA9-55FA8A6BCD1F}" srcOrd="1" destOrd="0" presId="urn:microsoft.com/office/officeart/2005/8/layout/lProcess2"/>
    <dgm:cxn modelId="{8AFF8B03-40AB-4471-9250-AFC915E62220}" type="presOf" srcId="{F3369AC9-CA49-4D66-931F-8C8764A42BB2}" destId="{BA35F773-1703-498D-BD0B-7AE2B3661740}" srcOrd="0" destOrd="0" presId="urn:microsoft.com/office/officeart/2005/8/layout/lProcess2"/>
    <dgm:cxn modelId="{A8EBB9FC-CE43-4B25-A833-406A53E3F913}" type="presOf" srcId="{E573F44D-E94A-43A6-B256-2DCBEC8966DA}" destId="{24A41599-BEC5-48E6-A15A-447343E9DD6F}" srcOrd="1" destOrd="0" presId="urn:microsoft.com/office/officeart/2005/8/layout/lProcess2"/>
    <dgm:cxn modelId="{F0E73038-3DF4-4329-ADAF-F4C05A338F05}" srcId="{E573F44D-E94A-43A6-B256-2DCBEC8966DA}" destId="{C6E0A168-D334-4E07-98C9-5297133BECEB}" srcOrd="0" destOrd="0" parTransId="{B5061483-59DA-46D0-A790-B78D1A9E8540}" sibTransId="{9F9807A8-51D0-4C79-A9AB-6CE338B5A8BC}"/>
    <dgm:cxn modelId="{51168BBE-FBE9-4F81-8F69-30D36FF5794B}" srcId="{E573F44D-E94A-43A6-B256-2DCBEC8966DA}" destId="{F3369AC9-CA49-4D66-931F-8C8764A42BB2}" srcOrd="1" destOrd="0" parTransId="{BCE64495-EC63-4D96-9150-DA86FF4C9EDC}" sibTransId="{2571324C-6135-4148-B934-B08987768320}"/>
    <dgm:cxn modelId="{C76A4E2E-359E-42DE-94D4-4DB1D1F0FF11}" type="presOf" srcId="{CC22408A-1F62-4DC3-A766-6D4364A23650}" destId="{ED065767-C82E-43E9-B875-20E83333B2C5}" srcOrd="1" destOrd="0" presId="urn:microsoft.com/office/officeart/2005/8/layout/lProcess2"/>
    <dgm:cxn modelId="{396C9A7B-79AB-473A-893A-8EC926B7226C}" srcId="{550C3227-B757-490B-BFEB-5D2BFD4AEE7E}" destId="{C64FC94E-09FE-4E4B-A19C-41184F53C246}" srcOrd="0" destOrd="0" parTransId="{5927C149-545C-4E50-B5B8-5B8C4F3D5CD7}" sibTransId="{F7001F98-DAEE-4349-815B-A983FE4D2D89}"/>
    <dgm:cxn modelId="{0A57744C-DFC1-488F-8744-8BA19BEB5EE0}" type="presOf" srcId="{550C3227-B757-490B-BFEB-5D2BFD4AEE7E}" destId="{5AE70EDE-D059-4D89-9622-9A50DB0F51B7}" srcOrd="0" destOrd="0" presId="urn:microsoft.com/office/officeart/2005/8/layout/lProcess2"/>
    <dgm:cxn modelId="{8039D047-BB4F-48F2-A1AB-0073A11DA2E2}" srcId="{CC22408A-1F62-4DC3-A766-6D4364A23650}" destId="{0125A847-A9B9-49F9-ABF6-F448AD88D685}" srcOrd="1" destOrd="0" parTransId="{6DD40A7E-77BF-4DDF-9194-1401E5A24E75}" sibTransId="{7CBEEC13-5CC5-4425-B9AC-12B818148916}"/>
    <dgm:cxn modelId="{CD53C3A3-F3F5-4D2A-869F-A8272D078BC6}" type="presOf" srcId="{E5901BB3-451F-444F-AC70-7E916A6D0655}" destId="{C5D8590F-3BF3-4512-803B-7BC8FBEC8B50}" srcOrd="0" destOrd="0" presId="urn:microsoft.com/office/officeart/2005/8/layout/lProcess2"/>
    <dgm:cxn modelId="{5A57E10B-6593-40DE-9F3A-D9CD864933AB}" srcId="{CC22408A-1F62-4DC3-A766-6D4364A23650}" destId="{3B90CC6D-16DE-42FC-B92A-686556F68CB1}" srcOrd="0" destOrd="0" parTransId="{FE6402E8-CF7D-4317-BA45-A9DA6C055947}" sibTransId="{21AFB6E9-B372-4D3C-8D02-CAEA492D3B75}"/>
    <dgm:cxn modelId="{48603A4C-CB2C-46E8-9E73-5121F53A4644}" type="presOf" srcId="{F173114E-CD49-40C5-9EC5-2E6DF50F1AE4}" destId="{16FDBF0D-0AE5-43A8-8EEB-80A2B6F4F3D1}" srcOrd="0" destOrd="0" presId="urn:microsoft.com/office/officeart/2005/8/layout/lProcess2"/>
    <dgm:cxn modelId="{B808CBA4-45F3-4887-A23B-1C73F902115F}" srcId="{CC22408A-1F62-4DC3-A766-6D4364A23650}" destId="{F173114E-CD49-40C5-9EC5-2E6DF50F1AE4}" srcOrd="2" destOrd="0" parTransId="{D02602C3-C543-4E12-9362-51A73D7869F6}" sibTransId="{288FAA12-E8E4-420B-8D8E-2E7473D58CDA}"/>
    <dgm:cxn modelId="{E7EEFDC2-7F3C-4A63-B665-1E8964A8D0F1}" srcId="{E573F44D-E94A-43A6-B256-2DCBEC8966DA}" destId="{0902A329-762B-414E-9429-C9B9399A9F3F}" srcOrd="2" destOrd="0" parTransId="{FA196CD6-1335-4043-A5A8-165A72B84D01}" sibTransId="{26D60C8B-9B85-480E-8104-9C341398258F}"/>
    <dgm:cxn modelId="{2D58F2A5-A746-4D93-9B5B-4A16DFC597B7}" type="presOf" srcId="{E573F44D-E94A-43A6-B256-2DCBEC8966DA}" destId="{B02851E1-1448-4EA9-8022-BE4C748DD352}" srcOrd="0" destOrd="0" presId="urn:microsoft.com/office/officeart/2005/8/layout/lProcess2"/>
    <dgm:cxn modelId="{74F477C2-AC4C-4C40-A4C6-B9D232E34909}" type="presOf" srcId="{0902A329-762B-414E-9429-C9B9399A9F3F}" destId="{E9E39353-834B-4A65-96FD-691C361A1025}" srcOrd="0" destOrd="0" presId="urn:microsoft.com/office/officeart/2005/8/layout/lProcess2"/>
    <dgm:cxn modelId="{FC10BA2A-BB36-4585-8D33-0CAC0D9B044A}" type="presOf" srcId="{B43BF28E-0ED6-44A9-8ECA-70207AC66366}" destId="{A7F29E71-C8D2-46A2-AF0C-0FFEA697A8BE}" srcOrd="0" destOrd="0" presId="urn:microsoft.com/office/officeart/2005/8/layout/lProcess2"/>
    <dgm:cxn modelId="{7FA4B773-D485-4DCA-888D-5F66EF0851C1}" type="presOf" srcId="{3B90CC6D-16DE-42FC-B92A-686556F68CB1}" destId="{40C9E44A-D306-4632-B16F-DF30B6476139}" srcOrd="0" destOrd="0" presId="urn:microsoft.com/office/officeart/2005/8/layout/lProcess2"/>
    <dgm:cxn modelId="{55668863-028C-429A-A2B1-893646C1C964}" srcId="{EDF7E66D-4222-48FF-95A4-CB3F2A6AE2D0}" destId="{CC22408A-1F62-4DC3-A766-6D4364A23650}" srcOrd="2" destOrd="0" parTransId="{F71203CC-F9B8-49AC-85B4-9D4EC6E36432}" sibTransId="{C6D6843A-79DB-47FC-BC23-A9FDB781428E}"/>
    <dgm:cxn modelId="{3811A267-5097-428F-9967-3621EF648E68}" srcId="{EDF7E66D-4222-48FF-95A4-CB3F2A6AE2D0}" destId="{E573F44D-E94A-43A6-B256-2DCBEC8966DA}" srcOrd="0" destOrd="0" parTransId="{5BF83EB9-A703-4E8F-B60C-3D0E4FE5EA83}" sibTransId="{E19AB3CA-99C4-476D-9D97-063357C7D0B5}"/>
    <dgm:cxn modelId="{9B8BBD94-85D0-479D-BEE3-BB5ADD606E47}" type="presOf" srcId="{C64FC94E-09FE-4E4B-A19C-41184F53C246}" destId="{3890DA19-336B-46B0-A055-B651E393FDA4}" srcOrd="0" destOrd="0" presId="urn:microsoft.com/office/officeart/2005/8/layout/lProcess2"/>
    <dgm:cxn modelId="{18B9D6E8-4E68-4D54-B192-E683E08C8DE8}" srcId="{EDF7E66D-4222-48FF-95A4-CB3F2A6AE2D0}" destId="{550C3227-B757-490B-BFEB-5D2BFD4AEE7E}" srcOrd="1" destOrd="0" parTransId="{D2A9F054-23F6-407B-A886-5686B4CE77D5}" sibTransId="{96C562D4-9351-4134-ACB3-963B0DEB7554}"/>
    <dgm:cxn modelId="{874F427B-08E0-4E17-9648-4D3B5891BA21}" srcId="{550C3227-B757-490B-BFEB-5D2BFD4AEE7E}" destId="{E5901BB3-451F-444F-AC70-7E916A6D0655}" srcOrd="2" destOrd="0" parTransId="{502ED772-A73D-41C0-AC85-8BD351BB8A7B}" sibTransId="{E812CE19-3298-4466-A9D0-2031BAD11CD4}"/>
    <dgm:cxn modelId="{D0289F80-CDEA-458C-B266-3B6F51A4DD95}" type="presParOf" srcId="{AA856852-0C22-4CFB-B9B3-53F6AC156EBA}" destId="{9E0E8614-78F5-42A4-AE4D-E3D83AE36E2B}" srcOrd="0" destOrd="0" presId="urn:microsoft.com/office/officeart/2005/8/layout/lProcess2"/>
    <dgm:cxn modelId="{A8D569D0-3CE5-47F7-A9A8-BCF398516208}" type="presParOf" srcId="{9E0E8614-78F5-42A4-AE4D-E3D83AE36E2B}" destId="{B02851E1-1448-4EA9-8022-BE4C748DD352}" srcOrd="0" destOrd="0" presId="urn:microsoft.com/office/officeart/2005/8/layout/lProcess2"/>
    <dgm:cxn modelId="{B7D44F84-AE4D-464C-AE70-EB0A6BFD8ECC}" type="presParOf" srcId="{9E0E8614-78F5-42A4-AE4D-E3D83AE36E2B}" destId="{24A41599-BEC5-48E6-A15A-447343E9DD6F}" srcOrd="1" destOrd="0" presId="urn:microsoft.com/office/officeart/2005/8/layout/lProcess2"/>
    <dgm:cxn modelId="{B15FE8F3-C05F-41B2-95D2-F9E14544CFDA}" type="presParOf" srcId="{9E0E8614-78F5-42A4-AE4D-E3D83AE36E2B}" destId="{C56BE57C-E86D-4E10-9506-999F74F56074}" srcOrd="2" destOrd="0" presId="urn:microsoft.com/office/officeart/2005/8/layout/lProcess2"/>
    <dgm:cxn modelId="{82C7BEBC-4DF9-4607-82BC-900C8B545F7C}" type="presParOf" srcId="{C56BE57C-E86D-4E10-9506-999F74F56074}" destId="{BA4409AE-7CFA-4D75-B33F-2BD722757A14}" srcOrd="0" destOrd="0" presId="urn:microsoft.com/office/officeart/2005/8/layout/lProcess2"/>
    <dgm:cxn modelId="{1DFB46A7-1DCB-41DD-8690-FB9BCC54434D}" type="presParOf" srcId="{BA4409AE-7CFA-4D75-B33F-2BD722757A14}" destId="{FA032FAC-39A1-413D-992D-603EFE652EDE}" srcOrd="0" destOrd="0" presId="urn:microsoft.com/office/officeart/2005/8/layout/lProcess2"/>
    <dgm:cxn modelId="{572CDBD3-863D-4251-8B15-8D1C6F1ED7AA}" type="presParOf" srcId="{BA4409AE-7CFA-4D75-B33F-2BD722757A14}" destId="{F7BA0AD3-0B69-4F6C-BCE3-C019F156D3CB}" srcOrd="1" destOrd="0" presId="urn:microsoft.com/office/officeart/2005/8/layout/lProcess2"/>
    <dgm:cxn modelId="{85B11A15-AA68-4E68-97E4-B54049FD2390}" type="presParOf" srcId="{BA4409AE-7CFA-4D75-B33F-2BD722757A14}" destId="{BA35F773-1703-498D-BD0B-7AE2B3661740}" srcOrd="2" destOrd="0" presId="urn:microsoft.com/office/officeart/2005/8/layout/lProcess2"/>
    <dgm:cxn modelId="{3C9A55F3-EB53-4A0C-8A3B-670DEAC917AF}" type="presParOf" srcId="{BA4409AE-7CFA-4D75-B33F-2BD722757A14}" destId="{48F8C271-A6E4-4D1B-9F2A-519A862CEA4A}" srcOrd="3" destOrd="0" presId="urn:microsoft.com/office/officeart/2005/8/layout/lProcess2"/>
    <dgm:cxn modelId="{235917ED-24F8-40FE-96D5-344E3F9BDD40}" type="presParOf" srcId="{BA4409AE-7CFA-4D75-B33F-2BD722757A14}" destId="{E9E39353-834B-4A65-96FD-691C361A1025}" srcOrd="4" destOrd="0" presId="urn:microsoft.com/office/officeart/2005/8/layout/lProcess2"/>
    <dgm:cxn modelId="{91317463-1F71-4877-BA34-A9F1A0A8E58B}" type="presParOf" srcId="{AA856852-0C22-4CFB-B9B3-53F6AC156EBA}" destId="{D984F5B6-1AFF-4458-AC60-8F4D6B36A5F5}" srcOrd="1" destOrd="0" presId="urn:microsoft.com/office/officeart/2005/8/layout/lProcess2"/>
    <dgm:cxn modelId="{89C3EF6B-4B3F-40C8-9F54-1172F0D0E331}" type="presParOf" srcId="{AA856852-0C22-4CFB-B9B3-53F6AC156EBA}" destId="{CCB2E88E-6F3D-497E-92E0-68026F2F06DA}" srcOrd="2" destOrd="0" presId="urn:microsoft.com/office/officeart/2005/8/layout/lProcess2"/>
    <dgm:cxn modelId="{1A89FAB9-F9C1-4ADD-80C6-1616D9272DC8}" type="presParOf" srcId="{CCB2E88E-6F3D-497E-92E0-68026F2F06DA}" destId="{5AE70EDE-D059-4D89-9622-9A50DB0F51B7}" srcOrd="0" destOrd="0" presId="urn:microsoft.com/office/officeart/2005/8/layout/lProcess2"/>
    <dgm:cxn modelId="{E696A997-D688-42D8-BF6C-3AD260EE5FFA}" type="presParOf" srcId="{CCB2E88E-6F3D-497E-92E0-68026F2F06DA}" destId="{5B8B0496-047C-4FD8-BFA9-55FA8A6BCD1F}" srcOrd="1" destOrd="0" presId="urn:microsoft.com/office/officeart/2005/8/layout/lProcess2"/>
    <dgm:cxn modelId="{304E0FB0-5B4D-493E-ADBD-E0270ABA6554}" type="presParOf" srcId="{CCB2E88E-6F3D-497E-92E0-68026F2F06DA}" destId="{E25F4C5D-CB42-48E3-AE6A-BA627922226D}" srcOrd="2" destOrd="0" presId="urn:microsoft.com/office/officeart/2005/8/layout/lProcess2"/>
    <dgm:cxn modelId="{2EC07F94-1E8B-48F3-A1AA-E223747189ED}" type="presParOf" srcId="{E25F4C5D-CB42-48E3-AE6A-BA627922226D}" destId="{1A69796E-EAB5-4510-9FC8-0BBA6645FC75}" srcOrd="0" destOrd="0" presId="urn:microsoft.com/office/officeart/2005/8/layout/lProcess2"/>
    <dgm:cxn modelId="{FF9C6308-A6AD-4F84-BFC8-1800A0418925}" type="presParOf" srcId="{1A69796E-EAB5-4510-9FC8-0BBA6645FC75}" destId="{3890DA19-336B-46B0-A055-B651E393FDA4}" srcOrd="0" destOrd="0" presId="urn:microsoft.com/office/officeart/2005/8/layout/lProcess2"/>
    <dgm:cxn modelId="{8FF8BECF-3446-4A6C-ABCB-A0BA959EB929}" type="presParOf" srcId="{1A69796E-EAB5-4510-9FC8-0BBA6645FC75}" destId="{54BBAE67-BC50-4772-843E-37F4413EEB71}" srcOrd="1" destOrd="0" presId="urn:microsoft.com/office/officeart/2005/8/layout/lProcess2"/>
    <dgm:cxn modelId="{9266E4D9-D5EB-46DB-A43F-1ABB3AE8A983}" type="presParOf" srcId="{1A69796E-EAB5-4510-9FC8-0BBA6645FC75}" destId="{A7F29E71-C8D2-46A2-AF0C-0FFEA697A8BE}" srcOrd="2" destOrd="0" presId="urn:microsoft.com/office/officeart/2005/8/layout/lProcess2"/>
    <dgm:cxn modelId="{CCB8862A-1959-4AE4-866D-BE205C177E4E}" type="presParOf" srcId="{1A69796E-EAB5-4510-9FC8-0BBA6645FC75}" destId="{128157C9-B292-49AA-9CB8-318B10191C61}" srcOrd="3" destOrd="0" presId="urn:microsoft.com/office/officeart/2005/8/layout/lProcess2"/>
    <dgm:cxn modelId="{F2ECFFF0-1C31-4990-B245-181D4DAFE674}" type="presParOf" srcId="{1A69796E-EAB5-4510-9FC8-0BBA6645FC75}" destId="{C5D8590F-3BF3-4512-803B-7BC8FBEC8B50}" srcOrd="4" destOrd="0" presId="urn:microsoft.com/office/officeart/2005/8/layout/lProcess2"/>
    <dgm:cxn modelId="{9CA7D0BB-8C0A-44A1-834F-B404D468F0AC}" type="presParOf" srcId="{AA856852-0C22-4CFB-B9B3-53F6AC156EBA}" destId="{FA7E95A1-16F9-44D9-A613-926594FD8D7F}" srcOrd="3" destOrd="0" presId="urn:microsoft.com/office/officeart/2005/8/layout/lProcess2"/>
    <dgm:cxn modelId="{23735823-4A79-460E-9AE9-80CEBAB71466}" type="presParOf" srcId="{AA856852-0C22-4CFB-B9B3-53F6AC156EBA}" destId="{EEDF32CC-0918-4A04-BD4C-24429076F58D}" srcOrd="4" destOrd="0" presId="urn:microsoft.com/office/officeart/2005/8/layout/lProcess2"/>
    <dgm:cxn modelId="{FE5EFB78-CE88-40DD-BC39-C420F620829E}" type="presParOf" srcId="{EEDF32CC-0918-4A04-BD4C-24429076F58D}" destId="{54B8BC03-3B85-471F-933B-32663CAE11FC}" srcOrd="0" destOrd="0" presId="urn:microsoft.com/office/officeart/2005/8/layout/lProcess2"/>
    <dgm:cxn modelId="{E05A9D98-5B02-4138-BBA7-38141EBA64A3}" type="presParOf" srcId="{EEDF32CC-0918-4A04-BD4C-24429076F58D}" destId="{ED065767-C82E-43E9-B875-20E83333B2C5}" srcOrd="1" destOrd="0" presId="urn:microsoft.com/office/officeart/2005/8/layout/lProcess2"/>
    <dgm:cxn modelId="{701449B0-A0B8-4BAA-9139-8E3AC87AFDB0}" type="presParOf" srcId="{EEDF32CC-0918-4A04-BD4C-24429076F58D}" destId="{5B55D0F9-FC31-4A78-926D-9481B7F79596}" srcOrd="2" destOrd="0" presId="urn:microsoft.com/office/officeart/2005/8/layout/lProcess2"/>
    <dgm:cxn modelId="{F3C26474-73D8-4CDD-AD5A-D8372B9A7E6E}" type="presParOf" srcId="{5B55D0F9-FC31-4A78-926D-9481B7F79596}" destId="{4833A2C0-9F57-497A-AA64-FB2EA4122884}" srcOrd="0" destOrd="0" presId="urn:microsoft.com/office/officeart/2005/8/layout/lProcess2"/>
    <dgm:cxn modelId="{E5296C0A-157B-45FE-B75B-2C72638B297D}" type="presParOf" srcId="{4833A2C0-9F57-497A-AA64-FB2EA4122884}" destId="{40C9E44A-D306-4632-B16F-DF30B6476139}" srcOrd="0" destOrd="0" presId="urn:microsoft.com/office/officeart/2005/8/layout/lProcess2"/>
    <dgm:cxn modelId="{F801869E-77F1-452F-82FF-147CD0284022}" type="presParOf" srcId="{4833A2C0-9F57-497A-AA64-FB2EA4122884}" destId="{6E4D9ECA-B4F0-4B18-B13D-241AE0733D76}" srcOrd="1" destOrd="0" presId="urn:microsoft.com/office/officeart/2005/8/layout/lProcess2"/>
    <dgm:cxn modelId="{34A9A7AB-1A7F-40F1-8CE0-9E931952738B}" type="presParOf" srcId="{4833A2C0-9F57-497A-AA64-FB2EA4122884}" destId="{6F2B2204-728D-47D7-9E0B-5A4A9E011DF4}" srcOrd="2" destOrd="0" presId="urn:microsoft.com/office/officeart/2005/8/layout/lProcess2"/>
    <dgm:cxn modelId="{BE4B7E19-5EE3-4A9E-9191-F6270C8A8AE8}" type="presParOf" srcId="{4833A2C0-9F57-497A-AA64-FB2EA4122884}" destId="{CF204412-0F94-45EA-A639-50B4771502D9}" srcOrd="3" destOrd="0" presId="urn:microsoft.com/office/officeart/2005/8/layout/lProcess2"/>
    <dgm:cxn modelId="{69D4A4B0-C25B-4454-AE79-E20E98FE7288}" type="presParOf" srcId="{4833A2C0-9F57-497A-AA64-FB2EA4122884}" destId="{16FDBF0D-0AE5-43A8-8EEB-80A2B6F4F3D1}"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2851E1-1448-4EA9-8022-BE4C748DD352}">
      <dsp:nvSpPr>
        <dsp:cNvPr id="0" name=""/>
        <dsp:cNvSpPr/>
      </dsp:nvSpPr>
      <dsp:spPr>
        <a:xfrm>
          <a:off x="1013" y="0"/>
          <a:ext cx="2636118" cy="4572000"/>
        </a:xfrm>
        <a:prstGeom prst="roundRect">
          <a:avLst>
            <a:gd name="adj" fmla="val 10000"/>
          </a:avLst>
        </a:prstGeom>
        <a:solidFill>
          <a:schemeClr val="accent5">
            <a:tint val="40000"/>
            <a:hueOff val="0"/>
            <a:satOff val="0"/>
            <a:lumOff val="0"/>
            <a:alphaOff val="0"/>
          </a:schemeClr>
        </a:solidFill>
        <a:ln>
          <a:noFill/>
        </a:ln>
        <a:effectLst/>
        <a:sp3d z="-1618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ar-EG" sz="3600" b="1" kern="1200" dirty="0" smtClean="0"/>
            <a:t>الإدراك</a:t>
          </a:r>
          <a:endParaRPr lang="en-US" sz="3600" b="1" kern="1200" dirty="0"/>
        </a:p>
      </dsp:txBody>
      <dsp:txXfrm>
        <a:off x="1013" y="0"/>
        <a:ext cx="2636118" cy="1371600"/>
      </dsp:txXfrm>
    </dsp:sp>
    <dsp:sp modelId="{FA032FAC-39A1-413D-992D-603EFE652EDE}">
      <dsp:nvSpPr>
        <dsp:cNvPr id="0" name=""/>
        <dsp:cNvSpPr/>
      </dsp:nvSpPr>
      <dsp:spPr>
        <a:xfrm>
          <a:off x="264625" y="1371990"/>
          <a:ext cx="2108894" cy="898214"/>
        </a:xfrm>
        <a:prstGeom prst="roundRect">
          <a:avLst>
            <a:gd name="adj" fmla="val 10000"/>
          </a:avLst>
        </a:prstGeom>
        <a:solidFill>
          <a:schemeClr val="accent5">
            <a:hueOff val="0"/>
            <a:satOff val="0"/>
            <a:lumOff val="0"/>
            <a:alphaOff val="0"/>
          </a:schemeClr>
        </a:solidFill>
        <a:ln>
          <a:noFill/>
        </a:ln>
        <a:effectLst>
          <a:outerShdw blurRad="38100" dist="12700" dir="5400000" rotWithShape="0">
            <a:srgbClr val="000000">
              <a:alpha val="1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ar-EG" sz="1700" b="1" kern="1200" dirty="0" smtClean="0"/>
            <a:t>العلاقات المكانية</a:t>
          </a:r>
        </a:p>
      </dsp:txBody>
      <dsp:txXfrm>
        <a:off x="290933" y="1398298"/>
        <a:ext cx="2056278" cy="845598"/>
      </dsp:txXfrm>
    </dsp:sp>
    <dsp:sp modelId="{BA35F773-1703-498D-BD0B-7AE2B3661740}">
      <dsp:nvSpPr>
        <dsp:cNvPr id="0" name=""/>
        <dsp:cNvSpPr/>
      </dsp:nvSpPr>
      <dsp:spPr>
        <a:xfrm>
          <a:off x="264625" y="2408392"/>
          <a:ext cx="2108894" cy="898214"/>
        </a:xfrm>
        <a:prstGeom prst="roundRect">
          <a:avLst>
            <a:gd name="adj" fmla="val 10000"/>
          </a:avLst>
        </a:prstGeom>
        <a:solidFill>
          <a:schemeClr val="accent5">
            <a:hueOff val="493029"/>
            <a:satOff val="-8707"/>
            <a:lumOff val="4216"/>
            <a:alphaOff val="0"/>
          </a:schemeClr>
        </a:solidFill>
        <a:ln>
          <a:noFill/>
        </a:ln>
        <a:effectLst>
          <a:outerShdw blurRad="38100" dist="12700" dir="5400000" rotWithShape="0">
            <a:srgbClr val="000000">
              <a:alpha val="1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ar-EG" sz="1700" b="1" kern="1200" dirty="0" smtClean="0"/>
            <a:t>الخرائط الذهنية</a:t>
          </a:r>
        </a:p>
        <a:p>
          <a:pPr lvl="0" algn="ctr" defTabSz="755650">
            <a:lnSpc>
              <a:spcPct val="90000"/>
            </a:lnSpc>
            <a:spcBef>
              <a:spcPct val="0"/>
            </a:spcBef>
            <a:spcAft>
              <a:spcPct val="35000"/>
            </a:spcAft>
          </a:pPr>
          <a:r>
            <a:rPr lang="en-US" sz="1700" b="1" kern="1200" dirty="0" smtClean="0"/>
            <a:t>Mental Maps</a:t>
          </a:r>
          <a:r>
            <a:rPr lang="ar-EG" sz="1700" b="1" kern="1200" dirty="0" smtClean="0"/>
            <a:t> </a:t>
          </a:r>
          <a:endParaRPr lang="en-US" sz="1700" kern="1200" dirty="0"/>
        </a:p>
      </dsp:txBody>
      <dsp:txXfrm>
        <a:off x="290933" y="2434700"/>
        <a:ext cx="2056278" cy="845598"/>
      </dsp:txXfrm>
    </dsp:sp>
    <dsp:sp modelId="{E9E39353-834B-4A65-96FD-691C361A1025}">
      <dsp:nvSpPr>
        <dsp:cNvPr id="0" name=""/>
        <dsp:cNvSpPr/>
      </dsp:nvSpPr>
      <dsp:spPr>
        <a:xfrm>
          <a:off x="264625" y="3444794"/>
          <a:ext cx="2108894" cy="898214"/>
        </a:xfrm>
        <a:prstGeom prst="roundRect">
          <a:avLst>
            <a:gd name="adj" fmla="val 10000"/>
          </a:avLst>
        </a:prstGeom>
        <a:solidFill>
          <a:schemeClr val="accent5">
            <a:hueOff val="986058"/>
            <a:satOff val="-17414"/>
            <a:lumOff val="8432"/>
            <a:alphaOff val="0"/>
          </a:schemeClr>
        </a:solidFill>
        <a:ln>
          <a:noFill/>
        </a:ln>
        <a:effectLst>
          <a:outerShdw blurRad="38100" dist="12700" dir="5400000" rotWithShape="0">
            <a:srgbClr val="000000">
              <a:alpha val="1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ar-EG" sz="1700" kern="1200" dirty="0" smtClean="0"/>
            <a:t>(</a:t>
          </a:r>
          <a:r>
            <a:rPr lang="ar-EG" sz="1700" b="1" kern="1200" dirty="0" smtClean="0"/>
            <a:t>المعلومات</a:t>
          </a:r>
          <a:r>
            <a:rPr lang="ar-EG" sz="1700" kern="1200" dirty="0" smtClean="0"/>
            <a:t>)</a:t>
          </a:r>
        </a:p>
        <a:p>
          <a:pPr lvl="0" algn="ctr" defTabSz="755650">
            <a:lnSpc>
              <a:spcPct val="90000"/>
            </a:lnSpc>
            <a:spcBef>
              <a:spcPct val="0"/>
            </a:spcBef>
            <a:spcAft>
              <a:spcPct val="35000"/>
            </a:spcAft>
          </a:pPr>
          <a:r>
            <a:rPr lang="ar-EG" sz="1700" b="1" kern="1200" dirty="0" smtClean="0"/>
            <a:t>المكان والاشياء والمجال</a:t>
          </a:r>
          <a:r>
            <a:rPr lang="ar-EG" sz="1700" kern="1200" dirty="0" smtClean="0"/>
            <a:t> </a:t>
          </a:r>
          <a:r>
            <a:rPr lang="ar-EG" sz="1700" b="1" kern="1200" dirty="0" smtClean="0"/>
            <a:t>والخلفية</a:t>
          </a:r>
          <a:r>
            <a:rPr lang="ar-EG" sz="1700" kern="1200" dirty="0" smtClean="0"/>
            <a:t> </a:t>
          </a:r>
          <a:r>
            <a:rPr lang="ar-EG" sz="1700" b="1" kern="1200" dirty="0" smtClean="0"/>
            <a:t>العلمية</a:t>
          </a:r>
          <a:endParaRPr lang="en-US" sz="1700" b="1" kern="1200" dirty="0"/>
        </a:p>
      </dsp:txBody>
      <dsp:txXfrm>
        <a:off x="290933" y="3471102"/>
        <a:ext cx="2056278" cy="845598"/>
      </dsp:txXfrm>
    </dsp:sp>
    <dsp:sp modelId="{5AE70EDE-D059-4D89-9622-9A50DB0F51B7}">
      <dsp:nvSpPr>
        <dsp:cNvPr id="0" name=""/>
        <dsp:cNvSpPr/>
      </dsp:nvSpPr>
      <dsp:spPr>
        <a:xfrm>
          <a:off x="2834840" y="0"/>
          <a:ext cx="2636118" cy="4572000"/>
        </a:xfrm>
        <a:prstGeom prst="roundRect">
          <a:avLst>
            <a:gd name="adj" fmla="val 10000"/>
          </a:avLst>
        </a:prstGeom>
        <a:solidFill>
          <a:schemeClr val="accent5">
            <a:tint val="40000"/>
            <a:hueOff val="0"/>
            <a:satOff val="0"/>
            <a:lumOff val="0"/>
            <a:alphaOff val="0"/>
          </a:schemeClr>
        </a:solidFill>
        <a:ln>
          <a:noFill/>
        </a:ln>
        <a:effectLst/>
        <a:sp3d z="-1618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ar-EG" sz="3600" b="1" kern="1200" dirty="0" smtClean="0"/>
            <a:t>طرق</a:t>
          </a:r>
          <a:r>
            <a:rPr lang="ar-EG" sz="3600" kern="1200" dirty="0" smtClean="0"/>
            <a:t> </a:t>
          </a:r>
          <a:r>
            <a:rPr lang="ar-EG" sz="3600" b="1" kern="1200" dirty="0" smtClean="0"/>
            <a:t>جمعها</a:t>
          </a:r>
          <a:endParaRPr lang="en-US" sz="3600" b="1" kern="1200" dirty="0"/>
        </a:p>
      </dsp:txBody>
      <dsp:txXfrm>
        <a:off x="2834840" y="0"/>
        <a:ext cx="2636118" cy="1371600"/>
      </dsp:txXfrm>
    </dsp:sp>
    <dsp:sp modelId="{3890DA19-336B-46B0-A055-B651E393FDA4}">
      <dsp:nvSpPr>
        <dsp:cNvPr id="0" name=""/>
        <dsp:cNvSpPr/>
      </dsp:nvSpPr>
      <dsp:spPr>
        <a:xfrm>
          <a:off x="3098452" y="1371990"/>
          <a:ext cx="2108894" cy="898214"/>
        </a:xfrm>
        <a:prstGeom prst="roundRect">
          <a:avLst>
            <a:gd name="adj" fmla="val 10000"/>
          </a:avLst>
        </a:prstGeom>
        <a:solidFill>
          <a:schemeClr val="accent5">
            <a:hueOff val="1479087"/>
            <a:satOff val="-26121"/>
            <a:lumOff val="12648"/>
            <a:alphaOff val="0"/>
          </a:schemeClr>
        </a:solidFill>
        <a:ln>
          <a:noFill/>
        </a:ln>
        <a:effectLst>
          <a:outerShdw blurRad="38100" dist="12700" dir="5400000" rotWithShape="0">
            <a:srgbClr val="000000">
              <a:alpha val="1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ar-EG" sz="1700" b="1" kern="1200" dirty="0" smtClean="0"/>
            <a:t>الملاحظة</a:t>
          </a:r>
          <a:r>
            <a:rPr lang="ar-EG" sz="1700" kern="1200" dirty="0" smtClean="0"/>
            <a:t> </a:t>
          </a:r>
          <a:r>
            <a:rPr lang="ar-EG" sz="1700" b="1" kern="1200" dirty="0" smtClean="0"/>
            <a:t>المرئية</a:t>
          </a:r>
        </a:p>
      </dsp:txBody>
      <dsp:txXfrm>
        <a:off x="3124760" y="1398298"/>
        <a:ext cx="2056278" cy="845598"/>
      </dsp:txXfrm>
    </dsp:sp>
    <dsp:sp modelId="{A7F29E71-C8D2-46A2-AF0C-0FFEA697A8BE}">
      <dsp:nvSpPr>
        <dsp:cNvPr id="0" name=""/>
        <dsp:cNvSpPr/>
      </dsp:nvSpPr>
      <dsp:spPr>
        <a:xfrm>
          <a:off x="3098452" y="2408392"/>
          <a:ext cx="2108894" cy="898214"/>
        </a:xfrm>
        <a:prstGeom prst="roundRect">
          <a:avLst>
            <a:gd name="adj" fmla="val 10000"/>
          </a:avLst>
        </a:prstGeom>
        <a:solidFill>
          <a:schemeClr val="accent5">
            <a:hueOff val="1972116"/>
            <a:satOff val="-34828"/>
            <a:lumOff val="16863"/>
            <a:alphaOff val="0"/>
          </a:schemeClr>
        </a:solidFill>
        <a:ln>
          <a:noFill/>
        </a:ln>
        <a:effectLst>
          <a:outerShdw blurRad="38100" dist="12700" dir="5400000" rotWithShape="0">
            <a:srgbClr val="000000">
              <a:alpha val="1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ar-EG" sz="1700" b="1" kern="1200" dirty="0" smtClean="0"/>
            <a:t>القياس</a:t>
          </a:r>
        </a:p>
      </dsp:txBody>
      <dsp:txXfrm>
        <a:off x="3124760" y="2434700"/>
        <a:ext cx="2056278" cy="845598"/>
      </dsp:txXfrm>
    </dsp:sp>
    <dsp:sp modelId="{C5D8590F-3BF3-4512-803B-7BC8FBEC8B50}">
      <dsp:nvSpPr>
        <dsp:cNvPr id="0" name=""/>
        <dsp:cNvSpPr/>
      </dsp:nvSpPr>
      <dsp:spPr>
        <a:xfrm>
          <a:off x="3175743" y="3427081"/>
          <a:ext cx="2108894" cy="898214"/>
        </a:xfrm>
        <a:prstGeom prst="roundRect">
          <a:avLst>
            <a:gd name="adj" fmla="val 10000"/>
          </a:avLst>
        </a:prstGeom>
        <a:solidFill>
          <a:schemeClr val="accent5">
            <a:hueOff val="2465145"/>
            <a:satOff val="-43535"/>
            <a:lumOff val="21079"/>
            <a:alphaOff val="0"/>
          </a:schemeClr>
        </a:solidFill>
        <a:ln>
          <a:noFill/>
        </a:ln>
        <a:effectLst>
          <a:outerShdw blurRad="38100" dist="12700" dir="5400000" rotWithShape="0">
            <a:srgbClr val="000000">
              <a:alpha val="1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ar-EG" sz="1700" b="1" kern="1200" dirty="0" smtClean="0"/>
            <a:t>الاستبيان</a:t>
          </a:r>
        </a:p>
      </dsp:txBody>
      <dsp:txXfrm>
        <a:off x="3202051" y="3453389"/>
        <a:ext cx="2056278" cy="845598"/>
      </dsp:txXfrm>
    </dsp:sp>
    <dsp:sp modelId="{54B8BC03-3B85-471F-933B-32663CAE11FC}">
      <dsp:nvSpPr>
        <dsp:cNvPr id="0" name=""/>
        <dsp:cNvSpPr/>
      </dsp:nvSpPr>
      <dsp:spPr>
        <a:xfrm>
          <a:off x="5668667" y="0"/>
          <a:ext cx="2636118" cy="4572000"/>
        </a:xfrm>
        <a:prstGeom prst="roundRect">
          <a:avLst>
            <a:gd name="adj" fmla="val 10000"/>
          </a:avLst>
        </a:prstGeom>
        <a:solidFill>
          <a:schemeClr val="accent5">
            <a:tint val="40000"/>
            <a:hueOff val="0"/>
            <a:satOff val="0"/>
            <a:lumOff val="0"/>
            <a:alphaOff val="0"/>
          </a:schemeClr>
        </a:solidFill>
        <a:ln>
          <a:noFill/>
        </a:ln>
        <a:effectLst/>
        <a:sp3d z="-1618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ar-EG" sz="3600" b="1" kern="1200" dirty="0" smtClean="0"/>
            <a:t>مصادرها</a:t>
          </a:r>
          <a:endParaRPr lang="en-US" sz="3600" b="1" kern="1200" dirty="0"/>
        </a:p>
      </dsp:txBody>
      <dsp:txXfrm>
        <a:off x="5668667" y="0"/>
        <a:ext cx="2636118" cy="1371600"/>
      </dsp:txXfrm>
    </dsp:sp>
    <dsp:sp modelId="{40C9E44A-D306-4632-B16F-DF30B6476139}">
      <dsp:nvSpPr>
        <dsp:cNvPr id="0" name=""/>
        <dsp:cNvSpPr/>
      </dsp:nvSpPr>
      <dsp:spPr>
        <a:xfrm>
          <a:off x="5862918" y="1371990"/>
          <a:ext cx="2247617" cy="898214"/>
        </a:xfrm>
        <a:prstGeom prst="roundRect">
          <a:avLst>
            <a:gd name="adj" fmla="val 10000"/>
          </a:avLst>
        </a:prstGeom>
        <a:solidFill>
          <a:schemeClr val="accent5">
            <a:hueOff val="2958174"/>
            <a:satOff val="-52242"/>
            <a:lumOff val="25295"/>
            <a:alphaOff val="0"/>
          </a:schemeClr>
        </a:solidFill>
        <a:ln>
          <a:noFill/>
        </a:ln>
        <a:effectLst>
          <a:outerShdw blurRad="38100" dist="12700" dir="5400000" rotWithShape="0">
            <a:srgbClr val="000000">
              <a:alpha val="1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ar-EG" sz="1600" b="1" kern="1200" dirty="0" smtClean="0"/>
            <a:t>العمل </a:t>
          </a:r>
          <a:r>
            <a:rPr lang="ar-EG" sz="1700" b="1" kern="1200" dirty="0" smtClean="0"/>
            <a:t>الميداني</a:t>
          </a:r>
          <a:endParaRPr lang="ar-EG" sz="1700" b="1" kern="1200" dirty="0" smtClean="0">
            <a:latin typeface="+mn-lt"/>
          </a:endParaRPr>
        </a:p>
      </dsp:txBody>
      <dsp:txXfrm>
        <a:off x="5889226" y="1398298"/>
        <a:ext cx="2195001" cy="845598"/>
      </dsp:txXfrm>
    </dsp:sp>
    <dsp:sp modelId="{6F2B2204-728D-47D7-9E0B-5A4A9E011DF4}">
      <dsp:nvSpPr>
        <dsp:cNvPr id="0" name=""/>
        <dsp:cNvSpPr/>
      </dsp:nvSpPr>
      <dsp:spPr>
        <a:xfrm>
          <a:off x="5862918" y="2408392"/>
          <a:ext cx="2247617" cy="898214"/>
        </a:xfrm>
        <a:prstGeom prst="roundRect">
          <a:avLst>
            <a:gd name="adj" fmla="val 10000"/>
          </a:avLst>
        </a:prstGeom>
        <a:solidFill>
          <a:schemeClr val="accent5">
            <a:hueOff val="3451203"/>
            <a:satOff val="-60949"/>
            <a:lumOff val="29511"/>
            <a:alphaOff val="0"/>
          </a:schemeClr>
        </a:solidFill>
        <a:ln>
          <a:noFill/>
        </a:ln>
        <a:effectLst>
          <a:outerShdw blurRad="38100" dist="12700" dir="5400000" rotWithShape="0">
            <a:srgbClr val="000000">
              <a:alpha val="1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ar-EG" sz="1600" b="1" kern="1200" dirty="0" smtClean="0"/>
            <a:t>البيانات المنشورة</a:t>
          </a:r>
        </a:p>
        <a:p>
          <a:pPr lvl="0" algn="ctr" defTabSz="711200">
            <a:lnSpc>
              <a:spcPct val="90000"/>
            </a:lnSpc>
            <a:spcBef>
              <a:spcPct val="0"/>
            </a:spcBef>
            <a:spcAft>
              <a:spcPct val="35000"/>
            </a:spcAft>
          </a:pPr>
          <a:r>
            <a:rPr lang="ar-EG" sz="1600" b="1" kern="1200" dirty="0" smtClean="0"/>
            <a:t>(التعددات السكانية- البيانات المناخية)</a:t>
          </a:r>
        </a:p>
      </dsp:txBody>
      <dsp:txXfrm>
        <a:off x="5889226" y="2434700"/>
        <a:ext cx="2195001" cy="845598"/>
      </dsp:txXfrm>
    </dsp:sp>
    <dsp:sp modelId="{16FDBF0D-0AE5-43A8-8EEB-80A2B6F4F3D1}">
      <dsp:nvSpPr>
        <dsp:cNvPr id="0" name=""/>
        <dsp:cNvSpPr/>
      </dsp:nvSpPr>
      <dsp:spPr>
        <a:xfrm>
          <a:off x="5862918" y="3444794"/>
          <a:ext cx="2247617" cy="898214"/>
        </a:xfrm>
        <a:prstGeom prst="roundRect">
          <a:avLst>
            <a:gd name="adj" fmla="val 10000"/>
          </a:avLst>
        </a:prstGeom>
        <a:solidFill>
          <a:schemeClr val="accent5">
            <a:hueOff val="3944232"/>
            <a:satOff val="-69656"/>
            <a:lumOff val="33727"/>
            <a:alphaOff val="0"/>
          </a:schemeClr>
        </a:solidFill>
        <a:ln>
          <a:noFill/>
        </a:ln>
        <a:effectLst>
          <a:outerShdw blurRad="38100" dist="12700" dir="5400000" rotWithShape="0">
            <a:srgbClr val="000000">
              <a:alpha val="1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0640" tIns="30480" rIns="40640" bIns="30480" numCol="1" spcCol="1270" anchor="ctr" anchorCtr="0">
          <a:noAutofit/>
        </a:bodyPr>
        <a:lstStyle/>
        <a:p>
          <a:pPr lvl="0" algn="ctr" defTabSz="711200">
            <a:lnSpc>
              <a:spcPct val="90000"/>
            </a:lnSpc>
            <a:spcBef>
              <a:spcPct val="0"/>
            </a:spcBef>
            <a:spcAft>
              <a:spcPct val="35000"/>
            </a:spcAft>
          </a:pPr>
          <a:r>
            <a:rPr lang="ar-EG" sz="1600" b="1" kern="1200" dirty="0" smtClean="0"/>
            <a:t>بيانات غير منشورة</a:t>
          </a:r>
        </a:p>
        <a:p>
          <a:pPr lvl="0" algn="ctr" defTabSz="711200">
            <a:lnSpc>
              <a:spcPct val="90000"/>
            </a:lnSpc>
            <a:spcBef>
              <a:spcPct val="0"/>
            </a:spcBef>
            <a:spcAft>
              <a:spcPct val="35000"/>
            </a:spcAft>
          </a:pPr>
          <a:r>
            <a:rPr lang="ar-EG" sz="1600" b="1" kern="1200" dirty="0" smtClean="0"/>
            <a:t>(تقارير حكومية-هيئات- شركات)</a:t>
          </a:r>
          <a:endParaRPr lang="en-US" sz="1600" kern="1200" dirty="0"/>
        </a:p>
      </dsp:txBody>
      <dsp:txXfrm>
        <a:off x="5889226" y="3471102"/>
        <a:ext cx="2195001" cy="845598"/>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8E8219D7-833B-4B90-B0F7-6531D1EDF901}" type="datetimeFigureOut">
              <a:rPr lang="en-US" smtClean="0"/>
              <a:t>11/16/2016</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39D604E-03AD-4911-B51B-8A3D552FD5FC}"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8219D7-833B-4B90-B0F7-6531D1EDF901}" type="datetimeFigureOut">
              <a:rPr lang="en-US" smtClean="0"/>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D604E-03AD-4911-B51B-8A3D552FD5FC}"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8219D7-833B-4B90-B0F7-6531D1EDF901}" type="datetimeFigureOut">
              <a:rPr lang="en-US" smtClean="0"/>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D604E-03AD-4911-B51B-8A3D552FD5FC}"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14319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905000"/>
            <a:ext cx="3927475"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8075" y="1905000"/>
            <a:ext cx="3927475"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560036DA-FCBE-42EB-B5D0-D205CB77E02C}"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500674136"/>
      </p:ext>
    </p:extLst>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8219D7-833B-4B90-B0F7-6531D1EDF901}" type="datetimeFigureOut">
              <a:rPr lang="en-US" smtClean="0"/>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D604E-03AD-4911-B51B-8A3D552FD5FC}"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8219D7-833B-4B90-B0F7-6531D1EDF901}" type="datetimeFigureOut">
              <a:rPr lang="en-US" smtClean="0"/>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9D604E-03AD-4911-B51B-8A3D552FD5F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E8219D7-833B-4B90-B0F7-6531D1EDF901}" type="datetimeFigureOut">
              <a:rPr lang="en-US" smtClean="0"/>
              <a:t>11/16/2016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9D604E-03AD-4911-B51B-8A3D552FD5FC}"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E8219D7-833B-4B90-B0F7-6531D1EDF901}" type="datetimeFigureOut">
              <a:rPr lang="en-US" smtClean="0"/>
              <a:t>11/16/2016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9D604E-03AD-4911-B51B-8A3D552FD5FC}"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E8219D7-833B-4B90-B0F7-6531D1EDF901}" type="datetimeFigureOut">
              <a:rPr lang="en-US" smtClean="0"/>
              <a:t>11/16/2016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9D604E-03AD-4911-B51B-8A3D552FD5FC}"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8219D7-833B-4B90-B0F7-6531D1EDF901}" type="datetimeFigureOut">
              <a:rPr lang="en-US" smtClean="0"/>
              <a:t>11/16/2016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9D604E-03AD-4911-B51B-8A3D552FD5F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8219D7-833B-4B90-B0F7-6531D1EDF901}" type="datetimeFigureOut">
              <a:rPr lang="en-US" smtClean="0"/>
              <a:t>11/16/2016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9D604E-03AD-4911-B51B-8A3D552FD5F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8219D7-833B-4B90-B0F7-6531D1EDF901}" type="datetimeFigureOut">
              <a:rPr lang="en-US" smtClean="0"/>
              <a:t>11/16/2016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9D604E-03AD-4911-B51B-8A3D552FD5F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8E8219D7-833B-4B90-B0F7-6531D1EDF901}" type="datetimeFigureOut">
              <a:rPr lang="en-US" smtClean="0"/>
              <a:t>11/16/2016</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939D604E-03AD-4911-B51B-8A3D552FD5F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90"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85875" y="2758281"/>
            <a:ext cx="6572250" cy="2857500"/>
          </a:xfrm>
        </p:spPr>
      </p:pic>
    </p:spTree>
    <p:extLst>
      <p:ext uri="{BB962C8B-B14F-4D97-AF65-F5344CB8AC3E}">
        <p14:creationId xmlns:p14="http://schemas.microsoft.com/office/powerpoint/2010/main" val="15712975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133600"/>
            <a:ext cx="8540750" cy="4343400"/>
          </a:xfrm>
        </p:spPr>
        <p:txBody>
          <a:bodyPr>
            <a:normAutofit fontScale="92500"/>
          </a:bodyPr>
          <a:lstStyle/>
          <a:p>
            <a:pPr algn="just" rtl="1"/>
            <a:r>
              <a:rPr lang="ar-EG" sz="2800" b="1" dirty="0" smtClean="0">
                <a:ea typeface="ＭＳ Ｐゴシック" pitchFamily="34" charset="-128"/>
              </a:rPr>
              <a:t>أما فيما يتعلق بالبيانات الميدانية التي تجمع من خلال المقابلات الشخصية أو استمارات الاستبيان، ومنها دراسات السكان والعمران والأنشطة الاقتصادية، فلا بد من وضع الفروض التي يرتكز عليها البحث، ومن خلالها يمكن معرفة البيانات المطلوبة، وعليها يبدأ في تصميم صحيفة الاستبيان ووضع الأسئلة التي تفي بالغرض.</a:t>
            </a:r>
            <a:endParaRPr lang="ar-EG" sz="2800" b="1" dirty="0" smtClean="0">
              <a:ea typeface="ＭＳ Ｐゴシック" pitchFamily="34" charset="-128"/>
            </a:endParaRPr>
          </a:p>
          <a:p>
            <a:pPr algn="just" rtl="1"/>
            <a:r>
              <a:rPr lang="ar-EG" sz="2800" b="1" dirty="0" smtClean="0">
                <a:ea typeface="ＭＳ Ｐゴシック" pitchFamily="34" charset="-128"/>
              </a:rPr>
              <a:t>ويراعى عند وضع الأسئلة في الاستبانة عدة اعتبارات منها: بساطة الأسئلة وسهولة فهمها، وإمكان اجابتها بصورة مختصرة، ومرعاه سرية بياناتها، ومستوي السكان التعليمي وخصائصهم الاجتماعية، وتجنب الأسئلة المحرجة</a:t>
            </a:r>
            <a:endParaRPr lang="ar-EG" sz="2800" b="1" dirty="0" smtClean="0">
              <a:ea typeface="ＭＳ Ｐゴシック" pitchFamily="34" charset="-128"/>
            </a:endParaRPr>
          </a:p>
          <a:p>
            <a:pPr algn="just" rtl="1"/>
            <a:r>
              <a:rPr lang="ar-EG" sz="2800" b="1" dirty="0" smtClean="0">
                <a:ea typeface="ＭＳ Ｐゴシック" pitchFamily="34" charset="-128"/>
              </a:rPr>
              <a:t>ومن الأفضل تدريب المبحثين قبل النزول للميدان حول كيفية استيفاء البيانات، والأهم المراجعة الميدانية لبيانات الاستمارة، ثم المراجعة المكتبية.</a:t>
            </a:r>
            <a:endParaRPr lang="ar-EG" sz="2800" b="1" dirty="0" smtClean="0">
              <a:ea typeface="ＭＳ Ｐゴシック" pitchFamily="34" charset="-128"/>
            </a:endParaRPr>
          </a:p>
          <a:p>
            <a:pPr algn="r" rtl="1"/>
            <a:endParaRPr lang="en-US" dirty="0" smtClean="0">
              <a:ea typeface="ＭＳ Ｐゴシック" pitchFamily="34" charset="-128"/>
            </a:endParaRPr>
          </a:p>
        </p:txBody>
      </p:sp>
      <p:sp>
        <p:nvSpPr>
          <p:cNvPr id="2" name="Title 1"/>
          <p:cNvSpPr>
            <a:spLocks noGrp="1"/>
          </p:cNvSpPr>
          <p:nvPr>
            <p:ph type="title"/>
          </p:nvPr>
        </p:nvSpPr>
        <p:spPr>
          <a:xfrm>
            <a:off x="457200" y="685800"/>
            <a:ext cx="8385175" cy="990600"/>
          </a:xfrm>
        </p:spPr>
        <p:txBody>
          <a:bodyPr/>
          <a:lstStyle/>
          <a:p>
            <a:pPr rtl="1"/>
            <a:r>
              <a:rPr lang="ar-EG" sz="4400" b="1" dirty="0">
                <a:ea typeface="ＭＳ Ｐゴシック" pitchFamily="34" charset="-128"/>
              </a:rPr>
              <a:t>ثانياً: البيانات الحقلية أو الميدانية</a:t>
            </a:r>
          </a:p>
        </p:txBody>
      </p:sp>
    </p:spTree>
    <p:extLst>
      <p:ext uri="{BB962C8B-B14F-4D97-AF65-F5344CB8AC3E}">
        <p14:creationId xmlns:p14="http://schemas.microsoft.com/office/powerpoint/2010/main" val="40334982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2" name="Picture 2" descr="full-20earth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1036" y="381000"/>
            <a:ext cx="5715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23" name="WordArt 3"/>
          <p:cNvSpPr>
            <a:spLocks noChangeArrowheads="1" noChangeShapeType="1" noTextEdit="1"/>
          </p:cNvSpPr>
          <p:nvPr/>
        </p:nvSpPr>
        <p:spPr bwMode="auto">
          <a:xfrm>
            <a:off x="2133600" y="1752600"/>
            <a:ext cx="4724400" cy="2381250"/>
          </a:xfrm>
          <a:prstGeom prst="rect">
            <a:avLst/>
          </a:prstGeom>
        </p:spPr>
        <p:txBody>
          <a:bodyPr wrap="none" fromWordArt="1">
            <a:prstTxWarp prst="textPlain">
              <a:avLst>
                <a:gd name="adj" fmla="val 50366"/>
              </a:avLst>
            </a:prstTxWarp>
          </a:bodyPr>
          <a:lstStyle/>
          <a:p>
            <a:pPr algn="ctr" rtl="1" fontAlgn="base">
              <a:spcBef>
                <a:spcPct val="0"/>
              </a:spcBef>
              <a:spcAft>
                <a:spcPct val="0"/>
              </a:spcAft>
            </a:pPr>
            <a:r>
              <a:rPr lang="ar-EG" sz="3600" kern="10" dirty="0" smtClean="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ea typeface="ＭＳ Ｐゴシック" pitchFamily="34" charset="-128"/>
              </a:rPr>
              <a:t>جدولة البيانات</a:t>
            </a:r>
            <a:endParaRPr lang="en-US" sz="3600" kern="10" dirty="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ea typeface="ＭＳ Ｐゴシック" pitchFamily="34" charset="-128"/>
            </a:endParaRPr>
          </a:p>
        </p:txBody>
      </p:sp>
    </p:spTree>
    <p:extLst>
      <p:ext uri="{BB962C8B-B14F-4D97-AF65-F5344CB8AC3E}">
        <p14:creationId xmlns:p14="http://schemas.microsoft.com/office/powerpoint/2010/main" val="12617836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Content Placeholder 2"/>
          <p:cNvSpPr>
            <a:spLocks noGrp="1"/>
          </p:cNvSpPr>
          <p:nvPr>
            <p:ph idx="1"/>
          </p:nvPr>
        </p:nvSpPr>
        <p:spPr>
          <a:xfrm>
            <a:off x="4267200" y="2057400"/>
            <a:ext cx="4495800" cy="4419600"/>
          </a:xfrm>
        </p:spPr>
        <p:txBody>
          <a:bodyPr>
            <a:normAutofit fontScale="70000" lnSpcReduction="20000"/>
          </a:bodyPr>
          <a:lstStyle/>
          <a:p>
            <a:pPr algn="just" rtl="1"/>
            <a:r>
              <a:rPr lang="ar-EG" sz="2800" b="1" dirty="0" smtClean="0">
                <a:ea typeface="ＭＳ Ｐゴシック" pitchFamily="34" charset="-128"/>
              </a:rPr>
              <a:t>يقصد بجدولة البيانات نظم الأرقام في صفوف وأعمدة، بحيث تبرز الحقائق وتيسر تحليها وقراءتها.</a:t>
            </a:r>
            <a:endParaRPr lang="en-US" sz="2800" b="1" dirty="0" smtClean="0">
              <a:solidFill>
                <a:srgbClr val="000000"/>
              </a:solidFill>
              <a:ea typeface="ＭＳ Ｐゴシック" pitchFamily="34" charset="-128"/>
            </a:endParaRPr>
          </a:p>
          <a:p>
            <a:pPr algn="just" rtl="1"/>
            <a:r>
              <a:rPr lang="ar-EG" sz="2800" b="1" dirty="0" smtClean="0">
                <a:solidFill>
                  <a:srgbClr val="000000"/>
                </a:solidFill>
                <a:ea typeface="ＭＳ Ｐゴシック" pitchFamily="34" charset="-128"/>
              </a:rPr>
              <a:t>يتألف الجدول في معظم الأحوال من وحدات مكانية أو زمنية أو نوعية توضع في صفوف رأسية، وتوضع امامها خصائص  الظاهرة على هيئة اعمدة متجاورة أفقية.</a:t>
            </a:r>
            <a:endParaRPr lang="ar-EG" sz="2800" b="1" dirty="0" smtClean="0">
              <a:solidFill>
                <a:srgbClr val="000000"/>
              </a:solidFill>
              <a:ea typeface="ＭＳ Ｐゴシック" pitchFamily="34" charset="-128"/>
            </a:endParaRPr>
          </a:p>
          <a:p>
            <a:pPr algn="just" rtl="1"/>
            <a:r>
              <a:rPr lang="ar-EG" sz="2800" b="1" dirty="0" smtClean="0">
                <a:solidFill>
                  <a:srgbClr val="000000"/>
                </a:solidFill>
                <a:ea typeface="ＭＳ Ｐゴシック" pitchFamily="34" charset="-128"/>
              </a:rPr>
              <a:t>ولإيضاح ذلك إذا كان لديك الوحدات المكانية ممثلة في بعض مناطق المملكة، فهي تمثل أول  الأعمدة رأسياً، ثم توضع أمامها  المساحة وتوزيع السكان والكثافة السكانية بحيث يمثل كل منها عمود قائماً بذاته باعتبارها خصائص، وتعد كل خاصية من هذه الخصائص موزعة مكانياً أو جغرافياً في صورة جدول بعنوان « الخصائص السكانية في مناطق المملكة العربية السعودية عام 2010.</a:t>
            </a:r>
            <a:endParaRPr lang="ar-EG" sz="2800" b="1" dirty="0" smtClean="0">
              <a:solidFill>
                <a:srgbClr val="000000"/>
              </a:solidFill>
              <a:ea typeface="ＭＳ Ｐゴシック" pitchFamily="34" charset="-128"/>
            </a:endParaRPr>
          </a:p>
        </p:txBody>
      </p:sp>
      <p:sp>
        <p:nvSpPr>
          <p:cNvPr id="82946" name="Title 1"/>
          <p:cNvSpPr>
            <a:spLocks noGrp="1"/>
          </p:cNvSpPr>
          <p:nvPr>
            <p:ph type="title"/>
          </p:nvPr>
        </p:nvSpPr>
        <p:spPr>
          <a:xfrm>
            <a:off x="574675" y="304800"/>
            <a:ext cx="8001000" cy="1371600"/>
          </a:xfrm>
        </p:spPr>
        <p:txBody>
          <a:bodyPr/>
          <a:lstStyle/>
          <a:p>
            <a:pPr algn="ctr" rtl="1"/>
            <a:r>
              <a:rPr lang="ar-EG" sz="4400" b="1" dirty="0" smtClean="0">
                <a:ea typeface="ＭＳ Ｐゴシック" pitchFamily="34" charset="-128"/>
              </a:rPr>
              <a:t>جدولة البيانات</a:t>
            </a:r>
            <a:endParaRPr lang="en-US" sz="4400" b="1" dirty="0" smtClean="0">
              <a:ea typeface="ＭＳ Ｐゴシック" pitchFamily="34" charset="-128"/>
            </a:endParaRPr>
          </a:p>
        </p:txBody>
      </p:sp>
      <p:graphicFrame>
        <p:nvGraphicFramePr>
          <p:cNvPr id="4" name="Table 3"/>
          <p:cNvGraphicFramePr>
            <a:graphicFrameLocks noGrp="1"/>
          </p:cNvGraphicFramePr>
          <p:nvPr>
            <p:extLst>
              <p:ext uri="{D42A27DB-BD31-4B8C-83A1-F6EECF244321}">
                <p14:modId xmlns:p14="http://schemas.microsoft.com/office/powerpoint/2010/main" val="29046412"/>
              </p:ext>
            </p:extLst>
          </p:nvPr>
        </p:nvGraphicFramePr>
        <p:xfrm>
          <a:off x="228600" y="2057400"/>
          <a:ext cx="3962402" cy="4536738"/>
        </p:xfrm>
        <a:graphic>
          <a:graphicData uri="http://schemas.openxmlformats.org/drawingml/2006/table">
            <a:tbl>
              <a:tblPr rtl="1">
                <a:gradFill rotWithShape="1">
                  <a:gsLst>
                    <a:gs pos="0">
                      <a:srgbClr val="F0A22E">
                        <a:tint val="30000"/>
                        <a:satMod val="250000"/>
                      </a:srgbClr>
                    </a:gs>
                    <a:gs pos="72000">
                      <a:srgbClr val="F0A22E">
                        <a:tint val="75000"/>
                        <a:satMod val="210000"/>
                      </a:srgbClr>
                    </a:gs>
                    <a:gs pos="100000">
                      <a:srgbClr val="F0A22E">
                        <a:tint val="85000"/>
                        <a:satMod val="210000"/>
                      </a:srgbClr>
                    </a:gs>
                  </a:gsLst>
                  <a:lin ang="5400000" scaled="1"/>
                </a:gradFill>
                <a:effectLst>
                  <a:outerShdw blurRad="76200" dist="50800" dir="5400000" rotWithShape="0">
                    <a:srgbClr val="4E3B30">
                      <a:alpha val="60000"/>
                    </a:srgbClr>
                  </a:outerShdw>
                </a:effectLst>
              </a:tblPr>
              <a:tblGrid>
                <a:gridCol w="782697"/>
                <a:gridCol w="917223"/>
                <a:gridCol w="1149585"/>
                <a:gridCol w="1112897"/>
              </a:tblGrid>
              <a:tr h="508146">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a:effectLst/>
                          <a:latin typeface="Arial" pitchFamily="34" charset="0"/>
                          <a:cs typeface="Arial" pitchFamily="34" charset="0"/>
                        </a:rPr>
                        <a:t>المنطقة</a:t>
                      </a:r>
                      <a:endParaRPr lang="ar-EG" sz="1400" b="1" i="0" u="none" strike="noStrike" dirty="0">
                        <a:solidFill>
                          <a:srgbClr val="FFFFFF"/>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a:effectLst/>
                          <a:latin typeface="Arial" pitchFamily="34" charset="0"/>
                          <a:cs typeface="Arial" pitchFamily="34" charset="0"/>
                        </a:rPr>
                        <a:t>المساحة كم²</a:t>
                      </a:r>
                      <a:endParaRPr lang="ar-EG" sz="1400" b="1" i="0" u="none" strike="noStrike">
                        <a:solidFill>
                          <a:srgbClr val="FFFFFF"/>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a:effectLst/>
                          <a:latin typeface="Arial" pitchFamily="34" charset="0"/>
                          <a:cs typeface="Arial" pitchFamily="34" charset="0"/>
                        </a:rPr>
                        <a:t>عدد السكان</a:t>
                      </a:r>
                      <a:endParaRPr lang="ar-EG" sz="1400" b="1" i="0" u="none" strike="noStrike" dirty="0">
                        <a:solidFill>
                          <a:srgbClr val="FFFFFF"/>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a:effectLst/>
                          <a:latin typeface="Arial" pitchFamily="34" charset="0"/>
                          <a:cs typeface="Arial" pitchFamily="34" charset="0"/>
                        </a:rPr>
                        <a:t>الكثافة السكانية</a:t>
                      </a:r>
                      <a:endParaRPr lang="ar-EG" sz="1400" b="1" i="0" u="none" strike="noStrike" dirty="0">
                        <a:solidFill>
                          <a:srgbClr val="FFFFFF"/>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348652">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effectLst/>
                          <a:latin typeface="Arial" pitchFamily="34" charset="0"/>
                          <a:cs typeface="Arial" pitchFamily="34" charset="0"/>
                        </a:rPr>
                        <a:t>الرياض</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412000</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6777146</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13.5</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effectLst/>
                          <a:latin typeface="Arial" pitchFamily="34" charset="0"/>
                          <a:cs typeface="Arial" pitchFamily="34" charset="0"/>
                        </a:rPr>
                        <a:t>القصيم</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chemeClr val="dk1"/>
                          </a:solidFill>
                          <a:effectLst/>
                          <a:latin typeface="Arial" pitchFamily="34" charset="0"/>
                          <a:cs typeface="Arial" pitchFamily="34" charset="0"/>
                        </a:rPr>
                        <a:t>65000</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1215858</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17.5</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effectLst/>
                          <a:latin typeface="Arial" pitchFamily="34" charset="0"/>
                          <a:cs typeface="Arial" pitchFamily="34" charset="0"/>
                        </a:rPr>
                        <a:t>مكة المكرمة</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164000</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6915006</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37.9</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415778">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effectLst/>
                          <a:latin typeface="Arial" pitchFamily="34" charset="0"/>
                          <a:cs typeface="Arial" pitchFamily="34" charset="0"/>
                        </a:rPr>
                        <a:t>المدينة المنورة</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173000</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1777933</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9.9</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effectLst/>
                          <a:latin typeface="Arial" pitchFamily="34" charset="0"/>
                          <a:cs typeface="Arial" pitchFamily="34" charset="0"/>
                        </a:rPr>
                        <a:t>حائل</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103887</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597144</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effectLst/>
                          <a:latin typeface="Arial" pitchFamily="34" charset="0"/>
                          <a:cs typeface="Arial" pitchFamily="34" charset="0"/>
                        </a:rPr>
                        <a:t>5.1</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000000"/>
                          </a:solidFill>
                          <a:effectLst/>
                          <a:latin typeface="Arial" pitchFamily="34" charset="0"/>
                          <a:cs typeface="Arial" pitchFamily="34" charset="0"/>
                        </a:rPr>
                        <a:t>الجوف</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100212</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440009</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3.6</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000000"/>
                          </a:solidFill>
                          <a:effectLst/>
                          <a:latin typeface="Arial" pitchFamily="34" charset="0"/>
                          <a:cs typeface="Arial" pitchFamily="34" charset="0"/>
                        </a:rPr>
                        <a:t>تبوك</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108000</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791535</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4.7</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415778">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000000"/>
                          </a:solidFill>
                          <a:effectLst/>
                          <a:latin typeface="Arial" pitchFamily="34" charset="0"/>
                          <a:cs typeface="Arial" pitchFamily="34" charset="0"/>
                        </a:rPr>
                        <a:t>الحدود الشمالية</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187000</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320524</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6.5</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000000"/>
                          </a:solidFill>
                          <a:effectLst/>
                          <a:latin typeface="Arial" pitchFamily="34" charset="0"/>
                          <a:cs typeface="Arial" pitchFamily="34" charset="0"/>
                        </a:rPr>
                        <a:t>عسير</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81100</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1913922</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22</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000000"/>
                          </a:solidFill>
                          <a:effectLst/>
                          <a:latin typeface="Arial" pitchFamily="34" charset="0"/>
                          <a:cs typeface="Arial" pitchFamily="34" charset="0"/>
                        </a:rPr>
                        <a:t>جازان</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11671</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1365110</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101.6</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000000"/>
                          </a:solidFill>
                          <a:effectLst/>
                          <a:latin typeface="Arial" pitchFamily="34" charset="0"/>
                          <a:cs typeface="Arial" pitchFamily="34" charset="0"/>
                        </a:rPr>
                        <a:t>نجران</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119000</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505652</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2.8</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000000"/>
                          </a:solidFill>
                          <a:effectLst/>
                          <a:latin typeface="Arial" pitchFamily="34" charset="0"/>
                          <a:cs typeface="Arial" pitchFamily="34" charset="0"/>
                        </a:rPr>
                        <a:t>الباحة</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9921</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411888</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38.1</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000000"/>
                          </a:solidFill>
                          <a:effectLst/>
                          <a:latin typeface="Arial" pitchFamily="34" charset="0"/>
                          <a:cs typeface="Arial" pitchFamily="34" charset="0"/>
                        </a:rPr>
                        <a:t>الشرقية</a:t>
                      </a:r>
                      <a:endParaRPr lang="ar-EG"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710000</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4105780</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000000"/>
                          </a:solidFill>
                          <a:effectLst/>
                          <a:latin typeface="Arial" pitchFamily="34" charset="0"/>
                          <a:cs typeface="Arial" pitchFamily="34" charset="0"/>
                        </a:rPr>
                        <a:t>5</a:t>
                      </a:r>
                      <a:endParaRPr lang="en-US" sz="1400" b="1" i="0" u="none" strike="noStrike" dirty="0">
                        <a:solidFill>
                          <a:srgbClr val="00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34868569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Content Placeholder 2"/>
          <p:cNvSpPr>
            <a:spLocks noGrp="1"/>
          </p:cNvSpPr>
          <p:nvPr>
            <p:ph idx="1"/>
          </p:nvPr>
        </p:nvSpPr>
        <p:spPr>
          <a:xfrm>
            <a:off x="4267200" y="2057400"/>
            <a:ext cx="4495800" cy="4419600"/>
          </a:xfrm>
        </p:spPr>
        <p:txBody>
          <a:bodyPr>
            <a:normAutofit fontScale="77500" lnSpcReduction="20000"/>
          </a:bodyPr>
          <a:lstStyle/>
          <a:p>
            <a:pPr algn="just" rtl="1"/>
            <a:r>
              <a:rPr lang="ar-EG" sz="2800" b="1" dirty="0" smtClean="0">
                <a:ea typeface="ＭＳ Ｐゴシック" pitchFamily="34" charset="-128"/>
              </a:rPr>
              <a:t>وتسمي هذه الخصائص متغيرات، ويقصد بها المقاييس أو المعايير التي تتخذ لقياس ظاهرة ما في توزيعها المكاني، فعدد السكان متغير أول، والكثافة السكانية متغير ثان وهكذا، وذلك لأن قيمها تختلف زمنياً ومكانياً. </a:t>
            </a:r>
            <a:endParaRPr lang="en-US" sz="2800" b="1" dirty="0" smtClean="0">
              <a:solidFill>
                <a:srgbClr val="000000"/>
              </a:solidFill>
              <a:ea typeface="ＭＳ Ｐゴシック" pitchFamily="34" charset="-128"/>
            </a:endParaRPr>
          </a:p>
          <a:p>
            <a:pPr algn="just" rtl="1"/>
            <a:r>
              <a:rPr lang="ar-EG" sz="2800" b="1" dirty="0" smtClean="0">
                <a:solidFill>
                  <a:srgbClr val="000000"/>
                </a:solidFill>
                <a:ea typeface="ＭＳ Ｐゴシック" pitchFamily="34" charset="-128"/>
              </a:rPr>
              <a:t>ولما كان اهتمام الجغرافي معرفة الاختلافات المكانية، فإن نظم الأرقام بهذه الصورة تساعد كثيراً على فهمها، ثم تحليلها ومعرفة أسباب الاختلافات، ووضع الرؤى.</a:t>
            </a:r>
            <a:endParaRPr lang="ar-EG" sz="2800" b="1" dirty="0" smtClean="0">
              <a:solidFill>
                <a:srgbClr val="000000"/>
              </a:solidFill>
              <a:ea typeface="ＭＳ Ｐゴシック" pitchFamily="34" charset="-128"/>
            </a:endParaRPr>
          </a:p>
          <a:p>
            <a:pPr algn="just" rtl="1"/>
            <a:r>
              <a:rPr lang="ar-EG" sz="2800" b="1" dirty="0" smtClean="0">
                <a:solidFill>
                  <a:srgbClr val="000000"/>
                </a:solidFill>
                <a:ea typeface="ＭＳ Ｐゴシック" pitchFamily="34" charset="-128"/>
              </a:rPr>
              <a:t>وتعد جدولة البيانات الخطوة الأولي عند التعامل مع الارقام وتحول القيم غير المجدولة فيها إلى قيم منظومة، كما هو في الجدول؛ حيث رتبت المناطق حسب احجام سكانها من الأكبر إلى الأصغر، مع امكانية تنظمها  لبيانات مبوبة.</a:t>
            </a:r>
            <a:endParaRPr lang="ar-EG" sz="2800" b="1" dirty="0" smtClean="0">
              <a:solidFill>
                <a:srgbClr val="000000"/>
              </a:solidFill>
              <a:ea typeface="ＭＳ Ｐゴシック" pitchFamily="34" charset="-128"/>
            </a:endParaRPr>
          </a:p>
        </p:txBody>
      </p:sp>
      <p:sp>
        <p:nvSpPr>
          <p:cNvPr id="82946" name="Title 1"/>
          <p:cNvSpPr>
            <a:spLocks noGrp="1"/>
          </p:cNvSpPr>
          <p:nvPr>
            <p:ph type="title"/>
          </p:nvPr>
        </p:nvSpPr>
        <p:spPr>
          <a:xfrm>
            <a:off x="574675" y="304800"/>
            <a:ext cx="8001000" cy="1371600"/>
          </a:xfrm>
        </p:spPr>
        <p:txBody>
          <a:bodyPr/>
          <a:lstStyle/>
          <a:p>
            <a:pPr algn="ctr" rtl="1"/>
            <a:r>
              <a:rPr lang="ar-EG" sz="4400" b="1" dirty="0" smtClean="0">
                <a:ea typeface="ＭＳ Ｐゴシック" pitchFamily="34" charset="-128"/>
              </a:rPr>
              <a:t>جدولة البيانات</a:t>
            </a:r>
            <a:endParaRPr lang="en-US" sz="4400" b="1" dirty="0" smtClean="0">
              <a:ea typeface="ＭＳ Ｐゴシック" pitchFamily="34" charset="-128"/>
            </a:endParaRPr>
          </a:p>
        </p:txBody>
      </p:sp>
      <p:graphicFrame>
        <p:nvGraphicFramePr>
          <p:cNvPr id="4" name="Table 3"/>
          <p:cNvGraphicFramePr>
            <a:graphicFrameLocks noGrp="1"/>
          </p:cNvGraphicFramePr>
          <p:nvPr>
            <p:extLst>
              <p:ext uri="{D42A27DB-BD31-4B8C-83A1-F6EECF244321}">
                <p14:modId xmlns:p14="http://schemas.microsoft.com/office/powerpoint/2010/main" val="2574330865"/>
              </p:ext>
            </p:extLst>
          </p:nvPr>
        </p:nvGraphicFramePr>
        <p:xfrm>
          <a:off x="228599" y="2057400"/>
          <a:ext cx="3962403" cy="4536738"/>
        </p:xfrm>
        <a:graphic>
          <a:graphicData uri="http://schemas.openxmlformats.org/drawingml/2006/table">
            <a:tbl>
              <a:tblPr rtl="1">
                <a:gradFill rotWithShape="1">
                  <a:gsLst>
                    <a:gs pos="0">
                      <a:srgbClr val="F0A22E">
                        <a:tint val="30000"/>
                        <a:satMod val="250000"/>
                      </a:srgbClr>
                    </a:gs>
                    <a:gs pos="72000">
                      <a:srgbClr val="F0A22E">
                        <a:tint val="75000"/>
                        <a:satMod val="210000"/>
                      </a:srgbClr>
                    </a:gs>
                    <a:gs pos="100000">
                      <a:srgbClr val="F0A22E">
                        <a:tint val="85000"/>
                        <a:satMod val="210000"/>
                      </a:srgbClr>
                    </a:gs>
                  </a:gsLst>
                  <a:lin ang="5400000" scaled="1"/>
                </a:gradFill>
                <a:effectLst>
                  <a:outerShdw blurRad="76200" dist="50800" dir="5400000" rotWithShape="0">
                    <a:srgbClr val="4E3B30">
                      <a:alpha val="60000"/>
                    </a:srgbClr>
                  </a:outerShdw>
                </a:effectLst>
              </a:tblPr>
              <a:tblGrid>
                <a:gridCol w="745864"/>
                <a:gridCol w="1095487"/>
                <a:gridCol w="1060526"/>
                <a:gridCol w="1060526"/>
              </a:tblGrid>
              <a:tr h="508146">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a:solidFill>
                            <a:srgbClr val="FF0000"/>
                          </a:solidFill>
                          <a:effectLst/>
                          <a:latin typeface="Arial" pitchFamily="34" charset="0"/>
                          <a:cs typeface="Arial" pitchFamily="34" charset="0"/>
                        </a:rPr>
                        <a:t>المنطقة</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a:solidFill>
                            <a:srgbClr val="FF0000"/>
                          </a:solidFill>
                          <a:effectLst/>
                          <a:latin typeface="Arial" pitchFamily="34" charset="0"/>
                          <a:cs typeface="Arial" pitchFamily="34" charset="0"/>
                        </a:rPr>
                        <a:t>عدد السكان</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المنطقة</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عدد السكان</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348652">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solidFill>
                            <a:srgbClr val="FF0000"/>
                          </a:solidFill>
                          <a:effectLst/>
                          <a:latin typeface="Arial" pitchFamily="34" charset="0"/>
                          <a:cs typeface="Arial" pitchFamily="34" charset="0"/>
                        </a:rPr>
                        <a:t>الرياض</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solidFill>
                            <a:srgbClr val="FF0000"/>
                          </a:solidFill>
                          <a:effectLst/>
                          <a:latin typeface="Arial" pitchFamily="34" charset="0"/>
                          <a:cs typeface="Arial" pitchFamily="34" charset="0"/>
                        </a:rPr>
                        <a:t>6777146</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مكة المكرمة</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a:solidFill>
                            <a:srgbClr val="000000"/>
                          </a:solidFill>
                          <a:effectLst/>
                          <a:latin typeface="Arial"/>
                        </a:rPr>
                        <a:t>6915006</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solidFill>
                            <a:srgbClr val="FF0000"/>
                          </a:solidFill>
                          <a:effectLst/>
                          <a:latin typeface="Arial" pitchFamily="34" charset="0"/>
                          <a:cs typeface="Arial" pitchFamily="34" charset="0"/>
                        </a:rPr>
                        <a:t>القصيم</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solidFill>
                            <a:srgbClr val="FF0000"/>
                          </a:solidFill>
                          <a:effectLst/>
                          <a:latin typeface="Arial" pitchFamily="34" charset="0"/>
                          <a:cs typeface="Arial" pitchFamily="34" charset="0"/>
                        </a:rPr>
                        <a:t>1215858</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الرياض</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a:solidFill>
                            <a:srgbClr val="000000"/>
                          </a:solidFill>
                          <a:effectLst/>
                          <a:latin typeface="Arial"/>
                        </a:rPr>
                        <a:t>6777146</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solidFill>
                            <a:srgbClr val="FF0000"/>
                          </a:solidFill>
                          <a:effectLst/>
                          <a:latin typeface="Arial" pitchFamily="34" charset="0"/>
                          <a:cs typeface="Arial" pitchFamily="34" charset="0"/>
                        </a:rPr>
                        <a:t>مكة المكرمة</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solidFill>
                            <a:srgbClr val="FF0000"/>
                          </a:solidFill>
                          <a:effectLst/>
                          <a:latin typeface="Arial" pitchFamily="34" charset="0"/>
                          <a:cs typeface="Arial" pitchFamily="34" charset="0"/>
                        </a:rPr>
                        <a:t>6915006</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الشرقية</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a:solidFill>
                            <a:srgbClr val="000000"/>
                          </a:solidFill>
                          <a:effectLst/>
                          <a:latin typeface="Arial"/>
                        </a:rPr>
                        <a:t>4105780</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415778">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solidFill>
                            <a:srgbClr val="FF0000"/>
                          </a:solidFill>
                          <a:effectLst/>
                          <a:latin typeface="Arial" pitchFamily="34" charset="0"/>
                          <a:cs typeface="Arial" pitchFamily="34" charset="0"/>
                        </a:rPr>
                        <a:t>المدينة المنورة</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solidFill>
                            <a:srgbClr val="FF0000"/>
                          </a:solidFill>
                          <a:effectLst/>
                          <a:latin typeface="Arial" pitchFamily="34" charset="0"/>
                          <a:cs typeface="Arial" pitchFamily="34" charset="0"/>
                        </a:rPr>
                        <a:t>1777933</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عسير</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a:solidFill>
                            <a:srgbClr val="000000"/>
                          </a:solidFill>
                          <a:effectLst/>
                          <a:latin typeface="Arial"/>
                        </a:rPr>
                        <a:t>1913922</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solidFill>
                            <a:srgbClr val="FF0000"/>
                          </a:solidFill>
                          <a:effectLst/>
                          <a:latin typeface="Arial" pitchFamily="34" charset="0"/>
                          <a:cs typeface="Arial" pitchFamily="34" charset="0"/>
                        </a:rPr>
                        <a:t>حائل</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solidFill>
                            <a:srgbClr val="FF0000"/>
                          </a:solidFill>
                          <a:effectLst/>
                          <a:latin typeface="Arial" pitchFamily="34" charset="0"/>
                          <a:cs typeface="Arial" pitchFamily="34" charset="0"/>
                        </a:rPr>
                        <a:t>597144</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المدينة المنورة</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a:solidFill>
                            <a:srgbClr val="000000"/>
                          </a:solidFill>
                          <a:effectLst/>
                          <a:latin typeface="Arial"/>
                        </a:rPr>
                        <a:t>1777933</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FF0000"/>
                          </a:solidFill>
                          <a:effectLst/>
                          <a:latin typeface="Arial" pitchFamily="34" charset="0"/>
                          <a:cs typeface="Arial" pitchFamily="34" charset="0"/>
                        </a:rPr>
                        <a:t>الجوف</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FF0000"/>
                          </a:solidFill>
                          <a:effectLst/>
                          <a:latin typeface="Arial" pitchFamily="34" charset="0"/>
                          <a:cs typeface="Arial" pitchFamily="34" charset="0"/>
                        </a:rPr>
                        <a:t>440009</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جازان</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a:solidFill>
                            <a:srgbClr val="000000"/>
                          </a:solidFill>
                          <a:effectLst/>
                          <a:latin typeface="Arial"/>
                        </a:rPr>
                        <a:t>1365110</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FF0000"/>
                          </a:solidFill>
                          <a:effectLst/>
                          <a:latin typeface="Arial" pitchFamily="34" charset="0"/>
                          <a:cs typeface="Arial" pitchFamily="34" charset="0"/>
                        </a:rPr>
                        <a:t>تبوك</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FF0000"/>
                          </a:solidFill>
                          <a:effectLst/>
                          <a:latin typeface="Arial" pitchFamily="34" charset="0"/>
                          <a:cs typeface="Arial" pitchFamily="34" charset="0"/>
                        </a:rPr>
                        <a:t>791535</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القصيم</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a:solidFill>
                            <a:srgbClr val="000000"/>
                          </a:solidFill>
                          <a:effectLst/>
                          <a:latin typeface="Arial"/>
                        </a:rPr>
                        <a:t>1215858</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415778">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FF0000"/>
                          </a:solidFill>
                          <a:effectLst/>
                          <a:latin typeface="Arial" pitchFamily="34" charset="0"/>
                          <a:cs typeface="Arial" pitchFamily="34" charset="0"/>
                        </a:rPr>
                        <a:t>الحدود الشمالية</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FF0000"/>
                          </a:solidFill>
                          <a:effectLst/>
                          <a:latin typeface="Arial" pitchFamily="34" charset="0"/>
                          <a:cs typeface="Arial" pitchFamily="34" charset="0"/>
                        </a:rPr>
                        <a:t>320524</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تبوك</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a:solidFill>
                            <a:srgbClr val="000000"/>
                          </a:solidFill>
                          <a:effectLst/>
                          <a:latin typeface="Arial"/>
                        </a:rPr>
                        <a:t>791535</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FF0000"/>
                          </a:solidFill>
                          <a:effectLst/>
                          <a:latin typeface="Arial" pitchFamily="34" charset="0"/>
                          <a:cs typeface="Arial" pitchFamily="34" charset="0"/>
                        </a:rPr>
                        <a:t>عسير</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FF0000"/>
                          </a:solidFill>
                          <a:effectLst/>
                          <a:latin typeface="Arial" pitchFamily="34" charset="0"/>
                          <a:cs typeface="Arial" pitchFamily="34" charset="0"/>
                        </a:rPr>
                        <a:t>1913922</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حائل</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a:solidFill>
                            <a:srgbClr val="000000"/>
                          </a:solidFill>
                          <a:effectLst/>
                          <a:latin typeface="Arial"/>
                        </a:rPr>
                        <a:t>597144</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FF0000"/>
                          </a:solidFill>
                          <a:effectLst/>
                          <a:latin typeface="Arial" pitchFamily="34" charset="0"/>
                          <a:cs typeface="Arial" pitchFamily="34" charset="0"/>
                        </a:rPr>
                        <a:t>جازان</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FF0000"/>
                          </a:solidFill>
                          <a:effectLst/>
                          <a:latin typeface="Arial" pitchFamily="34" charset="0"/>
                          <a:cs typeface="Arial" pitchFamily="34" charset="0"/>
                        </a:rPr>
                        <a:t>1365110</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نجران</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a:solidFill>
                            <a:srgbClr val="000000"/>
                          </a:solidFill>
                          <a:effectLst/>
                          <a:latin typeface="Arial"/>
                        </a:rPr>
                        <a:t>505652</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FF0000"/>
                          </a:solidFill>
                          <a:effectLst/>
                          <a:latin typeface="Arial" pitchFamily="34" charset="0"/>
                          <a:cs typeface="Arial" pitchFamily="34" charset="0"/>
                        </a:rPr>
                        <a:t>نجران</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FF0000"/>
                          </a:solidFill>
                          <a:effectLst/>
                          <a:latin typeface="Arial" pitchFamily="34" charset="0"/>
                          <a:cs typeface="Arial" pitchFamily="34" charset="0"/>
                        </a:rPr>
                        <a:t>505652</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الجوف</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a:solidFill>
                            <a:srgbClr val="000000"/>
                          </a:solidFill>
                          <a:effectLst/>
                          <a:latin typeface="Arial"/>
                        </a:rPr>
                        <a:t>440009</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FF0000"/>
                          </a:solidFill>
                          <a:effectLst/>
                          <a:latin typeface="Arial" pitchFamily="34" charset="0"/>
                          <a:cs typeface="Arial" pitchFamily="34" charset="0"/>
                        </a:rPr>
                        <a:t>الباحة</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FF0000"/>
                          </a:solidFill>
                          <a:effectLst/>
                          <a:latin typeface="Arial" pitchFamily="34" charset="0"/>
                          <a:cs typeface="Arial" pitchFamily="34" charset="0"/>
                        </a:rPr>
                        <a:t>411888</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الباحة</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a:solidFill>
                            <a:srgbClr val="000000"/>
                          </a:solidFill>
                          <a:effectLst/>
                          <a:latin typeface="Arial"/>
                        </a:rPr>
                        <a:t>411888</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280745">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i="0" u="none" strike="noStrike" dirty="0" smtClean="0">
                          <a:solidFill>
                            <a:srgbClr val="FF0000"/>
                          </a:solidFill>
                          <a:effectLst/>
                          <a:latin typeface="Arial" pitchFamily="34" charset="0"/>
                          <a:cs typeface="Arial" pitchFamily="34" charset="0"/>
                        </a:rPr>
                        <a:t>الشرقية</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i="0" u="none" strike="noStrike" dirty="0" smtClean="0">
                          <a:solidFill>
                            <a:srgbClr val="FF0000"/>
                          </a:solidFill>
                          <a:effectLst/>
                          <a:latin typeface="Arial" pitchFamily="34" charset="0"/>
                          <a:cs typeface="Arial" pitchFamily="34" charset="0"/>
                        </a:rPr>
                        <a:t>4105780</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1" fontAlgn="ctr"/>
                      <a:r>
                        <a:rPr lang="ar-EG" sz="1400" b="1" i="0" u="none" strike="noStrike">
                          <a:solidFill>
                            <a:srgbClr val="000000"/>
                          </a:solidFill>
                          <a:effectLst/>
                          <a:latin typeface="Arial"/>
                        </a:rPr>
                        <a:t>الحدود الشمالية</a:t>
                      </a: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en-US" sz="1400" b="1" i="0" u="none" strike="noStrike" dirty="0">
                          <a:solidFill>
                            <a:srgbClr val="000000"/>
                          </a:solidFill>
                          <a:effectLst/>
                          <a:latin typeface="Arial"/>
                        </a:rPr>
                        <a:t>320524</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14281262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Content Placeholder 2"/>
          <p:cNvSpPr>
            <a:spLocks noGrp="1"/>
          </p:cNvSpPr>
          <p:nvPr>
            <p:ph idx="1"/>
          </p:nvPr>
        </p:nvSpPr>
        <p:spPr>
          <a:xfrm>
            <a:off x="4495800" y="2057400"/>
            <a:ext cx="4267200" cy="4419600"/>
          </a:xfrm>
        </p:spPr>
        <p:txBody>
          <a:bodyPr>
            <a:normAutofit fontScale="92500" lnSpcReduction="20000"/>
          </a:bodyPr>
          <a:lstStyle/>
          <a:p>
            <a:pPr algn="just" rtl="1"/>
            <a:r>
              <a:rPr lang="ar-EG" sz="2800" b="1" dirty="0">
                <a:ea typeface="ＭＳ Ｐゴシック" pitchFamily="34" charset="-128"/>
              </a:rPr>
              <a:t>من خلال الترتيب السابق نستنتج أن  ربع عدد المناطق  يقل سكانها عن 2 مليون نسمة، ويجاوز ثلاثة ارباعها هذا الحجم، ولكن السؤال كيف يمكن وضع هذه القيم في فئات؟</a:t>
            </a:r>
          </a:p>
          <a:p>
            <a:pPr algn="just" rtl="1"/>
            <a:r>
              <a:rPr lang="ar-EG" sz="2800" b="1" dirty="0">
                <a:ea typeface="ＭＳ Ｐゴシック" pitchFamily="34" charset="-128"/>
              </a:rPr>
              <a:t>إذا اتخذت الفئات المذكرة كمحاولة للتصنيف، فإن التوزيع سيكون كما في الجدول المقابل.</a:t>
            </a:r>
          </a:p>
          <a:p>
            <a:pPr algn="just" rtl="1"/>
            <a:r>
              <a:rPr lang="ar-EG" sz="2800" b="1" dirty="0">
                <a:ea typeface="ＭＳ Ｐゴシック" pitchFamily="34" charset="-128"/>
              </a:rPr>
              <a:t>ويسمي هذا الجدول تكراريا، </a:t>
            </a:r>
            <a:r>
              <a:rPr lang="ar-EG" sz="2800" b="1" dirty="0" smtClean="0">
                <a:ea typeface="ＭＳ Ｐゴシック" pitchFamily="34" charset="-128"/>
              </a:rPr>
              <a:t>أي </a:t>
            </a:r>
            <a:r>
              <a:rPr lang="ar-EG" sz="2800" b="1" dirty="0">
                <a:ea typeface="ＭＳ Ｐゴシック" pitchFamily="34" charset="-128"/>
              </a:rPr>
              <a:t>يتكرر فيه توزيع الظاهرة للفئة الواحدة أكثر من مرة</a:t>
            </a:r>
            <a:r>
              <a:rPr lang="ar-EG" sz="2800" b="1" dirty="0" smtClean="0">
                <a:ea typeface="ＭＳ Ｐゴシック" pitchFamily="34" charset="-128"/>
              </a:rPr>
              <a:t>.</a:t>
            </a:r>
            <a:endParaRPr lang="ar-EG" sz="2800" b="1" dirty="0">
              <a:ea typeface="ＭＳ Ｐゴシック" pitchFamily="34" charset="-128"/>
            </a:endParaRPr>
          </a:p>
        </p:txBody>
      </p:sp>
      <p:sp>
        <p:nvSpPr>
          <p:cNvPr id="82946" name="Title 1"/>
          <p:cNvSpPr>
            <a:spLocks noGrp="1"/>
          </p:cNvSpPr>
          <p:nvPr>
            <p:ph type="title"/>
          </p:nvPr>
        </p:nvSpPr>
        <p:spPr>
          <a:xfrm>
            <a:off x="574675" y="304800"/>
            <a:ext cx="8001000" cy="1371600"/>
          </a:xfrm>
        </p:spPr>
        <p:txBody>
          <a:bodyPr/>
          <a:lstStyle/>
          <a:p>
            <a:pPr rtl="1"/>
            <a:r>
              <a:rPr lang="ar-EG" sz="4400" b="1" dirty="0">
                <a:ea typeface="ＭＳ Ｐゴシック" pitchFamily="34" charset="-128"/>
              </a:rPr>
              <a:t>الجداول التكرارية</a:t>
            </a:r>
            <a:endParaRPr lang="en-US" sz="4400" b="1" dirty="0" smtClean="0">
              <a:ea typeface="ＭＳ Ｐゴシック" pitchFamily="34" charset="-128"/>
            </a:endParaRPr>
          </a:p>
        </p:txBody>
      </p:sp>
      <p:graphicFrame>
        <p:nvGraphicFramePr>
          <p:cNvPr id="4" name="Table 3"/>
          <p:cNvGraphicFramePr>
            <a:graphicFrameLocks noGrp="1"/>
          </p:cNvGraphicFramePr>
          <p:nvPr>
            <p:extLst>
              <p:ext uri="{D42A27DB-BD31-4B8C-83A1-F6EECF244321}">
                <p14:modId xmlns:p14="http://schemas.microsoft.com/office/powerpoint/2010/main" val="538896858"/>
              </p:ext>
            </p:extLst>
          </p:nvPr>
        </p:nvGraphicFramePr>
        <p:xfrm>
          <a:off x="228599" y="2057400"/>
          <a:ext cx="4114801" cy="4419601"/>
        </p:xfrm>
        <a:graphic>
          <a:graphicData uri="http://schemas.openxmlformats.org/drawingml/2006/table">
            <a:tbl>
              <a:tblPr rtl="1">
                <a:gradFill rotWithShape="1">
                  <a:gsLst>
                    <a:gs pos="0">
                      <a:srgbClr val="F0A22E">
                        <a:tint val="30000"/>
                        <a:satMod val="250000"/>
                      </a:srgbClr>
                    </a:gs>
                    <a:gs pos="72000">
                      <a:srgbClr val="F0A22E">
                        <a:tint val="75000"/>
                        <a:satMod val="210000"/>
                      </a:srgbClr>
                    </a:gs>
                    <a:gs pos="100000">
                      <a:srgbClr val="F0A22E">
                        <a:tint val="85000"/>
                        <a:satMod val="210000"/>
                      </a:srgbClr>
                    </a:gs>
                  </a:gsLst>
                  <a:lin ang="5400000" scaled="1"/>
                </a:gradFill>
                <a:effectLst>
                  <a:outerShdw blurRad="76200" dist="50800" dir="5400000" rotWithShape="0">
                    <a:srgbClr val="4E3B30">
                      <a:alpha val="60000"/>
                    </a:srgbClr>
                  </a:outerShdw>
                </a:effectLst>
              </a:tblPr>
              <a:tblGrid>
                <a:gridCol w="733166"/>
                <a:gridCol w="1151715"/>
                <a:gridCol w="1114960"/>
                <a:gridCol w="1114960"/>
              </a:tblGrid>
              <a:tr h="776233">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solidFill>
                            <a:srgbClr val="FF0000"/>
                          </a:solidFill>
                          <a:effectLst/>
                          <a:latin typeface="Arial" pitchFamily="34" charset="0"/>
                          <a:cs typeface="Arial" pitchFamily="34" charset="0"/>
                        </a:rPr>
                        <a:t>الفئات</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solidFill>
                            <a:srgbClr val="FF0000"/>
                          </a:solidFill>
                          <a:effectLst/>
                          <a:latin typeface="Arial" pitchFamily="34" charset="0"/>
                          <a:cs typeface="Arial" pitchFamily="34" charset="0"/>
                        </a:rPr>
                        <a:t>الحزم التكرارية</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dirty="0" smtClean="0">
                          <a:solidFill>
                            <a:srgbClr val="000000"/>
                          </a:solidFill>
                          <a:effectLst/>
                          <a:latin typeface="Arial"/>
                        </a:rPr>
                        <a:t>التكرارات</a:t>
                      </a:r>
                      <a:endParaRPr lang="ar-EG" sz="1400" b="1" i="0" u="none" strike="noStrike" dirty="0">
                        <a:solidFill>
                          <a:srgbClr val="000000"/>
                        </a:solidFill>
                        <a:effectLst/>
                        <a:latin typeface="Arial"/>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1" fontAlgn="ctr"/>
                      <a:r>
                        <a:rPr lang="ar-EG" sz="1400" b="1" i="0" u="none" strike="noStrike" dirty="0" smtClean="0">
                          <a:solidFill>
                            <a:srgbClr val="000000"/>
                          </a:solidFill>
                          <a:effectLst/>
                          <a:latin typeface="Arial"/>
                        </a:rPr>
                        <a:t>المناطق</a:t>
                      </a:r>
                      <a:endParaRPr lang="ar-EG" sz="1400" b="1" i="0" u="none" strike="noStrike" dirty="0">
                        <a:solidFill>
                          <a:srgbClr val="000000"/>
                        </a:solidFill>
                        <a:effectLst/>
                        <a:latin typeface="Arial"/>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1318247">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solidFill>
                            <a:srgbClr val="FF0000"/>
                          </a:solidFill>
                          <a:effectLst/>
                          <a:latin typeface="Arial" pitchFamily="34" charset="0"/>
                          <a:cs typeface="Arial" pitchFamily="34" charset="0"/>
                        </a:rPr>
                        <a:t>أقل من مليون</a:t>
                      </a:r>
                      <a:endParaRPr lang="ar-EG"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solidFill>
                            <a:srgbClr val="FF0000"/>
                          </a:solidFill>
                          <a:effectLst/>
                          <a:latin typeface="Arial" pitchFamily="34" charset="0"/>
                          <a:cs typeface="Arial" pitchFamily="34" charset="0"/>
                        </a:rPr>
                        <a:t>//////</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dirty="0" smtClean="0">
                          <a:solidFill>
                            <a:srgbClr val="000000"/>
                          </a:solidFill>
                          <a:effectLst/>
                          <a:latin typeface="Arial"/>
                        </a:rPr>
                        <a:t>6</a:t>
                      </a:r>
                      <a:endParaRPr lang="ar-EG" sz="1400" b="1" i="0" u="none" strike="noStrike" dirty="0">
                        <a:solidFill>
                          <a:srgbClr val="000000"/>
                        </a:solidFill>
                        <a:effectLst/>
                        <a:latin typeface="Arial"/>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ar-EG" sz="1400" b="1" i="0" u="none" strike="noStrike" dirty="0" smtClean="0">
                          <a:solidFill>
                            <a:srgbClr val="000000"/>
                          </a:solidFill>
                          <a:effectLst/>
                          <a:latin typeface="Arial"/>
                        </a:rPr>
                        <a:t>تبوك- حائل- نجران- الجوف- الباحة- الحدود الشمالية</a:t>
                      </a:r>
                      <a:endParaRPr lang="en-US" sz="1400" b="1" i="0" u="none" strike="noStrike" dirty="0">
                        <a:solidFill>
                          <a:srgbClr val="000000"/>
                        </a:solidFill>
                        <a:effectLst/>
                        <a:latin typeface="Arial"/>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992323">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solidFill>
                            <a:srgbClr val="FF0000"/>
                          </a:solidFill>
                          <a:effectLst/>
                          <a:latin typeface="Arial" pitchFamily="34" charset="0"/>
                          <a:cs typeface="Arial" pitchFamily="34" charset="0"/>
                        </a:rPr>
                        <a:t>أقل من 2 مليون</a:t>
                      </a:r>
                      <a:endParaRPr lang="ar-EG" sz="1400" b="1" u="none" strike="noStrike" dirty="0" smtClean="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solidFill>
                            <a:srgbClr val="FF0000"/>
                          </a:solidFill>
                          <a:effectLst/>
                          <a:latin typeface="Arial" pitchFamily="34" charset="0"/>
                          <a:cs typeface="Arial" pitchFamily="34" charset="0"/>
                        </a:rPr>
                        <a:t>////</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dirty="0" smtClean="0">
                          <a:solidFill>
                            <a:srgbClr val="000000"/>
                          </a:solidFill>
                          <a:effectLst/>
                          <a:latin typeface="Arial"/>
                        </a:rPr>
                        <a:t>4</a:t>
                      </a:r>
                      <a:endParaRPr lang="ar-EG" sz="1400" b="1" i="0" u="none" strike="noStrike" dirty="0">
                        <a:solidFill>
                          <a:srgbClr val="000000"/>
                        </a:solidFill>
                        <a:effectLst/>
                        <a:latin typeface="Arial"/>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ar-EG" sz="1400" b="1" i="0" u="none" strike="noStrike" dirty="0" smtClean="0">
                          <a:solidFill>
                            <a:srgbClr val="000000"/>
                          </a:solidFill>
                          <a:effectLst/>
                          <a:latin typeface="Arial"/>
                        </a:rPr>
                        <a:t>عسير- المدينة المنورة- جازان- القصيم</a:t>
                      </a:r>
                      <a:endParaRPr lang="en-US" sz="1400" b="1" i="0" u="none" strike="noStrike" dirty="0">
                        <a:solidFill>
                          <a:srgbClr val="000000"/>
                        </a:solidFill>
                        <a:effectLst/>
                        <a:latin typeface="Arial"/>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666399">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smtClean="0">
                          <a:solidFill>
                            <a:srgbClr val="FF0000"/>
                          </a:solidFill>
                          <a:effectLst/>
                          <a:latin typeface="Arial" pitchFamily="34" charset="0"/>
                          <a:cs typeface="Arial" pitchFamily="34" charset="0"/>
                        </a:rPr>
                        <a:t>أقل من 3 مليون</a:t>
                      </a: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solidFill>
                            <a:srgbClr val="FF0000"/>
                          </a:solidFill>
                          <a:effectLst/>
                          <a:latin typeface="Arial" pitchFamily="34" charset="0"/>
                          <a:cs typeface="Arial" pitchFamily="34" charset="0"/>
                        </a:rPr>
                        <a:t>-</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dirty="0" smtClean="0">
                          <a:solidFill>
                            <a:srgbClr val="000000"/>
                          </a:solidFill>
                          <a:effectLst/>
                          <a:latin typeface="Arial"/>
                        </a:rPr>
                        <a:t>-</a:t>
                      </a:r>
                      <a:endParaRPr lang="ar-EG" sz="1400" b="1" i="0" u="none" strike="noStrike" dirty="0">
                        <a:solidFill>
                          <a:srgbClr val="000000"/>
                        </a:solidFill>
                        <a:effectLst/>
                        <a:latin typeface="Arial"/>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ar-EG" sz="1400" b="1" i="0" u="none" strike="noStrike" dirty="0" smtClean="0">
                          <a:solidFill>
                            <a:srgbClr val="000000"/>
                          </a:solidFill>
                          <a:effectLst/>
                          <a:latin typeface="Arial"/>
                        </a:rPr>
                        <a:t>-</a:t>
                      </a:r>
                      <a:endParaRPr lang="en-US" sz="1400" b="1" i="0" u="none" strike="noStrike" dirty="0">
                        <a:solidFill>
                          <a:srgbClr val="000000"/>
                        </a:solidFill>
                        <a:effectLst/>
                        <a:latin typeface="Arial"/>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r h="666399">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1" fontAlgn="ctr"/>
                      <a:r>
                        <a:rPr lang="ar-EG" sz="1400" b="1" u="none" strike="noStrike" dirty="0" err="1" smtClean="0">
                          <a:solidFill>
                            <a:srgbClr val="FF0000"/>
                          </a:solidFill>
                          <a:effectLst/>
                          <a:latin typeface="Arial" pitchFamily="34" charset="0"/>
                          <a:cs typeface="Arial" pitchFamily="34" charset="0"/>
                        </a:rPr>
                        <a:t>أكثرمن</a:t>
                      </a:r>
                      <a:r>
                        <a:rPr lang="ar-EG" sz="1400" b="1" u="none" strike="noStrike" dirty="0" smtClean="0">
                          <a:solidFill>
                            <a:srgbClr val="FF0000"/>
                          </a:solidFill>
                          <a:effectLst/>
                          <a:latin typeface="Arial" pitchFamily="34" charset="0"/>
                          <a:cs typeface="Arial" pitchFamily="34" charset="0"/>
                        </a:rPr>
                        <a:t> 3 مليون</a:t>
                      </a:r>
                      <a:endParaRPr lang="ar-EG" sz="1400" b="1" u="none" strike="noStrike" dirty="0" smtClean="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algn="ctr" rtl="0" fontAlgn="ctr"/>
                      <a:r>
                        <a:rPr lang="ar-EG" sz="1400" b="1" u="none" strike="noStrike" dirty="0" smtClean="0">
                          <a:solidFill>
                            <a:srgbClr val="FF0000"/>
                          </a:solidFill>
                          <a:effectLst/>
                          <a:latin typeface="Arial" pitchFamily="34" charset="0"/>
                          <a:cs typeface="Arial" pitchFamily="34" charset="0"/>
                        </a:rPr>
                        <a:t>///</a:t>
                      </a:r>
                      <a:endParaRPr lang="en-US" sz="1400" b="1" i="0" u="none" strike="noStrike" dirty="0">
                        <a:solidFill>
                          <a:srgbClr val="FF0000"/>
                        </a:solidFill>
                        <a:effectLst/>
                        <a:latin typeface="Arial" pitchFamily="34" charset="0"/>
                        <a:cs typeface="Arial" pitchFamily="34" charset="0"/>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1" fontAlgn="ctr"/>
                      <a:r>
                        <a:rPr lang="ar-EG" sz="1400" b="1" i="0" u="none" strike="noStrike" dirty="0" smtClean="0">
                          <a:solidFill>
                            <a:srgbClr val="000000"/>
                          </a:solidFill>
                          <a:effectLst/>
                          <a:latin typeface="Arial"/>
                        </a:rPr>
                        <a:t>3</a:t>
                      </a:r>
                      <a:endParaRPr lang="ar-EG" sz="1400" b="1" i="0" u="none" strike="noStrike" dirty="0">
                        <a:solidFill>
                          <a:srgbClr val="000000"/>
                        </a:solidFill>
                        <a:effectLst/>
                        <a:latin typeface="Arial"/>
                      </a:endParaRPr>
                    </a:p>
                  </a:txBody>
                  <a:tcPr marL="9525" marR="9525" marT="9525" marB="0" anchor="ctr">
                    <a:lnL w="10000" cap="flat" cmpd="sng" algn="ctr">
                      <a:solidFill>
                        <a:srgbClr val="F0A22E"/>
                      </a:solidFill>
                      <a:prstDash val="solid"/>
                      <a:round/>
                      <a:headEnd type="none" w="med" len="med"/>
                      <a:tailEnd type="none" w="med" len="med"/>
                    </a:lnL>
                    <a:lnR w="10000" cap="flat" cmpd="sng" algn="ctr">
                      <a:solidFill>
                        <a:srgbClr val="F0A22E"/>
                      </a:solidFill>
                      <a:prstDash val="solid"/>
                      <a:round/>
                      <a:headEnd type="none" w="med" len="med"/>
                      <a:tailEnd type="none" w="med" len="med"/>
                    </a:lnR>
                    <a:lnT w="10000" cap="flat" cmpd="sng" algn="ctr">
                      <a:solidFill>
                        <a:srgbClr val="F0A22E"/>
                      </a:solidFill>
                      <a:prstDash val="solid"/>
                    </a:lnT>
                    <a:lnB w="10000" cap="flat" cmpd="sng" algn="ctr">
                      <a:solidFill>
                        <a:srgbClr val="F0A22E"/>
                      </a:solidFill>
                      <a:prstDash val="solid"/>
                    </a:lnB>
                    <a:lnTlToBr w="12700" cmpd="sng">
                      <a:noFill/>
                      <a:prstDash val="solid"/>
                    </a:lnTlToBr>
                    <a:lnBlToTr w="12700" cmpd="sng">
                      <a:noFill/>
                      <a:prstDash val="solid"/>
                    </a:lnBlToTr>
                    <a:noFill/>
                  </a:tcPr>
                </a:tc>
                <a:tc>
                  <a:txBody>
                    <a:bodyPr/>
                    <a:lstStyle/>
                    <a:p>
                      <a:pPr algn="ctr" rtl="0" fontAlgn="ctr"/>
                      <a:r>
                        <a:rPr lang="ar-EG" sz="1400" b="1" i="0" u="none" strike="noStrike" dirty="0" smtClean="0">
                          <a:solidFill>
                            <a:srgbClr val="000000"/>
                          </a:solidFill>
                          <a:effectLst/>
                          <a:latin typeface="Arial"/>
                        </a:rPr>
                        <a:t>مكة المكرمة- الرياض- الشرقية</a:t>
                      </a:r>
                      <a:endParaRPr lang="en-US" sz="1400" b="1" i="0" u="none" strike="noStrike" dirty="0">
                        <a:solidFill>
                          <a:srgbClr val="000000"/>
                        </a:solidFill>
                        <a:effectLst/>
                        <a:latin typeface="Arial"/>
                      </a:endParaRPr>
                    </a:p>
                  </a:txBody>
                  <a:tcPr marL="9525" marR="9525" marT="9525" marB="0" anchor="ctr">
                    <a:lnL w="10000" cap="flat" cmpd="sng" algn="ctr">
                      <a:solidFill>
                        <a:srgbClr val="F0A22E"/>
                      </a:solidFill>
                      <a:prstDash val="solid"/>
                    </a:lnL>
                    <a:lnR w="10000" cap="flat" cmpd="sng" algn="ctr">
                      <a:solidFill>
                        <a:srgbClr val="F0A22E"/>
                      </a:solidFill>
                      <a:prstDash val="solid"/>
                    </a:lnR>
                    <a:lnT w="10000" cap="flat" cmpd="sng" algn="ctr">
                      <a:solidFill>
                        <a:srgbClr val="F0A22E"/>
                      </a:solidFill>
                      <a:prstDash val="solid"/>
                      <a:round/>
                      <a:headEnd type="none" w="med" len="med"/>
                      <a:tailEnd type="none" w="med" len="med"/>
                    </a:lnT>
                    <a:lnB w="10000" cap="flat" cmpd="sng" algn="ctr">
                      <a:solidFill>
                        <a:srgbClr val="F0A22E"/>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5624538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p:cNvSpPr>
            <a:spLocks noGrp="1"/>
          </p:cNvSpPr>
          <p:nvPr>
            <p:ph type="title"/>
          </p:nvPr>
        </p:nvSpPr>
        <p:spPr>
          <a:xfrm>
            <a:off x="574675" y="304800"/>
            <a:ext cx="8001000" cy="1295400"/>
          </a:xfrm>
        </p:spPr>
        <p:txBody>
          <a:bodyPr/>
          <a:lstStyle/>
          <a:p>
            <a:pPr algn="ctr" rtl="1"/>
            <a:r>
              <a:rPr lang="ar-EG" sz="4400" b="1" dirty="0" smtClean="0">
                <a:ea typeface="ＭＳ Ｐゴシック" pitchFamily="34" charset="-128"/>
              </a:rPr>
              <a:t>الفئات أعدادها وأطوالها</a:t>
            </a:r>
            <a:endParaRPr lang="en-US" sz="4400" dirty="0" smtClean="0">
              <a:ea typeface="ＭＳ Ｐゴシック" pitchFamily="34" charset="-128"/>
            </a:endParaRPr>
          </a:p>
        </p:txBody>
      </p:sp>
      <p:sp>
        <p:nvSpPr>
          <p:cNvPr id="84995" name="Text Placeholder 2"/>
          <p:cNvSpPr>
            <a:spLocks noGrp="1"/>
          </p:cNvSpPr>
          <p:nvPr>
            <p:ph type="body" sz="half" idx="1"/>
          </p:nvPr>
        </p:nvSpPr>
        <p:spPr>
          <a:xfrm>
            <a:off x="228600" y="1600200"/>
            <a:ext cx="8305800" cy="4724400"/>
          </a:xfrm>
        </p:spPr>
        <p:txBody>
          <a:bodyPr>
            <a:normAutofit fontScale="92500"/>
          </a:bodyPr>
          <a:lstStyle/>
          <a:p>
            <a:pPr algn="just" rtl="1"/>
            <a:r>
              <a:rPr lang="ar-EG" sz="2400" b="1" dirty="0" smtClean="0">
                <a:latin typeface="Arial" pitchFamily="34" charset="0"/>
                <a:ea typeface="ＭＳ Ｐゴシック" pitchFamily="34" charset="-128"/>
                <a:cs typeface="Arial" pitchFamily="34" charset="0"/>
              </a:rPr>
              <a:t>تعد الفئات واختيار أطوالها من الأهمية بمكان؛ حيث يهم الجغرافي أطوال الفئات أكثر من غيره، لأن خرائطه ترتكز غالباً على الجداول، هذا ويتوقف إظهار الاختلافات المكانية في توزيع الظاهرة  أو طمسها على طول الفئات المستخدمة في الجدول أو الخريطة</a:t>
            </a:r>
            <a:endParaRPr lang="en-US" sz="2400" b="1" dirty="0" smtClean="0">
              <a:latin typeface="Arial" pitchFamily="34" charset="0"/>
              <a:ea typeface="ＭＳ Ｐゴシック" pitchFamily="34" charset="-128"/>
              <a:cs typeface="Arial" pitchFamily="34" charset="0"/>
            </a:endParaRPr>
          </a:p>
          <a:p>
            <a:pPr algn="just" rtl="1"/>
            <a:r>
              <a:rPr lang="ar-EG" sz="2400" b="1" dirty="0" smtClean="0">
                <a:solidFill>
                  <a:srgbClr val="000000"/>
                </a:solidFill>
                <a:latin typeface="Arial" pitchFamily="34" charset="0"/>
                <a:ea typeface="ＭＳ Ｐゴシック" pitchFamily="34" charset="-128"/>
                <a:cs typeface="Arial" pitchFamily="34" charset="0"/>
              </a:rPr>
              <a:t>والأمر المتفق عليه على العموم، هو مراعاة أن يكون عدد الفئات معقولاً؛ بحيث يمكن التعامل معه، بمعنى ألا تقسم الأرقام إلى 50 فئة أو فئة واحدة فقط أو اثنتين، ويتوقف ذلك على طبيعة الظاهرة موضع الدراسة، ومدي تشتت توزيعها أو تجانسه.</a:t>
            </a:r>
            <a:endParaRPr lang="en-US" sz="2400" b="1" dirty="0" smtClean="0">
              <a:latin typeface="Arial" pitchFamily="34" charset="0"/>
              <a:ea typeface="ＭＳ Ｐゴシック" pitchFamily="34" charset="-128"/>
              <a:cs typeface="Arial" pitchFamily="34" charset="0"/>
            </a:endParaRPr>
          </a:p>
          <a:p>
            <a:pPr algn="just" rtl="1"/>
            <a:r>
              <a:rPr lang="ar-EG" sz="2400" b="1" dirty="0" smtClean="0">
                <a:solidFill>
                  <a:srgbClr val="000000"/>
                </a:solidFill>
                <a:latin typeface="Arial" pitchFamily="34" charset="0"/>
                <a:ea typeface="ＭＳ Ｐゴシック" pitchFamily="34" charset="-128"/>
                <a:cs typeface="Arial" pitchFamily="34" charset="0"/>
              </a:rPr>
              <a:t>وليس هناك قانون واحد أو قاعدة معينة تصلح للتطبيق مباشرة في كل الحالات، ولكن يوجد بعض الأسس التي تراعي منها اختيار فئات من نفس الحجم أو الاتساع، ومحاولة تجنب الأعداد الكبيرة جداً منها، وخاصة وأن التمثيل البياني أو الخرائطي له دور؛ حيث يصعب تجاوز عشر فئات في دليل الخريطة، باستثناء حالات معينة مثل الخرائط الطبوغرافية وخرائط استخدام الأرض.</a:t>
            </a:r>
            <a:endParaRPr lang="ar-EG" sz="2400" b="1" dirty="0" smtClean="0">
              <a:solidFill>
                <a:srgbClr val="000000"/>
              </a:solidFill>
              <a:latin typeface="Arial" pitchFamily="34" charset="0"/>
              <a:ea typeface="ＭＳ Ｐゴシック" pitchFamily="34" charset="-128"/>
              <a:cs typeface="Arial" pitchFamily="34" charset="0"/>
            </a:endParaRPr>
          </a:p>
          <a:p>
            <a:pPr algn="just" rtl="1"/>
            <a:r>
              <a:rPr lang="ar-EG" sz="2400" b="1" dirty="0" smtClean="0">
                <a:solidFill>
                  <a:srgbClr val="000000"/>
                </a:solidFill>
                <a:latin typeface="Arial" pitchFamily="34" charset="0"/>
                <a:ea typeface="ＭＳ Ｐゴシック" pitchFamily="34" charset="-128"/>
                <a:cs typeface="Arial" pitchFamily="34" charset="0"/>
              </a:rPr>
              <a:t>وينظر للعدد 7- 8 فئات باعتباره مناسباً للظلال أو الألوان المستخدمة في الخرائط.</a:t>
            </a:r>
            <a:endParaRPr lang="ar-EG" sz="2400" b="1" dirty="0" smtClean="0">
              <a:solidFill>
                <a:srgbClr val="000000"/>
              </a:solidFill>
              <a:latin typeface="Arial" pitchFamily="34" charset="0"/>
              <a:ea typeface="ＭＳ Ｐゴシック" pitchFamily="34" charset="-128"/>
              <a:cs typeface="Arial" pitchFamily="34" charset="0"/>
            </a:endParaRPr>
          </a:p>
        </p:txBody>
      </p:sp>
    </p:spTree>
    <p:extLst>
      <p:ext uri="{BB962C8B-B14F-4D97-AF65-F5344CB8AC3E}">
        <p14:creationId xmlns:p14="http://schemas.microsoft.com/office/powerpoint/2010/main" val="2021611708"/>
      </p:ext>
    </p:extLst>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18" name="Picture 2" descr="full-20earth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9533" y="457200"/>
            <a:ext cx="5715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6019" name="WordArt 3"/>
          <p:cNvSpPr>
            <a:spLocks noChangeArrowheads="1" noChangeShapeType="1" noTextEdit="1"/>
          </p:cNvSpPr>
          <p:nvPr/>
        </p:nvSpPr>
        <p:spPr bwMode="auto">
          <a:xfrm>
            <a:off x="2008188" y="1600200"/>
            <a:ext cx="4621212" cy="2895600"/>
          </a:xfrm>
          <a:prstGeom prst="rect">
            <a:avLst/>
          </a:prstGeom>
        </p:spPr>
        <p:txBody>
          <a:bodyPr wrap="none" fromWordArt="1">
            <a:prstTxWarp prst="textPlain">
              <a:avLst>
                <a:gd name="adj" fmla="val 50366"/>
              </a:avLst>
            </a:prstTxWarp>
          </a:bodyPr>
          <a:lstStyle/>
          <a:p>
            <a:pPr algn="ctr" rtl="1" fontAlgn="base">
              <a:spcBef>
                <a:spcPct val="0"/>
              </a:spcBef>
              <a:spcAft>
                <a:spcPct val="0"/>
              </a:spcAft>
            </a:pPr>
            <a:r>
              <a:rPr lang="ar-EG" sz="3600" kern="10" dirty="0" smtClean="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ea typeface="ＭＳ Ｐゴシック" pitchFamily="34" charset="-128"/>
              </a:rPr>
              <a:t>أنواع الجداول </a:t>
            </a:r>
          </a:p>
          <a:p>
            <a:pPr algn="ctr" rtl="1" fontAlgn="base">
              <a:spcBef>
                <a:spcPct val="0"/>
              </a:spcBef>
              <a:spcAft>
                <a:spcPct val="0"/>
              </a:spcAft>
            </a:pPr>
            <a:r>
              <a:rPr lang="ar-EG" sz="3600" kern="10" dirty="0" smtClean="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ea typeface="ＭＳ Ｐゴシック" pitchFamily="34" charset="-128"/>
              </a:rPr>
              <a:t>وخصائصها</a:t>
            </a:r>
            <a:endParaRPr lang="en-US" sz="3600" kern="10" dirty="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ea typeface="ＭＳ Ｐゴシック" pitchFamily="34" charset="-128"/>
            </a:endParaRPr>
          </a:p>
        </p:txBody>
      </p:sp>
    </p:spTree>
    <p:extLst>
      <p:ext uri="{BB962C8B-B14F-4D97-AF65-F5344CB8AC3E}">
        <p14:creationId xmlns:p14="http://schemas.microsoft.com/office/powerpoint/2010/main" val="26846392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Content Placeholder 2"/>
          <p:cNvSpPr>
            <a:spLocks noGrp="1"/>
          </p:cNvSpPr>
          <p:nvPr>
            <p:ph idx="1"/>
          </p:nvPr>
        </p:nvSpPr>
        <p:spPr>
          <a:xfrm>
            <a:off x="381000" y="2133600"/>
            <a:ext cx="8381999" cy="4267200"/>
          </a:xfrm>
        </p:spPr>
        <p:txBody>
          <a:bodyPr>
            <a:normAutofit fontScale="92500" lnSpcReduction="10000"/>
          </a:bodyPr>
          <a:lstStyle/>
          <a:p>
            <a:pPr algn="just" rtl="1"/>
            <a:r>
              <a:rPr lang="ar-EG" sz="2600" b="1" dirty="0" smtClean="0">
                <a:latin typeface="Arial" pitchFamily="34" charset="0"/>
                <a:ea typeface="ＭＳ Ｐゴシック" pitchFamily="34" charset="-128"/>
                <a:cs typeface="Arial" pitchFamily="34" charset="0"/>
              </a:rPr>
              <a:t>يراعى عند تكوين الجدول عدة أمور منها: </a:t>
            </a:r>
          </a:p>
          <a:p>
            <a:pPr algn="just" rtl="1"/>
            <a:r>
              <a:rPr lang="ar-EG" sz="2600" b="1" dirty="0" smtClean="0">
                <a:latin typeface="Arial" pitchFamily="34" charset="0"/>
                <a:ea typeface="ＭＳ Ｐゴシック" pitchFamily="34" charset="-128"/>
                <a:cs typeface="Arial" pitchFamily="34" charset="0"/>
              </a:rPr>
              <a:t>أن يكون بسيطاً بقدر الإمكان، حتى تسهل قراءته واستخلاص الحقائق منه.</a:t>
            </a:r>
          </a:p>
          <a:p>
            <a:pPr algn="just" rtl="1"/>
            <a:r>
              <a:rPr lang="ar-EG" sz="2600" b="1" dirty="0" smtClean="0">
                <a:latin typeface="Arial" pitchFamily="34" charset="0"/>
                <a:ea typeface="ＭＳ Ｐゴシック" pitchFamily="34" charset="-128"/>
                <a:cs typeface="Arial" pitchFamily="34" charset="0"/>
              </a:rPr>
              <a:t> كذلك لابد من تحديد خاناته ومدلول كل وحدة منها بطريقة مختصرة؛ بحيث تكتب في حيز محدود.</a:t>
            </a:r>
          </a:p>
          <a:p>
            <a:pPr algn="just" rtl="1"/>
            <a:r>
              <a:rPr lang="ar-EG" sz="2600" b="1" dirty="0" smtClean="0">
                <a:latin typeface="Arial" pitchFamily="34" charset="0"/>
                <a:ea typeface="ＭＳ Ｐゴシック" pitchFamily="34" charset="-128"/>
                <a:cs typeface="Arial" pitchFamily="34" charset="0"/>
              </a:rPr>
              <a:t> يشار قبل بناء الجدول إلى العنون الدقيق له، والذي يبين ما يضمنه من بيانات  وتاريخها ووحدات القياس المستخدمة عددية أو مساحية أو وحدات وزن.</a:t>
            </a:r>
          </a:p>
          <a:p>
            <a:pPr algn="just" rtl="1"/>
            <a:r>
              <a:rPr lang="ar-EG" sz="2600" b="1" dirty="0" smtClean="0">
                <a:latin typeface="Arial" pitchFamily="34" charset="0"/>
                <a:ea typeface="ＭＳ Ｐゴシック" pitchFamily="34" charset="-128"/>
                <a:cs typeface="Arial" pitchFamily="34" charset="0"/>
              </a:rPr>
              <a:t> يجب أن </a:t>
            </a:r>
            <a:r>
              <a:rPr lang="ar-EG" sz="2600" b="1" dirty="0">
                <a:latin typeface="Arial" pitchFamily="34" charset="0"/>
                <a:ea typeface="ＭＳ Ｐゴシック" pitchFamily="34" charset="-128"/>
                <a:cs typeface="Arial" pitchFamily="34" charset="0"/>
              </a:rPr>
              <a:t>تكون </a:t>
            </a:r>
            <a:r>
              <a:rPr lang="ar-EG" sz="2600" b="1" dirty="0" smtClean="0">
                <a:latin typeface="Arial" pitchFamily="34" charset="0"/>
                <a:ea typeface="ＭＳ Ｐゴシック" pitchFamily="34" charset="-128"/>
                <a:cs typeface="Arial" pitchFamily="34" charset="0"/>
              </a:rPr>
              <a:t>وحدات </a:t>
            </a:r>
            <a:r>
              <a:rPr lang="ar-EG" sz="2600" b="1" dirty="0">
                <a:latin typeface="Arial" pitchFamily="34" charset="0"/>
                <a:ea typeface="ＭＳ Ｐゴシック" pitchFamily="34" charset="-128"/>
                <a:cs typeface="Arial" pitchFamily="34" charset="0"/>
              </a:rPr>
              <a:t>القياس المستخدمة موحدة </a:t>
            </a:r>
            <a:r>
              <a:rPr lang="ar-EG" sz="2600" b="1" dirty="0" smtClean="0">
                <a:latin typeface="Arial" pitchFamily="34" charset="0"/>
                <a:ea typeface="ＭＳ Ｐゴシック" pitchFamily="34" charset="-128"/>
                <a:cs typeface="Arial" pitchFamily="34" charset="0"/>
              </a:rPr>
              <a:t>في كل الجداول بقدر الإمكان، فلا يصح استخدام الأميال مرة والكيلومترات مرة ثانية.</a:t>
            </a:r>
            <a:endParaRPr lang="ar-EG" sz="2600" b="1" dirty="0" smtClean="0">
              <a:latin typeface="Arial" pitchFamily="34" charset="0"/>
              <a:ea typeface="ＭＳ Ｐゴシック" pitchFamily="34" charset="-128"/>
              <a:cs typeface="Arial" pitchFamily="34" charset="0"/>
            </a:endParaRPr>
          </a:p>
          <a:p>
            <a:pPr algn="just" rtl="1"/>
            <a:r>
              <a:rPr lang="ar-EG" sz="2600" b="1" dirty="0" smtClean="0">
                <a:latin typeface="Arial" pitchFamily="34" charset="0"/>
                <a:ea typeface="ＭＳ Ｐゴシック" pitchFamily="34" charset="-128"/>
                <a:cs typeface="Arial" pitchFamily="34" charset="0"/>
              </a:rPr>
              <a:t>يشار  في نهاية الجدول عادة إلى مصدر بياناته.</a:t>
            </a:r>
            <a:endParaRPr lang="ar-EG" sz="2600" b="1" dirty="0" smtClean="0">
              <a:latin typeface="Arial" pitchFamily="34" charset="0"/>
              <a:ea typeface="ＭＳ Ｐゴシック" pitchFamily="34" charset="-128"/>
              <a:cs typeface="Arial" pitchFamily="34" charset="0"/>
            </a:endParaRPr>
          </a:p>
          <a:p>
            <a:pPr algn="just" rtl="1"/>
            <a:r>
              <a:rPr lang="ar-EG" sz="2600" b="1" dirty="0" smtClean="0">
                <a:latin typeface="Arial" pitchFamily="34" charset="0"/>
                <a:ea typeface="ＭＳ Ｐゴシック" pitchFamily="34" charset="-128"/>
                <a:cs typeface="Arial" pitchFamily="34" charset="0"/>
              </a:rPr>
              <a:t> هذا وتختلف الجداول في أنواعها حسب الأغراض التي توضع من أجلها كالآتي:</a:t>
            </a:r>
            <a:endParaRPr lang="ar-EG" sz="2600" b="1" dirty="0" smtClean="0">
              <a:latin typeface="Arial" pitchFamily="34" charset="0"/>
              <a:ea typeface="ＭＳ Ｐゴシック" pitchFamily="34" charset="-128"/>
              <a:cs typeface="Arial" pitchFamily="34" charset="0"/>
            </a:endParaRPr>
          </a:p>
          <a:p>
            <a:pPr algn="r" rtl="1">
              <a:buFont typeface="Wingdings 2" pitchFamily="18" charset="2"/>
              <a:buNone/>
            </a:pPr>
            <a:r>
              <a:rPr lang="ar-EG" sz="2600" b="1" dirty="0" smtClean="0">
                <a:latin typeface="Arial" pitchFamily="34" charset="0"/>
                <a:ea typeface="ＭＳ Ｐゴシック" pitchFamily="34" charset="-128"/>
                <a:cs typeface="Arial" pitchFamily="34" charset="0"/>
              </a:rPr>
              <a:t>                                                                  </a:t>
            </a:r>
            <a:endParaRPr lang="en-US" sz="2600" b="1" dirty="0" smtClean="0">
              <a:latin typeface="Arial" pitchFamily="34" charset="0"/>
              <a:ea typeface="ＭＳ Ｐゴシック" pitchFamily="34" charset="-128"/>
              <a:cs typeface="Arial" pitchFamily="34" charset="0"/>
            </a:endParaRPr>
          </a:p>
          <a:p>
            <a:pPr algn="r" rtl="1"/>
            <a:endParaRPr lang="en-US" dirty="0" smtClean="0">
              <a:ea typeface="ＭＳ Ｐゴシック" pitchFamily="34" charset="-128"/>
            </a:endParaRPr>
          </a:p>
        </p:txBody>
      </p:sp>
      <p:sp>
        <p:nvSpPr>
          <p:cNvPr id="87042" name="Title 1"/>
          <p:cNvSpPr>
            <a:spLocks noGrp="1"/>
          </p:cNvSpPr>
          <p:nvPr>
            <p:ph type="title"/>
          </p:nvPr>
        </p:nvSpPr>
        <p:spPr>
          <a:xfrm>
            <a:off x="574675" y="609600"/>
            <a:ext cx="8001000" cy="990600"/>
          </a:xfrm>
        </p:spPr>
        <p:txBody>
          <a:bodyPr/>
          <a:lstStyle/>
          <a:p>
            <a:pPr rtl="1"/>
            <a:r>
              <a:rPr lang="ar-EG" sz="4000" b="1" dirty="0">
                <a:ea typeface="ＭＳ Ｐゴシック" pitchFamily="34" charset="-128"/>
              </a:rPr>
              <a:t>أنواع الجداول </a:t>
            </a:r>
            <a:r>
              <a:rPr lang="ar-EG" sz="4000" b="1" dirty="0" smtClean="0">
                <a:ea typeface="ＭＳ Ｐゴシック" pitchFamily="34" charset="-128"/>
              </a:rPr>
              <a:t>وخصائصها</a:t>
            </a:r>
            <a:endParaRPr lang="ar-EG" sz="4000" b="1" dirty="0">
              <a:ea typeface="ＭＳ Ｐゴシック" pitchFamily="34" charset="-128"/>
            </a:endParaRPr>
          </a:p>
        </p:txBody>
      </p:sp>
    </p:spTree>
    <p:extLst>
      <p:ext uri="{BB962C8B-B14F-4D97-AF65-F5344CB8AC3E}">
        <p14:creationId xmlns:p14="http://schemas.microsoft.com/office/powerpoint/2010/main" val="7685900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Content Placeholder 2"/>
          <p:cNvSpPr>
            <a:spLocks noGrp="1"/>
          </p:cNvSpPr>
          <p:nvPr>
            <p:ph idx="1"/>
          </p:nvPr>
        </p:nvSpPr>
        <p:spPr>
          <a:xfrm>
            <a:off x="304801" y="1981201"/>
            <a:ext cx="8458200" cy="2133599"/>
          </a:xfrm>
        </p:spPr>
        <p:txBody>
          <a:bodyPr>
            <a:normAutofit/>
          </a:bodyPr>
          <a:lstStyle/>
          <a:p>
            <a:pPr algn="just" rtl="1"/>
            <a:r>
              <a:rPr lang="ar-EG" sz="2500" b="1" dirty="0" smtClean="0">
                <a:ea typeface="ＭＳ Ｐゴシック" pitchFamily="34" charset="-128"/>
              </a:rPr>
              <a:t>يتم فيها توزيع الظاهرة الجغرافية حسب الوحدات المكانية، وهي أكثر الجداول استخداماً في الجغرافيا.</a:t>
            </a:r>
            <a:endParaRPr lang="en-US" sz="2500" b="1" dirty="0" smtClean="0">
              <a:ea typeface="ＭＳ Ｐゴシック" pitchFamily="34" charset="-128"/>
            </a:endParaRPr>
          </a:p>
          <a:p>
            <a:pPr algn="just" rtl="1"/>
            <a:r>
              <a:rPr lang="ar-EG" sz="2500" b="1" dirty="0" smtClean="0">
                <a:ea typeface="ＭＳ Ｐゴシック" pitchFamily="34" charset="-128"/>
              </a:rPr>
              <a:t>ومن الطبيعي بمكان أن تكون هذه الحدات أقساماً طبيعية مثل القارات أو البحار  والمحيطات، أو اقسام بشرية مثل الدول أو الوحدات الإدارية بمسمياتها المتباينة مناطق أو محافظات أو غيرها، ويمثل الجدول نموذجاً لهذا النوع</a:t>
            </a:r>
            <a:endParaRPr lang="ar-EG" sz="2500" b="1" dirty="0" smtClean="0">
              <a:ea typeface="ＭＳ Ｐゴシック" pitchFamily="34" charset="-128"/>
            </a:endParaRPr>
          </a:p>
          <a:p>
            <a:pPr algn="r" rtl="1"/>
            <a:endParaRPr lang="en-US" dirty="0" smtClean="0">
              <a:ea typeface="ＭＳ Ｐゴシック" pitchFamily="34" charset="-128"/>
            </a:endParaRPr>
          </a:p>
        </p:txBody>
      </p:sp>
      <p:sp>
        <p:nvSpPr>
          <p:cNvPr id="89090" name="Title 1"/>
          <p:cNvSpPr>
            <a:spLocks noGrp="1"/>
          </p:cNvSpPr>
          <p:nvPr>
            <p:ph type="title"/>
          </p:nvPr>
        </p:nvSpPr>
        <p:spPr>
          <a:xfrm>
            <a:off x="574675" y="457200"/>
            <a:ext cx="8001000" cy="1219200"/>
          </a:xfrm>
        </p:spPr>
        <p:txBody>
          <a:bodyPr/>
          <a:lstStyle/>
          <a:p>
            <a:pPr algn="ctr" rtl="1"/>
            <a:r>
              <a:rPr lang="ar-EG" sz="4000" b="1" dirty="0" smtClean="0">
                <a:ea typeface="ＭＳ Ｐゴシック" pitchFamily="34" charset="-128"/>
              </a:rPr>
              <a:t>الجداول الجغرافية</a:t>
            </a:r>
            <a:endParaRPr lang="en-US" sz="4000" dirty="0" smtClean="0">
              <a:ea typeface="ＭＳ Ｐゴシック" pitchFamily="34" charset="-128"/>
            </a:endParaRPr>
          </a:p>
        </p:txBody>
      </p:sp>
      <p:pic>
        <p:nvPicPr>
          <p:cNvPr id="1026" name="Picture 2" descr="E:\الأساليب الكمية\pice\الجداول الجغرافية.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4114800"/>
            <a:ext cx="7239000" cy="259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79444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Content Placeholder 2"/>
          <p:cNvSpPr>
            <a:spLocks noGrp="1"/>
          </p:cNvSpPr>
          <p:nvPr>
            <p:ph idx="1"/>
          </p:nvPr>
        </p:nvSpPr>
        <p:spPr>
          <a:xfrm>
            <a:off x="304801" y="2057400"/>
            <a:ext cx="8458200" cy="2057400"/>
          </a:xfrm>
        </p:spPr>
        <p:txBody>
          <a:bodyPr>
            <a:normAutofit fontScale="92500" lnSpcReduction="20000"/>
          </a:bodyPr>
          <a:lstStyle/>
          <a:p>
            <a:pPr algn="just" rtl="1"/>
            <a:r>
              <a:rPr lang="ar-EG" sz="2500" b="1" dirty="0" smtClean="0">
                <a:ea typeface="ＭＳ Ｐゴシック" pitchFamily="34" charset="-128"/>
              </a:rPr>
              <a:t>يتم فيها توزيع الظاهرة الجغرافية علي اساس قياس تطور حدوثها خلال مراحل زمنية مختلفة.</a:t>
            </a:r>
            <a:endParaRPr lang="en-US" sz="2500" b="1" dirty="0" smtClean="0">
              <a:ea typeface="ＭＳ Ｐゴシック" pitchFamily="34" charset="-128"/>
            </a:endParaRPr>
          </a:p>
          <a:p>
            <a:pPr algn="just" rtl="1"/>
            <a:r>
              <a:rPr lang="ar-EG" sz="2500" b="1" dirty="0" smtClean="0">
                <a:ea typeface="ＭＳ Ｐゴシック" pitchFamily="34" charset="-128"/>
              </a:rPr>
              <a:t>ومن أمثلة </a:t>
            </a:r>
            <a:r>
              <a:rPr lang="ar-EG" sz="2500" b="1" dirty="0">
                <a:ea typeface="ＭＳ Ｐゴシック" pitchFamily="34" charset="-128"/>
              </a:rPr>
              <a:t>ذلك تطور </a:t>
            </a:r>
            <a:r>
              <a:rPr lang="ar-EG" sz="2500" b="1" dirty="0" smtClean="0">
                <a:ea typeface="ＭＳ Ｐゴシック" pitchFamily="34" charset="-128"/>
              </a:rPr>
              <a:t>عدد </a:t>
            </a:r>
            <a:r>
              <a:rPr lang="ar-EG" sz="2500" b="1" dirty="0">
                <a:ea typeface="ＭＳ Ｐゴシック" pitchFamily="34" charset="-128"/>
              </a:rPr>
              <a:t>السكان في المملكة العربية السعودية خلال العقود الأربعة الماضية، </a:t>
            </a:r>
            <a:r>
              <a:rPr lang="ar-EG" sz="2500" b="1" dirty="0" smtClean="0">
                <a:ea typeface="ＭＳ Ｐゴシック" pitchFamily="34" charset="-128"/>
              </a:rPr>
              <a:t>ويمثل الجدول نموذجاً لهذا النوع</a:t>
            </a:r>
          </a:p>
          <a:p>
            <a:pPr marL="0" indent="0" algn="just" rtl="1">
              <a:buNone/>
            </a:pPr>
            <a:endParaRPr lang="ar-EG" sz="2500" b="1" dirty="0" smtClean="0">
              <a:ea typeface="ＭＳ Ｐゴシック" pitchFamily="34" charset="-128"/>
            </a:endParaRPr>
          </a:p>
          <a:p>
            <a:pPr marL="0" indent="0" algn="ctr" rtl="1">
              <a:buNone/>
            </a:pPr>
            <a:r>
              <a:rPr lang="ar-EG" sz="1900" b="1" dirty="0">
                <a:ea typeface="ＭＳ Ｐゴシック" pitchFamily="34" charset="-128"/>
              </a:rPr>
              <a:t>تطور عدد السكان في المملكة العربية السعودية خلال العقود الأربعة </a:t>
            </a:r>
            <a:r>
              <a:rPr lang="ar-EG" sz="1900" b="1" dirty="0" smtClean="0">
                <a:ea typeface="ＭＳ Ｐゴシック" pitchFamily="34" charset="-128"/>
              </a:rPr>
              <a:t>الماضية</a:t>
            </a:r>
            <a:endParaRPr lang="ar-EG" sz="1900" b="1" dirty="0" smtClean="0">
              <a:ea typeface="ＭＳ Ｐゴシック" pitchFamily="34" charset="-128"/>
            </a:endParaRPr>
          </a:p>
          <a:p>
            <a:pPr algn="r" rtl="1"/>
            <a:endParaRPr lang="en-US" dirty="0" smtClean="0">
              <a:ea typeface="ＭＳ Ｐゴシック" pitchFamily="34" charset="-128"/>
            </a:endParaRPr>
          </a:p>
        </p:txBody>
      </p:sp>
      <p:sp>
        <p:nvSpPr>
          <p:cNvPr id="89090" name="Title 1"/>
          <p:cNvSpPr>
            <a:spLocks noGrp="1"/>
          </p:cNvSpPr>
          <p:nvPr>
            <p:ph type="title"/>
          </p:nvPr>
        </p:nvSpPr>
        <p:spPr>
          <a:xfrm>
            <a:off x="574675" y="457200"/>
            <a:ext cx="8001000" cy="1219200"/>
          </a:xfrm>
        </p:spPr>
        <p:txBody>
          <a:bodyPr/>
          <a:lstStyle/>
          <a:p>
            <a:pPr algn="ctr" rtl="1"/>
            <a:r>
              <a:rPr lang="ar-EG" sz="4000" b="1" dirty="0" smtClean="0">
                <a:ea typeface="ＭＳ Ｐゴシック" pitchFamily="34" charset="-128"/>
              </a:rPr>
              <a:t>الجداول الزمنية</a:t>
            </a:r>
            <a:endParaRPr lang="en-US" sz="4000" dirty="0" smtClean="0">
              <a:ea typeface="ＭＳ Ｐゴシック" pitchFamily="34" charset="-128"/>
            </a:endParaRPr>
          </a:p>
        </p:txBody>
      </p:sp>
      <p:graphicFrame>
        <p:nvGraphicFramePr>
          <p:cNvPr id="2" name="Table 1"/>
          <p:cNvGraphicFramePr>
            <a:graphicFrameLocks noGrp="1"/>
          </p:cNvGraphicFramePr>
          <p:nvPr>
            <p:extLst>
              <p:ext uri="{D42A27DB-BD31-4B8C-83A1-F6EECF244321}">
                <p14:modId xmlns:p14="http://schemas.microsoft.com/office/powerpoint/2010/main" val="179881149"/>
              </p:ext>
            </p:extLst>
          </p:nvPr>
        </p:nvGraphicFramePr>
        <p:xfrm>
          <a:off x="1524000" y="4114800"/>
          <a:ext cx="5867400" cy="1905000"/>
        </p:xfrm>
        <a:graphic>
          <a:graphicData uri="http://schemas.openxmlformats.org/drawingml/2006/table">
            <a:tbl>
              <a:tblPr rtl="1" firstRow="1" firstCol="1" bandRow="1">
                <a:tableStyleId>{5DA37D80-6434-44D0-A028-1B22A696006F}</a:tableStyleId>
              </a:tblPr>
              <a:tblGrid>
                <a:gridCol w="3124422"/>
                <a:gridCol w="2742978"/>
              </a:tblGrid>
              <a:tr h="317500">
                <a:tc>
                  <a:txBody>
                    <a:bodyPr/>
                    <a:lstStyle/>
                    <a:p>
                      <a:pPr algn="ctr" rtl="1">
                        <a:spcAft>
                          <a:spcPts val="0"/>
                        </a:spcAft>
                      </a:pPr>
                      <a:r>
                        <a:rPr lang="ar-SA" sz="1800" dirty="0">
                          <a:effectLst/>
                        </a:rPr>
                        <a:t>السنة</a:t>
                      </a:r>
                      <a:endParaRPr lang="en-US" sz="1800" b="1" dirty="0">
                        <a:effectLst/>
                        <a:latin typeface="Arial" pitchFamily="34" charset="0"/>
                        <a:ea typeface="Times New Roman"/>
                        <a:cs typeface="Arial" pitchFamily="34" charset="0"/>
                      </a:endParaRPr>
                    </a:p>
                  </a:txBody>
                  <a:tcPr marL="68580" marR="68580" marT="0" marB="0"/>
                </a:tc>
                <a:tc>
                  <a:txBody>
                    <a:bodyPr/>
                    <a:lstStyle/>
                    <a:p>
                      <a:pPr algn="ctr" rtl="1">
                        <a:spcAft>
                          <a:spcPts val="0"/>
                        </a:spcAft>
                      </a:pPr>
                      <a:r>
                        <a:rPr lang="ar-SA" sz="1800" dirty="0">
                          <a:effectLst/>
                        </a:rPr>
                        <a:t>عدد السكان (نسمة)</a:t>
                      </a:r>
                      <a:endParaRPr lang="en-US" sz="1800" b="1" dirty="0">
                        <a:effectLst/>
                        <a:latin typeface="Arial" pitchFamily="34" charset="0"/>
                        <a:ea typeface="Times New Roman"/>
                        <a:cs typeface="Arial" pitchFamily="34" charset="0"/>
                      </a:endParaRPr>
                    </a:p>
                  </a:txBody>
                  <a:tcPr marL="68580" marR="68580" marT="0" marB="0"/>
                </a:tc>
              </a:tr>
              <a:tr h="1587500">
                <a:tc>
                  <a:txBody>
                    <a:bodyPr/>
                    <a:lstStyle/>
                    <a:p>
                      <a:pPr algn="ctr" rtl="1">
                        <a:spcAft>
                          <a:spcPts val="0"/>
                        </a:spcAft>
                      </a:pPr>
                      <a:r>
                        <a:rPr lang="ar-SA" sz="1800" dirty="0">
                          <a:effectLst/>
                        </a:rPr>
                        <a:t>1962م / 1382هـ</a:t>
                      </a:r>
                      <a:endParaRPr lang="en-US" sz="1800" dirty="0">
                        <a:effectLst/>
                      </a:endParaRPr>
                    </a:p>
                    <a:p>
                      <a:pPr algn="ctr" rtl="1">
                        <a:spcAft>
                          <a:spcPts val="0"/>
                        </a:spcAft>
                      </a:pPr>
                      <a:r>
                        <a:rPr lang="ar-SA" sz="1800" dirty="0">
                          <a:effectLst/>
                        </a:rPr>
                        <a:t>1974م / </a:t>
                      </a:r>
                      <a:r>
                        <a:rPr lang="ar-SA" sz="1800" dirty="0" smtClean="0">
                          <a:effectLst/>
                        </a:rPr>
                        <a:t>1394هـ</a:t>
                      </a:r>
                      <a:endParaRPr lang="ar-EG" sz="1800" dirty="0" smtClean="0">
                        <a:effectLst/>
                      </a:endParaRPr>
                    </a:p>
                    <a:p>
                      <a:pPr algn="ctr" rtl="1">
                        <a:spcAft>
                          <a:spcPts val="0"/>
                        </a:spcAft>
                      </a:pPr>
                      <a:r>
                        <a:rPr lang="ar-SA" sz="1800" dirty="0" smtClean="0">
                          <a:effectLst/>
                        </a:rPr>
                        <a:t> </a:t>
                      </a:r>
                      <a:r>
                        <a:rPr lang="ar-SA" sz="1800" dirty="0">
                          <a:effectLst/>
                        </a:rPr>
                        <a:t>1992م / 1413هـ</a:t>
                      </a:r>
                      <a:endParaRPr lang="en-US" sz="1800" dirty="0">
                        <a:effectLst/>
                      </a:endParaRPr>
                    </a:p>
                    <a:p>
                      <a:pPr algn="ctr" rtl="1">
                        <a:spcAft>
                          <a:spcPts val="0"/>
                        </a:spcAft>
                      </a:pPr>
                      <a:r>
                        <a:rPr lang="ar-SA" sz="1800" dirty="0">
                          <a:effectLst/>
                        </a:rPr>
                        <a:t>2004 م / </a:t>
                      </a:r>
                      <a:r>
                        <a:rPr lang="ar-SA" sz="1800" dirty="0" smtClean="0">
                          <a:effectLst/>
                        </a:rPr>
                        <a:t>1425هـ</a:t>
                      </a:r>
                      <a:endParaRPr lang="ar-EG" sz="1800" dirty="0" smtClean="0">
                        <a:effectLst/>
                      </a:endParaRPr>
                    </a:p>
                    <a:p>
                      <a:pPr algn="ctr" rtl="1">
                        <a:spcAft>
                          <a:spcPts val="0"/>
                        </a:spcAft>
                      </a:pPr>
                      <a:r>
                        <a:rPr lang="ar-SA" sz="1800" dirty="0" smtClean="0">
                          <a:effectLst/>
                        </a:rPr>
                        <a:t> </a:t>
                      </a:r>
                      <a:r>
                        <a:rPr lang="ar-SA" sz="1800" dirty="0">
                          <a:effectLst/>
                        </a:rPr>
                        <a:t>2010 م / 1431هـ</a:t>
                      </a:r>
                      <a:endParaRPr lang="en-US" sz="1800" b="1" dirty="0">
                        <a:effectLst/>
                        <a:latin typeface="Arial" pitchFamily="34" charset="0"/>
                        <a:ea typeface="Times New Roman"/>
                        <a:cs typeface="Arial" pitchFamily="34" charset="0"/>
                      </a:endParaRPr>
                    </a:p>
                  </a:txBody>
                  <a:tcPr marL="68580" marR="68580" marT="0" marB="0"/>
                </a:tc>
                <a:tc>
                  <a:txBody>
                    <a:bodyPr/>
                    <a:lstStyle/>
                    <a:p>
                      <a:pPr algn="r" rtl="1">
                        <a:spcAft>
                          <a:spcPts val="0"/>
                        </a:spcAft>
                      </a:pPr>
                      <a:r>
                        <a:rPr lang="ar-SA" sz="1800" b="1" dirty="0">
                          <a:effectLst/>
                        </a:rPr>
                        <a:t>3.300.000</a:t>
                      </a:r>
                      <a:endParaRPr lang="en-US" sz="1800" b="1" dirty="0">
                        <a:effectLst/>
                      </a:endParaRPr>
                    </a:p>
                    <a:p>
                      <a:pPr algn="r" rtl="1">
                        <a:spcAft>
                          <a:spcPts val="0"/>
                        </a:spcAft>
                      </a:pPr>
                      <a:r>
                        <a:rPr lang="ar-SA" sz="1800" b="1" dirty="0">
                          <a:effectLst/>
                        </a:rPr>
                        <a:t>7.000.000</a:t>
                      </a:r>
                      <a:endParaRPr lang="en-US" sz="1800" b="1" dirty="0">
                        <a:effectLst/>
                      </a:endParaRPr>
                    </a:p>
                    <a:p>
                      <a:pPr algn="r" rtl="1">
                        <a:spcAft>
                          <a:spcPts val="0"/>
                        </a:spcAft>
                      </a:pPr>
                      <a:r>
                        <a:rPr lang="ar-SA" sz="1800" b="1" dirty="0">
                          <a:effectLst/>
                        </a:rPr>
                        <a:t>16.900.000</a:t>
                      </a:r>
                      <a:endParaRPr lang="en-US" sz="1800" b="1" dirty="0">
                        <a:effectLst/>
                      </a:endParaRPr>
                    </a:p>
                    <a:p>
                      <a:pPr algn="r" rtl="1">
                        <a:spcAft>
                          <a:spcPts val="0"/>
                        </a:spcAft>
                      </a:pPr>
                      <a:r>
                        <a:rPr lang="ar-SA" sz="1800" b="1" dirty="0">
                          <a:effectLst/>
                        </a:rPr>
                        <a:t>22.700.000</a:t>
                      </a:r>
                      <a:endParaRPr lang="en-US" sz="1800" b="1" dirty="0">
                        <a:effectLst/>
                      </a:endParaRPr>
                    </a:p>
                    <a:p>
                      <a:pPr algn="r" rtl="1">
                        <a:spcAft>
                          <a:spcPts val="0"/>
                        </a:spcAft>
                      </a:pPr>
                      <a:r>
                        <a:rPr lang="ar-SA" sz="1800" b="1" dirty="0">
                          <a:effectLst/>
                        </a:rPr>
                        <a:t>27.100.000</a:t>
                      </a:r>
                      <a:endParaRPr lang="en-US" sz="1800" b="1" dirty="0">
                        <a:effectLst/>
                        <a:latin typeface="Arial" pitchFamily="34" charset="0"/>
                        <a:ea typeface="Times New Roman"/>
                        <a:cs typeface="Arial" pitchFamily="34" charset="0"/>
                      </a:endParaRPr>
                    </a:p>
                  </a:txBody>
                  <a:tcPr marL="68580" marR="68580" marT="0" marB="0"/>
                </a:tc>
              </a:tr>
            </a:tbl>
          </a:graphicData>
        </a:graphic>
      </p:graphicFrame>
      <p:sp>
        <p:nvSpPr>
          <p:cNvPr id="6" name="Content Placeholder 2"/>
          <p:cNvSpPr txBox="1">
            <a:spLocks/>
          </p:cNvSpPr>
          <p:nvPr/>
        </p:nvSpPr>
        <p:spPr>
          <a:xfrm>
            <a:off x="1523999" y="5867400"/>
            <a:ext cx="5867401" cy="457200"/>
          </a:xfrm>
          <a:prstGeom prst="rect">
            <a:avLst/>
          </a:prstGeom>
        </p:spPr>
        <p:txBody>
          <a:bodyPr vert="horz" lIns="91440" tIns="45720" rIns="91440" bIns="45720" rtlCol="0">
            <a:normAutofit fontScale="47500" lnSpcReduction="20000"/>
          </a:bodyPr>
          <a:lst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a:lstStyle>
          <a:p>
            <a:pPr marL="0" indent="0" algn="just" rtl="1">
              <a:buFont typeface="Wingdings" pitchFamily="2" charset="2"/>
              <a:buNone/>
            </a:pPr>
            <a:endParaRPr lang="ar-EG" sz="2500" b="1" dirty="0" smtClean="0">
              <a:ea typeface="ＭＳ Ｐゴシック" pitchFamily="34" charset="-128"/>
            </a:endParaRPr>
          </a:p>
          <a:p>
            <a:pPr marL="0" indent="0" algn="r" rtl="1">
              <a:buFont typeface="Wingdings" pitchFamily="2" charset="2"/>
              <a:buNone/>
            </a:pPr>
            <a:r>
              <a:rPr lang="ar-EG" sz="3000" b="1" dirty="0" smtClean="0">
                <a:latin typeface="Arial" pitchFamily="34" charset="0"/>
                <a:ea typeface="ＭＳ Ｐゴシック" pitchFamily="34" charset="-128"/>
                <a:cs typeface="Arial" pitchFamily="34" charset="0"/>
              </a:rPr>
              <a:t>المصدر: مصلحة الإحصاءات</a:t>
            </a:r>
          </a:p>
          <a:p>
            <a:pPr algn="r" rtl="1"/>
            <a:endParaRPr lang="en-US" dirty="0" smtClean="0">
              <a:ea typeface="ＭＳ Ｐゴシック" pitchFamily="34" charset="-128"/>
            </a:endParaRPr>
          </a:p>
        </p:txBody>
      </p:sp>
    </p:spTree>
    <p:extLst>
      <p:ext uri="{BB962C8B-B14F-4D97-AF65-F5344CB8AC3E}">
        <p14:creationId xmlns:p14="http://schemas.microsoft.com/office/powerpoint/2010/main" val="16492462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2" name="Picture 9" descr="full-20earth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381000"/>
            <a:ext cx="5715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683" name="WordArt 6"/>
          <p:cNvSpPr>
            <a:spLocks noChangeArrowheads="1" noChangeShapeType="1" noTextEdit="1"/>
          </p:cNvSpPr>
          <p:nvPr/>
        </p:nvSpPr>
        <p:spPr bwMode="auto">
          <a:xfrm>
            <a:off x="2286000" y="1600200"/>
            <a:ext cx="4572000" cy="2438400"/>
          </a:xfrm>
          <a:prstGeom prst="rect">
            <a:avLst/>
          </a:prstGeom>
        </p:spPr>
        <p:txBody>
          <a:bodyPr wrap="none" fromWordArt="1">
            <a:prstTxWarp prst="textPlain">
              <a:avLst>
                <a:gd name="adj" fmla="val 50597"/>
              </a:avLst>
            </a:prstTxWarp>
          </a:bodyPr>
          <a:lstStyle/>
          <a:p>
            <a:pPr algn="ctr" rtl="1" fontAlgn="base">
              <a:spcBef>
                <a:spcPct val="0"/>
              </a:spcBef>
              <a:spcAft>
                <a:spcPct val="0"/>
              </a:spcAft>
            </a:pPr>
            <a:r>
              <a:rPr lang="ar-EG" sz="3600" kern="10" dirty="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Simplified Arabic"/>
                <a:ea typeface="ＭＳ Ｐゴシック" pitchFamily="34" charset="-128"/>
                <a:cs typeface="Simplified Arabic"/>
              </a:rPr>
              <a:t> </a:t>
            </a:r>
            <a:r>
              <a:rPr lang="ar-EG" sz="3600" kern="10" dirty="0" smtClean="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Simplified Arabic"/>
                <a:ea typeface="ＭＳ Ｐゴシック" pitchFamily="34" charset="-128"/>
                <a:cs typeface="Simplified Arabic"/>
              </a:rPr>
              <a:t>الوحدة</a:t>
            </a:r>
            <a:r>
              <a:rPr lang="en-US" sz="3600" kern="10" dirty="0" smtClean="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Simplified Arabic"/>
                <a:ea typeface="ＭＳ Ｐゴシック" pitchFamily="34" charset="-128"/>
                <a:cs typeface="Simplified Arabic"/>
              </a:rPr>
              <a:t> </a:t>
            </a:r>
            <a:r>
              <a:rPr lang="ar-EG" sz="3600" kern="10" dirty="0" smtClean="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Simplified Arabic"/>
                <a:ea typeface="ＭＳ Ｐゴシック" pitchFamily="34" charset="-128"/>
                <a:cs typeface="Simplified Arabic"/>
              </a:rPr>
              <a:t>الثانية</a:t>
            </a:r>
            <a:endParaRPr lang="en-US" sz="3600" kern="10" dirty="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Simplified Arabic"/>
              <a:ea typeface="ＭＳ Ｐゴシック" pitchFamily="34" charset="-128"/>
              <a:cs typeface="Simplified Arabic"/>
            </a:endParaRPr>
          </a:p>
        </p:txBody>
      </p:sp>
    </p:spTree>
    <p:extLst>
      <p:ext uri="{BB962C8B-B14F-4D97-AF65-F5344CB8AC3E}">
        <p14:creationId xmlns:p14="http://schemas.microsoft.com/office/powerpoint/2010/main" val="22090746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Content Placeholder 2"/>
          <p:cNvSpPr>
            <a:spLocks noGrp="1"/>
          </p:cNvSpPr>
          <p:nvPr>
            <p:ph idx="1"/>
          </p:nvPr>
        </p:nvSpPr>
        <p:spPr>
          <a:xfrm>
            <a:off x="381001" y="2133600"/>
            <a:ext cx="8458200" cy="4419600"/>
          </a:xfrm>
        </p:spPr>
        <p:txBody>
          <a:bodyPr>
            <a:normAutofit/>
          </a:bodyPr>
          <a:lstStyle/>
          <a:p>
            <a:pPr algn="just" rtl="1"/>
            <a:r>
              <a:rPr lang="ar-EG" sz="2200" b="1" dirty="0" smtClean="0">
                <a:ea typeface="ＭＳ Ｐゴシック" pitchFamily="34" charset="-128"/>
              </a:rPr>
              <a:t>الجداول المرتبة حسب الحروف الأبجدية، وتستخدم غالباً في البيانات التي تنشرها الهيئات الدولية، وفيها ترتب الدول حسب ابجديتها فتأتي  البحرين مثلاً قبل السعودية.</a:t>
            </a:r>
            <a:endParaRPr lang="ar-EG" sz="2200" b="1" dirty="0" smtClean="0">
              <a:ea typeface="ＭＳ Ｐゴシック" pitchFamily="34" charset="-128"/>
            </a:endParaRPr>
          </a:p>
          <a:p>
            <a:pPr algn="just" rtl="1"/>
            <a:r>
              <a:rPr lang="ar-EG" sz="2200" b="1" smtClean="0">
                <a:ea typeface="ＭＳ Ｐゴシック" pitchFamily="34" charset="-128"/>
              </a:rPr>
              <a:t>الجداول الكمية: </a:t>
            </a:r>
            <a:r>
              <a:rPr lang="ar-EG" sz="2200" b="1" dirty="0" smtClean="0">
                <a:ea typeface="ＭＳ Ｐゴシック" pitchFamily="34" charset="-128"/>
              </a:rPr>
              <a:t>وفيها ترتب الوحدات المكانية حسب أهمية الظاهرة، فإذا كنا إزاء توزيع السكان في مناطق المملكة فتأتي  مكة المكرمة أولا ثم تليها الرياض وهكذا تبعاً للأكبر فالأصغر حتي نصل لأقل منطقة سكانياً ( الحدود الشمالية).</a:t>
            </a:r>
            <a:endParaRPr lang="ar-EG" sz="2200" b="1" dirty="0" smtClean="0">
              <a:ea typeface="ＭＳ Ｐゴシック" pitchFamily="34" charset="-128"/>
            </a:endParaRPr>
          </a:p>
          <a:p>
            <a:pPr algn="just" rtl="1"/>
            <a:r>
              <a:rPr lang="ar-EG" sz="2200" b="1" dirty="0" smtClean="0">
                <a:ea typeface="ＭＳ Ｐゴシック" pitchFamily="34" charset="-128"/>
              </a:rPr>
              <a:t>الجداول الكيفية: وتبين التوزيع النوعي للظاهرة، كأن تصنف الصناعات من حيث عدد العاملين بها حسب نوع الصناعة  بين تكرير البترول وكيمائية وغذائية ومعدنية، أو تصنف التربة إلى تربة طينية وتربة جيرية وتربة صلصاليه.</a:t>
            </a:r>
            <a:endParaRPr lang="ar-EG" sz="2200" b="1" dirty="0" smtClean="0">
              <a:ea typeface="ＭＳ Ｐゴシック" pitchFamily="34" charset="-128"/>
            </a:endParaRPr>
          </a:p>
          <a:p>
            <a:pPr algn="just" rtl="1"/>
            <a:r>
              <a:rPr lang="ar-EG" sz="2200" b="1" dirty="0" smtClean="0">
                <a:ea typeface="ＭＳ Ｐゴシック" pitchFamily="34" charset="-128"/>
              </a:rPr>
              <a:t>الجداول المركبة: وتشمل توزيع أكثر من ظاهرة في وقت واحد مثل توزيع السكان حسب الحالة التعليمية والسن والنوع والجنسية.</a:t>
            </a:r>
          </a:p>
          <a:p>
            <a:pPr algn="just" rtl="1"/>
            <a:r>
              <a:rPr lang="ar-EG" sz="2200" b="1" dirty="0" smtClean="0">
                <a:ea typeface="ＭＳ Ｐゴシック" pitchFamily="34" charset="-128"/>
              </a:rPr>
              <a:t>الجداول التراكمية: التي تجمع تكرارات حدوثها تصاعدياً أو تنازلياً باسم الجدول التكراري المتجمع الصاعد أو الهابط في صورة مطلقة أو نسبية.</a:t>
            </a:r>
            <a:endParaRPr lang="en-US" sz="2200" b="1" dirty="0" smtClean="0">
              <a:ea typeface="ＭＳ Ｐゴシック" pitchFamily="34" charset="-128"/>
            </a:endParaRPr>
          </a:p>
          <a:p>
            <a:pPr algn="r" rtl="1"/>
            <a:endParaRPr lang="ar-EG" dirty="0" smtClean="0">
              <a:ea typeface="ＭＳ Ｐゴシック" pitchFamily="34" charset="-128"/>
            </a:endParaRPr>
          </a:p>
        </p:txBody>
      </p:sp>
      <p:sp>
        <p:nvSpPr>
          <p:cNvPr id="90114" name="Title 1"/>
          <p:cNvSpPr>
            <a:spLocks noGrp="1"/>
          </p:cNvSpPr>
          <p:nvPr>
            <p:ph type="title"/>
          </p:nvPr>
        </p:nvSpPr>
        <p:spPr>
          <a:xfrm>
            <a:off x="574675" y="533400"/>
            <a:ext cx="8001000" cy="1219200"/>
          </a:xfrm>
        </p:spPr>
        <p:txBody>
          <a:bodyPr/>
          <a:lstStyle/>
          <a:p>
            <a:pPr rtl="1"/>
            <a:r>
              <a:rPr lang="ar-EG" sz="4000" b="1" dirty="0" smtClean="0">
                <a:ea typeface="ＭＳ Ｐゴシック" pitchFamily="34" charset="-128"/>
              </a:rPr>
              <a:t>تابع أنواع </a:t>
            </a:r>
            <a:r>
              <a:rPr lang="ar-EG" sz="4000" b="1" dirty="0">
                <a:ea typeface="ＭＳ Ｐゴシック" pitchFamily="34" charset="-128"/>
              </a:rPr>
              <a:t>الجداول </a:t>
            </a:r>
            <a:endParaRPr lang="en-US" sz="4000" dirty="0" smtClean="0">
              <a:ea typeface="ＭＳ Ｐゴシック" pitchFamily="34" charset="-128"/>
            </a:endParaRPr>
          </a:p>
        </p:txBody>
      </p:sp>
    </p:spTree>
    <p:extLst>
      <p:ext uri="{BB962C8B-B14F-4D97-AF65-F5344CB8AC3E}">
        <p14:creationId xmlns:p14="http://schemas.microsoft.com/office/powerpoint/2010/main" val="2040213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7000" y="2743200"/>
            <a:ext cx="3314700" cy="1323439"/>
          </a:xfrm>
          <a:prstGeom prst="rect">
            <a:avLst/>
          </a:prstGeom>
        </p:spPr>
        <p:txBody>
          <a:bodyPr>
            <a:spAutoFit/>
          </a:bodyPr>
          <a:lstStyle/>
          <a:p>
            <a:pPr algn="ctr">
              <a:defRPr/>
            </a:pPr>
            <a:r>
              <a:rPr lang="en-US" sz="4000" b="1" dirty="0">
                <a:ln w="31550" cmpd="sng">
                  <a:gradFill>
                    <a:gsLst>
                      <a:gs pos="25000">
                        <a:srgbClr val="0F6FC6">
                          <a:shade val="25000"/>
                          <a:satMod val="190000"/>
                        </a:srgbClr>
                      </a:gs>
                      <a:gs pos="80000">
                        <a:srgbClr val="0F6FC6">
                          <a:tint val="75000"/>
                          <a:satMod val="190000"/>
                        </a:srgbClr>
                      </a:gs>
                    </a:gsLst>
                    <a:lin ang="5400000"/>
                  </a:gradFill>
                  <a:prstDash val="solid"/>
                </a:ln>
                <a:solidFill>
                  <a:srgbClr val="FFFFFF"/>
                </a:solidFill>
                <a:effectLst>
                  <a:outerShdw blurRad="41275" dist="12700" dir="12000000" algn="tl" rotWithShape="0">
                    <a:srgbClr val="000000">
                      <a:alpha val="40000"/>
                    </a:srgbClr>
                  </a:outerShdw>
                </a:effectLst>
                <a:cs typeface="Times New Roman" panose="02020603050405020304" pitchFamily="18" charset="0"/>
              </a:rPr>
              <a:t>To Be Continued</a:t>
            </a:r>
          </a:p>
        </p:txBody>
      </p:sp>
    </p:spTree>
    <p:extLst>
      <p:ext uri="{BB962C8B-B14F-4D97-AF65-F5344CB8AC3E}">
        <p14:creationId xmlns:p14="http://schemas.microsoft.com/office/powerpoint/2010/main" val="1691748288"/>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706" name="Picture 9" descr="full-20earth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52400"/>
            <a:ext cx="6096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WordArt 6"/>
          <p:cNvSpPr>
            <a:spLocks noChangeArrowheads="1" noChangeShapeType="1" noTextEdit="1"/>
          </p:cNvSpPr>
          <p:nvPr/>
        </p:nvSpPr>
        <p:spPr bwMode="auto">
          <a:xfrm>
            <a:off x="1905000" y="1524000"/>
            <a:ext cx="5181600" cy="2876550"/>
          </a:xfrm>
          <a:prstGeom prst="rect">
            <a:avLst/>
          </a:prstGeom>
        </p:spPr>
        <p:txBody>
          <a:bodyPr wrap="none" fromWordArt="1">
            <a:prstTxWarp prst="textPlain">
              <a:avLst>
                <a:gd name="adj" fmla="val 50000"/>
              </a:avLst>
            </a:prstTxWarp>
          </a:bodyPr>
          <a:lstStyle/>
          <a:p>
            <a:pPr algn="ctr" rtl="1" fontAlgn="base">
              <a:spcBef>
                <a:spcPct val="0"/>
              </a:spcBef>
              <a:spcAft>
                <a:spcPct val="0"/>
              </a:spcAft>
              <a:defRPr/>
            </a:pPr>
            <a:r>
              <a:rPr lang="ar-EG" sz="3600" kern="10" dirty="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ea typeface="ＭＳ Ｐゴシック" pitchFamily="-111" charset="-128"/>
                <a:cs typeface="Simplified Arabic" pitchFamily="18" charset="-78"/>
              </a:rPr>
              <a:t> </a:t>
            </a:r>
            <a:r>
              <a:rPr lang="ar-EG" sz="3600" kern="10" dirty="0" smtClean="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ea typeface="ＭＳ Ｐゴシック" pitchFamily="-111" charset="-128"/>
                <a:cs typeface="Simplified Arabic" pitchFamily="18" charset="-78"/>
              </a:rPr>
              <a:t>البيانات</a:t>
            </a:r>
            <a:endParaRPr lang="en-US" sz="3600" kern="10" dirty="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ea typeface="ＭＳ Ｐゴシック" pitchFamily="-111" charset="-128"/>
              <a:cs typeface="Simplified Arabic" pitchFamily="18" charset="-78"/>
            </a:endParaRPr>
          </a:p>
          <a:p>
            <a:pPr algn="ctr" fontAlgn="base">
              <a:spcBef>
                <a:spcPct val="0"/>
              </a:spcBef>
              <a:spcAft>
                <a:spcPct val="0"/>
              </a:spcAft>
              <a:defRPr/>
            </a:pPr>
            <a:r>
              <a:rPr lang="ar-EG" sz="3600" kern="10" dirty="0" smtClean="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ea typeface="ＭＳ Ｐゴシック" pitchFamily="-111" charset="-128"/>
              </a:rPr>
              <a:t>طبيعتها ومشكلاتها</a:t>
            </a:r>
            <a:endParaRPr lang="en-US" sz="3600" kern="10" dirty="0">
              <a:ln w="15875">
                <a:solidFill>
                  <a:srgbClr val="000000"/>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ea typeface="ＭＳ Ｐゴシック" pitchFamily="-111" charset="-128"/>
            </a:endParaRPr>
          </a:p>
        </p:txBody>
      </p:sp>
      <p:sp>
        <p:nvSpPr>
          <p:cNvPr id="72708" name="WordArt 7"/>
          <p:cNvSpPr>
            <a:spLocks noChangeArrowheads="1" noChangeShapeType="1" noTextEdit="1"/>
          </p:cNvSpPr>
          <p:nvPr/>
        </p:nvSpPr>
        <p:spPr bwMode="auto">
          <a:xfrm>
            <a:off x="3276600" y="5943600"/>
            <a:ext cx="2628900" cy="7239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fontAlgn="base">
              <a:spcBef>
                <a:spcPct val="0"/>
              </a:spcBef>
              <a:spcAft>
                <a:spcPct val="0"/>
              </a:spcAft>
            </a:pPr>
            <a:r>
              <a:rPr lang="en-US" sz="3600" kern="10">
                <a:gradFill rotWithShape="1">
                  <a:gsLst>
                    <a:gs pos="0">
                      <a:srgbClr val="AAAAAA"/>
                    </a:gs>
                    <a:gs pos="100000">
                      <a:srgbClr val="FFFFFF"/>
                    </a:gs>
                  </a:gsLst>
                  <a:lin ang="5400000" scaled="1"/>
                </a:gradFill>
                <a:effectLst>
                  <a:outerShdw dist="45791" dir="3378596" algn="ctr" rotWithShape="0">
                    <a:srgbClr val="4D4D4D">
                      <a:alpha val="79999"/>
                    </a:srgbClr>
                  </a:outerShdw>
                </a:effectLst>
                <a:latin typeface="Arial Black"/>
                <a:ea typeface="ＭＳ Ｐゴシック" pitchFamily="34" charset="-128"/>
              </a:rPr>
              <a:t>What is it?</a:t>
            </a:r>
          </a:p>
        </p:txBody>
      </p:sp>
    </p:spTree>
    <p:extLst>
      <p:ext uri="{BB962C8B-B14F-4D97-AF65-F5344CB8AC3E}">
        <p14:creationId xmlns:p14="http://schemas.microsoft.com/office/powerpoint/2010/main" val="22144914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59322144"/>
              </p:ext>
            </p:extLst>
          </p:nvPr>
        </p:nvGraphicFramePr>
        <p:xfrm>
          <a:off x="228600" y="1524000"/>
          <a:ext cx="83058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4754" name="Title 1"/>
          <p:cNvSpPr>
            <a:spLocks noGrp="1"/>
          </p:cNvSpPr>
          <p:nvPr>
            <p:ph type="title"/>
          </p:nvPr>
        </p:nvSpPr>
        <p:spPr>
          <a:xfrm>
            <a:off x="685800" y="609600"/>
            <a:ext cx="7772400" cy="685800"/>
          </a:xfrm>
        </p:spPr>
        <p:txBody>
          <a:bodyPr/>
          <a:lstStyle/>
          <a:p>
            <a:pPr rtl="1"/>
            <a:r>
              <a:rPr lang="ar-EG" sz="4000" b="1" dirty="0" smtClean="0">
                <a:ea typeface="ＭＳ Ｐゴシック" pitchFamily="34" charset="-128"/>
              </a:rPr>
              <a:t>المادة ال</a:t>
            </a:r>
            <a:r>
              <a:rPr lang="ar-EG" sz="4000" b="1" dirty="0">
                <a:ea typeface="ＭＳ Ｐゴシック" pitchFamily="34" charset="-128"/>
              </a:rPr>
              <a:t>إ</a:t>
            </a:r>
            <a:r>
              <a:rPr lang="ar-EG" sz="4000" b="1" dirty="0" smtClean="0">
                <a:ea typeface="ＭＳ Ｐゴシック" pitchFamily="34" charset="-128"/>
              </a:rPr>
              <a:t>حصائية التي يحتاجها الجغرافي</a:t>
            </a:r>
            <a:endParaRPr lang="en-US" sz="4000" dirty="0" smtClean="0">
              <a:ea typeface="ＭＳ Ｐゴシック" pitchFamily="34" charset="-128"/>
            </a:endParaRPr>
          </a:p>
        </p:txBody>
      </p:sp>
    </p:spTree>
    <p:extLst>
      <p:ext uri="{BB962C8B-B14F-4D97-AF65-F5344CB8AC3E}">
        <p14:creationId xmlns:p14="http://schemas.microsoft.com/office/powerpoint/2010/main" val="23429370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rtl="1"/>
            <a:r>
              <a:rPr lang="ar-EG" b="1" dirty="0" smtClean="0"/>
              <a:t>يقصد بالبيانات الحقائق أو المعلومات التي تم جمعها حول ظاهرة معينة، وأخذت صورة أرقام، وفي  الدراسات الجغرافية تنصب الحقائق على الخصائص المكانية للأقاليم الجغرافية مثل: الأشكال والأنماط، ولذلك لابد من اهتمام الجغرافي بالبيانات الرقمية التي يمكن الحصول عليها من مصادرها المختلفة  كما سبق الذكر,</a:t>
            </a:r>
          </a:p>
          <a:p>
            <a:pPr algn="just" rtl="1"/>
            <a:r>
              <a:rPr lang="ar-EG" b="1" dirty="0" smtClean="0"/>
              <a:t>تعتمد الأساليب الكمية التي يمكن تطبيقها إلى حد كبير على المادة الإحصائية أو البيانات التي يمكن جمعها، وعادة ما تصنف هذه البيانات حسب مصادرها إلى نوعين هما:</a:t>
            </a:r>
          </a:p>
          <a:p>
            <a:pPr algn="just" rtl="1"/>
            <a:r>
              <a:rPr lang="ar-EG" b="1" dirty="0" smtClean="0"/>
              <a:t>أولاً: البيانات المنشورة</a:t>
            </a:r>
          </a:p>
          <a:p>
            <a:pPr algn="just" rtl="1"/>
            <a:r>
              <a:rPr lang="ar-EG" b="1" dirty="0" smtClean="0"/>
              <a:t>ثانياً: البيانات الحقلية أو الميدانية</a:t>
            </a:r>
          </a:p>
          <a:p>
            <a:pPr algn="r" rtl="1"/>
            <a:endParaRPr lang="en-US" dirty="0"/>
          </a:p>
        </p:txBody>
      </p:sp>
      <p:sp>
        <p:nvSpPr>
          <p:cNvPr id="3" name="Title 2"/>
          <p:cNvSpPr>
            <a:spLocks noGrp="1"/>
          </p:cNvSpPr>
          <p:nvPr>
            <p:ph type="title"/>
          </p:nvPr>
        </p:nvSpPr>
        <p:spPr>
          <a:xfrm>
            <a:off x="688490" y="685800"/>
            <a:ext cx="7756263" cy="938606"/>
          </a:xfrm>
        </p:spPr>
        <p:txBody>
          <a:bodyPr/>
          <a:lstStyle/>
          <a:p>
            <a:pPr rtl="1"/>
            <a:r>
              <a:rPr lang="ar-EG" dirty="0" smtClean="0"/>
              <a:t>مقدمة</a:t>
            </a:r>
            <a:endParaRPr lang="en-US" dirty="0"/>
          </a:p>
        </p:txBody>
      </p:sp>
    </p:spTree>
    <p:extLst>
      <p:ext uri="{BB962C8B-B14F-4D97-AF65-F5344CB8AC3E}">
        <p14:creationId xmlns:p14="http://schemas.microsoft.com/office/powerpoint/2010/main" val="21854562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9" descr="full-20earth2"/>
          <p:cNvPicPr>
            <a:picLocks noChangeAspect="1" noChangeArrowheads="1"/>
          </p:cNvPicPr>
          <p:nvPr/>
        </p:nvPicPr>
        <p:blipFill>
          <a:blip r:embed="rId2">
            <a:duotone>
              <a:prstClr val="black"/>
              <a:schemeClr val="accent2">
                <a:tint val="45000"/>
                <a:satMod val="400000"/>
              </a:schemeClr>
            </a:duotone>
          </a:blip>
          <a:srcRect/>
          <a:stretch>
            <a:fillRect/>
          </a:stretch>
        </p:blipFill>
        <p:spPr bwMode="auto">
          <a:xfrm>
            <a:off x="1219200" y="533400"/>
            <a:ext cx="6553200" cy="5638800"/>
          </a:xfrm>
          <a:prstGeom prst="rect">
            <a:avLst/>
          </a:prstGeom>
          <a:noFill/>
          <a:ln w="9525">
            <a:noFill/>
            <a:miter lim="800000"/>
            <a:headEnd/>
            <a:tailEnd/>
          </a:ln>
        </p:spPr>
      </p:pic>
      <p:sp>
        <p:nvSpPr>
          <p:cNvPr id="76803" name="WordArt 6"/>
          <p:cNvSpPr>
            <a:spLocks noChangeArrowheads="1" noChangeShapeType="1" noTextEdit="1"/>
          </p:cNvSpPr>
          <p:nvPr/>
        </p:nvSpPr>
        <p:spPr bwMode="auto">
          <a:xfrm>
            <a:off x="1905000" y="3048000"/>
            <a:ext cx="5105400" cy="1447800"/>
          </a:xfrm>
          <a:prstGeom prst="rect">
            <a:avLst/>
          </a:prstGeom>
        </p:spPr>
        <p:txBody>
          <a:bodyPr wrap="none" fromWordArt="1">
            <a:prstTxWarp prst="textPlain">
              <a:avLst>
                <a:gd name="adj" fmla="val 50000"/>
              </a:avLst>
            </a:prstTxWarp>
          </a:bodyPr>
          <a:lstStyle/>
          <a:p>
            <a:pPr algn="ctr" rtl="1" fontAlgn="base">
              <a:spcBef>
                <a:spcPct val="0"/>
              </a:spcBef>
              <a:spcAft>
                <a:spcPct val="0"/>
              </a:spcAft>
            </a:pPr>
            <a:r>
              <a:rPr lang="ar-EG" sz="3600" kern="10" dirty="0" smtClean="0">
                <a:ln w="15875">
                  <a:solidFill>
                    <a:srgbClr val="FFFFFF"/>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34" charset="-128"/>
              </a:rPr>
              <a:t>أولاً</a:t>
            </a:r>
            <a:r>
              <a:rPr lang="ar-EG" sz="3600" kern="10" dirty="0">
                <a:ln w="15875">
                  <a:solidFill>
                    <a:srgbClr val="FFFFFF"/>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34" charset="-128"/>
              </a:rPr>
              <a:t>: البيانات المنشورة</a:t>
            </a:r>
          </a:p>
          <a:p>
            <a:pPr algn="ctr" rtl="1" fontAlgn="base">
              <a:spcBef>
                <a:spcPct val="0"/>
              </a:spcBef>
              <a:spcAft>
                <a:spcPct val="0"/>
              </a:spcAft>
            </a:pPr>
            <a:endParaRPr lang="en-US" sz="3600" kern="10" dirty="0">
              <a:ln w="15875">
                <a:solidFill>
                  <a:srgbClr val="FFFFFF"/>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34" charset="-128"/>
              <a:cs typeface="Times New Roman"/>
            </a:endParaRPr>
          </a:p>
        </p:txBody>
      </p:sp>
    </p:spTree>
    <p:extLst>
      <p:ext uri="{BB962C8B-B14F-4D97-AF65-F5344CB8AC3E}">
        <p14:creationId xmlns:p14="http://schemas.microsoft.com/office/powerpoint/2010/main" val="35495314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09800"/>
            <a:ext cx="8540750" cy="4267200"/>
          </a:xfrm>
        </p:spPr>
        <p:txBody>
          <a:bodyPr>
            <a:normAutofit fontScale="85000" lnSpcReduction="10000"/>
          </a:bodyPr>
          <a:lstStyle/>
          <a:p>
            <a:pPr algn="just" rtl="1"/>
            <a:r>
              <a:rPr lang="ar-EG" sz="2800" b="1" dirty="0" smtClean="0">
                <a:ea typeface="ＭＳ Ｐゴシック" pitchFamily="34" charset="-128"/>
              </a:rPr>
              <a:t>يقصد بها الأرقام والحقائق التي جمعت حول ظاهرة ما من قبل هيئات سواء أكانت دولية أم إقليمية </a:t>
            </a:r>
            <a:r>
              <a:rPr lang="ar-EG" sz="2800" b="1" dirty="0">
                <a:ea typeface="ＭＳ Ｐゴシック" pitchFamily="34" charset="-128"/>
              </a:rPr>
              <a:t>أم محلية، . لأغراض معينة </a:t>
            </a:r>
            <a:r>
              <a:rPr lang="ar-EG" sz="2800" b="1" dirty="0" smtClean="0">
                <a:ea typeface="ＭＳ Ｐゴシック" pitchFamily="34" charset="-128"/>
              </a:rPr>
              <a:t>مثل البيانات التي تجمعها هيئة الأمم المتحدة ومنظماتها عن دول العالم من شتى النواحي السياسية  والديموغرافية والاقتصادية والصحية، والتي تنشر في دوريات  ومجلدات خاصة  منها ما يتبع منظمات الأغذية والزراعة واليونسكو والصحة العالمية والعمل الدولية والأمومة والطفولة وغيرها. </a:t>
            </a:r>
            <a:endParaRPr lang="ar-EG" sz="2800" b="1" dirty="0" smtClean="0">
              <a:ea typeface="ＭＳ Ｐゴシック" pitchFamily="34" charset="-128"/>
            </a:endParaRPr>
          </a:p>
          <a:p>
            <a:pPr algn="just" rtl="1"/>
            <a:r>
              <a:rPr lang="ar-EG" sz="2800" b="1" dirty="0" smtClean="0">
                <a:ea typeface="ＭＳ Ｐゴシック" pitchFamily="34" charset="-128"/>
              </a:rPr>
              <a:t>وعلي المستوي المحلي في السعودية تقوم هيئات ووزارات بجمع البيانات الاحصائية حول ميدان نشاطها، وغالباً ما يوجد قسم خاص للإحصاء في كل وزارة  وهيئة وجامعة تخدم أغراض التخطيط المستقبلي، مثل الخطة المستقبلية 2030 .</a:t>
            </a:r>
            <a:endParaRPr lang="ar-EG" sz="2800" b="1" dirty="0" smtClean="0">
              <a:ea typeface="ＭＳ Ｐゴシック" pitchFamily="34" charset="-128"/>
            </a:endParaRPr>
          </a:p>
          <a:p>
            <a:pPr algn="just" rtl="1"/>
            <a:r>
              <a:rPr lang="ar-EG" sz="2800" b="1" dirty="0" smtClean="0">
                <a:ea typeface="ＭＳ Ｐゴシック" pitchFamily="34" charset="-128"/>
              </a:rPr>
              <a:t>ويمكن أن تستخدم البيانات المنشورة من قبل الجغرافي، وتطبق عليها أساليب كمية معينة، أو أنشاء قاعدة بيانات جغرافية  تخزن وتحلل بتقنية نظم المعلومات الجغرافية.</a:t>
            </a:r>
            <a:endParaRPr lang="ar-EG" sz="2800" b="1" dirty="0" smtClean="0">
              <a:ea typeface="ＭＳ Ｐゴシック" pitchFamily="34" charset="-128"/>
            </a:endParaRPr>
          </a:p>
          <a:p>
            <a:pPr algn="r" rtl="1"/>
            <a:endParaRPr lang="en-US" dirty="0" smtClean="0">
              <a:ea typeface="ＭＳ Ｐゴシック" pitchFamily="34" charset="-128"/>
            </a:endParaRPr>
          </a:p>
        </p:txBody>
      </p:sp>
      <p:sp>
        <p:nvSpPr>
          <p:cNvPr id="2" name="Title 1"/>
          <p:cNvSpPr>
            <a:spLocks noGrp="1"/>
          </p:cNvSpPr>
          <p:nvPr>
            <p:ph type="title"/>
          </p:nvPr>
        </p:nvSpPr>
        <p:spPr>
          <a:xfrm>
            <a:off x="457200" y="533400"/>
            <a:ext cx="8385175" cy="1143000"/>
          </a:xfrm>
        </p:spPr>
        <p:txBody>
          <a:bodyPr/>
          <a:lstStyle/>
          <a:p>
            <a:pPr rtl="1"/>
            <a:r>
              <a:rPr lang="ar-EG" sz="4400" b="1" dirty="0">
                <a:ea typeface="ＭＳ Ｐゴシック" pitchFamily="34" charset="-128"/>
              </a:rPr>
              <a:t>أولاً: البيانات المنشورة</a:t>
            </a:r>
          </a:p>
        </p:txBody>
      </p:sp>
    </p:spTree>
    <p:extLst>
      <p:ext uri="{BB962C8B-B14F-4D97-AF65-F5344CB8AC3E}">
        <p14:creationId xmlns:p14="http://schemas.microsoft.com/office/powerpoint/2010/main" val="2097656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9" descr="full-20earth2"/>
          <p:cNvPicPr>
            <a:picLocks noChangeAspect="1" noChangeArrowheads="1"/>
          </p:cNvPicPr>
          <p:nvPr/>
        </p:nvPicPr>
        <p:blipFill>
          <a:blip r:embed="rId2">
            <a:duotone>
              <a:prstClr val="black"/>
              <a:schemeClr val="accent2">
                <a:tint val="45000"/>
                <a:satMod val="400000"/>
              </a:schemeClr>
            </a:duotone>
          </a:blip>
          <a:srcRect/>
          <a:stretch>
            <a:fillRect/>
          </a:stretch>
        </p:blipFill>
        <p:spPr bwMode="auto">
          <a:xfrm>
            <a:off x="1143000" y="228600"/>
            <a:ext cx="6629400" cy="5715000"/>
          </a:xfrm>
          <a:prstGeom prst="rect">
            <a:avLst/>
          </a:prstGeom>
          <a:noFill/>
          <a:ln w="9525">
            <a:noFill/>
            <a:miter lim="800000"/>
            <a:headEnd/>
            <a:tailEnd/>
          </a:ln>
        </p:spPr>
      </p:pic>
      <p:sp>
        <p:nvSpPr>
          <p:cNvPr id="79875" name="WordArt 6"/>
          <p:cNvSpPr>
            <a:spLocks noChangeArrowheads="1" noChangeShapeType="1" noTextEdit="1"/>
          </p:cNvSpPr>
          <p:nvPr/>
        </p:nvSpPr>
        <p:spPr bwMode="auto">
          <a:xfrm>
            <a:off x="1905000" y="2438400"/>
            <a:ext cx="4876800" cy="2057400"/>
          </a:xfrm>
          <a:prstGeom prst="rect">
            <a:avLst/>
          </a:prstGeom>
        </p:spPr>
        <p:txBody>
          <a:bodyPr wrap="none" fromWordArt="1">
            <a:prstTxWarp prst="textPlain">
              <a:avLst>
                <a:gd name="adj" fmla="val 50000"/>
              </a:avLst>
            </a:prstTxWarp>
          </a:bodyPr>
          <a:lstStyle/>
          <a:p>
            <a:pPr algn="ctr" rtl="1" fontAlgn="base">
              <a:spcBef>
                <a:spcPct val="0"/>
              </a:spcBef>
              <a:spcAft>
                <a:spcPct val="0"/>
              </a:spcAft>
            </a:pPr>
            <a:r>
              <a:rPr lang="ar-EG" sz="3600" kern="10" dirty="0" smtClean="0">
                <a:ln w="15875">
                  <a:solidFill>
                    <a:srgbClr val="FFFFFF"/>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34" charset="-128"/>
              </a:rPr>
              <a:t>ثانياً</a:t>
            </a:r>
            <a:r>
              <a:rPr lang="ar-EG" sz="3600" kern="10" dirty="0">
                <a:ln w="15875">
                  <a:solidFill>
                    <a:srgbClr val="FFFFFF"/>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34" charset="-128"/>
              </a:rPr>
              <a:t>: البيانات الحقلية أو الميدانية</a:t>
            </a:r>
          </a:p>
          <a:p>
            <a:pPr algn="ctr" rtl="1" fontAlgn="base">
              <a:spcBef>
                <a:spcPct val="0"/>
              </a:spcBef>
              <a:spcAft>
                <a:spcPct val="0"/>
              </a:spcAft>
            </a:pPr>
            <a:endParaRPr lang="en-US" sz="3600" kern="10" dirty="0">
              <a:ln w="15875">
                <a:solidFill>
                  <a:srgbClr val="FFFFFF"/>
                </a:solid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Times New Roman"/>
              <a:ea typeface="ＭＳ Ｐゴシック" pitchFamily="34" charset="-128"/>
              <a:cs typeface="Times New Roman"/>
            </a:endParaRPr>
          </a:p>
        </p:txBody>
      </p:sp>
    </p:spTree>
    <p:extLst>
      <p:ext uri="{BB962C8B-B14F-4D97-AF65-F5344CB8AC3E}">
        <p14:creationId xmlns:p14="http://schemas.microsoft.com/office/powerpoint/2010/main" val="41578195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133600"/>
            <a:ext cx="8540750" cy="4343400"/>
          </a:xfrm>
        </p:spPr>
        <p:txBody>
          <a:bodyPr>
            <a:normAutofit fontScale="92500" lnSpcReduction="10000"/>
          </a:bodyPr>
          <a:lstStyle/>
          <a:p>
            <a:pPr algn="just" rtl="1"/>
            <a:r>
              <a:rPr lang="ar-EG" sz="2800" b="1" dirty="0" smtClean="0">
                <a:ea typeface="ＭＳ Ｐゴシック" pitchFamily="34" charset="-128"/>
              </a:rPr>
              <a:t>تعد الدراسة الميدانية من المصادر الأساسية  لجمع البيانات، وتنقسم من المنظور الجغرافي إلى قسمين هما: قياسات حقلية للظاهرات الطبيعية، وبيانات ميدانية تجمع من خلال المقابلات الشخصية أو استمارات الاستبيان، وهي تختص عادة بالظاهرات البشرية</a:t>
            </a:r>
            <a:r>
              <a:rPr lang="ar-EG" sz="2800" b="1" dirty="0" smtClean="0">
                <a:ea typeface="ＭＳ Ｐゴシック" pitchFamily="34" charset="-128"/>
              </a:rPr>
              <a:t>. </a:t>
            </a:r>
            <a:endParaRPr lang="ar-EG" sz="2800" b="1" dirty="0" smtClean="0">
              <a:ea typeface="ＭＳ Ｐゴシック" pitchFamily="34" charset="-128"/>
            </a:endParaRPr>
          </a:p>
          <a:p>
            <a:pPr algn="just" rtl="1"/>
            <a:r>
              <a:rPr lang="ar-EG" sz="2800" b="1" dirty="0" smtClean="0">
                <a:ea typeface="ＭＳ Ｐゴシック" pitchFamily="34" charset="-128"/>
              </a:rPr>
              <a:t>ويجب على الجغرافي  أن يقوم برحلة استطلاعية لأخذ فكرة أولية عن منطقة البحث وشكل التوزيعات الجغرافية، وعن أفضل طرق ووسائل التجوال والعقبات المحتملة، والوقت اللازم لبرنامج العمل والتكاليف الضرورية للبحث.</a:t>
            </a:r>
            <a:endParaRPr lang="ar-EG" sz="2800" b="1" dirty="0" smtClean="0">
              <a:ea typeface="ＭＳ Ｐゴシック" pitchFamily="34" charset="-128"/>
            </a:endParaRPr>
          </a:p>
          <a:p>
            <a:pPr algn="just" rtl="1"/>
            <a:r>
              <a:rPr lang="ar-EG" sz="2800" b="1" dirty="0" smtClean="0">
                <a:ea typeface="ＭＳ Ｐゴシック" pitchFamily="34" charset="-128"/>
              </a:rPr>
              <a:t>وبطبيعة الحال يتطلب العمل الميداني إعداد خريطة أو مجموعة خرائط أساسية، وتدريباً على ممارسة تقنيات التسجيل وكيفية الملاحظة وقياس الظاهرات .</a:t>
            </a:r>
            <a:endParaRPr lang="ar-EG" sz="2800" b="1" dirty="0" smtClean="0">
              <a:ea typeface="ＭＳ Ｐゴシック" pitchFamily="34" charset="-128"/>
            </a:endParaRPr>
          </a:p>
          <a:p>
            <a:pPr algn="r" rtl="1"/>
            <a:endParaRPr lang="en-US" dirty="0" smtClean="0">
              <a:ea typeface="ＭＳ Ｐゴシック" pitchFamily="34" charset="-128"/>
            </a:endParaRPr>
          </a:p>
        </p:txBody>
      </p:sp>
      <p:sp>
        <p:nvSpPr>
          <p:cNvPr id="2" name="Title 1"/>
          <p:cNvSpPr>
            <a:spLocks noGrp="1"/>
          </p:cNvSpPr>
          <p:nvPr>
            <p:ph type="title"/>
          </p:nvPr>
        </p:nvSpPr>
        <p:spPr>
          <a:xfrm>
            <a:off x="457200" y="685800"/>
            <a:ext cx="8385175" cy="990600"/>
          </a:xfrm>
        </p:spPr>
        <p:txBody>
          <a:bodyPr/>
          <a:lstStyle/>
          <a:p>
            <a:pPr rtl="1"/>
            <a:r>
              <a:rPr lang="ar-EG" sz="4400" b="1" dirty="0">
                <a:ea typeface="ＭＳ Ｐゴシック" pitchFamily="34" charset="-128"/>
              </a:rPr>
              <a:t>ثانياً: البيانات الحقلية أو الميدانية</a:t>
            </a:r>
          </a:p>
        </p:txBody>
      </p:sp>
    </p:spTree>
    <p:extLst>
      <p:ext uri="{BB962C8B-B14F-4D97-AF65-F5344CB8AC3E}">
        <p14:creationId xmlns:p14="http://schemas.microsoft.com/office/powerpoint/2010/main" val="28638778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1102</TotalTime>
  <Words>1525</Words>
  <Application>Microsoft Office PowerPoint</Application>
  <PresentationFormat>On-screen Show (4:3)</PresentationFormat>
  <Paragraphs>230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Hardcover</vt:lpstr>
      <vt:lpstr>PowerPoint Presentation</vt:lpstr>
      <vt:lpstr>PowerPoint Presentation</vt:lpstr>
      <vt:lpstr>PowerPoint Presentation</vt:lpstr>
      <vt:lpstr>المادة الإحصائية التي يحتاجها الجغرافي</vt:lpstr>
      <vt:lpstr>مقدمة</vt:lpstr>
      <vt:lpstr>PowerPoint Presentation</vt:lpstr>
      <vt:lpstr>أولاً: البيانات المنشورة</vt:lpstr>
      <vt:lpstr>PowerPoint Presentation</vt:lpstr>
      <vt:lpstr>ثانياً: البيانات الحقلية أو الميدانية</vt:lpstr>
      <vt:lpstr>ثانياً: البيانات الحقلية أو الميدانية</vt:lpstr>
      <vt:lpstr>PowerPoint Presentation</vt:lpstr>
      <vt:lpstr>جدولة البيانات</vt:lpstr>
      <vt:lpstr>جدولة البيانات</vt:lpstr>
      <vt:lpstr>الجداول التكرارية</vt:lpstr>
      <vt:lpstr>الفئات أعدادها وأطوالها</vt:lpstr>
      <vt:lpstr>PowerPoint Presentation</vt:lpstr>
      <vt:lpstr>أنواع الجداول وخصائصها</vt:lpstr>
      <vt:lpstr>الجداول الجغرافية</vt:lpstr>
      <vt:lpstr>الجداول الزمنية</vt:lpstr>
      <vt:lpstr>تابع أنواع الجداول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26</cp:revision>
  <dcterms:created xsi:type="dcterms:W3CDTF">2016-11-13T18:31:50Z</dcterms:created>
  <dcterms:modified xsi:type="dcterms:W3CDTF">2016-11-17T11:36:16Z</dcterms:modified>
</cp:coreProperties>
</file>