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0"/>
  </p:notesMasterIdLst>
  <p:sldIdLst>
    <p:sldId id="256" r:id="rId2"/>
    <p:sldId id="257"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6" r:id="rId29"/>
    <p:sldId id="287" r:id="rId30"/>
    <p:sldId id="288" r:id="rId31"/>
    <p:sldId id="289" r:id="rId32"/>
    <p:sldId id="291" r:id="rId33"/>
    <p:sldId id="292" r:id="rId34"/>
    <p:sldId id="290" r:id="rId35"/>
    <p:sldId id="294" r:id="rId36"/>
    <p:sldId id="295" r:id="rId37"/>
    <p:sldId id="296" r:id="rId38"/>
    <p:sldId id="297" r:id="rId39"/>
    <p:sldId id="298" r:id="rId40"/>
    <p:sldId id="299" r:id="rId41"/>
    <p:sldId id="303" r:id="rId42"/>
    <p:sldId id="300" r:id="rId43"/>
    <p:sldId id="301" r:id="rId44"/>
    <p:sldId id="302" r:id="rId45"/>
    <p:sldId id="304" r:id="rId46"/>
    <p:sldId id="305" r:id="rId47"/>
    <p:sldId id="306" r:id="rId48"/>
    <p:sldId id="307" r:id="rId49"/>
    <p:sldId id="308" r:id="rId50"/>
    <p:sldId id="309" r:id="rId51"/>
    <p:sldId id="312" r:id="rId52"/>
    <p:sldId id="310" r:id="rId53"/>
    <p:sldId id="311"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19FB795-C2F9-488B-A120-75A30FEFE7C5}">
          <p14:sldIdLst>
            <p14:sldId id="256"/>
            <p14:sldId id="257"/>
            <p14:sldId id="258"/>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6"/>
            <p14:sldId id="287"/>
            <p14:sldId id="288"/>
            <p14:sldId id="289"/>
            <p14:sldId id="291"/>
            <p14:sldId id="292"/>
            <p14:sldId id="290"/>
            <p14:sldId id="294"/>
            <p14:sldId id="295"/>
            <p14:sldId id="296"/>
            <p14:sldId id="297"/>
            <p14:sldId id="298"/>
            <p14:sldId id="299"/>
            <p14:sldId id="303"/>
            <p14:sldId id="300"/>
            <p14:sldId id="301"/>
            <p14:sldId id="302"/>
            <p14:sldId id="304"/>
            <p14:sldId id="305"/>
            <p14:sldId id="306"/>
            <p14:sldId id="307"/>
            <p14:sldId id="308"/>
            <p14:sldId id="309"/>
            <p14:sldId id="312"/>
            <p14:sldId id="310"/>
            <p14:sldId id="311"/>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44"/>
            <p14:sldId id="345"/>
            <p14:sldId id="346"/>
            <p14:sldId id="34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55" autoAdjust="0"/>
    <p:restoredTop sz="94660"/>
  </p:normalViewPr>
  <p:slideViewPr>
    <p:cSldViewPr snapToGrid="0">
      <p:cViewPr varScale="1">
        <p:scale>
          <a:sx n="116" d="100"/>
          <a:sy n="116" d="100"/>
        </p:scale>
        <p:origin x="5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96CE7-5EAA-432B-9522-63012A88928B}" type="datetimeFigureOut">
              <a:rPr lang="en-GB" smtClean="0"/>
              <a:t>23/10/2016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598F0-9AF4-4BFE-8876-D8CADA77CA92}" type="slidenum">
              <a:rPr lang="en-GB" smtClean="0"/>
              <a:t>‹#›</a:t>
            </a:fld>
            <a:endParaRPr lang="en-GB"/>
          </a:p>
        </p:txBody>
      </p:sp>
    </p:spTree>
    <p:extLst>
      <p:ext uri="{BB962C8B-B14F-4D97-AF65-F5344CB8AC3E}">
        <p14:creationId xmlns:p14="http://schemas.microsoft.com/office/powerpoint/2010/main" val="425330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A7598F0-9AF4-4BFE-8876-D8CADA77CA92}" type="slidenum">
              <a:rPr lang="en-GB" smtClean="0"/>
              <a:t>11</a:t>
            </a:fld>
            <a:endParaRPr lang="en-GB"/>
          </a:p>
        </p:txBody>
      </p:sp>
    </p:spTree>
    <p:extLst>
      <p:ext uri="{BB962C8B-B14F-4D97-AF65-F5344CB8AC3E}">
        <p14:creationId xmlns:p14="http://schemas.microsoft.com/office/powerpoint/2010/main" val="3841036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0BA754D-60F6-4CA5-9EEC-DC2FDB812B1E}" type="datetime1">
              <a:rPr lang="en-US" smtClean="0"/>
              <a:t>10/23/2016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6F6F08-A967-47E5-B311-7C2F26535AE4}" type="datetime1">
              <a:rPr lang="en-US" smtClean="0"/>
              <a:t>10/23/2016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C853AE-179F-498A-9191-3EFE4F5BD29A}" type="datetime1">
              <a:rPr lang="en-US" smtClean="0"/>
              <a:t>10/23/2016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E98AE-6DE0-43FE-A0D3-098D76C4DB67}" type="datetime1">
              <a:rPr lang="en-US" smtClean="0"/>
              <a:t>10/23/2016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031612-7DA4-4CCE-AD33-9EF831646F1A}" type="datetime1">
              <a:rPr lang="en-US" smtClean="0"/>
              <a:t>10/23/2016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A08FFB-B027-400A-84A2-3D8BB5F1734A}" type="datetime1">
              <a:rPr lang="en-US" smtClean="0"/>
              <a:t>10/23/2016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2D8980-3801-486F-B9DE-DC42BB8FE9EC}" type="datetime1">
              <a:rPr lang="en-US" smtClean="0"/>
              <a:t>10/23/2016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3D3407-22B3-48A8-A386-8DE46136B554}" type="datetime1">
              <a:rPr lang="en-US" smtClean="0"/>
              <a:t>10/23/2016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0888434-704A-4DAE-A128-39ADAEBE74D5}" type="datetime1">
              <a:rPr lang="en-US" smtClean="0"/>
              <a:t>10/23/2016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1E0113A-206C-46C1-974B-D63D0CA26103}" type="datetime1">
              <a:rPr lang="en-US" smtClean="0"/>
              <a:t>10/23/2016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E3187-2698-4C12-AA8C-408EE41F01EB}" type="datetime1">
              <a:rPr lang="en-US" smtClean="0"/>
              <a:t>10/23/2016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026ACCA-6A8D-4386-A07E-5780C24C8D7D}" type="datetime1">
              <a:rPr lang="en-US" smtClean="0"/>
              <a:t>10/23/2016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ytashkandi@ksu.edu.sa"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4.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dirty="0">
                <a:solidFill>
                  <a:schemeClr val="bg2">
                    <a:lumMod val="25000"/>
                  </a:schemeClr>
                </a:solidFill>
              </a:rPr>
              <a:t>Outline Stat 332</a:t>
            </a:r>
            <a:br>
              <a:rPr lang="en-GB" dirty="0">
                <a:solidFill>
                  <a:schemeClr val="bg2">
                    <a:lumMod val="25000"/>
                  </a:schemeClr>
                </a:solidFill>
              </a:rPr>
            </a:br>
            <a:r>
              <a:rPr lang="en-GB" dirty="0">
                <a:solidFill>
                  <a:schemeClr val="bg2">
                    <a:lumMod val="25000"/>
                  </a:schemeClr>
                </a:solidFill>
              </a:rPr>
              <a:t>Regression </a:t>
            </a:r>
            <a:r>
              <a:rPr lang="en-GB" dirty="0" smtClean="0">
                <a:solidFill>
                  <a:schemeClr val="bg2">
                    <a:lumMod val="25000"/>
                  </a:schemeClr>
                </a:solidFill>
              </a:rPr>
              <a:t>Analysis</a:t>
            </a:r>
            <a:endParaRPr lang="en-GB" dirty="0">
              <a:solidFill>
                <a:schemeClr val="bg2">
                  <a:lumMod val="25000"/>
                </a:schemeClr>
              </a:solidFill>
            </a:endParaRPr>
          </a:p>
        </p:txBody>
      </p:sp>
      <p:sp>
        <p:nvSpPr>
          <p:cNvPr id="3" name="Subtitle 2"/>
          <p:cNvSpPr>
            <a:spLocks noGrp="1"/>
          </p:cNvSpPr>
          <p:nvPr>
            <p:ph type="subTitle" idx="1"/>
          </p:nvPr>
        </p:nvSpPr>
        <p:spPr/>
        <p:txBody>
          <a:bodyPr/>
          <a:lstStyle/>
          <a:p>
            <a:endParaRPr lang="en-GB"/>
          </a:p>
        </p:txBody>
      </p:sp>
      <p:sp>
        <p:nvSpPr>
          <p:cNvPr id="4" name="Slide Number Placeholder 3"/>
          <p:cNvSpPr>
            <a:spLocks noGrp="1"/>
          </p:cNvSpPr>
          <p:nvPr>
            <p:ph type="sldNum" sz="quarter" idx="12"/>
          </p:nvPr>
        </p:nvSpPr>
        <p:spPr/>
        <p:txBody>
          <a:bodyPr/>
          <a:lstStyle/>
          <a:p>
            <a:fld id="{4FAB73BC-B049-4115-A692-8D63A059BFB8}" type="slidenum">
              <a:rPr lang="en-US" smtClean="0"/>
              <a:t>1</a:t>
            </a:fld>
            <a:endParaRPr lang="en-US" dirty="0"/>
          </a:p>
        </p:txBody>
      </p:sp>
    </p:spTree>
    <p:extLst>
      <p:ext uri="{BB962C8B-B14F-4D97-AF65-F5344CB8AC3E}">
        <p14:creationId xmlns:p14="http://schemas.microsoft.com/office/powerpoint/2010/main" val="314692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063389" y="1273695"/>
            <a:ext cx="8126182" cy="4022725"/>
          </a:xfrm>
          <a:prstGeom prst="rect">
            <a:avLst/>
          </a:prstGeom>
        </p:spPr>
      </p:pic>
      <p:sp>
        <p:nvSpPr>
          <p:cNvPr id="2" name="Slide Number Placeholder 1"/>
          <p:cNvSpPr>
            <a:spLocks noGrp="1"/>
          </p:cNvSpPr>
          <p:nvPr>
            <p:ph type="sldNum" sz="quarter" idx="12"/>
          </p:nvPr>
        </p:nvSpPr>
        <p:spPr/>
        <p:txBody>
          <a:bodyPr/>
          <a:lstStyle/>
          <a:p>
            <a:fld id="{6113E31D-E2AB-40D1-8B51-AFA5AFEF393A}" type="slidenum">
              <a:rPr lang="en-US" smtClean="0"/>
              <a:t>10</a:t>
            </a:fld>
            <a:endParaRPr lang="en-US" dirty="0"/>
          </a:p>
        </p:txBody>
      </p:sp>
    </p:spTree>
    <p:extLst>
      <p:ext uri="{BB962C8B-B14F-4D97-AF65-F5344CB8AC3E}">
        <p14:creationId xmlns:p14="http://schemas.microsoft.com/office/powerpoint/2010/main" val="2865587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393107"/>
                <a:ext cx="10058400" cy="5475987"/>
              </a:xfrm>
            </p:spPr>
            <p:txBody>
              <a:bodyPr>
                <a:normAutofit/>
              </a:bodyPr>
              <a:lstStyle/>
              <a:p>
                <a:r>
                  <a:rPr lang="en-US" dirty="0" smtClean="0">
                    <a:solidFill>
                      <a:schemeClr val="bg2">
                        <a:lumMod val="50000"/>
                      </a:schemeClr>
                    </a:solidFill>
                    <a:latin typeface="Times New Roman" panose="02020603050405020304" pitchFamily="18" charset="0"/>
                    <a:cs typeface="Times New Roman" panose="02020603050405020304" pitchFamily="18" charset="0"/>
                  </a:rPr>
                  <a:t>Example of Mathematical relation: </a:t>
                </a:r>
              </a:p>
              <a:p>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=2</m:t>
                    </m:r>
                    <m:r>
                      <a:rPr lang="en-US" b="0" i="1" smtClean="0">
                        <a:latin typeface="Cambria Math" panose="02040503050406030204" pitchFamily="18" charset="0"/>
                      </a:rPr>
                      <m:t>𝑋</m:t>
                    </m:r>
                    <m:r>
                      <a:rPr lang="en-US" b="0" i="1" smtClean="0">
                        <a:latin typeface="Cambria Math" panose="02040503050406030204" pitchFamily="18" charset="0"/>
                      </a:rPr>
                      <m:t>+3</m:t>
                    </m:r>
                  </m:oMath>
                </a14:m>
                <a:endParaRPr lang="en-US" b="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At X=2 then Y=4+3=7</a:t>
                </a:r>
              </a:p>
              <a:p>
                <a:endParaRPr lang="en-US" dirty="0">
                  <a:latin typeface="Times New Roman" panose="02020603050405020304" pitchFamily="18" charset="0"/>
                  <a:cs typeface="Times New Roman" panose="02020603050405020304" pitchFamily="18" charset="0"/>
                </a:endParaRPr>
              </a:p>
              <a:p>
                <a:r>
                  <a:rPr lang="en-US" dirty="0" smtClean="0">
                    <a:solidFill>
                      <a:schemeClr val="bg2">
                        <a:lumMod val="50000"/>
                      </a:schemeClr>
                    </a:solidFill>
                    <a:latin typeface="Times New Roman" panose="02020603050405020304" pitchFamily="18" charset="0"/>
                    <a:cs typeface="Times New Roman" panose="02020603050405020304" pitchFamily="18" charset="0"/>
                  </a:rPr>
                  <a:t>Statistical relation:</a:t>
                </a:r>
              </a:p>
              <a:p>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𝑌</m:t>
                        </m:r>
                      </m:e>
                      <m:sub>
                        <m:r>
                          <a:rPr lang="en-US" b="0" i="1" dirty="0"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𝜖</m:t>
                        </m:r>
                      </m:e>
                      <m:sub>
                        <m:r>
                          <a:rPr lang="en-US" b="0" i="1" smtClean="0">
                            <a:latin typeface="Cambria Math" panose="02040503050406030204" pitchFamily="18" charset="0"/>
                          </a:rPr>
                          <m:t>𝑖</m:t>
                        </m:r>
                      </m:sub>
                    </m:sSub>
                    <m:r>
                      <a:rPr lang="en-US" b="0" i="0" smtClean="0">
                        <a:latin typeface="Cambria Math" panose="02040503050406030204" pitchFamily="18" charset="0"/>
                        <a:ea typeface="Cambria Math" panose="02040503050406030204" pitchFamily="18" charset="0"/>
                      </a:rPr>
                      <m:t> </m:t>
                    </m:r>
                  </m:oMath>
                </a14:m>
                <a:r>
                  <a:rPr lang="en-GB" dirty="0" smtClean="0">
                    <a:latin typeface="Times New Roman" panose="02020603050405020304" pitchFamily="18" charset="0"/>
                    <a:cs typeface="Times New Roman" panose="02020603050405020304" pitchFamily="18" charset="0"/>
                  </a:rPr>
                  <a:t>“ Simple linear regression model”</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𝑌</m:t>
                        </m:r>
                      </m:e>
                      <m:sub>
                        <m:r>
                          <a:rPr lang="en-US" i="1" dirty="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b="0" i="1" smtClean="0">
                            <a:latin typeface="Cambria Math" panose="02040503050406030204" pitchFamily="18" charset="0"/>
                          </a:rPr>
                          <m:t>2</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𝜖</m:t>
                        </m:r>
                      </m:e>
                      <m:sub>
                        <m:r>
                          <a:rPr lang="en-US" i="1">
                            <a:latin typeface="Cambria Math" panose="02040503050406030204" pitchFamily="18" charset="0"/>
                          </a:rPr>
                          <m:t>𝑖</m:t>
                        </m:r>
                      </m:sub>
                    </m:sSub>
                    <m:r>
                      <a:rPr lang="en-US">
                        <a:latin typeface="Cambria Math" panose="02040503050406030204" pitchFamily="18" charset="0"/>
                        <a:ea typeface="Cambria Math" panose="02040503050406030204" pitchFamily="18" charset="0"/>
                      </a:rPr>
                      <m:t> </m:t>
                    </m:r>
                  </m:oMath>
                </a14:m>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Multiple regression </a:t>
                </a:r>
                <a:r>
                  <a:rPr lang="en-GB" dirty="0">
                    <a:latin typeface="Times New Roman" panose="02020603050405020304" pitchFamily="18" charset="0"/>
                    <a:cs typeface="Times New Roman" panose="02020603050405020304" pitchFamily="18" charset="0"/>
                  </a:rPr>
                  <a:t>model”</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𝑌</m:t>
                        </m:r>
                      </m:e>
                      <m:sub>
                        <m:r>
                          <a:rPr lang="en-US" i="1" dirty="0">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ea typeface="Cambria Math" panose="02040503050406030204" pitchFamily="18" charset="0"/>
                          </a:rPr>
                          <m:t>𝛽</m:t>
                        </m:r>
                      </m:e>
                      <m:sub>
                        <m:r>
                          <a:rPr lang="en-US" b="0" i="1" dirty="0" smtClean="0">
                            <a:latin typeface="Cambria Math" panose="02040503050406030204" pitchFamily="18" charset="0"/>
                          </a:rPr>
                          <m:t>2</m:t>
                        </m:r>
                      </m:sub>
                    </m:sSub>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𝑋</m:t>
                        </m:r>
                      </m:e>
                      <m:sub>
                        <m:r>
                          <a:rPr lang="en-US" b="0" i="1" dirty="0" smtClean="0">
                            <a:latin typeface="Cambria Math" panose="02040503050406030204" pitchFamily="18" charset="0"/>
                          </a:rPr>
                          <m:t>𝑖</m:t>
                        </m:r>
                      </m:sub>
                      <m:sup>
                        <m:r>
                          <a:rPr lang="en-US" b="0" i="1" dirty="0" smtClean="0">
                            <a:latin typeface="Cambria Math" panose="02040503050406030204" pitchFamily="18" charset="0"/>
                          </a:rPr>
                          <m:t>2</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𝜖</m:t>
                        </m:r>
                      </m:e>
                      <m:sub>
                        <m:r>
                          <a:rPr lang="en-US" i="1">
                            <a:latin typeface="Cambria Math" panose="02040503050406030204" pitchFamily="18" charset="0"/>
                          </a:rPr>
                          <m:t>𝑖</m:t>
                        </m:r>
                      </m:sub>
                    </m:sSub>
                    <m:r>
                      <a:rPr lang="en-US">
                        <a:latin typeface="Cambria Math" panose="02040503050406030204" pitchFamily="18" charset="0"/>
                        <a:ea typeface="Cambria Math" panose="02040503050406030204" pitchFamily="18" charset="0"/>
                      </a:rPr>
                      <m:t> </m:t>
                    </m:r>
                  </m:oMath>
                </a14:m>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Polynomial regression </a:t>
                </a:r>
                <a:r>
                  <a:rPr lang="en-GB" dirty="0">
                    <a:latin typeface="Times New Roman" panose="02020603050405020304" pitchFamily="18" charset="0"/>
                    <a:cs typeface="Times New Roman" panose="02020603050405020304" pitchFamily="18" charset="0"/>
                  </a:rPr>
                  <a:t>model”</a:t>
                </a:r>
              </a:p>
              <a:p>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𝑌</m:t>
                        </m:r>
                      </m:e>
                      <m:sub>
                        <m:r>
                          <a:rPr lang="en-US" i="1" dirty="0">
                            <a:latin typeface="Cambria Math" panose="02040503050406030204" pitchFamily="18" charset="0"/>
                          </a:rPr>
                          <m:t>𝑖</m:t>
                        </m:r>
                      </m:sub>
                    </m:sSub>
                    <m:r>
                      <a:rPr lang="en-US" i="1">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𝜖</m:t>
                            </m:r>
                          </m:e>
                          <m:sub>
                            <m:r>
                              <a:rPr lang="en-US" i="1">
                                <a:latin typeface="Cambria Math" panose="02040503050406030204" pitchFamily="18" charset="0"/>
                              </a:rPr>
                              <m:t>𝑖</m:t>
                            </m:r>
                          </m:sub>
                        </m:sSub>
                      </m:den>
                    </m:f>
                  </m:oMath>
                </a14:m>
                <a:r>
                  <a:rPr lang="en-GB" dirty="0" smtClean="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 </a:t>
                </a:r>
                <a:r>
                  <a:rPr lang="en-GB" dirty="0" smtClean="0">
                    <a:latin typeface="Times New Roman" panose="02020603050405020304" pitchFamily="18" charset="0"/>
                    <a:cs typeface="Times New Roman" panose="02020603050405020304" pitchFamily="18" charset="0"/>
                  </a:rPr>
                  <a:t>Nonlinear </a:t>
                </a:r>
                <a:r>
                  <a:rPr lang="en-GB" dirty="0">
                    <a:latin typeface="Times New Roman" panose="02020603050405020304" pitchFamily="18" charset="0"/>
                    <a:cs typeface="Times New Roman" panose="02020603050405020304" pitchFamily="18" charset="0"/>
                  </a:rPr>
                  <a:t>regression model</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393107"/>
                <a:ext cx="10058400" cy="5475987"/>
              </a:xfrm>
              <a:blipFill rotWithShape="0">
                <a:blip r:embed="rId3"/>
                <a:stretch>
                  <a:fillRect l="-1515" t="-1112"/>
                </a:stretch>
              </a:blipFill>
            </p:spPr>
            <p:txBody>
              <a:bodyPr/>
              <a:lstStyle/>
              <a:p>
                <a:r>
                  <a:rPr lang="en-GB">
                    <a:noFill/>
                  </a:rPr>
                  <a:t> </a:t>
                </a:r>
              </a:p>
            </p:txBody>
          </p:sp>
        </mc:Fallback>
      </mc:AlternateContent>
      <p:sp>
        <p:nvSpPr>
          <p:cNvPr id="2" name="Slide Number Placeholder 1"/>
          <p:cNvSpPr>
            <a:spLocks noGrp="1"/>
          </p:cNvSpPr>
          <p:nvPr>
            <p:ph type="sldNum" sz="quarter" idx="12"/>
          </p:nvPr>
        </p:nvSpPr>
        <p:spPr/>
        <p:txBody>
          <a:bodyPr/>
          <a:lstStyle/>
          <a:p>
            <a:fld id="{6113E31D-E2AB-40D1-8B51-AFA5AFEF393A}" type="slidenum">
              <a:rPr lang="en-US" smtClean="0"/>
              <a:t>11</a:t>
            </a:fld>
            <a:endParaRPr lang="en-US" dirty="0"/>
          </a:p>
        </p:txBody>
      </p:sp>
    </p:spTree>
    <p:extLst>
      <p:ext uri="{BB962C8B-B14F-4D97-AF65-F5344CB8AC3E}">
        <p14:creationId xmlns:p14="http://schemas.microsoft.com/office/powerpoint/2010/main" val="37884893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accent3">
                    <a:lumMod val="75000"/>
                  </a:schemeClr>
                </a:solidFill>
                <a:latin typeface="Times New Roman" panose="02020603050405020304" pitchFamily="18" charset="0"/>
                <a:cs typeface="Times New Roman" panose="02020603050405020304" pitchFamily="18" charset="0"/>
              </a:rPr>
              <a:t>Simple Linear Regression Model with </a:t>
            </a:r>
            <a:r>
              <a:rPr lang="en-US" sz="4000" dirty="0" smtClean="0">
                <a:solidFill>
                  <a:schemeClr val="accent3">
                    <a:lumMod val="75000"/>
                  </a:schemeClr>
                </a:solidFill>
                <a:latin typeface="Times New Roman" panose="02020603050405020304" pitchFamily="18" charset="0"/>
                <a:cs typeface="Times New Roman" panose="02020603050405020304" pitchFamily="18" charset="0"/>
              </a:rPr>
              <a:t>Distribution </a:t>
            </a:r>
            <a:r>
              <a:rPr lang="en-GB" sz="4000" dirty="0" smtClean="0">
                <a:solidFill>
                  <a:schemeClr val="accent3">
                    <a:lumMod val="75000"/>
                  </a:schemeClr>
                </a:solidFill>
                <a:latin typeface="Times New Roman" panose="02020603050405020304" pitchFamily="18" charset="0"/>
                <a:cs typeface="Times New Roman" panose="02020603050405020304" pitchFamily="18" charset="0"/>
              </a:rPr>
              <a:t>of </a:t>
            </a:r>
            <a:r>
              <a:rPr lang="en-GB" sz="4000" dirty="0">
                <a:solidFill>
                  <a:schemeClr val="accent3">
                    <a:lumMod val="75000"/>
                  </a:schemeClr>
                </a:solidFill>
                <a:latin typeface="Times New Roman" panose="02020603050405020304" pitchFamily="18" charset="0"/>
                <a:cs typeface="Times New Roman" panose="02020603050405020304" pitchFamily="18" charset="0"/>
              </a:rPr>
              <a:t>Error Terms Unspecified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algn="just"/>
                <a:r>
                  <a:rPr lang="en-GB" sz="2800" b="1" dirty="0" smtClean="0">
                    <a:solidFill>
                      <a:schemeClr val="accent3">
                        <a:lumMod val="75000"/>
                      </a:schemeClr>
                    </a:solidFill>
                  </a:rPr>
                  <a:t>Formal Statement of Model:</a:t>
                </a:r>
                <a:r>
                  <a:rPr lang="en-GB" sz="2800" b="1" dirty="0" smtClean="0"/>
                  <a:t> (Page 9)</a:t>
                </a:r>
              </a:p>
              <a:p>
                <a:pPr algn="just"/>
                <a:r>
                  <a:rPr lang="en-US" sz="2800" dirty="0"/>
                  <a:t>we consider a basic regression model where there is only one predictor </a:t>
                </a:r>
                <a:r>
                  <a:rPr lang="en-US" sz="2800" dirty="0" smtClean="0"/>
                  <a:t>variable and </a:t>
                </a:r>
                <a:r>
                  <a:rPr lang="en-US" sz="2800" dirty="0"/>
                  <a:t>the </a:t>
                </a:r>
                <a:r>
                  <a:rPr lang="en-US" sz="2800" dirty="0" smtClean="0"/>
                  <a:t>regression </a:t>
                </a:r>
                <a:r>
                  <a:rPr lang="en-US" sz="2800" dirty="0"/>
                  <a:t>function is linear. The model can be stated as follows</a:t>
                </a:r>
                <a:r>
                  <a:rPr lang="en-US" sz="2800" dirty="0" smtClean="0"/>
                  <a:t>:</a:t>
                </a:r>
              </a:p>
              <a:p>
                <a:pPr algn="just"/>
                <a14:m>
                  <m:oMath xmlns:m="http://schemas.openxmlformats.org/officeDocument/2006/math">
                    <m:r>
                      <a:rPr lang="en-US" sz="2800" b="0" i="1" smtClean="0">
                        <a:latin typeface="Cambria Math" panose="02040503050406030204" pitchFamily="18" charset="0"/>
                      </a:rPr>
                      <m:t>                                      </m:t>
                    </m:r>
                    <m:sSub>
                      <m:sSubPr>
                        <m:ctrlPr>
                          <a:rPr lang="en-GB" sz="2800" i="1" smtClean="0">
                            <a:latin typeface="Cambria Math" panose="02040503050406030204" pitchFamily="18" charset="0"/>
                          </a:rPr>
                        </m:ctrlPr>
                      </m:sSubPr>
                      <m:e>
                        <m:r>
                          <a:rPr lang="en-US" sz="2800" b="0" i="1" smtClean="0">
                            <a:latin typeface="Cambria Math" panose="02040503050406030204" pitchFamily="18" charset="0"/>
                          </a:rPr>
                          <m:t>𝑌</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rPr>
                          <m:t>0</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rPr>
                          <m:t>1</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𝜖</m:t>
                        </m:r>
                      </m:e>
                      <m:sub>
                        <m:r>
                          <a:rPr lang="en-US" sz="2800" b="0" i="1" smtClean="0">
                            <a:latin typeface="Cambria Math" panose="02040503050406030204" pitchFamily="18" charset="0"/>
                          </a:rPr>
                          <m:t>𝑖</m:t>
                        </m:r>
                      </m:sub>
                    </m:sSub>
                  </m:oMath>
                </a14:m>
                <a:r>
                  <a:rPr lang="en-GB" sz="2800" dirty="0" smtClean="0"/>
                  <a:t>        (1.1)</a:t>
                </a:r>
              </a:p>
              <a:p>
                <a:pPr algn="just"/>
                <a:r>
                  <a:rPr lang="en-GB" sz="2800" dirty="0"/>
                  <a:t>where:</a:t>
                </a:r>
              </a:p>
              <a:p>
                <a:pPr algn="just"/>
                <a14:m>
                  <m:oMath xmlns:m="http://schemas.openxmlformats.org/officeDocument/2006/math">
                    <m:sSub>
                      <m:sSubPr>
                        <m:ctrlPr>
                          <a:rPr lang="en-GB" sz="2800" i="1">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𝑖</m:t>
                        </m:r>
                      </m:sub>
                    </m:sSub>
                  </m:oMath>
                </a14:m>
                <a:r>
                  <a:rPr lang="en-US" sz="2800" dirty="0" smtClean="0"/>
                  <a:t> is </a:t>
                </a:r>
                <a:r>
                  <a:rPr lang="en-US" sz="2800" dirty="0"/>
                  <a:t>the value of the </a:t>
                </a:r>
                <a:r>
                  <a:rPr lang="en-US" sz="2800" b="1" dirty="0"/>
                  <a:t>response variable </a:t>
                </a:r>
                <a:r>
                  <a:rPr lang="en-US" sz="2800" dirty="0"/>
                  <a:t>in the </a:t>
                </a:r>
                <a:r>
                  <a:rPr lang="en-US" sz="2800" i="1" dirty="0" err="1" smtClean="0"/>
                  <a:t>i</a:t>
                </a:r>
                <a:r>
                  <a:rPr lang="en-US" sz="2800" i="1" baseline="30000" dirty="0" err="1" smtClean="0"/>
                  <a:t>th</a:t>
                </a:r>
                <a:r>
                  <a:rPr lang="en-US" sz="2800" i="1" dirty="0" smtClean="0"/>
                  <a:t> </a:t>
                </a:r>
                <a:r>
                  <a:rPr lang="en-US" sz="2800" dirty="0" smtClean="0"/>
                  <a:t>trial (dependent var.)</a:t>
                </a:r>
                <a:endParaRPr lang="en-US" sz="2800" dirty="0"/>
              </a:p>
              <a:p>
                <a:pPr algn="just"/>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0</m:t>
                        </m:r>
                      </m:sub>
                    </m:sSub>
                  </m:oMath>
                </a14:m>
                <a:r>
                  <a:rPr lang="en-US" sz="2800" i="1" dirty="0"/>
                  <a:t> </a:t>
                </a:r>
                <a:r>
                  <a:rPr lang="en-US" sz="2800" dirty="0"/>
                  <a:t>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1</m:t>
                        </m:r>
                      </m:sub>
                    </m:sSub>
                  </m:oMath>
                </a14:m>
                <a:r>
                  <a:rPr lang="en-US" sz="2800" i="1" dirty="0"/>
                  <a:t> </a:t>
                </a:r>
                <a:r>
                  <a:rPr lang="en-US" sz="2800" dirty="0"/>
                  <a:t>are parameters</a:t>
                </a:r>
                <a:endParaRPr lang="en-GB"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91" t="-2273" r="-2000"/>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12</a:t>
            </a:fld>
            <a:endParaRPr lang="en-US" dirty="0"/>
          </a:p>
        </p:txBody>
      </p:sp>
    </p:spTree>
    <p:extLst>
      <p:ext uri="{BB962C8B-B14F-4D97-AF65-F5344CB8AC3E}">
        <p14:creationId xmlns:p14="http://schemas.microsoft.com/office/powerpoint/2010/main" val="251699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263611"/>
                <a:ext cx="10058400" cy="5605483"/>
              </a:xfrm>
            </p:spPr>
            <p:txBody>
              <a:bodyPr>
                <a:normAutofit/>
              </a:bodyPr>
              <a:lstStyle/>
              <a:p>
                <a:pPr algn="just"/>
                <a14:m>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𝑖</m:t>
                        </m:r>
                      </m:sub>
                    </m:sSub>
                  </m:oMath>
                </a14:m>
                <a:r>
                  <a:rPr lang="en-US" sz="2800" dirty="0" smtClean="0">
                    <a:latin typeface="Times New Roman" panose="02020603050405020304" pitchFamily="18" charset="0"/>
                    <a:cs typeface="Times New Roman" panose="02020603050405020304" pitchFamily="18" charset="0"/>
                  </a:rPr>
                  <a:t> is </a:t>
                </a:r>
                <a:r>
                  <a:rPr lang="en-US" sz="2800" dirty="0">
                    <a:latin typeface="Times New Roman" panose="02020603050405020304" pitchFamily="18" charset="0"/>
                    <a:cs typeface="Times New Roman" panose="02020603050405020304" pitchFamily="18" charset="0"/>
                  </a:rPr>
                  <a:t>a known constant, namely, the value of the </a:t>
                </a:r>
                <a:r>
                  <a:rPr lang="en-US" sz="2800" b="1" dirty="0">
                    <a:latin typeface="Times New Roman" panose="02020603050405020304" pitchFamily="18" charset="0"/>
                    <a:cs typeface="Times New Roman" panose="02020603050405020304" pitchFamily="18" charset="0"/>
                  </a:rPr>
                  <a:t>predictor variable </a:t>
                </a:r>
                <a:r>
                  <a:rPr lang="en-US" sz="2800" dirty="0">
                    <a:latin typeface="Times New Roman" panose="02020603050405020304" pitchFamily="18" charset="0"/>
                    <a:cs typeface="Times New Roman" panose="02020603050405020304" pitchFamily="18" charset="0"/>
                  </a:rPr>
                  <a:t>in the </a:t>
                </a:r>
                <a:r>
                  <a:rPr lang="en-US" sz="2800" i="1" dirty="0" err="1">
                    <a:latin typeface="Times New Roman" panose="02020603050405020304" pitchFamily="18" charset="0"/>
                    <a:cs typeface="Times New Roman" panose="02020603050405020304" pitchFamily="18" charset="0"/>
                  </a:rPr>
                  <a:t>i</a:t>
                </a:r>
                <a:r>
                  <a:rPr lang="en-US" sz="2800" i="1" baseline="30000" dirty="0" err="1">
                    <a:latin typeface="Times New Roman" panose="02020603050405020304" pitchFamily="18" charset="0"/>
                    <a:cs typeface="Times New Roman" panose="02020603050405020304" pitchFamily="18" charset="0"/>
                  </a:rPr>
                  <a:t>th</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trial </a:t>
                </a:r>
                <a:r>
                  <a:rPr lang="en-US" sz="2800" dirty="0" smtClean="0">
                    <a:latin typeface="Times New Roman" panose="02020603050405020304" pitchFamily="18" charset="0"/>
                    <a:cs typeface="Times New Roman" panose="02020603050405020304" pitchFamily="18" charset="0"/>
                  </a:rPr>
                  <a:t>(independent var., experiment) </a:t>
                </a:r>
                <a:endParaRPr lang="en-US" sz="2800" dirty="0">
                  <a:latin typeface="Times New Roman" panose="02020603050405020304" pitchFamily="18" charset="0"/>
                  <a:cs typeface="Times New Roman" panose="02020603050405020304" pitchFamily="18" charset="0"/>
                </a:endParaRPr>
              </a:p>
              <a:p>
                <a:pPr algn="just"/>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oMath>
                </a14:m>
                <a:r>
                  <a:rPr lang="en-US" sz="2800" dirty="0">
                    <a:latin typeface="Times New Roman" panose="02020603050405020304" pitchFamily="18" charset="0"/>
                    <a:cs typeface="Times New Roman" panose="02020603050405020304" pitchFamily="18" charset="0"/>
                  </a:rPr>
                  <a:t> is a random </a:t>
                </a:r>
                <a:r>
                  <a:rPr lang="en-US" sz="2800" b="1" dirty="0">
                    <a:latin typeface="Times New Roman" panose="02020603050405020304" pitchFamily="18" charset="0"/>
                    <a:cs typeface="Times New Roman" panose="02020603050405020304" pitchFamily="18" charset="0"/>
                  </a:rPr>
                  <a:t>error term </a:t>
                </a:r>
                <a:r>
                  <a:rPr lang="en-US" sz="2800" dirty="0">
                    <a:latin typeface="Times New Roman" panose="02020603050405020304" pitchFamily="18" charset="0"/>
                    <a:cs typeface="Times New Roman" panose="02020603050405020304" pitchFamily="18" charset="0"/>
                  </a:rPr>
                  <a:t>with mean </a:t>
                </a:r>
                <a14:m>
                  <m:oMath xmlns:m="http://schemas.openxmlformats.org/officeDocument/2006/math">
                    <m:r>
                      <m:rPr>
                        <m:sty m:val="p"/>
                      </m:rPr>
                      <a:rPr lang="en-US" sz="2800" b="0" i="0" smtClean="0">
                        <a:latin typeface="Cambria Math" panose="02040503050406030204" pitchFamily="18" charset="0"/>
                      </a:rPr>
                      <m:t>E</m:t>
                    </m:r>
                    <m:d>
                      <m:dPr>
                        <m:ctrlPr>
                          <a:rPr lang="en-US" sz="2800" b="0" i="1" smtClean="0">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e>
                    </m:d>
                    <m:r>
                      <a:rPr lang="en-US" sz="2800" b="0" i="1" smtClean="0">
                        <a:latin typeface="Cambria Math" panose="02040503050406030204" pitchFamily="18" charset="0"/>
                      </a:rPr>
                      <m:t>=0</m:t>
                    </m:r>
                  </m:oMath>
                </a14:m>
                <a:r>
                  <a:rPr lang="en-US" sz="2800" dirty="0" smtClean="0">
                    <a:latin typeface="Times New Roman" panose="02020603050405020304" pitchFamily="18" charset="0"/>
                    <a:cs typeface="Times New Roman" panose="02020603050405020304" pitchFamily="18" charset="0"/>
                  </a:rPr>
                  <a:t>and variance </a:t>
                </a:r>
                <a14:m>
                  <m:oMath xmlns:m="http://schemas.openxmlformats.org/officeDocument/2006/math">
                    <m:sSup>
                      <m:sSupPr>
                        <m:ctrlPr>
                          <a:rPr lang="en-US" sz="2800" i="1" smtClean="0">
                            <a:latin typeface="Cambria Math" panose="02040503050406030204" pitchFamily="18" charset="0"/>
                          </a:rPr>
                        </m:ctrlPr>
                      </m:sSupPr>
                      <m:e>
                        <m:r>
                          <a:rPr lang="en-US" sz="2800" i="1" smtClean="0">
                            <a:latin typeface="Cambria Math" panose="02040503050406030204" pitchFamily="18" charset="0"/>
                            <a:ea typeface="Cambria Math" panose="02040503050406030204" pitchFamily="18" charset="0"/>
                          </a:rPr>
                          <m:t>𝜎</m:t>
                        </m:r>
                      </m:e>
                      <m:sup>
                        <m:r>
                          <a:rPr lang="en-US" sz="2800" b="0" i="1" smtClean="0">
                            <a:latin typeface="Cambria Math" panose="02040503050406030204" pitchFamily="18" charset="0"/>
                          </a:rPr>
                          <m:t>2</m:t>
                        </m:r>
                      </m:sup>
                    </m:sSup>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rPr>
                          <m:t>2</m:t>
                        </m:r>
                      </m:sup>
                    </m:sSup>
                  </m:oMath>
                </a14:m>
                <a:r>
                  <a:rPr lang="en-US" sz="2800" dirty="0" smtClean="0">
                    <a:latin typeface="Times New Roman" panose="02020603050405020304" pitchFamily="18" charset="0"/>
                    <a:cs typeface="Times New Roman" panose="02020603050405020304" pitchFamily="18" charset="0"/>
                  </a:rPr>
                  <a:t> and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oMath>
                </a14:m>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are uncorrelated </a:t>
                </a:r>
                <a:r>
                  <a:rPr lang="en-US" sz="2800" dirty="0">
                    <a:latin typeface="Times New Roman" panose="02020603050405020304" pitchFamily="18" charset="0"/>
                    <a:cs typeface="Times New Roman" panose="02020603050405020304" pitchFamily="18" charset="0"/>
                  </a:rPr>
                  <a:t>so that their covariance is zero (i.e.,</a:t>
                </a:r>
                <a14:m>
                  <m:oMath xmlns:m="http://schemas.openxmlformats.org/officeDocument/2006/math">
                    <m:r>
                      <a:rPr lang="en-US" sz="2800" i="1">
                        <a:latin typeface="Cambria Math" panose="02040503050406030204" pitchFamily="18" charset="0"/>
                        <a:ea typeface="Cambria Math" panose="02040503050406030204" pitchFamily="18" charset="0"/>
                      </a:rPr>
                      <m:t>𝜎</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r>
                          <a:rPr lang="en-US" sz="2800" b="0" i="1"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b="0" i="1" smtClean="0">
                                <a:latin typeface="Cambria Math" panose="02040503050406030204" pitchFamily="18" charset="0"/>
                                <a:ea typeface="Cambria Math" panose="02040503050406030204" pitchFamily="18" charset="0"/>
                              </a:rPr>
                              <m:t>𝑗</m:t>
                            </m:r>
                          </m:sub>
                        </m:sSub>
                      </m:e>
                    </m:d>
                  </m:oMath>
                </a14:m>
                <a:r>
                  <a:rPr lang="en-US" sz="2800" dirty="0" smtClean="0">
                    <a:latin typeface="Times New Roman" panose="02020603050405020304" pitchFamily="18" charset="0"/>
                    <a:cs typeface="Times New Roman" panose="02020603050405020304" pitchFamily="18" charset="0"/>
                  </a:rPr>
                  <a:t>=0 </a:t>
                </a:r>
                <a:r>
                  <a:rPr lang="en-US" sz="2800" dirty="0">
                    <a:latin typeface="Times New Roman" panose="02020603050405020304" pitchFamily="18" charset="0"/>
                    <a:cs typeface="Times New Roman" panose="02020603050405020304" pitchFamily="18" charset="0"/>
                  </a:rPr>
                  <a:t>for all </a:t>
                </a:r>
                <a14:m>
                  <m:oMath xmlns:m="http://schemas.openxmlformats.org/officeDocument/2006/math">
                    <m:r>
                      <a:rPr lang="en-US" sz="2800" i="1" dirty="0" smtClean="0">
                        <a:latin typeface="Cambria Math" panose="02040503050406030204" pitchFamily="18" charset="0"/>
                      </a:rPr>
                      <m:t>𝑖</m:t>
                    </m:r>
                    <m:r>
                      <a:rPr lang="en-US" sz="2800" i="1" dirty="0">
                        <a:latin typeface="Cambria Math" panose="02040503050406030204" pitchFamily="18" charset="0"/>
                      </a:rPr>
                      <m:t>, </m:t>
                    </m:r>
                    <m:r>
                      <a:rPr lang="en-US" sz="2800" i="1" dirty="0">
                        <a:latin typeface="Cambria Math" panose="02040503050406030204" pitchFamily="18" charset="0"/>
                      </a:rPr>
                      <m:t>𝑗</m:t>
                    </m:r>
                    <m:r>
                      <a:rPr lang="en-US" sz="2800" i="1" dirty="0">
                        <a:latin typeface="Cambria Math" panose="02040503050406030204" pitchFamily="18" charset="0"/>
                      </a:rPr>
                      <m:t>; </m:t>
                    </m:r>
                    <m:r>
                      <a:rPr lang="en-US" sz="2800" i="1" dirty="0" err="1">
                        <a:latin typeface="Cambria Math" panose="02040503050406030204" pitchFamily="18" charset="0"/>
                      </a:rPr>
                      <m:t>𝑖</m:t>
                    </m:r>
                    <m:r>
                      <a:rPr lang="en-US" sz="2800" i="1" dirty="0">
                        <a:latin typeface="Cambria Math" panose="02040503050406030204" pitchFamily="18" charset="0"/>
                      </a:rPr>
                      <m:t> </m:t>
                    </m:r>
                    <m:r>
                      <a:rPr lang="en-US" sz="2800" i="1" dirty="0" smtClean="0">
                        <a:latin typeface="Cambria Math" panose="02040503050406030204" pitchFamily="18" charset="0"/>
                        <a:ea typeface="Cambria Math" panose="02040503050406030204" pitchFamily="18" charset="0"/>
                      </a:rPr>
                      <m:t>≠</m:t>
                    </m:r>
                    <m:r>
                      <a:rPr lang="en-US" sz="2800" i="1" dirty="0">
                        <a:latin typeface="Cambria Math" panose="02040503050406030204" pitchFamily="18" charset="0"/>
                      </a:rPr>
                      <m:t> </m:t>
                    </m:r>
                    <m:r>
                      <a:rPr lang="en-US" sz="2800" i="1" dirty="0">
                        <a:latin typeface="Cambria Math" panose="02040503050406030204" pitchFamily="18" charset="0"/>
                      </a:rPr>
                      <m:t>𝑗</m:t>
                    </m:r>
                  </m:oMath>
                </a14:m>
                <a:r>
                  <a:rPr lang="en-US" sz="2800" dirty="0" smtClean="0">
                    <a:latin typeface="Times New Roman" panose="02020603050405020304" pitchFamily="18" charset="0"/>
                    <a:cs typeface="Times New Roman" panose="02020603050405020304" pitchFamily="18" charset="0"/>
                  </a:rPr>
                  <a:t>), </a:t>
                </a:r>
                <a14:m>
                  <m:oMath xmlns:m="http://schemas.openxmlformats.org/officeDocument/2006/math">
                    <m:r>
                      <a:rPr lang="en-GB" sz="2800" i="1" dirty="0" smtClean="0">
                        <a:latin typeface="Cambria Math" panose="02040503050406030204" pitchFamily="18" charset="0"/>
                      </a:rPr>
                      <m:t>𝑖</m:t>
                    </m:r>
                    <m:r>
                      <a:rPr lang="en-US" sz="2800" b="0" i="1" dirty="0" smtClean="0">
                        <a:latin typeface="Cambria Math" panose="02040503050406030204" pitchFamily="18" charset="0"/>
                      </a:rPr>
                      <m:t>=</m:t>
                    </m:r>
                    <m:r>
                      <a:rPr lang="en-GB" sz="2800" i="1" dirty="0">
                        <a:latin typeface="Cambria Math" panose="02040503050406030204" pitchFamily="18" charset="0"/>
                      </a:rPr>
                      <m:t>1, …,</m:t>
                    </m:r>
                    <m:r>
                      <a:rPr lang="en-GB" sz="2800" i="1" dirty="0">
                        <a:latin typeface="Cambria Math" panose="02040503050406030204" pitchFamily="18" charset="0"/>
                      </a:rPr>
                      <m:t>𝑛</m:t>
                    </m:r>
                  </m:oMath>
                </a14:m>
                <a:r>
                  <a:rPr lang="en-GB" sz="2800" dirty="0" smtClean="0">
                    <a:latin typeface="Times New Roman" panose="02020603050405020304" pitchFamily="18" charset="0"/>
                    <a:cs typeface="Times New Roman" panose="02020603050405020304" pitchFamily="18" charset="0"/>
                  </a:rPr>
                  <a:t>.</a:t>
                </a:r>
              </a:p>
              <a:p>
                <a:pPr algn="just"/>
                <a:r>
                  <a:rPr lang="en-US" sz="2800" dirty="0"/>
                  <a:t>Regression model (1.1) is said to be </a:t>
                </a:r>
                <a:r>
                  <a:rPr lang="en-US" sz="2800" i="1" dirty="0"/>
                  <a:t>simple, linear in the parameters, </a:t>
                </a:r>
                <a:r>
                  <a:rPr lang="en-US" sz="2800" dirty="0"/>
                  <a:t>and </a:t>
                </a:r>
                <a:r>
                  <a:rPr lang="en-US" sz="2800" i="1" dirty="0"/>
                  <a:t>linear in </a:t>
                </a:r>
                <a:r>
                  <a:rPr lang="en-US" sz="2800" i="1" dirty="0" smtClean="0"/>
                  <a:t>the predictor </a:t>
                </a:r>
                <a:r>
                  <a:rPr lang="en-US" sz="2800" i="1" dirty="0"/>
                  <a:t>variable. </a:t>
                </a:r>
                <a:r>
                  <a:rPr lang="en-US" sz="2800" dirty="0"/>
                  <a:t>It is "simple" in that there is only one predictor variable, "linear in </a:t>
                </a:r>
                <a:r>
                  <a:rPr lang="en-US" sz="2800" dirty="0" smtClean="0"/>
                  <a:t>the parameters</a:t>
                </a:r>
                <a:r>
                  <a:rPr lang="en-US" sz="2800" dirty="0"/>
                  <a:t>," because no parameter appears as an exponent or is multiplied or divided </a:t>
                </a:r>
                <a:r>
                  <a:rPr lang="en-US" sz="2800" dirty="0" smtClean="0"/>
                  <a:t>by another </a:t>
                </a:r>
                <a:r>
                  <a:rPr lang="en-US" sz="2800" dirty="0"/>
                  <a:t>parameter, and "linear in the predictor variable," because this variable appears </a:t>
                </a:r>
                <a:r>
                  <a:rPr lang="en-US" sz="2800" dirty="0" smtClean="0"/>
                  <a:t>only in </a:t>
                </a:r>
                <a:r>
                  <a:rPr lang="en-US" sz="2800" dirty="0"/>
                  <a:t>the first power. A model that is linear in the parameters and in the predictor </a:t>
                </a:r>
                <a:r>
                  <a:rPr lang="en-US" sz="2800" dirty="0" smtClean="0"/>
                  <a:t>variable is </a:t>
                </a:r>
                <a:r>
                  <a:rPr lang="en-GB" sz="2800" dirty="0" smtClean="0"/>
                  <a:t>also </a:t>
                </a:r>
                <a:r>
                  <a:rPr lang="en-GB" sz="2800" dirty="0"/>
                  <a:t>called </a:t>
                </a:r>
                <a:r>
                  <a:rPr lang="en-GB" sz="2800" i="1" dirty="0" smtClean="0"/>
                  <a:t>first-order </a:t>
                </a:r>
                <a:r>
                  <a:rPr lang="en-GB" sz="2800" i="1" dirty="0"/>
                  <a:t>model.</a:t>
                </a:r>
                <a:endParaRPr lang="en-GB" sz="28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263611"/>
                <a:ext cx="10058400" cy="5605483"/>
              </a:xfrm>
              <a:blipFill rotWithShape="0">
                <a:blip r:embed="rId2"/>
                <a:stretch>
                  <a:fillRect l="-1212" t="-1848" r="-2121" b="-1196"/>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13</a:t>
            </a:fld>
            <a:endParaRPr lang="en-US" dirty="0"/>
          </a:p>
        </p:txBody>
      </p:sp>
    </p:spTree>
    <p:extLst>
      <p:ext uri="{BB962C8B-B14F-4D97-AF65-F5344CB8AC3E}">
        <p14:creationId xmlns:p14="http://schemas.microsoft.com/office/powerpoint/2010/main" val="1843511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48281"/>
                <a:ext cx="10058400" cy="5720813"/>
              </a:xfrm>
            </p:spPr>
            <p:txBody>
              <a:bodyPr>
                <a:noAutofit/>
              </a:bodyPr>
              <a:lstStyle/>
              <a:p>
                <a:r>
                  <a:rPr lang="en-GB" sz="2400" b="1" dirty="0" smtClean="0">
                    <a:solidFill>
                      <a:schemeClr val="accent3">
                        <a:lumMod val="75000"/>
                      </a:schemeClr>
                    </a:solidFill>
                  </a:rPr>
                  <a:t>Important Features of Model</a:t>
                </a:r>
              </a:p>
              <a:p>
                <a:r>
                  <a:rPr lang="en-GB" sz="2400" dirty="0"/>
                  <a:t>1. The response </a:t>
                </a:r>
                <a14:m>
                  <m:oMath xmlns:m="http://schemas.openxmlformats.org/officeDocument/2006/math">
                    <m:sSub>
                      <m:sSubPr>
                        <m:ctrlPr>
                          <a:rPr lang="en-GB"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𝑖</m:t>
                        </m:r>
                      </m:sub>
                    </m:sSub>
                  </m:oMath>
                </a14:m>
                <a:r>
                  <a:rPr lang="en-GB" sz="2400" i="1" dirty="0"/>
                  <a:t> </a:t>
                </a:r>
                <a:r>
                  <a:rPr lang="en-GB" sz="2400" dirty="0"/>
                  <a:t>in the </a:t>
                </a:r>
                <a:r>
                  <a:rPr lang="en-GB" sz="2400" dirty="0" err="1"/>
                  <a:t>i</a:t>
                </a:r>
                <a:r>
                  <a:rPr lang="en-GB" sz="2400" baseline="30000" dirty="0" err="1"/>
                  <a:t>th</a:t>
                </a:r>
                <a:r>
                  <a:rPr lang="en-GB" sz="2400" dirty="0"/>
                  <a:t> trial is the sum of two components: (1) the constant term </a:t>
                </a:r>
                <a14:m>
                  <m:oMath xmlns:m="http://schemas.openxmlformats.org/officeDocument/2006/math">
                    <m:sSub>
                      <m:sSubPr>
                        <m:ctrlPr>
                          <a:rPr lang="en-GB"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GB" sz="2400" i="1">
                            <a:latin typeface="Cambria Math" panose="02040503050406030204" pitchFamily="18" charset="0"/>
                          </a:rPr>
                        </m:ctrlPr>
                      </m:sSubPr>
                      <m:e>
                        <m:r>
                          <a:rPr lang="en-US" sz="2400" i="1">
                            <a:latin typeface="Cambria Math" panose="02040503050406030204" pitchFamily="18" charset="0"/>
                          </a:rPr>
                          <m:t>𝛽</m:t>
                        </m:r>
                      </m:e>
                      <m:sub>
                        <m:r>
                          <a:rPr lang="en-US" sz="2400" i="1">
                            <a:latin typeface="Cambria Math" panose="02040503050406030204" pitchFamily="18" charset="0"/>
                          </a:rPr>
                          <m:t>1</m:t>
                        </m:r>
                      </m:sub>
                    </m:sSub>
                    <m:sSub>
                      <m:sSubPr>
                        <m:ctrlPr>
                          <a:rPr lang="en-GB"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oMath>
                </a14:m>
                <a:r>
                  <a:rPr lang="en-US" sz="2400" dirty="0"/>
                  <a:t>  </a:t>
                </a:r>
                <a:r>
                  <a:rPr lang="en-GB" sz="2400" dirty="0"/>
                  <a:t>and (2) the random term </a:t>
                </a:r>
                <a14:m>
                  <m:oMath xmlns:m="http://schemas.openxmlformats.org/officeDocument/2006/math">
                    <m:sSub>
                      <m:sSubPr>
                        <m:ctrlPr>
                          <a:rPr lang="en-GB"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𝑖</m:t>
                        </m:r>
                      </m:sub>
                    </m:sSub>
                  </m:oMath>
                </a14:m>
                <a:r>
                  <a:rPr lang="en-GB" sz="2400" dirty="0"/>
                  <a:t> Hence, </a:t>
                </a:r>
                <a14:m>
                  <m:oMath xmlns:m="http://schemas.openxmlformats.org/officeDocument/2006/math">
                    <m:sSub>
                      <m:sSubPr>
                        <m:ctrlPr>
                          <a:rPr lang="en-GB"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𝑖</m:t>
                        </m:r>
                      </m:sub>
                    </m:sSub>
                    <m:r>
                      <a:rPr lang="en-GB" sz="2400" i="1">
                        <a:latin typeface="Cambria Math" panose="02040503050406030204" pitchFamily="18" charset="0"/>
                      </a:rPr>
                      <m:t> </m:t>
                    </m:r>
                  </m:oMath>
                </a14:m>
                <a:r>
                  <a:rPr lang="en-GB" sz="2400" i="1" dirty="0"/>
                  <a:t> </a:t>
                </a:r>
                <a:r>
                  <a:rPr lang="en-GB" sz="2400" dirty="0"/>
                  <a:t>is a random variable.</a:t>
                </a:r>
              </a:p>
              <a:p>
                <a:r>
                  <a:rPr lang="en-GB" sz="2400" dirty="0"/>
                  <a:t>2. Since </a:t>
                </a:r>
                <a14:m>
                  <m:oMath xmlns:m="http://schemas.openxmlformats.org/officeDocument/2006/math">
                    <m:r>
                      <m:rPr>
                        <m:sty m:val="p"/>
                      </m:rPr>
                      <a:rPr lang="en-US" sz="2400">
                        <a:latin typeface="Cambria Math" panose="02040503050406030204" pitchFamily="18" charset="0"/>
                      </a:rPr>
                      <m:t>E</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𝜖</m:t>
                            </m:r>
                          </m:e>
                          <m:sub>
                            <m:r>
                              <a:rPr lang="en-US" sz="2400" i="1">
                                <a:latin typeface="Cambria Math" panose="02040503050406030204" pitchFamily="18" charset="0"/>
                              </a:rPr>
                              <m:t>𝑖</m:t>
                            </m:r>
                          </m:sub>
                        </m:sSub>
                      </m:e>
                    </m:d>
                    <m:r>
                      <a:rPr lang="en-US" sz="2400" i="1">
                        <a:latin typeface="Cambria Math" panose="02040503050406030204" pitchFamily="18" charset="0"/>
                      </a:rPr>
                      <m:t>=0</m:t>
                    </m:r>
                  </m:oMath>
                </a14:m>
                <a:r>
                  <a:rPr lang="en-GB" sz="2400" dirty="0"/>
                  <a:t>, </a:t>
                </a:r>
                <a:r>
                  <a:rPr lang="en-GB" sz="2400" dirty="0" smtClean="0"/>
                  <a:t>then </a:t>
                </a:r>
                <a14:m>
                  <m:oMath xmlns:m="http://schemas.openxmlformats.org/officeDocument/2006/math">
                    <m:r>
                      <m:rPr>
                        <m:sty m:val="p"/>
                      </m:rPr>
                      <a:rPr lang="en-US" sz="2400">
                        <a:latin typeface="Cambria Math" panose="02040503050406030204" pitchFamily="18" charset="0"/>
                      </a:rPr>
                      <m:t>E</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rPr>
                              <m:t>𝑖</m:t>
                            </m:r>
                          </m:sub>
                        </m:sSub>
                      </m:e>
                    </m:d>
                    <m:r>
                      <a:rPr lang="en-US" sz="2400" i="1">
                        <a:latin typeface="Cambria Math" panose="02040503050406030204" pitchFamily="18" charset="0"/>
                      </a:rPr>
                      <m:t>=</m:t>
                    </m:r>
                    <m:r>
                      <a:rPr lang="en-US" sz="2400" b="0" i="1" smtClean="0">
                        <a:latin typeface="Cambria Math" panose="02040503050406030204" pitchFamily="18" charset="0"/>
                      </a:rPr>
                      <m:t>𝐸</m:t>
                    </m:r>
                    <m:d>
                      <m:dPr>
                        <m:ctrlPr>
                          <a:rPr lang="en-US" sz="2400" i="1" smtClean="0">
                            <a:latin typeface="Cambria Math" panose="02040503050406030204" pitchFamily="18" charset="0"/>
                          </a:rPr>
                        </m:ctrlPr>
                      </m:dPr>
                      <m:e>
                        <m:sSub>
                          <m:sSubPr>
                            <m:ctrlPr>
                              <a:rPr lang="en-US" sz="2400" i="1" smtClean="0">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𝜖</m:t>
                            </m:r>
                          </m:e>
                          <m:sub>
                            <m:r>
                              <a:rPr lang="en-US" sz="2400" i="1">
                                <a:latin typeface="Cambria Math" panose="02040503050406030204" pitchFamily="18" charset="0"/>
                              </a:rPr>
                              <m:t>𝑖</m:t>
                            </m:r>
                          </m:sub>
                        </m:sSub>
                      </m:e>
                    </m:d>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r>
                      <a:rPr lang="en-US" sz="2400" b="0" i="0" smtClean="0">
                        <a:latin typeface="Cambria Math" panose="02040503050406030204" pitchFamily="18" charset="0"/>
                      </a:rPr>
                      <m:t>+</m:t>
                    </m:r>
                    <m:r>
                      <m:rPr>
                        <m:sty m:val="p"/>
                      </m:rPr>
                      <a:rPr lang="en-US" sz="2400">
                        <a:latin typeface="Cambria Math" panose="02040503050406030204" pitchFamily="18" charset="0"/>
                      </a:rPr>
                      <m:t>E</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𝜖</m:t>
                            </m:r>
                          </m:e>
                          <m:sub>
                            <m:r>
                              <a:rPr lang="en-US" sz="2400" i="1">
                                <a:latin typeface="Cambria Math" panose="02040503050406030204" pitchFamily="18" charset="0"/>
                              </a:rPr>
                              <m:t>𝑖</m:t>
                            </m:r>
                          </m:sub>
                        </m:sSub>
                      </m:e>
                    </m:d>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oMath>
                </a14:m>
                <a:endParaRPr lang="en-US" sz="2400" dirty="0" smtClean="0"/>
              </a:p>
              <a:p>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oMath>
                </a14:m>
                <a:r>
                  <a:rPr lang="en-GB" sz="2400" dirty="0" smtClean="0"/>
                  <a:t> (constant)</a:t>
                </a:r>
                <a:endParaRPr lang="en-GB" sz="2400" dirty="0"/>
              </a:p>
              <a:p>
                <a:r>
                  <a:rPr lang="en-US" sz="2400" dirty="0"/>
                  <a:t>We therefore know that the regression function for model (1.1) is</a:t>
                </a:r>
                <a:r>
                  <a:rPr lang="en-US" sz="2400" dirty="0" smtClean="0"/>
                  <a:t>:</a:t>
                </a:r>
              </a:p>
              <a:p>
                <a14:m>
                  <m:oMath xmlns:m="http://schemas.openxmlformats.org/officeDocument/2006/math">
                    <m:r>
                      <a:rPr lang="en-US" sz="2400" b="0" i="0" smtClean="0">
                        <a:latin typeface="Cambria Math" panose="02040503050406030204" pitchFamily="18" charset="0"/>
                      </a:rPr>
                      <m:t>                                                                    </m:t>
                    </m:r>
                    <m:r>
                      <m:rPr>
                        <m:sty m:val="p"/>
                      </m:rPr>
                      <a:rPr lang="en-US" sz="2400">
                        <a:latin typeface="Cambria Math" panose="02040503050406030204" pitchFamily="18" charset="0"/>
                      </a:rPr>
                      <m:t>E</m:t>
                    </m:r>
                    <m:d>
                      <m:dPr>
                        <m:ctrlPr>
                          <a:rPr lang="en-US" sz="2400" i="1">
                            <a:latin typeface="Cambria Math" panose="02040503050406030204" pitchFamily="18" charset="0"/>
                          </a:rPr>
                        </m:ctrlPr>
                      </m:dPr>
                      <m:e>
                        <m:r>
                          <a:rPr lang="en-US" sz="2400" b="0" i="1" smtClean="0">
                            <a:latin typeface="Cambria Math" panose="02040503050406030204" pitchFamily="18" charset="0"/>
                          </a:rPr>
                          <m:t>𝑌</m:t>
                        </m:r>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1</m:t>
                        </m:r>
                      </m:sub>
                    </m:sSub>
                    <m:r>
                      <a:rPr lang="en-US" sz="2400" b="0" i="1" smtClean="0">
                        <a:latin typeface="Cambria Math" panose="02040503050406030204" pitchFamily="18" charset="0"/>
                      </a:rPr>
                      <m:t>𝑋</m:t>
                    </m:r>
                  </m:oMath>
                </a14:m>
                <a:endParaRPr lang="en-GB" sz="2400" dirty="0" smtClean="0"/>
              </a:p>
              <a:p>
                <a:r>
                  <a:rPr lang="en-US" sz="2400" dirty="0"/>
                  <a:t>since the regression function relates the means of the probability distributions of </a:t>
                </a:r>
                <a:r>
                  <a:rPr lang="en-US" sz="2400" i="1" dirty="0"/>
                  <a:t>Y </a:t>
                </a:r>
                <a:r>
                  <a:rPr lang="en-US" sz="2400" dirty="0"/>
                  <a:t>for given</a:t>
                </a:r>
              </a:p>
              <a:p>
                <a:r>
                  <a:rPr lang="en-US" sz="2400" dirty="0"/>
                  <a:t>X to the level of X.</a:t>
                </a:r>
              </a:p>
              <a:p>
                <a:r>
                  <a:rPr lang="en-US" sz="2400" dirty="0"/>
                  <a:t>3. The response </a:t>
                </a:r>
                <a14:m>
                  <m:oMath xmlns:m="http://schemas.openxmlformats.org/officeDocument/2006/math">
                    <m:sSub>
                      <m:sSubPr>
                        <m:ctrlPr>
                          <a:rPr lang="en-GB"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𝑖</m:t>
                        </m:r>
                      </m:sub>
                    </m:sSub>
                  </m:oMath>
                </a14:m>
                <a:r>
                  <a:rPr lang="en-GB" sz="2400" i="1" dirty="0"/>
                  <a:t> </a:t>
                </a:r>
                <a:r>
                  <a:rPr lang="en-GB" sz="2400" dirty="0"/>
                  <a:t>in the </a:t>
                </a:r>
                <a:r>
                  <a:rPr lang="en-GB" sz="2400" dirty="0" err="1"/>
                  <a:t>i</a:t>
                </a:r>
                <a:r>
                  <a:rPr lang="en-GB" sz="2400" baseline="30000" dirty="0" err="1"/>
                  <a:t>th</a:t>
                </a:r>
                <a:r>
                  <a:rPr lang="en-GB" sz="2400" dirty="0"/>
                  <a:t> </a:t>
                </a:r>
                <a:r>
                  <a:rPr lang="en-US" sz="2400" dirty="0"/>
                  <a:t>trial exceeds or falls short of the value of the </a:t>
                </a:r>
                <a:r>
                  <a:rPr lang="en-US" sz="2400" dirty="0" smtClean="0"/>
                  <a:t>regression function </a:t>
                </a:r>
                <a:r>
                  <a:rPr lang="en-US" sz="2400" dirty="0"/>
                  <a:t>by the error term amount </a:t>
                </a:r>
                <a14:m>
                  <m:oMath xmlns:m="http://schemas.openxmlformats.org/officeDocument/2006/math">
                    <m:sSub>
                      <m:sSubPr>
                        <m:ctrlPr>
                          <a:rPr lang="en-GB"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𝑖</m:t>
                        </m:r>
                      </m:sub>
                    </m:sSub>
                  </m:oMath>
                </a14:m>
                <a:r>
                  <a:rPr lang="en-US" sz="2400" i="1" dirty="0" smtClean="0"/>
                  <a:t>.</a:t>
                </a:r>
                <a:endParaRPr lang="en-US" sz="2400"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48281"/>
                <a:ext cx="10058400" cy="5720813"/>
              </a:xfrm>
              <a:blipFill rotWithShape="0">
                <a:blip r:embed="rId2"/>
                <a:stretch>
                  <a:fillRect l="-1818" t="-1491" r="-1030" b="-3621"/>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14</a:t>
            </a:fld>
            <a:endParaRPr lang="en-US" dirty="0"/>
          </a:p>
        </p:txBody>
      </p:sp>
    </p:spTree>
    <p:extLst>
      <p:ext uri="{BB962C8B-B14F-4D97-AF65-F5344CB8AC3E}">
        <p14:creationId xmlns:p14="http://schemas.microsoft.com/office/powerpoint/2010/main" val="12168615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403654"/>
                <a:ext cx="10058400" cy="5465440"/>
              </a:xfrm>
            </p:spPr>
            <p:txBody>
              <a:bodyPr>
                <a:noAutofit/>
              </a:bodyPr>
              <a:lstStyle/>
              <a:p>
                <a:pPr algn="just"/>
                <a:r>
                  <a:rPr lang="en-US" sz="2400" dirty="0" smtClean="0"/>
                  <a:t>4. The error terms </a:t>
                </a:r>
                <a14:m>
                  <m:oMath xmlns:m="http://schemas.openxmlformats.org/officeDocument/2006/math">
                    <m:sSub>
                      <m:sSubPr>
                        <m:ctrlPr>
                          <a:rPr lang="en-GB" sz="2400" i="1">
                            <a:latin typeface="Cambria Math" panose="02040503050406030204" pitchFamily="18" charset="0"/>
                          </a:rPr>
                        </m:ctrlPr>
                      </m:sSubPr>
                      <m:e>
                        <m:r>
                          <a:rPr lang="en-US" sz="2400" i="1">
                            <a:latin typeface="Cambria Math" panose="02040503050406030204" pitchFamily="18" charset="0"/>
                          </a:rPr>
                          <m:t>𝜖</m:t>
                        </m:r>
                      </m:e>
                      <m:sub>
                        <m:r>
                          <a:rPr lang="en-US" sz="2400" i="1">
                            <a:latin typeface="Cambria Math" panose="02040503050406030204" pitchFamily="18" charset="0"/>
                          </a:rPr>
                          <m:t>𝑖</m:t>
                        </m:r>
                      </m:sub>
                    </m:sSub>
                  </m:oMath>
                </a14:m>
                <a:r>
                  <a:rPr lang="en-US" sz="2400" dirty="0"/>
                  <a:t> are assumed to have constant variance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oMath>
                </a14:m>
                <a:r>
                  <a:rPr lang="en-US" sz="2400" i="1" dirty="0"/>
                  <a:t>. </a:t>
                </a:r>
                <a:r>
                  <a:rPr lang="en-US" sz="2400" dirty="0"/>
                  <a:t>It therefore follows that the responses </a:t>
                </a:r>
                <a14:m>
                  <m:oMath xmlns:m="http://schemas.openxmlformats.org/officeDocument/2006/math">
                    <m:sSub>
                      <m:sSubPr>
                        <m:ctrlPr>
                          <a:rPr lang="en-GB"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𝑖</m:t>
                        </m:r>
                      </m:sub>
                    </m:sSub>
                  </m:oMath>
                </a14:m>
                <a:r>
                  <a:rPr lang="en-US" sz="2400" i="1" dirty="0"/>
                  <a:t> </a:t>
                </a:r>
                <a:r>
                  <a:rPr lang="en-US" sz="2400" dirty="0"/>
                  <a:t>have the same constant variance:</a:t>
                </a:r>
                <a:endParaRPr lang="en-GB" sz="2400" dirty="0"/>
              </a:p>
              <a:p>
                <a:pPr algn="just"/>
                <a:r>
                  <a:rPr lang="en-US" sz="2400" dirty="0" smtClean="0"/>
                  <a:t>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rPr>
                              <m:t>𝑖</m:t>
                            </m:r>
                          </m:sub>
                        </m:sSub>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oMath>
                </a14:m>
                <a:endParaRPr lang="en-GB" sz="2400" dirty="0" smtClean="0"/>
              </a:p>
              <a:p>
                <a:pPr algn="just"/>
                <a:r>
                  <a:rPr lang="en-US" sz="2400" dirty="0" smtClean="0"/>
                  <a:t>since:</a:t>
                </a:r>
                <a:endParaRPr lang="en-US" sz="2400" dirty="0"/>
              </a:p>
              <a:p>
                <a:pPr algn="just"/>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rPr>
                              <m:t>𝑖</m:t>
                            </m:r>
                          </m:sub>
                        </m:sSub>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𝜖</m:t>
                            </m:r>
                          </m:e>
                          <m:sub>
                            <m:r>
                              <a:rPr lang="en-US" sz="2400" i="1">
                                <a:latin typeface="Cambria Math" panose="02040503050406030204" pitchFamily="18" charset="0"/>
                              </a:rPr>
                              <m:t>𝑖</m:t>
                            </m:r>
                          </m:sub>
                        </m:sSub>
                      </m:e>
                    </m:d>
                    <m:r>
                      <a:rPr lang="en-US" sz="2400" i="1">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𝜖</m:t>
                            </m:r>
                          </m:e>
                          <m:sub>
                            <m:r>
                              <a:rPr lang="en-US" sz="2400" i="1">
                                <a:latin typeface="Cambria Math" panose="02040503050406030204" pitchFamily="18" charset="0"/>
                              </a:rPr>
                              <m:t>𝑖</m:t>
                            </m:r>
                          </m:sub>
                        </m:sSub>
                      </m:e>
                    </m:d>
                    <m:r>
                      <a:rPr lang="en-US" sz="2400" b="0" i="1" smtClean="0">
                        <a:latin typeface="Cambria Math" panose="02040503050406030204" pitchFamily="18" charset="0"/>
                      </a:rPr>
                      <m:t>=</m:t>
                    </m:r>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oMath>
                </a14:m>
                <a:endParaRPr lang="en-US" sz="2400" dirty="0" smtClean="0"/>
              </a:p>
              <a:p>
                <a:pPr algn="just"/>
                <a:r>
                  <a:rPr lang="en-US" sz="2400" dirty="0" smtClean="0"/>
                  <a:t>Thus</a:t>
                </a:r>
                <a:r>
                  <a:rPr lang="en-US" sz="2400" dirty="0"/>
                  <a:t>, regression model (1.1) assumes that the probability distributions of </a:t>
                </a:r>
                <a:r>
                  <a:rPr lang="en-US" sz="2400" i="1" dirty="0"/>
                  <a:t>Y </a:t>
                </a:r>
                <a:r>
                  <a:rPr lang="en-US" sz="2400" dirty="0"/>
                  <a:t>have the </a:t>
                </a:r>
                <a:r>
                  <a:rPr lang="en-US" sz="2400" dirty="0" smtClean="0"/>
                  <a:t>same variance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oMath>
                </a14:m>
                <a:r>
                  <a:rPr lang="en-US" sz="2400" i="1" dirty="0"/>
                  <a:t>, </a:t>
                </a:r>
                <a:r>
                  <a:rPr lang="en-US" sz="2400" dirty="0"/>
                  <a:t>regardless of the level of the predictor variable X.</a:t>
                </a:r>
              </a:p>
              <a:p>
                <a:pPr algn="just"/>
                <a:r>
                  <a:rPr lang="en-US" sz="2400" dirty="0"/>
                  <a:t>5. The error terms are assumed to be uncorrelated. Since the error terms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𝜖</m:t>
                        </m:r>
                      </m:e>
                      <m:sub>
                        <m:r>
                          <a:rPr lang="en-US" sz="2400" i="1">
                            <a:latin typeface="Cambria Math" panose="02040503050406030204" pitchFamily="18" charset="0"/>
                          </a:rPr>
                          <m:t>𝑖</m:t>
                        </m:r>
                      </m:sub>
                    </m:sSub>
                  </m:oMath>
                </a14:m>
                <a:r>
                  <a:rPr lang="en-US" sz="2400" i="1" dirty="0"/>
                  <a:t> </a:t>
                </a:r>
                <a:r>
                  <a:rPr lang="en-US" sz="2400" dirty="0"/>
                  <a:t>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𝜖</m:t>
                        </m:r>
                      </m:e>
                      <m:sub>
                        <m:r>
                          <a:rPr lang="en-US" sz="2400" b="0" i="1" smtClean="0">
                            <a:latin typeface="Cambria Math" panose="02040503050406030204" pitchFamily="18" charset="0"/>
                          </a:rPr>
                          <m:t>𝑗</m:t>
                        </m:r>
                      </m:sub>
                    </m:sSub>
                  </m:oMath>
                </a14:m>
                <a:r>
                  <a:rPr lang="en-US" sz="2400" dirty="0"/>
                  <a:t> </a:t>
                </a:r>
                <a:r>
                  <a:rPr lang="en-US" sz="2400" dirty="0" smtClean="0"/>
                  <a:t>are uncorrelated</a:t>
                </a:r>
                <a:r>
                  <a:rPr lang="en-US" sz="2400" dirty="0"/>
                  <a:t>, so are the responses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rPr>
                          <m:t>𝑖</m:t>
                        </m:r>
                      </m:sub>
                    </m:sSub>
                  </m:oMath>
                </a14:m>
                <a:r>
                  <a:rPr lang="en-US" sz="2400" i="1" dirty="0"/>
                  <a:t> </a:t>
                </a:r>
                <a:r>
                  <a:rPr lang="en-US" sz="2400" dirty="0"/>
                  <a:t>and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rPr>
                          <m:t>𝑗</m:t>
                        </m:r>
                      </m:sub>
                    </m:sSub>
                  </m:oMath>
                </a14:m>
                <a:r>
                  <a:rPr lang="en-US" sz="2400" dirty="0" smtClean="0"/>
                  <a:t>.</a:t>
                </a:r>
              </a:p>
              <a:p>
                <a:pPr algn="just"/>
                <a:r>
                  <a:rPr lang="en-US" sz="2400" dirty="0" smtClean="0"/>
                  <a:t>6</a:t>
                </a:r>
                <a:r>
                  <a:rPr lang="en-US" sz="2400" dirty="0"/>
                  <a:t>. In summary, regression model (1.1) implies that the responses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rPr>
                          <m:t>𝑖</m:t>
                        </m:r>
                      </m:sub>
                    </m:sSub>
                  </m:oMath>
                </a14:m>
                <a:r>
                  <a:rPr lang="en-US" sz="2400" i="1" dirty="0"/>
                  <a:t> </a:t>
                </a:r>
                <a:r>
                  <a:rPr lang="en-US" sz="2400" dirty="0"/>
                  <a:t>come from </a:t>
                </a:r>
                <a:r>
                  <a:rPr lang="en-US" sz="2400" dirty="0" smtClean="0"/>
                  <a:t>probability distributions </a:t>
                </a:r>
                <a:r>
                  <a:rPr lang="en-US" sz="2400" dirty="0"/>
                  <a:t>whose means are </a:t>
                </a:r>
                <a14:m>
                  <m:oMath xmlns:m="http://schemas.openxmlformats.org/officeDocument/2006/math">
                    <m:r>
                      <m:rPr>
                        <m:sty m:val="p"/>
                      </m:rPr>
                      <a:rPr lang="en-US" sz="2400">
                        <a:latin typeface="Cambria Math" panose="02040503050406030204" pitchFamily="18" charset="0"/>
                      </a:rPr>
                      <m:t>E</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rPr>
                              <m:t>𝑖</m:t>
                            </m:r>
                          </m:sub>
                        </m:sSub>
                      </m:e>
                    </m:d>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0</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𝛽</m:t>
                        </m:r>
                      </m:e>
                      <m:sub>
                        <m:r>
                          <a:rPr lang="en-US" sz="2400" i="1">
                            <a:latin typeface="Cambria Math" panose="02040503050406030204" pitchFamily="18" charset="0"/>
                          </a:rPr>
                          <m:t>1</m:t>
                        </m:r>
                      </m:sub>
                    </m:sSub>
                    <m:sSub>
                      <m:sSubPr>
                        <m:ctrlPr>
                          <a:rPr lang="en-US" sz="2400" i="1">
                            <a:latin typeface="Cambria Math" panose="02040503050406030204" pitchFamily="18" charset="0"/>
                          </a:rPr>
                        </m:ctrlPr>
                      </m:sSubPr>
                      <m:e>
                        <m:r>
                          <a:rPr lang="en-US" sz="2400" i="1">
                            <a:latin typeface="Cambria Math" panose="02040503050406030204" pitchFamily="18" charset="0"/>
                          </a:rPr>
                          <m:t>𝑋</m:t>
                        </m:r>
                      </m:e>
                      <m:sub>
                        <m:r>
                          <a:rPr lang="en-US" sz="2400" i="1">
                            <a:latin typeface="Cambria Math" panose="02040503050406030204" pitchFamily="18" charset="0"/>
                          </a:rPr>
                          <m:t>𝑖</m:t>
                        </m:r>
                      </m:sub>
                    </m:sSub>
                  </m:oMath>
                </a14:m>
                <a:r>
                  <a:rPr lang="en-US" sz="2400" dirty="0" smtClean="0"/>
                  <a:t> and </a:t>
                </a:r>
                <a:r>
                  <a:rPr lang="en-US" sz="2400" dirty="0"/>
                  <a:t>whose variances are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𝜎</m:t>
                        </m:r>
                      </m:e>
                      <m:sup>
                        <m:r>
                          <a:rPr lang="en-US" sz="2400" i="1">
                            <a:latin typeface="Cambria Math" panose="02040503050406030204" pitchFamily="18" charset="0"/>
                          </a:rPr>
                          <m:t>2</m:t>
                        </m:r>
                      </m:sup>
                    </m:sSup>
                  </m:oMath>
                </a14:m>
                <a:r>
                  <a:rPr lang="en-US" sz="2400" i="1" dirty="0"/>
                  <a:t>, </a:t>
                </a:r>
                <a:r>
                  <a:rPr lang="en-US" sz="2400" dirty="0" smtClean="0"/>
                  <a:t>the same </a:t>
                </a:r>
                <a:r>
                  <a:rPr lang="en-US" sz="2400" dirty="0"/>
                  <a:t>for all levels of X. Further, any two responses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rPr>
                          <m:t>𝑖</m:t>
                        </m:r>
                      </m:sub>
                    </m:sSub>
                  </m:oMath>
                </a14:m>
                <a:r>
                  <a:rPr lang="en-US" sz="2400" i="1" dirty="0"/>
                  <a:t> </a:t>
                </a:r>
                <a:r>
                  <a:rPr lang="en-US" sz="2400" dirty="0"/>
                  <a:t>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rPr>
                          <m:t>𝑗</m:t>
                        </m:r>
                      </m:sub>
                    </m:sSub>
                  </m:oMath>
                </a14:m>
                <a:r>
                  <a:rPr lang="en-US" sz="2400" dirty="0"/>
                  <a:t>are uncorrelated.</a:t>
                </a:r>
                <a:endParaRPr lang="en-GB"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403654"/>
                <a:ext cx="10058400" cy="5465440"/>
              </a:xfrm>
              <a:blipFill rotWithShape="0">
                <a:blip r:embed="rId2"/>
                <a:stretch>
                  <a:fillRect l="-909" t="-1561" r="-1818" b="-2676"/>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15</a:t>
            </a:fld>
            <a:endParaRPr lang="en-US" dirty="0"/>
          </a:p>
        </p:txBody>
      </p:sp>
    </p:spTree>
    <p:extLst>
      <p:ext uri="{BB962C8B-B14F-4D97-AF65-F5344CB8AC3E}">
        <p14:creationId xmlns:p14="http://schemas.microsoft.com/office/powerpoint/2010/main" val="33373677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520705"/>
          </a:xfrm>
        </p:spPr>
        <p:txBody>
          <a:bodyPr>
            <a:normAutofit/>
          </a:bodyPr>
          <a:lstStyle/>
          <a:p>
            <a:r>
              <a:rPr lang="en-US" sz="2600" b="1" dirty="0" smtClean="0">
                <a:solidFill>
                  <a:schemeClr val="accent3">
                    <a:lumMod val="75000"/>
                  </a:schemeClr>
                </a:solidFill>
                <a:latin typeface="Times New Roman" panose="02020603050405020304" pitchFamily="18" charset="0"/>
                <a:cs typeface="Times New Roman" panose="02020603050405020304" pitchFamily="18" charset="0"/>
              </a:rPr>
              <a:t>Example:</a:t>
            </a:r>
            <a:endParaRPr lang="en-GB" sz="2600" b="1" dirty="0">
              <a:solidFill>
                <a:schemeClr val="accent3">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930876"/>
                <a:ext cx="10058400" cy="4938218"/>
              </a:xfrm>
            </p:spPr>
            <p:txBody>
              <a:bodyPr>
                <a:normAutofit/>
              </a:bodyPr>
              <a:lstStyle/>
              <a:p>
                <a:pPr algn="just"/>
                <a:r>
                  <a:rPr lang="en-US" sz="2600" dirty="0" smtClean="0">
                    <a:latin typeface="Times New Roman" panose="02020603050405020304" pitchFamily="18" charset="0"/>
                    <a:cs typeface="+mj-cs"/>
                  </a:rPr>
                  <a:t>A consultant for an electrical distributor is studying the relationship between </a:t>
                </a:r>
                <a:r>
                  <a:rPr lang="en-US" sz="2600" dirty="0">
                    <a:latin typeface="Times New Roman" panose="02020603050405020304" pitchFamily="18" charset="0"/>
                    <a:cs typeface="+mj-cs"/>
                  </a:rPr>
                  <a:t>the number of bids requested by construction contractors for basic lighting equipment during a week and the time required to prepare the bids. </a:t>
                </a:r>
                <a:r>
                  <a:rPr lang="en-US" sz="2600" dirty="0" smtClean="0">
                    <a:latin typeface="Times New Roman" panose="02020603050405020304" pitchFamily="18" charset="0"/>
                    <a:cs typeface="+mj-cs"/>
                  </a:rPr>
                  <a:t>Suppose </a:t>
                </a:r>
                <a:r>
                  <a:rPr lang="en-US" sz="2600" dirty="0">
                    <a:latin typeface="Times New Roman" panose="02020603050405020304" pitchFamily="18" charset="0"/>
                    <a:cs typeface="+mj-cs"/>
                  </a:rPr>
                  <a:t>that regression </a:t>
                </a:r>
                <a:r>
                  <a:rPr lang="en-US" sz="2600" dirty="0" smtClean="0">
                    <a:latin typeface="Times New Roman" panose="02020603050405020304" pitchFamily="18" charset="0"/>
                    <a:cs typeface="+mj-cs"/>
                  </a:rPr>
                  <a:t>model </a:t>
                </a:r>
                <a:r>
                  <a:rPr lang="en-US" sz="2600" dirty="0">
                    <a:latin typeface="Times New Roman" panose="02020603050405020304" pitchFamily="18" charset="0"/>
                    <a:cs typeface="+mj-cs"/>
                  </a:rPr>
                  <a:t>(1.1) is applicable </a:t>
                </a:r>
                <a:r>
                  <a:rPr lang="en-GB" sz="2600" dirty="0">
                    <a:latin typeface="Times New Roman" panose="02020603050405020304" pitchFamily="18" charset="0"/>
                    <a:cs typeface="+mj-cs"/>
                  </a:rPr>
                  <a:t>and is as follows</a:t>
                </a:r>
                <a:r>
                  <a:rPr lang="en-GB" sz="2600" dirty="0" smtClean="0">
                    <a:latin typeface="Times New Roman" panose="02020603050405020304" pitchFamily="18" charset="0"/>
                    <a:cs typeface="+mj-cs"/>
                  </a:rPr>
                  <a:t>:</a:t>
                </a:r>
              </a:p>
              <a:p>
                <a:pPr algn="just"/>
                <a:r>
                  <a:rPr lang="ar-SA" sz="2600" dirty="0">
                    <a:latin typeface="Times New Roman" panose="02020603050405020304" pitchFamily="18" charset="0"/>
                    <a:cs typeface="+mj-cs"/>
                  </a:rPr>
                  <a:t>(عدد من العروض من قبل مقاولي البناء لمعدات الإضاءة الأساسية المطلوبة خلال أسبوع والوقت اللازم </a:t>
                </a:r>
                <a:r>
                  <a:rPr lang="ar-SA" sz="2600" dirty="0" smtClean="0">
                    <a:latin typeface="Times New Roman" panose="02020603050405020304" pitchFamily="18" charset="0"/>
                    <a:cs typeface="+mj-cs"/>
                  </a:rPr>
                  <a:t>لإعداد)</a:t>
                </a:r>
                <a:endParaRPr lang="en-GB" sz="2600" dirty="0" smtClean="0">
                  <a:latin typeface="Times New Roman" panose="02020603050405020304" pitchFamily="18" charset="0"/>
                  <a:cs typeface="+mj-cs"/>
                </a:endParaRPr>
              </a:p>
              <a:p>
                <a:pPr algn="just"/>
                <a14:m>
                  <m:oMath xmlns:m="http://schemas.openxmlformats.org/officeDocument/2006/math">
                    <m:r>
                      <a:rPr lang="en-US" sz="2600" b="0" i="1" smtClean="0">
                        <a:latin typeface="Cambria Math" panose="02040503050406030204" pitchFamily="18" charset="0"/>
                        <a:cs typeface="+mj-cs"/>
                      </a:rPr>
                      <m:t>                                          </m:t>
                    </m:r>
                    <m:r>
                      <a:rPr lang="en-US" sz="2600" i="1">
                        <a:latin typeface="Cambria Math" panose="02040503050406030204" pitchFamily="18" charset="0"/>
                        <a:cs typeface="+mj-cs"/>
                      </a:rPr>
                      <m:t> </m:t>
                    </m:r>
                    <m:sSub>
                      <m:sSubPr>
                        <m:ctrlPr>
                          <a:rPr lang="en-GB" sz="2600" i="1">
                            <a:latin typeface="Cambria Math" panose="02040503050406030204" pitchFamily="18" charset="0"/>
                            <a:cs typeface="+mj-cs"/>
                          </a:rPr>
                        </m:ctrlPr>
                      </m:sSubPr>
                      <m:e>
                        <m:r>
                          <a:rPr lang="en-US" sz="2600" i="1">
                            <a:latin typeface="Cambria Math" panose="02040503050406030204" pitchFamily="18" charset="0"/>
                            <a:cs typeface="+mj-cs"/>
                          </a:rPr>
                          <m:t>𝑌</m:t>
                        </m:r>
                      </m:e>
                      <m:sub>
                        <m:r>
                          <a:rPr lang="en-US" sz="2600" i="1">
                            <a:latin typeface="Cambria Math" panose="02040503050406030204" pitchFamily="18" charset="0"/>
                            <a:cs typeface="+mj-cs"/>
                          </a:rPr>
                          <m:t>𝑖</m:t>
                        </m:r>
                      </m:sub>
                    </m:sSub>
                    <m:r>
                      <a:rPr lang="en-US" sz="2600" i="1">
                        <a:latin typeface="Cambria Math" panose="02040503050406030204" pitchFamily="18" charset="0"/>
                        <a:cs typeface="+mj-cs"/>
                      </a:rPr>
                      <m:t>=</m:t>
                    </m:r>
                    <m:r>
                      <a:rPr lang="en-US" sz="2600" b="0" i="1" smtClean="0">
                        <a:latin typeface="Cambria Math" panose="02040503050406030204" pitchFamily="18" charset="0"/>
                        <a:cs typeface="+mj-cs"/>
                      </a:rPr>
                      <m:t>9</m:t>
                    </m:r>
                    <m:r>
                      <a:rPr lang="en-US" sz="2600" b="0" i="1" smtClean="0">
                        <a:latin typeface="Cambria Math" panose="02040503050406030204" pitchFamily="18" charset="0"/>
                        <a:cs typeface="+mj-cs"/>
                      </a:rPr>
                      <m:t>.</m:t>
                    </m:r>
                    <m:r>
                      <a:rPr lang="en-US" sz="2600" b="0" i="1" smtClean="0">
                        <a:latin typeface="Cambria Math" panose="02040503050406030204" pitchFamily="18" charset="0"/>
                        <a:cs typeface="+mj-cs"/>
                      </a:rPr>
                      <m:t>5</m:t>
                    </m:r>
                    <m:r>
                      <a:rPr lang="en-US" sz="2600" i="1">
                        <a:latin typeface="Cambria Math" panose="02040503050406030204" pitchFamily="18" charset="0"/>
                        <a:cs typeface="+mj-cs"/>
                      </a:rPr>
                      <m:t>+</m:t>
                    </m:r>
                    <m:r>
                      <a:rPr lang="en-US" sz="2600" b="0" i="1" smtClean="0">
                        <a:latin typeface="Cambria Math" panose="02040503050406030204" pitchFamily="18" charset="0"/>
                        <a:cs typeface="+mj-cs"/>
                      </a:rPr>
                      <m:t>2</m:t>
                    </m:r>
                    <m:r>
                      <a:rPr lang="en-US" sz="2600" b="0" i="1" smtClean="0">
                        <a:latin typeface="Cambria Math" panose="02040503050406030204" pitchFamily="18" charset="0"/>
                        <a:cs typeface="+mj-cs"/>
                      </a:rPr>
                      <m:t>.</m:t>
                    </m:r>
                    <m:r>
                      <a:rPr lang="en-US" sz="2600" b="0" i="1" smtClean="0">
                        <a:latin typeface="Cambria Math" panose="02040503050406030204" pitchFamily="18" charset="0"/>
                        <a:cs typeface="+mj-cs"/>
                      </a:rPr>
                      <m:t>1</m:t>
                    </m:r>
                    <m:r>
                      <a:rPr lang="en-US" sz="2600" b="0" i="1" smtClean="0">
                        <a:latin typeface="Cambria Math" panose="02040503050406030204" pitchFamily="18" charset="0"/>
                        <a:cs typeface="+mj-cs"/>
                      </a:rPr>
                      <m:t> </m:t>
                    </m:r>
                    <m:sSub>
                      <m:sSubPr>
                        <m:ctrlPr>
                          <a:rPr lang="en-US" sz="2600" i="1">
                            <a:latin typeface="Cambria Math" panose="02040503050406030204" pitchFamily="18" charset="0"/>
                            <a:cs typeface="+mj-cs"/>
                          </a:rPr>
                        </m:ctrlPr>
                      </m:sSubPr>
                      <m:e>
                        <m:r>
                          <a:rPr lang="en-US" sz="2600" i="1">
                            <a:latin typeface="Cambria Math" panose="02040503050406030204" pitchFamily="18" charset="0"/>
                            <a:cs typeface="+mj-cs"/>
                          </a:rPr>
                          <m:t>𝑋</m:t>
                        </m:r>
                      </m:e>
                      <m:sub>
                        <m:r>
                          <a:rPr lang="en-US" sz="2600" i="1">
                            <a:latin typeface="Cambria Math" panose="02040503050406030204" pitchFamily="18" charset="0"/>
                            <a:cs typeface="+mj-cs"/>
                          </a:rPr>
                          <m:t>𝑖</m:t>
                        </m:r>
                      </m:sub>
                    </m:sSub>
                    <m:r>
                      <a:rPr lang="en-US" sz="2600" i="1">
                        <a:latin typeface="Cambria Math" panose="02040503050406030204" pitchFamily="18" charset="0"/>
                        <a:cs typeface="+mj-cs"/>
                      </a:rPr>
                      <m:t>+</m:t>
                    </m:r>
                    <m:sSub>
                      <m:sSubPr>
                        <m:ctrlPr>
                          <a:rPr lang="en-US" sz="2600" i="1">
                            <a:latin typeface="Cambria Math" panose="02040503050406030204" pitchFamily="18" charset="0"/>
                            <a:cs typeface="+mj-cs"/>
                          </a:rPr>
                        </m:ctrlPr>
                      </m:sSubPr>
                      <m:e>
                        <m:r>
                          <a:rPr lang="en-US" sz="2600" i="1">
                            <a:latin typeface="Cambria Math" panose="02040503050406030204" pitchFamily="18" charset="0"/>
                            <a:ea typeface="Cambria Math" panose="02040503050406030204" pitchFamily="18" charset="0"/>
                            <a:cs typeface="+mj-cs"/>
                          </a:rPr>
                          <m:t>𝜖</m:t>
                        </m:r>
                      </m:e>
                      <m:sub>
                        <m:r>
                          <a:rPr lang="en-US" sz="2600" i="1">
                            <a:latin typeface="Cambria Math" panose="02040503050406030204" pitchFamily="18" charset="0"/>
                            <a:cs typeface="+mj-cs"/>
                          </a:rPr>
                          <m:t>𝑖</m:t>
                        </m:r>
                      </m:sub>
                    </m:sSub>
                  </m:oMath>
                </a14:m>
                <a:endParaRPr lang="en-US" sz="2600" dirty="0" smtClean="0">
                  <a:latin typeface="Times New Roman" panose="02020603050405020304" pitchFamily="18" charset="0"/>
                  <a:cs typeface="+mj-cs"/>
                </a:endParaRPr>
              </a:p>
              <a:p>
                <a:pPr algn="just"/>
                <a:r>
                  <a:rPr lang="en-US" sz="2600" dirty="0">
                    <a:cs typeface="+mj-cs"/>
                  </a:rPr>
                  <a:t>where X is the number of bids prepared in a week and </a:t>
                </a:r>
                <a:r>
                  <a:rPr lang="en-US" sz="2600" i="1" dirty="0">
                    <a:cs typeface="+mj-cs"/>
                  </a:rPr>
                  <a:t>Y </a:t>
                </a:r>
                <a:r>
                  <a:rPr lang="en-US" sz="2600" dirty="0">
                    <a:cs typeface="+mj-cs"/>
                  </a:rPr>
                  <a:t>is </a:t>
                </a:r>
                <a:r>
                  <a:rPr lang="en-US" sz="2600" dirty="0" smtClean="0">
                    <a:cs typeface="+mj-cs"/>
                  </a:rPr>
                  <a:t>the number </a:t>
                </a:r>
                <a:r>
                  <a:rPr lang="en-US" sz="2600" dirty="0">
                    <a:cs typeface="+mj-cs"/>
                  </a:rPr>
                  <a:t>of hours required </a:t>
                </a:r>
                <a:r>
                  <a:rPr lang="en-US" sz="2600" dirty="0" smtClean="0">
                    <a:cs typeface="+mj-cs"/>
                  </a:rPr>
                  <a:t>to prepare </a:t>
                </a:r>
                <a:r>
                  <a:rPr lang="en-US" sz="2600" dirty="0">
                    <a:cs typeface="+mj-cs"/>
                  </a:rPr>
                  <a:t>the bids. Figure 1.6 contains a presentation of the </a:t>
                </a:r>
                <a:r>
                  <a:rPr lang="en-US" sz="2600" dirty="0" smtClean="0">
                    <a:cs typeface="+mj-cs"/>
                  </a:rPr>
                  <a:t>regression </a:t>
                </a:r>
                <a:r>
                  <a:rPr lang="en-US" sz="2600" dirty="0">
                    <a:cs typeface="+mj-cs"/>
                  </a:rPr>
                  <a:t>function</a:t>
                </a:r>
                <a:r>
                  <a:rPr lang="en-US" sz="2600" dirty="0" smtClean="0">
                    <a:cs typeface="+mj-cs"/>
                  </a:rPr>
                  <a:t>:</a:t>
                </a:r>
              </a:p>
              <a:p>
                <a:pPr algn="just"/>
                <a:r>
                  <a:rPr lang="en-US" sz="2600" dirty="0" smtClean="0">
                    <a:cs typeface="+mj-cs"/>
                  </a:rPr>
                  <a:t>                              </a:t>
                </a:r>
                <a14:m>
                  <m:oMath xmlns:m="http://schemas.openxmlformats.org/officeDocument/2006/math">
                    <m:r>
                      <m:rPr>
                        <m:sty m:val="p"/>
                      </m:rPr>
                      <a:rPr lang="en-US" sz="2600">
                        <a:latin typeface="Cambria Math" panose="02040503050406030204" pitchFamily="18" charset="0"/>
                        <a:cs typeface="+mj-cs"/>
                      </a:rPr>
                      <m:t>E</m:t>
                    </m:r>
                    <m:d>
                      <m:dPr>
                        <m:ctrlPr>
                          <a:rPr lang="en-US" sz="2600" i="1">
                            <a:latin typeface="Cambria Math" panose="02040503050406030204" pitchFamily="18" charset="0"/>
                            <a:cs typeface="+mj-cs"/>
                          </a:rPr>
                        </m:ctrlPr>
                      </m:dPr>
                      <m:e>
                        <m:r>
                          <a:rPr lang="en-US" sz="2600" i="1">
                            <a:latin typeface="Cambria Math" panose="02040503050406030204" pitchFamily="18" charset="0"/>
                            <a:cs typeface="+mj-cs"/>
                          </a:rPr>
                          <m:t>𝑌</m:t>
                        </m:r>
                      </m:e>
                    </m:d>
                    <m:r>
                      <a:rPr lang="en-US" sz="2600" i="1">
                        <a:latin typeface="Cambria Math" panose="02040503050406030204" pitchFamily="18" charset="0"/>
                        <a:cs typeface="+mj-cs"/>
                      </a:rPr>
                      <m:t>=</m:t>
                    </m:r>
                    <m:r>
                      <a:rPr lang="en-US" sz="2600" i="1">
                        <a:latin typeface="Cambria Math" panose="02040503050406030204" pitchFamily="18" charset="0"/>
                        <a:cs typeface="+mj-cs"/>
                      </a:rPr>
                      <m:t>9</m:t>
                    </m:r>
                    <m:r>
                      <a:rPr lang="en-US" sz="2600" i="1">
                        <a:latin typeface="Cambria Math" panose="02040503050406030204" pitchFamily="18" charset="0"/>
                        <a:cs typeface="+mj-cs"/>
                      </a:rPr>
                      <m:t>.</m:t>
                    </m:r>
                    <m:r>
                      <a:rPr lang="en-US" sz="2600" i="1">
                        <a:latin typeface="Cambria Math" panose="02040503050406030204" pitchFamily="18" charset="0"/>
                        <a:cs typeface="+mj-cs"/>
                      </a:rPr>
                      <m:t>5</m:t>
                    </m:r>
                    <m:r>
                      <a:rPr lang="en-US" sz="2600" i="1">
                        <a:latin typeface="Cambria Math" panose="02040503050406030204" pitchFamily="18" charset="0"/>
                        <a:cs typeface="+mj-cs"/>
                      </a:rPr>
                      <m:t>+</m:t>
                    </m:r>
                    <m:r>
                      <a:rPr lang="en-US" sz="2600" i="1">
                        <a:latin typeface="Cambria Math" panose="02040503050406030204" pitchFamily="18" charset="0"/>
                        <a:cs typeface="+mj-cs"/>
                      </a:rPr>
                      <m:t>2</m:t>
                    </m:r>
                    <m:r>
                      <a:rPr lang="en-US" sz="2600" i="1">
                        <a:latin typeface="Cambria Math" panose="02040503050406030204" pitchFamily="18" charset="0"/>
                        <a:cs typeface="+mj-cs"/>
                      </a:rPr>
                      <m:t>.</m:t>
                    </m:r>
                    <m:r>
                      <a:rPr lang="en-US" sz="2600" i="1">
                        <a:latin typeface="Cambria Math" panose="02040503050406030204" pitchFamily="18" charset="0"/>
                        <a:cs typeface="+mj-cs"/>
                      </a:rPr>
                      <m:t>1</m:t>
                    </m:r>
                  </m:oMath>
                </a14:m>
                <a:r>
                  <a:rPr lang="en-GB" sz="2600" dirty="0" smtClean="0">
                    <a:latin typeface="Times New Roman" panose="02020603050405020304" pitchFamily="18" charset="0"/>
                    <a:cs typeface="+mj-cs"/>
                  </a:rPr>
                  <a:t> X</a:t>
                </a:r>
                <a:endParaRPr lang="en-GB" sz="2600" dirty="0">
                  <a:latin typeface="Times New Roman" panose="02020603050405020304" pitchFamily="18" charset="0"/>
                  <a:cs typeface="+mj-cs"/>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930876"/>
                <a:ext cx="10058400" cy="4938218"/>
              </a:xfrm>
              <a:blipFill rotWithShape="0">
                <a:blip r:embed="rId2"/>
                <a:stretch>
                  <a:fillRect l="-2000" t="-1975" r="-2000"/>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16</a:t>
            </a:fld>
            <a:endParaRPr lang="en-US" dirty="0"/>
          </a:p>
        </p:txBody>
      </p:sp>
    </p:spTree>
    <p:extLst>
      <p:ext uri="{BB962C8B-B14F-4D97-AF65-F5344CB8AC3E}">
        <p14:creationId xmlns:p14="http://schemas.microsoft.com/office/powerpoint/2010/main" val="3135964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238897"/>
                <a:ext cx="10058400" cy="5630197"/>
              </a:xfrm>
            </p:spPr>
            <p:txBody>
              <a:bodyPr/>
              <a:lstStyle/>
              <a:p>
                <a:r>
                  <a:rPr lang="en-US" dirty="0" smtClean="0"/>
                  <a:t>Suppose that in the </a:t>
                </a:r>
                <a:r>
                  <a:rPr lang="en-US" dirty="0" err="1"/>
                  <a:t>ith</a:t>
                </a:r>
                <a:r>
                  <a:rPr lang="en-US" dirty="0"/>
                  <a:t> week,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oMath>
                </a14:m>
                <a:r>
                  <a:rPr lang="en-US" dirty="0" smtClean="0"/>
                  <a:t>=45 bids </a:t>
                </a:r>
                <a:r>
                  <a:rPr lang="en-US" dirty="0"/>
                  <a:t>are prepared and the actual number of </a:t>
                </a:r>
                <a:r>
                  <a:rPr lang="en-US" dirty="0" smtClean="0"/>
                  <a:t>hours required </a:t>
                </a:r>
                <a:r>
                  <a:rPr lang="en-US" dirty="0"/>
                  <a:t>is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𝑌</m:t>
                        </m:r>
                      </m:e>
                      <m:sub>
                        <m:r>
                          <a:rPr lang="en-US" i="1">
                            <a:latin typeface="Cambria Math" panose="02040503050406030204" pitchFamily="18" charset="0"/>
                          </a:rPr>
                          <m:t>𝑖</m:t>
                        </m:r>
                      </m:sub>
                    </m:sSub>
                    <m:r>
                      <a:rPr lang="en-US" b="0" i="1" smtClean="0">
                        <a:latin typeface="Cambria Math" panose="02040503050406030204" pitchFamily="18" charset="0"/>
                      </a:rPr>
                      <m:t>=108</m:t>
                    </m:r>
                  </m:oMath>
                </a14:m>
                <a:r>
                  <a:rPr lang="en-US" dirty="0"/>
                  <a:t>. In that case, the error term value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𝜖</m:t>
                        </m:r>
                      </m:e>
                      <m:sub>
                        <m:r>
                          <a:rPr lang="en-US" i="1">
                            <a:latin typeface="Cambria Math" panose="02040503050406030204" pitchFamily="18" charset="0"/>
                          </a:rPr>
                          <m:t>𝑖</m:t>
                        </m:r>
                      </m:sub>
                    </m:sSub>
                    <m:r>
                      <a:rPr lang="en-US" b="0" i="1" smtClean="0">
                        <a:latin typeface="Cambria Math" panose="02040503050406030204" pitchFamily="18" charset="0"/>
                      </a:rPr>
                      <m:t>=4</m:t>
                    </m:r>
                  </m:oMath>
                </a14:m>
                <a:r>
                  <a:rPr lang="en-US" dirty="0" smtClean="0"/>
                  <a:t>, </a:t>
                </a:r>
                <a:r>
                  <a:rPr lang="en-US" dirty="0"/>
                  <a:t>for we </a:t>
                </a:r>
                <a:r>
                  <a:rPr lang="en-US" dirty="0" smtClean="0"/>
                  <a:t>have</a:t>
                </a:r>
              </a:p>
              <a:p>
                <a14:m>
                  <m:oMath xmlns:m="http://schemas.openxmlformats.org/officeDocument/2006/math">
                    <m:r>
                      <m:rPr>
                        <m:sty m:val="p"/>
                      </m:rPr>
                      <a:rPr lang="en-US">
                        <a:latin typeface="Cambria Math" panose="02040503050406030204" pitchFamily="18" charset="0"/>
                      </a:rPr>
                      <m:t>E</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e>
                    </m:d>
                    <m:r>
                      <a:rPr lang="en-US" i="1">
                        <a:latin typeface="Cambria Math" panose="02040503050406030204" pitchFamily="18" charset="0"/>
                      </a:rPr>
                      <m:t>=9.5+2.1</m:t>
                    </m:r>
                    <m:d>
                      <m:dPr>
                        <m:ctrlPr>
                          <a:rPr lang="en-US" i="1">
                            <a:latin typeface="Cambria Math" panose="02040503050406030204" pitchFamily="18" charset="0"/>
                          </a:rPr>
                        </m:ctrlPr>
                      </m:dPr>
                      <m:e>
                        <m:r>
                          <a:rPr lang="en-US" b="0" i="1" smtClean="0">
                            <a:latin typeface="Cambria Math" panose="02040503050406030204" pitchFamily="18" charset="0"/>
                          </a:rPr>
                          <m:t>45</m:t>
                        </m:r>
                      </m:e>
                    </m:d>
                    <m:r>
                      <a:rPr lang="en-US" b="0" i="1" smtClean="0">
                        <a:latin typeface="Cambria Math" panose="02040503050406030204" pitchFamily="18" charset="0"/>
                      </a:rPr>
                      <m:t>=104</m:t>
                    </m:r>
                  </m:oMath>
                </a14:m>
                <a:endParaRPr lang="en-GB" dirty="0">
                  <a:latin typeface="Times New Roman" panose="02020603050405020304" pitchFamily="18" charset="0"/>
                </a:endParaRPr>
              </a:p>
              <a:p>
                <a:r>
                  <a:rPr lang="en-US" dirty="0" smtClean="0"/>
                  <a:t>and</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=108</m:t>
                    </m:r>
                  </m:oMath>
                </a14:m>
                <a:r>
                  <a:rPr lang="en-US" dirty="0" smtClean="0"/>
                  <a:t>=104+4</a:t>
                </a:r>
                <a:r>
                  <a:rPr lang="en-US" dirty="0"/>
                  <a:t>. </a:t>
                </a:r>
                <a:endParaRPr lang="en-US" dirty="0" smtClean="0"/>
              </a:p>
              <a:p>
                <a:r>
                  <a:rPr lang="en-US" dirty="0"/>
                  <a:t>Figure 1.6 displays the probability distribution of </a:t>
                </a:r>
                <a:r>
                  <a:rPr lang="en-US" i="1" dirty="0"/>
                  <a:t>Y </a:t>
                </a:r>
                <a:r>
                  <a:rPr lang="en-US" dirty="0"/>
                  <a:t>when X = 45 and indicates </a:t>
                </a:r>
                <a:r>
                  <a:rPr lang="en-US" dirty="0" smtClean="0"/>
                  <a:t>from where </a:t>
                </a:r>
                <a:r>
                  <a:rPr lang="en-US" dirty="0"/>
                  <a:t>in this distribution the observation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=108</m:t>
                    </m:r>
                  </m:oMath>
                </a14:m>
                <a:r>
                  <a:rPr lang="en-US" dirty="0" smtClean="0"/>
                  <a:t> </a:t>
                </a:r>
                <a:r>
                  <a:rPr lang="en-US" dirty="0"/>
                  <a:t>came. Note again that the error term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𝜖</m:t>
                        </m:r>
                      </m:e>
                      <m:sub>
                        <m:r>
                          <a:rPr lang="en-US" i="1">
                            <a:latin typeface="Cambria Math" panose="02040503050406030204" pitchFamily="18" charset="0"/>
                          </a:rPr>
                          <m:t>𝑖</m:t>
                        </m:r>
                      </m:sub>
                    </m:sSub>
                  </m:oMath>
                </a14:m>
                <a:r>
                  <a:rPr lang="en-US" dirty="0" smtClean="0"/>
                  <a:t> is </a:t>
                </a:r>
                <a:r>
                  <a:rPr lang="en-US" dirty="0"/>
                  <a:t>simply </a:t>
                </a:r>
                <a:r>
                  <a:rPr lang="en-US" dirty="0" smtClean="0"/>
                  <a:t>the deviation </a:t>
                </a:r>
                <a:r>
                  <a:rPr lang="en-US" dirty="0"/>
                  <a:t>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oMath>
                </a14:m>
                <a:r>
                  <a:rPr lang="en-US" i="1" dirty="0"/>
                  <a:t> </a:t>
                </a:r>
                <a:r>
                  <a:rPr lang="en-US" dirty="0"/>
                  <a:t>from its mean value </a:t>
                </a:r>
                <a14:m>
                  <m:oMath xmlns:m="http://schemas.openxmlformats.org/officeDocument/2006/math">
                    <m:r>
                      <m:rPr>
                        <m:sty m:val="p"/>
                      </m:rPr>
                      <a:rPr lang="en-US">
                        <a:latin typeface="Cambria Math" panose="02040503050406030204" pitchFamily="18" charset="0"/>
                      </a:rPr>
                      <m:t>E</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e>
                    </m:d>
                  </m:oMath>
                </a14:m>
                <a:r>
                  <a:rPr lang="en-GB" dirty="0" smtClean="0"/>
                  <a:t>.</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238897"/>
                <a:ext cx="10058400" cy="5630197"/>
              </a:xfrm>
              <a:blipFill rotWithShape="0">
                <a:blip r:embed="rId2"/>
                <a:stretch>
                  <a:fillRect l="-1515" t="-1082" r="-1091"/>
                </a:stretch>
              </a:blipFill>
            </p:spPr>
            <p:txBody>
              <a:bodyPr/>
              <a:lstStyle/>
              <a:p>
                <a:r>
                  <a:rPr lang="en-GB">
                    <a:noFill/>
                  </a:rPr>
                  <a:t> </a:t>
                </a:r>
              </a:p>
            </p:txBody>
          </p:sp>
        </mc:Fallback>
      </mc:AlternateContent>
      <p:pic>
        <p:nvPicPr>
          <p:cNvPr id="4" name="Picture 3"/>
          <p:cNvPicPr>
            <a:picLocks noChangeAspect="1"/>
          </p:cNvPicPr>
          <p:nvPr/>
        </p:nvPicPr>
        <p:blipFill>
          <a:blip r:embed="rId3"/>
          <a:stretch>
            <a:fillRect/>
          </a:stretch>
        </p:blipFill>
        <p:spPr>
          <a:xfrm>
            <a:off x="1894703" y="3229232"/>
            <a:ext cx="7595286" cy="3188044"/>
          </a:xfrm>
          <a:prstGeom prst="rect">
            <a:avLst/>
          </a:prstGeom>
        </p:spPr>
      </p:pic>
      <p:sp>
        <p:nvSpPr>
          <p:cNvPr id="5" name="Slide Number Placeholder 4"/>
          <p:cNvSpPr>
            <a:spLocks noGrp="1"/>
          </p:cNvSpPr>
          <p:nvPr>
            <p:ph type="sldNum" sz="quarter" idx="12"/>
          </p:nvPr>
        </p:nvSpPr>
        <p:spPr/>
        <p:txBody>
          <a:bodyPr/>
          <a:lstStyle/>
          <a:p>
            <a:fld id="{6113E31D-E2AB-40D1-8B51-AFA5AFEF393A}" type="slidenum">
              <a:rPr lang="en-US" smtClean="0"/>
              <a:t>17</a:t>
            </a:fld>
            <a:endParaRPr lang="en-US" dirty="0"/>
          </a:p>
        </p:txBody>
      </p:sp>
    </p:spTree>
    <p:extLst>
      <p:ext uri="{BB962C8B-B14F-4D97-AF65-F5344CB8AC3E}">
        <p14:creationId xmlns:p14="http://schemas.microsoft.com/office/powerpoint/2010/main" val="3080827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19559"/>
          </a:xfrm>
        </p:spPr>
        <p:txBody>
          <a:bodyPr>
            <a:normAutofit/>
          </a:bodyPr>
          <a:lstStyle/>
          <a:p>
            <a:r>
              <a:rPr lang="en-GB" sz="2800" b="1" dirty="0">
                <a:solidFill>
                  <a:schemeClr val="accent3">
                    <a:lumMod val="75000"/>
                  </a:schemeClr>
                </a:solidFill>
              </a:rPr>
              <a:t>Meaning of Regression Parameters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070919"/>
                <a:ext cx="10058400" cy="4798175"/>
              </a:xfrm>
            </p:spPr>
            <p:txBody>
              <a:bodyPr>
                <a:normAutofit/>
              </a:bodyPr>
              <a:lstStyle/>
              <a:p>
                <a:pPr algn="just"/>
                <a:r>
                  <a:rPr lang="en-US" sz="2600" dirty="0"/>
                  <a:t>The parameters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oMath>
                </a14:m>
                <a:r>
                  <a:rPr lang="en-US" sz="2600" i="1" dirty="0"/>
                  <a:t> </a:t>
                </a:r>
                <a:r>
                  <a:rPr lang="en-US" sz="2600" dirty="0"/>
                  <a:t>and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1</m:t>
                        </m:r>
                      </m:sub>
                    </m:sSub>
                  </m:oMath>
                </a14:m>
                <a:r>
                  <a:rPr lang="en-US" sz="2600" i="1" dirty="0"/>
                  <a:t>, </a:t>
                </a:r>
                <a:r>
                  <a:rPr lang="en-US" sz="2600" dirty="0"/>
                  <a:t>in regression model (1.1) are called </a:t>
                </a:r>
                <a:r>
                  <a:rPr lang="en-US" sz="2600" b="1" i="1" dirty="0">
                    <a:solidFill>
                      <a:schemeClr val="accent3">
                        <a:lumMod val="75000"/>
                      </a:schemeClr>
                    </a:solidFill>
                  </a:rPr>
                  <a:t>regression </a:t>
                </a:r>
                <a:r>
                  <a:rPr lang="en-US" sz="2600" b="1" i="1" dirty="0" smtClean="0">
                    <a:solidFill>
                      <a:schemeClr val="accent3">
                        <a:lumMod val="75000"/>
                      </a:schemeClr>
                    </a:solidFill>
                  </a:rPr>
                  <a:t>coefficients</a:t>
                </a:r>
                <a:r>
                  <a:rPr lang="ar-SA" sz="2600" b="1" i="1" dirty="0" smtClean="0">
                    <a:solidFill>
                      <a:schemeClr val="accent3">
                        <a:lumMod val="75000"/>
                      </a:schemeClr>
                    </a:solidFill>
                  </a:rPr>
                  <a:t>(معاملات الانحدار)</a:t>
                </a:r>
                <a:r>
                  <a:rPr lang="en-US" sz="2600" i="1" dirty="0" smtClean="0"/>
                  <a:t>.</a:t>
                </a:r>
              </a:p>
              <a:p>
                <a:pPr algn="just"/>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1</m:t>
                        </m:r>
                      </m:sub>
                    </m:sSub>
                  </m:oMath>
                </a14:m>
                <a:r>
                  <a:rPr lang="en-US" sz="2600" i="1" dirty="0" smtClean="0"/>
                  <a:t> </a:t>
                </a:r>
                <a:r>
                  <a:rPr lang="en-US" sz="2600" dirty="0" smtClean="0"/>
                  <a:t>is </a:t>
                </a:r>
                <a:r>
                  <a:rPr lang="en-US" sz="2600" dirty="0"/>
                  <a:t>the </a:t>
                </a:r>
                <a:r>
                  <a:rPr lang="en-US" sz="2600" b="1" dirty="0">
                    <a:solidFill>
                      <a:schemeClr val="accent3">
                        <a:lumMod val="75000"/>
                      </a:schemeClr>
                    </a:solidFill>
                  </a:rPr>
                  <a:t>slope </a:t>
                </a:r>
                <a:r>
                  <a:rPr lang="ar-SA" sz="2600" b="1" dirty="0" smtClean="0">
                    <a:solidFill>
                      <a:schemeClr val="accent3">
                        <a:lumMod val="75000"/>
                      </a:schemeClr>
                    </a:solidFill>
                  </a:rPr>
                  <a:t>(الميل)</a:t>
                </a:r>
                <a:r>
                  <a:rPr lang="en-US" sz="2600" dirty="0" smtClean="0"/>
                  <a:t>of </a:t>
                </a:r>
                <a:r>
                  <a:rPr lang="en-US" sz="2600" dirty="0"/>
                  <a:t>the regression line. It indicates the change in the mean of the </a:t>
                </a:r>
                <a:r>
                  <a:rPr lang="en-US" sz="2600" dirty="0" smtClean="0"/>
                  <a:t>probability distribution </a:t>
                </a:r>
                <a:r>
                  <a:rPr lang="en-US" sz="2600" dirty="0"/>
                  <a:t>of </a:t>
                </a:r>
                <a:r>
                  <a:rPr lang="en-US" sz="2600" i="1" dirty="0"/>
                  <a:t>Y </a:t>
                </a:r>
                <a:r>
                  <a:rPr lang="en-US" sz="2600" dirty="0"/>
                  <a:t>per unit increase in </a:t>
                </a:r>
                <a:r>
                  <a:rPr lang="en-US" sz="2600" dirty="0" smtClean="0"/>
                  <a:t>X.</a:t>
                </a:r>
              </a:p>
              <a:p>
                <a:pPr algn="just"/>
                <a:r>
                  <a:rPr lang="en-US" sz="2600" dirty="0" smtClean="0"/>
                  <a:t>The </a:t>
                </a:r>
                <a:r>
                  <a:rPr lang="en-US" sz="2600" dirty="0"/>
                  <a:t>parameter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oMath>
                </a14:m>
                <a:r>
                  <a:rPr lang="en-US" sz="2600" i="1" dirty="0"/>
                  <a:t> </a:t>
                </a:r>
                <a:r>
                  <a:rPr lang="en-US" sz="2600" dirty="0"/>
                  <a:t>is the </a:t>
                </a:r>
                <a:r>
                  <a:rPr lang="en-US" sz="2600" i="1" dirty="0"/>
                  <a:t>Y </a:t>
                </a:r>
                <a:r>
                  <a:rPr lang="en-US" sz="2600" b="1" dirty="0" smtClean="0">
                    <a:solidFill>
                      <a:schemeClr val="accent3">
                        <a:lumMod val="75000"/>
                      </a:schemeClr>
                    </a:solidFill>
                  </a:rPr>
                  <a:t>intercept</a:t>
                </a:r>
                <a:r>
                  <a:rPr lang="ar-SA" sz="2600" b="1" dirty="0" smtClean="0">
                    <a:solidFill>
                      <a:schemeClr val="accent3">
                        <a:lumMod val="75000"/>
                      </a:schemeClr>
                    </a:solidFill>
                  </a:rPr>
                  <a:t>(الجزء امقطوع من المحور) </a:t>
                </a:r>
                <a:r>
                  <a:rPr lang="en-US" sz="2600" dirty="0" smtClean="0"/>
                  <a:t> </a:t>
                </a:r>
                <a:r>
                  <a:rPr lang="en-US" sz="2600" dirty="0"/>
                  <a:t>of the </a:t>
                </a:r>
                <a:r>
                  <a:rPr lang="en-US" sz="2600" dirty="0" smtClean="0"/>
                  <a:t>regression</a:t>
                </a:r>
                <a:r>
                  <a:rPr lang="en-US" sz="2600" dirty="0"/>
                  <a:t> </a:t>
                </a:r>
                <a:r>
                  <a:rPr lang="en-US" sz="2600" dirty="0" smtClean="0"/>
                  <a:t>line</a:t>
                </a:r>
                <a:r>
                  <a:rPr lang="en-US" sz="2600" dirty="0"/>
                  <a:t>. When the scope of the model includes </a:t>
                </a:r>
                <a:r>
                  <a:rPr lang="en-US" sz="2600" dirty="0" smtClean="0"/>
                  <a:t>X=0,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oMath>
                </a14:m>
                <a:r>
                  <a:rPr lang="en-US" sz="2600" i="1" dirty="0"/>
                  <a:t> </a:t>
                </a:r>
                <a:r>
                  <a:rPr lang="en-US" sz="2600" dirty="0"/>
                  <a:t>gives the mean of the </a:t>
                </a:r>
                <a:r>
                  <a:rPr lang="en-US" sz="2600" dirty="0" smtClean="0"/>
                  <a:t>probability distribution </a:t>
                </a:r>
                <a:r>
                  <a:rPr lang="en-US" sz="2600" dirty="0"/>
                  <a:t>of </a:t>
                </a:r>
                <a:r>
                  <a:rPr lang="en-US" sz="2600" i="1" dirty="0"/>
                  <a:t>Y </a:t>
                </a:r>
                <a:r>
                  <a:rPr lang="en-US" sz="2600" dirty="0"/>
                  <a:t>at </a:t>
                </a:r>
                <a:r>
                  <a:rPr lang="en-US" sz="2600" dirty="0" smtClean="0"/>
                  <a:t>X=0. </a:t>
                </a:r>
                <a:r>
                  <a:rPr lang="en-US" sz="2600" dirty="0"/>
                  <a:t>When the scope of the model does not cover X=0</a:t>
                </a:r>
                <a:r>
                  <a:rPr lang="en-US" sz="2600" dirty="0" smtClean="0"/>
                  <a:t>,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oMath>
                </a14:m>
                <a:r>
                  <a:rPr lang="en-US" sz="2600" i="1" dirty="0"/>
                  <a:t> </a:t>
                </a:r>
                <a:r>
                  <a:rPr lang="en-US" sz="2600" dirty="0" smtClean="0"/>
                  <a:t>does not </a:t>
                </a:r>
                <a:r>
                  <a:rPr lang="en-US" sz="2600" dirty="0"/>
                  <a:t>have any particular meaning as a </a:t>
                </a:r>
                <a:r>
                  <a:rPr lang="en-US" sz="2600" dirty="0" smtClean="0"/>
                  <a:t>separate </a:t>
                </a:r>
                <a:r>
                  <a:rPr lang="en-US" sz="2600" dirty="0"/>
                  <a:t>term in the regression model.</a:t>
                </a:r>
                <a:endParaRPr lang="en-GB"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070919"/>
                <a:ext cx="10058400" cy="4798175"/>
              </a:xfrm>
              <a:blipFill rotWithShape="0">
                <a:blip r:embed="rId2"/>
                <a:stretch>
                  <a:fillRect l="-1091" t="-2033" r="-2000"/>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18</a:t>
            </a:fld>
            <a:endParaRPr lang="en-US" dirty="0"/>
          </a:p>
        </p:txBody>
      </p:sp>
    </p:spTree>
    <p:extLst>
      <p:ext uri="{BB962C8B-B14F-4D97-AF65-F5344CB8AC3E}">
        <p14:creationId xmlns:p14="http://schemas.microsoft.com/office/powerpoint/2010/main" val="3297434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428368"/>
                <a:ext cx="10058400" cy="5440726"/>
              </a:xfrm>
            </p:spPr>
            <p:txBody>
              <a:bodyPr>
                <a:normAutofit fontScale="92500"/>
              </a:bodyPr>
              <a:lstStyle/>
              <a:p>
                <a:pPr algn="just"/>
                <a:r>
                  <a:rPr lang="en-US" sz="2600" b="1" dirty="0" smtClean="0">
                    <a:solidFill>
                      <a:schemeClr val="accent3">
                        <a:lumMod val="75000"/>
                      </a:schemeClr>
                    </a:solidFill>
                  </a:rPr>
                  <a:t>Example</a:t>
                </a:r>
              </a:p>
              <a:p>
                <a:pPr algn="just"/>
                <a:r>
                  <a:rPr lang="en-US" sz="2600" dirty="0"/>
                  <a:t>Figure 1.7 shows the regression function</a:t>
                </a:r>
                <a:r>
                  <a:rPr lang="en-US" sz="2600" dirty="0" smtClean="0"/>
                  <a:t>:</a:t>
                </a:r>
              </a:p>
              <a:p>
                <a:pPr algn="just"/>
                <a:r>
                  <a:rPr lang="en-US" sz="2600" dirty="0" smtClean="0"/>
                  <a:t>                                              </a:t>
                </a:r>
                <a14:m>
                  <m:oMath xmlns:m="http://schemas.openxmlformats.org/officeDocument/2006/math">
                    <m:r>
                      <m:rPr>
                        <m:sty m:val="p"/>
                      </m:rPr>
                      <a:rPr lang="en-US" sz="2600">
                        <a:latin typeface="Cambria Math" panose="02040503050406030204" pitchFamily="18" charset="0"/>
                      </a:rPr>
                      <m:t>E</m:t>
                    </m:r>
                    <m:d>
                      <m:dPr>
                        <m:ctrlPr>
                          <a:rPr lang="en-US" sz="2600" i="1">
                            <a:latin typeface="Cambria Math" panose="02040503050406030204" pitchFamily="18" charset="0"/>
                          </a:rPr>
                        </m:ctrlPr>
                      </m:dPr>
                      <m:e>
                        <m:r>
                          <a:rPr lang="en-US" sz="2600" i="1">
                            <a:latin typeface="Cambria Math" panose="02040503050406030204" pitchFamily="18" charset="0"/>
                          </a:rPr>
                          <m:t>𝑌</m:t>
                        </m:r>
                      </m:e>
                    </m:d>
                    <m:r>
                      <a:rPr lang="en-US" sz="2600" i="1">
                        <a:latin typeface="Cambria Math" panose="02040503050406030204" pitchFamily="18" charset="0"/>
                      </a:rPr>
                      <m:t>=9.5+2.1</m:t>
                    </m:r>
                  </m:oMath>
                </a14:m>
                <a:r>
                  <a:rPr lang="en-GB" sz="2600" dirty="0">
                    <a:latin typeface="Times New Roman" panose="02020603050405020304" pitchFamily="18" charset="0"/>
                  </a:rPr>
                  <a:t> </a:t>
                </a:r>
                <a:r>
                  <a:rPr lang="en-GB" sz="2600" dirty="0" smtClean="0">
                    <a:latin typeface="Times New Roman" panose="02020603050405020304" pitchFamily="18" charset="0"/>
                  </a:rPr>
                  <a:t>X</a:t>
                </a:r>
              </a:p>
              <a:p>
                <a:pPr algn="just"/>
                <a:r>
                  <a:rPr lang="en-US" sz="2800" dirty="0"/>
                  <a:t>for the electrical distributor example. The slope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1</m:t>
                        </m:r>
                      </m:sub>
                    </m:sSub>
                  </m:oMath>
                </a14:m>
                <a:r>
                  <a:rPr lang="en-US" sz="2800" dirty="0" smtClean="0"/>
                  <a:t>=2.1 indicates </a:t>
                </a:r>
                <a:r>
                  <a:rPr lang="en-US" sz="2800" dirty="0"/>
                  <a:t>that the preparation </a:t>
                </a:r>
                <a:r>
                  <a:rPr lang="en-US" sz="2800" dirty="0" smtClean="0"/>
                  <a:t>of one </a:t>
                </a:r>
                <a:r>
                  <a:rPr lang="en-US" sz="2800" dirty="0"/>
                  <a:t>additional bid in a week leads to an increase in the mean of the </a:t>
                </a:r>
                <a:r>
                  <a:rPr lang="en-US" sz="2800" dirty="0" smtClean="0"/>
                  <a:t>probability distribution of </a:t>
                </a:r>
                <a:r>
                  <a:rPr lang="en-US" sz="2800" i="1" dirty="0"/>
                  <a:t>Y </a:t>
                </a:r>
                <a:r>
                  <a:rPr lang="en-US" sz="2800" dirty="0"/>
                  <a:t>of </a:t>
                </a:r>
                <a:r>
                  <a:rPr lang="en-US" sz="2800" dirty="0" smtClean="0"/>
                  <a:t>2.1 hours</a:t>
                </a:r>
                <a:r>
                  <a:rPr lang="en-US" sz="2800" dirty="0"/>
                  <a:t>.</a:t>
                </a:r>
              </a:p>
              <a:p>
                <a:pPr algn="just"/>
                <a:r>
                  <a:rPr lang="en-US" sz="2800" dirty="0"/>
                  <a:t>The intercept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0</m:t>
                        </m:r>
                      </m:sub>
                    </m:sSub>
                  </m:oMath>
                </a14:m>
                <a:r>
                  <a:rPr lang="en-US" sz="2800" dirty="0" smtClean="0"/>
                  <a:t>=9.5 indicates </a:t>
                </a:r>
                <a:r>
                  <a:rPr lang="en-US" sz="2800" dirty="0"/>
                  <a:t>the value of the regression function at </a:t>
                </a:r>
                <a:r>
                  <a:rPr lang="en-US" sz="2800" dirty="0" smtClean="0"/>
                  <a:t>X=0. However, since </a:t>
                </a:r>
                <a:r>
                  <a:rPr lang="en-US" sz="2800" dirty="0"/>
                  <a:t>the linear regression model was formulated to apply to weeks where the number </a:t>
                </a:r>
                <a:r>
                  <a:rPr lang="en-US" sz="2800" dirty="0" smtClean="0"/>
                  <a:t>of </a:t>
                </a:r>
                <a:r>
                  <a:rPr lang="en-US" sz="2800" dirty="0"/>
                  <a:t>bids prepared ranges from 20 to 80,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0</m:t>
                        </m:r>
                      </m:sub>
                    </m:sSub>
                  </m:oMath>
                </a14:m>
                <a:r>
                  <a:rPr lang="en-US" sz="2800" i="1" dirty="0"/>
                  <a:t> </a:t>
                </a:r>
                <a:r>
                  <a:rPr lang="en-US" sz="2800" dirty="0"/>
                  <a:t>does not have any intrinsic meaning of its </a:t>
                </a:r>
                <a:r>
                  <a:rPr lang="en-US" sz="2800" dirty="0" smtClean="0"/>
                  <a:t>own here</a:t>
                </a:r>
                <a:r>
                  <a:rPr lang="en-US" sz="2800" dirty="0"/>
                  <a:t>. If the scope of the model were to be extended to X levels near zero, a model </a:t>
                </a:r>
                <a:r>
                  <a:rPr lang="en-US" sz="2800" dirty="0" smtClean="0"/>
                  <a:t>with a </a:t>
                </a:r>
                <a:r>
                  <a:rPr lang="en-US" sz="2800" dirty="0"/>
                  <a:t>curvilinear regression function and some value of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0</m:t>
                        </m:r>
                      </m:sub>
                    </m:sSub>
                  </m:oMath>
                </a14:m>
                <a:r>
                  <a:rPr lang="en-US" sz="2800" i="1" dirty="0"/>
                  <a:t> </a:t>
                </a:r>
                <a:r>
                  <a:rPr lang="en-US" sz="2800" dirty="0"/>
                  <a:t>different from that for the </a:t>
                </a:r>
                <a:r>
                  <a:rPr lang="en-US" sz="2800" dirty="0" smtClean="0"/>
                  <a:t>linear regression </a:t>
                </a:r>
                <a:r>
                  <a:rPr lang="en-US" sz="2800" dirty="0"/>
                  <a:t>function might well be required.</a:t>
                </a:r>
                <a:endParaRPr lang="en-GB"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428368"/>
                <a:ext cx="10058400" cy="5440726"/>
              </a:xfrm>
              <a:blipFill rotWithShape="0">
                <a:blip r:embed="rId2"/>
                <a:stretch>
                  <a:fillRect l="-1091" t="-1568" r="-2000" b="-1344"/>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19</a:t>
            </a:fld>
            <a:endParaRPr lang="en-US" dirty="0"/>
          </a:p>
        </p:txBody>
      </p:sp>
    </p:spTree>
    <p:extLst>
      <p:ext uri="{BB962C8B-B14F-4D97-AF65-F5344CB8AC3E}">
        <p14:creationId xmlns:p14="http://schemas.microsoft.com/office/powerpoint/2010/main" val="4274012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73465"/>
            <a:ext cx="10058400" cy="5725683"/>
          </a:xfrm>
        </p:spPr>
        <p:txBody>
          <a:bodyPr>
            <a:normAutofit/>
          </a:bodyPr>
          <a:lstStyle/>
          <a:p>
            <a:r>
              <a:rPr lang="en-GB" sz="2200" dirty="0">
                <a:solidFill>
                  <a:schemeClr val="bg2">
                    <a:lumMod val="50000"/>
                  </a:schemeClr>
                </a:solidFill>
              </a:rPr>
              <a:t>Instructor: </a:t>
            </a:r>
            <a:r>
              <a:rPr lang="en-GB" sz="2200" dirty="0"/>
              <a:t>Yusra A. </a:t>
            </a:r>
            <a:r>
              <a:rPr lang="en-GB" sz="2200" dirty="0" err="1"/>
              <a:t>Tashkandy</a:t>
            </a:r>
            <a:endParaRPr lang="en-GB" sz="2200" dirty="0"/>
          </a:p>
          <a:p>
            <a:r>
              <a:rPr lang="en-GB" sz="2200" dirty="0">
                <a:solidFill>
                  <a:schemeClr val="bg2">
                    <a:lumMod val="50000"/>
                  </a:schemeClr>
                </a:solidFill>
              </a:rPr>
              <a:t>Office: </a:t>
            </a:r>
            <a:r>
              <a:rPr lang="en-GB" sz="2200" dirty="0" smtClean="0"/>
              <a:t>3</a:t>
            </a:r>
            <a:r>
              <a:rPr lang="en-US" sz="2200" baseline="30000" dirty="0" err="1" smtClean="0"/>
              <a:t>rd</a:t>
            </a:r>
            <a:r>
              <a:rPr lang="en-US" sz="2200" dirty="0" smtClean="0"/>
              <a:t> f</a:t>
            </a:r>
            <a:r>
              <a:rPr lang="en-GB" sz="2200" dirty="0" smtClean="0"/>
              <a:t>-66 </a:t>
            </a:r>
            <a:r>
              <a:rPr lang="en-GB" sz="2200" dirty="0"/>
              <a:t>Building #5, </a:t>
            </a:r>
          </a:p>
          <a:p>
            <a:r>
              <a:rPr lang="en-GB" sz="2200" dirty="0">
                <a:solidFill>
                  <a:schemeClr val="bg2">
                    <a:lumMod val="50000"/>
                  </a:schemeClr>
                </a:solidFill>
              </a:rPr>
              <a:t>E-mail:</a:t>
            </a:r>
            <a:r>
              <a:rPr lang="en-GB" sz="2200" dirty="0"/>
              <a:t> </a:t>
            </a:r>
            <a:r>
              <a:rPr lang="en-GB" sz="2200" dirty="0" smtClean="0">
                <a:hlinkClick r:id="rId2"/>
              </a:rPr>
              <a:t>ytashkandi@ksu.edu.sa</a:t>
            </a:r>
            <a:endParaRPr lang="en-GB" sz="2200" dirty="0" smtClean="0"/>
          </a:p>
          <a:p>
            <a:r>
              <a:rPr lang="en-GB" sz="2200" dirty="0">
                <a:solidFill>
                  <a:schemeClr val="bg2">
                    <a:lumMod val="50000"/>
                  </a:schemeClr>
                </a:solidFill>
              </a:rPr>
              <a:t>Recommended Books:</a:t>
            </a:r>
          </a:p>
          <a:p>
            <a:r>
              <a:rPr lang="en-GB" sz="2200" dirty="0"/>
              <a:t>Applied Linear Regression Models, John </a:t>
            </a:r>
            <a:r>
              <a:rPr lang="en-GB" sz="2200" dirty="0" err="1"/>
              <a:t>Neter</a:t>
            </a:r>
            <a:r>
              <a:rPr lang="en-GB" sz="2200" dirty="0"/>
              <a:t>, William Wasserman, Michael </a:t>
            </a:r>
            <a:r>
              <a:rPr lang="en-GB" sz="2200" dirty="0" err="1"/>
              <a:t>Kutner</a:t>
            </a:r>
            <a:r>
              <a:rPr lang="en-GB" sz="2200" dirty="0"/>
              <a:t>.</a:t>
            </a:r>
          </a:p>
          <a:p>
            <a:r>
              <a:rPr lang="ar-SA" sz="2200" dirty="0"/>
              <a:t>نماذج إحصائية خطية تطبيقية ( الجزء الأول)</a:t>
            </a:r>
            <a:endParaRPr lang="en-GB" sz="2200" dirty="0"/>
          </a:p>
          <a:p>
            <a:r>
              <a:rPr lang="ar-SA" sz="2200" dirty="0"/>
              <a:t>المؤلف: نيتر واخرون.ترجمة: د. انيس كنجو – د. عبد الحميد الزيد – د. الحسيني عبد البر</a:t>
            </a:r>
            <a:endParaRPr lang="en-GB" sz="2200" dirty="0"/>
          </a:p>
          <a:p>
            <a:endParaRPr lang="en-GB" sz="2200" dirty="0" smtClean="0">
              <a:solidFill>
                <a:schemeClr val="bg2">
                  <a:lumMod val="50000"/>
                </a:schemeClr>
              </a:solidFill>
            </a:endParaRPr>
          </a:p>
          <a:p>
            <a:r>
              <a:rPr lang="en-GB" sz="2200" dirty="0" smtClean="0">
                <a:solidFill>
                  <a:schemeClr val="bg2">
                    <a:lumMod val="50000"/>
                  </a:schemeClr>
                </a:solidFill>
              </a:rPr>
              <a:t>Course </a:t>
            </a:r>
            <a:r>
              <a:rPr lang="en-GB" sz="2200" dirty="0">
                <a:solidFill>
                  <a:schemeClr val="bg2">
                    <a:lumMod val="50000"/>
                  </a:schemeClr>
                </a:solidFill>
              </a:rPr>
              <a:t>Scope Contents:</a:t>
            </a:r>
          </a:p>
          <a:p>
            <a:r>
              <a:rPr lang="en-GB" sz="2200" dirty="0"/>
              <a:t>Simple linear regression model - Multiple linear regression - Analysis of residuals and predictions. - Stepwise regression - Some nonlinear regression models and data transformations - Student will use statistical computer packages such as SAS, SPSS, Minitab</a:t>
            </a:r>
          </a:p>
          <a:p>
            <a:endParaRPr lang="en-GB" sz="2200" dirty="0"/>
          </a:p>
        </p:txBody>
      </p:sp>
      <p:sp>
        <p:nvSpPr>
          <p:cNvPr id="2" name="Slide Number Placeholder 1"/>
          <p:cNvSpPr>
            <a:spLocks noGrp="1"/>
          </p:cNvSpPr>
          <p:nvPr>
            <p:ph type="sldNum" sz="quarter" idx="12"/>
          </p:nvPr>
        </p:nvSpPr>
        <p:spPr/>
        <p:txBody>
          <a:bodyPr/>
          <a:lstStyle/>
          <a:p>
            <a:fld id="{6113E31D-E2AB-40D1-8B51-AFA5AFEF393A}" type="slidenum">
              <a:rPr lang="en-US" smtClean="0"/>
              <a:t>2</a:t>
            </a:fld>
            <a:endParaRPr lang="en-US" dirty="0"/>
          </a:p>
        </p:txBody>
      </p:sp>
    </p:spTree>
    <p:extLst>
      <p:ext uri="{BB962C8B-B14F-4D97-AF65-F5344CB8AC3E}">
        <p14:creationId xmlns:p14="http://schemas.microsoft.com/office/powerpoint/2010/main" val="2955822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001796" y="799070"/>
            <a:ext cx="7158680" cy="4151870"/>
          </a:xfrm>
          <a:prstGeom prst="rect">
            <a:avLst/>
          </a:prstGeom>
        </p:spPr>
      </p:pic>
      <p:sp>
        <p:nvSpPr>
          <p:cNvPr id="5" name="Slide Number Placeholder 4"/>
          <p:cNvSpPr>
            <a:spLocks noGrp="1"/>
          </p:cNvSpPr>
          <p:nvPr>
            <p:ph type="sldNum" sz="quarter" idx="12"/>
          </p:nvPr>
        </p:nvSpPr>
        <p:spPr/>
        <p:txBody>
          <a:bodyPr/>
          <a:lstStyle/>
          <a:p>
            <a:fld id="{6113E31D-E2AB-40D1-8B51-AFA5AFEF393A}" type="slidenum">
              <a:rPr lang="en-US" smtClean="0"/>
              <a:t>20</a:t>
            </a:fld>
            <a:endParaRPr lang="en-US" dirty="0"/>
          </a:p>
        </p:txBody>
      </p:sp>
    </p:spTree>
    <p:extLst>
      <p:ext uri="{BB962C8B-B14F-4D97-AF65-F5344CB8AC3E}">
        <p14:creationId xmlns:p14="http://schemas.microsoft.com/office/powerpoint/2010/main" val="38783511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45634"/>
          </a:xfrm>
        </p:spPr>
        <p:txBody>
          <a:bodyPr>
            <a:normAutofit/>
          </a:bodyPr>
          <a:lstStyle/>
          <a:p>
            <a:r>
              <a:rPr lang="en-GB" sz="2800" b="1" dirty="0">
                <a:solidFill>
                  <a:schemeClr val="accent3">
                    <a:lumMod val="75000"/>
                  </a:schemeClr>
                </a:solidFill>
              </a:rPr>
              <a:t>Estimation of Regression </a:t>
            </a:r>
            <a:r>
              <a:rPr lang="en-GB" sz="2800" b="1" dirty="0" smtClean="0">
                <a:solidFill>
                  <a:schemeClr val="accent3">
                    <a:lumMod val="75000"/>
                  </a:schemeClr>
                </a:solidFill>
              </a:rPr>
              <a:t>Function</a:t>
            </a:r>
            <a:br>
              <a:rPr lang="en-GB" sz="2800" b="1" dirty="0" smtClean="0">
                <a:solidFill>
                  <a:schemeClr val="accent3">
                    <a:lumMod val="75000"/>
                  </a:schemeClr>
                </a:solidFill>
              </a:rPr>
            </a:br>
            <a:r>
              <a:rPr lang="en-GB" sz="2800" b="1" dirty="0" smtClean="0">
                <a:solidFill>
                  <a:schemeClr val="accent3">
                    <a:lumMod val="75000"/>
                  </a:schemeClr>
                </a:solidFill>
              </a:rPr>
              <a:t/>
            </a:r>
            <a:br>
              <a:rPr lang="en-GB" sz="2800" b="1" dirty="0" smtClean="0">
                <a:solidFill>
                  <a:schemeClr val="accent3">
                    <a:lumMod val="75000"/>
                  </a:schemeClr>
                </a:solidFill>
              </a:rPr>
            </a:br>
            <a:r>
              <a:rPr lang="en-GB" sz="2800" b="1" dirty="0">
                <a:solidFill>
                  <a:schemeClr val="accent3">
                    <a:lumMod val="75000"/>
                  </a:schemeClr>
                </a:solidFill>
              </a:rPr>
              <a:t>Method of least -Squares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14:m>
                  <m:oMath xmlns:m="http://schemas.openxmlformats.org/officeDocument/2006/math">
                    <m:sSub>
                      <m:sSubPr>
                        <m:ctrlPr>
                          <a:rPr lang="en-GB" sz="2600" i="1" smtClean="0">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𝜖</m:t>
                        </m:r>
                      </m:e>
                      <m:sub>
                        <m:r>
                          <a:rPr lang="en-US" sz="2600" i="1">
                            <a:latin typeface="Cambria Math" panose="02040503050406030204" pitchFamily="18" charset="0"/>
                          </a:rPr>
                          <m:t>𝑖</m:t>
                        </m:r>
                      </m:sub>
                    </m:sSub>
                  </m:oMath>
                </a14:m>
                <a:endParaRPr lang="en-GB" sz="2600" dirty="0" smtClean="0"/>
              </a:p>
              <a:p>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𝜖</m:t>
                        </m:r>
                      </m:e>
                      <m:sub>
                        <m:r>
                          <a:rPr lang="en-US" sz="2600" i="1">
                            <a:latin typeface="Cambria Math" panose="02040503050406030204" pitchFamily="18" charset="0"/>
                          </a:rPr>
                          <m:t>𝑖</m:t>
                        </m:r>
                      </m:sub>
                    </m:sSub>
                    <m:r>
                      <a:rPr lang="en-US" sz="2600" b="0" i="1" smtClean="0">
                        <a:latin typeface="Cambria Math" panose="02040503050406030204" pitchFamily="18" charset="0"/>
                      </a:rPr>
                      <m:t>=</m:t>
                    </m:r>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r>
                      <a:rPr lang="en-US" sz="2600" b="0" i="1" smtClean="0">
                        <a:latin typeface="Cambria Math" panose="02040503050406030204" pitchFamily="18" charset="0"/>
                      </a:rPr>
                      <m:t>−</m:t>
                    </m:r>
                    <m:d>
                      <m:dPr>
                        <m:ctrlPr>
                          <a:rPr lang="en-US" sz="2600" b="0" i="1" smtClean="0">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oMath>
                </a14:m>
                <a:endParaRPr lang="en-GB" sz="2600" dirty="0" smtClean="0"/>
              </a:p>
              <a:p>
                <a14:m>
                  <m:oMath xmlns:m="http://schemas.openxmlformats.org/officeDocument/2006/math">
                    <m:r>
                      <a:rPr lang="en-US" sz="2600" b="0" i="1" smtClean="0">
                        <a:latin typeface="Cambria Math" panose="02040503050406030204" pitchFamily="18" charset="0"/>
                      </a:rPr>
                      <m:t>𝑄</m:t>
                    </m:r>
                    <m:r>
                      <a:rPr lang="en-US" sz="2600" b="0" i="1" smtClean="0">
                        <a:latin typeface="Cambria Math" panose="02040503050406030204" pitchFamily="18" charset="0"/>
                      </a:rPr>
                      <m:t>=</m:t>
                    </m:r>
                    <m:nary>
                      <m:naryPr>
                        <m:chr m:val="∑"/>
                        <m:ctrlPr>
                          <a:rPr lang="en-US" sz="2600" b="0" i="1" smtClean="0">
                            <a:latin typeface="Cambria Math" panose="02040503050406030204" pitchFamily="18" charset="0"/>
                          </a:rPr>
                        </m:ctrlPr>
                      </m:naryPr>
                      <m:sub>
                        <m:r>
                          <m:rPr>
                            <m:brk m:alnAt="23"/>
                          </m:rPr>
                          <a:rPr lang="en-US" sz="2600" b="0" i="1" smtClean="0">
                            <a:latin typeface="Cambria Math" panose="02040503050406030204" pitchFamily="18" charset="0"/>
                          </a:rPr>
                          <m:t>𝑖</m:t>
                        </m:r>
                        <m:r>
                          <a:rPr lang="en-US" sz="2600" b="0" i="1" smtClean="0">
                            <a:latin typeface="Cambria Math" panose="02040503050406030204" pitchFamily="18" charset="0"/>
                          </a:rPr>
                          <m:t>=1</m:t>
                        </m:r>
                      </m:sub>
                      <m:sup>
                        <m:r>
                          <a:rPr lang="en-US" sz="2600" b="0" i="1" smtClean="0">
                            <a:latin typeface="Cambria Math" panose="02040503050406030204" pitchFamily="18" charset="0"/>
                          </a:rPr>
                          <m:t>𝑛</m:t>
                        </m:r>
                      </m:sup>
                      <m:e>
                        <m:sSubSup>
                          <m:sSubSupPr>
                            <m:ctrlPr>
                              <a:rPr lang="en-US" sz="2600" b="0" i="1" smtClean="0">
                                <a:latin typeface="Cambria Math" panose="02040503050406030204" pitchFamily="18" charset="0"/>
                              </a:rPr>
                            </m:ctrlPr>
                          </m:sSubSupPr>
                          <m:e>
                            <m:r>
                              <a:rPr lang="en-US" sz="2600" b="0" i="1" smtClean="0">
                                <a:latin typeface="Cambria Math" panose="02040503050406030204" pitchFamily="18" charset="0"/>
                                <a:ea typeface="Cambria Math" panose="02040503050406030204" pitchFamily="18" charset="0"/>
                              </a:rPr>
                              <m:t>𝜖</m:t>
                            </m:r>
                          </m:e>
                          <m:sub>
                            <m:r>
                              <a:rPr lang="en-US" sz="2600" b="0" i="1" smtClean="0">
                                <a:latin typeface="Cambria Math" panose="02040503050406030204" pitchFamily="18" charset="0"/>
                              </a:rPr>
                              <m:t>𝑖</m:t>
                            </m:r>
                          </m:sub>
                          <m:sup>
                            <m:r>
                              <a:rPr lang="en-US" sz="2600" b="0" i="1" smtClean="0">
                                <a:latin typeface="Cambria Math" panose="02040503050406030204" pitchFamily="18" charset="0"/>
                              </a:rPr>
                              <m:t>2</m:t>
                            </m:r>
                          </m:sup>
                        </m:sSubSup>
                      </m:e>
                    </m:nary>
                    <m:r>
                      <a:rPr lang="en-US" sz="2600" b="0" i="1" smtClean="0">
                        <a:latin typeface="Cambria Math" panose="02040503050406030204" pitchFamily="18" charset="0"/>
                      </a:rPr>
                      <m:t>=</m:t>
                    </m:r>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sSup>
                          <m:sSupPr>
                            <m:ctrlPr>
                              <a:rPr lang="en-US" sz="2600" i="1" smtClean="0">
                                <a:latin typeface="Cambria Math" panose="02040503050406030204" pitchFamily="18" charset="0"/>
                              </a:rPr>
                            </m:ctrlPr>
                          </m:sSupPr>
                          <m:e>
                            <m:d>
                              <m:dPr>
                                <m:ctrlPr>
                                  <a:rPr lang="en-US" sz="2600" i="1" smtClean="0">
                                    <a:latin typeface="Cambria Math" panose="02040503050406030204" pitchFamily="18" charset="0"/>
                                  </a:rPr>
                                </m:ctrlPr>
                              </m:dPr>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r>
                                  <a:rPr lang="en-US" sz="2600" b="0" i="1" smtClean="0">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e>
                          <m:sup>
                            <m:r>
                              <a:rPr lang="en-US" sz="2600" b="0" i="1" smtClean="0">
                                <a:latin typeface="Cambria Math" panose="02040503050406030204" pitchFamily="18" charset="0"/>
                              </a:rPr>
                              <m:t>2</m:t>
                            </m:r>
                          </m:sup>
                        </m:sSup>
                      </m:e>
                    </m:nary>
                  </m:oMath>
                </a14:m>
                <a:endParaRPr lang="en-GB" sz="2600" dirty="0" smtClean="0"/>
              </a:p>
              <a:p>
                <a14:m>
                  <m:oMath xmlns:m="http://schemas.openxmlformats.org/officeDocument/2006/math">
                    <m:f>
                      <m:fPr>
                        <m:ctrlPr>
                          <a:rPr lang="en-GB" sz="2600" i="1" smtClean="0">
                            <a:latin typeface="Cambria Math" panose="02040503050406030204" pitchFamily="18" charset="0"/>
                          </a:rPr>
                        </m:ctrlPr>
                      </m:fPr>
                      <m:num>
                        <m:r>
                          <a:rPr lang="en-GB" sz="260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𝑄</m:t>
                        </m:r>
                      </m:num>
                      <m:den>
                        <m:r>
                          <a:rPr lang="en-GB" sz="2600" i="1" smtClean="0">
                            <a:latin typeface="Cambria Math" panose="02040503050406030204" pitchFamily="18" charset="0"/>
                            <a:ea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den>
                    </m:f>
                    <m:r>
                      <a:rPr lang="en-US" sz="2600" b="0" i="1" smtClean="0">
                        <a:latin typeface="Cambria Math" panose="02040503050406030204" pitchFamily="18" charset="0"/>
                      </a:rPr>
                      <m:t>=0,     </m:t>
                    </m:r>
                    <m:f>
                      <m:fPr>
                        <m:ctrlPr>
                          <a:rPr lang="en-GB" sz="2600" i="1">
                            <a:latin typeface="Cambria Math" panose="02040503050406030204" pitchFamily="18" charset="0"/>
                          </a:rPr>
                        </m:ctrlPr>
                      </m:fPr>
                      <m:num>
                        <m:r>
                          <a:rPr lang="en-GB"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𝑄</m:t>
                        </m:r>
                      </m:num>
                      <m:den>
                        <m:r>
                          <a:rPr lang="en-GB" sz="2600" i="1">
                            <a:latin typeface="Cambria Math" panose="02040503050406030204" pitchFamily="18" charset="0"/>
                            <a:ea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b="0" i="1" smtClean="0">
                                <a:latin typeface="Cambria Math" panose="02040503050406030204" pitchFamily="18" charset="0"/>
                              </a:rPr>
                              <m:t>1</m:t>
                            </m:r>
                          </m:sub>
                        </m:sSub>
                      </m:den>
                    </m:f>
                    <m:r>
                      <a:rPr lang="en-US" sz="2600" i="1">
                        <a:latin typeface="Cambria Math" panose="02040503050406030204" pitchFamily="18" charset="0"/>
                      </a:rPr>
                      <m:t>=0</m:t>
                    </m:r>
                  </m:oMath>
                </a14:m>
                <a:endParaRPr lang="en-GB" sz="2600" dirty="0"/>
              </a:p>
              <a:p>
                <a14:m>
                  <m:oMath xmlns:m="http://schemas.openxmlformats.org/officeDocument/2006/math">
                    <m:f>
                      <m:fPr>
                        <m:ctrlPr>
                          <a:rPr lang="en-GB" sz="2600" i="1">
                            <a:latin typeface="Cambria Math" panose="02040503050406030204" pitchFamily="18" charset="0"/>
                          </a:rPr>
                        </m:ctrlPr>
                      </m:fPr>
                      <m:num>
                        <m:r>
                          <a:rPr lang="en-GB"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𝑄</m:t>
                        </m:r>
                      </m:num>
                      <m:den>
                        <m:r>
                          <a:rPr lang="en-GB" sz="2600" i="1">
                            <a:latin typeface="Cambria Math" panose="02040503050406030204" pitchFamily="18" charset="0"/>
                            <a:ea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den>
                    </m:f>
                    <m:r>
                      <a:rPr lang="en-US" sz="2600" i="1">
                        <a:latin typeface="Cambria Math" panose="02040503050406030204" pitchFamily="18" charset="0"/>
                      </a:rPr>
                      <m:t>=</m:t>
                    </m:r>
                    <m:r>
                      <a:rPr lang="en-US" sz="2600" b="0" i="1" smtClean="0">
                        <a:latin typeface="Cambria Math" panose="02040503050406030204" pitchFamily="18" charset="0"/>
                      </a:rPr>
                      <m:t>2</m:t>
                    </m:r>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d>
                          <m:dPr>
                            <m:ctrlPr>
                              <a:rPr lang="en-US" sz="2600" i="1">
                                <a:latin typeface="Cambria Math" panose="02040503050406030204" pitchFamily="18" charset="0"/>
                              </a:rPr>
                            </m:ctrlPr>
                          </m:dPr>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d>
                          <m:dPr>
                            <m:ctrlPr>
                              <a:rPr lang="en-US" sz="2600" i="1" smtClean="0">
                                <a:latin typeface="Cambria Math" panose="02040503050406030204" pitchFamily="18" charset="0"/>
                              </a:rPr>
                            </m:ctrlPr>
                          </m:dPr>
                          <m:e>
                            <m:r>
                              <a:rPr lang="en-US" sz="2600" b="0" i="1" smtClean="0">
                                <a:latin typeface="Cambria Math" panose="02040503050406030204" pitchFamily="18" charset="0"/>
                              </a:rPr>
                              <m:t>−1</m:t>
                            </m:r>
                          </m:e>
                        </m:d>
                      </m:e>
                    </m:nary>
                  </m:oMath>
                </a14:m>
                <a:endParaRPr lang="en-GB" sz="2600" dirty="0" smtClean="0"/>
              </a:p>
              <a:p>
                <a14:m>
                  <m:oMath xmlns:m="http://schemas.openxmlformats.org/officeDocument/2006/math">
                    <m:r>
                      <a:rPr lang="en-US" sz="2600" i="1">
                        <a:latin typeface="Cambria Math" panose="02040503050406030204" pitchFamily="18" charset="0"/>
                      </a:rPr>
                      <m:t>2</m:t>
                    </m:r>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d>
                          <m:dPr>
                            <m:ctrlPr>
                              <a:rPr lang="en-US" sz="2600" i="1">
                                <a:latin typeface="Cambria Math" panose="02040503050406030204" pitchFamily="18" charset="0"/>
                              </a:rPr>
                            </m:ctrlPr>
                          </m:dPr>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d>
                          <m:dPr>
                            <m:ctrlPr>
                              <a:rPr lang="en-US" sz="2600" i="1">
                                <a:latin typeface="Cambria Math" panose="02040503050406030204" pitchFamily="18" charset="0"/>
                              </a:rPr>
                            </m:ctrlPr>
                          </m:dPr>
                          <m:e>
                            <m:r>
                              <a:rPr lang="en-US" sz="2600" i="1">
                                <a:latin typeface="Cambria Math" panose="02040503050406030204" pitchFamily="18" charset="0"/>
                              </a:rPr>
                              <m:t>−1</m:t>
                            </m:r>
                          </m:e>
                        </m:d>
                        <m:r>
                          <a:rPr lang="en-US" sz="2600" b="0" i="1" smtClean="0">
                            <a:latin typeface="Cambria Math" panose="02040503050406030204" pitchFamily="18" charset="0"/>
                          </a:rPr>
                          <m:t>=0</m:t>
                        </m:r>
                      </m:e>
                    </m:nary>
                  </m:oMath>
                </a14:m>
                <a:endParaRPr lang="en-GB" sz="2600" dirty="0" smtClean="0"/>
              </a:p>
              <a:p>
                <a14:m>
                  <m:oMath xmlns:m="http://schemas.openxmlformats.org/officeDocument/2006/math">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d>
                          <m:dPr>
                            <m:ctrlPr>
                              <a:rPr lang="en-US" sz="2600" i="1">
                                <a:latin typeface="Cambria Math" panose="02040503050406030204" pitchFamily="18" charset="0"/>
                              </a:rPr>
                            </m:ctrlPr>
                          </m:dPr>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r>
                          <a:rPr lang="en-US" sz="2600" i="1">
                            <a:latin typeface="Cambria Math" panose="02040503050406030204" pitchFamily="18" charset="0"/>
                          </a:rPr>
                          <m:t>=0</m:t>
                        </m:r>
                      </m:e>
                    </m:nary>
                  </m:oMath>
                </a14:m>
                <a:endParaRPr lang="en-GB"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4667" b="-18939"/>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21</a:t>
            </a:fld>
            <a:endParaRPr lang="en-US" dirty="0"/>
          </a:p>
        </p:txBody>
      </p:sp>
    </p:spTree>
    <p:extLst>
      <p:ext uri="{BB962C8B-B14F-4D97-AF65-F5344CB8AC3E}">
        <p14:creationId xmlns:p14="http://schemas.microsoft.com/office/powerpoint/2010/main" val="3818178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238897"/>
                <a:ext cx="10058400" cy="5630197"/>
              </a:xfrm>
            </p:spPr>
            <p:txBody>
              <a:bodyPr>
                <a:normAutofit/>
              </a:bodyPr>
              <a:lstStyle/>
              <a:p>
                <a14:m>
                  <m:oMath xmlns:m="http://schemas.openxmlformats.org/officeDocument/2006/math">
                    <m:nary>
                      <m:naryPr>
                        <m:chr m:val="∑"/>
                        <m:ctrlPr>
                          <a:rPr lang="en-US" sz="2600" i="1" smtClean="0">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d>
                          <m:dPr>
                            <m:ctrlPr>
                              <a:rPr lang="en-US" sz="2600" i="1">
                                <a:latin typeface="Cambria Math" panose="02040503050406030204" pitchFamily="18" charset="0"/>
                              </a:rPr>
                            </m:ctrlPr>
                          </m:dPr>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r>
                          <a:rPr lang="en-US" sz="2600" i="1">
                            <a:latin typeface="Cambria Math" panose="02040503050406030204" pitchFamily="18" charset="0"/>
                          </a:rPr>
                          <m:t>=0</m:t>
                        </m:r>
                      </m:e>
                    </m:nary>
                  </m:oMath>
                </a14:m>
                <a:endParaRPr lang="en-GB" sz="2600" dirty="0" smtClean="0"/>
              </a:p>
              <a:p>
                <a14:m>
                  <m:oMath xmlns:m="http://schemas.openxmlformats.org/officeDocument/2006/math">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e>
                    </m:nary>
                    <m:r>
                      <a:rPr lang="en-US" sz="2600" b="0" i="1" smtClean="0">
                        <a:latin typeface="Cambria Math" panose="02040503050406030204" pitchFamily="18" charset="0"/>
                      </a:rPr>
                      <m:t>−</m:t>
                    </m:r>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0</m:t>
                                </m:r>
                              </m:sub>
                            </m:sSub>
                          </m:e>
                        </m:d>
                      </m:e>
                    </m:nary>
                    <m:r>
                      <a:rPr lang="en-US" sz="2600" i="1">
                        <a:latin typeface="Cambria Math" panose="02040503050406030204" pitchFamily="18" charset="0"/>
                      </a:rPr>
                      <m:t>−</m:t>
                    </m:r>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d>
                          <m:dPr>
                            <m:ctrlPr>
                              <a:rPr lang="en-US" sz="2600" i="1">
                                <a:latin typeface="Cambria Math" panose="02040503050406030204" pitchFamily="18" charset="0"/>
                              </a:rPr>
                            </m:ctrlPr>
                          </m:dPr>
                          <m:e>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e>
                    </m:nary>
                    <m:r>
                      <a:rPr lang="en-US" sz="2600" b="0" i="1" smtClean="0">
                        <a:latin typeface="Cambria Math" panose="02040503050406030204" pitchFamily="18" charset="0"/>
                      </a:rPr>
                      <m:t>=0</m:t>
                    </m:r>
                  </m:oMath>
                </a14:m>
                <a:endParaRPr lang="en-GB" sz="2600" dirty="0" smtClean="0"/>
              </a:p>
              <a:p>
                <a14:m>
                  <m:oMath xmlns:m="http://schemas.openxmlformats.org/officeDocument/2006/math">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e>
                    </m:nary>
                    <m:r>
                      <a:rPr lang="en-US" sz="2600" i="1">
                        <a:latin typeface="Cambria Math" panose="02040503050406030204" pitchFamily="18" charset="0"/>
                      </a:rPr>
                      <m:t>−</m:t>
                    </m:r>
                    <m:r>
                      <a:rPr lang="en-US" sz="2600" b="0" i="1" smtClean="0">
                        <a:latin typeface="Cambria Math" panose="02040503050406030204" pitchFamily="18" charset="0"/>
                      </a:rPr>
                      <m:t>𝑛</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1</m:t>
                        </m:r>
                      </m:sub>
                    </m:sSub>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nary>
                    <m:r>
                      <a:rPr lang="en-US" sz="2600" i="1">
                        <a:latin typeface="Cambria Math" panose="02040503050406030204" pitchFamily="18" charset="0"/>
                      </a:rPr>
                      <m:t>=0</m:t>
                    </m:r>
                  </m:oMath>
                </a14:m>
                <a:endParaRPr lang="en-GB" sz="2600" dirty="0" smtClean="0"/>
              </a:p>
              <a:p>
                <a14:m>
                  <m:oMath xmlns:m="http://schemas.openxmlformats.org/officeDocument/2006/math">
                    <m:nary>
                      <m:naryPr>
                        <m:chr m:val="∑"/>
                        <m:ctrlPr>
                          <a:rPr lang="en-US" sz="2600" i="1" smtClean="0">
                            <a:solidFill>
                              <a:schemeClr val="accent3">
                                <a:lumMod val="75000"/>
                              </a:schemeClr>
                            </a:solidFill>
                            <a:latin typeface="Cambria Math" panose="02040503050406030204" pitchFamily="18" charset="0"/>
                          </a:rPr>
                        </m:ctrlPr>
                      </m:naryPr>
                      <m:sub>
                        <m:r>
                          <m:rPr>
                            <m:brk m:alnAt="23"/>
                          </m:rPr>
                          <a:rPr lang="en-US" sz="2600" i="1">
                            <a:solidFill>
                              <a:schemeClr val="accent3">
                                <a:lumMod val="75000"/>
                              </a:schemeClr>
                            </a:solidFill>
                            <a:latin typeface="Cambria Math" panose="02040503050406030204" pitchFamily="18" charset="0"/>
                          </a:rPr>
                          <m:t>𝑖</m:t>
                        </m:r>
                        <m:r>
                          <a:rPr lang="en-US" sz="2600" i="1">
                            <a:solidFill>
                              <a:schemeClr val="accent3">
                                <a:lumMod val="75000"/>
                              </a:schemeClr>
                            </a:solidFill>
                            <a:latin typeface="Cambria Math" panose="02040503050406030204" pitchFamily="18" charset="0"/>
                          </a:rPr>
                          <m:t>=1</m:t>
                        </m:r>
                      </m:sub>
                      <m:sup>
                        <m:r>
                          <a:rPr lang="en-US" sz="2600" i="1">
                            <a:solidFill>
                              <a:schemeClr val="accent3">
                                <a:lumMod val="75000"/>
                              </a:schemeClr>
                            </a:solidFill>
                            <a:latin typeface="Cambria Math" panose="02040503050406030204" pitchFamily="18" charset="0"/>
                          </a:rPr>
                          <m:t>𝑛</m:t>
                        </m:r>
                      </m:sup>
                      <m:e>
                        <m:sSub>
                          <m:sSubPr>
                            <m:ctrlPr>
                              <a:rPr lang="en-GB"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rPr>
                              <m:t>𝑌</m:t>
                            </m:r>
                          </m:e>
                          <m:sub>
                            <m:r>
                              <a:rPr lang="en-US" sz="2600" i="1">
                                <a:solidFill>
                                  <a:schemeClr val="accent3">
                                    <a:lumMod val="75000"/>
                                  </a:schemeClr>
                                </a:solidFill>
                                <a:latin typeface="Cambria Math" panose="02040503050406030204" pitchFamily="18" charset="0"/>
                              </a:rPr>
                              <m:t>𝑖</m:t>
                            </m:r>
                          </m:sub>
                        </m:sSub>
                      </m:e>
                    </m:nary>
                    <m:r>
                      <a:rPr lang="en-US" sz="2600" b="0" i="1" smtClean="0">
                        <a:solidFill>
                          <a:schemeClr val="accent3">
                            <a:lumMod val="75000"/>
                          </a:schemeClr>
                        </a:solidFill>
                        <a:latin typeface="Cambria Math" panose="02040503050406030204" pitchFamily="18" charset="0"/>
                      </a:rPr>
                      <m:t>=</m:t>
                    </m:r>
                    <m:r>
                      <a:rPr lang="en-US" sz="2600" i="1">
                        <a:solidFill>
                          <a:schemeClr val="accent3">
                            <a:lumMod val="75000"/>
                          </a:schemeClr>
                        </a:solidFill>
                        <a:latin typeface="Cambria Math" panose="02040503050406030204" pitchFamily="18" charset="0"/>
                      </a:rPr>
                      <m:t>𝑛</m:t>
                    </m:r>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ea typeface="Cambria Math" panose="02040503050406030204" pitchFamily="18" charset="0"/>
                          </a:rPr>
                          <m:t>𝑏</m:t>
                        </m:r>
                      </m:e>
                      <m:sub>
                        <m:r>
                          <a:rPr lang="en-US" sz="2600" i="1">
                            <a:solidFill>
                              <a:schemeClr val="accent3">
                                <a:lumMod val="75000"/>
                              </a:schemeClr>
                            </a:solidFill>
                            <a:latin typeface="Cambria Math" panose="02040503050406030204" pitchFamily="18" charset="0"/>
                          </a:rPr>
                          <m:t>0</m:t>
                        </m:r>
                      </m:sub>
                    </m:sSub>
                    <m:r>
                      <a:rPr lang="en-US" sz="2600" b="0" i="1" smtClean="0">
                        <a:solidFill>
                          <a:schemeClr val="accent3">
                            <a:lumMod val="75000"/>
                          </a:schemeClr>
                        </a:solidFill>
                        <a:latin typeface="Cambria Math" panose="02040503050406030204" pitchFamily="18" charset="0"/>
                      </a:rPr>
                      <m:t>+</m:t>
                    </m:r>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ea typeface="Cambria Math" panose="02040503050406030204" pitchFamily="18" charset="0"/>
                          </a:rPr>
                          <m:t>𝑏</m:t>
                        </m:r>
                      </m:e>
                      <m:sub>
                        <m:r>
                          <a:rPr lang="en-US" sz="2600" i="1">
                            <a:solidFill>
                              <a:schemeClr val="accent3">
                                <a:lumMod val="75000"/>
                              </a:schemeClr>
                            </a:solidFill>
                            <a:latin typeface="Cambria Math" panose="02040503050406030204" pitchFamily="18" charset="0"/>
                          </a:rPr>
                          <m:t>1</m:t>
                        </m:r>
                      </m:sub>
                    </m:sSub>
                    <m:nary>
                      <m:naryPr>
                        <m:chr m:val="∑"/>
                        <m:ctrlPr>
                          <a:rPr lang="en-US" sz="2600" i="1">
                            <a:solidFill>
                              <a:schemeClr val="accent3">
                                <a:lumMod val="75000"/>
                              </a:schemeClr>
                            </a:solidFill>
                            <a:latin typeface="Cambria Math" panose="02040503050406030204" pitchFamily="18" charset="0"/>
                          </a:rPr>
                        </m:ctrlPr>
                      </m:naryPr>
                      <m:sub>
                        <m:r>
                          <m:rPr>
                            <m:brk m:alnAt="23"/>
                          </m:rPr>
                          <a:rPr lang="en-US" sz="2600" i="1">
                            <a:solidFill>
                              <a:schemeClr val="accent3">
                                <a:lumMod val="75000"/>
                              </a:schemeClr>
                            </a:solidFill>
                            <a:latin typeface="Cambria Math" panose="02040503050406030204" pitchFamily="18" charset="0"/>
                          </a:rPr>
                          <m:t>𝑖</m:t>
                        </m:r>
                        <m:r>
                          <a:rPr lang="en-US" sz="2600" i="1">
                            <a:solidFill>
                              <a:schemeClr val="accent3">
                                <a:lumMod val="75000"/>
                              </a:schemeClr>
                            </a:solidFill>
                            <a:latin typeface="Cambria Math" panose="02040503050406030204" pitchFamily="18" charset="0"/>
                          </a:rPr>
                          <m:t>=1</m:t>
                        </m:r>
                      </m:sub>
                      <m:sup>
                        <m:r>
                          <a:rPr lang="en-US" sz="2600" i="1">
                            <a:solidFill>
                              <a:schemeClr val="accent3">
                                <a:lumMod val="75000"/>
                              </a:schemeClr>
                            </a:solidFill>
                            <a:latin typeface="Cambria Math" panose="02040503050406030204" pitchFamily="18" charset="0"/>
                          </a:rPr>
                          <m:t>𝑛</m:t>
                        </m:r>
                      </m:sup>
                      <m:e>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rPr>
                              <m:t>𝑋</m:t>
                            </m:r>
                          </m:e>
                          <m:sub>
                            <m:r>
                              <a:rPr lang="en-US" sz="2600" i="1">
                                <a:solidFill>
                                  <a:schemeClr val="accent3">
                                    <a:lumMod val="75000"/>
                                  </a:schemeClr>
                                </a:solidFill>
                                <a:latin typeface="Cambria Math" panose="02040503050406030204" pitchFamily="18" charset="0"/>
                              </a:rPr>
                              <m:t>𝑖</m:t>
                            </m:r>
                          </m:sub>
                        </m:sSub>
                      </m:e>
                    </m:nary>
                  </m:oMath>
                </a14:m>
                <a:r>
                  <a:rPr lang="en-GB" sz="2600" dirty="0" smtClean="0">
                    <a:solidFill>
                      <a:schemeClr val="accent3">
                        <a:lumMod val="75000"/>
                      </a:schemeClr>
                    </a:solidFill>
                  </a:rPr>
                  <a:t>     (1)</a:t>
                </a:r>
              </a:p>
              <a:p>
                <a14:m>
                  <m:oMath xmlns:m="http://schemas.openxmlformats.org/officeDocument/2006/math">
                    <m:r>
                      <a:rPr lang="en-US" sz="2600" i="1">
                        <a:latin typeface="Cambria Math" panose="02040503050406030204" pitchFamily="18" charset="0"/>
                      </a:rPr>
                      <m:t>𝑄</m:t>
                    </m:r>
                    <m:r>
                      <a:rPr lang="en-US" sz="2600" i="1">
                        <a:latin typeface="Cambria Math" panose="02040503050406030204" pitchFamily="18" charset="0"/>
                      </a:rPr>
                      <m:t>=</m:t>
                    </m:r>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sSup>
                          <m:sSupPr>
                            <m:ctrlPr>
                              <a:rPr lang="en-US" sz="2600" i="1">
                                <a:latin typeface="Cambria Math" panose="02040503050406030204" pitchFamily="18" charset="0"/>
                              </a:rPr>
                            </m:ctrlPr>
                          </m:sSupPr>
                          <m:e>
                            <m:d>
                              <m:dPr>
                                <m:ctrlPr>
                                  <a:rPr lang="en-US" sz="2600" i="1">
                                    <a:latin typeface="Cambria Math" panose="02040503050406030204" pitchFamily="18" charset="0"/>
                                  </a:rPr>
                                </m:ctrlPr>
                              </m:dPr>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e>
                          <m:sup>
                            <m:r>
                              <a:rPr lang="en-US" sz="2600" i="1">
                                <a:latin typeface="Cambria Math" panose="02040503050406030204" pitchFamily="18" charset="0"/>
                              </a:rPr>
                              <m:t>2</m:t>
                            </m:r>
                          </m:sup>
                        </m:sSup>
                      </m:e>
                    </m:nary>
                  </m:oMath>
                </a14:m>
                <a:endParaRPr lang="en-GB" sz="2600" dirty="0" smtClean="0"/>
              </a:p>
              <a:p>
                <a14:m>
                  <m:oMath xmlns:m="http://schemas.openxmlformats.org/officeDocument/2006/math">
                    <m:f>
                      <m:fPr>
                        <m:ctrlPr>
                          <a:rPr lang="en-GB" sz="2600" i="1">
                            <a:latin typeface="Cambria Math" panose="02040503050406030204" pitchFamily="18" charset="0"/>
                          </a:rPr>
                        </m:ctrlPr>
                      </m:fPr>
                      <m:num>
                        <m:r>
                          <a:rPr lang="en-GB" sz="2600" i="1">
                            <a:latin typeface="Cambria Math" panose="02040503050406030204" pitchFamily="18" charset="0"/>
                            <a:ea typeface="Cambria Math" panose="02040503050406030204" pitchFamily="18" charset="0"/>
                          </a:rPr>
                          <m:t>𝜕</m:t>
                        </m:r>
                        <m:r>
                          <a:rPr lang="en-US" sz="2600" i="1">
                            <a:latin typeface="Cambria Math" panose="02040503050406030204" pitchFamily="18" charset="0"/>
                            <a:ea typeface="Cambria Math" panose="02040503050406030204" pitchFamily="18" charset="0"/>
                          </a:rPr>
                          <m:t>𝑄</m:t>
                        </m:r>
                      </m:num>
                      <m:den>
                        <m:r>
                          <a:rPr lang="en-GB" sz="2600" i="1">
                            <a:latin typeface="Cambria Math" panose="02040503050406030204" pitchFamily="18" charset="0"/>
                            <a:ea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1</m:t>
                            </m:r>
                          </m:sub>
                        </m:sSub>
                      </m:den>
                    </m:f>
                    <m:r>
                      <a:rPr lang="en-US" sz="2600" i="1">
                        <a:latin typeface="Cambria Math" panose="02040503050406030204" pitchFamily="18" charset="0"/>
                      </a:rPr>
                      <m:t>=2</m:t>
                    </m:r>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d>
                          <m:dPr>
                            <m:ctrlPr>
                              <a:rPr lang="en-US" sz="2600" i="1">
                                <a:latin typeface="Cambria Math" panose="02040503050406030204" pitchFamily="18" charset="0"/>
                              </a:rPr>
                            </m:ctrlPr>
                          </m:dPr>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𝛽</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d>
                          <m:dPr>
                            <m:ctrlPr>
                              <a:rPr lang="en-US" sz="2600" i="1">
                                <a:latin typeface="Cambria Math" panose="02040503050406030204" pitchFamily="18" charset="0"/>
                              </a:rPr>
                            </m:ctrlPr>
                          </m:dPr>
                          <m:e>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e>
                    </m:nary>
                  </m:oMath>
                </a14:m>
                <a:endParaRPr lang="en-GB" sz="2600" dirty="0" smtClean="0"/>
              </a:p>
              <a:p>
                <a14:m>
                  <m:oMath xmlns:m="http://schemas.openxmlformats.org/officeDocument/2006/math">
                    <m:r>
                      <a:rPr lang="en-US" sz="2600" i="1">
                        <a:latin typeface="Cambria Math" panose="02040503050406030204" pitchFamily="18" charset="0"/>
                      </a:rPr>
                      <m:t>2</m:t>
                    </m:r>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d>
                          <m:dPr>
                            <m:ctrlPr>
                              <a:rPr lang="en-US" sz="2600" i="1">
                                <a:latin typeface="Cambria Math" panose="02040503050406030204" pitchFamily="18" charset="0"/>
                              </a:rPr>
                            </m:ctrlPr>
                          </m:dPr>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b="0" i="1" smtClean="0">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0</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1</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d>
                          <m:dPr>
                            <m:ctrlPr>
                              <a:rPr lang="en-US" sz="2600" i="1">
                                <a:latin typeface="Cambria Math" panose="02040503050406030204" pitchFamily="18" charset="0"/>
                              </a:rPr>
                            </m:ctrlPr>
                          </m:dPr>
                          <m:e>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e>
                        </m:d>
                      </m:e>
                    </m:nary>
                  </m:oMath>
                </a14:m>
                <a:r>
                  <a:rPr lang="en-GB" sz="2600" dirty="0" smtClean="0"/>
                  <a:t>=0</a:t>
                </a:r>
              </a:p>
              <a:p>
                <a14:m>
                  <m:oMath xmlns:m="http://schemas.openxmlformats.org/officeDocument/2006/math">
                    <m:nary>
                      <m:naryPr>
                        <m:chr m:val="∑"/>
                        <m:ctrlPr>
                          <a:rPr lang="en-US" sz="2600" i="1">
                            <a:latin typeface="Cambria Math" panose="02040503050406030204" pitchFamily="18" charset="0"/>
                          </a:rPr>
                        </m:ctrlPr>
                      </m:naryPr>
                      <m:sub>
                        <m:r>
                          <m:rPr>
                            <m:brk m:alnAt="23"/>
                          </m:rPr>
                          <a:rPr lang="en-US" sz="2600" i="1">
                            <a:latin typeface="Cambria Math" panose="02040503050406030204" pitchFamily="18" charset="0"/>
                          </a:rPr>
                          <m:t>𝑖</m:t>
                        </m:r>
                        <m:r>
                          <a:rPr lang="en-US" sz="2600" i="1">
                            <a:latin typeface="Cambria Math" panose="02040503050406030204" pitchFamily="18" charset="0"/>
                          </a:rPr>
                          <m:t>=1</m:t>
                        </m:r>
                      </m:sub>
                      <m:sup>
                        <m:r>
                          <a:rPr lang="en-US" sz="2600" i="1">
                            <a:latin typeface="Cambria Math" panose="02040503050406030204" pitchFamily="18" charset="0"/>
                          </a:rPr>
                          <m:t>𝑛</m:t>
                        </m:r>
                      </m:sup>
                      <m:e>
                        <m:d>
                          <m:dPr>
                            <m:ctrlPr>
                              <a:rPr lang="en-US" sz="2600" i="1">
                                <a:latin typeface="Cambria Math" panose="02040503050406030204" pitchFamily="18" charset="0"/>
                              </a:rPr>
                            </m:ctrlPr>
                          </m:dPr>
                          <m:e>
                            <m:sSub>
                              <m:sSubPr>
                                <m:ctrlPr>
                                  <a:rPr lang="en-GB" sz="2600" i="1">
                                    <a:latin typeface="Cambria Math" panose="02040503050406030204" pitchFamily="18" charset="0"/>
                                  </a:rPr>
                                </m:ctrlPr>
                              </m:sSubPr>
                              <m:e>
                                <m:r>
                                  <a:rPr lang="en-US" sz="2600" i="1">
                                    <a:latin typeface="Cambria Math" panose="02040503050406030204" pitchFamily="18" charset="0"/>
                                  </a:rPr>
                                  <m:t>𝑌</m:t>
                                </m:r>
                              </m:e>
                              <m:sub>
                                <m:r>
                                  <a:rPr lang="en-US" sz="2600" i="1">
                                    <a:latin typeface="Cambria Math" panose="02040503050406030204" pitchFamily="18" charset="0"/>
                                  </a:rPr>
                                  <m:t>𝑖</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0</m:t>
                                </m:r>
                              </m:sub>
                            </m:sSub>
                            <m:sSub>
                              <m:sSubPr>
                                <m:ctrlPr>
                                  <a:rPr lang="en-US" sz="2600" i="1">
                                    <a:latin typeface="Cambria Math" panose="02040503050406030204" pitchFamily="18" charset="0"/>
                                  </a:rPr>
                                </m:ctrlPr>
                              </m:sSubPr>
                              <m:e>
                                <m:r>
                                  <a:rPr lang="en-US" sz="2600" i="1">
                                    <a:latin typeface="Cambria Math" panose="02040503050406030204" pitchFamily="18" charset="0"/>
                                  </a:rPr>
                                  <m:t>𝑋</m:t>
                                </m:r>
                              </m:e>
                              <m:sub>
                                <m:r>
                                  <a:rPr lang="en-US" sz="2600" i="1">
                                    <a:latin typeface="Cambria Math" panose="02040503050406030204" pitchFamily="18" charset="0"/>
                                  </a:rPr>
                                  <m:t>𝑖</m:t>
                                </m:r>
                              </m:sub>
                            </m:sSub>
                            <m:r>
                              <a:rPr lang="en-US" sz="2600" i="1">
                                <a:latin typeface="Cambria Math" panose="02040503050406030204" pitchFamily="18" charset="0"/>
                              </a:rPr>
                              <m:t>−</m:t>
                            </m:r>
                            <m:sSub>
                              <m:sSubPr>
                                <m:ctrlPr>
                                  <a:rPr lang="en-US" sz="2600" i="1">
                                    <a:latin typeface="Cambria Math" panose="02040503050406030204" pitchFamily="18" charset="0"/>
                                  </a:rPr>
                                </m:ctrlPr>
                              </m:sSubPr>
                              <m:e>
                                <m:r>
                                  <a:rPr lang="en-US" sz="2600" i="1">
                                    <a:latin typeface="Cambria Math" panose="02040503050406030204" pitchFamily="18" charset="0"/>
                                    <a:ea typeface="Cambria Math" panose="02040503050406030204" pitchFamily="18" charset="0"/>
                                  </a:rPr>
                                  <m:t>𝑏</m:t>
                                </m:r>
                              </m:e>
                              <m:sub>
                                <m:r>
                                  <a:rPr lang="en-US" sz="2600" i="1">
                                    <a:latin typeface="Cambria Math" panose="02040503050406030204" pitchFamily="18" charset="0"/>
                                  </a:rPr>
                                  <m:t>1</m:t>
                                </m:r>
                              </m:sub>
                            </m:sSub>
                            <m:sSubSup>
                              <m:sSubSupPr>
                                <m:ctrlPr>
                                  <a:rPr lang="en-US" sz="2600" i="1" smtClean="0">
                                    <a:latin typeface="Cambria Math" panose="02040503050406030204" pitchFamily="18" charset="0"/>
                                  </a:rPr>
                                </m:ctrlPr>
                              </m:sSubSupPr>
                              <m:e>
                                <m:r>
                                  <a:rPr lang="en-US" sz="2600" b="0" i="1" smtClean="0">
                                    <a:latin typeface="Cambria Math" panose="02040503050406030204" pitchFamily="18" charset="0"/>
                                  </a:rPr>
                                  <m:t>𝑋</m:t>
                                </m:r>
                              </m:e>
                              <m:sub>
                                <m:r>
                                  <a:rPr lang="en-US" sz="2600" b="0" i="1" smtClean="0">
                                    <a:latin typeface="Cambria Math" panose="02040503050406030204" pitchFamily="18" charset="0"/>
                                  </a:rPr>
                                  <m:t>𝑖</m:t>
                                </m:r>
                              </m:sub>
                              <m:sup>
                                <m:r>
                                  <a:rPr lang="en-US" sz="2600" b="0" i="1" smtClean="0">
                                    <a:latin typeface="Cambria Math" panose="02040503050406030204" pitchFamily="18" charset="0"/>
                                  </a:rPr>
                                  <m:t>2</m:t>
                                </m:r>
                              </m:sup>
                            </m:sSubSup>
                          </m:e>
                        </m:d>
                        <m:r>
                          <a:rPr lang="en-US" sz="2600" b="0" i="1" smtClean="0">
                            <a:latin typeface="Cambria Math" panose="02040503050406030204" pitchFamily="18" charset="0"/>
                          </a:rPr>
                          <m:t>=0</m:t>
                        </m:r>
                      </m:e>
                    </m:nary>
                  </m:oMath>
                </a14:m>
                <a:endParaRPr lang="en-GB" sz="2600" dirty="0" smtClean="0"/>
              </a:p>
              <a:p>
                <a14:m>
                  <m:oMath xmlns:m="http://schemas.openxmlformats.org/officeDocument/2006/math">
                    <m:nary>
                      <m:naryPr>
                        <m:chr m:val="∑"/>
                        <m:ctrlPr>
                          <a:rPr lang="en-US" sz="2600" i="1" smtClean="0">
                            <a:solidFill>
                              <a:schemeClr val="accent3">
                                <a:lumMod val="75000"/>
                              </a:schemeClr>
                            </a:solidFill>
                            <a:latin typeface="Cambria Math" panose="02040503050406030204" pitchFamily="18" charset="0"/>
                          </a:rPr>
                        </m:ctrlPr>
                      </m:naryPr>
                      <m:sub>
                        <m:r>
                          <m:rPr>
                            <m:brk m:alnAt="23"/>
                          </m:rPr>
                          <a:rPr lang="en-US" sz="2600" i="1">
                            <a:solidFill>
                              <a:schemeClr val="accent3">
                                <a:lumMod val="75000"/>
                              </a:schemeClr>
                            </a:solidFill>
                            <a:latin typeface="Cambria Math" panose="02040503050406030204" pitchFamily="18" charset="0"/>
                          </a:rPr>
                          <m:t>𝑖</m:t>
                        </m:r>
                        <m:r>
                          <a:rPr lang="en-US" sz="2600" i="1">
                            <a:solidFill>
                              <a:schemeClr val="accent3">
                                <a:lumMod val="75000"/>
                              </a:schemeClr>
                            </a:solidFill>
                            <a:latin typeface="Cambria Math" panose="02040503050406030204" pitchFamily="18" charset="0"/>
                          </a:rPr>
                          <m:t>=1</m:t>
                        </m:r>
                      </m:sub>
                      <m:sup>
                        <m:r>
                          <a:rPr lang="en-US" sz="2600" i="1">
                            <a:solidFill>
                              <a:schemeClr val="accent3">
                                <a:lumMod val="75000"/>
                              </a:schemeClr>
                            </a:solidFill>
                            <a:latin typeface="Cambria Math" panose="02040503050406030204" pitchFamily="18" charset="0"/>
                          </a:rPr>
                          <m:t>𝑛</m:t>
                        </m:r>
                      </m:sup>
                      <m:e>
                        <m:sSub>
                          <m:sSubPr>
                            <m:ctrlPr>
                              <a:rPr lang="en-GB"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rPr>
                              <m:t>𝑌</m:t>
                            </m:r>
                          </m:e>
                          <m:sub>
                            <m:r>
                              <a:rPr lang="en-US" sz="2600" i="1">
                                <a:solidFill>
                                  <a:schemeClr val="accent3">
                                    <a:lumMod val="75000"/>
                                  </a:schemeClr>
                                </a:solidFill>
                                <a:latin typeface="Cambria Math" panose="02040503050406030204" pitchFamily="18" charset="0"/>
                              </a:rPr>
                              <m:t>𝑖</m:t>
                            </m:r>
                          </m:sub>
                        </m:sSub>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rPr>
                              <m:t>𝑋</m:t>
                            </m:r>
                          </m:e>
                          <m:sub>
                            <m:r>
                              <a:rPr lang="en-US" sz="2600" i="1">
                                <a:solidFill>
                                  <a:schemeClr val="accent3">
                                    <a:lumMod val="75000"/>
                                  </a:schemeClr>
                                </a:solidFill>
                                <a:latin typeface="Cambria Math" panose="02040503050406030204" pitchFamily="18" charset="0"/>
                              </a:rPr>
                              <m:t>𝑖</m:t>
                            </m:r>
                          </m:sub>
                        </m:sSub>
                        <m:r>
                          <a:rPr lang="en-US" sz="2600" i="1">
                            <a:solidFill>
                              <a:schemeClr val="accent3">
                                <a:lumMod val="75000"/>
                              </a:schemeClr>
                            </a:solidFill>
                            <a:latin typeface="Cambria Math" panose="02040503050406030204" pitchFamily="18" charset="0"/>
                          </a:rPr>
                          <m:t>=</m:t>
                        </m:r>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ea typeface="Cambria Math" panose="02040503050406030204" pitchFamily="18" charset="0"/>
                              </a:rPr>
                              <m:t>𝑏</m:t>
                            </m:r>
                          </m:e>
                          <m:sub>
                            <m:r>
                              <a:rPr lang="en-US" sz="2600" i="1">
                                <a:solidFill>
                                  <a:schemeClr val="accent3">
                                    <a:lumMod val="75000"/>
                                  </a:schemeClr>
                                </a:solidFill>
                                <a:latin typeface="Cambria Math" panose="02040503050406030204" pitchFamily="18" charset="0"/>
                              </a:rPr>
                              <m:t>0</m:t>
                            </m:r>
                          </m:sub>
                        </m:sSub>
                        <m:nary>
                          <m:naryPr>
                            <m:chr m:val="∑"/>
                            <m:ctrlPr>
                              <a:rPr lang="en-US" sz="2600" i="1">
                                <a:solidFill>
                                  <a:schemeClr val="accent3">
                                    <a:lumMod val="75000"/>
                                  </a:schemeClr>
                                </a:solidFill>
                                <a:latin typeface="Cambria Math" panose="02040503050406030204" pitchFamily="18" charset="0"/>
                              </a:rPr>
                            </m:ctrlPr>
                          </m:naryPr>
                          <m:sub>
                            <m:r>
                              <m:rPr>
                                <m:brk m:alnAt="23"/>
                              </m:rPr>
                              <a:rPr lang="en-US" sz="2600" i="1">
                                <a:solidFill>
                                  <a:schemeClr val="accent3">
                                    <a:lumMod val="75000"/>
                                  </a:schemeClr>
                                </a:solidFill>
                                <a:latin typeface="Cambria Math" panose="02040503050406030204" pitchFamily="18" charset="0"/>
                              </a:rPr>
                              <m:t>𝑖</m:t>
                            </m:r>
                            <m:r>
                              <a:rPr lang="en-US" sz="2600" i="1">
                                <a:solidFill>
                                  <a:schemeClr val="accent3">
                                    <a:lumMod val="75000"/>
                                  </a:schemeClr>
                                </a:solidFill>
                                <a:latin typeface="Cambria Math" panose="02040503050406030204" pitchFamily="18" charset="0"/>
                              </a:rPr>
                              <m:t>=1</m:t>
                            </m:r>
                          </m:sub>
                          <m:sup>
                            <m:r>
                              <a:rPr lang="en-US" sz="2600" i="1">
                                <a:solidFill>
                                  <a:schemeClr val="accent3">
                                    <a:lumMod val="75000"/>
                                  </a:schemeClr>
                                </a:solidFill>
                                <a:latin typeface="Cambria Math" panose="02040503050406030204" pitchFamily="18" charset="0"/>
                              </a:rPr>
                              <m:t>𝑛</m:t>
                            </m:r>
                          </m:sup>
                          <m:e>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rPr>
                                  <m:t>𝑋</m:t>
                                </m:r>
                              </m:e>
                              <m:sub>
                                <m:r>
                                  <a:rPr lang="en-US" sz="2600" i="1">
                                    <a:solidFill>
                                      <a:schemeClr val="accent3">
                                        <a:lumMod val="75000"/>
                                      </a:schemeClr>
                                    </a:solidFill>
                                    <a:latin typeface="Cambria Math" panose="02040503050406030204" pitchFamily="18" charset="0"/>
                                  </a:rPr>
                                  <m:t>𝑖</m:t>
                                </m:r>
                              </m:sub>
                            </m:sSub>
                          </m:e>
                        </m:nary>
                        <m:r>
                          <a:rPr lang="en-US" sz="2600" b="0" i="1" smtClean="0">
                            <a:solidFill>
                              <a:schemeClr val="accent3">
                                <a:lumMod val="75000"/>
                              </a:schemeClr>
                            </a:solidFill>
                            <a:latin typeface="Cambria Math" panose="02040503050406030204" pitchFamily="18" charset="0"/>
                          </a:rPr>
                          <m:t>+</m:t>
                        </m:r>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ea typeface="Cambria Math" panose="02040503050406030204" pitchFamily="18" charset="0"/>
                              </a:rPr>
                              <m:t>𝑏</m:t>
                            </m:r>
                          </m:e>
                          <m:sub>
                            <m:r>
                              <a:rPr lang="en-US" sz="2600" i="1">
                                <a:solidFill>
                                  <a:schemeClr val="accent3">
                                    <a:lumMod val="75000"/>
                                  </a:schemeClr>
                                </a:solidFill>
                                <a:latin typeface="Cambria Math" panose="02040503050406030204" pitchFamily="18" charset="0"/>
                              </a:rPr>
                              <m:t>1</m:t>
                            </m:r>
                          </m:sub>
                        </m:sSub>
                        <m:nary>
                          <m:naryPr>
                            <m:chr m:val="∑"/>
                            <m:ctrlPr>
                              <a:rPr lang="en-US" sz="2600" i="1">
                                <a:solidFill>
                                  <a:schemeClr val="accent3">
                                    <a:lumMod val="75000"/>
                                  </a:schemeClr>
                                </a:solidFill>
                                <a:latin typeface="Cambria Math" panose="02040503050406030204" pitchFamily="18" charset="0"/>
                              </a:rPr>
                            </m:ctrlPr>
                          </m:naryPr>
                          <m:sub>
                            <m:r>
                              <m:rPr>
                                <m:brk m:alnAt="23"/>
                              </m:rPr>
                              <a:rPr lang="en-US" sz="2600" i="1">
                                <a:solidFill>
                                  <a:schemeClr val="accent3">
                                    <a:lumMod val="75000"/>
                                  </a:schemeClr>
                                </a:solidFill>
                                <a:latin typeface="Cambria Math" panose="02040503050406030204" pitchFamily="18" charset="0"/>
                              </a:rPr>
                              <m:t>𝑖</m:t>
                            </m:r>
                            <m:r>
                              <a:rPr lang="en-US" sz="2600" i="1">
                                <a:solidFill>
                                  <a:schemeClr val="accent3">
                                    <a:lumMod val="75000"/>
                                  </a:schemeClr>
                                </a:solidFill>
                                <a:latin typeface="Cambria Math" panose="02040503050406030204" pitchFamily="18" charset="0"/>
                              </a:rPr>
                              <m:t>=1</m:t>
                            </m:r>
                          </m:sub>
                          <m:sup>
                            <m:r>
                              <a:rPr lang="en-US" sz="2600" i="1">
                                <a:solidFill>
                                  <a:schemeClr val="accent3">
                                    <a:lumMod val="75000"/>
                                  </a:schemeClr>
                                </a:solidFill>
                                <a:latin typeface="Cambria Math" panose="02040503050406030204" pitchFamily="18" charset="0"/>
                              </a:rPr>
                              <m:t>𝑛</m:t>
                            </m:r>
                          </m:sup>
                          <m:e>
                            <m:sSubSup>
                              <m:sSubSupPr>
                                <m:ctrlPr>
                                  <a:rPr lang="en-US" sz="2600" i="1">
                                    <a:solidFill>
                                      <a:schemeClr val="accent3">
                                        <a:lumMod val="75000"/>
                                      </a:schemeClr>
                                    </a:solidFill>
                                    <a:latin typeface="Cambria Math" panose="02040503050406030204" pitchFamily="18" charset="0"/>
                                  </a:rPr>
                                </m:ctrlPr>
                              </m:sSubSupPr>
                              <m:e>
                                <m:r>
                                  <a:rPr lang="en-US" sz="2600" i="1">
                                    <a:solidFill>
                                      <a:schemeClr val="accent3">
                                        <a:lumMod val="75000"/>
                                      </a:schemeClr>
                                    </a:solidFill>
                                    <a:latin typeface="Cambria Math" panose="02040503050406030204" pitchFamily="18" charset="0"/>
                                  </a:rPr>
                                  <m:t>𝑋</m:t>
                                </m:r>
                              </m:e>
                              <m:sub>
                                <m:r>
                                  <a:rPr lang="en-US" sz="2600" i="1">
                                    <a:solidFill>
                                      <a:schemeClr val="accent3">
                                        <a:lumMod val="75000"/>
                                      </a:schemeClr>
                                    </a:solidFill>
                                    <a:latin typeface="Cambria Math" panose="02040503050406030204" pitchFamily="18" charset="0"/>
                                  </a:rPr>
                                  <m:t>𝑖</m:t>
                                </m:r>
                              </m:sub>
                              <m:sup>
                                <m:r>
                                  <a:rPr lang="en-US" sz="2600" i="1">
                                    <a:solidFill>
                                      <a:schemeClr val="accent3">
                                        <a:lumMod val="75000"/>
                                      </a:schemeClr>
                                    </a:solidFill>
                                    <a:latin typeface="Cambria Math" panose="02040503050406030204" pitchFamily="18" charset="0"/>
                                  </a:rPr>
                                  <m:t>2</m:t>
                                </m:r>
                              </m:sup>
                            </m:sSubSup>
                          </m:e>
                        </m:nary>
                      </m:e>
                    </m:nary>
                  </m:oMath>
                </a14:m>
                <a:r>
                  <a:rPr lang="en-GB" sz="2600" dirty="0" smtClean="0">
                    <a:solidFill>
                      <a:schemeClr val="accent3">
                        <a:lumMod val="75000"/>
                      </a:schemeClr>
                    </a:solidFill>
                  </a:rPr>
                  <a:t>    (2)</a:t>
                </a:r>
                <a:endParaRPr lang="en-GB" sz="2600" dirty="0">
                  <a:solidFill>
                    <a:schemeClr val="accent3">
                      <a:lumMod val="75000"/>
                    </a:schemeClr>
                  </a:solidFill>
                </a:endParaRPr>
              </a:p>
              <a:p>
                <a:endParaRPr lang="en-GB" sz="2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238897"/>
                <a:ext cx="10058400" cy="5630197"/>
              </a:xfrm>
              <a:blipFill rotWithShape="0">
                <a:blip r:embed="rId2"/>
                <a:stretch>
                  <a:fillRect/>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22</a:t>
            </a:fld>
            <a:endParaRPr lang="en-US" dirty="0"/>
          </a:p>
        </p:txBody>
      </p:sp>
    </p:spTree>
    <p:extLst>
      <p:ext uri="{BB962C8B-B14F-4D97-AF65-F5344CB8AC3E}">
        <p14:creationId xmlns:p14="http://schemas.microsoft.com/office/powerpoint/2010/main" val="33420486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395416"/>
                <a:ext cx="10058400" cy="5473678"/>
              </a:xfrm>
            </p:spPr>
            <p:txBody>
              <a:bodyPr>
                <a:normAutofit/>
              </a:bodyPr>
              <a:lstStyle/>
              <a:p>
                <a:r>
                  <a:rPr lang="en-US" sz="2600" dirty="0" smtClean="0">
                    <a:latin typeface="Times New Roman" panose="02020603050405020304" pitchFamily="18" charset="0"/>
                    <a:cs typeface="Times New Roman" panose="02020603050405020304" pitchFamily="18" charset="0"/>
                  </a:rPr>
                  <a:t>By solving (1) and (2)</a:t>
                </a:r>
              </a:p>
              <a:p>
                <a14:m>
                  <m:oMath xmlns:m="http://schemas.openxmlformats.org/officeDocument/2006/math">
                    <m:nary>
                      <m:naryPr>
                        <m:chr m:val="∑"/>
                        <m:ctrlPr>
                          <a:rPr lang="en-US" sz="2600" i="1">
                            <a:solidFill>
                              <a:schemeClr val="accent3">
                                <a:lumMod val="75000"/>
                              </a:schemeClr>
                            </a:solidFill>
                            <a:latin typeface="Cambria Math" panose="02040503050406030204" pitchFamily="18" charset="0"/>
                          </a:rPr>
                        </m:ctrlPr>
                      </m:naryPr>
                      <m:sub>
                        <m:r>
                          <m:rPr>
                            <m:brk m:alnAt="23"/>
                          </m:rPr>
                          <a:rPr lang="en-US" sz="2600" i="1">
                            <a:solidFill>
                              <a:schemeClr val="accent3">
                                <a:lumMod val="75000"/>
                              </a:schemeClr>
                            </a:solidFill>
                            <a:latin typeface="Cambria Math" panose="02040503050406030204" pitchFamily="18" charset="0"/>
                          </a:rPr>
                          <m:t>𝑖</m:t>
                        </m:r>
                        <m:r>
                          <a:rPr lang="en-US" sz="2600" i="1">
                            <a:solidFill>
                              <a:schemeClr val="accent3">
                                <a:lumMod val="75000"/>
                              </a:schemeClr>
                            </a:solidFill>
                            <a:latin typeface="Cambria Math" panose="02040503050406030204" pitchFamily="18" charset="0"/>
                          </a:rPr>
                          <m:t>=1</m:t>
                        </m:r>
                      </m:sub>
                      <m:sup>
                        <m:r>
                          <a:rPr lang="en-US" sz="2600" i="1">
                            <a:solidFill>
                              <a:schemeClr val="accent3">
                                <a:lumMod val="75000"/>
                              </a:schemeClr>
                            </a:solidFill>
                            <a:latin typeface="Cambria Math" panose="02040503050406030204" pitchFamily="18" charset="0"/>
                          </a:rPr>
                          <m:t>𝑛</m:t>
                        </m:r>
                      </m:sup>
                      <m:e>
                        <m:sSub>
                          <m:sSubPr>
                            <m:ctrlPr>
                              <a:rPr lang="en-GB"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rPr>
                              <m:t>𝑌</m:t>
                            </m:r>
                          </m:e>
                          <m:sub>
                            <m:r>
                              <a:rPr lang="en-US" sz="2600" i="1">
                                <a:solidFill>
                                  <a:schemeClr val="accent3">
                                    <a:lumMod val="75000"/>
                                  </a:schemeClr>
                                </a:solidFill>
                                <a:latin typeface="Cambria Math" panose="02040503050406030204" pitchFamily="18" charset="0"/>
                              </a:rPr>
                              <m:t>𝑖</m:t>
                            </m:r>
                          </m:sub>
                        </m:sSub>
                      </m:e>
                    </m:nary>
                    <m:r>
                      <a:rPr lang="en-US" sz="2600" i="1">
                        <a:solidFill>
                          <a:schemeClr val="accent3">
                            <a:lumMod val="75000"/>
                          </a:schemeClr>
                        </a:solidFill>
                        <a:latin typeface="Cambria Math" panose="02040503050406030204" pitchFamily="18" charset="0"/>
                      </a:rPr>
                      <m:t>=</m:t>
                    </m:r>
                    <m:r>
                      <a:rPr lang="en-US" sz="2600" i="1">
                        <a:solidFill>
                          <a:schemeClr val="accent3">
                            <a:lumMod val="75000"/>
                          </a:schemeClr>
                        </a:solidFill>
                        <a:latin typeface="Cambria Math" panose="02040503050406030204" pitchFamily="18" charset="0"/>
                      </a:rPr>
                      <m:t>𝑛</m:t>
                    </m:r>
                    <m:sSub>
                      <m:sSubPr>
                        <m:ctrlPr>
                          <a:rPr lang="en-US" sz="2600" i="1">
                            <a:solidFill>
                              <a:schemeClr val="accent3">
                                <a:lumMod val="75000"/>
                              </a:schemeClr>
                            </a:solidFill>
                            <a:latin typeface="Cambria Math" panose="02040503050406030204" pitchFamily="18" charset="0"/>
                          </a:rPr>
                        </m:ctrlPr>
                      </m:sSubPr>
                      <m:e>
                        <m:r>
                          <a:rPr lang="en-US" sz="2600" i="1" smtClean="0">
                            <a:solidFill>
                              <a:schemeClr val="accent3">
                                <a:lumMod val="75000"/>
                              </a:schemeClr>
                            </a:solidFill>
                            <a:latin typeface="Cambria Math" panose="02040503050406030204" pitchFamily="18" charset="0"/>
                            <a:ea typeface="Cambria Math" panose="02040503050406030204" pitchFamily="18" charset="0"/>
                          </a:rPr>
                          <m:t>𝑏</m:t>
                        </m:r>
                      </m:e>
                      <m:sub>
                        <m:r>
                          <a:rPr lang="en-US" sz="2600" i="1">
                            <a:solidFill>
                              <a:schemeClr val="accent3">
                                <a:lumMod val="75000"/>
                              </a:schemeClr>
                            </a:solidFill>
                            <a:latin typeface="Cambria Math" panose="02040503050406030204" pitchFamily="18" charset="0"/>
                          </a:rPr>
                          <m:t>0</m:t>
                        </m:r>
                      </m:sub>
                    </m:sSub>
                    <m:r>
                      <a:rPr lang="en-US" sz="2600" i="1">
                        <a:solidFill>
                          <a:schemeClr val="accent3">
                            <a:lumMod val="75000"/>
                          </a:schemeClr>
                        </a:solidFill>
                        <a:latin typeface="Cambria Math" panose="02040503050406030204" pitchFamily="18" charset="0"/>
                      </a:rPr>
                      <m:t>+</m:t>
                    </m:r>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ea typeface="Cambria Math" panose="02040503050406030204" pitchFamily="18" charset="0"/>
                          </a:rPr>
                          <m:t>𝑏</m:t>
                        </m:r>
                      </m:e>
                      <m:sub>
                        <m:r>
                          <a:rPr lang="en-US" sz="2600" i="1">
                            <a:solidFill>
                              <a:schemeClr val="accent3">
                                <a:lumMod val="75000"/>
                              </a:schemeClr>
                            </a:solidFill>
                            <a:latin typeface="Cambria Math" panose="02040503050406030204" pitchFamily="18" charset="0"/>
                          </a:rPr>
                          <m:t>1</m:t>
                        </m:r>
                      </m:sub>
                    </m:sSub>
                    <m:nary>
                      <m:naryPr>
                        <m:chr m:val="∑"/>
                        <m:ctrlPr>
                          <a:rPr lang="en-US" sz="2600" i="1">
                            <a:solidFill>
                              <a:schemeClr val="accent3">
                                <a:lumMod val="75000"/>
                              </a:schemeClr>
                            </a:solidFill>
                            <a:latin typeface="Cambria Math" panose="02040503050406030204" pitchFamily="18" charset="0"/>
                          </a:rPr>
                        </m:ctrlPr>
                      </m:naryPr>
                      <m:sub>
                        <m:r>
                          <m:rPr>
                            <m:brk m:alnAt="23"/>
                          </m:rPr>
                          <a:rPr lang="en-US" sz="2600" i="1">
                            <a:solidFill>
                              <a:schemeClr val="accent3">
                                <a:lumMod val="75000"/>
                              </a:schemeClr>
                            </a:solidFill>
                            <a:latin typeface="Cambria Math" panose="02040503050406030204" pitchFamily="18" charset="0"/>
                          </a:rPr>
                          <m:t>𝑖</m:t>
                        </m:r>
                        <m:r>
                          <a:rPr lang="en-US" sz="2600" i="1">
                            <a:solidFill>
                              <a:schemeClr val="accent3">
                                <a:lumMod val="75000"/>
                              </a:schemeClr>
                            </a:solidFill>
                            <a:latin typeface="Cambria Math" panose="02040503050406030204" pitchFamily="18" charset="0"/>
                          </a:rPr>
                          <m:t>=1</m:t>
                        </m:r>
                      </m:sub>
                      <m:sup>
                        <m:r>
                          <a:rPr lang="en-US" sz="2600" i="1">
                            <a:solidFill>
                              <a:schemeClr val="accent3">
                                <a:lumMod val="75000"/>
                              </a:schemeClr>
                            </a:solidFill>
                            <a:latin typeface="Cambria Math" panose="02040503050406030204" pitchFamily="18" charset="0"/>
                          </a:rPr>
                          <m:t>𝑛</m:t>
                        </m:r>
                      </m:sup>
                      <m:e>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rPr>
                              <m:t>𝑋</m:t>
                            </m:r>
                          </m:e>
                          <m:sub>
                            <m:r>
                              <a:rPr lang="en-US" sz="2600" i="1">
                                <a:solidFill>
                                  <a:schemeClr val="accent3">
                                    <a:lumMod val="75000"/>
                                  </a:schemeClr>
                                </a:solidFill>
                                <a:latin typeface="Cambria Math" panose="02040503050406030204" pitchFamily="18" charset="0"/>
                              </a:rPr>
                              <m:t>𝑖</m:t>
                            </m:r>
                          </m:sub>
                        </m:sSub>
                      </m:e>
                    </m:nary>
                  </m:oMath>
                </a14:m>
                <a:endParaRPr lang="en-US" sz="2600" dirty="0" smtClean="0">
                  <a:latin typeface="Times New Roman" panose="02020603050405020304" pitchFamily="18" charset="0"/>
                  <a:cs typeface="Times New Roman" panose="02020603050405020304" pitchFamily="18" charset="0"/>
                </a:endParaRPr>
              </a:p>
              <a:p>
                <a14:m>
                  <m:oMath xmlns:m="http://schemas.openxmlformats.org/officeDocument/2006/math">
                    <m:nary>
                      <m:naryPr>
                        <m:chr m:val="∑"/>
                        <m:ctrlPr>
                          <a:rPr lang="en-US" sz="2600" i="1">
                            <a:solidFill>
                              <a:schemeClr val="accent3">
                                <a:lumMod val="75000"/>
                              </a:schemeClr>
                            </a:solidFill>
                            <a:latin typeface="Cambria Math" panose="02040503050406030204" pitchFamily="18" charset="0"/>
                          </a:rPr>
                        </m:ctrlPr>
                      </m:naryPr>
                      <m:sub>
                        <m:r>
                          <m:rPr>
                            <m:brk m:alnAt="23"/>
                          </m:rPr>
                          <a:rPr lang="en-US" sz="2600" i="1">
                            <a:solidFill>
                              <a:schemeClr val="accent3">
                                <a:lumMod val="75000"/>
                              </a:schemeClr>
                            </a:solidFill>
                            <a:latin typeface="Cambria Math" panose="02040503050406030204" pitchFamily="18" charset="0"/>
                          </a:rPr>
                          <m:t>𝑖</m:t>
                        </m:r>
                        <m:r>
                          <a:rPr lang="en-US" sz="2600" i="1">
                            <a:solidFill>
                              <a:schemeClr val="accent3">
                                <a:lumMod val="75000"/>
                              </a:schemeClr>
                            </a:solidFill>
                            <a:latin typeface="Cambria Math" panose="02040503050406030204" pitchFamily="18" charset="0"/>
                          </a:rPr>
                          <m:t>=1</m:t>
                        </m:r>
                      </m:sub>
                      <m:sup>
                        <m:r>
                          <a:rPr lang="en-US" sz="2600" i="1">
                            <a:solidFill>
                              <a:schemeClr val="accent3">
                                <a:lumMod val="75000"/>
                              </a:schemeClr>
                            </a:solidFill>
                            <a:latin typeface="Cambria Math" panose="02040503050406030204" pitchFamily="18" charset="0"/>
                          </a:rPr>
                          <m:t>𝑛</m:t>
                        </m:r>
                      </m:sup>
                      <m:e>
                        <m:sSub>
                          <m:sSubPr>
                            <m:ctrlPr>
                              <a:rPr lang="en-GB"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rPr>
                              <m:t>𝑌</m:t>
                            </m:r>
                          </m:e>
                          <m:sub>
                            <m:r>
                              <a:rPr lang="en-US" sz="2600" i="1">
                                <a:solidFill>
                                  <a:schemeClr val="accent3">
                                    <a:lumMod val="75000"/>
                                  </a:schemeClr>
                                </a:solidFill>
                                <a:latin typeface="Cambria Math" panose="02040503050406030204" pitchFamily="18" charset="0"/>
                              </a:rPr>
                              <m:t>𝑖</m:t>
                            </m:r>
                          </m:sub>
                        </m:sSub>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rPr>
                              <m:t>𝑋</m:t>
                            </m:r>
                          </m:e>
                          <m:sub>
                            <m:r>
                              <a:rPr lang="en-US" sz="2600" i="1">
                                <a:solidFill>
                                  <a:schemeClr val="accent3">
                                    <a:lumMod val="75000"/>
                                  </a:schemeClr>
                                </a:solidFill>
                                <a:latin typeface="Cambria Math" panose="02040503050406030204" pitchFamily="18" charset="0"/>
                              </a:rPr>
                              <m:t>𝑖</m:t>
                            </m:r>
                          </m:sub>
                        </m:sSub>
                        <m:r>
                          <a:rPr lang="en-US" sz="2600" i="1">
                            <a:solidFill>
                              <a:schemeClr val="accent3">
                                <a:lumMod val="75000"/>
                              </a:schemeClr>
                            </a:solidFill>
                            <a:latin typeface="Cambria Math" panose="02040503050406030204" pitchFamily="18" charset="0"/>
                          </a:rPr>
                          <m:t>=</m:t>
                        </m:r>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ea typeface="Cambria Math" panose="02040503050406030204" pitchFamily="18" charset="0"/>
                              </a:rPr>
                              <m:t>𝑏</m:t>
                            </m:r>
                          </m:e>
                          <m:sub>
                            <m:r>
                              <a:rPr lang="en-US" sz="2600" i="1">
                                <a:solidFill>
                                  <a:schemeClr val="accent3">
                                    <a:lumMod val="75000"/>
                                  </a:schemeClr>
                                </a:solidFill>
                                <a:latin typeface="Cambria Math" panose="02040503050406030204" pitchFamily="18" charset="0"/>
                              </a:rPr>
                              <m:t>0</m:t>
                            </m:r>
                          </m:sub>
                        </m:sSub>
                        <m:nary>
                          <m:naryPr>
                            <m:chr m:val="∑"/>
                            <m:ctrlPr>
                              <a:rPr lang="en-US" sz="2600" i="1">
                                <a:solidFill>
                                  <a:schemeClr val="accent3">
                                    <a:lumMod val="75000"/>
                                  </a:schemeClr>
                                </a:solidFill>
                                <a:latin typeface="Cambria Math" panose="02040503050406030204" pitchFamily="18" charset="0"/>
                              </a:rPr>
                            </m:ctrlPr>
                          </m:naryPr>
                          <m:sub>
                            <m:r>
                              <m:rPr>
                                <m:brk m:alnAt="23"/>
                              </m:rPr>
                              <a:rPr lang="en-US" sz="2600" i="1">
                                <a:solidFill>
                                  <a:schemeClr val="accent3">
                                    <a:lumMod val="75000"/>
                                  </a:schemeClr>
                                </a:solidFill>
                                <a:latin typeface="Cambria Math" panose="02040503050406030204" pitchFamily="18" charset="0"/>
                              </a:rPr>
                              <m:t>𝑖</m:t>
                            </m:r>
                            <m:r>
                              <a:rPr lang="en-US" sz="2600" i="1">
                                <a:solidFill>
                                  <a:schemeClr val="accent3">
                                    <a:lumMod val="75000"/>
                                  </a:schemeClr>
                                </a:solidFill>
                                <a:latin typeface="Cambria Math" panose="02040503050406030204" pitchFamily="18" charset="0"/>
                              </a:rPr>
                              <m:t>=1</m:t>
                            </m:r>
                          </m:sub>
                          <m:sup>
                            <m:r>
                              <a:rPr lang="en-US" sz="2600" i="1">
                                <a:solidFill>
                                  <a:schemeClr val="accent3">
                                    <a:lumMod val="75000"/>
                                  </a:schemeClr>
                                </a:solidFill>
                                <a:latin typeface="Cambria Math" panose="02040503050406030204" pitchFamily="18" charset="0"/>
                              </a:rPr>
                              <m:t>𝑛</m:t>
                            </m:r>
                          </m:sup>
                          <m:e>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rPr>
                                  <m:t>𝑋</m:t>
                                </m:r>
                              </m:e>
                              <m:sub>
                                <m:r>
                                  <a:rPr lang="en-US" sz="2600" i="1">
                                    <a:solidFill>
                                      <a:schemeClr val="accent3">
                                        <a:lumMod val="75000"/>
                                      </a:schemeClr>
                                    </a:solidFill>
                                    <a:latin typeface="Cambria Math" panose="02040503050406030204" pitchFamily="18" charset="0"/>
                                  </a:rPr>
                                  <m:t>𝑖</m:t>
                                </m:r>
                              </m:sub>
                            </m:sSub>
                          </m:e>
                        </m:nary>
                        <m:r>
                          <a:rPr lang="en-US" sz="2600" i="1">
                            <a:solidFill>
                              <a:schemeClr val="accent3">
                                <a:lumMod val="75000"/>
                              </a:schemeClr>
                            </a:solidFill>
                            <a:latin typeface="Cambria Math" panose="02040503050406030204" pitchFamily="18" charset="0"/>
                          </a:rPr>
                          <m:t>+</m:t>
                        </m:r>
                        <m:sSub>
                          <m:sSubPr>
                            <m:ctrlPr>
                              <a:rPr lang="en-US" sz="2600" i="1">
                                <a:solidFill>
                                  <a:schemeClr val="accent3">
                                    <a:lumMod val="75000"/>
                                  </a:schemeClr>
                                </a:solidFill>
                                <a:latin typeface="Cambria Math" panose="02040503050406030204" pitchFamily="18" charset="0"/>
                              </a:rPr>
                            </m:ctrlPr>
                          </m:sSubPr>
                          <m:e>
                            <m:r>
                              <a:rPr lang="en-US" sz="2600" i="1">
                                <a:solidFill>
                                  <a:schemeClr val="accent3">
                                    <a:lumMod val="75000"/>
                                  </a:schemeClr>
                                </a:solidFill>
                                <a:latin typeface="Cambria Math" panose="02040503050406030204" pitchFamily="18" charset="0"/>
                                <a:ea typeface="Cambria Math" panose="02040503050406030204" pitchFamily="18" charset="0"/>
                              </a:rPr>
                              <m:t>𝑏</m:t>
                            </m:r>
                          </m:e>
                          <m:sub>
                            <m:r>
                              <a:rPr lang="en-US" sz="2600" i="1">
                                <a:solidFill>
                                  <a:schemeClr val="accent3">
                                    <a:lumMod val="75000"/>
                                  </a:schemeClr>
                                </a:solidFill>
                                <a:latin typeface="Cambria Math" panose="02040503050406030204" pitchFamily="18" charset="0"/>
                              </a:rPr>
                              <m:t>1</m:t>
                            </m:r>
                          </m:sub>
                        </m:sSub>
                        <m:nary>
                          <m:naryPr>
                            <m:chr m:val="∑"/>
                            <m:ctrlPr>
                              <a:rPr lang="en-US" sz="2600" i="1">
                                <a:solidFill>
                                  <a:schemeClr val="accent3">
                                    <a:lumMod val="75000"/>
                                  </a:schemeClr>
                                </a:solidFill>
                                <a:latin typeface="Cambria Math" panose="02040503050406030204" pitchFamily="18" charset="0"/>
                              </a:rPr>
                            </m:ctrlPr>
                          </m:naryPr>
                          <m:sub>
                            <m:r>
                              <m:rPr>
                                <m:brk m:alnAt="23"/>
                              </m:rPr>
                              <a:rPr lang="en-US" sz="2600" i="1">
                                <a:solidFill>
                                  <a:schemeClr val="accent3">
                                    <a:lumMod val="75000"/>
                                  </a:schemeClr>
                                </a:solidFill>
                                <a:latin typeface="Cambria Math" panose="02040503050406030204" pitchFamily="18" charset="0"/>
                              </a:rPr>
                              <m:t>𝑖</m:t>
                            </m:r>
                            <m:r>
                              <a:rPr lang="en-US" sz="2600" i="1">
                                <a:solidFill>
                                  <a:schemeClr val="accent3">
                                    <a:lumMod val="75000"/>
                                  </a:schemeClr>
                                </a:solidFill>
                                <a:latin typeface="Cambria Math" panose="02040503050406030204" pitchFamily="18" charset="0"/>
                              </a:rPr>
                              <m:t>=1</m:t>
                            </m:r>
                          </m:sub>
                          <m:sup>
                            <m:r>
                              <a:rPr lang="en-US" sz="2600" i="1">
                                <a:solidFill>
                                  <a:schemeClr val="accent3">
                                    <a:lumMod val="75000"/>
                                  </a:schemeClr>
                                </a:solidFill>
                                <a:latin typeface="Cambria Math" panose="02040503050406030204" pitchFamily="18" charset="0"/>
                              </a:rPr>
                              <m:t>𝑛</m:t>
                            </m:r>
                          </m:sup>
                          <m:e>
                            <m:sSubSup>
                              <m:sSubSupPr>
                                <m:ctrlPr>
                                  <a:rPr lang="en-US" sz="2600" i="1">
                                    <a:solidFill>
                                      <a:schemeClr val="accent3">
                                        <a:lumMod val="75000"/>
                                      </a:schemeClr>
                                    </a:solidFill>
                                    <a:latin typeface="Cambria Math" panose="02040503050406030204" pitchFamily="18" charset="0"/>
                                  </a:rPr>
                                </m:ctrlPr>
                              </m:sSubSupPr>
                              <m:e>
                                <m:r>
                                  <a:rPr lang="en-US" sz="2600" i="1">
                                    <a:solidFill>
                                      <a:schemeClr val="accent3">
                                        <a:lumMod val="75000"/>
                                      </a:schemeClr>
                                    </a:solidFill>
                                    <a:latin typeface="Cambria Math" panose="02040503050406030204" pitchFamily="18" charset="0"/>
                                  </a:rPr>
                                  <m:t>𝑋</m:t>
                                </m:r>
                              </m:e>
                              <m:sub>
                                <m:r>
                                  <a:rPr lang="en-US" sz="2600" i="1">
                                    <a:solidFill>
                                      <a:schemeClr val="accent3">
                                        <a:lumMod val="75000"/>
                                      </a:schemeClr>
                                    </a:solidFill>
                                    <a:latin typeface="Cambria Math" panose="02040503050406030204" pitchFamily="18" charset="0"/>
                                  </a:rPr>
                                  <m:t>𝑖</m:t>
                                </m:r>
                              </m:sub>
                              <m:sup>
                                <m:r>
                                  <a:rPr lang="en-US" sz="2600" i="1">
                                    <a:solidFill>
                                      <a:schemeClr val="accent3">
                                        <a:lumMod val="75000"/>
                                      </a:schemeClr>
                                    </a:solidFill>
                                    <a:latin typeface="Cambria Math" panose="02040503050406030204" pitchFamily="18" charset="0"/>
                                  </a:rPr>
                                  <m:t>2</m:t>
                                </m:r>
                              </m:sup>
                            </m:sSubSup>
                          </m:e>
                        </m:nary>
                      </m:e>
                    </m:nary>
                  </m:oMath>
                </a14:m>
                <a:endParaRPr lang="en-US" sz="2600" dirty="0" smtClean="0">
                  <a:latin typeface="Times New Roman" panose="02020603050405020304" pitchFamily="18" charset="0"/>
                  <a:cs typeface="Times New Roman" panose="02020603050405020304" pitchFamily="18" charset="0"/>
                </a:endParaRPr>
              </a:p>
              <a:p>
                <a:r>
                  <a:rPr lang="en-US" sz="2600" dirty="0" smtClean="0">
                    <a:solidFill>
                      <a:schemeClr val="tx1"/>
                    </a:solidFill>
                    <a:latin typeface="Times New Roman" panose="02020603050405020304" pitchFamily="18" charset="0"/>
                    <a:cs typeface="Times New Roman" panose="02020603050405020304" pitchFamily="18" charset="0"/>
                  </a:rPr>
                  <a:t>From (1)</a:t>
                </a:r>
              </a:p>
              <a:p>
                <a14:m>
                  <m:oMath xmlns:m="http://schemas.openxmlformats.org/officeDocument/2006/math">
                    <m:sSub>
                      <m:sSubPr>
                        <m:ctrlPr>
                          <a:rPr lang="en-US" sz="2600" i="1" smtClean="0">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ea typeface="Cambria Math" panose="02040503050406030204" pitchFamily="18" charset="0"/>
                          </a:rPr>
                          <m:t>𝑏</m:t>
                        </m:r>
                      </m:e>
                      <m:sub>
                        <m:r>
                          <a:rPr lang="en-US" sz="2600" i="1">
                            <a:solidFill>
                              <a:schemeClr val="tx1"/>
                            </a:solidFill>
                            <a:latin typeface="Cambria Math" panose="02040503050406030204" pitchFamily="18" charset="0"/>
                          </a:rPr>
                          <m:t>0</m:t>
                        </m:r>
                      </m:sub>
                    </m:sSub>
                    <m:r>
                      <a:rPr lang="en-US" sz="2600" b="0" i="1" smtClean="0">
                        <a:solidFill>
                          <a:schemeClr val="tx1"/>
                        </a:solidFill>
                        <a:latin typeface="Cambria Math" panose="02040503050406030204" pitchFamily="18" charset="0"/>
                      </a:rPr>
                      <m:t>=</m:t>
                    </m:r>
                    <m:acc>
                      <m:accPr>
                        <m:chr m:val="̅"/>
                        <m:ctrlPr>
                          <a:rPr lang="en-GB" sz="2600" i="1" smtClean="0">
                            <a:solidFill>
                              <a:schemeClr val="tx1"/>
                            </a:solidFill>
                            <a:latin typeface="Cambria Math" panose="02040503050406030204" pitchFamily="18" charset="0"/>
                          </a:rPr>
                        </m:ctrlPr>
                      </m:accPr>
                      <m:e>
                        <m:r>
                          <a:rPr lang="en-US" sz="2600" b="0" i="1" smtClean="0">
                            <a:solidFill>
                              <a:schemeClr val="tx1"/>
                            </a:solidFill>
                            <a:latin typeface="Cambria Math" panose="02040503050406030204" pitchFamily="18" charset="0"/>
                          </a:rPr>
                          <m:t>𝑌</m:t>
                        </m:r>
                      </m:e>
                    </m:acc>
                    <m:r>
                      <a:rPr lang="en-US" sz="2600" b="0" i="1" smtClean="0">
                        <a:solidFill>
                          <a:schemeClr val="tx1"/>
                        </a:solidFill>
                        <a:latin typeface="Cambria Math" panose="02040503050406030204" pitchFamily="18" charset="0"/>
                      </a:rPr>
                      <m:t>−</m:t>
                    </m:r>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ea typeface="Cambria Math" panose="02040503050406030204" pitchFamily="18" charset="0"/>
                          </a:rPr>
                          <m:t>𝑏</m:t>
                        </m:r>
                      </m:e>
                      <m:sub>
                        <m:r>
                          <a:rPr lang="en-US" sz="2600" i="1">
                            <a:solidFill>
                              <a:schemeClr val="tx1"/>
                            </a:solidFill>
                            <a:latin typeface="Cambria Math" panose="02040503050406030204" pitchFamily="18" charset="0"/>
                          </a:rPr>
                          <m:t>1</m:t>
                        </m:r>
                      </m:sub>
                    </m:sSub>
                    <m:acc>
                      <m:accPr>
                        <m:chr m:val="̅"/>
                        <m:ctrlPr>
                          <a:rPr lang="en-US" sz="2600" i="1" smtClean="0">
                            <a:solidFill>
                              <a:schemeClr val="tx1"/>
                            </a:solidFill>
                            <a:latin typeface="Cambria Math" panose="02040503050406030204" pitchFamily="18" charset="0"/>
                          </a:rPr>
                        </m:ctrlPr>
                      </m:accPr>
                      <m:e>
                        <m:r>
                          <a:rPr lang="en-US" sz="2600" b="0" i="1" smtClean="0">
                            <a:solidFill>
                              <a:schemeClr val="tx1"/>
                            </a:solidFill>
                            <a:latin typeface="Cambria Math" panose="02040503050406030204" pitchFamily="18" charset="0"/>
                          </a:rPr>
                          <m:t>𝑋</m:t>
                        </m:r>
                      </m:e>
                    </m:acc>
                  </m:oMath>
                </a14:m>
                <a:endParaRPr lang="en-GB" sz="2600" dirty="0" smtClean="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nary>
                      <m:naryPr>
                        <m:chr m:val="∑"/>
                        <m:ctrlPr>
                          <a:rPr lang="en-US" sz="2600" i="1">
                            <a:solidFill>
                              <a:schemeClr val="tx1"/>
                            </a:solidFill>
                            <a:latin typeface="Cambria Math" panose="02040503050406030204" pitchFamily="18" charset="0"/>
                          </a:rPr>
                        </m:ctrlPr>
                      </m:naryPr>
                      <m:sub>
                        <m:r>
                          <m:rPr>
                            <m:brk m:alnAt="23"/>
                          </m:rPr>
                          <a:rPr lang="en-US" sz="2600" i="1">
                            <a:solidFill>
                              <a:schemeClr val="tx1"/>
                            </a:solidFill>
                            <a:latin typeface="Cambria Math" panose="02040503050406030204" pitchFamily="18" charset="0"/>
                          </a:rPr>
                          <m:t>𝑖</m:t>
                        </m:r>
                        <m:r>
                          <a:rPr lang="en-US" sz="2600" i="1">
                            <a:solidFill>
                              <a:schemeClr val="tx1"/>
                            </a:solidFill>
                            <a:latin typeface="Cambria Math" panose="02040503050406030204" pitchFamily="18" charset="0"/>
                          </a:rPr>
                          <m:t>=1</m:t>
                        </m:r>
                      </m:sub>
                      <m:sup>
                        <m:r>
                          <a:rPr lang="en-US" sz="2600" i="1">
                            <a:solidFill>
                              <a:schemeClr val="tx1"/>
                            </a:solidFill>
                            <a:latin typeface="Cambria Math" panose="02040503050406030204" pitchFamily="18" charset="0"/>
                          </a:rPr>
                          <m:t>𝑛</m:t>
                        </m:r>
                      </m:sup>
                      <m:e>
                        <m:sSub>
                          <m:sSubPr>
                            <m:ctrlPr>
                              <a:rPr lang="en-GB"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𝑌</m:t>
                            </m:r>
                          </m:e>
                          <m:sub>
                            <m:r>
                              <a:rPr lang="en-US" sz="2600" i="1">
                                <a:solidFill>
                                  <a:schemeClr val="tx1"/>
                                </a:solidFill>
                                <a:latin typeface="Cambria Math" panose="02040503050406030204" pitchFamily="18" charset="0"/>
                              </a:rPr>
                              <m:t>𝑖</m:t>
                            </m:r>
                          </m:sub>
                        </m:sSub>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𝑋</m:t>
                            </m:r>
                          </m:e>
                          <m:sub>
                            <m:r>
                              <a:rPr lang="en-US" sz="2600" i="1">
                                <a:solidFill>
                                  <a:schemeClr val="tx1"/>
                                </a:solidFill>
                                <a:latin typeface="Cambria Math" panose="02040503050406030204" pitchFamily="18" charset="0"/>
                              </a:rPr>
                              <m:t>𝑖</m:t>
                            </m:r>
                          </m:sub>
                        </m:sSub>
                      </m:e>
                    </m:nary>
                    <m:r>
                      <a:rPr lang="en-US" sz="2600" i="1">
                        <a:solidFill>
                          <a:schemeClr val="tx1"/>
                        </a:solidFill>
                        <a:latin typeface="Cambria Math" panose="02040503050406030204" pitchFamily="18" charset="0"/>
                      </a:rPr>
                      <m:t>=</m:t>
                    </m:r>
                    <m:d>
                      <m:dPr>
                        <m:ctrlPr>
                          <a:rPr lang="en-US" sz="2600" i="1">
                            <a:solidFill>
                              <a:schemeClr val="tx1"/>
                            </a:solidFill>
                            <a:latin typeface="Cambria Math" panose="02040503050406030204" pitchFamily="18" charset="0"/>
                          </a:rPr>
                        </m:ctrlPr>
                      </m:dPr>
                      <m:e>
                        <m:acc>
                          <m:accPr>
                            <m:chr m:val="̅"/>
                            <m:ctrlPr>
                              <a:rPr lang="en-GB" sz="2600" i="1">
                                <a:solidFill>
                                  <a:schemeClr val="tx1"/>
                                </a:solidFill>
                                <a:latin typeface="Cambria Math" panose="02040503050406030204" pitchFamily="18" charset="0"/>
                              </a:rPr>
                            </m:ctrlPr>
                          </m:accPr>
                          <m:e>
                            <m:r>
                              <a:rPr lang="en-US" sz="2600" i="1">
                                <a:solidFill>
                                  <a:schemeClr val="tx1"/>
                                </a:solidFill>
                                <a:latin typeface="Cambria Math" panose="02040503050406030204" pitchFamily="18" charset="0"/>
                              </a:rPr>
                              <m:t>𝑌</m:t>
                            </m:r>
                          </m:e>
                        </m:acc>
                        <m:r>
                          <a:rPr lang="en-US" sz="2600" i="1">
                            <a:solidFill>
                              <a:schemeClr val="tx1"/>
                            </a:solidFill>
                            <a:latin typeface="Cambria Math" panose="02040503050406030204" pitchFamily="18" charset="0"/>
                          </a:rPr>
                          <m:t>−</m:t>
                        </m:r>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ea typeface="Cambria Math" panose="02040503050406030204" pitchFamily="18" charset="0"/>
                              </a:rPr>
                              <m:t>𝑏</m:t>
                            </m:r>
                          </m:e>
                          <m:sub>
                            <m:r>
                              <a:rPr lang="en-US" sz="2600" i="1">
                                <a:solidFill>
                                  <a:schemeClr val="tx1"/>
                                </a:solidFill>
                                <a:latin typeface="Cambria Math" panose="02040503050406030204" pitchFamily="18" charset="0"/>
                              </a:rPr>
                              <m:t>1</m:t>
                            </m:r>
                          </m:sub>
                        </m:sSub>
                        <m:acc>
                          <m:accPr>
                            <m:chr m:val="̅"/>
                            <m:ctrlPr>
                              <a:rPr lang="en-US" sz="2600" i="1">
                                <a:solidFill>
                                  <a:schemeClr val="tx1"/>
                                </a:solidFill>
                                <a:latin typeface="Cambria Math" panose="02040503050406030204" pitchFamily="18" charset="0"/>
                              </a:rPr>
                            </m:ctrlPr>
                          </m:accPr>
                          <m:e>
                            <m:r>
                              <a:rPr lang="en-US" sz="2600" i="1">
                                <a:solidFill>
                                  <a:schemeClr val="tx1"/>
                                </a:solidFill>
                                <a:latin typeface="Cambria Math" panose="02040503050406030204" pitchFamily="18" charset="0"/>
                              </a:rPr>
                              <m:t>𝑋</m:t>
                            </m:r>
                          </m:e>
                        </m:acc>
                      </m:e>
                    </m:d>
                    <m:nary>
                      <m:naryPr>
                        <m:chr m:val="∑"/>
                        <m:ctrlPr>
                          <a:rPr lang="en-US" sz="2600" i="1">
                            <a:solidFill>
                              <a:schemeClr val="tx1"/>
                            </a:solidFill>
                            <a:latin typeface="Cambria Math" panose="02040503050406030204" pitchFamily="18" charset="0"/>
                          </a:rPr>
                        </m:ctrlPr>
                      </m:naryPr>
                      <m:sub>
                        <m:r>
                          <m:rPr>
                            <m:brk m:alnAt="23"/>
                          </m:rPr>
                          <a:rPr lang="en-US" sz="2600" i="1">
                            <a:solidFill>
                              <a:schemeClr val="tx1"/>
                            </a:solidFill>
                            <a:latin typeface="Cambria Math" panose="02040503050406030204" pitchFamily="18" charset="0"/>
                          </a:rPr>
                          <m:t>𝑖</m:t>
                        </m:r>
                        <m:r>
                          <a:rPr lang="en-US" sz="2600" i="1">
                            <a:solidFill>
                              <a:schemeClr val="tx1"/>
                            </a:solidFill>
                            <a:latin typeface="Cambria Math" panose="02040503050406030204" pitchFamily="18" charset="0"/>
                          </a:rPr>
                          <m:t>=1</m:t>
                        </m:r>
                      </m:sub>
                      <m:sup>
                        <m:r>
                          <a:rPr lang="en-US" sz="2600" i="1">
                            <a:solidFill>
                              <a:schemeClr val="tx1"/>
                            </a:solidFill>
                            <a:latin typeface="Cambria Math" panose="02040503050406030204" pitchFamily="18" charset="0"/>
                          </a:rPr>
                          <m:t>𝑛</m:t>
                        </m:r>
                      </m:sup>
                      <m:e>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𝑋</m:t>
                            </m:r>
                          </m:e>
                          <m:sub>
                            <m:r>
                              <a:rPr lang="en-US" sz="2600" i="1">
                                <a:solidFill>
                                  <a:schemeClr val="tx1"/>
                                </a:solidFill>
                                <a:latin typeface="Cambria Math" panose="02040503050406030204" pitchFamily="18" charset="0"/>
                              </a:rPr>
                              <m:t>𝑖</m:t>
                            </m:r>
                          </m:sub>
                        </m:sSub>
                      </m:e>
                    </m:nary>
                    <m:r>
                      <a:rPr lang="en-US" sz="2600" i="1">
                        <a:solidFill>
                          <a:schemeClr val="tx1"/>
                        </a:solidFill>
                        <a:latin typeface="Cambria Math" panose="02040503050406030204" pitchFamily="18" charset="0"/>
                      </a:rPr>
                      <m:t>+</m:t>
                    </m:r>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ea typeface="Cambria Math" panose="02040503050406030204" pitchFamily="18" charset="0"/>
                          </a:rPr>
                          <m:t>𝑏</m:t>
                        </m:r>
                      </m:e>
                      <m:sub>
                        <m:r>
                          <a:rPr lang="en-US" sz="2600" i="1">
                            <a:solidFill>
                              <a:schemeClr val="tx1"/>
                            </a:solidFill>
                            <a:latin typeface="Cambria Math" panose="02040503050406030204" pitchFamily="18" charset="0"/>
                          </a:rPr>
                          <m:t>1</m:t>
                        </m:r>
                      </m:sub>
                    </m:sSub>
                    <m:nary>
                      <m:naryPr>
                        <m:chr m:val="∑"/>
                        <m:ctrlPr>
                          <a:rPr lang="en-US" sz="2600" i="1">
                            <a:solidFill>
                              <a:schemeClr val="tx1"/>
                            </a:solidFill>
                            <a:latin typeface="Cambria Math" panose="02040503050406030204" pitchFamily="18" charset="0"/>
                          </a:rPr>
                        </m:ctrlPr>
                      </m:naryPr>
                      <m:sub>
                        <m:r>
                          <m:rPr>
                            <m:brk m:alnAt="23"/>
                          </m:rPr>
                          <a:rPr lang="en-US" sz="2600" i="1">
                            <a:solidFill>
                              <a:schemeClr val="tx1"/>
                            </a:solidFill>
                            <a:latin typeface="Cambria Math" panose="02040503050406030204" pitchFamily="18" charset="0"/>
                          </a:rPr>
                          <m:t>𝑖</m:t>
                        </m:r>
                        <m:r>
                          <a:rPr lang="en-US" sz="2600" i="1">
                            <a:solidFill>
                              <a:schemeClr val="tx1"/>
                            </a:solidFill>
                            <a:latin typeface="Cambria Math" panose="02040503050406030204" pitchFamily="18" charset="0"/>
                          </a:rPr>
                          <m:t>=1</m:t>
                        </m:r>
                      </m:sub>
                      <m:sup>
                        <m:r>
                          <a:rPr lang="en-US" sz="2600" i="1">
                            <a:solidFill>
                              <a:schemeClr val="tx1"/>
                            </a:solidFill>
                            <a:latin typeface="Cambria Math" panose="02040503050406030204" pitchFamily="18" charset="0"/>
                          </a:rPr>
                          <m:t>𝑛</m:t>
                        </m:r>
                      </m:sup>
                      <m:e>
                        <m:sSubSup>
                          <m:sSubSupPr>
                            <m:ctrlPr>
                              <a:rPr lang="en-US" sz="2600" i="1">
                                <a:solidFill>
                                  <a:schemeClr val="tx1"/>
                                </a:solidFill>
                                <a:latin typeface="Cambria Math" panose="02040503050406030204" pitchFamily="18" charset="0"/>
                              </a:rPr>
                            </m:ctrlPr>
                          </m:sSubSupPr>
                          <m:e>
                            <m:r>
                              <a:rPr lang="en-US" sz="2600" i="1">
                                <a:solidFill>
                                  <a:schemeClr val="tx1"/>
                                </a:solidFill>
                                <a:latin typeface="Cambria Math" panose="02040503050406030204" pitchFamily="18" charset="0"/>
                              </a:rPr>
                              <m:t>𝑋</m:t>
                            </m:r>
                          </m:e>
                          <m:sub>
                            <m:r>
                              <a:rPr lang="en-US" sz="2600" i="1">
                                <a:solidFill>
                                  <a:schemeClr val="tx1"/>
                                </a:solidFill>
                                <a:latin typeface="Cambria Math" panose="02040503050406030204" pitchFamily="18" charset="0"/>
                              </a:rPr>
                              <m:t>𝑖</m:t>
                            </m:r>
                          </m:sub>
                          <m:sup>
                            <m:r>
                              <a:rPr lang="en-US" sz="2600" i="1">
                                <a:solidFill>
                                  <a:schemeClr val="tx1"/>
                                </a:solidFill>
                                <a:latin typeface="Cambria Math" panose="02040503050406030204" pitchFamily="18" charset="0"/>
                              </a:rPr>
                              <m:t>2</m:t>
                            </m:r>
                          </m:sup>
                        </m:sSubSup>
                      </m:e>
                    </m:nary>
                  </m:oMath>
                </a14:m>
                <a:endParaRPr lang="en-GB" sz="2600" dirty="0" smtClean="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nary>
                      <m:naryPr>
                        <m:chr m:val="∑"/>
                        <m:ctrlPr>
                          <a:rPr lang="en-US" sz="2600" i="1">
                            <a:solidFill>
                              <a:schemeClr val="tx1"/>
                            </a:solidFill>
                            <a:latin typeface="Cambria Math" panose="02040503050406030204" pitchFamily="18" charset="0"/>
                          </a:rPr>
                        </m:ctrlPr>
                      </m:naryPr>
                      <m:sub>
                        <m:r>
                          <m:rPr>
                            <m:brk m:alnAt="23"/>
                          </m:rPr>
                          <a:rPr lang="en-US" sz="2600" i="1">
                            <a:solidFill>
                              <a:schemeClr val="tx1"/>
                            </a:solidFill>
                            <a:latin typeface="Cambria Math" panose="02040503050406030204" pitchFamily="18" charset="0"/>
                          </a:rPr>
                          <m:t>𝑖</m:t>
                        </m:r>
                        <m:r>
                          <a:rPr lang="en-US" sz="2600" i="1">
                            <a:solidFill>
                              <a:schemeClr val="tx1"/>
                            </a:solidFill>
                            <a:latin typeface="Cambria Math" panose="02040503050406030204" pitchFamily="18" charset="0"/>
                          </a:rPr>
                          <m:t>=1</m:t>
                        </m:r>
                      </m:sub>
                      <m:sup>
                        <m:r>
                          <a:rPr lang="en-US" sz="2600" i="1">
                            <a:solidFill>
                              <a:schemeClr val="tx1"/>
                            </a:solidFill>
                            <a:latin typeface="Cambria Math" panose="02040503050406030204" pitchFamily="18" charset="0"/>
                          </a:rPr>
                          <m:t>𝑛</m:t>
                        </m:r>
                      </m:sup>
                      <m:e>
                        <m:sSub>
                          <m:sSubPr>
                            <m:ctrlPr>
                              <a:rPr lang="en-GB"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𝑌</m:t>
                            </m:r>
                          </m:e>
                          <m:sub>
                            <m:r>
                              <a:rPr lang="en-US" sz="2600" i="1">
                                <a:solidFill>
                                  <a:schemeClr val="tx1"/>
                                </a:solidFill>
                                <a:latin typeface="Cambria Math" panose="02040503050406030204" pitchFamily="18" charset="0"/>
                              </a:rPr>
                              <m:t>𝑖</m:t>
                            </m:r>
                          </m:sub>
                        </m:sSub>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𝑋</m:t>
                            </m:r>
                          </m:e>
                          <m:sub>
                            <m:r>
                              <a:rPr lang="en-US" sz="2600" i="1">
                                <a:solidFill>
                                  <a:schemeClr val="tx1"/>
                                </a:solidFill>
                                <a:latin typeface="Cambria Math" panose="02040503050406030204" pitchFamily="18" charset="0"/>
                              </a:rPr>
                              <m:t>𝑖</m:t>
                            </m:r>
                          </m:sub>
                        </m:sSub>
                      </m:e>
                    </m:nary>
                    <m:r>
                      <a:rPr lang="en-US" sz="2600" i="1">
                        <a:solidFill>
                          <a:schemeClr val="tx1"/>
                        </a:solidFill>
                        <a:latin typeface="Cambria Math" panose="02040503050406030204" pitchFamily="18" charset="0"/>
                      </a:rPr>
                      <m:t>=</m:t>
                    </m:r>
                    <m:d>
                      <m:dPr>
                        <m:ctrlPr>
                          <a:rPr lang="en-US" sz="2600" i="1" smtClean="0">
                            <a:solidFill>
                              <a:schemeClr val="tx1"/>
                            </a:solidFill>
                            <a:latin typeface="Cambria Math" panose="02040503050406030204" pitchFamily="18" charset="0"/>
                          </a:rPr>
                        </m:ctrlPr>
                      </m:dPr>
                      <m:e>
                        <m:r>
                          <a:rPr lang="en-US" sz="2600" b="0" i="1" smtClean="0">
                            <a:solidFill>
                              <a:schemeClr val="tx1"/>
                            </a:solidFill>
                            <a:latin typeface="Cambria Math" panose="02040503050406030204" pitchFamily="18" charset="0"/>
                          </a:rPr>
                          <m:t>𝑛</m:t>
                        </m:r>
                        <m:acc>
                          <m:accPr>
                            <m:chr m:val="̅"/>
                            <m:ctrlPr>
                              <a:rPr lang="en-GB" sz="2600" i="1">
                                <a:solidFill>
                                  <a:schemeClr val="tx1"/>
                                </a:solidFill>
                                <a:latin typeface="Cambria Math" panose="02040503050406030204" pitchFamily="18" charset="0"/>
                              </a:rPr>
                            </m:ctrlPr>
                          </m:accPr>
                          <m:e>
                            <m:r>
                              <a:rPr lang="en-US" sz="2600" i="1">
                                <a:solidFill>
                                  <a:schemeClr val="tx1"/>
                                </a:solidFill>
                                <a:latin typeface="Cambria Math" panose="02040503050406030204" pitchFamily="18" charset="0"/>
                              </a:rPr>
                              <m:t>𝑌</m:t>
                            </m:r>
                          </m:e>
                        </m:acc>
                        <m:acc>
                          <m:accPr>
                            <m:chr m:val="̅"/>
                            <m:ctrlPr>
                              <a:rPr lang="en-US" sz="2600" i="1" smtClean="0">
                                <a:solidFill>
                                  <a:schemeClr val="tx1"/>
                                </a:solidFill>
                                <a:latin typeface="Cambria Math" panose="02040503050406030204" pitchFamily="18" charset="0"/>
                              </a:rPr>
                            </m:ctrlPr>
                          </m:accPr>
                          <m:e>
                            <m:r>
                              <a:rPr lang="en-US" sz="2600" b="0" i="1" smtClean="0">
                                <a:solidFill>
                                  <a:schemeClr val="tx1"/>
                                </a:solidFill>
                                <a:latin typeface="Cambria Math" panose="02040503050406030204" pitchFamily="18" charset="0"/>
                              </a:rPr>
                              <m:t>𝑋</m:t>
                            </m:r>
                          </m:e>
                        </m:acc>
                        <m:r>
                          <a:rPr lang="en-US" sz="2600" i="1">
                            <a:solidFill>
                              <a:schemeClr val="tx1"/>
                            </a:solidFill>
                            <a:latin typeface="Cambria Math" panose="02040503050406030204" pitchFamily="18" charset="0"/>
                          </a:rPr>
                          <m:t>−</m:t>
                        </m:r>
                        <m:r>
                          <a:rPr lang="en-US" sz="2600" b="0" i="1" smtClean="0">
                            <a:solidFill>
                              <a:schemeClr val="tx1"/>
                            </a:solidFill>
                            <a:latin typeface="Cambria Math" panose="02040503050406030204" pitchFamily="18" charset="0"/>
                          </a:rPr>
                          <m:t>𝑛</m:t>
                        </m:r>
                        <m:sSub>
                          <m:sSubPr>
                            <m:ctrlPr>
                              <a:rPr lang="en-US" sz="2600" i="1" smtClean="0">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ea typeface="Cambria Math" panose="02040503050406030204" pitchFamily="18" charset="0"/>
                              </a:rPr>
                              <m:t>𝑏</m:t>
                            </m:r>
                          </m:e>
                          <m:sub>
                            <m:r>
                              <a:rPr lang="en-US" sz="2600" i="1">
                                <a:solidFill>
                                  <a:schemeClr val="tx1"/>
                                </a:solidFill>
                                <a:latin typeface="Cambria Math" panose="02040503050406030204" pitchFamily="18" charset="0"/>
                              </a:rPr>
                              <m:t>1</m:t>
                            </m:r>
                          </m:sub>
                        </m:sSub>
                        <m:sSup>
                          <m:sSupPr>
                            <m:ctrlPr>
                              <a:rPr lang="en-US" sz="2600" i="1" smtClean="0">
                                <a:solidFill>
                                  <a:schemeClr val="tx1"/>
                                </a:solidFill>
                                <a:latin typeface="Cambria Math" panose="02040503050406030204" pitchFamily="18" charset="0"/>
                              </a:rPr>
                            </m:ctrlPr>
                          </m:sSupPr>
                          <m:e>
                            <m:acc>
                              <m:accPr>
                                <m:chr m:val="̅"/>
                                <m:ctrlPr>
                                  <a:rPr lang="en-US" sz="2600" i="1" smtClean="0">
                                    <a:solidFill>
                                      <a:schemeClr val="tx1"/>
                                    </a:solidFill>
                                    <a:latin typeface="Cambria Math" panose="02040503050406030204" pitchFamily="18" charset="0"/>
                                  </a:rPr>
                                </m:ctrlPr>
                              </m:accPr>
                              <m:e>
                                <m:r>
                                  <a:rPr lang="en-US" sz="2600" b="0" i="1" smtClean="0">
                                    <a:solidFill>
                                      <a:schemeClr val="tx1"/>
                                    </a:solidFill>
                                    <a:latin typeface="Cambria Math" panose="02040503050406030204" pitchFamily="18" charset="0"/>
                                  </a:rPr>
                                  <m:t>𝑋</m:t>
                                </m:r>
                              </m:e>
                            </m:acc>
                          </m:e>
                          <m:sup>
                            <m:r>
                              <a:rPr lang="en-US" sz="2600" b="0" i="1" smtClean="0">
                                <a:solidFill>
                                  <a:schemeClr val="tx1"/>
                                </a:solidFill>
                                <a:latin typeface="Cambria Math" panose="02040503050406030204" pitchFamily="18" charset="0"/>
                              </a:rPr>
                              <m:t>2</m:t>
                            </m:r>
                          </m:sup>
                        </m:sSup>
                      </m:e>
                    </m:d>
                    <m:r>
                      <a:rPr lang="en-US" sz="2600" i="1">
                        <a:solidFill>
                          <a:schemeClr val="tx1"/>
                        </a:solidFill>
                        <a:latin typeface="Cambria Math" panose="02040503050406030204" pitchFamily="18" charset="0"/>
                      </a:rPr>
                      <m:t>+</m:t>
                    </m:r>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ea typeface="Cambria Math" panose="02040503050406030204" pitchFamily="18" charset="0"/>
                          </a:rPr>
                          <m:t>𝑏</m:t>
                        </m:r>
                      </m:e>
                      <m:sub>
                        <m:r>
                          <a:rPr lang="en-US" sz="2600" i="1">
                            <a:solidFill>
                              <a:schemeClr val="tx1"/>
                            </a:solidFill>
                            <a:latin typeface="Cambria Math" panose="02040503050406030204" pitchFamily="18" charset="0"/>
                          </a:rPr>
                          <m:t>1</m:t>
                        </m:r>
                      </m:sub>
                    </m:sSub>
                    <m:nary>
                      <m:naryPr>
                        <m:chr m:val="∑"/>
                        <m:ctrlPr>
                          <a:rPr lang="en-US" sz="2600" i="1">
                            <a:solidFill>
                              <a:schemeClr val="tx1"/>
                            </a:solidFill>
                            <a:latin typeface="Cambria Math" panose="02040503050406030204" pitchFamily="18" charset="0"/>
                          </a:rPr>
                        </m:ctrlPr>
                      </m:naryPr>
                      <m:sub>
                        <m:r>
                          <m:rPr>
                            <m:brk m:alnAt="23"/>
                          </m:rPr>
                          <a:rPr lang="en-US" sz="2600" i="1">
                            <a:solidFill>
                              <a:schemeClr val="tx1"/>
                            </a:solidFill>
                            <a:latin typeface="Cambria Math" panose="02040503050406030204" pitchFamily="18" charset="0"/>
                          </a:rPr>
                          <m:t>𝑖</m:t>
                        </m:r>
                        <m:r>
                          <a:rPr lang="en-US" sz="2600" i="1">
                            <a:solidFill>
                              <a:schemeClr val="tx1"/>
                            </a:solidFill>
                            <a:latin typeface="Cambria Math" panose="02040503050406030204" pitchFamily="18" charset="0"/>
                          </a:rPr>
                          <m:t>=1</m:t>
                        </m:r>
                      </m:sub>
                      <m:sup>
                        <m:r>
                          <a:rPr lang="en-US" sz="2600" i="1">
                            <a:solidFill>
                              <a:schemeClr val="tx1"/>
                            </a:solidFill>
                            <a:latin typeface="Cambria Math" panose="02040503050406030204" pitchFamily="18" charset="0"/>
                          </a:rPr>
                          <m:t>𝑛</m:t>
                        </m:r>
                      </m:sup>
                      <m:e>
                        <m:sSubSup>
                          <m:sSubSupPr>
                            <m:ctrlPr>
                              <a:rPr lang="en-US" sz="2600" i="1">
                                <a:solidFill>
                                  <a:schemeClr val="tx1"/>
                                </a:solidFill>
                                <a:latin typeface="Cambria Math" panose="02040503050406030204" pitchFamily="18" charset="0"/>
                              </a:rPr>
                            </m:ctrlPr>
                          </m:sSubSupPr>
                          <m:e>
                            <m:r>
                              <a:rPr lang="en-US" sz="2600" i="1">
                                <a:solidFill>
                                  <a:schemeClr val="tx1"/>
                                </a:solidFill>
                                <a:latin typeface="Cambria Math" panose="02040503050406030204" pitchFamily="18" charset="0"/>
                              </a:rPr>
                              <m:t>𝑋</m:t>
                            </m:r>
                          </m:e>
                          <m:sub>
                            <m:r>
                              <a:rPr lang="en-US" sz="2600" i="1">
                                <a:solidFill>
                                  <a:schemeClr val="tx1"/>
                                </a:solidFill>
                                <a:latin typeface="Cambria Math" panose="02040503050406030204" pitchFamily="18" charset="0"/>
                              </a:rPr>
                              <m:t>𝑖</m:t>
                            </m:r>
                          </m:sub>
                          <m:sup>
                            <m:r>
                              <a:rPr lang="en-US" sz="2600" i="1">
                                <a:solidFill>
                                  <a:schemeClr val="tx1"/>
                                </a:solidFill>
                                <a:latin typeface="Cambria Math" panose="02040503050406030204" pitchFamily="18" charset="0"/>
                              </a:rPr>
                              <m:t>2</m:t>
                            </m:r>
                          </m:sup>
                        </m:sSubSup>
                      </m:e>
                    </m:nary>
                  </m:oMath>
                </a14:m>
                <a:endParaRPr lang="en-GB" sz="2600" dirty="0" smtClean="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nary>
                      <m:naryPr>
                        <m:chr m:val="∑"/>
                        <m:ctrlPr>
                          <a:rPr lang="en-US" sz="2600" i="1">
                            <a:solidFill>
                              <a:schemeClr val="tx1"/>
                            </a:solidFill>
                            <a:latin typeface="Cambria Math" panose="02040503050406030204" pitchFamily="18" charset="0"/>
                          </a:rPr>
                        </m:ctrlPr>
                      </m:naryPr>
                      <m:sub>
                        <m:r>
                          <m:rPr>
                            <m:brk m:alnAt="23"/>
                          </m:rPr>
                          <a:rPr lang="en-US" sz="2600" i="1">
                            <a:solidFill>
                              <a:schemeClr val="tx1"/>
                            </a:solidFill>
                            <a:latin typeface="Cambria Math" panose="02040503050406030204" pitchFamily="18" charset="0"/>
                          </a:rPr>
                          <m:t>𝑖</m:t>
                        </m:r>
                        <m:r>
                          <a:rPr lang="en-US" sz="2600" i="1">
                            <a:solidFill>
                              <a:schemeClr val="tx1"/>
                            </a:solidFill>
                            <a:latin typeface="Cambria Math" panose="02040503050406030204" pitchFamily="18" charset="0"/>
                          </a:rPr>
                          <m:t>=1</m:t>
                        </m:r>
                      </m:sub>
                      <m:sup>
                        <m:r>
                          <a:rPr lang="en-US" sz="2600" i="1">
                            <a:solidFill>
                              <a:schemeClr val="tx1"/>
                            </a:solidFill>
                            <a:latin typeface="Cambria Math" panose="02040503050406030204" pitchFamily="18" charset="0"/>
                          </a:rPr>
                          <m:t>𝑛</m:t>
                        </m:r>
                      </m:sup>
                      <m:e>
                        <m:sSub>
                          <m:sSubPr>
                            <m:ctrlPr>
                              <a:rPr lang="en-GB"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𝑌</m:t>
                            </m:r>
                          </m:e>
                          <m:sub>
                            <m:r>
                              <a:rPr lang="en-US" sz="2600" i="1">
                                <a:solidFill>
                                  <a:schemeClr val="tx1"/>
                                </a:solidFill>
                                <a:latin typeface="Cambria Math" panose="02040503050406030204" pitchFamily="18" charset="0"/>
                              </a:rPr>
                              <m:t>𝑖</m:t>
                            </m:r>
                          </m:sub>
                        </m:sSub>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𝑋</m:t>
                            </m:r>
                          </m:e>
                          <m:sub>
                            <m:r>
                              <a:rPr lang="en-US" sz="2600" i="1">
                                <a:solidFill>
                                  <a:schemeClr val="tx1"/>
                                </a:solidFill>
                                <a:latin typeface="Cambria Math" panose="02040503050406030204" pitchFamily="18" charset="0"/>
                              </a:rPr>
                              <m:t>𝑖</m:t>
                            </m:r>
                          </m:sub>
                        </m:sSub>
                      </m:e>
                    </m:nary>
                    <m:r>
                      <a:rPr lang="en-US" sz="2600" b="0" i="1" smtClean="0">
                        <a:solidFill>
                          <a:schemeClr val="tx1"/>
                        </a:solidFill>
                        <a:latin typeface="Cambria Math" panose="02040503050406030204" pitchFamily="18" charset="0"/>
                      </a:rPr>
                      <m:t>−</m:t>
                    </m:r>
                    <m:r>
                      <a:rPr lang="en-US" sz="2600" i="1">
                        <a:solidFill>
                          <a:schemeClr val="tx1"/>
                        </a:solidFill>
                        <a:latin typeface="Cambria Math" panose="02040503050406030204" pitchFamily="18" charset="0"/>
                      </a:rPr>
                      <m:t>𝑛</m:t>
                    </m:r>
                    <m:acc>
                      <m:accPr>
                        <m:chr m:val="̅"/>
                        <m:ctrlPr>
                          <a:rPr lang="en-GB" sz="2600" i="1">
                            <a:solidFill>
                              <a:schemeClr val="tx1"/>
                            </a:solidFill>
                            <a:latin typeface="Cambria Math" panose="02040503050406030204" pitchFamily="18" charset="0"/>
                          </a:rPr>
                        </m:ctrlPr>
                      </m:accPr>
                      <m:e>
                        <m:r>
                          <a:rPr lang="en-US" sz="2600" i="1">
                            <a:solidFill>
                              <a:schemeClr val="tx1"/>
                            </a:solidFill>
                            <a:latin typeface="Cambria Math" panose="02040503050406030204" pitchFamily="18" charset="0"/>
                          </a:rPr>
                          <m:t>𝑌</m:t>
                        </m:r>
                      </m:e>
                    </m:acc>
                    <m:acc>
                      <m:accPr>
                        <m:chr m:val="̅"/>
                        <m:ctrlPr>
                          <a:rPr lang="en-US" sz="2600" i="1">
                            <a:solidFill>
                              <a:schemeClr val="tx1"/>
                            </a:solidFill>
                            <a:latin typeface="Cambria Math" panose="02040503050406030204" pitchFamily="18" charset="0"/>
                          </a:rPr>
                        </m:ctrlPr>
                      </m:accPr>
                      <m:e>
                        <m:r>
                          <a:rPr lang="en-US" sz="2600" i="1">
                            <a:solidFill>
                              <a:schemeClr val="tx1"/>
                            </a:solidFill>
                            <a:latin typeface="Cambria Math" panose="02040503050406030204" pitchFamily="18" charset="0"/>
                          </a:rPr>
                          <m:t>𝑋</m:t>
                        </m:r>
                      </m:e>
                    </m:acc>
                    <m:r>
                      <a:rPr lang="en-US" sz="2600" i="1">
                        <a:solidFill>
                          <a:schemeClr val="tx1"/>
                        </a:solidFill>
                        <a:latin typeface="Cambria Math" panose="02040503050406030204" pitchFamily="18" charset="0"/>
                      </a:rPr>
                      <m:t>=</m:t>
                    </m:r>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ea typeface="Cambria Math" panose="02040503050406030204" pitchFamily="18" charset="0"/>
                          </a:rPr>
                          <m:t>𝑏</m:t>
                        </m:r>
                      </m:e>
                      <m:sub>
                        <m:r>
                          <a:rPr lang="en-US" sz="2600" i="1">
                            <a:solidFill>
                              <a:schemeClr val="tx1"/>
                            </a:solidFill>
                            <a:latin typeface="Cambria Math" panose="02040503050406030204" pitchFamily="18" charset="0"/>
                          </a:rPr>
                          <m:t>1</m:t>
                        </m:r>
                      </m:sub>
                    </m:sSub>
                    <m:d>
                      <m:dPr>
                        <m:ctrlPr>
                          <a:rPr lang="en-US" sz="2600" i="1">
                            <a:solidFill>
                              <a:schemeClr val="tx1"/>
                            </a:solidFill>
                            <a:latin typeface="Cambria Math" panose="02040503050406030204" pitchFamily="18" charset="0"/>
                          </a:rPr>
                        </m:ctrlPr>
                      </m:dPr>
                      <m:e>
                        <m:nary>
                          <m:naryPr>
                            <m:chr m:val="∑"/>
                            <m:ctrlPr>
                              <a:rPr lang="en-US" sz="2600" i="1">
                                <a:solidFill>
                                  <a:schemeClr val="tx1"/>
                                </a:solidFill>
                                <a:latin typeface="Cambria Math" panose="02040503050406030204" pitchFamily="18" charset="0"/>
                              </a:rPr>
                            </m:ctrlPr>
                          </m:naryPr>
                          <m:sub>
                            <m:r>
                              <m:rPr>
                                <m:brk m:alnAt="23"/>
                              </m:rPr>
                              <a:rPr lang="en-US" sz="2600" i="1">
                                <a:solidFill>
                                  <a:schemeClr val="tx1"/>
                                </a:solidFill>
                                <a:latin typeface="Cambria Math" panose="02040503050406030204" pitchFamily="18" charset="0"/>
                              </a:rPr>
                              <m:t>𝑖</m:t>
                            </m:r>
                            <m:r>
                              <a:rPr lang="en-US" sz="2600" i="1">
                                <a:solidFill>
                                  <a:schemeClr val="tx1"/>
                                </a:solidFill>
                                <a:latin typeface="Cambria Math" panose="02040503050406030204" pitchFamily="18" charset="0"/>
                              </a:rPr>
                              <m:t>=1</m:t>
                            </m:r>
                          </m:sub>
                          <m:sup>
                            <m:r>
                              <a:rPr lang="en-US" sz="2600" i="1">
                                <a:solidFill>
                                  <a:schemeClr val="tx1"/>
                                </a:solidFill>
                                <a:latin typeface="Cambria Math" panose="02040503050406030204" pitchFamily="18" charset="0"/>
                              </a:rPr>
                              <m:t>𝑛</m:t>
                            </m:r>
                          </m:sup>
                          <m:e>
                            <m:sSubSup>
                              <m:sSubSupPr>
                                <m:ctrlPr>
                                  <a:rPr lang="en-US" sz="2600" i="1">
                                    <a:solidFill>
                                      <a:schemeClr val="tx1"/>
                                    </a:solidFill>
                                    <a:latin typeface="Cambria Math" panose="02040503050406030204" pitchFamily="18" charset="0"/>
                                  </a:rPr>
                                </m:ctrlPr>
                              </m:sSubSupPr>
                              <m:e>
                                <m:r>
                                  <a:rPr lang="en-US" sz="2600" i="1">
                                    <a:solidFill>
                                      <a:schemeClr val="tx1"/>
                                    </a:solidFill>
                                    <a:latin typeface="Cambria Math" panose="02040503050406030204" pitchFamily="18" charset="0"/>
                                  </a:rPr>
                                  <m:t>𝑋</m:t>
                                </m:r>
                              </m:e>
                              <m:sub>
                                <m:r>
                                  <a:rPr lang="en-US" sz="2600" i="1">
                                    <a:solidFill>
                                      <a:schemeClr val="tx1"/>
                                    </a:solidFill>
                                    <a:latin typeface="Cambria Math" panose="02040503050406030204" pitchFamily="18" charset="0"/>
                                  </a:rPr>
                                  <m:t>𝑖</m:t>
                                </m:r>
                              </m:sub>
                              <m:sup>
                                <m:r>
                                  <a:rPr lang="en-US" sz="2600" i="1">
                                    <a:solidFill>
                                      <a:schemeClr val="tx1"/>
                                    </a:solidFill>
                                    <a:latin typeface="Cambria Math" panose="02040503050406030204" pitchFamily="18" charset="0"/>
                                  </a:rPr>
                                  <m:t>2</m:t>
                                </m:r>
                              </m:sup>
                            </m:sSubSup>
                          </m:e>
                        </m:nary>
                        <m:r>
                          <a:rPr lang="en-US" sz="2600" i="1">
                            <a:solidFill>
                              <a:schemeClr val="tx1"/>
                            </a:solidFill>
                            <a:latin typeface="Cambria Math" panose="02040503050406030204" pitchFamily="18" charset="0"/>
                          </a:rPr>
                          <m:t>−</m:t>
                        </m:r>
                        <m:r>
                          <a:rPr lang="en-US" sz="2600" i="1">
                            <a:solidFill>
                              <a:schemeClr val="tx1"/>
                            </a:solidFill>
                            <a:latin typeface="Cambria Math" panose="02040503050406030204" pitchFamily="18" charset="0"/>
                          </a:rPr>
                          <m:t>𝑛</m:t>
                        </m:r>
                        <m:sSup>
                          <m:sSupPr>
                            <m:ctrlPr>
                              <a:rPr lang="en-US" sz="2600" i="1">
                                <a:solidFill>
                                  <a:schemeClr val="tx1"/>
                                </a:solidFill>
                                <a:latin typeface="Cambria Math" panose="02040503050406030204" pitchFamily="18" charset="0"/>
                              </a:rPr>
                            </m:ctrlPr>
                          </m:sSupPr>
                          <m:e>
                            <m:acc>
                              <m:accPr>
                                <m:chr m:val="̅"/>
                                <m:ctrlPr>
                                  <a:rPr lang="en-US" sz="2600" i="1">
                                    <a:solidFill>
                                      <a:schemeClr val="tx1"/>
                                    </a:solidFill>
                                    <a:latin typeface="Cambria Math" panose="02040503050406030204" pitchFamily="18" charset="0"/>
                                  </a:rPr>
                                </m:ctrlPr>
                              </m:accPr>
                              <m:e>
                                <m:r>
                                  <a:rPr lang="en-US" sz="2600" i="1">
                                    <a:solidFill>
                                      <a:schemeClr val="tx1"/>
                                    </a:solidFill>
                                    <a:latin typeface="Cambria Math" panose="02040503050406030204" pitchFamily="18" charset="0"/>
                                  </a:rPr>
                                  <m:t>𝑋</m:t>
                                </m:r>
                              </m:e>
                            </m:acc>
                          </m:e>
                          <m:sup>
                            <m:r>
                              <a:rPr lang="en-US" sz="2600" i="1">
                                <a:solidFill>
                                  <a:schemeClr val="tx1"/>
                                </a:solidFill>
                                <a:latin typeface="Cambria Math" panose="02040503050406030204" pitchFamily="18" charset="0"/>
                              </a:rPr>
                              <m:t>2</m:t>
                            </m:r>
                          </m:sup>
                        </m:sSup>
                      </m:e>
                    </m:d>
                  </m:oMath>
                </a14:m>
                <a:endParaRPr lang="en-GB" sz="2600" dirty="0" smtClean="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ea typeface="Cambria Math" panose="02040503050406030204" pitchFamily="18" charset="0"/>
                          </a:rPr>
                          <m:t>𝑏</m:t>
                        </m:r>
                      </m:e>
                      <m:sub>
                        <m:r>
                          <a:rPr lang="en-US" sz="2600" i="1">
                            <a:solidFill>
                              <a:schemeClr val="tx1"/>
                            </a:solidFill>
                            <a:latin typeface="Cambria Math" panose="02040503050406030204" pitchFamily="18" charset="0"/>
                          </a:rPr>
                          <m:t>1</m:t>
                        </m:r>
                      </m:sub>
                    </m:sSub>
                  </m:oMath>
                </a14:m>
                <a:r>
                  <a:rPr lang="en-GB" sz="2600" dirty="0" smtClean="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GB" sz="2600" i="1" dirty="0" smtClean="0">
                            <a:solidFill>
                              <a:schemeClr val="tx1"/>
                            </a:solidFill>
                            <a:latin typeface="Cambria Math" panose="02040503050406030204" pitchFamily="18" charset="0"/>
                            <a:cs typeface="Times New Roman" panose="02020603050405020304" pitchFamily="18" charset="0"/>
                          </a:rPr>
                        </m:ctrlPr>
                      </m:fPr>
                      <m:num>
                        <m:nary>
                          <m:naryPr>
                            <m:chr m:val="∑"/>
                            <m:ctrlPr>
                              <a:rPr lang="en-US" sz="2600" i="1">
                                <a:solidFill>
                                  <a:schemeClr val="tx1"/>
                                </a:solidFill>
                                <a:latin typeface="Cambria Math" panose="02040503050406030204" pitchFamily="18" charset="0"/>
                              </a:rPr>
                            </m:ctrlPr>
                          </m:naryPr>
                          <m:sub>
                            <m:r>
                              <m:rPr>
                                <m:brk m:alnAt="23"/>
                              </m:rPr>
                              <a:rPr lang="en-US" sz="2600" i="1">
                                <a:solidFill>
                                  <a:schemeClr val="tx1"/>
                                </a:solidFill>
                                <a:latin typeface="Cambria Math" panose="02040503050406030204" pitchFamily="18" charset="0"/>
                              </a:rPr>
                              <m:t>𝑖</m:t>
                            </m:r>
                            <m:r>
                              <a:rPr lang="en-US" sz="2600" i="1">
                                <a:solidFill>
                                  <a:schemeClr val="tx1"/>
                                </a:solidFill>
                                <a:latin typeface="Cambria Math" panose="02040503050406030204" pitchFamily="18" charset="0"/>
                              </a:rPr>
                              <m:t>=1</m:t>
                            </m:r>
                          </m:sub>
                          <m:sup>
                            <m:r>
                              <a:rPr lang="en-US" sz="2600" i="1">
                                <a:solidFill>
                                  <a:schemeClr val="tx1"/>
                                </a:solidFill>
                                <a:latin typeface="Cambria Math" panose="02040503050406030204" pitchFamily="18" charset="0"/>
                              </a:rPr>
                              <m:t>𝑛</m:t>
                            </m:r>
                          </m:sup>
                          <m:e>
                            <m:sSub>
                              <m:sSubPr>
                                <m:ctrlPr>
                                  <a:rPr lang="en-GB"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𝑌</m:t>
                                </m:r>
                              </m:e>
                              <m:sub>
                                <m:r>
                                  <a:rPr lang="en-US" sz="2600" i="1">
                                    <a:solidFill>
                                      <a:schemeClr val="tx1"/>
                                    </a:solidFill>
                                    <a:latin typeface="Cambria Math" panose="02040503050406030204" pitchFamily="18" charset="0"/>
                                  </a:rPr>
                                  <m:t>𝑖</m:t>
                                </m:r>
                              </m:sub>
                            </m:sSub>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𝑋</m:t>
                                </m:r>
                              </m:e>
                              <m:sub>
                                <m:r>
                                  <a:rPr lang="en-US" sz="2600" i="1">
                                    <a:solidFill>
                                      <a:schemeClr val="tx1"/>
                                    </a:solidFill>
                                    <a:latin typeface="Cambria Math" panose="02040503050406030204" pitchFamily="18" charset="0"/>
                                  </a:rPr>
                                  <m:t>𝑖</m:t>
                                </m:r>
                              </m:sub>
                            </m:sSub>
                          </m:e>
                        </m:nary>
                        <m:r>
                          <a:rPr lang="en-US" sz="2600" i="1">
                            <a:solidFill>
                              <a:schemeClr val="tx1"/>
                            </a:solidFill>
                            <a:latin typeface="Cambria Math" panose="02040503050406030204" pitchFamily="18" charset="0"/>
                          </a:rPr>
                          <m:t>−</m:t>
                        </m:r>
                        <m:r>
                          <a:rPr lang="en-US" sz="2600" i="1">
                            <a:solidFill>
                              <a:schemeClr val="tx1"/>
                            </a:solidFill>
                            <a:latin typeface="Cambria Math" panose="02040503050406030204" pitchFamily="18" charset="0"/>
                          </a:rPr>
                          <m:t>𝑛</m:t>
                        </m:r>
                        <m:acc>
                          <m:accPr>
                            <m:chr m:val="̅"/>
                            <m:ctrlPr>
                              <a:rPr lang="en-GB" sz="2600" i="1">
                                <a:solidFill>
                                  <a:schemeClr val="tx1"/>
                                </a:solidFill>
                                <a:latin typeface="Cambria Math" panose="02040503050406030204" pitchFamily="18" charset="0"/>
                              </a:rPr>
                            </m:ctrlPr>
                          </m:accPr>
                          <m:e>
                            <m:r>
                              <a:rPr lang="en-US" sz="2600" i="1">
                                <a:solidFill>
                                  <a:schemeClr val="tx1"/>
                                </a:solidFill>
                                <a:latin typeface="Cambria Math" panose="02040503050406030204" pitchFamily="18" charset="0"/>
                              </a:rPr>
                              <m:t>𝑌</m:t>
                            </m:r>
                          </m:e>
                        </m:acc>
                        <m:acc>
                          <m:accPr>
                            <m:chr m:val="̅"/>
                            <m:ctrlPr>
                              <a:rPr lang="en-US" sz="2600" i="1">
                                <a:solidFill>
                                  <a:schemeClr val="tx1"/>
                                </a:solidFill>
                                <a:latin typeface="Cambria Math" panose="02040503050406030204" pitchFamily="18" charset="0"/>
                              </a:rPr>
                            </m:ctrlPr>
                          </m:accPr>
                          <m:e>
                            <m:r>
                              <a:rPr lang="en-US" sz="2600" i="1">
                                <a:solidFill>
                                  <a:schemeClr val="tx1"/>
                                </a:solidFill>
                                <a:latin typeface="Cambria Math" panose="02040503050406030204" pitchFamily="18" charset="0"/>
                              </a:rPr>
                              <m:t>𝑋</m:t>
                            </m:r>
                          </m:e>
                        </m:acc>
                      </m:num>
                      <m:den>
                        <m:nary>
                          <m:naryPr>
                            <m:chr m:val="∑"/>
                            <m:ctrlPr>
                              <a:rPr lang="en-US" sz="2600" i="1">
                                <a:solidFill>
                                  <a:schemeClr val="tx1"/>
                                </a:solidFill>
                                <a:latin typeface="Cambria Math" panose="02040503050406030204" pitchFamily="18" charset="0"/>
                              </a:rPr>
                            </m:ctrlPr>
                          </m:naryPr>
                          <m:sub>
                            <m:r>
                              <m:rPr>
                                <m:brk m:alnAt="23"/>
                              </m:rPr>
                              <a:rPr lang="en-US" sz="2600" i="1">
                                <a:solidFill>
                                  <a:schemeClr val="tx1"/>
                                </a:solidFill>
                                <a:latin typeface="Cambria Math" panose="02040503050406030204" pitchFamily="18" charset="0"/>
                              </a:rPr>
                              <m:t>𝑖</m:t>
                            </m:r>
                            <m:r>
                              <a:rPr lang="en-US" sz="2600" i="1">
                                <a:solidFill>
                                  <a:schemeClr val="tx1"/>
                                </a:solidFill>
                                <a:latin typeface="Cambria Math" panose="02040503050406030204" pitchFamily="18" charset="0"/>
                              </a:rPr>
                              <m:t>=1</m:t>
                            </m:r>
                          </m:sub>
                          <m:sup>
                            <m:r>
                              <a:rPr lang="en-US" sz="2600" i="1">
                                <a:solidFill>
                                  <a:schemeClr val="tx1"/>
                                </a:solidFill>
                                <a:latin typeface="Cambria Math" panose="02040503050406030204" pitchFamily="18" charset="0"/>
                              </a:rPr>
                              <m:t>𝑛</m:t>
                            </m:r>
                          </m:sup>
                          <m:e>
                            <m:sSubSup>
                              <m:sSubSupPr>
                                <m:ctrlPr>
                                  <a:rPr lang="en-US" sz="2600" i="1">
                                    <a:solidFill>
                                      <a:schemeClr val="tx1"/>
                                    </a:solidFill>
                                    <a:latin typeface="Cambria Math" panose="02040503050406030204" pitchFamily="18" charset="0"/>
                                  </a:rPr>
                                </m:ctrlPr>
                              </m:sSubSupPr>
                              <m:e>
                                <m:r>
                                  <a:rPr lang="en-US" sz="2600" i="1">
                                    <a:solidFill>
                                      <a:schemeClr val="tx1"/>
                                    </a:solidFill>
                                    <a:latin typeface="Cambria Math" panose="02040503050406030204" pitchFamily="18" charset="0"/>
                                  </a:rPr>
                                  <m:t>𝑋</m:t>
                                </m:r>
                              </m:e>
                              <m:sub>
                                <m:r>
                                  <a:rPr lang="en-US" sz="2600" i="1">
                                    <a:solidFill>
                                      <a:schemeClr val="tx1"/>
                                    </a:solidFill>
                                    <a:latin typeface="Cambria Math" panose="02040503050406030204" pitchFamily="18" charset="0"/>
                                  </a:rPr>
                                  <m:t>𝑖</m:t>
                                </m:r>
                              </m:sub>
                              <m:sup>
                                <m:r>
                                  <a:rPr lang="en-US" sz="2600" i="1">
                                    <a:solidFill>
                                      <a:schemeClr val="tx1"/>
                                    </a:solidFill>
                                    <a:latin typeface="Cambria Math" panose="02040503050406030204" pitchFamily="18" charset="0"/>
                                  </a:rPr>
                                  <m:t>2</m:t>
                                </m:r>
                              </m:sup>
                            </m:sSubSup>
                          </m:e>
                        </m:nary>
                        <m:r>
                          <a:rPr lang="en-US" sz="2600" i="1">
                            <a:solidFill>
                              <a:schemeClr val="tx1"/>
                            </a:solidFill>
                            <a:latin typeface="Cambria Math" panose="02040503050406030204" pitchFamily="18" charset="0"/>
                          </a:rPr>
                          <m:t>−</m:t>
                        </m:r>
                        <m:r>
                          <a:rPr lang="en-US" sz="2600" i="1">
                            <a:solidFill>
                              <a:schemeClr val="tx1"/>
                            </a:solidFill>
                            <a:latin typeface="Cambria Math" panose="02040503050406030204" pitchFamily="18" charset="0"/>
                          </a:rPr>
                          <m:t>𝑛</m:t>
                        </m:r>
                        <m:sSup>
                          <m:sSupPr>
                            <m:ctrlPr>
                              <a:rPr lang="en-US" sz="2600" i="1">
                                <a:solidFill>
                                  <a:schemeClr val="tx1"/>
                                </a:solidFill>
                                <a:latin typeface="Cambria Math" panose="02040503050406030204" pitchFamily="18" charset="0"/>
                              </a:rPr>
                            </m:ctrlPr>
                          </m:sSupPr>
                          <m:e>
                            <m:acc>
                              <m:accPr>
                                <m:chr m:val="̅"/>
                                <m:ctrlPr>
                                  <a:rPr lang="en-US" sz="2600" i="1">
                                    <a:solidFill>
                                      <a:schemeClr val="tx1"/>
                                    </a:solidFill>
                                    <a:latin typeface="Cambria Math" panose="02040503050406030204" pitchFamily="18" charset="0"/>
                                  </a:rPr>
                                </m:ctrlPr>
                              </m:accPr>
                              <m:e>
                                <m:r>
                                  <a:rPr lang="en-US" sz="2600" i="1">
                                    <a:solidFill>
                                      <a:schemeClr val="tx1"/>
                                    </a:solidFill>
                                    <a:latin typeface="Cambria Math" panose="02040503050406030204" pitchFamily="18" charset="0"/>
                                  </a:rPr>
                                  <m:t>𝑋</m:t>
                                </m:r>
                              </m:e>
                            </m:acc>
                          </m:e>
                          <m:sup>
                            <m:r>
                              <a:rPr lang="en-US" sz="2600" i="1">
                                <a:solidFill>
                                  <a:schemeClr val="tx1"/>
                                </a:solidFill>
                                <a:latin typeface="Cambria Math" panose="02040503050406030204" pitchFamily="18" charset="0"/>
                              </a:rPr>
                              <m:t>2</m:t>
                            </m:r>
                          </m:sup>
                        </m:sSup>
                      </m:den>
                    </m:f>
                  </m:oMath>
                </a14:m>
                <a:endParaRPr lang="en-GB" sz="2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395416"/>
                <a:ext cx="10058400" cy="5473678"/>
              </a:xfrm>
              <a:blipFill rotWithShape="0">
                <a:blip r:embed="rId2"/>
                <a:stretch>
                  <a:fillRect l="-1091" t="-1670"/>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23</a:t>
            </a:fld>
            <a:endParaRPr lang="en-US" dirty="0"/>
          </a:p>
        </p:txBody>
      </p:sp>
    </p:spTree>
    <p:extLst>
      <p:ext uri="{BB962C8B-B14F-4D97-AF65-F5344CB8AC3E}">
        <p14:creationId xmlns:p14="http://schemas.microsoft.com/office/powerpoint/2010/main" val="2771336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560173"/>
                <a:ext cx="10058400" cy="5308921"/>
              </a:xfrm>
            </p:spPr>
            <p:txBody>
              <a:bodyPr>
                <a:normAutofit/>
              </a:bodyPr>
              <a:lstStyle/>
              <a:p>
                <a14:m>
                  <m:oMath xmlns:m="http://schemas.openxmlformats.org/officeDocument/2006/math">
                    <m:sSub>
                      <m:sSubPr>
                        <m:ctrlPr>
                          <a:rPr lang="en-US" sz="2800" i="1" smtClean="0">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𝑏</m:t>
                        </m:r>
                      </m:e>
                      <m:sub>
                        <m:r>
                          <a:rPr lang="en-US" sz="2800" i="1">
                            <a:solidFill>
                              <a:schemeClr val="tx1"/>
                            </a:solidFill>
                            <a:latin typeface="Cambria Math" panose="02040503050406030204" pitchFamily="18" charset="0"/>
                          </a:rPr>
                          <m:t>0</m:t>
                        </m:r>
                      </m:sub>
                    </m:sSub>
                    <m:r>
                      <a:rPr lang="en-US" sz="2800" i="1">
                        <a:solidFill>
                          <a:schemeClr val="tx1"/>
                        </a:solidFill>
                        <a:latin typeface="Cambria Math" panose="02040503050406030204" pitchFamily="18" charset="0"/>
                      </a:rPr>
                      <m:t>=</m:t>
                    </m:r>
                    <m:acc>
                      <m:accPr>
                        <m:chr m:val="̅"/>
                        <m:ctrlPr>
                          <a:rPr lang="en-GB"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𝑌</m:t>
                        </m:r>
                      </m:e>
                    </m:acc>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𝑋</m:t>
                        </m:r>
                      </m:e>
                    </m:acc>
                  </m:oMath>
                </a14:m>
                <a:endParaRPr lang="en-GB" sz="2800" dirty="0" smtClean="0"/>
              </a:p>
              <a:p>
                <a:endParaRPr lang="en-US" sz="2800" dirty="0"/>
              </a:p>
              <a:p>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𝑏</m:t>
                        </m:r>
                      </m:e>
                      <m:sub>
                        <m:r>
                          <a:rPr lang="en-US" sz="2800" i="1">
                            <a:solidFill>
                              <a:schemeClr val="tx1"/>
                            </a:solidFill>
                            <a:latin typeface="Cambria Math" panose="02040503050406030204" pitchFamily="18" charset="0"/>
                          </a:rPr>
                          <m:t>1</m:t>
                        </m:r>
                      </m:sub>
                    </m:sSub>
                  </m:oMath>
                </a14:m>
                <a:r>
                  <a:rPr lang="en-GB" sz="2800"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GB" sz="2800" i="1" dirty="0" smtClean="0">
                            <a:solidFill>
                              <a:schemeClr val="tx1"/>
                            </a:solidFill>
                            <a:latin typeface="Cambria Math" panose="02040503050406030204" pitchFamily="18" charset="0"/>
                            <a:cs typeface="Times New Roman" panose="02020603050405020304" pitchFamily="18" charset="0"/>
                          </a:rPr>
                        </m:ctrlPr>
                      </m:fPr>
                      <m:num>
                        <m:nary>
                          <m:naryPr>
                            <m:chr m:val="∑"/>
                            <m:ctrlPr>
                              <a:rPr lang="en-GB" sz="2800" i="1" dirty="0" smtClean="0">
                                <a:solidFill>
                                  <a:schemeClr val="tx1"/>
                                </a:solidFill>
                                <a:latin typeface="Cambria Math" panose="02040503050406030204" pitchFamily="18" charset="0"/>
                                <a:cs typeface="Times New Roman" panose="02020603050405020304" pitchFamily="18" charset="0"/>
                              </a:rPr>
                            </m:ctrlPr>
                          </m:naryPr>
                          <m:sub>
                            <m:r>
                              <m:rPr>
                                <m:brk m:alnAt="23"/>
                              </m:rPr>
                              <a:rPr lang="en-US" sz="2800" b="0" i="1" dirty="0" smtClean="0">
                                <a:solidFill>
                                  <a:schemeClr val="tx1"/>
                                </a:solidFill>
                                <a:latin typeface="Cambria Math" panose="02040503050406030204" pitchFamily="18" charset="0"/>
                                <a:cs typeface="Times New Roman" panose="02020603050405020304" pitchFamily="18" charset="0"/>
                              </a:rPr>
                              <m:t>𝑖</m:t>
                            </m:r>
                            <m:r>
                              <a:rPr lang="en-US" sz="2800" b="0" i="1" dirty="0" smtClean="0">
                                <a:solidFill>
                                  <a:schemeClr val="tx1"/>
                                </a:solidFill>
                                <a:latin typeface="Cambria Math" panose="02040503050406030204" pitchFamily="18" charset="0"/>
                                <a:cs typeface="Times New Roman" panose="02020603050405020304" pitchFamily="18" charset="0"/>
                              </a:rPr>
                              <m:t>=</m:t>
                            </m:r>
                            <m:r>
                              <m:rPr>
                                <m:brk m:alnAt="23"/>
                              </m:rPr>
                              <a:rPr lang="en-US" sz="2800" b="0" i="1" dirty="0" smtClean="0">
                                <a:solidFill>
                                  <a:schemeClr val="tx1"/>
                                </a:solidFill>
                                <a:latin typeface="Cambria Math" panose="02040503050406030204" pitchFamily="18" charset="0"/>
                                <a:cs typeface="Times New Roman" panose="02020603050405020304" pitchFamily="18" charset="0"/>
                              </a:rPr>
                              <m:t>1</m:t>
                            </m:r>
                          </m:sub>
                          <m:sup>
                            <m:r>
                              <a:rPr lang="en-US" sz="2800" b="0" i="1" dirty="0" smtClean="0">
                                <a:solidFill>
                                  <a:schemeClr val="tx1"/>
                                </a:solidFill>
                                <a:latin typeface="Cambria Math" panose="02040503050406030204" pitchFamily="18" charset="0"/>
                                <a:cs typeface="Times New Roman" panose="02020603050405020304" pitchFamily="18" charset="0"/>
                              </a:rPr>
                              <m:t>𝑛</m:t>
                            </m:r>
                          </m:sup>
                          <m:e>
                            <m:d>
                              <m:dPr>
                                <m:ctrlPr>
                                  <a:rPr lang="en-GB" sz="2800" i="1" dirty="0" smtClean="0">
                                    <a:solidFill>
                                      <a:schemeClr val="tx1"/>
                                    </a:solidFill>
                                    <a:latin typeface="Cambria Math" panose="02040503050406030204" pitchFamily="18" charset="0"/>
                                    <a:cs typeface="Times New Roman" panose="020206030504050203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𝑋</m:t>
                                    </m:r>
                                  </m:e>
                                  <m:sub>
                                    <m:r>
                                      <a:rPr lang="en-US" sz="2800" i="1">
                                        <a:solidFill>
                                          <a:schemeClr val="tx1"/>
                                        </a:solidFill>
                                        <a:latin typeface="Cambria Math" panose="02040503050406030204" pitchFamily="18" charset="0"/>
                                      </a:rPr>
                                      <m:t>𝑖</m:t>
                                    </m:r>
                                  </m:sub>
                                </m:sSub>
                                <m:r>
                                  <a:rPr lang="en-US" sz="2800" b="0" i="1" smtClean="0">
                                    <a:solidFill>
                                      <a:schemeClr val="tx1"/>
                                    </a:solidFill>
                                    <a:latin typeface="Cambria Math" panose="02040503050406030204" pitchFamily="18" charset="0"/>
                                  </a:rPr>
                                  <m:t>−</m:t>
                                </m:r>
                                <m:acc>
                                  <m:accPr>
                                    <m:chr m:val="̅"/>
                                    <m:ctrlPr>
                                      <a:rPr lang="en-US" sz="2800" b="0" i="1" dirty="0" smtClean="0">
                                        <a:solidFill>
                                          <a:schemeClr val="tx1"/>
                                        </a:solidFill>
                                        <a:latin typeface="Cambria Math" panose="02040503050406030204" pitchFamily="18" charset="0"/>
                                        <a:cs typeface="Times New Roman" panose="02020603050405020304" pitchFamily="18" charset="0"/>
                                      </a:rPr>
                                    </m:ctrlPr>
                                  </m:accPr>
                                  <m:e>
                                    <m:r>
                                      <a:rPr lang="en-US" sz="2800" b="0" i="1" dirty="0" smtClean="0">
                                        <a:solidFill>
                                          <a:schemeClr val="tx1"/>
                                        </a:solidFill>
                                        <a:latin typeface="Cambria Math" panose="02040503050406030204" pitchFamily="18" charset="0"/>
                                        <a:cs typeface="Times New Roman" panose="02020603050405020304" pitchFamily="18" charset="0"/>
                                      </a:rPr>
                                      <m:t>𝑋</m:t>
                                    </m:r>
                                  </m:e>
                                </m:acc>
                              </m:e>
                            </m:d>
                            <m:d>
                              <m:dPr>
                                <m:ctrlPr>
                                  <a:rPr lang="en-GB" sz="2800" i="1" dirty="0">
                                    <a:solidFill>
                                      <a:schemeClr val="tx1"/>
                                    </a:solidFill>
                                    <a:latin typeface="Cambria Math" panose="02040503050406030204" pitchFamily="18" charset="0"/>
                                    <a:cs typeface="Times New Roman" panose="02020603050405020304" pitchFamily="18" charset="0"/>
                                  </a:rPr>
                                </m:ctrlPr>
                              </m:dPr>
                              <m:e>
                                <m:sSub>
                                  <m:sSubPr>
                                    <m:ctrlPr>
                                      <a:rPr lang="en-US" sz="2800" i="1">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𝑌</m:t>
                                    </m:r>
                                  </m:e>
                                  <m:sub>
                                    <m:r>
                                      <a:rPr lang="en-US" sz="2800" i="1">
                                        <a:solidFill>
                                          <a:schemeClr val="tx1"/>
                                        </a:solidFill>
                                        <a:latin typeface="Cambria Math" panose="02040503050406030204" pitchFamily="18" charset="0"/>
                                      </a:rPr>
                                      <m:t>𝑖</m:t>
                                    </m:r>
                                  </m:sub>
                                </m:sSub>
                                <m:r>
                                  <a:rPr lang="en-US" sz="2800" i="1">
                                    <a:solidFill>
                                      <a:schemeClr val="tx1"/>
                                    </a:solidFill>
                                    <a:latin typeface="Cambria Math" panose="02040503050406030204" pitchFamily="18" charset="0"/>
                                  </a:rPr>
                                  <m:t>−</m:t>
                                </m:r>
                                <m:acc>
                                  <m:accPr>
                                    <m:chr m:val="̅"/>
                                    <m:ctrlPr>
                                      <a:rPr lang="en-US" sz="2800" i="1" dirty="0">
                                        <a:solidFill>
                                          <a:schemeClr val="tx1"/>
                                        </a:solidFill>
                                        <a:latin typeface="Cambria Math" panose="02040503050406030204" pitchFamily="18" charset="0"/>
                                        <a:cs typeface="Times New Roman" panose="02020603050405020304" pitchFamily="18" charset="0"/>
                                      </a:rPr>
                                    </m:ctrlPr>
                                  </m:accPr>
                                  <m:e>
                                    <m:r>
                                      <a:rPr lang="en-US" sz="2800" b="0" i="1" dirty="0" smtClean="0">
                                        <a:solidFill>
                                          <a:schemeClr val="tx1"/>
                                        </a:solidFill>
                                        <a:latin typeface="Cambria Math" panose="02040503050406030204" pitchFamily="18" charset="0"/>
                                        <a:cs typeface="Times New Roman" panose="02020603050405020304" pitchFamily="18" charset="0"/>
                                      </a:rPr>
                                      <m:t>𝑌</m:t>
                                    </m:r>
                                  </m:e>
                                </m:acc>
                              </m:e>
                            </m:d>
                          </m:e>
                        </m:nary>
                      </m:num>
                      <m:den>
                        <m:nary>
                          <m:naryPr>
                            <m:chr m:val="∑"/>
                            <m:ctrlPr>
                              <a:rPr lang="en-GB" sz="2800" i="1" dirty="0">
                                <a:solidFill>
                                  <a:schemeClr val="tx1"/>
                                </a:solidFill>
                                <a:latin typeface="Cambria Math" panose="02040503050406030204" pitchFamily="18" charset="0"/>
                                <a:cs typeface="Times New Roman" panose="02020603050405020304" pitchFamily="18" charset="0"/>
                              </a:rPr>
                            </m:ctrlPr>
                          </m:naryPr>
                          <m:sub>
                            <m:r>
                              <m:rPr>
                                <m:brk m:alnAt="23"/>
                              </m:rPr>
                              <a:rPr lang="en-US" sz="2800" i="1" dirty="0">
                                <a:solidFill>
                                  <a:schemeClr val="tx1"/>
                                </a:solidFill>
                                <a:latin typeface="Cambria Math" panose="02040503050406030204" pitchFamily="18" charset="0"/>
                                <a:cs typeface="Times New Roman" panose="02020603050405020304" pitchFamily="18" charset="0"/>
                              </a:rPr>
                              <m:t>𝑖</m:t>
                            </m:r>
                            <m:r>
                              <a:rPr lang="en-US" sz="2800" i="1" dirty="0">
                                <a:solidFill>
                                  <a:schemeClr val="tx1"/>
                                </a:solidFill>
                                <a:latin typeface="Cambria Math" panose="02040503050406030204" pitchFamily="18" charset="0"/>
                                <a:cs typeface="Times New Roman" panose="02020603050405020304" pitchFamily="18" charset="0"/>
                              </a:rPr>
                              <m:t>=</m:t>
                            </m:r>
                            <m:r>
                              <m:rPr>
                                <m:brk m:alnAt="23"/>
                              </m:rPr>
                              <a:rPr lang="en-US" sz="2800" i="1" dirty="0">
                                <a:solidFill>
                                  <a:schemeClr val="tx1"/>
                                </a:solidFill>
                                <a:latin typeface="Cambria Math" panose="02040503050406030204" pitchFamily="18" charset="0"/>
                                <a:cs typeface="Times New Roman" panose="02020603050405020304" pitchFamily="18" charset="0"/>
                              </a:rPr>
                              <m:t>1</m:t>
                            </m:r>
                          </m:sub>
                          <m:sup>
                            <m:r>
                              <a:rPr lang="en-US" sz="2800" i="1" dirty="0">
                                <a:solidFill>
                                  <a:schemeClr val="tx1"/>
                                </a:solidFill>
                                <a:latin typeface="Cambria Math" panose="02040503050406030204" pitchFamily="18" charset="0"/>
                                <a:cs typeface="Times New Roman" panose="02020603050405020304" pitchFamily="18" charset="0"/>
                              </a:rPr>
                              <m:t>𝑛</m:t>
                            </m:r>
                          </m:sup>
                          <m:e>
                            <m:sSup>
                              <m:sSupPr>
                                <m:ctrlPr>
                                  <a:rPr lang="en-US" sz="2800" i="1" dirty="0" smtClean="0">
                                    <a:solidFill>
                                      <a:schemeClr val="tx1"/>
                                    </a:solidFill>
                                    <a:latin typeface="Cambria Math" panose="02040503050406030204" pitchFamily="18" charset="0"/>
                                    <a:cs typeface="Times New Roman" panose="02020603050405020304" pitchFamily="18" charset="0"/>
                                  </a:rPr>
                                </m:ctrlPr>
                              </m:sSupPr>
                              <m:e>
                                <m:d>
                                  <m:dPr>
                                    <m:ctrlPr>
                                      <a:rPr lang="en-GB" sz="2800" i="1" dirty="0">
                                        <a:solidFill>
                                          <a:schemeClr val="tx1"/>
                                        </a:solidFill>
                                        <a:latin typeface="Cambria Math" panose="02040503050406030204" pitchFamily="18" charset="0"/>
                                        <a:cs typeface="Times New Roman" panose="020206030504050203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𝑋</m:t>
                                        </m:r>
                                      </m:e>
                                      <m:sub>
                                        <m:r>
                                          <a:rPr lang="en-US" sz="2800" i="1">
                                            <a:solidFill>
                                              <a:schemeClr val="tx1"/>
                                            </a:solidFill>
                                            <a:latin typeface="Cambria Math" panose="02040503050406030204" pitchFamily="18" charset="0"/>
                                          </a:rPr>
                                          <m:t>𝑖</m:t>
                                        </m:r>
                                      </m:sub>
                                    </m:sSub>
                                    <m:r>
                                      <a:rPr lang="en-US" sz="2800" i="1">
                                        <a:solidFill>
                                          <a:schemeClr val="tx1"/>
                                        </a:solidFill>
                                        <a:latin typeface="Cambria Math" panose="02040503050406030204" pitchFamily="18" charset="0"/>
                                      </a:rPr>
                                      <m:t>−</m:t>
                                    </m:r>
                                    <m:acc>
                                      <m:accPr>
                                        <m:chr m:val="̅"/>
                                        <m:ctrlPr>
                                          <a:rPr lang="en-US" sz="2800" i="1" dirty="0">
                                            <a:solidFill>
                                              <a:schemeClr val="tx1"/>
                                            </a:solidFill>
                                            <a:latin typeface="Cambria Math" panose="02040503050406030204" pitchFamily="18" charset="0"/>
                                            <a:cs typeface="Times New Roman" panose="02020603050405020304" pitchFamily="18" charset="0"/>
                                          </a:rPr>
                                        </m:ctrlPr>
                                      </m:accPr>
                                      <m:e>
                                        <m:r>
                                          <a:rPr lang="en-US" sz="2800" i="1" dirty="0">
                                            <a:solidFill>
                                              <a:schemeClr val="tx1"/>
                                            </a:solidFill>
                                            <a:latin typeface="Cambria Math" panose="02040503050406030204" pitchFamily="18" charset="0"/>
                                            <a:cs typeface="Times New Roman" panose="02020603050405020304" pitchFamily="18" charset="0"/>
                                          </a:rPr>
                                          <m:t>𝑋</m:t>
                                        </m:r>
                                      </m:e>
                                    </m:acc>
                                  </m:e>
                                </m:d>
                              </m:e>
                              <m:sup>
                                <m:r>
                                  <a:rPr lang="en-US" sz="2800" b="0" i="1" dirty="0" smtClean="0">
                                    <a:solidFill>
                                      <a:schemeClr val="tx1"/>
                                    </a:solidFill>
                                    <a:latin typeface="Cambria Math" panose="02040503050406030204" pitchFamily="18" charset="0"/>
                                    <a:cs typeface="Times New Roman" panose="02020603050405020304" pitchFamily="18" charset="0"/>
                                  </a:rPr>
                                  <m:t>2</m:t>
                                </m:r>
                              </m:sup>
                            </m:sSup>
                          </m:e>
                        </m:nary>
                      </m:den>
                    </m:f>
                  </m:oMath>
                </a14:m>
                <a:endParaRPr lang="en-GB" sz="2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560173"/>
                <a:ext cx="10058400" cy="5308921"/>
              </a:xfrm>
              <a:blipFill rotWithShape="0">
                <a:blip r:embed="rId2"/>
                <a:stretch>
                  <a:fillRect/>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24</a:t>
            </a:fld>
            <a:endParaRPr lang="en-US" dirty="0"/>
          </a:p>
        </p:txBody>
      </p:sp>
    </p:spTree>
    <p:extLst>
      <p:ext uri="{BB962C8B-B14F-4D97-AF65-F5344CB8AC3E}">
        <p14:creationId xmlns:p14="http://schemas.microsoft.com/office/powerpoint/2010/main" val="1924333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79512"/>
            <a:ext cx="10058400" cy="759602"/>
          </a:xfrm>
        </p:spPr>
        <p:txBody>
          <a:bodyPr>
            <a:normAutofit/>
          </a:bodyPr>
          <a:lstStyle/>
          <a:p>
            <a:r>
              <a:rPr lang="en-US" sz="3200" dirty="0">
                <a:solidFill>
                  <a:schemeClr val="accent3">
                    <a:lumMod val="75000"/>
                  </a:schemeClr>
                </a:solidFill>
                <a:latin typeface="Times New Roman" panose="02020603050405020304" pitchFamily="18" charset="0"/>
                <a:cs typeface="Times New Roman" panose="02020603050405020304" pitchFamily="18" charset="0"/>
              </a:rPr>
              <a:t>Simple Linear Regression Model</a:t>
            </a:r>
            <a:endParaRPr lang="en-US" sz="3000" dirty="0">
              <a:solidFill>
                <a:schemeClr val="accent3">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058562"/>
                <a:ext cx="10058400" cy="5281774"/>
              </a:xfrm>
            </p:spPr>
            <p:txBody>
              <a:bodyPr>
                <a:normAutofit/>
              </a:bodyPr>
              <a:lstStyle/>
              <a:p>
                <a14:m>
                  <m:oMath xmlns:m="http://schemas.openxmlformats.org/officeDocument/2006/math">
                    <m:sSub>
                      <m:sSubPr>
                        <m:ctrlPr>
                          <a:rPr lang="en-GB" sz="2800" i="1" smtClean="0">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𝑖</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0</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1</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𝑖</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oMath>
                </a14:m>
                <a:r>
                  <a:rPr lang="en-GB" sz="2800" i="0" dirty="0" smtClean="0">
                    <a:latin typeface="+mj-lt"/>
                  </a:rPr>
                  <a:t>; i=1,…n</a:t>
                </a:r>
              </a:p>
              <a:p>
                <a14:m>
                  <m:oMath xmlns:m="http://schemas.openxmlformats.org/officeDocument/2006/math">
                    <m:r>
                      <m:rPr>
                        <m:sty m:val="p"/>
                      </m:rPr>
                      <a:rPr lang="en-US" sz="2800">
                        <a:latin typeface="Cambria Math" panose="02040503050406030204" pitchFamily="18" charset="0"/>
                      </a:rPr>
                      <m:t>E</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e>
                    </m:d>
                    <m:r>
                      <a:rPr lang="en-US" sz="2800" i="1">
                        <a:latin typeface="Cambria Math" panose="02040503050406030204" pitchFamily="18" charset="0"/>
                      </a:rPr>
                      <m:t>=</m:t>
                    </m:r>
                    <m:r>
                      <a:rPr lang="en-US" sz="2800" b="0" i="1" smtClean="0">
                        <a:latin typeface="Cambria Math" panose="02040503050406030204" pitchFamily="18" charset="0"/>
                      </a:rPr>
                      <m:t>0</m:t>
                    </m:r>
                  </m:oMath>
                </a14:m>
                <a:endParaRPr lang="en-US" sz="2800" b="0" i="1" dirty="0" smtClean="0">
                  <a:latin typeface="Cambria Math" panose="02040503050406030204" pitchFamily="18" charset="0"/>
                </a:endParaRPr>
              </a:p>
              <a:p>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rPr>
                          <m:t>2</m:t>
                        </m:r>
                      </m:sup>
                    </m:sSup>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rPr>
                          <m:t>2</m:t>
                        </m:r>
                      </m:sup>
                    </m:sSup>
                  </m:oMath>
                </a14:m>
                <a:endParaRPr lang="en-GB" sz="2800" dirty="0" smtClean="0"/>
              </a:p>
              <a:p>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oMath>
                </a14:m>
                <a:r>
                  <a:rPr lang="en-GB" sz="2800" dirty="0" smtClean="0"/>
                  <a:t> are independent</a:t>
                </a:r>
              </a:p>
              <a:p>
                <a14:m>
                  <m:oMath xmlns:m="http://schemas.openxmlformats.org/officeDocument/2006/math">
                    <m:r>
                      <m:rPr>
                        <m:sty m:val="p"/>
                      </m:rPr>
                      <a:rPr lang="en-US" sz="2800">
                        <a:latin typeface="Cambria Math" panose="02040503050406030204" pitchFamily="18" charset="0"/>
                      </a:rPr>
                      <m:t>E</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𝑌</m:t>
                            </m:r>
                          </m:e>
                          <m:sub>
                            <m:r>
                              <a:rPr lang="en-US" sz="2800" i="1">
                                <a:latin typeface="Cambria Math" panose="02040503050406030204" pitchFamily="18" charset="0"/>
                              </a:rPr>
                              <m:t>𝑖</m:t>
                            </m:r>
                          </m:sub>
                        </m:sSub>
                      </m:e>
                    </m:d>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0</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𝛽</m:t>
                        </m:r>
                      </m:e>
                      <m:sub>
                        <m:r>
                          <a:rPr lang="en-US" sz="2800" i="1">
                            <a:latin typeface="Cambria Math" panose="02040503050406030204" pitchFamily="18" charset="0"/>
                          </a:rPr>
                          <m:t>1</m:t>
                        </m:r>
                      </m:sub>
                    </m:sSub>
                    <m:sSub>
                      <m:sSubPr>
                        <m:ctrlPr>
                          <a:rPr lang="en-US" sz="2800" i="1">
                            <a:latin typeface="Cambria Math" panose="02040503050406030204" pitchFamily="18" charset="0"/>
                          </a:rPr>
                        </m:ctrlPr>
                      </m:sSubPr>
                      <m:e>
                        <m:r>
                          <a:rPr lang="en-US" sz="2800" i="1">
                            <a:latin typeface="Cambria Math" panose="02040503050406030204" pitchFamily="18" charset="0"/>
                          </a:rPr>
                          <m:t>𝑋</m:t>
                        </m:r>
                      </m:e>
                      <m:sub>
                        <m:r>
                          <a:rPr lang="en-US" sz="2800" i="1">
                            <a:latin typeface="Cambria Math" panose="02040503050406030204" pitchFamily="18" charset="0"/>
                          </a:rPr>
                          <m:t>𝑖</m:t>
                        </m:r>
                      </m:sub>
                    </m:sSub>
                  </m:oMath>
                </a14:m>
                <a:endParaRPr lang="en-GB" sz="2800" dirty="0" smtClean="0"/>
              </a:p>
              <a:p>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rPr>
                          <m:t>2</m:t>
                        </m:r>
                      </m:sup>
                    </m:sSup>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𝑌</m:t>
                            </m:r>
                          </m:e>
                          <m:sub>
                            <m:r>
                              <a:rPr lang="en-US" sz="2800" i="1">
                                <a:latin typeface="Cambria Math" panose="02040503050406030204" pitchFamily="18" charset="0"/>
                              </a:rPr>
                              <m:t>𝑖</m:t>
                            </m:r>
                          </m:sub>
                        </m:sSub>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rPr>
                          <m:t>2</m:t>
                        </m:r>
                      </m:sup>
                    </m:sSup>
                  </m:oMath>
                </a14:m>
                <a:endParaRPr lang="en-GB" sz="2800" dirty="0" smtClean="0"/>
              </a:p>
              <a:p>
                <a:r>
                  <a:rPr lang="en-GB" sz="2800" dirty="0" smtClean="0">
                    <a:solidFill>
                      <a:schemeClr val="tx1"/>
                    </a:solidFill>
                  </a:rPr>
                  <a:t>Estimation of regression function by method of least –squares</a:t>
                </a:r>
              </a:p>
              <a:p>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𝑏</m:t>
                        </m:r>
                      </m:e>
                      <m:sub>
                        <m:r>
                          <a:rPr lang="en-US" sz="2800" i="1">
                            <a:solidFill>
                              <a:schemeClr val="tx1"/>
                            </a:solidFill>
                            <a:latin typeface="Cambria Math" panose="02040503050406030204" pitchFamily="18" charset="0"/>
                          </a:rPr>
                          <m:t>0</m:t>
                        </m:r>
                      </m:sub>
                    </m:sSub>
                    <m:r>
                      <a:rPr lang="en-US" sz="2800" i="1">
                        <a:solidFill>
                          <a:schemeClr val="tx1"/>
                        </a:solidFill>
                        <a:latin typeface="Cambria Math" panose="02040503050406030204" pitchFamily="18" charset="0"/>
                      </a:rPr>
                      <m:t>=</m:t>
                    </m:r>
                    <m:acc>
                      <m:accPr>
                        <m:chr m:val="̅"/>
                        <m:ctrlPr>
                          <a:rPr lang="en-GB"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𝑌</m:t>
                        </m:r>
                      </m:e>
                    </m:acc>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𝑋</m:t>
                        </m:r>
                      </m:e>
                    </m:acc>
                  </m:oMath>
                </a14:m>
                <a:endParaRPr lang="en-GB" sz="2800" dirty="0"/>
              </a:p>
              <a:p>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𝑏</m:t>
                        </m:r>
                      </m:e>
                      <m:sub>
                        <m:r>
                          <a:rPr lang="en-US" sz="2800" i="1">
                            <a:solidFill>
                              <a:schemeClr val="tx1"/>
                            </a:solidFill>
                            <a:latin typeface="Cambria Math" panose="02040503050406030204" pitchFamily="18" charset="0"/>
                          </a:rPr>
                          <m:t>1</m:t>
                        </m:r>
                      </m:sub>
                    </m:sSub>
                  </m:oMath>
                </a14:m>
                <a:r>
                  <a:rPr lang="en-GB" sz="2800"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GB" sz="2800" i="1" dirty="0">
                            <a:solidFill>
                              <a:schemeClr val="tx1"/>
                            </a:solidFill>
                            <a:latin typeface="Cambria Math" panose="02040503050406030204" pitchFamily="18" charset="0"/>
                            <a:cs typeface="Times New Roman" panose="02020603050405020304" pitchFamily="18" charset="0"/>
                          </a:rPr>
                        </m:ctrlPr>
                      </m:fPr>
                      <m:num>
                        <m:nary>
                          <m:naryPr>
                            <m:chr m:val="∑"/>
                            <m:ctrlPr>
                              <a:rPr lang="en-GB" sz="2800" i="1" dirty="0">
                                <a:solidFill>
                                  <a:schemeClr val="tx1"/>
                                </a:solidFill>
                                <a:latin typeface="Cambria Math" panose="02040503050406030204" pitchFamily="18" charset="0"/>
                                <a:cs typeface="Times New Roman" panose="02020603050405020304" pitchFamily="18" charset="0"/>
                              </a:rPr>
                            </m:ctrlPr>
                          </m:naryPr>
                          <m:sub>
                            <m:r>
                              <m:rPr>
                                <m:brk m:alnAt="23"/>
                              </m:rPr>
                              <a:rPr lang="en-US" sz="2800" i="1" dirty="0">
                                <a:solidFill>
                                  <a:schemeClr val="tx1"/>
                                </a:solidFill>
                                <a:latin typeface="Cambria Math" panose="02040503050406030204" pitchFamily="18" charset="0"/>
                                <a:cs typeface="Times New Roman" panose="02020603050405020304" pitchFamily="18" charset="0"/>
                              </a:rPr>
                              <m:t>𝑖</m:t>
                            </m:r>
                            <m:r>
                              <a:rPr lang="en-US" sz="2800" i="1" dirty="0">
                                <a:solidFill>
                                  <a:schemeClr val="tx1"/>
                                </a:solidFill>
                                <a:latin typeface="Cambria Math" panose="02040503050406030204" pitchFamily="18" charset="0"/>
                                <a:cs typeface="Times New Roman" panose="02020603050405020304" pitchFamily="18" charset="0"/>
                              </a:rPr>
                              <m:t>=</m:t>
                            </m:r>
                            <m:r>
                              <m:rPr>
                                <m:brk m:alnAt="23"/>
                              </m:rPr>
                              <a:rPr lang="en-US" sz="2800" i="1" dirty="0">
                                <a:solidFill>
                                  <a:schemeClr val="tx1"/>
                                </a:solidFill>
                                <a:latin typeface="Cambria Math" panose="02040503050406030204" pitchFamily="18" charset="0"/>
                                <a:cs typeface="Times New Roman" panose="02020603050405020304" pitchFamily="18" charset="0"/>
                              </a:rPr>
                              <m:t>1</m:t>
                            </m:r>
                          </m:sub>
                          <m:sup>
                            <m:r>
                              <a:rPr lang="en-US" sz="2800" i="1" dirty="0">
                                <a:solidFill>
                                  <a:schemeClr val="tx1"/>
                                </a:solidFill>
                                <a:latin typeface="Cambria Math" panose="02040503050406030204" pitchFamily="18" charset="0"/>
                                <a:cs typeface="Times New Roman" panose="02020603050405020304" pitchFamily="18" charset="0"/>
                              </a:rPr>
                              <m:t>𝑛</m:t>
                            </m:r>
                          </m:sup>
                          <m:e>
                            <m:d>
                              <m:dPr>
                                <m:ctrlPr>
                                  <a:rPr lang="en-GB" sz="2800" i="1" dirty="0">
                                    <a:solidFill>
                                      <a:schemeClr val="tx1"/>
                                    </a:solidFill>
                                    <a:latin typeface="Cambria Math" panose="02040503050406030204" pitchFamily="18" charset="0"/>
                                    <a:cs typeface="Times New Roman" panose="020206030504050203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𝑋</m:t>
                                    </m:r>
                                  </m:e>
                                  <m:sub>
                                    <m:r>
                                      <a:rPr lang="en-US" sz="2800" i="1">
                                        <a:solidFill>
                                          <a:schemeClr val="tx1"/>
                                        </a:solidFill>
                                        <a:latin typeface="Cambria Math" panose="02040503050406030204" pitchFamily="18" charset="0"/>
                                      </a:rPr>
                                      <m:t>𝑖</m:t>
                                    </m:r>
                                  </m:sub>
                                </m:sSub>
                                <m:r>
                                  <a:rPr lang="en-US" sz="2800" i="1">
                                    <a:solidFill>
                                      <a:schemeClr val="tx1"/>
                                    </a:solidFill>
                                    <a:latin typeface="Cambria Math" panose="02040503050406030204" pitchFamily="18" charset="0"/>
                                  </a:rPr>
                                  <m:t>−</m:t>
                                </m:r>
                                <m:acc>
                                  <m:accPr>
                                    <m:chr m:val="̅"/>
                                    <m:ctrlPr>
                                      <a:rPr lang="en-US" sz="2800" i="1" dirty="0">
                                        <a:solidFill>
                                          <a:schemeClr val="tx1"/>
                                        </a:solidFill>
                                        <a:latin typeface="Cambria Math" panose="02040503050406030204" pitchFamily="18" charset="0"/>
                                        <a:cs typeface="Times New Roman" panose="02020603050405020304" pitchFamily="18" charset="0"/>
                                      </a:rPr>
                                    </m:ctrlPr>
                                  </m:accPr>
                                  <m:e>
                                    <m:r>
                                      <a:rPr lang="en-US" sz="2800" i="1" dirty="0">
                                        <a:solidFill>
                                          <a:schemeClr val="tx1"/>
                                        </a:solidFill>
                                        <a:latin typeface="Cambria Math" panose="02040503050406030204" pitchFamily="18" charset="0"/>
                                        <a:cs typeface="Times New Roman" panose="02020603050405020304" pitchFamily="18" charset="0"/>
                                      </a:rPr>
                                      <m:t>𝑋</m:t>
                                    </m:r>
                                  </m:e>
                                </m:acc>
                              </m:e>
                            </m:d>
                            <m:d>
                              <m:dPr>
                                <m:ctrlPr>
                                  <a:rPr lang="en-GB" sz="2800" i="1" dirty="0">
                                    <a:solidFill>
                                      <a:schemeClr val="tx1"/>
                                    </a:solidFill>
                                    <a:latin typeface="Cambria Math" panose="02040503050406030204" pitchFamily="18" charset="0"/>
                                    <a:cs typeface="Times New Roman" panose="020206030504050203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𝑌</m:t>
                                    </m:r>
                                  </m:e>
                                  <m:sub>
                                    <m:r>
                                      <a:rPr lang="en-US" sz="2800" i="1">
                                        <a:solidFill>
                                          <a:schemeClr val="tx1"/>
                                        </a:solidFill>
                                        <a:latin typeface="Cambria Math" panose="02040503050406030204" pitchFamily="18" charset="0"/>
                                      </a:rPr>
                                      <m:t>𝑖</m:t>
                                    </m:r>
                                  </m:sub>
                                </m:sSub>
                                <m:r>
                                  <a:rPr lang="en-US" sz="2800" i="1">
                                    <a:solidFill>
                                      <a:schemeClr val="tx1"/>
                                    </a:solidFill>
                                    <a:latin typeface="Cambria Math" panose="02040503050406030204" pitchFamily="18" charset="0"/>
                                  </a:rPr>
                                  <m:t>−</m:t>
                                </m:r>
                                <m:acc>
                                  <m:accPr>
                                    <m:chr m:val="̅"/>
                                    <m:ctrlPr>
                                      <a:rPr lang="en-US" sz="2800" i="1" dirty="0">
                                        <a:solidFill>
                                          <a:schemeClr val="tx1"/>
                                        </a:solidFill>
                                        <a:latin typeface="Cambria Math" panose="02040503050406030204" pitchFamily="18" charset="0"/>
                                        <a:cs typeface="Times New Roman" panose="02020603050405020304" pitchFamily="18" charset="0"/>
                                      </a:rPr>
                                    </m:ctrlPr>
                                  </m:accPr>
                                  <m:e>
                                    <m:r>
                                      <a:rPr lang="en-US" sz="2800" i="1" dirty="0">
                                        <a:solidFill>
                                          <a:schemeClr val="tx1"/>
                                        </a:solidFill>
                                        <a:latin typeface="Cambria Math" panose="02040503050406030204" pitchFamily="18" charset="0"/>
                                        <a:cs typeface="Times New Roman" panose="02020603050405020304" pitchFamily="18" charset="0"/>
                                      </a:rPr>
                                      <m:t>𝑌</m:t>
                                    </m:r>
                                  </m:e>
                                </m:acc>
                              </m:e>
                            </m:d>
                          </m:e>
                        </m:nary>
                      </m:num>
                      <m:den>
                        <m:nary>
                          <m:naryPr>
                            <m:chr m:val="∑"/>
                            <m:ctrlPr>
                              <a:rPr lang="en-GB" sz="2800" i="1" dirty="0">
                                <a:solidFill>
                                  <a:schemeClr val="tx1"/>
                                </a:solidFill>
                                <a:latin typeface="Cambria Math" panose="02040503050406030204" pitchFamily="18" charset="0"/>
                                <a:cs typeface="Times New Roman" panose="02020603050405020304" pitchFamily="18" charset="0"/>
                              </a:rPr>
                            </m:ctrlPr>
                          </m:naryPr>
                          <m:sub>
                            <m:r>
                              <m:rPr>
                                <m:brk m:alnAt="23"/>
                              </m:rPr>
                              <a:rPr lang="en-US" sz="2800" i="1" dirty="0">
                                <a:solidFill>
                                  <a:schemeClr val="tx1"/>
                                </a:solidFill>
                                <a:latin typeface="Cambria Math" panose="02040503050406030204" pitchFamily="18" charset="0"/>
                                <a:cs typeface="Times New Roman" panose="02020603050405020304" pitchFamily="18" charset="0"/>
                              </a:rPr>
                              <m:t>𝑖</m:t>
                            </m:r>
                            <m:r>
                              <a:rPr lang="en-US" sz="2800" i="1" dirty="0">
                                <a:solidFill>
                                  <a:schemeClr val="tx1"/>
                                </a:solidFill>
                                <a:latin typeface="Cambria Math" panose="02040503050406030204" pitchFamily="18" charset="0"/>
                                <a:cs typeface="Times New Roman" panose="02020603050405020304" pitchFamily="18" charset="0"/>
                              </a:rPr>
                              <m:t>=</m:t>
                            </m:r>
                            <m:r>
                              <m:rPr>
                                <m:brk m:alnAt="23"/>
                              </m:rPr>
                              <a:rPr lang="en-US" sz="2800" i="1" dirty="0">
                                <a:solidFill>
                                  <a:schemeClr val="tx1"/>
                                </a:solidFill>
                                <a:latin typeface="Cambria Math" panose="02040503050406030204" pitchFamily="18" charset="0"/>
                                <a:cs typeface="Times New Roman" panose="02020603050405020304" pitchFamily="18" charset="0"/>
                              </a:rPr>
                              <m:t>1</m:t>
                            </m:r>
                          </m:sub>
                          <m:sup>
                            <m:r>
                              <a:rPr lang="en-US" sz="2800" i="1" dirty="0">
                                <a:solidFill>
                                  <a:schemeClr val="tx1"/>
                                </a:solidFill>
                                <a:latin typeface="Cambria Math" panose="02040503050406030204" pitchFamily="18" charset="0"/>
                                <a:cs typeface="Times New Roman" panose="02020603050405020304" pitchFamily="18" charset="0"/>
                              </a:rPr>
                              <m:t>𝑛</m:t>
                            </m:r>
                          </m:sup>
                          <m:e>
                            <m:sSup>
                              <m:sSupPr>
                                <m:ctrlPr>
                                  <a:rPr lang="en-US" sz="2800" i="1" dirty="0">
                                    <a:solidFill>
                                      <a:schemeClr val="tx1"/>
                                    </a:solidFill>
                                    <a:latin typeface="Cambria Math" panose="02040503050406030204" pitchFamily="18" charset="0"/>
                                    <a:cs typeface="Times New Roman" panose="02020603050405020304" pitchFamily="18" charset="0"/>
                                  </a:rPr>
                                </m:ctrlPr>
                              </m:sSupPr>
                              <m:e>
                                <m:d>
                                  <m:dPr>
                                    <m:ctrlPr>
                                      <a:rPr lang="en-GB" sz="2800" i="1" dirty="0">
                                        <a:solidFill>
                                          <a:schemeClr val="tx1"/>
                                        </a:solidFill>
                                        <a:latin typeface="Cambria Math" panose="02040503050406030204" pitchFamily="18" charset="0"/>
                                        <a:cs typeface="Times New Roman" panose="020206030504050203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𝑋</m:t>
                                        </m:r>
                                      </m:e>
                                      <m:sub>
                                        <m:r>
                                          <a:rPr lang="en-US" sz="2800" i="1">
                                            <a:solidFill>
                                              <a:schemeClr val="tx1"/>
                                            </a:solidFill>
                                            <a:latin typeface="Cambria Math" panose="02040503050406030204" pitchFamily="18" charset="0"/>
                                          </a:rPr>
                                          <m:t>𝑖</m:t>
                                        </m:r>
                                      </m:sub>
                                    </m:sSub>
                                    <m:r>
                                      <a:rPr lang="en-US" sz="2800" i="1">
                                        <a:solidFill>
                                          <a:schemeClr val="tx1"/>
                                        </a:solidFill>
                                        <a:latin typeface="Cambria Math" panose="02040503050406030204" pitchFamily="18" charset="0"/>
                                      </a:rPr>
                                      <m:t>−</m:t>
                                    </m:r>
                                    <m:acc>
                                      <m:accPr>
                                        <m:chr m:val="̅"/>
                                        <m:ctrlPr>
                                          <a:rPr lang="en-US" sz="2800" i="1" dirty="0">
                                            <a:solidFill>
                                              <a:schemeClr val="tx1"/>
                                            </a:solidFill>
                                            <a:latin typeface="Cambria Math" panose="02040503050406030204" pitchFamily="18" charset="0"/>
                                            <a:cs typeface="Times New Roman" panose="02020603050405020304" pitchFamily="18" charset="0"/>
                                          </a:rPr>
                                        </m:ctrlPr>
                                      </m:accPr>
                                      <m:e>
                                        <m:r>
                                          <a:rPr lang="en-US" sz="2800" i="1" dirty="0">
                                            <a:solidFill>
                                              <a:schemeClr val="tx1"/>
                                            </a:solidFill>
                                            <a:latin typeface="Cambria Math" panose="02040503050406030204" pitchFamily="18" charset="0"/>
                                            <a:cs typeface="Times New Roman" panose="02020603050405020304" pitchFamily="18" charset="0"/>
                                          </a:rPr>
                                          <m:t>𝑋</m:t>
                                        </m:r>
                                      </m:e>
                                    </m:acc>
                                  </m:e>
                                </m:d>
                              </m:e>
                              <m:sup>
                                <m:r>
                                  <a:rPr lang="en-US" sz="2800" i="1" dirty="0">
                                    <a:solidFill>
                                      <a:schemeClr val="tx1"/>
                                    </a:solidFill>
                                    <a:latin typeface="Cambria Math" panose="02040503050406030204" pitchFamily="18" charset="0"/>
                                    <a:cs typeface="Times New Roman" panose="02020603050405020304" pitchFamily="18" charset="0"/>
                                  </a:rPr>
                                  <m:t>2</m:t>
                                </m:r>
                              </m:sup>
                            </m:sSup>
                          </m:e>
                        </m:nary>
                      </m:den>
                    </m:f>
                  </m:oMath>
                </a14:m>
                <a:r>
                  <a:rPr lang="en-GB" sz="2800" dirty="0" smtClean="0">
                    <a:solidFill>
                      <a:schemeClr val="tx1"/>
                    </a:solidFill>
                  </a:rPr>
                  <a:t>=</a:t>
                </a:r>
                <a14:m>
                  <m:oMath xmlns:m="http://schemas.openxmlformats.org/officeDocument/2006/math">
                    <m:f>
                      <m:fPr>
                        <m:ctrlPr>
                          <a:rPr lang="en-GB" sz="2800" i="1" dirty="0">
                            <a:solidFill>
                              <a:schemeClr val="tx1"/>
                            </a:solidFill>
                            <a:latin typeface="Cambria Math" panose="02040503050406030204" pitchFamily="18" charset="0"/>
                            <a:cs typeface="Times New Roman" panose="02020603050405020304" pitchFamily="18" charset="0"/>
                          </a:rPr>
                        </m:ctrlPr>
                      </m:fPr>
                      <m:num>
                        <m:nary>
                          <m:naryPr>
                            <m:chr m:val="∑"/>
                            <m:ctrlPr>
                              <a:rPr lang="en-US" sz="2800" i="1">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𝑖</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𝑛</m:t>
                            </m:r>
                          </m:sup>
                          <m:e>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𝑌</m:t>
                                </m:r>
                              </m:e>
                              <m:sub>
                                <m:r>
                                  <a:rPr lang="en-US" sz="2800" i="1">
                                    <a:solidFill>
                                      <a:schemeClr val="tx1"/>
                                    </a:solidFill>
                                    <a:latin typeface="Cambria Math" panose="02040503050406030204" pitchFamily="18" charset="0"/>
                                  </a:rPr>
                                  <m:t>𝑖</m:t>
                                </m:r>
                              </m:sub>
                            </m:sSub>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𝑋</m:t>
                                </m:r>
                              </m:e>
                              <m:sub>
                                <m:r>
                                  <a:rPr lang="en-US" sz="2800" i="1">
                                    <a:solidFill>
                                      <a:schemeClr val="tx1"/>
                                    </a:solidFill>
                                    <a:latin typeface="Cambria Math" panose="02040503050406030204" pitchFamily="18" charset="0"/>
                                  </a:rPr>
                                  <m:t>𝑖</m:t>
                                </m:r>
                              </m:sub>
                            </m:sSub>
                          </m:e>
                        </m:nary>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𝑛</m:t>
                        </m:r>
                        <m:acc>
                          <m:accPr>
                            <m:chr m:val="̅"/>
                            <m:ctrlPr>
                              <a:rPr lang="en-GB"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𝑌</m:t>
                            </m:r>
                          </m:e>
                        </m:acc>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𝑋</m:t>
                            </m:r>
                          </m:e>
                        </m:acc>
                      </m:num>
                      <m:den>
                        <m:nary>
                          <m:naryPr>
                            <m:chr m:val="∑"/>
                            <m:ctrlPr>
                              <a:rPr lang="en-US" sz="2800" i="1">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𝑖</m:t>
                            </m:r>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𝑛</m:t>
                            </m:r>
                          </m:sup>
                          <m:e>
                            <m:sSubSup>
                              <m:sSubSupPr>
                                <m:ctrlPr>
                                  <a:rPr lang="en-US" sz="2800" i="1">
                                    <a:solidFill>
                                      <a:schemeClr val="tx1"/>
                                    </a:solidFill>
                                    <a:latin typeface="Cambria Math" panose="02040503050406030204" pitchFamily="18" charset="0"/>
                                  </a:rPr>
                                </m:ctrlPr>
                              </m:sSubSupPr>
                              <m:e>
                                <m:r>
                                  <a:rPr lang="en-US" sz="2800" i="1">
                                    <a:solidFill>
                                      <a:schemeClr val="tx1"/>
                                    </a:solidFill>
                                    <a:latin typeface="Cambria Math" panose="02040503050406030204" pitchFamily="18" charset="0"/>
                                  </a:rPr>
                                  <m:t>𝑋</m:t>
                                </m:r>
                              </m:e>
                              <m:sub>
                                <m:r>
                                  <a:rPr lang="en-US" sz="2800" i="1">
                                    <a:solidFill>
                                      <a:schemeClr val="tx1"/>
                                    </a:solidFill>
                                    <a:latin typeface="Cambria Math" panose="02040503050406030204" pitchFamily="18" charset="0"/>
                                  </a:rPr>
                                  <m:t>𝑖</m:t>
                                </m:r>
                              </m:sub>
                              <m:sup>
                                <m:r>
                                  <a:rPr lang="en-US" sz="2800" i="1">
                                    <a:solidFill>
                                      <a:schemeClr val="tx1"/>
                                    </a:solidFill>
                                    <a:latin typeface="Cambria Math" panose="02040503050406030204" pitchFamily="18" charset="0"/>
                                  </a:rPr>
                                  <m:t>2</m:t>
                                </m:r>
                              </m:sup>
                            </m:sSubSup>
                          </m:e>
                        </m:nary>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𝑛</m:t>
                        </m:r>
                        <m:sSup>
                          <m:sSupPr>
                            <m:ctrlPr>
                              <a:rPr lang="en-US" sz="2800" i="1">
                                <a:solidFill>
                                  <a:schemeClr val="tx1"/>
                                </a:solidFill>
                                <a:latin typeface="Cambria Math" panose="02040503050406030204" pitchFamily="18" charset="0"/>
                              </a:rPr>
                            </m:ctrlPr>
                          </m:sSupPr>
                          <m:e>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𝑋</m:t>
                                </m:r>
                              </m:e>
                            </m:acc>
                          </m:e>
                          <m:sup>
                            <m:r>
                              <a:rPr lang="en-US" sz="2800" i="1">
                                <a:solidFill>
                                  <a:schemeClr val="tx1"/>
                                </a:solidFill>
                                <a:latin typeface="Cambria Math" panose="02040503050406030204" pitchFamily="18" charset="0"/>
                              </a:rPr>
                              <m:t>2</m:t>
                            </m:r>
                          </m:sup>
                        </m:sSup>
                      </m:den>
                    </m:f>
                  </m:oMath>
                </a14:m>
                <a:endParaRPr lang="en-GB" sz="28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058562"/>
                <a:ext cx="10058400" cy="5281774"/>
              </a:xfrm>
              <a:blipFill rotWithShape="0">
                <a:blip r:embed="rId2"/>
                <a:stretch>
                  <a:fillRect l="-1212" t="-1963" b="-231"/>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25</a:t>
            </a:fld>
            <a:endParaRPr lang="en-US" dirty="0"/>
          </a:p>
        </p:txBody>
      </p:sp>
    </p:spTree>
    <p:extLst>
      <p:ext uri="{BB962C8B-B14F-4D97-AF65-F5344CB8AC3E}">
        <p14:creationId xmlns:p14="http://schemas.microsoft.com/office/powerpoint/2010/main" val="1455853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495992"/>
          </a:xfrm>
        </p:spPr>
        <p:txBody>
          <a:bodyPr>
            <a:normAutofit/>
          </a:bodyPr>
          <a:lstStyle/>
          <a:p>
            <a:r>
              <a:rPr lang="en-US" sz="3000" dirty="0" smtClean="0">
                <a:solidFill>
                  <a:schemeClr val="bg2">
                    <a:lumMod val="50000"/>
                  </a:schemeClr>
                </a:solidFill>
                <a:latin typeface="Times New Roman" panose="02020603050405020304" pitchFamily="18" charset="0"/>
                <a:cs typeface="Times New Roman" panose="02020603050405020304" pitchFamily="18" charset="0"/>
              </a:rPr>
              <a:t>Example “Page 19”</a:t>
            </a:r>
            <a:endParaRPr lang="en-GB" sz="3000" dirty="0">
              <a:solidFill>
                <a:schemeClr val="bg2">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005016"/>
            <a:ext cx="10058400" cy="4864078"/>
          </a:xfrm>
        </p:spPr>
        <p:txBody>
          <a:bodyPr>
            <a:normAutofit/>
          </a:bodyPr>
          <a:lstStyle/>
          <a:p>
            <a:pPr algn="just"/>
            <a:r>
              <a:rPr lang="en-US" sz="2800" dirty="0"/>
              <a:t>The Toluca Company manufactures refrigeration equipment as well as many </a:t>
            </a:r>
            <a:r>
              <a:rPr lang="en-US" sz="2800" dirty="0" smtClean="0"/>
              <a:t>replacement parts…the </a:t>
            </a:r>
            <a:r>
              <a:rPr lang="en-US" sz="2800" dirty="0"/>
              <a:t>relationship between </a:t>
            </a:r>
            <a:r>
              <a:rPr lang="en-US" sz="2800" b="1" dirty="0"/>
              <a:t>lot size </a:t>
            </a:r>
            <a:r>
              <a:rPr lang="en-US" sz="2800" dirty="0"/>
              <a:t>and </a:t>
            </a:r>
            <a:r>
              <a:rPr lang="en-US" sz="2800" b="1" dirty="0"/>
              <a:t>labor hours required </a:t>
            </a:r>
            <a:r>
              <a:rPr lang="en-US" sz="2800" dirty="0"/>
              <a:t>to </a:t>
            </a:r>
            <a:r>
              <a:rPr lang="en-US" sz="2800" dirty="0" smtClean="0"/>
              <a:t>produce </a:t>
            </a:r>
            <a:r>
              <a:rPr lang="en-US" sz="2800" dirty="0"/>
              <a:t>the </a:t>
            </a:r>
            <a:r>
              <a:rPr lang="en-US" sz="2800" dirty="0" smtClean="0"/>
              <a:t>lot…</a:t>
            </a:r>
          </a:p>
          <a:p>
            <a:pPr algn="just"/>
            <a:endParaRPr lang="en-US" sz="2800" dirty="0" smtClean="0"/>
          </a:p>
          <a:p>
            <a:pPr algn="just"/>
            <a:endParaRPr lang="en-GB" sz="2800" dirty="0"/>
          </a:p>
        </p:txBody>
      </p:sp>
      <p:sp>
        <p:nvSpPr>
          <p:cNvPr id="4" name="Slide Number Placeholder 3"/>
          <p:cNvSpPr>
            <a:spLocks noGrp="1"/>
          </p:cNvSpPr>
          <p:nvPr>
            <p:ph type="sldNum" sz="quarter" idx="12"/>
          </p:nvPr>
        </p:nvSpPr>
        <p:spPr/>
        <p:txBody>
          <a:bodyPr/>
          <a:lstStyle/>
          <a:p>
            <a:fld id="{6113E31D-E2AB-40D1-8B51-AFA5AFEF393A}" type="slidenum">
              <a:rPr lang="en-US" smtClean="0"/>
              <a:t>26</a:t>
            </a:fld>
            <a:endParaRPr lang="en-US" dirty="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33258977"/>
                  </p:ext>
                </p:extLst>
              </p:nvPr>
            </p:nvGraphicFramePr>
            <p:xfrm>
              <a:off x="1875481" y="2597893"/>
              <a:ext cx="8127999" cy="3135630"/>
            </p:xfrm>
            <a:graphic>
              <a:graphicData uri="http://schemas.openxmlformats.org/drawingml/2006/table">
                <a:tbl>
                  <a:tblPr firstRow="1" bandRow="1">
                    <a:tableStyleId>{5940675A-B579-460E-94D1-54222C63F5DA}</a:tableStyleId>
                  </a:tblPr>
                  <a:tblGrid>
                    <a:gridCol w="2709333"/>
                    <a:gridCol w="2709333"/>
                    <a:gridCol w="2709333"/>
                  </a:tblGrid>
                  <a:tr h="370840">
                    <a:tc>
                      <a:txBody>
                        <a:bodyPr/>
                        <a:lstStyle/>
                        <a:p>
                          <a:pPr algn="ctr" fontAlgn="ctr"/>
                          <a:r>
                            <a:rPr lang="en-GB" sz="2800" b="1" i="0" u="none" strike="noStrike" dirty="0">
                              <a:solidFill>
                                <a:srgbClr val="000000"/>
                              </a:solidFill>
                              <a:effectLst/>
                              <a:latin typeface="Courier New" panose="02070309020205020404" pitchFamily="49" charset="0"/>
                            </a:rPr>
                            <a:t>input</a:t>
                          </a:r>
                        </a:p>
                      </a:txBody>
                      <a:tcPr marL="9525" marR="9525" marT="9525" marB="0" anchor="ctr"/>
                    </a:tc>
                    <a:tc>
                      <a:txBody>
                        <a:bodyPr/>
                        <a:lstStyle/>
                        <a:p>
                          <a:pPr algn="ctr" fontAlgn="b"/>
                          <a:r>
                            <a:rPr lang="en-GB" sz="2800" b="1" i="0" u="none" strike="noStrike" dirty="0" smtClean="0">
                              <a:solidFill>
                                <a:srgbClr val="000000"/>
                              </a:solidFill>
                              <a:effectLst/>
                              <a:latin typeface="Calibri" panose="020F0502020204030204" pitchFamily="34" charset="0"/>
                            </a:rPr>
                            <a:t>X “Lot Size”</a:t>
                          </a:r>
                          <a:endParaRPr lang="en-GB"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800" b="1" i="0" u="none" strike="noStrike" dirty="0" smtClean="0">
                              <a:solidFill>
                                <a:srgbClr val="000000"/>
                              </a:solidFill>
                              <a:effectLst/>
                              <a:latin typeface="Calibri" panose="020F0502020204030204" pitchFamily="34" charset="0"/>
                            </a:rPr>
                            <a:t>Y “Work Hours”</a:t>
                          </a:r>
                          <a:endParaRPr lang="en-GB" sz="2800" b="1" i="0" u="none" strike="noStrike" dirty="0">
                            <a:solidFill>
                              <a:srgbClr val="000000"/>
                            </a:solidFill>
                            <a:effectLst/>
                            <a:latin typeface="Calibri" panose="020F0502020204030204" pitchFamily="34" charset="0"/>
                          </a:endParaRPr>
                        </a:p>
                      </a:txBody>
                      <a:tcPr marL="9525" marR="9525" marT="9525" marB="0" anchor="b"/>
                    </a:tc>
                  </a:tr>
                  <a:tr h="370840">
                    <a:tc>
                      <a:txBody>
                        <a:bodyPr/>
                        <a:lstStyle/>
                        <a:p>
                          <a:pPr algn="ctr" fontAlgn="ctr"/>
                          <a:r>
                            <a:rPr lang="en-GB" sz="2800" b="1" i="0" u="none" strike="noStrike" dirty="0">
                              <a:solidFill>
                                <a:srgbClr val="000000"/>
                              </a:solidFill>
                              <a:effectLst/>
                              <a:latin typeface="Courier New" panose="02070309020205020404" pitchFamily="49" charset="0"/>
                            </a:rPr>
                            <a:t>1</a:t>
                          </a:r>
                        </a:p>
                      </a:txBody>
                      <a:tcPr marL="9525" marR="9525" marT="9525" marB="0" anchor="ctr"/>
                    </a:tc>
                    <a:tc>
                      <a:txBody>
                        <a:bodyPr/>
                        <a:lstStyle/>
                        <a:p>
                          <a:pPr algn="ctr" fontAlgn="b"/>
                          <a:r>
                            <a:rPr lang="en-GB" sz="2800" b="1" i="0" u="none" strike="noStrike" dirty="0">
                              <a:solidFill>
                                <a:srgbClr val="000000"/>
                              </a:solidFill>
                              <a:effectLst/>
                              <a:latin typeface="Calibri" panose="020F0502020204030204" pitchFamily="34" charset="0"/>
                            </a:rPr>
                            <a:t>80</a:t>
                          </a:r>
                        </a:p>
                      </a:txBody>
                      <a:tcPr marL="9525" marR="9525" marT="9525" marB="0" anchor="b"/>
                    </a:tc>
                    <a:tc>
                      <a:txBody>
                        <a:bodyPr/>
                        <a:lstStyle/>
                        <a:p>
                          <a:pPr algn="ctr" fontAlgn="b"/>
                          <a:r>
                            <a:rPr lang="en-GB" sz="2800" b="1" i="0" u="none" strike="noStrike">
                              <a:solidFill>
                                <a:srgbClr val="000000"/>
                              </a:solidFill>
                              <a:effectLst/>
                              <a:latin typeface="Calibri" panose="020F0502020204030204" pitchFamily="34" charset="0"/>
                            </a:rPr>
                            <a:t>399</a:t>
                          </a:r>
                        </a:p>
                      </a:txBody>
                      <a:tcPr marL="9525" marR="9525" marT="9525" marB="0" anchor="b"/>
                    </a:tc>
                  </a:tr>
                  <a:tr h="370840">
                    <a:tc>
                      <a:txBody>
                        <a:bodyPr/>
                        <a:lstStyle/>
                        <a:p>
                          <a:pPr algn="ctr" fontAlgn="ctr"/>
                          <a:r>
                            <a:rPr lang="en-GB" sz="2800" b="1" i="0" u="none" strike="noStrike">
                              <a:solidFill>
                                <a:srgbClr val="000000"/>
                              </a:solidFill>
                              <a:effectLst/>
                              <a:latin typeface="Courier New" panose="02070309020205020404" pitchFamily="49" charset="0"/>
                            </a:rPr>
                            <a:t>2</a:t>
                          </a:r>
                        </a:p>
                      </a:txBody>
                      <a:tcPr marL="9525" marR="9525" marT="9525" marB="0" anchor="ctr"/>
                    </a:tc>
                    <a:tc>
                      <a:txBody>
                        <a:bodyPr/>
                        <a:lstStyle/>
                        <a:p>
                          <a:pPr algn="ctr" fontAlgn="b"/>
                          <a:r>
                            <a:rPr lang="en-GB" sz="2800" b="1" i="0" u="none" strike="noStrike" dirty="0">
                              <a:solidFill>
                                <a:srgbClr val="000000"/>
                              </a:solidFill>
                              <a:effectLst/>
                              <a:latin typeface="Calibri" panose="020F0502020204030204" pitchFamily="34" charset="0"/>
                            </a:rPr>
                            <a:t>30</a:t>
                          </a:r>
                        </a:p>
                      </a:txBody>
                      <a:tcPr marL="9525" marR="9525" marT="9525" marB="0" anchor="b"/>
                    </a:tc>
                    <a:tc>
                      <a:txBody>
                        <a:bodyPr/>
                        <a:lstStyle/>
                        <a:p>
                          <a:pPr algn="ctr" fontAlgn="b"/>
                          <a:r>
                            <a:rPr lang="en-GB" sz="2800" b="1" i="0" u="none" strike="noStrike" dirty="0">
                              <a:solidFill>
                                <a:srgbClr val="000000"/>
                              </a:solidFill>
                              <a:effectLst/>
                              <a:latin typeface="Calibri" panose="020F0502020204030204" pitchFamily="34" charset="0"/>
                            </a:rPr>
                            <a:t>121</a:t>
                          </a:r>
                        </a:p>
                      </a:txBody>
                      <a:tcPr marL="9525" marR="9525" marT="9525" marB="0" anchor="b"/>
                    </a:tc>
                  </a:tr>
                  <a:tr h="370840">
                    <a:tc>
                      <a:txBody>
                        <a:bodyPr/>
                        <a:lstStyle/>
                        <a:p>
                          <a:pPr algn="ctr" fontAlgn="ctr"/>
                          <a:r>
                            <a:rPr lang="en-GB" sz="2800" b="1" i="0" u="none" strike="noStrike">
                              <a:solidFill>
                                <a:srgbClr val="000000"/>
                              </a:solidFill>
                              <a:effectLst/>
                              <a:latin typeface="Courier New" panose="02070309020205020404" pitchFamily="49" charset="0"/>
                            </a:rPr>
                            <a:t>3</a:t>
                          </a:r>
                        </a:p>
                      </a:txBody>
                      <a:tcPr marL="9525" marR="9525" marT="9525" marB="0" anchor="ctr"/>
                    </a:tc>
                    <a:tc>
                      <a:txBody>
                        <a:bodyPr/>
                        <a:lstStyle/>
                        <a:p>
                          <a:pPr algn="ctr" fontAlgn="b"/>
                          <a:r>
                            <a:rPr lang="en-GB" sz="2800" b="1" i="0" u="none" strike="noStrike" dirty="0">
                              <a:solidFill>
                                <a:srgbClr val="000000"/>
                              </a:solidFill>
                              <a:effectLst/>
                              <a:latin typeface="Calibri" panose="020F0502020204030204" pitchFamily="34" charset="0"/>
                            </a:rPr>
                            <a:t>50</a:t>
                          </a:r>
                        </a:p>
                      </a:txBody>
                      <a:tcPr marL="9525" marR="9525" marT="9525" marB="0" anchor="b"/>
                    </a:tc>
                    <a:tc>
                      <a:txBody>
                        <a:bodyPr/>
                        <a:lstStyle/>
                        <a:p>
                          <a:pPr algn="ctr" fontAlgn="b"/>
                          <a:r>
                            <a:rPr lang="en-GB" sz="2800" b="1" i="0" u="none" strike="noStrike" dirty="0">
                              <a:solidFill>
                                <a:srgbClr val="000000"/>
                              </a:solidFill>
                              <a:effectLst/>
                              <a:latin typeface="Calibri" panose="020F0502020204030204" pitchFamily="34" charset="0"/>
                            </a:rPr>
                            <a:t>221</a:t>
                          </a:r>
                        </a:p>
                      </a:txBody>
                      <a:tcPr marL="9525" marR="9525" marT="9525" marB="0" anchor="b"/>
                    </a:tc>
                  </a:tr>
                  <a:tr h="370840">
                    <a:tc>
                      <a:txBody>
                        <a:bodyPr/>
                        <a:lstStyle/>
                        <a:p>
                          <a:pPr algn="ct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m:t>
                                </m:r>
                              </m:oMath>
                            </m:oMathPara>
                          </a14:m>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m:t>
                                </m:r>
                              </m:oMath>
                            </m:oMathPara>
                          </a14:m>
                          <a:endParaRPr lang="en-GB"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2800" i="1" smtClean="0">
                                    <a:latin typeface="Cambria Math" panose="02040503050406030204" pitchFamily="18" charset="0"/>
                                  </a:rPr>
                                  <m:t>⋮</m:t>
                                </m:r>
                              </m:oMath>
                            </m:oMathPara>
                          </a14:m>
                          <a:endParaRPr lang="en-GB" sz="2800" dirty="0"/>
                        </a:p>
                      </a:txBody>
                      <a:tcPr/>
                    </a:tc>
                  </a:tr>
                  <a:tr h="370840">
                    <a:tc>
                      <a:txBody>
                        <a:bodyPr/>
                        <a:lstStyle/>
                        <a:p>
                          <a:pPr algn="ctr" fontAlgn="ctr"/>
                          <a:r>
                            <a:rPr lang="en-GB" sz="2800" b="1" i="0" u="none" strike="noStrike">
                              <a:solidFill>
                                <a:srgbClr val="000000"/>
                              </a:solidFill>
                              <a:effectLst/>
                              <a:latin typeface="Courier New" panose="02070309020205020404" pitchFamily="49" charset="0"/>
                            </a:rPr>
                            <a:t>24</a:t>
                          </a:r>
                        </a:p>
                      </a:txBody>
                      <a:tcPr marL="9525" marR="9525" marT="9525" marB="0" anchor="ctr"/>
                    </a:tc>
                    <a:tc>
                      <a:txBody>
                        <a:bodyPr/>
                        <a:lstStyle/>
                        <a:p>
                          <a:pPr algn="ctr" fontAlgn="b"/>
                          <a:r>
                            <a:rPr lang="en-GB" sz="2800" b="1" i="0" u="none" strike="noStrike" dirty="0">
                              <a:solidFill>
                                <a:srgbClr val="000000"/>
                              </a:solidFill>
                              <a:effectLst/>
                              <a:latin typeface="Calibri" panose="020F0502020204030204" pitchFamily="34" charset="0"/>
                            </a:rPr>
                            <a:t>80</a:t>
                          </a:r>
                        </a:p>
                      </a:txBody>
                      <a:tcPr marL="9525" marR="9525" marT="9525" marB="0" anchor="b"/>
                    </a:tc>
                    <a:tc>
                      <a:txBody>
                        <a:bodyPr/>
                        <a:lstStyle/>
                        <a:p>
                          <a:pPr algn="ctr" fontAlgn="b"/>
                          <a:r>
                            <a:rPr lang="en-GB" sz="2800" b="1" i="0" u="none" strike="noStrike" dirty="0">
                              <a:solidFill>
                                <a:srgbClr val="000000"/>
                              </a:solidFill>
                              <a:effectLst/>
                              <a:latin typeface="Calibri" panose="020F0502020204030204" pitchFamily="34" charset="0"/>
                            </a:rPr>
                            <a:t>342</a:t>
                          </a:r>
                        </a:p>
                      </a:txBody>
                      <a:tcPr marL="9525" marR="9525" marT="9525" marB="0" anchor="b"/>
                    </a:tc>
                  </a:tr>
                  <a:tr h="370840">
                    <a:tc>
                      <a:txBody>
                        <a:bodyPr/>
                        <a:lstStyle/>
                        <a:p>
                          <a:pPr algn="ctr" fontAlgn="ctr"/>
                          <a:r>
                            <a:rPr lang="en-GB" sz="2800" b="1" i="0" u="none" strike="noStrike">
                              <a:solidFill>
                                <a:srgbClr val="000000"/>
                              </a:solidFill>
                              <a:effectLst/>
                              <a:latin typeface="Courier New" panose="02070309020205020404" pitchFamily="49" charset="0"/>
                            </a:rPr>
                            <a:t>25</a:t>
                          </a:r>
                        </a:p>
                      </a:txBody>
                      <a:tcPr marL="9525" marR="9525" marT="9525" marB="0" anchor="ctr"/>
                    </a:tc>
                    <a:tc>
                      <a:txBody>
                        <a:bodyPr/>
                        <a:lstStyle/>
                        <a:p>
                          <a:pPr algn="ctr" fontAlgn="b"/>
                          <a:r>
                            <a:rPr lang="en-GB" sz="2800" b="1" i="0" u="none" strike="noStrike" dirty="0">
                              <a:solidFill>
                                <a:srgbClr val="000000"/>
                              </a:solidFill>
                              <a:effectLst/>
                              <a:latin typeface="Calibri" panose="020F0502020204030204" pitchFamily="34" charset="0"/>
                            </a:rPr>
                            <a:t>70</a:t>
                          </a:r>
                        </a:p>
                      </a:txBody>
                      <a:tcPr marL="9525" marR="9525" marT="9525" marB="0" anchor="b"/>
                    </a:tc>
                    <a:tc>
                      <a:txBody>
                        <a:bodyPr/>
                        <a:lstStyle/>
                        <a:p>
                          <a:pPr algn="ctr" fontAlgn="b"/>
                          <a:r>
                            <a:rPr lang="en-GB" sz="2800" b="1" i="0" u="none" strike="noStrike" dirty="0">
                              <a:solidFill>
                                <a:srgbClr val="000000"/>
                              </a:solidFill>
                              <a:effectLst/>
                              <a:latin typeface="Calibri" panose="020F0502020204030204" pitchFamily="34" charset="0"/>
                            </a:rPr>
                            <a:t>323</a:t>
                          </a:r>
                        </a:p>
                      </a:txBody>
                      <a:tcPr marL="9525" marR="9525" marT="9525" marB="0" anchor="b"/>
                    </a:tc>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33258977"/>
                  </p:ext>
                </p:extLst>
              </p:nvPr>
            </p:nvGraphicFramePr>
            <p:xfrm>
              <a:off x="1875481" y="2597893"/>
              <a:ext cx="8127999" cy="3135630"/>
            </p:xfrm>
            <a:graphic>
              <a:graphicData uri="http://schemas.openxmlformats.org/drawingml/2006/table">
                <a:tbl>
                  <a:tblPr firstRow="1" bandRow="1">
                    <a:tableStyleId>{5940675A-B579-460E-94D1-54222C63F5DA}</a:tableStyleId>
                  </a:tblPr>
                  <a:tblGrid>
                    <a:gridCol w="2709333"/>
                    <a:gridCol w="2709333"/>
                    <a:gridCol w="2709333"/>
                  </a:tblGrid>
                  <a:tr h="436245">
                    <a:tc>
                      <a:txBody>
                        <a:bodyPr/>
                        <a:lstStyle/>
                        <a:p>
                          <a:pPr algn="ctr" fontAlgn="ctr"/>
                          <a:r>
                            <a:rPr lang="en-GB" sz="2800" b="1" i="0" u="none" strike="noStrike" dirty="0">
                              <a:solidFill>
                                <a:srgbClr val="000000"/>
                              </a:solidFill>
                              <a:effectLst/>
                              <a:latin typeface="Courier New" panose="02070309020205020404" pitchFamily="49" charset="0"/>
                            </a:rPr>
                            <a:t>input</a:t>
                          </a:r>
                        </a:p>
                      </a:txBody>
                      <a:tcPr marL="9525" marR="9525" marT="9525" marB="0" anchor="ctr"/>
                    </a:tc>
                    <a:tc>
                      <a:txBody>
                        <a:bodyPr/>
                        <a:lstStyle/>
                        <a:p>
                          <a:pPr algn="ctr" fontAlgn="b"/>
                          <a:r>
                            <a:rPr lang="en-GB" sz="2800" b="1" i="0" u="none" strike="noStrike" dirty="0" smtClean="0">
                              <a:solidFill>
                                <a:srgbClr val="000000"/>
                              </a:solidFill>
                              <a:effectLst/>
                              <a:latin typeface="Calibri" panose="020F0502020204030204" pitchFamily="34" charset="0"/>
                            </a:rPr>
                            <a:t>X “Lot Size”</a:t>
                          </a:r>
                          <a:endParaRPr lang="en-GB" sz="28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800" b="1" i="0" u="none" strike="noStrike" dirty="0" smtClean="0">
                              <a:solidFill>
                                <a:srgbClr val="000000"/>
                              </a:solidFill>
                              <a:effectLst/>
                              <a:latin typeface="Calibri" panose="020F0502020204030204" pitchFamily="34" charset="0"/>
                            </a:rPr>
                            <a:t>Y “Work Hours”</a:t>
                          </a:r>
                          <a:endParaRPr lang="en-GB" sz="2800" b="1" i="0" u="none" strike="noStrike" dirty="0">
                            <a:solidFill>
                              <a:srgbClr val="000000"/>
                            </a:solidFill>
                            <a:effectLst/>
                            <a:latin typeface="Calibri" panose="020F0502020204030204" pitchFamily="34" charset="0"/>
                          </a:endParaRPr>
                        </a:p>
                      </a:txBody>
                      <a:tcPr marL="9525" marR="9525" marT="9525" marB="0" anchor="b"/>
                    </a:tc>
                  </a:tr>
                  <a:tr h="436245">
                    <a:tc>
                      <a:txBody>
                        <a:bodyPr/>
                        <a:lstStyle/>
                        <a:p>
                          <a:pPr algn="ctr" fontAlgn="ctr"/>
                          <a:r>
                            <a:rPr lang="en-GB" sz="2800" b="1" i="0" u="none" strike="noStrike" dirty="0">
                              <a:solidFill>
                                <a:srgbClr val="000000"/>
                              </a:solidFill>
                              <a:effectLst/>
                              <a:latin typeface="Courier New" panose="02070309020205020404" pitchFamily="49" charset="0"/>
                            </a:rPr>
                            <a:t>1</a:t>
                          </a:r>
                        </a:p>
                      </a:txBody>
                      <a:tcPr marL="9525" marR="9525" marT="9525" marB="0" anchor="ctr"/>
                    </a:tc>
                    <a:tc>
                      <a:txBody>
                        <a:bodyPr/>
                        <a:lstStyle/>
                        <a:p>
                          <a:pPr algn="ctr" fontAlgn="b"/>
                          <a:r>
                            <a:rPr lang="en-GB" sz="2800" b="1" i="0" u="none" strike="noStrike" dirty="0">
                              <a:solidFill>
                                <a:srgbClr val="000000"/>
                              </a:solidFill>
                              <a:effectLst/>
                              <a:latin typeface="Calibri" panose="020F0502020204030204" pitchFamily="34" charset="0"/>
                            </a:rPr>
                            <a:t>80</a:t>
                          </a:r>
                        </a:p>
                      </a:txBody>
                      <a:tcPr marL="9525" marR="9525" marT="9525" marB="0" anchor="b"/>
                    </a:tc>
                    <a:tc>
                      <a:txBody>
                        <a:bodyPr/>
                        <a:lstStyle/>
                        <a:p>
                          <a:pPr algn="ctr" fontAlgn="b"/>
                          <a:r>
                            <a:rPr lang="en-GB" sz="2800" b="1" i="0" u="none" strike="noStrike">
                              <a:solidFill>
                                <a:srgbClr val="000000"/>
                              </a:solidFill>
                              <a:effectLst/>
                              <a:latin typeface="Calibri" panose="020F0502020204030204" pitchFamily="34" charset="0"/>
                            </a:rPr>
                            <a:t>399</a:t>
                          </a:r>
                        </a:p>
                      </a:txBody>
                      <a:tcPr marL="9525" marR="9525" marT="9525" marB="0" anchor="b"/>
                    </a:tc>
                  </a:tr>
                  <a:tr h="436245">
                    <a:tc>
                      <a:txBody>
                        <a:bodyPr/>
                        <a:lstStyle/>
                        <a:p>
                          <a:pPr algn="ctr" fontAlgn="ctr"/>
                          <a:r>
                            <a:rPr lang="en-GB" sz="2800" b="1" i="0" u="none" strike="noStrike">
                              <a:solidFill>
                                <a:srgbClr val="000000"/>
                              </a:solidFill>
                              <a:effectLst/>
                              <a:latin typeface="Courier New" panose="02070309020205020404" pitchFamily="49" charset="0"/>
                            </a:rPr>
                            <a:t>2</a:t>
                          </a:r>
                        </a:p>
                      </a:txBody>
                      <a:tcPr marL="9525" marR="9525" marT="9525" marB="0" anchor="ctr"/>
                    </a:tc>
                    <a:tc>
                      <a:txBody>
                        <a:bodyPr/>
                        <a:lstStyle/>
                        <a:p>
                          <a:pPr algn="ctr" fontAlgn="b"/>
                          <a:r>
                            <a:rPr lang="en-GB" sz="2800" b="1" i="0" u="none" strike="noStrike" dirty="0">
                              <a:solidFill>
                                <a:srgbClr val="000000"/>
                              </a:solidFill>
                              <a:effectLst/>
                              <a:latin typeface="Calibri" panose="020F0502020204030204" pitchFamily="34" charset="0"/>
                            </a:rPr>
                            <a:t>30</a:t>
                          </a:r>
                        </a:p>
                      </a:txBody>
                      <a:tcPr marL="9525" marR="9525" marT="9525" marB="0" anchor="b"/>
                    </a:tc>
                    <a:tc>
                      <a:txBody>
                        <a:bodyPr/>
                        <a:lstStyle/>
                        <a:p>
                          <a:pPr algn="ctr" fontAlgn="b"/>
                          <a:r>
                            <a:rPr lang="en-GB" sz="2800" b="1" i="0" u="none" strike="noStrike" dirty="0">
                              <a:solidFill>
                                <a:srgbClr val="000000"/>
                              </a:solidFill>
                              <a:effectLst/>
                              <a:latin typeface="Calibri" panose="020F0502020204030204" pitchFamily="34" charset="0"/>
                            </a:rPr>
                            <a:t>121</a:t>
                          </a:r>
                        </a:p>
                      </a:txBody>
                      <a:tcPr marL="9525" marR="9525" marT="9525" marB="0" anchor="b"/>
                    </a:tc>
                  </a:tr>
                  <a:tr h="436245">
                    <a:tc>
                      <a:txBody>
                        <a:bodyPr/>
                        <a:lstStyle/>
                        <a:p>
                          <a:pPr algn="ctr" fontAlgn="ctr"/>
                          <a:r>
                            <a:rPr lang="en-GB" sz="2800" b="1" i="0" u="none" strike="noStrike">
                              <a:solidFill>
                                <a:srgbClr val="000000"/>
                              </a:solidFill>
                              <a:effectLst/>
                              <a:latin typeface="Courier New" panose="02070309020205020404" pitchFamily="49" charset="0"/>
                            </a:rPr>
                            <a:t>3</a:t>
                          </a:r>
                        </a:p>
                      </a:txBody>
                      <a:tcPr marL="9525" marR="9525" marT="9525" marB="0" anchor="ctr"/>
                    </a:tc>
                    <a:tc>
                      <a:txBody>
                        <a:bodyPr/>
                        <a:lstStyle/>
                        <a:p>
                          <a:pPr algn="ctr" fontAlgn="b"/>
                          <a:r>
                            <a:rPr lang="en-GB" sz="2800" b="1" i="0" u="none" strike="noStrike" dirty="0">
                              <a:solidFill>
                                <a:srgbClr val="000000"/>
                              </a:solidFill>
                              <a:effectLst/>
                              <a:latin typeface="Calibri" panose="020F0502020204030204" pitchFamily="34" charset="0"/>
                            </a:rPr>
                            <a:t>50</a:t>
                          </a:r>
                        </a:p>
                      </a:txBody>
                      <a:tcPr marL="9525" marR="9525" marT="9525" marB="0" anchor="b"/>
                    </a:tc>
                    <a:tc>
                      <a:txBody>
                        <a:bodyPr/>
                        <a:lstStyle/>
                        <a:p>
                          <a:pPr algn="ctr" fontAlgn="b"/>
                          <a:r>
                            <a:rPr lang="en-GB" sz="2800" b="1" i="0" u="none" strike="noStrike" dirty="0">
                              <a:solidFill>
                                <a:srgbClr val="000000"/>
                              </a:solidFill>
                              <a:effectLst/>
                              <a:latin typeface="Calibri" panose="020F0502020204030204" pitchFamily="34" charset="0"/>
                            </a:rPr>
                            <a:t>221</a:t>
                          </a:r>
                        </a:p>
                      </a:txBody>
                      <a:tcPr marL="9525" marR="9525" marT="9525" marB="0" anchor="b"/>
                    </a:tc>
                  </a:tr>
                  <a:tr h="518160">
                    <a:tc>
                      <a:txBody>
                        <a:bodyPr/>
                        <a:lstStyle/>
                        <a:p>
                          <a:endParaRPr lang="en-US"/>
                        </a:p>
                      </a:txBody>
                      <a:tcPr>
                        <a:blipFill rotWithShape="0">
                          <a:blip r:embed="rId2"/>
                          <a:stretch>
                            <a:fillRect l="-225" t="-357647" r="-200449" b="-209412"/>
                          </a:stretch>
                        </a:blipFill>
                      </a:tcPr>
                    </a:tc>
                    <a:tc>
                      <a:txBody>
                        <a:bodyPr/>
                        <a:lstStyle/>
                        <a:p>
                          <a:endParaRPr lang="en-US"/>
                        </a:p>
                      </a:txBody>
                      <a:tcPr>
                        <a:blipFill rotWithShape="0">
                          <a:blip r:embed="rId2"/>
                          <a:stretch>
                            <a:fillRect l="-100450" t="-357647" r="-100901" b="-209412"/>
                          </a:stretch>
                        </a:blipFill>
                      </a:tcPr>
                    </a:tc>
                    <a:tc>
                      <a:txBody>
                        <a:bodyPr/>
                        <a:lstStyle/>
                        <a:p>
                          <a:endParaRPr lang="en-US"/>
                        </a:p>
                      </a:txBody>
                      <a:tcPr>
                        <a:blipFill rotWithShape="0">
                          <a:blip r:embed="rId2"/>
                          <a:stretch>
                            <a:fillRect l="-200000" t="-357647" r="-674" b="-209412"/>
                          </a:stretch>
                        </a:blipFill>
                      </a:tcPr>
                    </a:tc>
                  </a:tr>
                  <a:tr h="436245">
                    <a:tc>
                      <a:txBody>
                        <a:bodyPr/>
                        <a:lstStyle/>
                        <a:p>
                          <a:pPr algn="ctr" fontAlgn="ctr"/>
                          <a:r>
                            <a:rPr lang="en-GB" sz="2800" b="1" i="0" u="none" strike="noStrike">
                              <a:solidFill>
                                <a:srgbClr val="000000"/>
                              </a:solidFill>
                              <a:effectLst/>
                              <a:latin typeface="Courier New" panose="02070309020205020404" pitchFamily="49" charset="0"/>
                            </a:rPr>
                            <a:t>24</a:t>
                          </a:r>
                        </a:p>
                      </a:txBody>
                      <a:tcPr marL="9525" marR="9525" marT="9525" marB="0" anchor="ctr"/>
                    </a:tc>
                    <a:tc>
                      <a:txBody>
                        <a:bodyPr/>
                        <a:lstStyle/>
                        <a:p>
                          <a:pPr algn="ctr" fontAlgn="b"/>
                          <a:r>
                            <a:rPr lang="en-GB" sz="2800" b="1" i="0" u="none" strike="noStrike" dirty="0">
                              <a:solidFill>
                                <a:srgbClr val="000000"/>
                              </a:solidFill>
                              <a:effectLst/>
                              <a:latin typeface="Calibri" panose="020F0502020204030204" pitchFamily="34" charset="0"/>
                            </a:rPr>
                            <a:t>80</a:t>
                          </a:r>
                        </a:p>
                      </a:txBody>
                      <a:tcPr marL="9525" marR="9525" marT="9525" marB="0" anchor="b"/>
                    </a:tc>
                    <a:tc>
                      <a:txBody>
                        <a:bodyPr/>
                        <a:lstStyle/>
                        <a:p>
                          <a:pPr algn="ctr" fontAlgn="b"/>
                          <a:r>
                            <a:rPr lang="en-GB" sz="2800" b="1" i="0" u="none" strike="noStrike" dirty="0">
                              <a:solidFill>
                                <a:srgbClr val="000000"/>
                              </a:solidFill>
                              <a:effectLst/>
                              <a:latin typeface="Calibri" panose="020F0502020204030204" pitchFamily="34" charset="0"/>
                            </a:rPr>
                            <a:t>342</a:t>
                          </a:r>
                        </a:p>
                      </a:txBody>
                      <a:tcPr marL="9525" marR="9525" marT="9525" marB="0" anchor="b"/>
                    </a:tc>
                  </a:tr>
                  <a:tr h="436245">
                    <a:tc>
                      <a:txBody>
                        <a:bodyPr/>
                        <a:lstStyle/>
                        <a:p>
                          <a:pPr algn="ctr" fontAlgn="ctr"/>
                          <a:r>
                            <a:rPr lang="en-GB" sz="2800" b="1" i="0" u="none" strike="noStrike">
                              <a:solidFill>
                                <a:srgbClr val="000000"/>
                              </a:solidFill>
                              <a:effectLst/>
                              <a:latin typeface="Courier New" panose="02070309020205020404" pitchFamily="49" charset="0"/>
                            </a:rPr>
                            <a:t>25</a:t>
                          </a:r>
                        </a:p>
                      </a:txBody>
                      <a:tcPr marL="9525" marR="9525" marT="9525" marB="0" anchor="ctr"/>
                    </a:tc>
                    <a:tc>
                      <a:txBody>
                        <a:bodyPr/>
                        <a:lstStyle/>
                        <a:p>
                          <a:pPr algn="ctr" fontAlgn="b"/>
                          <a:r>
                            <a:rPr lang="en-GB" sz="2800" b="1" i="0" u="none" strike="noStrike" dirty="0">
                              <a:solidFill>
                                <a:srgbClr val="000000"/>
                              </a:solidFill>
                              <a:effectLst/>
                              <a:latin typeface="Calibri" panose="020F0502020204030204" pitchFamily="34" charset="0"/>
                            </a:rPr>
                            <a:t>70</a:t>
                          </a:r>
                        </a:p>
                      </a:txBody>
                      <a:tcPr marL="9525" marR="9525" marT="9525" marB="0" anchor="b"/>
                    </a:tc>
                    <a:tc>
                      <a:txBody>
                        <a:bodyPr/>
                        <a:lstStyle/>
                        <a:p>
                          <a:pPr algn="ctr" fontAlgn="b"/>
                          <a:r>
                            <a:rPr lang="en-GB" sz="2800" b="1" i="0" u="none" strike="noStrike" dirty="0">
                              <a:solidFill>
                                <a:srgbClr val="000000"/>
                              </a:solidFill>
                              <a:effectLst/>
                              <a:latin typeface="Calibri" panose="020F0502020204030204" pitchFamily="34" charset="0"/>
                            </a:rPr>
                            <a:t>323</a:t>
                          </a:r>
                        </a:p>
                      </a:txBody>
                      <a:tcPr marL="9525" marR="9525" marT="9525" marB="0" anchor="b"/>
                    </a:tc>
                  </a:tr>
                </a:tbl>
              </a:graphicData>
            </a:graphic>
          </p:graphicFrame>
        </mc:Fallback>
      </mc:AlternateContent>
    </p:spTree>
    <p:extLst>
      <p:ext uri="{BB962C8B-B14F-4D97-AF65-F5344CB8AC3E}">
        <p14:creationId xmlns:p14="http://schemas.microsoft.com/office/powerpoint/2010/main" val="3569834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222422"/>
                <a:ext cx="10058400" cy="5646672"/>
              </a:xfrm>
            </p:spPr>
            <p:txBody>
              <a:bodyPr/>
              <a:lstStyle/>
              <a:p>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𝑏</m:t>
                        </m:r>
                      </m:e>
                      <m:sub>
                        <m:r>
                          <a:rPr lang="en-US" i="1">
                            <a:solidFill>
                              <a:schemeClr val="tx1"/>
                            </a:solidFill>
                            <a:latin typeface="Cambria Math" panose="02040503050406030204" pitchFamily="18" charset="0"/>
                          </a:rPr>
                          <m:t>0</m:t>
                        </m:r>
                      </m:sub>
                    </m:sSub>
                    <m:r>
                      <a:rPr lang="en-US" i="1">
                        <a:solidFill>
                          <a:schemeClr val="tx1"/>
                        </a:solidFill>
                        <a:latin typeface="Cambria Math" panose="02040503050406030204" pitchFamily="18" charset="0"/>
                      </a:rPr>
                      <m:t>=</m:t>
                    </m:r>
                    <m:acc>
                      <m:accPr>
                        <m:chr m:val="̅"/>
                        <m:ctrlPr>
                          <a:rPr lang="en-GB"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𝑌</m:t>
                        </m:r>
                      </m:e>
                    </m:acc>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𝑏</m:t>
                        </m:r>
                      </m:e>
                      <m:sub>
                        <m:r>
                          <a:rPr lang="en-US" i="1">
                            <a:solidFill>
                              <a:schemeClr val="tx1"/>
                            </a:solidFill>
                            <a:latin typeface="Cambria Math" panose="02040503050406030204" pitchFamily="18" charset="0"/>
                          </a:rPr>
                          <m:t>1</m:t>
                        </m:r>
                      </m:sub>
                    </m:sSub>
                    <m:acc>
                      <m:accPr>
                        <m:chr m:val="̅"/>
                        <m:ctrlPr>
                          <a:rPr lang="en-US"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𝑋</m:t>
                        </m:r>
                      </m:e>
                    </m:acc>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312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28</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7502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70</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366</m:t>
                    </m:r>
                  </m:oMath>
                </a14:m>
                <a:endParaRPr lang="en-GB" dirty="0"/>
              </a:p>
              <a:p>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𝑏</m:t>
                        </m:r>
                      </m:e>
                      <m:sub>
                        <m:r>
                          <a:rPr lang="en-US" i="1">
                            <a:solidFill>
                              <a:schemeClr val="tx1"/>
                            </a:solidFill>
                            <a:latin typeface="Cambria Math" panose="02040503050406030204" pitchFamily="18" charset="0"/>
                          </a:rPr>
                          <m:t>1</m:t>
                        </m:r>
                      </m:sub>
                    </m:sSub>
                  </m:oMath>
                </a14:m>
                <a:r>
                  <a:rPr lang="en-GB"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GB" i="1" dirty="0">
                            <a:solidFill>
                              <a:schemeClr val="tx1"/>
                            </a:solidFill>
                            <a:latin typeface="Cambria Math" panose="02040503050406030204" pitchFamily="18" charset="0"/>
                            <a:cs typeface="Times New Roman" panose="02020603050405020304" pitchFamily="18" charset="0"/>
                          </a:rPr>
                        </m:ctrlPr>
                      </m:fPr>
                      <m:num>
                        <m:nary>
                          <m:naryPr>
                            <m:chr m:val="∑"/>
                            <m:ctrlPr>
                              <a:rPr lang="en-GB" i="1" dirty="0">
                                <a:solidFill>
                                  <a:schemeClr val="tx1"/>
                                </a:solidFill>
                                <a:latin typeface="Cambria Math" panose="02040503050406030204" pitchFamily="18" charset="0"/>
                                <a:cs typeface="Times New Roman" panose="02020603050405020304" pitchFamily="18" charset="0"/>
                              </a:rPr>
                            </m:ctrlPr>
                          </m:naryPr>
                          <m:sub>
                            <m:r>
                              <m:rPr>
                                <m:brk m:alnAt="23"/>
                              </m:rPr>
                              <a:rPr lang="en-US" i="1" dirty="0">
                                <a:solidFill>
                                  <a:schemeClr val="tx1"/>
                                </a:solidFill>
                                <a:latin typeface="Cambria Math" panose="02040503050406030204" pitchFamily="18" charset="0"/>
                                <a:cs typeface="Times New Roman" panose="02020603050405020304" pitchFamily="18" charset="0"/>
                              </a:rPr>
                              <m:t>𝑖</m:t>
                            </m:r>
                            <m:r>
                              <a:rPr lang="en-US" i="1" dirty="0">
                                <a:solidFill>
                                  <a:schemeClr val="tx1"/>
                                </a:solidFill>
                                <a:latin typeface="Cambria Math" panose="02040503050406030204" pitchFamily="18" charset="0"/>
                                <a:cs typeface="Times New Roman" panose="02020603050405020304" pitchFamily="18" charset="0"/>
                              </a:rPr>
                              <m:t>=</m:t>
                            </m:r>
                            <m:r>
                              <m:rPr>
                                <m:brk m:alnAt="23"/>
                              </m:rPr>
                              <a:rPr lang="en-US" i="1" dirty="0">
                                <a:solidFill>
                                  <a:schemeClr val="tx1"/>
                                </a:solidFill>
                                <a:latin typeface="Cambria Math" panose="02040503050406030204" pitchFamily="18" charset="0"/>
                                <a:cs typeface="Times New Roman" panose="02020603050405020304" pitchFamily="18" charset="0"/>
                              </a:rPr>
                              <m:t>1</m:t>
                            </m:r>
                          </m:sub>
                          <m:sup>
                            <m:r>
                              <a:rPr lang="en-US" i="1" dirty="0">
                                <a:solidFill>
                                  <a:schemeClr val="tx1"/>
                                </a:solidFill>
                                <a:latin typeface="Cambria Math" panose="02040503050406030204" pitchFamily="18" charset="0"/>
                                <a:cs typeface="Times New Roman" panose="02020603050405020304" pitchFamily="18" charset="0"/>
                              </a:rPr>
                              <m:t>𝑛</m:t>
                            </m:r>
                          </m:sup>
                          <m:e>
                            <m:d>
                              <m:dPr>
                                <m:ctrlPr>
                                  <a:rPr lang="en-GB" i="1" dirty="0">
                                    <a:solidFill>
                                      <a:schemeClr val="tx1"/>
                                    </a:solidFill>
                                    <a:latin typeface="Cambria Math" panose="02040503050406030204" pitchFamily="18" charset="0"/>
                                    <a:cs typeface="Times New Roman" panose="020206030504050203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acc>
                                  <m:accPr>
                                    <m:chr m:val="̅"/>
                                    <m:ctrlPr>
                                      <a:rPr lang="en-US" i="1" dirty="0">
                                        <a:solidFill>
                                          <a:schemeClr val="tx1"/>
                                        </a:solidFill>
                                        <a:latin typeface="Cambria Math" panose="02040503050406030204" pitchFamily="18" charset="0"/>
                                        <a:cs typeface="Times New Roman" panose="02020603050405020304" pitchFamily="18" charset="0"/>
                                      </a:rPr>
                                    </m:ctrlPr>
                                  </m:accPr>
                                  <m:e>
                                    <m:r>
                                      <a:rPr lang="en-US" i="1" dirty="0">
                                        <a:solidFill>
                                          <a:schemeClr val="tx1"/>
                                        </a:solidFill>
                                        <a:latin typeface="Cambria Math" panose="02040503050406030204" pitchFamily="18" charset="0"/>
                                        <a:cs typeface="Times New Roman" panose="02020603050405020304" pitchFamily="18" charset="0"/>
                                      </a:rPr>
                                      <m:t>𝑋</m:t>
                                    </m:r>
                                  </m:e>
                                </m:acc>
                              </m:e>
                            </m:d>
                            <m:d>
                              <m:dPr>
                                <m:ctrlPr>
                                  <a:rPr lang="en-GB" i="1" dirty="0">
                                    <a:solidFill>
                                      <a:schemeClr val="tx1"/>
                                    </a:solidFill>
                                    <a:latin typeface="Cambria Math" panose="02040503050406030204" pitchFamily="18" charset="0"/>
                                    <a:cs typeface="Times New Roman" panose="020206030504050203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𝑌</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acc>
                                  <m:accPr>
                                    <m:chr m:val="̅"/>
                                    <m:ctrlPr>
                                      <a:rPr lang="en-US" i="1" dirty="0">
                                        <a:solidFill>
                                          <a:schemeClr val="tx1"/>
                                        </a:solidFill>
                                        <a:latin typeface="Cambria Math" panose="02040503050406030204" pitchFamily="18" charset="0"/>
                                        <a:cs typeface="Times New Roman" panose="02020603050405020304" pitchFamily="18" charset="0"/>
                                      </a:rPr>
                                    </m:ctrlPr>
                                  </m:accPr>
                                  <m:e>
                                    <m:r>
                                      <a:rPr lang="en-US" i="1" dirty="0">
                                        <a:solidFill>
                                          <a:schemeClr val="tx1"/>
                                        </a:solidFill>
                                        <a:latin typeface="Cambria Math" panose="02040503050406030204" pitchFamily="18" charset="0"/>
                                        <a:cs typeface="Times New Roman" panose="02020603050405020304" pitchFamily="18" charset="0"/>
                                      </a:rPr>
                                      <m:t>𝑌</m:t>
                                    </m:r>
                                  </m:e>
                                </m:acc>
                              </m:e>
                            </m:d>
                          </m:e>
                        </m:nary>
                      </m:num>
                      <m:den>
                        <m:nary>
                          <m:naryPr>
                            <m:chr m:val="∑"/>
                            <m:ctrlPr>
                              <a:rPr lang="en-GB" i="1" dirty="0">
                                <a:solidFill>
                                  <a:schemeClr val="tx1"/>
                                </a:solidFill>
                                <a:latin typeface="Cambria Math" panose="02040503050406030204" pitchFamily="18" charset="0"/>
                                <a:cs typeface="Times New Roman" panose="02020603050405020304" pitchFamily="18" charset="0"/>
                              </a:rPr>
                            </m:ctrlPr>
                          </m:naryPr>
                          <m:sub>
                            <m:r>
                              <m:rPr>
                                <m:brk m:alnAt="23"/>
                              </m:rPr>
                              <a:rPr lang="en-US" i="1" dirty="0">
                                <a:solidFill>
                                  <a:schemeClr val="tx1"/>
                                </a:solidFill>
                                <a:latin typeface="Cambria Math" panose="02040503050406030204" pitchFamily="18" charset="0"/>
                                <a:cs typeface="Times New Roman" panose="02020603050405020304" pitchFamily="18" charset="0"/>
                              </a:rPr>
                              <m:t>𝑖</m:t>
                            </m:r>
                            <m:r>
                              <a:rPr lang="en-US" i="1" dirty="0">
                                <a:solidFill>
                                  <a:schemeClr val="tx1"/>
                                </a:solidFill>
                                <a:latin typeface="Cambria Math" panose="02040503050406030204" pitchFamily="18" charset="0"/>
                                <a:cs typeface="Times New Roman" panose="02020603050405020304" pitchFamily="18" charset="0"/>
                              </a:rPr>
                              <m:t>=</m:t>
                            </m:r>
                            <m:r>
                              <m:rPr>
                                <m:brk m:alnAt="23"/>
                              </m:rPr>
                              <a:rPr lang="en-US" i="1" dirty="0">
                                <a:solidFill>
                                  <a:schemeClr val="tx1"/>
                                </a:solidFill>
                                <a:latin typeface="Cambria Math" panose="02040503050406030204" pitchFamily="18" charset="0"/>
                                <a:cs typeface="Times New Roman" panose="02020603050405020304" pitchFamily="18" charset="0"/>
                              </a:rPr>
                              <m:t>1</m:t>
                            </m:r>
                          </m:sub>
                          <m:sup>
                            <m:r>
                              <a:rPr lang="en-US" i="1" dirty="0">
                                <a:solidFill>
                                  <a:schemeClr val="tx1"/>
                                </a:solidFill>
                                <a:latin typeface="Cambria Math" panose="02040503050406030204" pitchFamily="18" charset="0"/>
                                <a:cs typeface="Times New Roman" panose="02020603050405020304" pitchFamily="18" charset="0"/>
                              </a:rPr>
                              <m:t>𝑛</m:t>
                            </m:r>
                          </m:sup>
                          <m:e>
                            <m:sSup>
                              <m:sSupPr>
                                <m:ctrlPr>
                                  <a:rPr lang="en-US" i="1" dirty="0">
                                    <a:solidFill>
                                      <a:schemeClr val="tx1"/>
                                    </a:solidFill>
                                    <a:latin typeface="Cambria Math" panose="02040503050406030204" pitchFamily="18" charset="0"/>
                                    <a:cs typeface="Times New Roman" panose="02020603050405020304" pitchFamily="18" charset="0"/>
                                  </a:rPr>
                                </m:ctrlPr>
                              </m:sSupPr>
                              <m:e>
                                <m:d>
                                  <m:dPr>
                                    <m:ctrlPr>
                                      <a:rPr lang="en-GB" i="1" dirty="0">
                                        <a:solidFill>
                                          <a:schemeClr val="tx1"/>
                                        </a:solidFill>
                                        <a:latin typeface="Cambria Math" panose="02040503050406030204" pitchFamily="18" charset="0"/>
                                        <a:cs typeface="Times New Roman" panose="020206030504050203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acc>
                                      <m:accPr>
                                        <m:chr m:val="̅"/>
                                        <m:ctrlPr>
                                          <a:rPr lang="en-US" i="1" dirty="0">
                                            <a:solidFill>
                                              <a:schemeClr val="tx1"/>
                                            </a:solidFill>
                                            <a:latin typeface="Cambria Math" panose="02040503050406030204" pitchFamily="18" charset="0"/>
                                            <a:cs typeface="Times New Roman" panose="02020603050405020304" pitchFamily="18" charset="0"/>
                                          </a:rPr>
                                        </m:ctrlPr>
                                      </m:accPr>
                                      <m:e>
                                        <m:r>
                                          <a:rPr lang="en-US" i="1" dirty="0">
                                            <a:solidFill>
                                              <a:schemeClr val="tx1"/>
                                            </a:solidFill>
                                            <a:latin typeface="Cambria Math" panose="02040503050406030204" pitchFamily="18" charset="0"/>
                                            <a:cs typeface="Times New Roman" panose="02020603050405020304" pitchFamily="18" charset="0"/>
                                          </a:rPr>
                                          <m:t>𝑋</m:t>
                                        </m:r>
                                      </m:e>
                                    </m:acc>
                                  </m:e>
                                </m:d>
                              </m:e>
                              <m:sup>
                                <m:r>
                                  <a:rPr lang="en-US" i="1" dirty="0">
                                    <a:solidFill>
                                      <a:schemeClr val="tx1"/>
                                    </a:solidFill>
                                    <a:latin typeface="Cambria Math" panose="02040503050406030204" pitchFamily="18" charset="0"/>
                                    <a:cs typeface="Times New Roman" panose="02020603050405020304" pitchFamily="18" charset="0"/>
                                  </a:rPr>
                                  <m:t>2</m:t>
                                </m:r>
                              </m:sup>
                            </m:sSup>
                          </m:e>
                        </m:nary>
                      </m:den>
                    </m:f>
                    <m:r>
                      <a:rPr lang="en-US" b="0" i="1" dirty="0" smtClean="0">
                        <a:solidFill>
                          <a:schemeClr val="tx1"/>
                        </a:solidFill>
                        <a:latin typeface="Cambria Math" panose="02040503050406030204" pitchFamily="18" charset="0"/>
                        <a:cs typeface="Times New Roman" panose="02020603050405020304" pitchFamily="18" charset="0"/>
                      </a:rPr>
                      <m:t>=</m:t>
                    </m:r>
                    <m:f>
                      <m:fPr>
                        <m:ctrlPr>
                          <a:rPr lang="en-US" b="0" i="1" dirty="0" smtClean="0">
                            <a:solidFill>
                              <a:schemeClr val="tx1"/>
                            </a:solidFill>
                            <a:latin typeface="Cambria Math" panose="02040503050406030204" pitchFamily="18" charset="0"/>
                            <a:cs typeface="Times New Roman" panose="02020603050405020304" pitchFamily="18" charset="0"/>
                          </a:rPr>
                        </m:ctrlPr>
                      </m:fPr>
                      <m:num>
                        <m:r>
                          <a:rPr lang="en-US" b="0" i="1" dirty="0" smtClean="0">
                            <a:solidFill>
                              <a:schemeClr val="tx1"/>
                            </a:solidFill>
                            <a:latin typeface="Cambria Math" panose="02040503050406030204" pitchFamily="18" charset="0"/>
                            <a:cs typeface="Times New Roman" panose="02020603050405020304" pitchFamily="18" charset="0"/>
                          </a:rPr>
                          <m:t>70690</m:t>
                        </m:r>
                      </m:num>
                      <m:den>
                        <m:r>
                          <a:rPr lang="en-US" b="0" i="1" dirty="0" smtClean="0">
                            <a:solidFill>
                              <a:schemeClr val="tx1"/>
                            </a:solidFill>
                            <a:latin typeface="Cambria Math" panose="02040503050406030204" pitchFamily="18" charset="0"/>
                            <a:cs typeface="Times New Roman" panose="02020603050405020304" pitchFamily="18" charset="0"/>
                          </a:rPr>
                          <m:t>19800</m:t>
                        </m:r>
                      </m:den>
                    </m:f>
                    <m:r>
                      <a:rPr lang="en-US" b="0" i="1" dirty="0" smtClean="0">
                        <a:solidFill>
                          <a:schemeClr val="tx1"/>
                        </a:solidFill>
                        <a:latin typeface="Cambria Math" panose="02040503050406030204" pitchFamily="18" charset="0"/>
                        <a:cs typeface="Times New Roman" panose="02020603050405020304" pitchFamily="18" charset="0"/>
                      </a:rPr>
                      <m:t>=</m:t>
                    </m:r>
                    <m:r>
                      <a:rPr lang="en-US" b="0" i="1" dirty="0" smtClean="0">
                        <a:solidFill>
                          <a:schemeClr val="tx1"/>
                        </a:solidFill>
                        <a:latin typeface="Cambria Math" panose="02040503050406030204" pitchFamily="18" charset="0"/>
                        <a:cs typeface="Times New Roman" panose="02020603050405020304" pitchFamily="18" charset="0"/>
                      </a:rPr>
                      <m:t>3</m:t>
                    </m:r>
                    <m:r>
                      <a:rPr lang="en-US" b="0" i="1" dirty="0" smtClean="0">
                        <a:solidFill>
                          <a:schemeClr val="tx1"/>
                        </a:solidFill>
                        <a:latin typeface="Cambria Math" panose="02040503050406030204" pitchFamily="18" charset="0"/>
                        <a:cs typeface="Times New Roman" panose="02020603050405020304" pitchFamily="18" charset="0"/>
                      </a:rPr>
                      <m:t>.</m:t>
                    </m:r>
                    <m:r>
                      <a:rPr lang="en-US" b="0" i="1" dirty="0" smtClean="0">
                        <a:solidFill>
                          <a:schemeClr val="tx1"/>
                        </a:solidFill>
                        <a:latin typeface="Cambria Math" panose="02040503050406030204" pitchFamily="18" charset="0"/>
                        <a:cs typeface="Times New Roman" panose="02020603050405020304" pitchFamily="18" charset="0"/>
                      </a:rPr>
                      <m:t>7502</m:t>
                    </m:r>
                  </m:oMath>
                </a14:m>
                <a:endParaRPr lang="en-GB" dirty="0" smtClean="0"/>
              </a:p>
              <a:p>
                <a:r>
                  <a:rPr lang="en-US" dirty="0" smtClean="0"/>
                  <a:t>n=25</a:t>
                </a:r>
              </a:p>
              <a:p>
                <a14:m>
                  <m:oMath xmlns:m="http://schemas.openxmlformats.org/officeDocument/2006/math">
                    <m:acc>
                      <m:accPr>
                        <m:chr m:val="̅"/>
                        <m:ctrlPr>
                          <a:rPr lang="en-GB" i="1" smtClean="0">
                            <a:latin typeface="Cambria Math" panose="02040503050406030204" pitchFamily="18" charset="0"/>
                          </a:rPr>
                        </m:ctrlPr>
                      </m:accPr>
                      <m:e>
                        <m:r>
                          <a:rPr lang="en-US" b="0" i="1" smtClean="0">
                            <a:latin typeface="Cambria Math" panose="02040503050406030204" pitchFamily="18" charset="0"/>
                          </a:rPr>
                          <m:t>𝑋</m:t>
                        </m:r>
                      </m:e>
                    </m:acc>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25</m:t>
                            </m:r>
                          </m:sup>
                          <m:e>
                            <m:sSub>
                              <m:sSubPr>
                                <m:ctrlPr>
                                  <a:rPr lang="en-GB" i="1" dirty="0">
                                    <a:solidFill>
                                      <a:srgbClr val="000000"/>
                                    </a:solidFill>
                                    <a:latin typeface="Cambria Math" panose="02040503050406030204" pitchFamily="18" charset="0"/>
                                  </a:rPr>
                                </m:ctrlPr>
                              </m:sSubPr>
                              <m:e>
                                <m:r>
                                  <a:rPr lang="en-US" b="0" i="1" dirty="0">
                                    <a:solidFill>
                                      <a:srgbClr val="000000"/>
                                    </a:solidFill>
                                    <a:latin typeface="Cambria Math" panose="02040503050406030204" pitchFamily="18" charset="0"/>
                                  </a:rPr>
                                  <m:t>𝑋</m:t>
                                </m:r>
                              </m:e>
                              <m:sub>
                                <m:r>
                                  <a:rPr lang="en-US" b="0" i="1" dirty="0">
                                    <a:solidFill>
                                      <a:srgbClr val="000000"/>
                                    </a:solidFill>
                                    <a:latin typeface="Cambria Math" panose="02040503050406030204" pitchFamily="18" charset="0"/>
                                  </a:rPr>
                                  <m:t>𝑖</m:t>
                                </m:r>
                              </m:sub>
                            </m:sSub>
                          </m:e>
                        </m:nary>
                      </m:num>
                      <m:den>
                        <m:r>
                          <a:rPr lang="en-US" b="0" i="1" smtClean="0">
                            <a:latin typeface="Cambria Math" panose="02040503050406030204" pitchFamily="18" charset="0"/>
                          </a:rPr>
                          <m:t>𝑛</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1750</m:t>
                        </m:r>
                      </m:num>
                      <m:den>
                        <m:r>
                          <a:rPr lang="en-US" b="0" i="1" dirty="0" smtClean="0">
                            <a:solidFill>
                              <a:srgbClr val="000000"/>
                            </a:solidFill>
                            <a:latin typeface="Cambria Math" panose="02040503050406030204" pitchFamily="18" charset="0"/>
                          </a:rPr>
                          <m:t>25</m:t>
                        </m:r>
                      </m:den>
                    </m:f>
                    <m:r>
                      <a:rPr lang="en-US" b="0" i="1" smtClean="0">
                        <a:latin typeface="Cambria Math" panose="02040503050406030204" pitchFamily="18" charset="0"/>
                      </a:rPr>
                      <m:t>=</m:t>
                    </m:r>
                    <m:r>
                      <a:rPr lang="en-US" b="0" i="1" smtClean="0">
                        <a:latin typeface="Cambria Math" panose="02040503050406030204" pitchFamily="18" charset="0"/>
                      </a:rPr>
                      <m:t>70</m:t>
                    </m:r>
                    <m:r>
                      <a:rPr lang="en-US" b="0" i="1" smtClean="0">
                        <a:latin typeface="Cambria Math" panose="02040503050406030204" pitchFamily="18" charset="0"/>
                      </a:rPr>
                      <m:t>,</m:t>
                    </m:r>
                    <m:acc>
                      <m:accPr>
                        <m:chr m:val="̅"/>
                        <m:ctrlPr>
                          <a:rPr lang="en-GB" i="1">
                            <a:latin typeface="Cambria Math" panose="02040503050406030204" pitchFamily="18" charset="0"/>
                          </a:rPr>
                        </m:ctrlPr>
                      </m:accPr>
                      <m:e>
                        <m:r>
                          <a:rPr lang="en-US" b="0" i="1" smtClean="0">
                            <a:latin typeface="Cambria Math" panose="02040503050406030204" pitchFamily="18" charset="0"/>
                          </a:rPr>
                          <m:t>𝑌</m:t>
                        </m:r>
                      </m:e>
                    </m:acc>
                    <m:r>
                      <a:rPr lang="en-US" i="1">
                        <a:latin typeface="Cambria Math" panose="02040503050406030204" pitchFamily="18" charset="0"/>
                      </a:rPr>
                      <m:t>=</m:t>
                    </m:r>
                    <m:f>
                      <m:fPr>
                        <m:ctrlPr>
                          <a:rPr lang="en-US" i="1">
                            <a:latin typeface="Cambria Math" panose="02040503050406030204" pitchFamily="18" charset="0"/>
                          </a:rPr>
                        </m:ctrlPr>
                      </m:fPr>
                      <m:num>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1</m:t>
                            </m:r>
                          </m:sub>
                          <m:sup>
                            <m:r>
                              <a:rPr lang="en-US" i="1">
                                <a:latin typeface="Cambria Math" panose="02040503050406030204" pitchFamily="18" charset="0"/>
                              </a:rPr>
                              <m:t>25</m:t>
                            </m:r>
                          </m:sup>
                          <m:e>
                            <m:sSub>
                              <m:sSubPr>
                                <m:ctrlPr>
                                  <a:rPr lang="en-GB" i="1" dirty="0">
                                    <a:solidFill>
                                      <a:srgbClr val="000000"/>
                                    </a:solidFill>
                                    <a:latin typeface="Cambria Math" panose="02040503050406030204" pitchFamily="18" charset="0"/>
                                  </a:rPr>
                                </m:ctrlPr>
                              </m:sSubPr>
                              <m:e>
                                <m:r>
                                  <a:rPr lang="en-US" b="0" i="1" dirty="0" smtClean="0">
                                    <a:solidFill>
                                      <a:srgbClr val="000000"/>
                                    </a:solidFill>
                                    <a:latin typeface="Cambria Math" panose="02040503050406030204" pitchFamily="18" charset="0"/>
                                  </a:rPr>
                                  <m:t>𝑌</m:t>
                                </m:r>
                              </m:e>
                              <m:sub>
                                <m:r>
                                  <a:rPr lang="en-US" i="1" dirty="0">
                                    <a:solidFill>
                                      <a:srgbClr val="000000"/>
                                    </a:solidFill>
                                    <a:latin typeface="Cambria Math" panose="02040503050406030204" pitchFamily="18" charset="0"/>
                                  </a:rPr>
                                  <m:t>𝑖</m:t>
                                </m:r>
                              </m:sub>
                            </m:sSub>
                          </m:e>
                        </m:nary>
                      </m:num>
                      <m:den>
                        <m:r>
                          <a:rPr lang="en-US" i="1">
                            <a:latin typeface="Cambria Math" panose="02040503050406030204" pitchFamily="18" charset="0"/>
                          </a:rPr>
                          <m:t>𝑛</m:t>
                        </m:r>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7807</m:t>
                        </m:r>
                      </m:num>
                      <m:den>
                        <m:r>
                          <a:rPr lang="en-US" i="1" dirty="0">
                            <a:solidFill>
                              <a:srgbClr val="000000"/>
                            </a:solidFill>
                            <a:latin typeface="Cambria Math" panose="02040503050406030204" pitchFamily="18" charset="0"/>
                          </a:rPr>
                          <m:t>25</m:t>
                        </m:r>
                      </m:den>
                    </m:f>
                    <m:r>
                      <a:rPr lang="en-US" i="1">
                        <a:latin typeface="Cambria Math" panose="02040503050406030204" pitchFamily="18" charset="0"/>
                      </a:rPr>
                      <m:t>=</m:t>
                    </m:r>
                    <m:r>
                      <a:rPr lang="en-US" b="0" i="1" smtClean="0">
                        <a:latin typeface="Cambria Math" panose="02040503050406030204" pitchFamily="18" charset="0"/>
                      </a:rPr>
                      <m:t>312</m:t>
                    </m:r>
                    <m:r>
                      <a:rPr lang="en-US" b="0" i="1" smtClean="0">
                        <a:latin typeface="Cambria Math" panose="02040503050406030204" pitchFamily="18" charset="0"/>
                      </a:rPr>
                      <m:t>.</m:t>
                    </m:r>
                    <m:r>
                      <a:rPr lang="en-US" b="0" i="1" smtClean="0">
                        <a:latin typeface="Cambria Math" panose="02040503050406030204" pitchFamily="18" charset="0"/>
                      </a:rPr>
                      <m:t>28</m:t>
                    </m:r>
                  </m:oMath>
                </a14:m>
                <a:endParaRPr lang="en-GB" dirty="0" smtClean="0"/>
              </a:p>
              <a:p>
                <a14:m>
                  <m:oMath xmlns:m="http://schemas.openxmlformats.org/officeDocument/2006/math">
                    <m:nary>
                      <m:naryPr>
                        <m:chr m:val="∑"/>
                        <m:ctrlPr>
                          <a:rPr lang="en-GB" i="1" dirty="0">
                            <a:solidFill>
                              <a:schemeClr val="tx1"/>
                            </a:solidFill>
                            <a:latin typeface="Cambria Math" panose="02040503050406030204" pitchFamily="18" charset="0"/>
                            <a:cs typeface="Times New Roman" panose="02020603050405020304" pitchFamily="18" charset="0"/>
                          </a:rPr>
                        </m:ctrlPr>
                      </m:naryPr>
                      <m:sub>
                        <m:r>
                          <m:rPr>
                            <m:brk m:alnAt="23"/>
                          </m:rPr>
                          <a:rPr lang="en-US" i="1" dirty="0">
                            <a:solidFill>
                              <a:schemeClr val="tx1"/>
                            </a:solidFill>
                            <a:latin typeface="Cambria Math" panose="02040503050406030204" pitchFamily="18" charset="0"/>
                            <a:cs typeface="Times New Roman" panose="02020603050405020304" pitchFamily="18" charset="0"/>
                          </a:rPr>
                          <m:t>𝑖</m:t>
                        </m:r>
                        <m:r>
                          <a:rPr lang="en-US" i="1" dirty="0">
                            <a:solidFill>
                              <a:schemeClr val="tx1"/>
                            </a:solidFill>
                            <a:latin typeface="Cambria Math" panose="02040503050406030204" pitchFamily="18" charset="0"/>
                            <a:cs typeface="Times New Roman" panose="02020603050405020304" pitchFamily="18" charset="0"/>
                          </a:rPr>
                          <m:t>=</m:t>
                        </m:r>
                        <m:r>
                          <m:rPr>
                            <m:brk m:alnAt="23"/>
                          </m:rPr>
                          <a:rPr lang="en-US" i="1" dirty="0">
                            <a:solidFill>
                              <a:schemeClr val="tx1"/>
                            </a:solidFill>
                            <a:latin typeface="Cambria Math" panose="02040503050406030204" pitchFamily="18" charset="0"/>
                            <a:cs typeface="Times New Roman" panose="02020603050405020304" pitchFamily="18" charset="0"/>
                          </a:rPr>
                          <m:t>1</m:t>
                        </m:r>
                      </m:sub>
                      <m:sup>
                        <m:r>
                          <a:rPr lang="en-US" i="1" dirty="0">
                            <a:solidFill>
                              <a:schemeClr val="tx1"/>
                            </a:solidFill>
                            <a:latin typeface="Cambria Math" panose="02040503050406030204" pitchFamily="18" charset="0"/>
                            <a:cs typeface="Times New Roman" panose="02020603050405020304" pitchFamily="18" charset="0"/>
                          </a:rPr>
                          <m:t>𝑛</m:t>
                        </m:r>
                      </m:sup>
                      <m:e>
                        <m:d>
                          <m:dPr>
                            <m:ctrlPr>
                              <a:rPr lang="en-GB" i="1" dirty="0">
                                <a:solidFill>
                                  <a:schemeClr val="tx1"/>
                                </a:solidFill>
                                <a:latin typeface="Cambria Math" panose="02040503050406030204" pitchFamily="18" charset="0"/>
                                <a:cs typeface="Times New Roman" panose="020206030504050203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acc>
                              <m:accPr>
                                <m:chr m:val="̅"/>
                                <m:ctrlPr>
                                  <a:rPr lang="en-US" i="1" dirty="0">
                                    <a:solidFill>
                                      <a:schemeClr val="tx1"/>
                                    </a:solidFill>
                                    <a:latin typeface="Cambria Math" panose="02040503050406030204" pitchFamily="18" charset="0"/>
                                    <a:cs typeface="Times New Roman" panose="02020603050405020304" pitchFamily="18" charset="0"/>
                                  </a:rPr>
                                </m:ctrlPr>
                              </m:accPr>
                              <m:e>
                                <m:r>
                                  <a:rPr lang="en-US" i="1" dirty="0">
                                    <a:solidFill>
                                      <a:schemeClr val="tx1"/>
                                    </a:solidFill>
                                    <a:latin typeface="Cambria Math" panose="02040503050406030204" pitchFamily="18" charset="0"/>
                                    <a:cs typeface="Times New Roman" panose="02020603050405020304" pitchFamily="18" charset="0"/>
                                  </a:rPr>
                                  <m:t>𝑋</m:t>
                                </m:r>
                              </m:e>
                            </m:acc>
                          </m:e>
                        </m:d>
                        <m:d>
                          <m:dPr>
                            <m:ctrlPr>
                              <a:rPr lang="en-GB" i="1" dirty="0">
                                <a:solidFill>
                                  <a:schemeClr val="tx1"/>
                                </a:solidFill>
                                <a:latin typeface="Cambria Math" panose="02040503050406030204" pitchFamily="18" charset="0"/>
                                <a:cs typeface="Times New Roman" panose="020206030504050203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𝑌</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acc>
                              <m:accPr>
                                <m:chr m:val="̅"/>
                                <m:ctrlPr>
                                  <a:rPr lang="en-US" i="1" dirty="0">
                                    <a:solidFill>
                                      <a:schemeClr val="tx1"/>
                                    </a:solidFill>
                                    <a:latin typeface="Cambria Math" panose="02040503050406030204" pitchFamily="18" charset="0"/>
                                    <a:cs typeface="Times New Roman" panose="02020603050405020304" pitchFamily="18" charset="0"/>
                                  </a:rPr>
                                </m:ctrlPr>
                              </m:accPr>
                              <m:e>
                                <m:r>
                                  <a:rPr lang="en-US" i="1" dirty="0">
                                    <a:solidFill>
                                      <a:schemeClr val="tx1"/>
                                    </a:solidFill>
                                    <a:latin typeface="Cambria Math" panose="02040503050406030204" pitchFamily="18" charset="0"/>
                                    <a:cs typeface="Times New Roman" panose="02020603050405020304" pitchFamily="18" charset="0"/>
                                  </a:rPr>
                                  <m:t>𝑌</m:t>
                                </m:r>
                              </m:e>
                            </m:acc>
                          </m:e>
                        </m:d>
                      </m:e>
                    </m:nary>
                    <m:r>
                      <a:rPr lang="en-US" b="0" i="1" dirty="0" smtClean="0">
                        <a:solidFill>
                          <a:schemeClr val="tx1"/>
                        </a:solidFill>
                        <a:latin typeface="Cambria Math" panose="02040503050406030204" pitchFamily="18" charset="0"/>
                        <a:cs typeface="Times New Roman" panose="02020603050405020304" pitchFamily="18" charset="0"/>
                      </a:rPr>
                      <m:t>=</m:t>
                    </m:r>
                    <m:r>
                      <a:rPr lang="en-US" b="0" i="1" dirty="0" smtClean="0">
                        <a:solidFill>
                          <a:schemeClr val="tx1"/>
                        </a:solidFill>
                        <a:latin typeface="Cambria Math" panose="02040503050406030204" pitchFamily="18" charset="0"/>
                        <a:cs typeface="Times New Roman" panose="02020603050405020304" pitchFamily="18" charset="0"/>
                      </a:rPr>
                      <m:t>70690</m:t>
                    </m:r>
                    <m:r>
                      <a:rPr lang="en-US" b="0" i="1" dirty="0" smtClean="0">
                        <a:solidFill>
                          <a:schemeClr val="tx1"/>
                        </a:solidFill>
                        <a:latin typeface="Cambria Math" panose="02040503050406030204" pitchFamily="18" charset="0"/>
                        <a:cs typeface="Times New Roman" panose="02020603050405020304" pitchFamily="18" charset="0"/>
                      </a:rPr>
                      <m:t>, </m:t>
                    </m:r>
                    <m:nary>
                      <m:naryPr>
                        <m:chr m:val="∑"/>
                        <m:ctrlPr>
                          <a:rPr lang="en-GB" i="1" dirty="0">
                            <a:solidFill>
                              <a:schemeClr val="tx1"/>
                            </a:solidFill>
                            <a:latin typeface="Cambria Math" panose="02040503050406030204" pitchFamily="18" charset="0"/>
                            <a:cs typeface="Times New Roman" panose="02020603050405020304" pitchFamily="18" charset="0"/>
                          </a:rPr>
                        </m:ctrlPr>
                      </m:naryPr>
                      <m:sub>
                        <m:r>
                          <m:rPr>
                            <m:brk m:alnAt="23"/>
                          </m:rPr>
                          <a:rPr lang="en-US" i="1" dirty="0">
                            <a:solidFill>
                              <a:schemeClr val="tx1"/>
                            </a:solidFill>
                            <a:latin typeface="Cambria Math" panose="02040503050406030204" pitchFamily="18" charset="0"/>
                            <a:cs typeface="Times New Roman" panose="02020603050405020304" pitchFamily="18" charset="0"/>
                          </a:rPr>
                          <m:t>𝑖</m:t>
                        </m:r>
                        <m:r>
                          <a:rPr lang="en-US" i="1" dirty="0">
                            <a:solidFill>
                              <a:schemeClr val="tx1"/>
                            </a:solidFill>
                            <a:latin typeface="Cambria Math" panose="02040503050406030204" pitchFamily="18" charset="0"/>
                            <a:cs typeface="Times New Roman" panose="02020603050405020304" pitchFamily="18" charset="0"/>
                          </a:rPr>
                          <m:t>=</m:t>
                        </m:r>
                        <m:r>
                          <m:rPr>
                            <m:brk m:alnAt="23"/>
                          </m:rPr>
                          <a:rPr lang="en-US" i="1" dirty="0">
                            <a:solidFill>
                              <a:schemeClr val="tx1"/>
                            </a:solidFill>
                            <a:latin typeface="Cambria Math" panose="02040503050406030204" pitchFamily="18" charset="0"/>
                            <a:cs typeface="Times New Roman" panose="02020603050405020304" pitchFamily="18" charset="0"/>
                          </a:rPr>
                          <m:t>1</m:t>
                        </m:r>
                      </m:sub>
                      <m:sup>
                        <m:r>
                          <a:rPr lang="en-US" i="1" dirty="0">
                            <a:solidFill>
                              <a:schemeClr val="tx1"/>
                            </a:solidFill>
                            <a:latin typeface="Cambria Math" panose="02040503050406030204" pitchFamily="18" charset="0"/>
                            <a:cs typeface="Times New Roman" panose="02020603050405020304" pitchFamily="18" charset="0"/>
                          </a:rPr>
                          <m:t>𝑛</m:t>
                        </m:r>
                      </m:sup>
                      <m:e>
                        <m:sSup>
                          <m:sSupPr>
                            <m:ctrlPr>
                              <a:rPr lang="en-US" i="1" dirty="0">
                                <a:solidFill>
                                  <a:schemeClr val="tx1"/>
                                </a:solidFill>
                                <a:latin typeface="Cambria Math" panose="02040503050406030204" pitchFamily="18" charset="0"/>
                                <a:cs typeface="Times New Roman" panose="02020603050405020304" pitchFamily="18" charset="0"/>
                              </a:rPr>
                            </m:ctrlPr>
                          </m:sSupPr>
                          <m:e>
                            <m:d>
                              <m:dPr>
                                <m:ctrlPr>
                                  <a:rPr lang="en-GB" i="1" dirty="0">
                                    <a:solidFill>
                                      <a:schemeClr val="tx1"/>
                                    </a:solidFill>
                                    <a:latin typeface="Cambria Math" panose="02040503050406030204" pitchFamily="18" charset="0"/>
                                    <a:cs typeface="Times New Roman" panose="020206030504050203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𝑖</m:t>
                                    </m:r>
                                  </m:sub>
                                </m:sSub>
                                <m:r>
                                  <a:rPr lang="en-US" i="1">
                                    <a:solidFill>
                                      <a:schemeClr val="tx1"/>
                                    </a:solidFill>
                                    <a:latin typeface="Cambria Math" panose="02040503050406030204" pitchFamily="18" charset="0"/>
                                  </a:rPr>
                                  <m:t>−</m:t>
                                </m:r>
                                <m:acc>
                                  <m:accPr>
                                    <m:chr m:val="̅"/>
                                    <m:ctrlPr>
                                      <a:rPr lang="en-US" i="1" dirty="0">
                                        <a:solidFill>
                                          <a:schemeClr val="tx1"/>
                                        </a:solidFill>
                                        <a:latin typeface="Cambria Math" panose="02040503050406030204" pitchFamily="18" charset="0"/>
                                        <a:cs typeface="Times New Roman" panose="02020603050405020304" pitchFamily="18" charset="0"/>
                                      </a:rPr>
                                    </m:ctrlPr>
                                  </m:accPr>
                                  <m:e>
                                    <m:r>
                                      <a:rPr lang="en-US" i="1" dirty="0">
                                        <a:solidFill>
                                          <a:schemeClr val="tx1"/>
                                        </a:solidFill>
                                        <a:latin typeface="Cambria Math" panose="02040503050406030204" pitchFamily="18" charset="0"/>
                                        <a:cs typeface="Times New Roman" panose="02020603050405020304" pitchFamily="18" charset="0"/>
                                      </a:rPr>
                                      <m:t>𝑋</m:t>
                                    </m:r>
                                  </m:e>
                                </m:acc>
                              </m:e>
                            </m:d>
                          </m:e>
                          <m:sup>
                            <m:r>
                              <a:rPr lang="en-US" i="1" dirty="0">
                                <a:solidFill>
                                  <a:schemeClr val="tx1"/>
                                </a:solidFill>
                                <a:latin typeface="Cambria Math" panose="02040503050406030204" pitchFamily="18" charset="0"/>
                                <a:cs typeface="Times New Roman" panose="02020603050405020304" pitchFamily="18" charset="0"/>
                              </a:rPr>
                              <m:t>2</m:t>
                            </m:r>
                          </m:sup>
                        </m:sSup>
                      </m:e>
                    </m:nary>
                  </m:oMath>
                </a14:m>
                <a:r>
                  <a:rPr lang="en-GB" dirty="0" smtClean="0"/>
                  <a:t>=19800</a:t>
                </a:r>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222422"/>
                <a:ext cx="10058400" cy="5646672"/>
              </a:xfrm>
              <a:blipFill rotWithShape="0">
                <a:blip r:embed="rId2"/>
                <a:stretch>
                  <a:fillRect l="-3697"/>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27</a:t>
            </a:fld>
            <a:endParaRPr lang="en-US" dirty="0"/>
          </a:p>
        </p:txBody>
      </p:sp>
      <mc:AlternateContent xmlns:mc="http://schemas.openxmlformats.org/markup-compatibility/2006">
        <mc:Choice xmlns:a14="http://schemas.microsoft.com/office/drawing/2010/main" Requires="a14">
          <p:graphicFrame>
            <p:nvGraphicFramePr>
              <p:cNvPr id="6" name="Table 5"/>
              <p:cNvGraphicFramePr>
                <a:graphicFrameLocks noGrp="1"/>
              </p:cNvGraphicFramePr>
              <p:nvPr>
                <p:extLst>
                  <p:ext uri="{D42A27DB-BD31-4B8C-83A1-F6EECF244321}">
                    <p14:modId xmlns:p14="http://schemas.microsoft.com/office/powerpoint/2010/main" val="760844103"/>
                  </p:ext>
                </p:extLst>
              </p:nvPr>
            </p:nvGraphicFramePr>
            <p:xfrm>
              <a:off x="1097280" y="3116877"/>
              <a:ext cx="8128000" cy="3154045"/>
            </p:xfrm>
            <a:graphic>
              <a:graphicData uri="http://schemas.openxmlformats.org/drawingml/2006/table">
                <a:tbl>
                  <a:tblPr firstRow="1" bandRow="1">
                    <a:tableStyleId>{5940675A-B579-460E-94D1-54222C63F5DA}</a:tableStyleId>
                  </a:tblPr>
                  <a:tblGrid>
                    <a:gridCol w="678249"/>
                    <a:gridCol w="1046205"/>
                    <a:gridCol w="1062681"/>
                    <a:gridCol w="832022"/>
                    <a:gridCol w="897924"/>
                    <a:gridCol w="1578919"/>
                    <a:gridCol w="1016000"/>
                    <a:gridCol w="1016000"/>
                  </a:tblGrid>
                  <a:tr h="370840">
                    <a:tc>
                      <a:txBody>
                        <a:bodyPr/>
                        <a:lstStyle/>
                        <a:p>
                          <a:pPr algn="ctr" fontAlgn="ctr"/>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Input</a:t>
                          </a:r>
                        </a:p>
                        <a:p>
                          <a:pPr algn="ctr" fontAlgn="ctr"/>
                          <a:r>
                            <a:rPr lang="en-US" sz="1800" b="0" i="0" u="none" strike="noStrike" dirty="0" err="1" smtClean="0">
                              <a:solidFill>
                                <a:srgbClr val="000000"/>
                              </a:solidFill>
                              <a:effectLst/>
                              <a:latin typeface="Times New Roman" panose="02020603050405020304" pitchFamily="18" charset="0"/>
                              <a:cs typeface="Times New Roman" panose="02020603050405020304" pitchFamily="18" charset="0"/>
                            </a:rPr>
                            <a:t>i</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14:m>
                            <m:oMathPara xmlns:m="http://schemas.openxmlformats.org/officeDocument/2006/math">
                              <m:oMathParaPr>
                                <m:jc m:val="centerGroup"/>
                              </m:oMathParaPr>
                              <m:oMath xmlns:m="http://schemas.openxmlformats.org/officeDocument/2006/math">
                                <m:sSub>
                                  <m:sSubPr>
                                    <m:ctrlPr>
                                      <a:rPr lang="en-GB" sz="1800" b="0" i="1" u="none" strike="noStrike" dirty="0" smtClean="0">
                                        <a:solidFill>
                                          <a:srgbClr val="000000"/>
                                        </a:solidFill>
                                        <a:effectLst/>
                                        <a:latin typeface="Cambria Math" panose="02040503050406030204" pitchFamily="18" charset="0"/>
                                      </a:rPr>
                                    </m:ctrlPr>
                                  </m:sSubPr>
                                  <m:e>
                                    <m:r>
                                      <a:rPr lang="en-US" sz="1800" b="0" i="1" u="none" strike="noStrike" dirty="0" smtClean="0">
                                        <a:solidFill>
                                          <a:srgbClr val="000000"/>
                                        </a:solidFill>
                                        <a:effectLst/>
                                        <a:latin typeface="Cambria Math" panose="02040503050406030204" pitchFamily="18" charset="0"/>
                                      </a:rPr>
                                      <m:t>𝑋</m:t>
                                    </m:r>
                                  </m:e>
                                  <m:sub>
                                    <m:r>
                                      <a:rPr lang="en-US" sz="1800" b="0" i="1" u="none" strike="noStrike" dirty="0" smtClean="0">
                                        <a:solidFill>
                                          <a:srgbClr val="000000"/>
                                        </a:solidFill>
                                        <a:effectLst/>
                                        <a:latin typeface="Cambria Math" panose="02040503050406030204" pitchFamily="18" charset="0"/>
                                      </a:rPr>
                                      <m:t>𝑖</m:t>
                                    </m:r>
                                  </m:sub>
                                </m:sSub>
                              </m:oMath>
                            </m:oMathPara>
                          </a14:m>
                          <a:endParaRPr lang="en-GB" sz="1800" b="0"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ctr" fontAlgn="b"/>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“Lot Size”</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14:m>
                            <m:oMath xmlns:m="http://schemas.openxmlformats.org/officeDocument/2006/math">
                              <m:sSub>
                                <m:sSubPr>
                                  <m:ctrlPr>
                                    <a:rPr lang="en-GB" sz="1800" b="0" i="1" u="none" strike="noStrike" dirty="0" smtClean="0">
                                      <a:solidFill>
                                        <a:srgbClr val="000000"/>
                                      </a:solidFill>
                                      <a:effectLst/>
                                      <a:latin typeface="Cambria Math" panose="02040503050406030204" pitchFamily="18" charset="0"/>
                                    </a:rPr>
                                  </m:ctrlPr>
                                </m:sSubPr>
                                <m:e>
                                  <m:r>
                                    <a:rPr lang="en-US" sz="1800" b="0" i="1" u="none" strike="noStrike" dirty="0" smtClean="0">
                                      <a:solidFill>
                                        <a:srgbClr val="000000"/>
                                      </a:solidFill>
                                      <a:effectLst/>
                                      <a:latin typeface="Cambria Math" panose="02040503050406030204" pitchFamily="18" charset="0"/>
                                    </a:rPr>
                                    <m:t>𝑌</m:t>
                                  </m:r>
                                </m:e>
                                <m:sub>
                                  <m:r>
                                    <a:rPr lang="en-US" sz="1800" b="0" i="1" u="none" strike="noStrike" dirty="0" smtClean="0">
                                      <a:solidFill>
                                        <a:srgbClr val="000000"/>
                                      </a:solidFill>
                                      <a:effectLst/>
                                      <a:latin typeface="Cambria Math" panose="02040503050406030204" pitchFamily="18" charset="0"/>
                                    </a:rPr>
                                    <m:t>𝑖</m:t>
                                  </m:r>
                                </m:sub>
                              </m:sSub>
                            </m:oMath>
                          </a14:m>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 “Work Hours”</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a14:m>
                            <m:oMathPara xmlns:m="http://schemas.openxmlformats.org/officeDocument/2006/math">
                              <m:oMathParaPr>
                                <m:jc m:val="centerGroup"/>
                              </m:oMathParaPr>
                              <m:oMath xmlns:m="http://schemas.openxmlformats.org/officeDocument/2006/math">
                                <m:sSub>
                                  <m:sSubPr>
                                    <m:ctrlPr>
                                      <a:rPr lang="en-GB" sz="1800" b="0" i="1" u="none" strike="noStrike" dirty="0" smtClean="0">
                                        <a:solidFill>
                                          <a:srgbClr val="000000"/>
                                        </a:solidFill>
                                        <a:effectLst/>
                                        <a:latin typeface="Cambria Math" panose="02040503050406030204" pitchFamily="18" charset="0"/>
                                      </a:rPr>
                                    </m:ctrlPr>
                                  </m:sSubPr>
                                  <m:e>
                                    <m:r>
                                      <a:rPr lang="en-US" sz="1800" b="0" i="1" u="none" strike="noStrike" dirty="0" smtClean="0">
                                        <a:solidFill>
                                          <a:srgbClr val="000000"/>
                                        </a:solidFill>
                                        <a:effectLst/>
                                        <a:latin typeface="Cambria Math" panose="02040503050406030204" pitchFamily="18" charset="0"/>
                                      </a:rPr>
                                      <m:t>𝑋</m:t>
                                    </m:r>
                                  </m:e>
                                  <m:sub>
                                    <m:r>
                                      <a:rPr lang="en-US" sz="1800" b="0" i="1" u="none" strike="noStrike" dirty="0" smtClean="0">
                                        <a:solidFill>
                                          <a:srgbClr val="000000"/>
                                        </a:solidFill>
                                        <a:effectLst/>
                                        <a:latin typeface="Cambria Math" panose="02040503050406030204" pitchFamily="18" charset="0"/>
                                      </a:rPr>
                                      <m:t>𝑖</m:t>
                                    </m:r>
                                  </m:sub>
                                </m:sSub>
                                <m:r>
                                  <a:rPr lang="en-US" sz="1800" b="0" i="1" u="none" strike="noStrike" dirty="0" smtClean="0">
                                    <a:solidFill>
                                      <a:srgbClr val="000000"/>
                                    </a:solidFill>
                                    <a:effectLst/>
                                    <a:latin typeface="Cambria Math" panose="02040503050406030204" pitchFamily="18" charset="0"/>
                                  </a:rPr>
                                  <m:t>−</m:t>
                                </m:r>
                                <m:acc>
                                  <m:accPr>
                                    <m:chr m:val="̅"/>
                                    <m:ctrlPr>
                                      <a:rPr lang="en-US" sz="1800" b="0" i="1" u="none" strike="noStrike" dirty="0" smtClean="0">
                                        <a:solidFill>
                                          <a:srgbClr val="000000"/>
                                        </a:solidFill>
                                        <a:effectLst/>
                                        <a:latin typeface="Cambria Math" panose="02040503050406030204" pitchFamily="18" charset="0"/>
                                      </a:rPr>
                                    </m:ctrlPr>
                                  </m:accPr>
                                  <m:e>
                                    <m:r>
                                      <a:rPr lang="en-US" sz="1800" b="0" i="1" u="none" strike="noStrike" dirty="0" smtClean="0">
                                        <a:solidFill>
                                          <a:srgbClr val="000000"/>
                                        </a:solidFill>
                                        <a:effectLst/>
                                        <a:latin typeface="Cambria Math" panose="02040503050406030204" pitchFamily="18" charset="0"/>
                                      </a:rPr>
                                      <m:t>𝑋</m:t>
                                    </m:r>
                                  </m:e>
                                </m:acc>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sz="1800" b="0" i="1" u="none" strike="noStrike" dirty="0" smtClean="0">
                                        <a:solidFill>
                                          <a:srgbClr val="000000"/>
                                        </a:solidFill>
                                        <a:effectLst/>
                                        <a:latin typeface="Cambria Math" panose="02040503050406030204" pitchFamily="18" charset="0"/>
                                      </a:rPr>
                                    </m:ctrlPr>
                                  </m:sSubPr>
                                  <m:e>
                                    <m:r>
                                      <a:rPr lang="en-US" sz="1800" b="0" i="1" u="none" strike="noStrike" dirty="0" smtClean="0">
                                        <a:solidFill>
                                          <a:srgbClr val="000000"/>
                                        </a:solidFill>
                                        <a:effectLst/>
                                        <a:latin typeface="Cambria Math" panose="02040503050406030204" pitchFamily="18" charset="0"/>
                                      </a:rPr>
                                      <m:t>𝑌</m:t>
                                    </m:r>
                                  </m:e>
                                  <m:sub>
                                    <m:r>
                                      <a:rPr lang="en-US" sz="1800" b="0" i="1" u="none" strike="noStrike" dirty="0" smtClean="0">
                                        <a:solidFill>
                                          <a:srgbClr val="000000"/>
                                        </a:solidFill>
                                        <a:effectLst/>
                                        <a:latin typeface="Cambria Math" panose="02040503050406030204" pitchFamily="18" charset="0"/>
                                      </a:rPr>
                                      <m:t>𝑖</m:t>
                                    </m:r>
                                  </m:sub>
                                </m:sSub>
                                <m:r>
                                  <a:rPr lang="en-US" sz="1800" b="0" i="1" u="none" strike="noStrike" dirty="0" smtClean="0">
                                    <a:solidFill>
                                      <a:srgbClr val="000000"/>
                                    </a:solidFill>
                                    <a:effectLst/>
                                    <a:latin typeface="Cambria Math" panose="02040503050406030204" pitchFamily="18" charset="0"/>
                                  </a:rPr>
                                  <m:t>−</m:t>
                                </m:r>
                                <m:acc>
                                  <m:accPr>
                                    <m:chr m:val="̅"/>
                                    <m:ctrlPr>
                                      <a:rPr lang="en-US" sz="1800" b="0" i="1" u="none" strike="noStrike" dirty="0" smtClean="0">
                                        <a:solidFill>
                                          <a:srgbClr val="000000"/>
                                        </a:solidFill>
                                        <a:effectLst/>
                                        <a:latin typeface="Cambria Math" panose="02040503050406030204" pitchFamily="18" charset="0"/>
                                      </a:rPr>
                                    </m:ctrlPr>
                                  </m:accPr>
                                  <m:e>
                                    <m:r>
                                      <a:rPr lang="en-US" sz="1800" b="0" i="1" u="none" strike="noStrike" dirty="0" smtClean="0">
                                        <a:solidFill>
                                          <a:srgbClr val="000000"/>
                                        </a:solidFill>
                                        <a:effectLst/>
                                        <a:latin typeface="Cambria Math" panose="02040503050406030204" pitchFamily="18" charset="0"/>
                                      </a:rPr>
                                      <m:t>𝑌</m:t>
                                    </m:r>
                                  </m:e>
                                </m:acc>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d>
                                  <m:dPr>
                                    <m:ctrlPr>
                                      <a:rPr lang="en-GB" sz="1500" b="0" i="1" smtClean="0">
                                        <a:latin typeface="Cambria Math" panose="02040503050406030204" pitchFamily="18" charset="0"/>
                                        <a:cs typeface="Times New Roman" panose="02020603050405020304" pitchFamily="18" charset="0"/>
                                      </a:rPr>
                                    </m:ctrlPr>
                                  </m:dPr>
                                  <m:e>
                                    <m:sSub>
                                      <m:sSubPr>
                                        <m:ctrlPr>
                                          <a:rPr lang="en-GB" sz="1500" b="0" i="1" u="none" strike="noStrike" dirty="0" smtClean="0">
                                            <a:solidFill>
                                              <a:srgbClr val="000000"/>
                                            </a:solidFill>
                                            <a:effectLst/>
                                            <a:latin typeface="Cambria Math" panose="02040503050406030204" pitchFamily="18" charset="0"/>
                                          </a:rPr>
                                        </m:ctrlPr>
                                      </m:sSubPr>
                                      <m:e>
                                        <m:r>
                                          <a:rPr lang="en-US" sz="1500" b="0" i="1" u="none" strike="noStrike" dirty="0" smtClean="0">
                                            <a:solidFill>
                                              <a:srgbClr val="000000"/>
                                            </a:solidFill>
                                            <a:effectLst/>
                                            <a:latin typeface="Cambria Math" panose="02040503050406030204" pitchFamily="18" charset="0"/>
                                          </a:rPr>
                                          <m:t>𝑋</m:t>
                                        </m:r>
                                      </m:e>
                                      <m:sub>
                                        <m:r>
                                          <a:rPr lang="en-US" sz="1500" b="0" i="1" u="none" strike="noStrike" dirty="0" smtClean="0">
                                            <a:solidFill>
                                              <a:srgbClr val="000000"/>
                                            </a:solidFill>
                                            <a:effectLst/>
                                            <a:latin typeface="Cambria Math" panose="02040503050406030204" pitchFamily="18" charset="0"/>
                                          </a:rPr>
                                          <m:t>𝑖</m:t>
                                        </m:r>
                                      </m:sub>
                                    </m:sSub>
                                    <m:r>
                                      <a:rPr lang="en-US" sz="1500" b="0" i="1" u="none" strike="noStrike" dirty="0" smtClean="0">
                                        <a:solidFill>
                                          <a:srgbClr val="000000"/>
                                        </a:solidFill>
                                        <a:effectLst/>
                                        <a:latin typeface="Cambria Math" panose="02040503050406030204" pitchFamily="18" charset="0"/>
                                      </a:rPr>
                                      <m:t>−</m:t>
                                    </m:r>
                                    <m:acc>
                                      <m:accPr>
                                        <m:chr m:val="̅"/>
                                        <m:ctrlPr>
                                          <a:rPr lang="en-US" sz="1500" b="0" i="1" u="none" strike="noStrike" dirty="0" smtClean="0">
                                            <a:solidFill>
                                              <a:srgbClr val="000000"/>
                                            </a:solidFill>
                                            <a:effectLst/>
                                            <a:latin typeface="Cambria Math" panose="02040503050406030204" pitchFamily="18" charset="0"/>
                                          </a:rPr>
                                        </m:ctrlPr>
                                      </m:accPr>
                                      <m:e>
                                        <m:r>
                                          <a:rPr lang="en-US" sz="1500" b="0" i="1" u="none" strike="noStrike" dirty="0" smtClean="0">
                                            <a:solidFill>
                                              <a:srgbClr val="000000"/>
                                            </a:solidFill>
                                            <a:effectLst/>
                                            <a:latin typeface="Cambria Math" panose="02040503050406030204" pitchFamily="18" charset="0"/>
                                          </a:rPr>
                                          <m:t>𝑋</m:t>
                                        </m:r>
                                      </m:e>
                                    </m:acc>
                                  </m:e>
                                </m:d>
                                <m:d>
                                  <m:dPr>
                                    <m:ctrlPr>
                                      <a:rPr lang="en-GB" sz="1500" b="0" i="1" smtClean="0">
                                        <a:latin typeface="Cambria Math" panose="02040503050406030204" pitchFamily="18" charset="0"/>
                                        <a:cs typeface="Times New Roman" panose="02020603050405020304" pitchFamily="18" charset="0"/>
                                      </a:rPr>
                                    </m:ctrlPr>
                                  </m:dPr>
                                  <m:e>
                                    <m:sSub>
                                      <m:sSubPr>
                                        <m:ctrlPr>
                                          <a:rPr lang="en-GB" sz="1500" b="0" i="1" u="none" strike="noStrike" dirty="0" smtClean="0">
                                            <a:solidFill>
                                              <a:srgbClr val="000000"/>
                                            </a:solidFill>
                                            <a:effectLst/>
                                            <a:latin typeface="Cambria Math" panose="02040503050406030204" pitchFamily="18" charset="0"/>
                                          </a:rPr>
                                        </m:ctrlPr>
                                      </m:sSubPr>
                                      <m:e>
                                        <m:r>
                                          <a:rPr lang="en-US" sz="1500" b="0" i="1" u="none" strike="noStrike" dirty="0" smtClean="0">
                                            <a:solidFill>
                                              <a:srgbClr val="000000"/>
                                            </a:solidFill>
                                            <a:effectLst/>
                                            <a:latin typeface="Cambria Math" panose="02040503050406030204" pitchFamily="18" charset="0"/>
                                          </a:rPr>
                                          <m:t>𝑌</m:t>
                                        </m:r>
                                      </m:e>
                                      <m:sub>
                                        <m:r>
                                          <a:rPr lang="en-US" sz="1500" b="0" i="1" u="none" strike="noStrike" dirty="0" smtClean="0">
                                            <a:solidFill>
                                              <a:srgbClr val="000000"/>
                                            </a:solidFill>
                                            <a:effectLst/>
                                            <a:latin typeface="Cambria Math" panose="02040503050406030204" pitchFamily="18" charset="0"/>
                                          </a:rPr>
                                          <m:t>𝑖</m:t>
                                        </m:r>
                                      </m:sub>
                                    </m:sSub>
                                    <m:r>
                                      <a:rPr lang="en-US" sz="1500" b="0" i="1" u="none" strike="noStrike" dirty="0" smtClean="0">
                                        <a:solidFill>
                                          <a:srgbClr val="000000"/>
                                        </a:solidFill>
                                        <a:effectLst/>
                                        <a:latin typeface="Cambria Math" panose="02040503050406030204" pitchFamily="18" charset="0"/>
                                      </a:rPr>
                                      <m:t>−</m:t>
                                    </m:r>
                                    <m:acc>
                                      <m:accPr>
                                        <m:chr m:val="̅"/>
                                        <m:ctrlPr>
                                          <a:rPr lang="en-US" sz="1500" b="0" i="1" u="none" strike="noStrike" dirty="0" smtClean="0">
                                            <a:solidFill>
                                              <a:srgbClr val="000000"/>
                                            </a:solidFill>
                                            <a:effectLst/>
                                            <a:latin typeface="Cambria Math" panose="02040503050406030204" pitchFamily="18" charset="0"/>
                                          </a:rPr>
                                        </m:ctrlPr>
                                      </m:accPr>
                                      <m:e>
                                        <m:r>
                                          <a:rPr lang="en-US" sz="1500" b="0" i="1" u="none" strike="noStrike" dirty="0" smtClean="0">
                                            <a:solidFill>
                                              <a:srgbClr val="000000"/>
                                            </a:solidFill>
                                            <a:effectLst/>
                                            <a:latin typeface="Cambria Math" panose="02040503050406030204" pitchFamily="18" charset="0"/>
                                          </a:rPr>
                                          <m:t>𝑌</m:t>
                                        </m:r>
                                      </m:e>
                                    </m:acc>
                                  </m:e>
                                </m:d>
                              </m:oMath>
                            </m:oMathPara>
                          </a14:m>
                          <a:endParaRPr lang="en-GB" sz="1500" b="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GB" sz="1600" b="0" i="1" smtClean="0">
                                        <a:latin typeface="Cambria Math" panose="02040503050406030204" pitchFamily="18" charset="0"/>
                                        <a:cs typeface="Times New Roman" panose="02020603050405020304" pitchFamily="18" charset="0"/>
                                      </a:rPr>
                                    </m:ctrlPr>
                                  </m:sSupPr>
                                  <m:e>
                                    <m:d>
                                      <m:dPr>
                                        <m:ctrlPr>
                                          <a:rPr lang="en-GB" sz="1600" b="0" i="1" smtClean="0">
                                            <a:latin typeface="Cambria Math" panose="02040503050406030204" pitchFamily="18" charset="0"/>
                                            <a:cs typeface="Times New Roman" panose="02020603050405020304" pitchFamily="18" charset="0"/>
                                          </a:rPr>
                                        </m:ctrlPr>
                                      </m:dPr>
                                      <m:e>
                                        <m:sSub>
                                          <m:sSubPr>
                                            <m:ctrlPr>
                                              <a:rPr lang="en-GB" sz="1600" b="0" i="1" u="none" strike="noStrike" dirty="0" smtClean="0">
                                                <a:solidFill>
                                                  <a:srgbClr val="000000"/>
                                                </a:solidFill>
                                                <a:effectLst/>
                                                <a:latin typeface="Cambria Math" panose="02040503050406030204" pitchFamily="18" charset="0"/>
                                              </a:rPr>
                                            </m:ctrlPr>
                                          </m:sSubPr>
                                          <m:e>
                                            <m:r>
                                              <a:rPr lang="en-US" sz="1600" b="0" i="1" u="none" strike="noStrike" dirty="0" smtClean="0">
                                                <a:solidFill>
                                                  <a:srgbClr val="000000"/>
                                                </a:solidFill>
                                                <a:effectLst/>
                                                <a:latin typeface="Cambria Math" panose="02040503050406030204" pitchFamily="18" charset="0"/>
                                              </a:rPr>
                                              <m:t>𝑋</m:t>
                                            </m:r>
                                          </m:e>
                                          <m:sub>
                                            <m:r>
                                              <a:rPr lang="en-US" sz="1600" b="0" i="1" u="none" strike="noStrike" dirty="0" smtClean="0">
                                                <a:solidFill>
                                                  <a:srgbClr val="000000"/>
                                                </a:solidFill>
                                                <a:effectLst/>
                                                <a:latin typeface="Cambria Math" panose="02040503050406030204" pitchFamily="18" charset="0"/>
                                              </a:rPr>
                                              <m:t>𝑖</m:t>
                                            </m:r>
                                          </m:sub>
                                        </m:sSub>
                                        <m:r>
                                          <a:rPr lang="en-US" sz="1600" b="0" i="1" u="none" strike="noStrike" dirty="0" smtClean="0">
                                            <a:solidFill>
                                              <a:srgbClr val="000000"/>
                                            </a:solidFill>
                                            <a:effectLst/>
                                            <a:latin typeface="Cambria Math" panose="02040503050406030204" pitchFamily="18" charset="0"/>
                                          </a:rPr>
                                          <m:t>−</m:t>
                                        </m:r>
                                        <m:acc>
                                          <m:accPr>
                                            <m:chr m:val="̅"/>
                                            <m:ctrlPr>
                                              <a:rPr lang="en-US" sz="1600" b="0" i="1" u="none" strike="noStrike" dirty="0" smtClean="0">
                                                <a:solidFill>
                                                  <a:srgbClr val="000000"/>
                                                </a:solidFill>
                                                <a:effectLst/>
                                                <a:latin typeface="Cambria Math" panose="02040503050406030204" pitchFamily="18" charset="0"/>
                                              </a:rPr>
                                            </m:ctrlPr>
                                          </m:accPr>
                                          <m:e>
                                            <m:r>
                                              <a:rPr lang="en-US" sz="1600" b="0" i="1" u="none" strike="noStrike" dirty="0" smtClean="0">
                                                <a:solidFill>
                                                  <a:srgbClr val="000000"/>
                                                </a:solidFill>
                                                <a:effectLst/>
                                                <a:latin typeface="Cambria Math" panose="02040503050406030204" pitchFamily="18" charset="0"/>
                                              </a:rPr>
                                              <m:t>𝑋</m:t>
                                            </m:r>
                                          </m:e>
                                        </m:acc>
                                      </m:e>
                                    </m:d>
                                  </m:e>
                                  <m:sup>
                                    <m:r>
                                      <a:rPr lang="en-US" sz="1600" b="0" i="1" smtClean="0">
                                        <a:latin typeface="Cambria Math" panose="02040503050406030204" pitchFamily="18" charset="0"/>
                                        <a:cs typeface="Times New Roman" panose="02020603050405020304" pitchFamily="18" charset="0"/>
                                      </a:rPr>
                                      <m:t>2</m:t>
                                    </m:r>
                                  </m:sup>
                                </m:sSup>
                              </m:oMath>
                            </m:oMathPara>
                          </a14:m>
                          <a:endParaRPr lang="en-GB" sz="1600" b="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GB" sz="1800" b="0" i="1" smtClean="0">
                                        <a:latin typeface="Cambria Math" panose="02040503050406030204" pitchFamily="18" charset="0"/>
                                        <a:cs typeface="Times New Roman" panose="02020603050405020304" pitchFamily="18" charset="0"/>
                                      </a:rPr>
                                    </m:ctrlPr>
                                  </m:sSupPr>
                                  <m:e>
                                    <m:d>
                                      <m:dPr>
                                        <m:ctrlPr>
                                          <a:rPr lang="en-GB" sz="1800" b="0" i="1" smtClean="0">
                                            <a:latin typeface="Cambria Math" panose="02040503050406030204" pitchFamily="18" charset="0"/>
                                            <a:cs typeface="Times New Roman" panose="02020603050405020304" pitchFamily="18" charset="0"/>
                                          </a:rPr>
                                        </m:ctrlPr>
                                      </m:dPr>
                                      <m:e>
                                        <m:sSub>
                                          <m:sSubPr>
                                            <m:ctrlPr>
                                              <a:rPr lang="en-GB" sz="1600" b="0" i="1" u="none" strike="noStrike" dirty="0" smtClean="0">
                                                <a:solidFill>
                                                  <a:srgbClr val="000000"/>
                                                </a:solidFill>
                                                <a:effectLst/>
                                                <a:latin typeface="Cambria Math" panose="02040503050406030204" pitchFamily="18" charset="0"/>
                                              </a:rPr>
                                            </m:ctrlPr>
                                          </m:sSubPr>
                                          <m:e>
                                            <m:r>
                                              <a:rPr lang="en-US" sz="1600" b="0" i="1" u="none" strike="noStrike" dirty="0" smtClean="0">
                                                <a:solidFill>
                                                  <a:srgbClr val="000000"/>
                                                </a:solidFill>
                                                <a:effectLst/>
                                                <a:latin typeface="Cambria Math" panose="02040503050406030204" pitchFamily="18" charset="0"/>
                                              </a:rPr>
                                              <m:t>𝑌</m:t>
                                            </m:r>
                                          </m:e>
                                          <m:sub>
                                            <m:r>
                                              <a:rPr lang="en-US" sz="1600" b="0" i="1" u="none" strike="noStrike" dirty="0" smtClean="0">
                                                <a:solidFill>
                                                  <a:srgbClr val="000000"/>
                                                </a:solidFill>
                                                <a:effectLst/>
                                                <a:latin typeface="Cambria Math" panose="02040503050406030204" pitchFamily="18" charset="0"/>
                                              </a:rPr>
                                              <m:t>𝑖</m:t>
                                            </m:r>
                                          </m:sub>
                                        </m:sSub>
                                        <m:r>
                                          <a:rPr lang="en-US" sz="1600" b="0" i="1" u="none" strike="noStrike" dirty="0" smtClean="0">
                                            <a:solidFill>
                                              <a:srgbClr val="000000"/>
                                            </a:solidFill>
                                            <a:effectLst/>
                                            <a:latin typeface="Cambria Math" panose="02040503050406030204" pitchFamily="18" charset="0"/>
                                          </a:rPr>
                                          <m:t>−</m:t>
                                        </m:r>
                                        <m:acc>
                                          <m:accPr>
                                            <m:chr m:val="̅"/>
                                            <m:ctrlPr>
                                              <a:rPr lang="en-US" sz="1600" b="0" i="1" u="none" strike="noStrike" dirty="0" smtClean="0">
                                                <a:solidFill>
                                                  <a:srgbClr val="000000"/>
                                                </a:solidFill>
                                                <a:effectLst/>
                                                <a:latin typeface="Cambria Math" panose="02040503050406030204" pitchFamily="18" charset="0"/>
                                              </a:rPr>
                                            </m:ctrlPr>
                                          </m:accPr>
                                          <m:e>
                                            <m:r>
                                              <a:rPr lang="en-US" sz="1600" b="0" i="1" u="none" strike="noStrike" dirty="0" smtClean="0">
                                                <a:solidFill>
                                                  <a:srgbClr val="000000"/>
                                                </a:solidFill>
                                                <a:effectLst/>
                                                <a:latin typeface="Cambria Math" panose="02040503050406030204" pitchFamily="18" charset="0"/>
                                              </a:rPr>
                                              <m:t>𝑌</m:t>
                                            </m:r>
                                          </m:e>
                                        </m:acc>
                                      </m:e>
                                    </m:d>
                                  </m:e>
                                  <m:sup>
                                    <m:r>
                                      <a:rPr lang="en-US" sz="1800" b="0" i="1" smtClean="0">
                                        <a:latin typeface="Cambria Math" panose="02040503050406030204" pitchFamily="18" charset="0"/>
                                        <a:cs typeface="Times New Roman" panose="02020603050405020304" pitchFamily="18" charset="0"/>
                                      </a:rPr>
                                      <m:t>2</m:t>
                                    </m:r>
                                  </m:sup>
                                </m:sSup>
                              </m:oMath>
                            </m:oMathPara>
                          </a14:m>
                          <a:endParaRPr lang="en-GB" sz="1600" b="0" dirty="0">
                            <a:latin typeface="Times New Roman" panose="02020603050405020304" pitchFamily="18" charset="0"/>
                            <a:cs typeface="Times New Roman" panose="02020603050405020304" pitchFamily="18" charset="0"/>
                          </a:endParaRPr>
                        </a:p>
                      </a:txBody>
                      <a:tcPr/>
                    </a:tc>
                  </a:tr>
                  <a:tr h="370840">
                    <a:tc>
                      <a:txBody>
                        <a:bodyPr/>
                        <a:lstStyle/>
                        <a:p>
                          <a:pPr algn="ctr" fontAlgn="ctr"/>
                          <a:r>
                            <a:rPr lang="en-GB" sz="18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399</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86.72</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867.2</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7520.358</a:t>
                          </a:r>
                        </a:p>
                      </a:txBody>
                      <a:tcPr marL="9525" marR="9525" marT="9525" marB="0" anchor="b"/>
                    </a:tc>
                  </a:tr>
                  <a:tr h="370840">
                    <a:tc>
                      <a:txBody>
                        <a:bodyPr/>
                        <a:lstStyle/>
                        <a:p>
                          <a:pPr algn="ctr" fontAlgn="ctr"/>
                          <a:r>
                            <a:rPr lang="en-GB" sz="18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121</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-40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-191.28</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7651.2</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1600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36588.04</a:t>
                          </a:r>
                        </a:p>
                      </a:txBody>
                      <a:tcPr marL="9525" marR="9525" marT="9525" marB="0" anchor="b"/>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50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221</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-91.28</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1825.6</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400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8332.038</a:t>
                          </a:r>
                        </a:p>
                      </a:txBody>
                      <a:tcPr marL="9525" marR="9525" marT="9525" marB="0" anchor="b"/>
                    </a:tc>
                  </a:tr>
                  <a:tr h="370840">
                    <a:tc>
                      <a:txBody>
                        <a:body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24</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342</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29.72</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297.2</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883.2784</a:t>
                          </a:r>
                        </a:p>
                      </a:txBody>
                      <a:tcPr marL="9525" marR="9525" marT="9525" marB="0" anchor="b"/>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25</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323</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10.72</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114.9184</a:t>
                          </a:r>
                        </a:p>
                      </a:txBody>
                      <a:tcPr marL="9525" marR="9525" marT="9525" marB="0" anchor="b"/>
                    </a:tc>
                  </a:tr>
                  <a:tr h="370840">
                    <a:tc>
                      <a:txBody>
                        <a:bodyPr/>
                        <a:lstStyle/>
                        <a:p>
                          <a:pPr algn="ctr"/>
                          <a:r>
                            <a:rPr lang="en-US" sz="1800" b="0" dirty="0" smtClean="0">
                              <a:latin typeface="Times New Roman" panose="02020603050405020304" pitchFamily="18" charset="0"/>
                              <a:cs typeface="Times New Roman" panose="02020603050405020304" pitchFamily="18" charset="0"/>
                            </a:rPr>
                            <a:t>Total</a:t>
                          </a:r>
                          <a:endParaRPr lang="en-GB" sz="1800" b="0" dirty="0">
                            <a:latin typeface="Times New Roman" panose="02020603050405020304" pitchFamily="18" charset="0"/>
                            <a:cs typeface="Times New Roman" panose="02020603050405020304" pitchFamily="18" charset="0"/>
                          </a:endParaRPr>
                        </a:p>
                      </a:txBody>
                      <a:tcP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1750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7807</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tc>
                      <a:txBody>
                        <a:bodyPr/>
                        <a:lstStyle/>
                        <a:p>
                          <a:pPr algn="ctr" fontAlgn="b"/>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0</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70690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19800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307203</a:t>
                          </a:r>
                        </a:p>
                      </a:txBody>
                      <a:tcPr marL="9525" marR="9525" marT="9525" marB="0" anchor="b"/>
                    </a:tc>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val="760844103"/>
                  </p:ext>
                </p:extLst>
              </p:nvPr>
            </p:nvGraphicFramePr>
            <p:xfrm>
              <a:off x="1097280" y="3116877"/>
              <a:ext cx="8128000" cy="3154045"/>
            </p:xfrm>
            <a:graphic>
              <a:graphicData uri="http://schemas.openxmlformats.org/drawingml/2006/table">
                <a:tbl>
                  <a:tblPr firstRow="1" bandRow="1">
                    <a:tableStyleId>{5940675A-B579-460E-94D1-54222C63F5DA}</a:tableStyleId>
                  </a:tblPr>
                  <a:tblGrid>
                    <a:gridCol w="678249"/>
                    <a:gridCol w="1046205"/>
                    <a:gridCol w="1062681"/>
                    <a:gridCol w="832022"/>
                    <a:gridCol w="897924"/>
                    <a:gridCol w="1578919"/>
                    <a:gridCol w="1016000"/>
                    <a:gridCol w="1016000"/>
                  </a:tblGrid>
                  <a:tr h="558165">
                    <a:tc>
                      <a:txBody>
                        <a:bodyPr/>
                        <a:lstStyle/>
                        <a:p>
                          <a:pPr algn="ctr" fontAlgn="ctr"/>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Input</a:t>
                          </a:r>
                        </a:p>
                        <a:p>
                          <a:pPr algn="ctr" fontAlgn="ctr"/>
                          <a:r>
                            <a:rPr lang="en-US" sz="1800" b="0" i="0" u="none" strike="noStrike" dirty="0" err="1" smtClean="0">
                              <a:solidFill>
                                <a:srgbClr val="000000"/>
                              </a:solidFill>
                              <a:effectLst/>
                              <a:latin typeface="Times New Roman" panose="02020603050405020304" pitchFamily="18" charset="0"/>
                              <a:cs typeface="Times New Roman" panose="02020603050405020304" pitchFamily="18" charset="0"/>
                            </a:rPr>
                            <a:t>i</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endParaRPr lang="en-US"/>
                        </a:p>
                      </a:txBody>
                      <a:tcPr marL="9525" marR="9525" marT="9525" marB="0" anchor="b">
                        <a:blipFill rotWithShape="0">
                          <a:blip r:embed="rId3"/>
                          <a:stretch>
                            <a:fillRect l="-65698" t="-11957" r="-612209" b="-488043"/>
                          </a:stretch>
                        </a:blipFill>
                      </a:tcPr>
                    </a:tc>
                    <a:tc>
                      <a:txBody>
                        <a:bodyPr/>
                        <a:lstStyle/>
                        <a:p>
                          <a:endParaRPr lang="en-US"/>
                        </a:p>
                      </a:txBody>
                      <a:tcPr marL="9525" marR="9525" marT="9525" marB="0" anchor="b">
                        <a:blipFill rotWithShape="0">
                          <a:blip r:embed="rId3"/>
                          <a:stretch>
                            <a:fillRect l="-163793" t="-11957" r="-505172" b="-488043"/>
                          </a:stretch>
                        </a:blipFill>
                      </a:tcPr>
                    </a:tc>
                    <a:tc>
                      <a:txBody>
                        <a:bodyPr/>
                        <a:lstStyle/>
                        <a:p>
                          <a:endParaRPr lang="en-US"/>
                        </a:p>
                      </a:txBody>
                      <a:tcPr>
                        <a:blipFill rotWithShape="0">
                          <a:blip r:embed="rId3"/>
                          <a:stretch>
                            <a:fillRect l="-335036" t="-11957" r="-541606" b="-488043"/>
                          </a:stretch>
                        </a:blipFill>
                      </a:tcPr>
                    </a:tc>
                    <a:tc>
                      <a:txBody>
                        <a:bodyPr/>
                        <a:lstStyle/>
                        <a:p>
                          <a:endParaRPr lang="en-US"/>
                        </a:p>
                      </a:txBody>
                      <a:tcPr>
                        <a:blipFill rotWithShape="0">
                          <a:blip r:embed="rId3"/>
                          <a:stretch>
                            <a:fillRect l="-405442" t="-11957" r="-404762" b="-488043"/>
                          </a:stretch>
                        </a:blipFill>
                      </a:tcPr>
                    </a:tc>
                    <a:tc>
                      <a:txBody>
                        <a:bodyPr/>
                        <a:lstStyle/>
                        <a:p>
                          <a:endParaRPr lang="en-US"/>
                        </a:p>
                      </a:txBody>
                      <a:tcPr>
                        <a:blipFill rotWithShape="0">
                          <a:blip r:embed="rId3"/>
                          <a:stretch>
                            <a:fillRect l="-285769" t="-11957" r="-128846" b="-488043"/>
                          </a:stretch>
                        </a:blipFill>
                      </a:tcPr>
                    </a:tc>
                    <a:tc>
                      <a:txBody>
                        <a:bodyPr/>
                        <a:lstStyle/>
                        <a:p>
                          <a:endParaRPr lang="en-US"/>
                        </a:p>
                      </a:txBody>
                      <a:tcPr>
                        <a:blipFill rotWithShape="0">
                          <a:blip r:embed="rId3"/>
                          <a:stretch>
                            <a:fillRect l="-604217" t="-11957" r="-101807" b="-488043"/>
                          </a:stretch>
                        </a:blipFill>
                      </a:tcPr>
                    </a:tc>
                    <a:tc>
                      <a:txBody>
                        <a:bodyPr/>
                        <a:lstStyle/>
                        <a:p>
                          <a:endParaRPr lang="en-US"/>
                        </a:p>
                      </a:txBody>
                      <a:tcPr>
                        <a:blipFill rotWithShape="0">
                          <a:blip r:embed="rId3"/>
                          <a:stretch>
                            <a:fillRect l="-700000" t="-11957" r="-1198" b="-488043"/>
                          </a:stretch>
                        </a:blipFill>
                      </a:tcPr>
                    </a:tc>
                  </a:tr>
                  <a:tr h="370840">
                    <a:tc>
                      <a:txBody>
                        <a:bodyPr/>
                        <a:lstStyle/>
                        <a:p>
                          <a:pPr algn="ctr" fontAlgn="ctr"/>
                          <a:r>
                            <a:rPr lang="en-GB" sz="18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399</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86.72</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867.2</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7520.358</a:t>
                          </a:r>
                        </a:p>
                      </a:txBody>
                      <a:tcPr marL="9525" marR="9525" marT="9525" marB="0" anchor="b"/>
                    </a:tc>
                  </a:tr>
                  <a:tr h="370840">
                    <a:tc>
                      <a:txBody>
                        <a:bodyPr/>
                        <a:lstStyle/>
                        <a:p>
                          <a:pPr algn="ctr" fontAlgn="ctr"/>
                          <a:r>
                            <a:rPr lang="en-GB" sz="18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121</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-40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-191.28</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7651.2</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1600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36588.04</a:t>
                          </a:r>
                        </a:p>
                      </a:txBody>
                      <a:tcPr marL="9525" marR="9525" marT="9525" marB="0" anchor="b"/>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50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221</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-91.28</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1825.6</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400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8332.038</a:t>
                          </a:r>
                        </a:p>
                      </a:txBody>
                      <a:tcPr marL="9525" marR="9525" marT="9525" marB="0" anchor="b"/>
                    </a:tc>
                  </a:tr>
                  <a:tr h="370840">
                    <a:tc>
                      <a:txBody>
                        <a:bodyPr/>
                        <a:lstStyle/>
                        <a:p>
                          <a:endParaRPr lang="en-US"/>
                        </a:p>
                      </a:txBody>
                      <a:tcPr>
                        <a:blipFill rotWithShape="0">
                          <a:blip r:embed="rId3"/>
                          <a:stretch>
                            <a:fillRect l="-1802" t="-467213" r="-1103604" b="-337705"/>
                          </a:stretch>
                        </a:blipFill>
                      </a:tcPr>
                    </a:tc>
                    <a:tc>
                      <a:txBody>
                        <a:bodyPr/>
                        <a:lstStyle/>
                        <a:p>
                          <a:endParaRPr lang="en-US"/>
                        </a:p>
                      </a:txBody>
                      <a:tcPr>
                        <a:blipFill rotWithShape="0">
                          <a:blip r:embed="rId3"/>
                          <a:stretch>
                            <a:fillRect l="-65698" t="-467213" r="-612209" b="-337705"/>
                          </a:stretch>
                        </a:blipFill>
                      </a:tcPr>
                    </a:tc>
                    <a:tc>
                      <a:txBody>
                        <a:bodyPr/>
                        <a:lstStyle/>
                        <a:p>
                          <a:endParaRPr lang="en-US"/>
                        </a:p>
                      </a:txBody>
                      <a:tcPr>
                        <a:blipFill rotWithShape="0">
                          <a:blip r:embed="rId3"/>
                          <a:stretch>
                            <a:fillRect l="-163793" t="-467213" r="-505172" b="-337705"/>
                          </a:stretch>
                        </a:blipFill>
                      </a:tcPr>
                    </a:tc>
                    <a:tc>
                      <a:txBody>
                        <a:bodyPr/>
                        <a:lstStyle/>
                        <a:p>
                          <a:endParaRPr lang="en-US"/>
                        </a:p>
                      </a:txBody>
                      <a:tcPr>
                        <a:blipFill rotWithShape="0">
                          <a:blip r:embed="rId3"/>
                          <a:stretch>
                            <a:fillRect l="-335036" t="-467213" r="-541606" b="-337705"/>
                          </a:stretch>
                        </a:blipFill>
                      </a:tcPr>
                    </a:tc>
                    <a:tc>
                      <a:txBody>
                        <a:bodyPr/>
                        <a:lstStyle/>
                        <a:p>
                          <a:endParaRPr lang="en-US"/>
                        </a:p>
                      </a:txBody>
                      <a:tcPr>
                        <a:blipFill rotWithShape="0">
                          <a:blip r:embed="rId3"/>
                          <a:stretch>
                            <a:fillRect l="-405442" t="-467213" r="-404762" b="-337705"/>
                          </a:stretch>
                        </a:blipFill>
                      </a:tcPr>
                    </a:tc>
                    <a:tc>
                      <a:txBody>
                        <a:bodyPr/>
                        <a:lstStyle/>
                        <a:p>
                          <a:endParaRPr lang="en-US"/>
                        </a:p>
                      </a:txBody>
                      <a:tcPr>
                        <a:blipFill rotWithShape="0">
                          <a:blip r:embed="rId3"/>
                          <a:stretch>
                            <a:fillRect l="-285769" t="-467213" r="-128846" b="-337705"/>
                          </a:stretch>
                        </a:blipFill>
                      </a:tcPr>
                    </a:tc>
                    <a:tc>
                      <a:txBody>
                        <a:bodyPr/>
                        <a:lstStyle/>
                        <a:p>
                          <a:endParaRPr lang="en-US"/>
                        </a:p>
                      </a:txBody>
                      <a:tcPr>
                        <a:blipFill rotWithShape="0">
                          <a:blip r:embed="rId3"/>
                          <a:stretch>
                            <a:fillRect l="-604217" t="-467213" r="-101807" b="-337705"/>
                          </a:stretch>
                        </a:blipFill>
                      </a:tcPr>
                    </a:tc>
                    <a:tc>
                      <a:txBody>
                        <a:bodyPr/>
                        <a:lstStyle/>
                        <a:p>
                          <a:endParaRPr lang="en-US"/>
                        </a:p>
                      </a:txBody>
                      <a:tcPr>
                        <a:blipFill rotWithShape="0">
                          <a:blip r:embed="rId3"/>
                          <a:stretch>
                            <a:fillRect l="-700000" t="-467213" r="-1198" b="-337705"/>
                          </a:stretch>
                        </a:blipFill>
                      </a:tcPr>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24</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80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342</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29.72</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297.2</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883.2784</a:t>
                          </a:r>
                        </a:p>
                      </a:txBody>
                      <a:tcPr marL="9525" marR="9525" marT="9525" marB="0" anchor="b"/>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25</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323</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10.72</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114.9184</a:t>
                          </a:r>
                        </a:p>
                      </a:txBody>
                      <a:tcPr marL="9525" marR="9525" marT="9525" marB="0" anchor="b"/>
                    </a:tc>
                  </a:tr>
                  <a:tr h="370840">
                    <a:tc>
                      <a:txBody>
                        <a:bodyPr/>
                        <a:lstStyle/>
                        <a:p>
                          <a:pPr algn="ctr"/>
                          <a:r>
                            <a:rPr lang="en-US" sz="1800" b="0" dirty="0" smtClean="0">
                              <a:latin typeface="Times New Roman" panose="02020603050405020304" pitchFamily="18" charset="0"/>
                              <a:cs typeface="Times New Roman" panose="02020603050405020304" pitchFamily="18" charset="0"/>
                            </a:rPr>
                            <a:t>Total</a:t>
                          </a:r>
                          <a:endParaRPr lang="en-GB" sz="1800" b="0" dirty="0">
                            <a:latin typeface="Times New Roman" panose="02020603050405020304" pitchFamily="18" charset="0"/>
                            <a:cs typeface="Times New Roman" panose="02020603050405020304" pitchFamily="18" charset="0"/>
                          </a:endParaRPr>
                        </a:p>
                      </a:txBody>
                      <a:tcP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1750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7807</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tc>
                      <a:txBody>
                        <a:bodyPr/>
                        <a:lstStyle/>
                        <a:p>
                          <a:pPr algn="ctr" fontAlgn="b"/>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0</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70690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19800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307203</a:t>
                          </a:r>
                        </a:p>
                      </a:txBody>
                      <a:tcPr marL="9525" marR="9525" marT="9525" marB="0" anchor="b"/>
                    </a:tc>
                  </a:tr>
                </a:tbl>
              </a:graphicData>
            </a:graphic>
          </p:graphicFrame>
        </mc:Fallback>
      </mc:AlternateContent>
    </p:spTree>
    <p:extLst>
      <p:ext uri="{BB962C8B-B14F-4D97-AF65-F5344CB8AC3E}">
        <p14:creationId xmlns:p14="http://schemas.microsoft.com/office/powerpoint/2010/main" val="2754210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634314"/>
                <a:ext cx="10058400" cy="5234780"/>
              </a:xfrm>
            </p:spPr>
            <p:txBody>
              <a:bodyPr>
                <a:normAutofit/>
              </a:bodyPr>
              <a:lstStyle/>
              <a:p>
                <a14:m>
                  <m:oMath xmlns:m="http://schemas.openxmlformats.org/officeDocument/2006/math">
                    <m:sSub>
                      <m:sSubPr>
                        <m:ctrlPr>
                          <a:rPr lang="en-US" sz="2800" i="1" smtClean="0">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𝑏</m:t>
                        </m:r>
                      </m:e>
                      <m:sub>
                        <m:r>
                          <a:rPr lang="en-US" sz="2800" i="1">
                            <a:solidFill>
                              <a:schemeClr val="tx1"/>
                            </a:solidFill>
                            <a:latin typeface="Cambria Math" panose="02040503050406030204" pitchFamily="18" charset="0"/>
                          </a:rPr>
                          <m:t>0</m:t>
                        </m:r>
                      </m:sub>
                    </m:sSub>
                    <m:r>
                      <a:rPr lang="en-US" sz="2800" i="1">
                        <a:solidFill>
                          <a:schemeClr val="tx1"/>
                        </a:solidFill>
                        <a:latin typeface="Cambria Math" panose="02040503050406030204" pitchFamily="18" charset="0"/>
                      </a:rPr>
                      <m:t>=62.366</m:t>
                    </m:r>
                  </m:oMath>
                </a14:m>
                <a:endParaRPr lang="en-GB" sz="2800" dirty="0">
                  <a:latin typeface="Times New Roman" panose="02020603050405020304" pitchFamily="18" charset="0"/>
                  <a:cs typeface="Times New Roman" panose="02020603050405020304" pitchFamily="18" charset="0"/>
                </a:endParaRPr>
              </a:p>
              <a:p>
                <a:r>
                  <a:rPr lang="en-US" sz="2800" dirty="0" smtClean="0">
                    <a:solidFill>
                      <a:schemeClr val="tx1"/>
                    </a:solidFill>
                    <a:latin typeface="Times New Roman" panose="02020603050405020304" pitchFamily="18" charset="0"/>
                    <a:cs typeface="Times New Roman" panose="02020603050405020304" pitchFamily="18" charset="0"/>
                  </a:rPr>
                  <a:t>There are 62.366 hours are not depend in the lot size.</a:t>
                </a:r>
              </a:p>
              <a:p>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𝑏</m:t>
                        </m:r>
                      </m:e>
                      <m:sub>
                        <m:r>
                          <a:rPr lang="en-US" sz="2800" i="1">
                            <a:solidFill>
                              <a:schemeClr val="tx1"/>
                            </a:solidFill>
                            <a:latin typeface="Cambria Math" panose="02040503050406030204" pitchFamily="18" charset="0"/>
                          </a:rPr>
                          <m:t>1</m:t>
                        </m:r>
                      </m:sub>
                    </m:sSub>
                    <m:r>
                      <a:rPr lang="en-US" sz="2800" i="1" dirty="0">
                        <a:solidFill>
                          <a:schemeClr val="tx1"/>
                        </a:solidFill>
                        <a:latin typeface="Cambria Math" panose="02040503050406030204" pitchFamily="18" charset="0"/>
                        <a:cs typeface="Times New Roman" panose="02020603050405020304" pitchFamily="18" charset="0"/>
                      </a:rPr>
                      <m:t>=3.</m:t>
                    </m:r>
                    <m:r>
                      <a:rPr lang="en-US" sz="2800" b="0" i="1" dirty="0" smtClean="0">
                        <a:solidFill>
                          <a:schemeClr val="tx1"/>
                        </a:solidFill>
                        <a:latin typeface="Cambria Math" panose="02040503050406030204" pitchFamily="18" charset="0"/>
                        <a:cs typeface="Times New Roman" panose="02020603050405020304" pitchFamily="18" charset="0"/>
                      </a:rPr>
                      <m:t>5</m:t>
                    </m:r>
                    <m:r>
                      <a:rPr lang="en-US" sz="2800" i="1" dirty="0">
                        <a:solidFill>
                          <a:schemeClr val="tx1"/>
                        </a:solidFill>
                        <a:latin typeface="Cambria Math" panose="02040503050406030204" pitchFamily="18" charset="0"/>
                        <a:cs typeface="Times New Roman" panose="02020603050405020304" pitchFamily="18" charset="0"/>
                      </a:rPr>
                      <m:t>702</m:t>
                    </m:r>
                  </m:oMath>
                </a14:m>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We estimate </a:t>
                </a:r>
                <a:r>
                  <a:rPr lang="en-US" sz="2800" dirty="0">
                    <a:latin typeface="Times New Roman" panose="02020603050405020304" pitchFamily="18" charset="0"/>
                    <a:cs typeface="Times New Roman" panose="02020603050405020304" pitchFamily="18" charset="0"/>
                  </a:rPr>
                  <a:t>that the mean number of work hours increases by 3.57 hours for </a:t>
                </a:r>
                <a:r>
                  <a:rPr lang="en-US" sz="2800" dirty="0" smtClean="0">
                    <a:latin typeface="Times New Roman" panose="02020603050405020304" pitchFamily="18" charset="0"/>
                    <a:cs typeface="Times New Roman" panose="02020603050405020304" pitchFamily="18" charset="0"/>
                  </a:rPr>
                  <a:t>each additional </a:t>
                </a:r>
                <a:r>
                  <a:rPr lang="en-US" sz="2800" dirty="0">
                    <a:latin typeface="Times New Roman" panose="02020603050405020304" pitchFamily="18" charset="0"/>
                    <a:cs typeface="Times New Roman" panose="02020603050405020304" pitchFamily="18" charset="0"/>
                  </a:rPr>
                  <a:t>unit produced in the lot</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pPr algn="ctr"/>
                <a14:m>
                  <m:oMath xmlns:m="http://schemas.openxmlformats.org/officeDocument/2006/math">
                    <m:acc>
                      <m:accPr>
                        <m:chr m:val="̂"/>
                        <m:ctrlPr>
                          <a:rPr lang="en-GB" sz="2800" i="1">
                            <a:latin typeface="Cambria Math" panose="02040503050406030204" pitchFamily="18" charset="0"/>
                            <a:cs typeface="Times New Roman" panose="02020603050405020304" pitchFamily="18" charset="0"/>
                          </a:rPr>
                        </m:ctrlPr>
                      </m:acc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𝑌</m:t>
                            </m:r>
                          </m:e>
                          <m:sub>
                            <m:r>
                              <a:rPr lang="en-US" sz="2800" i="1">
                                <a:latin typeface="Cambria Math" panose="02040503050406030204" pitchFamily="18" charset="0"/>
                                <a:cs typeface="Times New Roman" panose="02020603050405020304" pitchFamily="18" charset="0"/>
                              </a:rPr>
                              <m:t>𝑖</m:t>
                            </m:r>
                          </m:sub>
                        </m:sSub>
                      </m:e>
                    </m:acc>
                    <m:r>
                      <a:rPr lang="en-US" sz="2800" i="1">
                        <a:latin typeface="Cambria Math" panose="02040503050406030204" pitchFamily="18" charset="0"/>
                        <a:cs typeface="Times New Roman" panose="02020603050405020304" pitchFamily="18" charset="0"/>
                      </a:rPr>
                      <m:t>=62.366</m:t>
                    </m:r>
                  </m:oMath>
                </a14:m>
                <a:r>
                  <a:rPr lang="en-GB" sz="2800" dirty="0">
                    <a:latin typeface="Times New Roman" panose="02020603050405020304" pitchFamily="18" charset="0"/>
                    <a:cs typeface="Times New Roman" panose="02020603050405020304" pitchFamily="18" charset="0"/>
                  </a:rPr>
                  <a:t>+3.5702</a:t>
                </a:r>
                <a14:m>
                  <m:oMath xmlns:m="http://schemas.openxmlformats.org/officeDocument/2006/math">
                    <m:sSub>
                      <m:sSubPr>
                        <m:ctrlPr>
                          <a:rPr lang="en-GB" sz="2800" i="1" dirty="0">
                            <a:solidFill>
                              <a:srgbClr val="000000"/>
                            </a:solidFill>
                            <a:latin typeface="Cambria Math" panose="02040503050406030204" pitchFamily="18" charset="0"/>
                          </a:rPr>
                        </m:ctrlPr>
                      </m:sSubPr>
                      <m:e>
                        <m:r>
                          <a:rPr lang="en-US" sz="2800" i="1" dirty="0">
                            <a:solidFill>
                              <a:srgbClr val="000000"/>
                            </a:solidFill>
                            <a:latin typeface="Cambria Math" panose="02040503050406030204" pitchFamily="18" charset="0"/>
                          </a:rPr>
                          <m:t>𝑋</m:t>
                        </m:r>
                      </m:e>
                      <m:sub>
                        <m:r>
                          <a:rPr lang="en-US" sz="2800" i="1" dirty="0">
                            <a:solidFill>
                              <a:srgbClr val="000000"/>
                            </a:solidFill>
                            <a:latin typeface="Cambria Math" panose="02040503050406030204" pitchFamily="18" charset="0"/>
                          </a:rPr>
                          <m:t>𝑖</m:t>
                        </m:r>
                      </m:sub>
                    </m:sSub>
                  </m:oMath>
                </a14:m>
                <a:endParaRPr lang="en-US" sz="2800" dirty="0" smtClean="0">
                  <a:latin typeface="Times New Roman" panose="02020603050405020304" pitchFamily="18" charset="0"/>
                  <a:cs typeface="Times New Roman" panose="02020603050405020304" pitchFamily="18" charset="0"/>
                </a:endParaRPr>
              </a:p>
              <a:p>
                <a:pPr marL="0" indent="0">
                  <a:buNone/>
                </a:pPr>
                <a:endParaRPr lang="en-US" sz="2800" dirty="0" smtClean="0">
                  <a:latin typeface="Times New Roman" panose="02020603050405020304" pitchFamily="18" charset="0"/>
                  <a:cs typeface="Times New Roman" panose="02020603050405020304" pitchFamily="18" charset="0"/>
                </a:endParaRPr>
              </a:p>
              <a:p>
                <a:pPr marL="0" indent="0">
                  <a:buNone/>
                </a:pPr>
                <a:endParaRPr lang="en-GB" sz="28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634314"/>
                <a:ext cx="10058400" cy="5234780"/>
              </a:xfrm>
              <a:blipFill rotWithShape="0">
                <a:blip r:embed="rId2"/>
                <a:stretch>
                  <a:fillRect l="-1212"/>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28</a:t>
            </a:fld>
            <a:endParaRPr lang="en-US" dirty="0"/>
          </a:p>
        </p:txBody>
      </p:sp>
    </p:spTree>
    <p:extLst>
      <p:ext uri="{BB962C8B-B14F-4D97-AF65-F5344CB8AC3E}">
        <p14:creationId xmlns:p14="http://schemas.microsoft.com/office/powerpoint/2010/main" val="2126653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113E31D-E2AB-40D1-8B51-AFA5AFEF393A}" type="slidenum">
              <a:rPr lang="en-US" smtClean="0"/>
              <a:t>29</a:t>
            </a:fld>
            <a:endParaRPr lang="en-US" dirty="0"/>
          </a:p>
        </p:txBody>
      </p:sp>
      <mc:AlternateContent xmlns:mc="http://schemas.openxmlformats.org/markup-compatibility/2006" xmlns:a14="http://schemas.microsoft.com/office/drawing/2010/main">
        <mc:Choice Requires="a14">
          <p:graphicFrame>
            <p:nvGraphicFramePr>
              <p:cNvPr id="5" name="Content Placeholder 4"/>
              <p:cNvGraphicFramePr>
                <a:graphicFrameLocks/>
              </p:cNvGraphicFramePr>
              <p:nvPr>
                <p:extLst>
                  <p:ext uri="{D42A27DB-BD31-4B8C-83A1-F6EECF244321}">
                    <p14:modId xmlns:p14="http://schemas.microsoft.com/office/powerpoint/2010/main" val="242367475"/>
                  </p:ext>
                </p:extLst>
              </p:nvPr>
            </p:nvGraphicFramePr>
            <p:xfrm>
              <a:off x="924285" y="1088382"/>
              <a:ext cx="10058400" cy="3243326"/>
            </p:xfrm>
            <a:graphic>
              <a:graphicData uri="http://schemas.openxmlformats.org/drawingml/2006/table">
                <a:tbl>
                  <a:tblPr firstRow="1" bandRow="1">
                    <a:tableStyleId>{5940675A-B579-460E-94D1-54222C63F5DA}</a:tableStyleId>
                  </a:tblPr>
                  <a:tblGrid>
                    <a:gridCol w="1676400"/>
                    <a:gridCol w="1676400"/>
                    <a:gridCol w="1676400"/>
                    <a:gridCol w="1971632"/>
                    <a:gridCol w="1381168"/>
                    <a:gridCol w="1676400"/>
                  </a:tblGrid>
                  <a:tr h="370840">
                    <a:tc>
                      <a:txBody>
                        <a:bodyPr/>
                        <a:lstStyle/>
                        <a:p>
                          <a:pPr algn="ctr" fontAlgn="ctr"/>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Input</a:t>
                          </a:r>
                        </a:p>
                        <a:p>
                          <a:pPr algn="ctr" fontAlgn="ctr"/>
                          <a:r>
                            <a:rPr lang="en-US" sz="1800" b="0" i="0" u="none" strike="noStrike" dirty="0" err="1" smtClean="0">
                              <a:solidFill>
                                <a:srgbClr val="000000"/>
                              </a:solidFill>
                              <a:effectLst/>
                              <a:latin typeface="Times New Roman" panose="02020603050405020304" pitchFamily="18" charset="0"/>
                              <a:cs typeface="Times New Roman" panose="02020603050405020304" pitchFamily="18" charset="0"/>
                            </a:rPr>
                            <a:t>i</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14:m>
                            <m:oMathPara xmlns:m="http://schemas.openxmlformats.org/officeDocument/2006/math">
                              <m:oMathParaPr>
                                <m:jc m:val="centerGroup"/>
                              </m:oMathParaPr>
                              <m:oMath xmlns:m="http://schemas.openxmlformats.org/officeDocument/2006/math">
                                <m:sSub>
                                  <m:sSubPr>
                                    <m:ctrlPr>
                                      <a:rPr lang="en-GB" sz="1800" b="0" i="1" u="none" strike="noStrike" dirty="0" smtClean="0">
                                        <a:solidFill>
                                          <a:srgbClr val="000000"/>
                                        </a:solidFill>
                                        <a:effectLst/>
                                        <a:latin typeface="Cambria Math" panose="02040503050406030204" pitchFamily="18" charset="0"/>
                                      </a:rPr>
                                    </m:ctrlPr>
                                  </m:sSubPr>
                                  <m:e>
                                    <m:r>
                                      <a:rPr lang="en-US" sz="1800" b="0" i="1" u="none" strike="noStrike" dirty="0" smtClean="0">
                                        <a:solidFill>
                                          <a:srgbClr val="000000"/>
                                        </a:solidFill>
                                        <a:effectLst/>
                                        <a:latin typeface="Cambria Math" panose="02040503050406030204" pitchFamily="18" charset="0"/>
                                      </a:rPr>
                                      <m:t>𝑋</m:t>
                                    </m:r>
                                  </m:e>
                                  <m:sub>
                                    <m:r>
                                      <a:rPr lang="en-US" sz="1800" b="0" i="1" u="none" strike="noStrike" dirty="0" smtClean="0">
                                        <a:solidFill>
                                          <a:srgbClr val="000000"/>
                                        </a:solidFill>
                                        <a:effectLst/>
                                        <a:latin typeface="Cambria Math" panose="02040503050406030204" pitchFamily="18" charset="0"/>
                                      </a:rPr>
                                      <m:t>𝑖</m:t>
                                    </m:r>
                                  </m:sub>
                                </m:sSub>
                              </m:oMath>
                            </m:oMathPara>
                          </a14:m>
                          <a:endParaRPr lang="en-GB" sz="1800" b="0" i="0" u="none" strike="noStrike" dirty="0" smtClean="0">
                            <a:solidFill>
                              <a:srgbClr val="000000"/>
                            </a:solidFill>
                            <a:effectLst/>
                            <a:latin typeface="Times New Roman" panose="02020603050405020304" pitchFamily="18" charset="0"/>
                            <a:cs typeface="Times New Roman" panose="02020603050405020304" pitchFamily="18" charset="0"/>
                          </a:endParaRPr>
                        </a:p>
                        <a:p>
                          <a:pPr algn="ctr" fontAlgn="b"/>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“Lot Size”</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14:m>
                            <m:oMath xmlns:m="http://schemas.openxmlformats.org/officeDocument/2006/math">
                              <m:sSub>
                                <m:sSubPr>
                                  <m:ctrlPr>
                                    <a:rPr lang="en-GB" sz="1800" b="0" i="1" u="none" strike="noStrike" dirty="0" smtClean="0">
                                      <a:solidFill>
                                        <a:srgbClr val="000000"/>
                                      </a:solidFill>
                                      <a:effectLst/>
                                      <a:latin typeface="Cambria Math" panose="02040503050406030204" pitchFamily="18" charset="0"/>
                                    </a:rPr>
                                  </m:ctrlPr>
                                </m:sSubPr>
                                <m:e>
                                  <m:r>
                                    <a:rPr lang="en-US" sz="1800" b="0" i="1" u="none" strike="noStrike" dirty="0" smtClean="0">
                                      <a:solidFill>
                                        <a:srgbClr val="000000"/>
                                      </a:solidFill>
                                      <a:effectLst/>
                                      <a:latin typeface="Cambria Math" panose="02040503050406030204" pitchFamily="18" charset="0"/>
                                    </a:rPr>
                                    <m:t>𝑌</m:t>
                                  </m:r>
                                </m:e>
                                <m:sub>
                                  <m:r>
                                    <a:rPr lang="en-US" sz="1800" b="0" i="1" u="none" strike="noStrike" dirty="0" smtClean="0">
                                      <a:solidFill>
                                        <a:srgbClr val="000000"/>
                                      </a:solidFill>
                                      <a:effectLst/>
                                      <a:latin typeface="Cambria Math" panose="02040503050406030204" pitchFamily="18" charset="0"/>
                                    </a:rPr>
                                    <m:t>𝑖</m:t>
                                  </m:r>
                                </m:sub>
                              </m:sSub>
                            </m:oMath>
                          </a14:m>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 “Work Hours”</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a14:m>
                            <m:oMath xmlns:m="http://schemas.openxmlformats.org/officeDocument/2006/math">
                              <m:acc>
                                <m:accPr>
                                  <m:chr m:val="̂"/>
                                  <m:ctrlPr>
                                    <a:rPr lang="en-GB" sz="1800" b="0" i="1" smtClean="0">
                                      <a:latin typeface="Cambria Math" panose="02040503050406030204" pitchFamily="18" charset="0"/>
                                      <a:cs typeface="Times New Roman" panose="02020603050405020304" pitchFamily="18" charset="0"/>
                                    </a:rPr>
                                  </m:ctrlPr>
                                </m:accPr>
                                <m:e>
                                  <m:sSub>
                                    <m:sSubPr>
                                      <m:ctrlPr>
                                        <a:rPr lang="en-GB" sz="1800" b="0" i="1" smtClean="0">
                                          <a:latin typeface="Cambria Math" panose="02040503050406030204" pitchFamily="18" charset="0"/>
                                          <a:cs typeface="Times New Roman" panose="02020603050405020304" pitchFamily="18" charset="0"/>
                                        </a:rPr>
                                      </m:ctrlPr>
                                    </m:sSubPr>
                                    <m:e>
                                      <m:r>
                                        <a:rPr lang="en-US" sz="1800" b="0" i="1" smtClean="0">
                                          <a:latin typeface="Cambria Math" panose="02040503050406030204" pitchFamily="18" charset="0"/>
                                          <a:cs typeface="Times New Roman" panose="02020603050405020304" pitchFamily="18" charset="0"/>
                                        </a:rPr>
                                        <m:t>𝑌</m:t>
                                      </m:r>
                                    </m:e>
                                    <m:sub>
                                      <m:r>
                                        <a:rPr lang="en-US" sz="1800" b="0" i="1" smtClean="0">
                                          <a:latin typeface="Cambria Math" panose="02040503050406030204" pitchFamily="18" charset="0"/>
                                          <a:cs typeface="Times New Roman" panose="02020603050405020304" pitchFamily="18" charset="0"/>
                                        </a:rPr>
                                        <m:t>𝑖</m:t>
                                      </m:r>
                                    </m:sub>
                                  </m:sSub>
                                </m:e>
                              </m:acc>
                              <m:r>
                                <a:rPr lang="en-US" sz="1800" b="0" i="1" smtClean="0">
                                  <a:latin typeface="Cambria Math" panose="02040503050406030204" pitchFamily="18" charset="0"/>
                                  <a:cs typeface="Times New Roman" panose="02020603050405020304" pitchFamily="18" charset="0"/>
                                </a:rPr>
                                <m:t>=62.366</m:t>
                              </m:r>
                            </m:oMath>
                          </a14:m>
                          <a:r>
                            <a:rPr lang="en-GB" sz="1800" b="0" dirty="0" smtClean="0">
                              <a:latin typeface="Times New Roman" panose="02020603050405020304" pitchFamily="18" charset="0"/>
                              <a:cs typeface="Times New Roman" panose="02020603050405020304" pitchFamily="18" charset="0"/>
                            </a:rPr>
                            <a:t>+3.5702</a:t>
                          </a:r>
                          <a14:m>
                            <m:oMath xmlns:m="http://schemas.openxmlformats.org/officeDocument/2006/math">
                              <m:sSub>
                                <m:sSubPr>
                                  <m:ctrlPr>
                                    <a:rPr lang="en-GB" sz="1800" b="0" i="1" u="none" strike="noStrike" dirty="0" smtClean="0">
                                      <a:solidFill>
                                        <a:srgbClr val="000000"/>
                                      </a:solidFill>
                                      <a:effectLst/>
                                      <a:latin typeface="Cambria Math" panose="02040503050406030204" pitchFamily="18" charset="0"/>
                                    </a:rPr>
                                  </m:ctrlPr>
                                </m:sSubPr>
                                <m:e>
                                  <m:r>
                                    <a:rPr lang="en-US" sz="1800" b="0" i="1" u="none" strike="noStrike" dirty="0" smtClean="0">
                                      <a:solidFill>
                                        <a:srgbClr val="000000"/>
                                      </a:solidFill>
                                      <a:effectLst/>
                                      <a:latin typeface="Cambria Math" panose="02040503050406030204" pitchFamily="18" charset="0"/>
                                    </a:rPr>
                                    <m:t>𝑋</m:t>
                                  </m:r>
                                </m:e>
                                <m:sub>
                                  <m:r>
                                    <a:rPr lang="en-US" sz="1800" b="0" i="1" u="none" strike="noStrike" dirty="0" smtClean="0">
                                      <a:solidFill>
                                        <a:srgbClr val="000000"/>
                                      </a:solidFill>
                                      <a:effectLst/>
                                      <a:latin typeface="Cambria Math" panose="02040503050406030204" pitchFamily="18" charset="0"/>
                                    </a:rPr>
                                    <m:t>𝑖</m:t>
                                  </m:r>
                                </m:sub>
                              </m:sSub>
                            </m:oMath>
                          </a14:m>
                          <a:endParaRPr lang="en-GB" sz="1800" b="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GB" sz="1800" b="0" i="1" u="none" strike="noStrike" dirty="0" smtClean="0">
                                        <a:solidFill>
                                          <a:srgbClr val="000000"/>
                                        </a:solidFill>
                                        <a:effectLst/>
                                        <a:latin typeface="Cambria Math" panose="02040503050406030204" pitchFamily="18" charset="0"/>
                                      </a:rPr>
                                    </m:ctrlPr>
                                  </m:sSubPr>
                                  <m:e>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𝜖</m:t>
                                        </m:r>
                                      </m:e>
                                      <m:sub>
                                        <m:r>
                                          <a:rPr lang="en-US" sz="1800" i="1">
                                            <a:latin typeface="Cambria Math" panose="02040503050406030204" pitchFamily="18" charset="0"/>
                                          </a:rPr>
                                          <m:t>𝑖</m:t>
                                        </m:r>
                                      </m:sub>
                                    </m:sSub>
                                    <m:r>
                                      <a:rPr lang="en-US" sz="1800" b="0" i="1" smtClean="0">
                                        <a:latin typeface="Cambria Math" panose="02040503050406030204" pitchFamily="18" charset="0"/>
                                      </a:rPr>
                                      <m:t>=</m:t>
                                    </m:r>
                                    <m:r>
                                      <a:rPr lang="en-US" sz="1800" b="0" i="1" u="none" strike="noStrike" dirty="0" smtClean="0">
                                        <a:solidFill>
                                          <a:srgbClr val="000000"/>
                                        </a:solidFill>
                                        <a:effectLst/>
                                        <a:latin typeface="Cambria Math" panose="02040503050406030204" pitchFamily="18" charset="0"/>
                                      </a:rPr>
                                      <m:t>𝑌</m:t>
                                    </m:r>
                                  </m:e>
                                  <m:sub>
                                    <m:r>
                                      <a:rPr lang="en-US" sz="1800" b="0" i="1" u="none" strike="noStrike" dirty="0" smtClean="0">
                                        <a:solidFill>
                                          <a:srgbClr val="000000"/>
                                        </a:solidFill>
                                        <a:effectLst/>
                                        <a:latin typeface="Cambria Math" panose="02040503050406030204" pitchFamily="18" charset="0"/>
                                      </a:rPr>
                                      <m:t>𝑖</m:t>
                                    </m:r>
                                  </m:sub>
                                </m:sSub>
                                <m:r>
                                  <a:rPr lang="en-US" sz="1800" b="0" i="1" u="none" strike="noStrike" dirty="0" smtClean="0">
                                    <a:solidFill>
                                      <a:srgbClr val="000000"/>
                                    </a:solidFill>
                                    <a:effectLst/>
                                    <a:latin typeface="Cambria Math" panose="02040503050406030204" pitchFamily="18" charset="0"/>
                                  </a:rPr>
                                  <m:t>−</m:t>
                                </m:r>
                                <m:acc>
                                  <m:accPr>
                                    <m:chr m:val="̂"/>
                                    <m:ctrlPr>
                                      <a:rPr lang="en-GB" sz="1800" b="0" i="1" smtClean="0">
                                        <a:latin typeface="Cambria Math" panose="02040503050406030204" pitchFamily="18" charset="0"/>
                                        <a:cs typeface="Times New Roman" panose="02020603050405020304" pitchFamily="18" charset="0"/>
                                      </a:rPr>
                                    </m:ctrlPr>
                                  </m:accPr>
                                  <m:e>
                                    <m:sSub>
                                      <m:sSubPr>
                                        <m:ctrlPr>
                                          <a:rPr lang="en-GB" sz="1800" b="0" i="1" smtClean="0">
                                            <a:latin typeface="Cambria Math" panose="02040503050406030204" pitchFamily="18" charset="0"/>
                                            <a:cs typeface="Times New Roman" panose="02020603050405020304" pitchFamily="18" charset="0"/>
                                          </a:rPr>
                                        </m:ctrlPr>
                                      </m:sSubPr>
                                      <m:e>
                                        <m:r>
                                          <a:rPr lang="en-US" sz="1800" b="0" i="1" smtClean="0">
                                            <a:latin typeface="Cambria Math" panose="02040503050406030204" pitchFamily="18" charset="0"/>
                                            <a:cs typeface="Times New Roman" panose="02020603050405020304" pitchFamily="18" charset="0"/>
                                          </a:rPr>
                                          <m:t>𝑌</m:t>
                                        </m:r>
                                      </m:e>
                                      <m:sub>
                                        <m:r>
                                          <a:rPr lang="en-US" sz="1800" b="0" i="1" smtClean="0">
                                            <a:latin typeface="Cambria Math" panose="02040503050406030204" pitchFamily="18" charset="0"/>
                                            <a:cs typeface="Times New Roman" panose="02020603050405020304" pitchFamily="18" charset="0"/>
                                          </a:rPr>
                                          <m:t>𝑖</m:t>
                                        </m:r>
                                      </m:sub>
                                    </m:sSub>
                                  </m:e>
                                </m:acc>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sSup>
                                  <m:sSupPr>
                                    <m:ctrlPr>
                                      <a:rPr lang="en-GB" sz="1800" b="0" i="1" smtClean="0">
                                        <a:latin typeface="Cambria Math" panose="02040503050406030204" pitchFamily="18" charset="0"/>
                                        <a:cs typeface="Times New Roman" panose="02020603050405020304" pitchFamily="18" charset="0"/>
                                      </a:rPr>
                                    </m:ctrlPr>
                                  </m:sSupPr>
                                  <m:e>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𝜖</m:t>
                                        </m:r>
                                      </m:e>
                                      <m:sub>
                                        <m:r>
                                          <a:rPr lang="en-US" sz="1800" i="1">
                                            <a:latin typeface="Cambria Math" panose="02040503050406030204" pitchFamily="18" charset="0"/>
                                          </a:rPr>
                                          <m:t>𝑖</m:t>
                                        </m:r>
                                      </m:sub>
                                    </m:sSub>
                                  </m:e>
                                  <m:sup>
                                    <m:r>
                                      <a:rPr lang="en-US" sz="1800" b="0" i="1" smtClean="0">
                                        <a:latin typeface="Cambria Math" panose="02040503050406030204" pitchFamily="18" charset="0"/>
                                        <a:cs typeface="Times New Roman" panose="02020603050405020304" pitchFamily="18" charset="0"/>
                                      </a:rPr>
                                      <m:t>2</m:t>
                                    </m:r>
                                  </m:sup>
                                </m:sSup>
                                <m:r>
                                  <a:rPr lang="en-US" sz="1800" b="0" i="1" smtClean="0">
                                    <a:latin typeface="Cambria Math" panose="02040503050406030204" pitchFamily="18" charset="0"/>
                                    <a:cs typeface="Times New Roman" panose="02020603050405020304" pitchFamily="18" charset="0"/>
                                  </a:rPr>
                                  <m:t>=</m:t>
                                </m:r>
                                <m:sSup>
                                  <m:sSupPr>
                                    <m:ctrlPr>
                                      <a:rPr lang="en-GB" sz="1800" b="0" i="1" smtClean="0">
                                        <a:latin typeface="Cambria Math" panose="02040503050406030204" pitchFamily="18" charset="0"/>
                                        <a:cs typeface="Times New Roman" panose="02020603050405020304" pitchFamily="18" charset="0"/>
                                      </a:rPr>
                                    </m:ctrlPr>
                                  </m:sSupPr>
                                  <m:e>
                                    <m:d>
                                      <m:dPr>
                                        <m:ctrlPr>
                                          <a:rPr lang="en-GB" sz="1800" b="0" i="1" smtClean="0">
                                            <a:latin typeface="Cambria Math" panose="02040503050406030204" pitchFamily="18" charset="0"/>
                                            <a:cs typeface="Times New Roman" panose="02020603050405020304" pitchFamily="18" charset="0"/>
                                          </a:rPr>
                                        </m:ctrlPr>
                                      </m:dPr>
                                      <m:e>
                                        <m:acc>
                                          <m:accPr>
                                            <m:chr m:val="̂"/>
                                            <m:ctrlPr>
                                              <a:rPr lang="en-GB" sz="1800" b="0" i="1" smtClean="0">
                                                <a:latin typeface="Cambria Math" panose="02040503050406030204" pitchFamily="18" charset="0"/>
                                                <a:cs typeface="Times New Roman" panose="02020603050405020304" pitchFamily="18" charset="0"/>
                                              </a:rPr>
                                            </m:ctrlPr>
                                          </m:accPr>
                                          <m:e>
                                            <m:sSub>
                                              <m:sSubPr>
                                                <m:ctrlPr>
                                                  <a:rPr lang="en-GB" sz="1800" b="0" i="1" smtClean="0">
                                                    <a:latin typeface="Cambria Math" panose="02040503050406030204" pitchFamily="18" charset="0"/>
                                                    <a:cs typeface="Times New Roman" panose="02020603050405020304" pitchFamily="18" charset="0"/>
                                                  </a:rPr>
                                                </m:ctrlPr>
                                              </m:sSubPr>
                                              <m:e>
                                                <m:r>
                                                  <a:rPr lang="en-US" sz="1800" b="0" i="1" smtClean="0">
                                                    <a:latin typeface="Cambria Math" panose="02040503050406030204" pitchFamily="18" charset="0"/>
                                                    <a:cs typeface="Times New Roman" panose="02020603050405020304" pitchFamily="18" charset="0"/>
                                                  </a:rPr>
                                                  <m:t>𝑌</m:t>
                                                </m:r>
                                              </m:e>
                                              <m:sub>
                                                <m:r>
                                                  <a:rPr lang="en-US" sz="1800" b="0" i="1" smtClean="0">
                                                    <a:latin typeface="Cambria Math" panose="02040503050406030204" pitchFamily="18" charset="0"/>
                                                    <a:cs typeface="Times New Roman" panose="02020603050405020304" pitchFamily="18" charset="0"/>
                                                  </a:rPr>
                                                  <m:t>𝑖</m:t>
                                                </m:r>
                                              </m:sub>
                                            </m:sSub>
                                          </m:e>
                                        </m:acc>
                                        <m:r>
                                          <a:rPr lang="en-US" sz="1800" b="0" i="1" smtClean="0">
                                            <a:latin typeface="Cambria Math" panose="02040503050406030204" pitchFamily="18" charset="0"/>
                                            <a:cs typeface="Times New Roman" panose="02020603050405020304" pitchFamily="18" charset="0"/>
                                          </a:rPr>
                                          <m:t>−</m:t>
                                        </m:r>
                                        <m:r>
                                          <a:rPr lang="en-US" sz="1800" b="0" i="1" u="none" strike="noStrike" dirty="0" smtClean="0">
                                            <a:solidFill>
                                              <a:srgbClr val="000000"/>
                                            </a:solidFill>
                                            <a:effectLst/>
                                            <a:latin typeface="Cambria Math" panose="02040503050406030204" pitchFamily="18" charset="0"/>
                                          </a:rPr>
                                          <m:t>𝑌</m:t>
                                        </m:r>
                                      </m:e>
                                    </m:d>
                                  </m:e>
                                  <m:sup>
                                    <m:r>
                                      <a:rPr lang="en-US" sz="1800" b="0" i="1" smtClean="0">
                                        <a:latin typeface="Cambria Math" panose="02040503050406030204" pitchFamily="18" charset="0"/>
                                        <a:cs typeface="Times New Roman" panose="02020603050405020304" pitchFamily="18" charset="0"/>
                                      </a:rPr>
                                      <m:t>2</m:t>
                                    </m:r>
                                  </m:sup>
                                </m:sSup>
                              </m:oMath>
                            </m:oMathPara>
                          </a14:m>
                          <a:endParaRPr lang="en-GB" sz="1800" b="0" dirty="0">
                            <a:latin typeface="Times New Roman" panose="02020603050405020304" pitchFamily="18" charset="0"/>
                            <a:cs typeface="Times New Roman" panose="02020603050405020304" pitchFamily="18" charset="0"/>
                          </a:endParaRPr>
                        </a:p>
                      </a:txBody>
                      <a:tcPr/>
                    </a:tc>
                  </a:tr>
                  <a:tr h="370840">
                    <a:tc>
                      <a:txBody>
                        <a:bodyPr/>
                        <a:lstStyle/>
                        <a:p>
                          <a:pPr algn="ctr" fontAlgn="ctr"/>
                          <a:r>
                            <a:rPr lang="en-GB" sz="18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tc>
                    <a:tc>
                      <a:txBody>
                        <a:bodyPr/>
                        <a:lstStyle/>
                        <a:p>
                          <a:pPr algn="ctr" fontAlgn="b"/>
                          <a:r>
                            <a:rPr lang="en-GB" dirty="0">
                              <a:solidFill>
                                <a:srgbClr val="FF0000"/>
                              </a:solidFill>
                            </a:rPr>
                            <a:t>80</a:t>
                          </a:r>
                        </a:p>
                      </a:txBody>
                      <a:tcPr marL="9525" marR="9525" marT="9525" marB="0" anchor="b"/>
                    </a:tc>
                    <a:tc>
                      <a:txBody>
                        <a:bodyPr/>
                        <a:lstStyle/>
                        <a:p>
                          <a:pPr algn="ctr" fontAlgn="b"/>
                          <a:r>
                            <a:rPr lang="en-GB" dirty="0">
                              <a:solidFill>
                                <a:srgbClr val="FF0000"/>
                              </a:solidFill>
                            </a:rPr>
                            <a:t>399</a:t>
                          </a:r>
                        </a:p>
                      </a:txBody>
                      <a:tcPr marL="9525" marR="9525" marT="9525" marB="0" anchor="b"/>
                    </a:tc>
                    <a:tc>
                      <a:txBody>
                        <a:bodyPr/>
                        <a:lstStyle/>
                        <a:p>
                          <a:pPr algn="ctr" fontAlgn="b"/>
                          <a:r>
                            <a:rPr lang="en-GB" dirty="0">
                              <a:solidFill>
                                <a:srgbClr val="FF0000"/>
                              </a:solidFill>
                            </a:rPr>
                            <a:t>347.982</a:t>
                          </a:r>
                        </a:p>
                      </a:txBody>
                      <a:tcPr marL="9525" marR="9525" marT="9525" marB="0" anchor="b"/>
                    </a:tc>
                    <a:tc>
                      <a:txBody>
                        <a:bodyPr/>
                        <a:lstStyle/>
                        <a:p>
                          <a:pPr algn="ctr" fontAlgn="b"/>
                          <a:r>
                            <a:rPr lang="en-GB" sz="1800" b="0" i="0" u="none" strike="noStrike" dirty="0">
                              <a:solidFill>
                                <a:srgbClr val="FF0000"/>
                              </a:solidFill>
                              <a:effectLst/>
                              <a:latin typeface="Times New Roman" panose="02020603050405020304" pitchFamily="18" charset="0"/>
                              <a:cs typeface="Times New Roman" panose="02020603050405020304" pitchFamily="18" charset="0"/>
                            </a:rPr>
                            <a:t>51.018</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2602.836</a:t>
                          </a:r>
                        </a:p>
                      </a:txBody>
                      <a:tcPr marL="9525" marR="9525" marT="9525" marB="0" anchor="b"/>
                    </a:tc>
                  </a:tr>
                  <a:tr h="370840">
                    <a:tc>
                      <a:txBody>
                        <a:bodyPr/>
                        <a:lstStyle/>
                        <a:p>
                          <a:pPr algn="ctr" fontAlgn="ctr"/>
                          <a:r>
                            <a:rPr lang="en-GB" sz="18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121</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169.472</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-48.472</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2349.535</a:t>
                          </a:r>
                        </a:p>
                      </a:txBody>
                      <a:tcPr marL="9525" marR="9525" marT="9525" marB="0" anchor="b"/>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50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221</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240.876</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-19.876</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395.0554</a:t>
                          </a:r>
                        </a:p>
                      </a:txBody>
                      <a:tcPr marL="9525" marR="9525" marT="9525" marB="0" anchor="b"/>
                    </a:tc>
                  </a:tr>
                  <a:tr h="370840">
                    <a:tc>
                      <a:txBody>
                        <a:bodyPr/>
                        <a:lstStyle/>
                        <a:p>
                          <a:pPr algn="ct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GB" sz="1800" b="0" i="1" smtClean="0">
                                    <a:latin typeface="Cambria Math" panose="02040503050406030204" pitchFamily="18" charset="0"/>
                                  </a:rPr>
                                  <m:t>⋮</m:t>
                                </m:r>
                              </m:oMath>
                            </m:oMathPara>
                          </a14:m>
                          <a:endParaRPr lang="en-GB" sz="1800" b="0" dirty="0">
                            <a:latin typeface="Times New Roman" panose="02020603050405020304" pitchFamily="18" charset="0"/>
                            <a:cs typeface="Times New Roman" panose="02020603050405020304" pitchFamily="18" charset="0"/>
                          </a:endParaRPr>
                        </a:p>
                      </a:txBody>
                      <a:tcPr/>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24</a:t>
                          </a:r>
                        </a:p>
                      </a:txBody>
                      <a:tcPr marL="9525" marR="9525" marT="9525" marB="0" anchor="ctr"/>
                    </a:tc>
                    <a:tc>
                      <a:txBody>
                        <a:bodyPr/>
                        <a:lstStyle/>
                        <a:p>
                          <a:pPr algn="ctr" fontAlgn="b"/>
                          <a:r>
                            <a:rPr lang="en-GB" sz="1800" b="0" i="0" u="none" strike="noStrike" dirty="0">
                              <a:solidFill>
                                <a:srgbClr val="FF0000"/>
                              </a:solidFill>
                              <a:effectLst/>
                              <a:latin typeface="Times New Roman" panose="02020603050405020304" pitchFamily="18" charset="0"/>
                              <a:cs typeface="Times New Roman" panose="02020603050405020304" pitchFamily="18" charset="0"/>
                            </a:rPr>
                            <a:t>80</a:t>
                          </a:r>
                        </a:p>
                      </a:txBody>
                      <a:tcPr marL="9525" marR="9525" marT="9525" marB="0" anchor="b"/>
                    </a:tc>
                    <a:tc>
                      <a:txBody>
                        <a:bodyPr/>
                        <a:lstStyle/>
                        <a:p>
                          <a:pPr algn="ctr" fontAlgn="b"/>
                          <a:r>
                            <a:rPr lang="en-GB" sz="1800" b="0" i="0" u="none" strike="noStrike" dirty="0">
                              <a:solidFill>
                                <a:srgbClr val="FF0000"/>
                              </a:solidFill>
                              <a:effectLst/>
                              <a:latin typeface="Times New Roman" panose="02020603050405020304" pitchFamily="18" charset="0"/>
                              <a:cs typeface="Times New Roman" panose="02020603050405020304" pitchFamily="18" charset="0"/>
                            </a:rPr>
                            <a:t>342</a:t>
                          </a:r>
                        </a:p>
                      </a:txBody>
                      <a:tcPr marL="9525" marR="9525" marT="9525" marB="0" anchor="b"/>
                    </a:tc>
                    <a:tc>
                      <a:txBody>
                        <a:bodyPr/>
                        <a:lstStyle/>
                        <a:p>
                          <a:pPr algn="ctr" fontAlgn="b"/>
                          <a:r>
                            <a:rPr lang="en-GB" sz="1800" b="0" i="0" u="none" strike="noStrike" dirty="0">
                              <a:solidFill>
                                <a:srgbClr val="FF0000"/>
                              </a:solidFill>
                              <a:effectLst/>
                              <a:latin typeface="Times New Roman" panose="02020603050405020304" pitchFamily="18" charset="0"/>
                              <a:cs typeface="Times New Roman" panose="02020603050405020304" pitchFamily="18" charset="0"/>
                            </a:rPr>
                            <a:t>347.982</a:t>
                          </a:r>
                        </a:p>
                      </a:txBody>
                      <a:tcPr marL="9525" marR="9525" marT="9525" marB="0" anchor="b"/>
                    </a:tc>
                    <a:tc>
                      <a:txBody>
                        <a:bodyPr/>
                        <a:lstStyle/>
                        <a:p>
                          <a:pPr algn="ctr" fontAlgn="b"/>
                          <a:r>
                            <a:rPr lang="en-GB" sz="1800" b="0" i="0" u="none" strike="noStrike" dirty="0" smtClean="0">
                              <a:solidFill>
                                <a:srgbClr val="FF0000"/>
                              </a:solidFill>
                              <a:effectLst/>
                              <a:latin typeface="Times New Roman" panose="02020603050405020304" pitchFamily="18" charset="0"/>
                              <a:cs typeface="Times New Roman" panose="02020603050405020304" pitchFamily="18" charset="0"/>
                            </a:rPr>
                            <a:t>-5.982</a:t>
                          </a:r>
                          <a:endParaRPr lang="en-GB"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B" sz="1800" b="0" i="0" u="none" strike="noStrike" dirty="0">
                              <a:solidFill>
                                <a:srgbClr val="FF0000"/>
                              </a:solidFill>
                              <a:effectLst/>
                              <a:latin typeface="Times New Roman" panose="02020603050405020304" pitchFamily="18" charset="0"/>
                              <a:cs typeface="Times New Roman" panose="02020603050405020304" pitchFamily="18" charset="0"/>
                            </a:rPr>
                            <a:t>35.78432</a:t>
                          </a:r>
                        </a:p>
                      </a:txBody>
                      <a:tcPr marL="9525" marR="9525" marT="9525" marB="0" anchor="b"/>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25</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323</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312.28</a:t>
                          </a:r>
                        </a:p>
                      </a:txBody>
                      <a:tcPr marL="9525" marR="9525" marT="9525" marB="0" anchor="b"/>
                    </a:tc>
                    <a:tc>
                      <a:txBody>
                        <a:bodyPr/>
                        <a:lstStyle/>
                        <a:p>
                          <a:pPr algn="ctr" fontAlgn="b"/>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10.72</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114.9184</a:t>
                          </a:r>
                        </a:p>
                      </a:txBody>
                      <a:tcPr marL="9525" marR="9525" marT="9525" marB="0" anchor="b"/>
                    </a:tc>
                  </a:tr>
                  <a:tr h="370840">
                    <a:tc>
                      <a:txBody>
                        <a:bodyPr/>
                        <a:lstStyle/>
                        <a:p>
                          <a:pPr algn="ctr"/>
                          <a:r>
                            <a:rPr lang="en-US" sz="1800" b="0" dirty="0" smtClean="0">
                              <a:latin typeface="Times New Roman" panose="02020603050405020304" pitchFamily="18" charset="0"/>
                              <a:cs typeface="Times New Roman" panose="02020603050405020304" pitchFamily="18" charset="0"/>
                            </a:rPr>
                            <a:t>Total</a:t>
                          </a:r>
                          <a:endParaRPr lang="en-GB" sz="1800" b="0" dirty="0">
                            <a:latin typeface="Times New Roman" panose="02020603050405020304" pitchFamily="18" charset="0"/>
                            <a:cs typeface="Times New Roman" panose="02020603050405020304" pitchFamily="18" charset="0"/>
                          </a:endParaRPr>
                        </a:p>
                      </a:txBody>
                      <a:tcP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1750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7807</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7807</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54825.46</a:t>
                          </a:r>
                        </a:p>
                      </a:txBody>
                      <a:tcPr marL="9525" marR="9525" marT="9525" marB="0" anchor="b"/>
                    </a:tc>
                  </a:tr>
                </a:tbl>
              </a:graphicData>
            </a:graphic>
          </p:graphicFrame>
        </mc:Choice>
        <mc:Fallback xmlns="">
          <p:graphicFrame>
            <p:nvGraphicFramePr>
              <p:cNvPr id="5" name="Content Placeholder 4"/>
              <p:cNvGraphicFramePr>
                <a:graphicFrameLocks/>
              </p:cNvGraphicFramePr>
              <p:nvPr>
                <p:extLst>
                  <p:ext uri="{D42A27DB-BD31-4B8C-83A1-F6EECF244321}">
                    <p14:modId xmlns:p14="http://schemas.microsoft.com/office/powerpoint/2010/main" val="242367475"/>
                  </p:ext>
                </p:extLst>
              </p:nvPr>
            </p:nvGraphicFramePr>
            <p:xfrm>
              <a:off x="924285" y="1088382"/>
              <a:ext cx="10058400" cy="3243326"/>
            </p:xfrm>
            <a:graphic>
              <a:graphicData uri="http://schemas.openxmlformats.org/drawingml/2006/table">
                <a:tbl>
                  <a:tblPr firstRow="1" bandRow="1">
                    <a:tableStyleId>{5940675A-B579-460E-94D1-54222C63F5DA}</a:tableStyleId>
                  </a:tblPr>
                  <a:tblGrid>
                    <a:gridCol w="1676400"/>
                    <a:gridCol w="1676400"/>
                    <a:gridCol w="1676400"/>
                    <a:gridCol w="1971632"/>
                    <a:gridCol w="1381168"/>
                    <a:gridCol w="1676400"/>
                  </a:tblGrid>
                  <a:tr h="647446">
                    <a:tc>
                      <a:txBody>
                        <a:bodyPr/>
                        <a:lstStyle/>
                        <a:p>
                          <a:pPr algn="ctr" fontAlgn="ctr"/>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Input</a:t>
                          </a:r>
                        </a:p>
                        <a:p>
                          <a:pPr algn="ctr" fontAlgn="ctr"/>
                          <a:r>
                            <a:rPr lang="en-US" sz="1800" b="0" i="0" u="none" strike="noStrike" dirty="0" err="1" smtClean="0">
                              <a:solidFill>
                                <a:srgbClr val="000000"/>
                              </a:solidFill>
                              <a:effectLst/>
                              <a:latin typeface="Times New Roman" panose="02020603050405020304" pitchFamily="18" charset="0"/>
                              <a:cs typeface="Times New Roman" panose="02020603050405020304" pitchFamily="18" charset="0"/>
                            </a:rPr>
                            <a:t>i</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endParaRPr lang="en-US"/>
                        </a:p>
                      </a:txBody>
                      <a:tcPr marL="9525" marR="9525" marT="9525" marB="0" anchor="b">
                        <a:blipFill rotWithShape="0">
                          <a:blip r:embed="rId2"/>
                          <a:stretch>
                            <a:fillRect l="-100364" t="-2830" r="-401091" b="-424528"/>
                          </a:stretch>
                        </a:blipFill>
                      </a:tcPr>
                    </a:tc>
                    <a:tc>
                      <a:txBody>
                        <a:bodyPr/>
                        <a:lstStyle/>
                        <a:p>
                          <a:endParaRPr lang="en-US"/>
                        </a:p>
                      </a:txBody>
                      <a:tcPr marL="9525" marR="9525" marT="9525" marB="0" anchor="b">
                        <a:blipFill rotWithShape="0">
                          <a:blip r:embed="rId2"/>
                          <a:stretch>
                            <a:fillRect l="-199638" t="-2830" r="-299638" b="-424528"/>
                          </a:stretch>
                        </a:blipFill>
                      </a:tcPr>
                    </a:tc>
                    <a:tc>
                      <a:txBody>
                        <a:bodyPr/>
                        <a:lstStyle/>
                        <a:p>
                          <a:endParaRPr lang="en-US"/>
                        </a:p>
                      </a:txBody>
                      <a:tcPr>
                        <a:blipFill rotWithShape="0">
                          <a:blip r:embed="rId2"/>
                          <a:stretch>
                            <a:fillRect l="-256037" t="-2830" r="-156037" b="-424528"/>
                          </a:stretch>
                        </a:blipFill>
                      </a:tcPr>
                    </a:tc>
                    <a:tc>
                      <a:txBody>
                        <a:bodyPr/>
                        <a:lstStyle/>
                        <a:p>
                          <a:endParaRPr lang="en-US"/>
                        </a:p>
                      </a:txBody>
                      <a:tcPr>
                        <a:blipFill rotWithShape="0">
                          <a:blip r:embed="rId2"/>
                          <a:stretch>
                            <a:fillRect l="-506608" t="-2830" r="-122026" b="-424528"/>
                          </a:stretch>
                        </a:blipFill>
                      </a:tcPr>
                    </a:tc>
                    <a:tc>
                      <a:txBody>
                        <a:bodyPr/>
                        <a:lstStyle/>
                        <a:p>
                          <a:endParaRPr lang="en-US"/>
                        </a:p>
                      </a:txBody>
                      <a:tcPr>
                        <a:blipFill rotWithShape="0">
                          <a:blip r:embed="rId2"/>
                          <a:stretch>
                            <a:fillRect l="-500727" t="-2830" r="-727" b="-424528"/>
                          </a:stretch>
                        </a:blipFill>
                      </a:tcPr>
                    </a:tc>
                  </a:tr>
                  <a:tr h="370840">
                    <a:tc>
                      <a:txBody>
                        <a:bodyPr/>
                        <a:lstStyle/>
                        <a:p>
                          <a:pPr algn="ctr" fontAlgn="ctr"/>
                          <a:r>
                            <a:rPr lang="en-GB" sz="18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9525" marR="9525" marT="9525" marB="0" anchor="ctr"/>
                    </a:tc>
                    <a:tc>
                      <a:txBody>
                        <a:bodyPr/>
                        <a:lstStyle/>
                        <a:p>
                          <a:pPr algn="ctr" fontAlgn="b"/>
                          <a:r>
                            <a:rPr lang="en-GB" dirty="0">
                              <a:solidFill>
                                <a:srgbClr val="FF0000"/>
                              </a:solidFill>
                            </a:rPr>
                            <a:t>80</a:t>
                          </a:r>
                        </a:p>
                      </a:txBody>
                      <a:tcPr marL="9525" marR="9525" marT="9525" marB="0" anchor="b"/>
                    </a:tc>
                    <a:tc>
                      <a:txBody>
                        <a:bodyPr/>
                        <a:lstStyle/>
                        <a:p>
                          <a:pPr algn="ctr" fontAlgn="b"/>
                          <a:r>
                            <a:rPr lang="en-GB" dirty="0">
                              <a:solidFill>
                                <a:srgbClr val="FF0000"/>
                              </a:solidFill>
                            </a:rPr>
                            <a:t>399</a:t>
                          </a:r>
                        </a:p>
                      </a:txBody>
                      <a:tcPr marL="9525" marR="9525" marT="9525" marB="0" anchor="b"/>
                    </a:tc>
                    <a:tc>
                      <a:txBody>
                        <a:bodyPr/>
                        <a:lstStyle/>
                        <a:p>
                          <a:pPr algn="ctr" fontAlgn="b"/>
                          <a:r>
                            <a:rPr lang="en-GB" dirty="0">
                              <a:solidFill>
                                <a:srgbClr val="FF0000"/>
                              </a:solidFill>
                            </a:rPr>
                            <a:t>347.982</a:t>
                          </a:r>
                        </a:p>
                      </a:txBody>
                      <a:tcPr marL="9525" marR="9525" marT="9525" marB="0" anchor="b"/>
                    </a:tc>
                    <a:tc>
                      <a:txBody>
                        <a:bodyPr/>
                        <a:lstStyle/>
                        <a:p>
                          <a:pPr algn="ctr" fontAlgn="b"/>
                          <a:r>
                            <a:rPr lang="en-GB" sz="1800" b="0" i="0" u="none" strike="noStrike" dirty="0">
                              <a:solidFill>
                                <a:srgbClr val="FF0000"/>
                              </a:solidFill>
                              <a:effectLst/>
                              <a:latin typeface="Times New Roman" panose="02020603050405020304" pitchFamily="18" charset="0"/>
                              <a:cs typeface="Times New Roman" panose="02020603050405020304" pitchFamily="18" charset="0"/>
                            </a:rPr>
                            <a:t>51.018</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2602.836</a:t>
                          </a:r>
                        </a:p>
                      </a:txBody>
                      <a:tcPr marL="9525" marR="9525" marT="9525" marB="0" anchor="b"/>
                    </a:tc>
                  </a:tr>
                  <a:tr h="370840">
                    <a:tc>
                      <a:txBody>
                        <a:bodyPr/>
                        <a:lstStyle/>
                        <a:p>
                          <a:pPr algn="ctr" fontAlgn="ctr"/>
                          <a:r>
                            <a:rPr lang="en-GB" sz="18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121</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169.472</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-48.472</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2349.535</a:t>
                          </a:r>
                        </a:p>
                      </a:txBody>
                      <a:tcPr marL="9525" marR="9525" marT="9525" marB="0" anchor="b"/>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3</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50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221</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240.876</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-19.876</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395.0554</a:t>
                          </a:r>
                        </a:p>
                      </a:txBody>
                      <a:tcPr marL="9525" marR="9525" marT="9525" marB="0" anchor="b"/>
                    </a:tc>
                  </a:tr>
                  <a:tr h="370840">
                    <a:tc>
                      <a:txBody>
                        <a:bodyPr/>
                        <a:lstStyle/>
                        <a:p>
                          <a:endParaRPr lang="en-US"/>
                        </a:p>
                      </a:txBody>
                      <a:tcPr>
                        <a:blipFill rotWithShape="0">
                          <a:blip r:embed="rId2"/>
                          <a:stretch>
                            <a:fillRect l="-364" t="-478689" r="-501091" b="-337705"/>
                          </a:stretch>
                        </a:blipFill>
                      </a:tcPr>
                    </a:tc>
                    <a:tc>
                      <a:txBody>
                        <a:bodyPr/>
                        <a:lstStyle/>
                        <a:p>
                          <a:endParaRPr lang="en-US"/>
                        </a:p>
                      </a:txBody>
                      <a:tcPr>
                        <a:blipFill rotWithShape="0">
                          <a:blip r:embed="rId2"/>
                          <a:stretch>
                            <a:fillRect l="-100364" t="-478689" r="-401091" b="-337705"/>
                          </a:stretch>
                        </a:blipFill>
                      </a:tcPr>
                    </a:tc>
                    <a:tc>
                      <a:txBody>
                        <a:bodyPr/>
                        <a:lstStyle/>
                        <a:p>
                          <a:endParaRPr lang="en-US"/>
                        </a:p>
                      </a:txBody>
                      <a:tcPr>
                        <a:blipFill rotWithShape="0">
                          <a:blip r:embed="rId2"/>
                          <a:stretch>
                            <a:fillRect l="-199638" t="-478689" r="-299638" b="-337705"/>
                          </a:stretch>
                        </a:blipFill>
                      </a:tcPr>
                    </a:tc>
                    <a:tc>
                      <a:txBody>
                        <a:bodyPr/>
                        <a:lstStyle/>
                        <a:p>
                          <a:endParaRPr lang="en-US"/>
                        </a:p>
                      </a:txBody>
                      <a:tcPr>
                        <a:blipFill rotWithShape="0">
                          <a:blip r:embed="rId2"/>
                          <a:stretch>
                            <a:fillRect l="-256037" t="-478689" r="-156037" b="-337705"/>
                          </a:stretch>
                        </a:blipFill>
                      </a:tcPr>
                    </a:tc>
                    <a:tc>
                      <a:txBody>
                        <a:bodyPr/>
                        <a:lstStyle/>
                        <a:p>
                          <a:endParaRPr lang="en-US"/>
                        </a:p>
                      </a:txBody>
                      <a:tcPr>
                        <a:blipFill rotWithShape="0">
                          <a:blip r:embed="rId2"/>
                          <a:stretch>
                            <a:fillRect l="-506608" t="-478689" r="-122026" b="-337705"/>
                          </a:stretch>
                        </a:blipFill>
                      </a:tcPr>
                    </a:tc>
                    <a:tc>
                      <a:txBody>
                        <a:bodyPr/>
                        <a:lstStyle/>
                        <a:p>
                          <a:endParaRPr lang="en-US"/>
                        </a:p>
                      </a:txBody>
                      <a:tcPr>
                        <a:blipFill rotWithShape="0">
                          <a:blip r:embed="rId2"/>
                          <a:stretch>
                            <a:fillRect l="-500727" t="-478689" r="-727" b="-337705"/>
                          </a:stretch>
                        </a:blipFill>
                      </a:tcPr>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24</a:t>
                          </a:r>
                        </a:p>
                      </a:txBody>
                      <a:tcPr marL="9525" marR="9525" marT="9525" marB="0" anchor="ctr"/>
                    </a:tc>
                    <a:tc>
                      <a:txBody>
                        <a:bodyPr/>
                        <a:lstStyle/>
                        <a:p>
                          <a:pPr algn="ctr" fontAlgn="b"/>
                          <a:r>
                            <a:rPr lang="en-GB" sz="1800" b="0" i="0" u="none" strike="noStrike" dirty="0">
                              <a:solidFill>
                                <a:srgbClr val="FF0000"/>
                              </a:solidFill>
                              <a:effectLst/>
                              <a:latin typeface="Times New Roman" panose="02020603050405020304" pitchFamily="18" charset="0"/>
                              <a:cs typeface="Times New Roman" panose="02020603050405020304" pitchFamily="18" charset="0"/>
                            </a:rPr>
                            <a:t>80</a:t>
                          </a:r>
                        </a:p>
                      </a:txBody>
                      <a:tcPr marL="9525" marR="9525" marT="9525" marB="0" anchor="b"/>
                    </a:tc>
                    <a:tc>
                      <a:txBody>
                        <a:bodyPr/>
                        <a:lstStyle/>
                        <a:p>
                          <a:pPr algn="ctr" fontAlgn="b"/>
                          <a:r>
                            <a:rPr lang="en-GB" sz="1800" b="0" i="0" u="none" strike="noStrike" dirty="0">
                              <a:solidFill>
                                <a:srgbClr val="FF0000"/>
                              </a:solidFill>
                              <a:effectLst/>
                              <a:latin typeface="Times New Roman" panose="02020603050405020304" pitchFamily="18" charset="0"/>
                              <a:cs typeface="Times New Roman" panose="02020603050405020304" pitchFamily="18" charset="0"/>
                            </a:rPr>
                            <a:t>342</a:t>
                          </a:r>
                        </a:p>
                      </a:txBody>
                      <a:tcPr marL="9525" marR="9525" marT="9525" marB="0" anchor="b"/>
                    </a:tc>
                    <a:tc>
                      <a:txBody>
                        <a:bodyPr/>
                        <a:lstStyle/>
                        <a:p>
                          <a:pPr algn="ctr" fontAlgn="b"/>
                          <a:r>
                            <a:rPr lang="en-GB" sz="1800" b="0" i="0" u="none" strike="noStrike" dirty="0">
                              <a:solidFill>
                                <a:srgbClr val="FF0000"/>
                              </a:solidFill>
                              <a:effectLst/>
                              <a:latin typeface="Times New Roman" panose="02020603050405020304" pitchFamily="18" charset="0"/>
                              <a:cs typeface="Times New Roman" panose="02020603050405020304" pitchFamily="18" charset="0"/>
                            </a:rPr>
                            <a:t>347.982</a:t>
                          </a:r>
                        </a:p>
                      </a:txBody>
                      <a:tcPr marL="9525" marR="9525" marT="9525" marB="0" anchor="b"/>
                    </a:tc>
                    <a:tc>
                      <a:txBody>
                        <a:bodyPr/>
                        <a:lstStyle/>
                        <a:p>
                          <a:pPr algn="ctr" fontAlgn="b"/>
                          <a:r>
                            <a:rPr lang="en-GB" sz="1800" b="0" i="0" u="none" strike="noStrike" dirty="0" smtClean="0">
                              <a:solidFill>
                                <a:srgbClr val="FF0000"/>
                              </a:solidFill>
                              <a:effectLst/>
                              <a:latin typeface="Times New Roman" panose="02020603050405020304" pitchFamily="18" charset="0"/>
                              <a:cs typeface="Times New Roman" panose="02020603050405020304" pitchFamily="18" charset="0"/>
                            </a:rPr>
                            <a:t>-5.982</a:t>
                          </a:r>
                          <a:endParaRPr lang="en-GB" sz="18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B" sz="1800" b="0" i="0" u="none" strike="noStrike" dirty="0">
                              <a:solidFill>
                                <a:srgbClr val="FF0000"/>
                              </a:solidFill>
                              <a:effectLst/>
                              <a:latin typeface="Times New Roman" panose="02020603050405020304" pitchFamily="18" charset="0"/>
                              <a:cs typeface="Times New Roman" panose="02020603050405020304" pitchFamily="18" charset="0"/>
                            </a:rPr>
                            <a:t>35.78432</a:t>
                          </a:r>
                        </a:p>
                      </a:txBody>
                      <a:tcPr marL="9525" marR="9525" marT="9525" marB="0" anchor="b"/>
                    </a:tc>
                  </a:tr>
                  <a:tr h="370840">
                    <a:tc>
                      <a:txBody>
                        <a:bodyPr/>
                        <a:lstStyle/>
                        <a:p>
                          <a:pPr algn="ctr" fontAlgn="ctr"/>
                          <a:r>
                            <a:rPr lang="en-GB" sz="1800" b="0" i="0" u="none" strike="noStrike">
                              <a:solidFill>
                                <a:srgbClr val="000000"/>
                              </a:solidFill>
                              <a:effectLst/>
                              <a:latin typeface="Times New Roman" panose="02020603050405020304" pitchFamily="18" charset="0"/>
                              <a:cs typeface="Times New Roman" panose="02020603050405020304" pitchFamily="18" charset="0"/>
                            </a:rPr>
                            <a:t>25</a:t>
                          </a:r>
                        </a:p>
                      </a:txBody>
                      <a:tcPr marL="9525" marR="9525" marT="9525" marB="0" anchor="ct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323</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312.28</a:t>
                          </a:r>
                        </a:p>
                      </a:txBody>
                      <a:tcPr marL="9525" marR="9525" marT="9525" marB="0" anchor="b"/>
                    </a:tc>
                    <a:tc>
                      <a:txBody>
                        <a:bodyPr/>
                        <a:lstStyle/>
                        <a:p>
                          <a:pPr algn="ctr" fontAlgn="b"/>
                          <a:r>
                            <a:rPr lang="en-GB" sz="1800" b="0" i="0" u="none" strike="noStrike" dirty="0" smtClean="0">
                              <a:solidFill>
                                <a:srgbClr val="000000"/>
                              </a:solidFill>
                              <a:effectLst/>
                              <a:latin typeface="Times New Roman" panose="02020603050405020304" pitchFamily="18" charset="0"/>
                              <a:cs typeface="Times New Roman" panose="02020603050405020304" pitchFamily="18" charset="0"/>
                            </a:rPr>
                            <a:t>10.72</a:t>
                          </a:r>
                          <a:endParaRPr lang="en-GB"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114.9184</a:t>
                          </a:r>
                        </a:p>
                      </a:txBody>
                      <a:tcPr marL="9525" marR="9525" marT="9525" marB="0" anchor="b"/>
                    </a:tc>
                  </a:tr>
                  <a:tr h="370840">
                    <a:tc>
                      <a:txBody>
                        <a:bodyPr/>
                        <a:lstStyle/>
                        <a:p>
                          <a:pPr algn="ctr"/>
                          <a:r>
                            <a:rPr lang="en-US" sz="1800" b="0" dirty="0" smtClean="0">
                              <a:latin typeface="Times New Roman" panose="02020603050405020304" pitchFamily="18" charset="0"/>
                              <a:cs typeface="Times New Roman" panose="02020603050405020304" pitchFamily="18" charset="0"/>
                            </a:rPr>
                            <a:t>Total</a:t>
                          </a:r>
                          <a:endParaRPr lang="en-GB" sz="1800" b="0" dirty="0">
                            <a:latin typeface="Times New Roman" panose="02020603050405020304" pitchFamily="18" charset="0"/>
                            <a:cs typeface="Times New Roman" panose="02020603050405020304" pitchFamily="18" charset="0"/>
                          </a:endParaRPr>
                        </a:p>
                      </a:txBody>
                      <a:tcPr/>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1750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7807</a:t>
                          </a:r>
                        </a:p>
                      </a:txBody>
                      <a:tcPr marL="9525" marR="9525" marT="9525" marB="0" anchor="b"/>
                    </a:tc>
                    <a:tc>
                      <a:txBody>
                        <a:bodyPr/>
                        <a:lstStyle/>
                        <a:p>
                          <a:pPr algn="ctr" fontAlgn="b"/>
                          <a:r>
                            <a:rPr lang="en-GB" sz="1800" b="0" i="0" u="none" strike="noStrike">
                              <a:solidFill>
                                <a:srgbClr val="000000"/>
                              </a:solidFill>
                              <a:effectLst/>
                              <a:latin typeface="Times New Roman" panose="02020603050405020304" pitchFamily="18" charset="0"/>
                              <a:cs typeface="Times New Roman" panose="02020603050405020304" pitchFamily="18" charset="0"/>
                            </a:rPr>
                            <a:t>7807</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b"/>
                    </a:tc>
                    <a:tc>
                      <a:txBody>
                        <a:bodyPr/>
                        <a:lstStyle/>
                        <a:p>
                          <a:pPr algn="ctr" fontAlgn="b"/>
                          <a:r>
                            <a:rPr lang="en-GB" sz="1800" b="0" i="0" u="none" strike="noStrike" dirty="0">
                              <a:solidFill>
                                <a:srgbClr val="000000"/>
                              </a:solidFill>
                              <a:effectLst/>
                              <a:latin typeface="Times New Roman" panose="02020603050405020304" pitchFamily="18" charset="0"/>
                              <a:cs typeface="Times New Roman" panose="02020603050405020304" pitchFamily="18" charset="0"/>
                            </a:rPr>
                            <a:t>54825.46</a:t>
                          </a:r>
                        </a:p>
                      </a:txBody>
                      <a:tcPr marL="9525" marR="9525" marT="9525" marB="0" anchor="b"/>
                    </a:tc>
                  </a:tr>
                </a:tbl>
              </a:graphicData>
            </a:graphic>
          </p:graphicFrame>
        </mc:Fallback>
      </mc:AlternateContent>
    </p:spTree>
    <p:extLst>
      <p:ext uri="{BB962C8B-B14F-4D97-AF65-F5344CB8AC3E}">
        <p14:creationId xmlns:p14="http://schemas.microsoft.com/office/powerpoint/2010/main" val="294258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solidFill>
                  <a:schemeClr val="bg2">
                    <a:lumMod val="50000"/>
                  </a:schemeClr>
                </a:solidFill>
              </a:rPr>
              <a:t>Assignments and Tests</a:t>
            </a:r>
            <a:r>
              <a:rPr lang="en-GB" dirty="0" smtClean="0">
                <a:solidFill>
                  <a:schemeClr val="bg2">
                    <a:lumMod val="50000"/>
                  </a:schemeClr>
                </a:solidFill>
              </a:rPr>
              <a:t>:</a:t>
            </a:r>
          </a:p>
          <a:p>
            <a:endParaRPr lang="en-US" dirty="0">
              <a:solidFill>
                <a:schemeClr val="bg2">
                  <a:lumMod val="50000"/>
                </a:schemeClr>
              </a:solidFill>
            </a:endParaRPr>
          </a:p>
          <a:p>
            <a:endParaRPr lang="en-US" dirty="0" smtClean="0">
              <a:solidFill>
                <a:schemeClr val="bg2">
                  <a:lumMod val="50000"/>
                </a:schemeClr>
              </a:solidFill>
            </a:endParaRPr>
          </a:p>
          <a:p>
            <a:endParaRPr lang="en-US" dirty="0">
              <a:solidFill>
                <a:schemeClr val="bg2">
                  <a:lumMod val="50000"/>
                </a:schemeClr>
              </a:solidFill>
            </a:endParaRPr>
          </a:p>
          <a:p>
            <a:endParaRPr lang="en-US" dirty="0" smtClean="0">
              <a:solidFill>
                <a:schemeClr val="bg2">
                  <a:lumMod val="50000"/>
                </a:schemeClr>
              </a:solidFill>
            </a:endParaRPr>
          </a:p>
          <a:p>
            <a:endParaRPr lang="en-US" dirty="0">
              <a:solidFill>
                <a:schemeClr val="bg2">
                  <a:lumMod val="50000"/>
                </a:schemeClr>
              </a:solidFill>
            </a:endParaRPr>
          </a:p>
          <a:p>
            <a:r>
              <a:rPr lang="en-US" dirty="0" smtClean="0">
                <a:solidFill>
                  <a:schemeClr val="bg2">
                    <a:lumMod val="50000"/>
                  </a:schemeClr>
                </a:solidFill>
              </a:rPr>
              <a:t> </a:t>
            </a:r>
            <a:r>
              <a:rPr lang="en-GB" dirty="0">
                <a:solidFill>
                  <a:schemeClr val="bg2">
                    <a:lumMod val="50000"/>
                  </a:schemeClr>
                </a:solidFill>
              </a:rPr>
              <a:t>Attendance:</a:t>
            </a:r>
          </a:p>
          <a:p>
            <a:r>
              <a:rPr lang="en-GB" dirty="0"/>
              <a:t>Student missing more than 25% of the total class hours won't be allowed to write the final exam.</a:t>
            </a:r>
          </a:p>
          <a:p>
            <a:pPr marL="0" indent="0">
              <a:buNone/>
            </a:pPr>
            <a:endParaRPr lang="en-GB" dirty="0">
              <a:solidFill>
                <a:schemeClr val="bg2">
                  <a:lumMod val="50000"/>
                </a:schemeClr>
              </a:solidFill>
            </a:endParaRP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985930526"/>
              </p:ext>
            </p:extLst>
          </p:nvPr>
        </p:nvGraphicFramePr>
        <p:xfrm>
          <a:off x="1878175" y="2374054"/>
          <a:ext cx="8127999" cy="1483360"/>
        </p:xfrm>
        <a:graphic>
          <a:graphicData uri="http://schemas.openxmlformats.org/drawingml/2006/table">
            <a:tbl>
              <a:tblPr firstRow="1" bandRow="1">
                <a:tableStyleId>{5940675A-B579-460E-94D1-54222C63F5DA}</a:tableStyleId>
              </a:tblPr>
              <a:tblGrid>
                <a:gridCol w="2709333"/>
                <a:gridCol w="3342989"/>
                <a:gridCol w="2075677"/>
              </a:tblGrid>
              <a:tr h="370840">
                <a:tc>
                  <a:txBody>
                    <a:bodyPr/>
                    <a:lstStyle/>
                    <a:p>
                      <a:r>
                        <a:rPr lang="en-GB" sz="1800" kern="1200" dirty="0" smtClean="0">
                          <a:solidFill>
                            <a:schemeClr val="bg2">
                              <a:lumMod val="50000"/>
                            </a:schemeClr>
                          </a:solidFill>
                          <a:effectLst/>
                          <a:latin typeface="+mn-lt"/>
                          <a:ea typeface="+mn-ea"/>
                          <a:cs typeface="+mn-cs"/>
                        </a:rPr>
                        <a:t>Assignments and projects </a:t>
                      </a:r>
                      <a:endParaRPr lang="en-GB" dirty="0">
                        <a:solidFill>
                          <a:schemeClr val="bg2">
                            <a:lumMod val="50000"/>
                          </a:schemeClr>
                        </a:solidFill>
                      </a:endParaRPr>
                    </a:p>
                  </a:txBody>
                  <a:tcPr/>
                </a:tc>
                <a:tc>
                  <a:txBody>
                    <a:bodyPr/>
                    <a:lstStyle/>
                    <a:p>
                      <a:r>
                        <a:rPr lang="en-GB" sz="1800" kern="1200" dirty="0" smtClean="0">
                          <a:solidFill>
                            <a:schemeClr val="tx1"/>
                          </a:solidFill>
                          <a:effectLst/>
                          <a:latin typeface="+mn-lt"/>
                          <a:ea typeface="+mn-ea"/>
                          <a:cs typeface="+mn-cs"/>
                        </a:rPr>
                        <a:t>Will be given during the classes </a:t>
                      </a:r>
                      <a:endParaRPr lang="en-GB" dirty="0"/>
                    </a:p>
                  </a:txBody>
                  <a:tcPr/>
                </a:tc>
                <a:tc>
                  <a:txBody>
                    <a:bodyPr/>
                    <a:lstStyle/>
                    <a:p>
                      <a:r>
                        <a:rPr lang="en-GB" sz="1800" kern="1200" dirty="0" smtClean="0">
                          <a:solidFill>
                            <a:schemeClr val="tx1"/>
                          </a:solidFill>
                          <a:effectLst/>
                          <a:latin typeface="+mn-lt"/>
                          <a:ea typeface="+mn-ea"/>
                          <a:cs typeface="+mn-cs"/>
                        </a:rPr>
                        <a:t>10 marks</a:t>
                      </a:r>
                      <a:endParaRPr lang="en-GB" dirty="0"/>
                    </a:p>
                  </a:txBody>
                  <a:tcPr/>
                </a:tc>
              </a:tr>
              <a:tr h="370840">
                <a:tc>
                  <a:txBody>
                    <a:bodyPr/>
                    <a:lstStyle/>
                    <a:p>
                      <a:r>
                        <a:rPr lang="en-GB" sz="1800" kern="1200" dirty="0" smtClean="0">
                          <a:solidFill>
                            <a:schemeClr val="bg2">
                              <a:lumMod val="50000"/>
                            </a:schemeClr>
                          </a:solidFill>
                          <a:effectLst/>
                          <a:latin typeface="+mn-lt"/>
                          <a:ea typeface="+mn-ea"/>
                          <a:cs typeface="+mn-cs"/>
                        </a:rPr>
                        <a:t>Midterm test I</a:t>
                      </a:r>
                      <a:endParaRPr lang="en-GB" dirty="0">
                        <a:solidFill>
                          <a:schemeClr val="bg2">
                            <a:lumMod val="50000"/>
                          </a:schemeClr>
                        </a:solidFill>
                      </a:endParaRPr>
                    </a:p>
                  </a:txBody>
                  <a:tcPr/>
                </a:tc>
                <a:tc>
                  <a:txBody>
                    <a:bodyPr/>
                    <a:lstStyle/>
                    <a:p>
                      <a:endParaRPr lang="en-GB"/>
                    </a:p>
                  </a:txBody>
                  <a:tcPr/>
                </a:tc>
                <a:tc>
                  <a:txBody>
                    <a:bodyPr/>
                    <a:lstStyle/>
                    <a:p>
                      <a:r>
                        <a:rPr lang="en-GB" sz="1800" kern="1200" dirty="0" smtClean="0">
                          <a:solidFill>
                            <a:schemeClr val="tx1"/>
                          </a:solidFill>
                          <a:effectLst/>
                          <a:latin typeface="+mn-lt"/>
                          <a:ea typeface="+mn-ea"/>
                          <a:cs typeface="+mn-cs"/>
                        </a:rPr>
                        <a:t>25 marks</a:t>
                      </a:r>
                      <a:endParaRPr lang="en-GB" dirty="0"/>
                    </a:p>
                  </a:txBody>
                  <a:tcPr/>
                </a:tc>
              </a:tr>
              <a:tr h="370840">
                <a:tc>
                  <a:txBody>
                    <a:bodyPr/>
                    <a:lstStyle/>
                    <a:p>
                      <a:r>
                        <a:rPr lang="en-GB" sz="1800" kern="1200" dirty="0" smtClean="0">
                          <a:solidFill>
                            <a:schemeClr val="bg2">
                              <a:lumMod val="50000"/>
                            </a:schemeClr>
                          </a:solidFill>
                          <a:effectLst/>
                          <a:latin typeface="+mn-lt"/>
                          <a:ea typeface="+mn-ea"/>
                          <a:cs typeface="+mn-cs"/>
                        </a:rPr>
                        <a:t>Midterm test II</a:t>
                      </a:r>
                      <a:endParaRPr lang="en-GB" dirty="0">
                        <a:solidFill>
                          <a:schemeClr val="bg2">
                            <a:lumMod val="50000"/>
                          </a:schemeClr>
                        </a:solidFill>
                      </a:endParaRPr>
                    </a:p>
                  </a:txBody>
                  <a:tcPr/>
                </a:tc>
                <a:tc>
                  <a:txBody>
                    <a:bodyPr/>
                    <a:lstStyle/>
                    <a:p>
                      <a:endParaRPr lang="en-GB"/>
                    </a:p>
                  </a:txBody>
                  <a:tcPr/>
                </a:tc>
                <a:tc>
                  <a:txBody>
                    <a:bodyPr/>
                    <a:lstStyle/>
                    <a:p>
                      <a:r>
                        <a:rPr lang="en-GB" sz="1800" kern="1200" dirty="0" smtClean="0">
                          <a:solidFill>
                            <a:schemeClr val="tx1"/>
                          </a:solidFill>
                          <a:effectLst/>
                          <a:latin typeface="+mn-lt"/>
                          <a:ea typeface="+mn-ea"/>
                          <a:cs typeface="+mn-cs"/>
                        </a:rPr>
                        <a:t>25 marks</a:t>
                      </a:r>
                      <a:endParaRPr lang="en-GB" dirty="0"/>
                    </a:p>
                  </a:txBody>
                  <a:tcPr/>
                </a:tc>
              </a:tr>
              <a:tr h="370840">
                <a:tc>
                  <a:txBody>
                    <a:bodyPr/>
                    <a:lstStyle/>
                    <a:p>
                      <a:r>
                        <a:rPr lang="en-GB" sz="1800" kern="1200" dirty="0" smtClean="0">
                          <a:solidFill>
                            <a:schemeClr val="bg2">
                              <a:lumMod val="50000"/>
                            </a:schemeClr>
                          </a:solidFill>
                          <a:effectLst/>
                          <a:latin typeface="+mn-lt"/>
                          <a:ea typeface="+mn-ea"/>
                          <a:cs typeface="+mn-cs"/>
                        </a:rPr>
                        <a:t>Final Exam</a:t>
                      </a:r>
                      <a:endParaRPr lang="en-GB" dirty="0">
                        <a:solidFill>
                          <a:schemeClr val="bg2">
                            <a:lumMod val="50000"/>
                          </a:schemeClr>
                        </a:solidFill>
                      </a:endParaRPr>
                    </a:p>
                  </a:txBody>
                  <a:tcPr/>
                </a:tc>
                <a:tc>
                  <a:txBody>
                    <a:bodyPr/>
                    <a:lstStyle/>
                    <a:p>
                      <a:r>
                        <a:rPr lang="en-GB" sz="1800" kern="1200" dirty="0" smtClean="0">
                          <a:solidFill>
                            <a:schemeClr val="tx1"/>
                          </a:solidFill>
                          <a:effectLst/>
                          <a:latin typeface="+mn-lt"/>
                          <a:ea typeface="+mn-ea"/>
                          <a:cs typeface="+mn-cs"/>
                        </a:rPr>
                        <a:t>As scheduled </a:t>
                      </a:r>
                      <a:endParaRPr lang="en-GB" dirty="0"/>
                    </a:p>
                  </a:txBody>
                  <a:tcPr/>
                </a:tc>
                <a:tc>
                  <a:txBody>
                    <a:bodyPr/>
                    <a:lstStyle/>
                    <a:p>
                      <a:r>
                        <a:rPr lang="en-GB" sz="1800" kern="1200" dirty="0" smtClean="0">
                          <a:solidFill>
                            <a:schemeClr val="tx1"/>
                          </a:solidFill>
                          <a:effectLst/>
                          <a:latin typeface="+mn-lt"/>
                          <a:ea typeface="+mn-ea"/>
                          <a:cs typeface="+mn-cs"/>
                        </a:rPr>
                        <a:t>40 marks</a:t>
                      </a:r>
                      <a:endParaRPr lang="en-GB" dirty="0"/>
                    </a:p>
                  </a:txBody>
                  <a:tcPr/>
                </a:tc>
              </a:tr>
            </a:tbl>
          </a:graphicData>
        </a:graphic>
      </p:graphicFrame>
      <p:sp>
        <p:nvSpPr>
          <p:cNvPr id="2" name="Slide Number Placeholder 1"/>
          <p:cNvSpPr>
            <a:spLocks noGrp="1"/>
          </p:cNvSpPr>
          <p:nvPr>
            <p:ph type="sldNum" sz="quarter" idx="12"/>
          </p:nvPr>
        </p:nvSpPr>
        <p:spPr/>
        <p:txBody>
          <a:bodyPr/>
          <a:lstStyle/>
          <a:p>
            <a:fld id="{6113E31D-E2AB-40D1-8B51-AFA5AFEF393A}" type="slidenum">
              <a:rPr lang="en-US" smtClean="0"/>
              <a:t>3</a:t>
            </a:fld>
            <a:endParaRPr lang="en-US" dirty="0"/>
          </a:p>
        </p:txBody>
      </p:sp>
    </p:spTree>
    <p:extLst>
      <p:ext uri="{BB962C8B-B14F-4D97-AF65-F5344CB8AC3E}">
        <p14:creationId xmlns:p14="http://schemas.microsoft.com/office/powerpoint/2010/main" val="1445107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89470"/>
                <a:ext cx="10058400" cy="5679624"/>
              </a:xfrm>
            </p:spPr>
            <p:txBody>
              <a:bodyPr/>
              <a:lstStyle/>
              <a:p>
                <a14:m>
                  <m:oMath xmlns:m="http://schemas.openxmlformats.org/officeDocument/2006/math">
                    <m:acc>
                      <m:accPr>
                        <m:chr m:val="̂"/>
                        <m:ctrlPr>
                          <a:rPr lang="en-GB" i="1" smtClean="0">
                            <a:latin typeface="Cambria Math" panose="02040503050406030204" pitchFamily="18" charset="0"/>
                            <a:cs typeface="Times New Roman" panose="02020603050405020304" pitchFamily="18" charset="0"/>
                          </a:rPr>
                        </m:ctrlPr>
                      </m:accPr>
                      <m:e>
                        <m:r>
                          <a:rPr lang="en-US" b="0" i="1" smtClean="0">
                            <a:latin typeface="Cambria Math" panose="02040503050406030204" pitchFamily="18" charset="0"/>
                            <a:cs typeface="Times New Roman" panose="02020603050405020304" pitchFamily="18" charset="0"/>
                          </a:rPr>
                          <m:t>𝑌</m:t>
                        </m:r>
                      </m:e>
                    </m:acc>
                    <m:r>
                      <a:rPr lang="en-US" i="1">
                        <a:latin typeface="Cambria Math" panose="02040503050406030204" pitchFamily="18" charset="0"/>
                        <a:cs typeface="Times New Roman" panose="02020603050405020304" pitchFamily="18" charset="0"/>
                      </a:rPr>
                      <m:t>=62.366</m:t>
                    </m:r>
                  </m:oMath>
                </a14:m>
                <a:r>
                  <a:rPr lang="en-GB" dirty="0">
                    <a:latin typeface="Times New Roman" panose="02020603050405020304" pitchFamily="18" charset="0"/>
                    <a:cs typeface="Times New Roman" panose="02020603050405020304" pitchFamily="18" charset="0"/>
                  </a:rPr>
                  <a:t>+3.5702</a:t>
                </a:r>
                <a14:m>
                  <m:oMath xmlns:m="http://schemas.openxmlformats.org/officeDocument/2006/math">
                    <m:r>
                      <a:rPr lang="en-US" dirty="0">
                        <a:solidFill>
                          <a:srgbClr val="000000"/>
                        </a:solidFill>
                        <a:latin typeface="Cambria Math" panose="02040503050406030204" pitchFamily="18" charset="0"/>
                      </a:rPr>
                      <m:t> </m:t>
                    </m:r>
                    <m:r>
                      <a:rPr lang="en-US" i="1" dirty="0" smtClean="0">
                        <a:solidFill>
                          <a:srgbClr val="000000"/>
                        </a:solidFill>
                        <a:latin typeface="Cambria Math" panose="02040503050406030204" pitchFamily="18" charset="0"/>
                      </a:rPr>
                      <m:t>𝑋</m:t>
                    </m:r>
                  </m:oMath>
                </a14:m>
                <a:endParaRPr lang="en-GB"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Let the lot size is X=65</a:t>
                </a:r>
              </a:p>
              <a:p>
                <a14:m>
                  <m:oMath xmlns:m="http://schemas.openxmlformats.org/officeDocument/2006/math">
                    <m:acc>
                      <m:accPr>
                        <m:chr m:val="̂"/>
                        <m:ctrlPr>
                          <a:rPr lang="en-GB" i="1">
                            <a:latin typeface="Cambria Math" panose="02040503050406030204" pitchFamily="18" charset="0"/>
                            <a:cs typeface="Times New Roman" panose="02020603050405020304" pitchFamily="18" charset="0"/>
                          </a:rPr>
                        </m:ctrlPr>
                      </m:accPr>
                      <m:e>
                        <m:r>
                          <a:rPr lang="en-US" i="1">
                            <a:latin typeface="Cambria Math" panose="02040503050406030204" pitchFamily="18" charset="0"/>
                            <a:cs typeface="Times New Roman" panose="02020603050405020304" pitchFamily="18" charset="0"/>
                          </a:rPr>
                          <m:t>𝑌</m:t>
                        </m:r>
                      </m:e>
                    </m:acc>
                    <m:r>
                      <a:rPr lang="en-US" i="1">
                        <a:latin typeface="Cambria Math" panose="02040503050406030204" pitchFamily="18" charset="0"/>
                        <a:cs typeface="Times New Roman" panose="02020603050405020304" pitchFamily="18" charset="0"/>
                      </a:rPr>
                      <m:t>=62.366</m:t>
                    </m:r>
                  </m:oMath>
                </a14:m>
                <a:r>
                  <a:rPr lang="en-GB" dirty="0">
                    <a:latin typeface="Times New Roman" panose="02020603050405020304" pitchFamily="18" charset="0"/>
                    <a:cs typeface="Times New Roman" panose="02020603050405020304" pitchFamily="18" charset="0"/>
                  </a:rPr>
                  <a:t>+3.5702</a:t>
                </a:r>
                <a14:m>
                  <m:oMath xmlns:m="http://schemas.openxmlformats.org/officeDocument/2006/math">
                    <m:r>
                      <a:rPr lang="en-US" dirty="0">
                        <a:solidFill>
                          <a:srgbClr val="000000"/>
                        </a:solidFill>
                        <a:latin typeface="Cambria Math" panose="02040503050406030204" pitchFamily="18" charset="0"/>
                      </a:rPr>
                      <m:t> </m:t>
                    </m:r>
                    <m:d>
                      <m:dPr>
                        <m:ctrlPr>
                          <a:rPr lang="en-US" b="0" i="1" dirty="0" smtClean="0">
                            <a:solidFill>
                              <a:srgbClr val="000000"/>
                            </a:solidFill>
                            <a:latin typeface="Cambria Math" panose="02040503050406030204" pitchFamily="18" charset="0"/>
                          </a:rPr>
                        </m:ctrlPr>
                      </m:dPr>
                      <m:e>
                        <m:r>
                          <a:rPr lang="en-US" b="0" i="1" dirty="0" smtClean="0">
                            <a:solidFill>
                              <a:srgbClr val="000000"/>
                            </a:solidFill>
                            <a:latin typeface="Cambria Math" panose="02040503050406030204" pitchFamily="18" charset="0"/>
                          </a:rPr>
                          <m:t>65</m:t>
                        </m:r>
                      </m:e>
                    </m:d>
                  </m:oMath>
                </a14:m>
                <a:r>
                  <a:rPr lang="en-US" b="0" dirty="0" smtClean="0">
                    <a:solidFill>
                      <a:srgbClr val="000000"/>
                    </a:solidFill>
                    <a:latin typeface="Times New Roman" panose="02020603050405020304" pitchFamily="18" charset="0"/>
                    <a:cs typeface="Times New Roman" panose="02020603050405020304" pitchFamily="18" charset="0"/>
                  </a:rPr>
                  <a:t>=294.43</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we </a:t>
                </a:r>
                <a:r>
                  <a:rPr lang="en-US" dirty="0">
                    <a:latin typeface="Times New Roman" panose="02020603050405020304" pitchFamily="18" charset="0"/>
                    <a:cs typeface="Times New Roman" panose="02020603050405020304" pitchFamily="18" charset="0"/>
                  </a:rPr>
                  <a:t>estimate that the mean number of work hours required for production runs </a:t>
                </a:r>
                <a:r>
                  <a:rPr lang="en-US" dirty="0" smtClean="0">
                    <a:latin typeface="Times New Roman" panose="02020603050405020304" pitchFamily="18" charset="0"/>
                    <a:cs typeface="Times New Roman" panose="02020603050405020304" pitchFamily="18" charset="0"/>
                  </a:rPr>
                  <a:t>of X </a:t>
                </a:r>
                <a:r>
                  <a:rPr lang="en-US" dirty="0">
                    <a:latin typeface="Times New Roman" panose="02020603050405020304" pitchFamily="18" charset="0"/>
                    <a:cs typeface="Times New Roman" panose="02020603050405020304" pitchFamily="18" charset="0"/>
                  </a:rPr>
                  <a:t>= 65 units is 294.4 hours.</a:t>
                </a:r>
                <a:endParaRPr lang="en-GB"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89470"/>
                <a:ext cx="10058400" cy="5679624"/>
              </a:xfrm>
              <a:blipFill rotWithShape="0">
                <a:blip r:embed="rId2"/>
                <a:stretch>
                  <a:fillRect l="-606" t="-107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30</a:t>
            </a:fld>
            <a:endParaRPr lang="en-US" dirty="0"/>
          </a:p>
        </p:txBody>
      </p:sp>
      <p:pic>
        <p:nvPicPr>
          <p:cNvPr id="5" name="Picture 4"/>
          <p:cNvPicPr>
            <a:picLocks noChangeAspect="1"/>
          </p:cNvPicPr>
          <p:nvPr/>
        </p:nvPicPr>
        <p:blipFill>
          <a:blip r:embed="rId3"/>
          <a:stretch>
            <a:fillRect/>
          </a:stretch>
        </p:blipFill>
        <p:spPr>
          <a:xfrm>
            <a:off x="1097280" y="2850293"/>
            <a:ext cx="9142352" cy="3018801"/>
          </a:xfrm>
          <a:prstGeom prst="rect">
            <a:avLst/>
          </a:prstGeom>
        </p:spPr>
      </p:pic>
    </p:spTree>
    <p:extLst>
      <p:ext uri="{BB962C8B-B14F-4D97-AF65-F5344CB8AC3E}">
        <p14:creationId xmlns:p14="http://schemas.microsoft.com/office/powerpoint/2010/main" val="591917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70369" y="99589"/>
            <a:ext cx="10782678" cy="6758412"/>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31</a:t>
            </a:fld>
            <a:endParaRPr lang="en-US" dirty="0"/>
          </a:p>
        </p:txBody>
      </p:sp>
    </p:spTree>
    <p:extLst>
      <p:ext uri="{BB962C8B-B14F-4D97-AF65-F5344CB8AC3E}">
        <p14:creationId xmlns:p14="http://schemas.microsoft.com/office/powerpoint/2010/main" val="2608153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878186" y="153909"/>
            <a:ext cx="10438645" cy="6671001"/>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32</a:t>
            </a:fld>
            <a:endParaRPr lang="en-US" dirty="0"/>
          </a:p>
        </p:txBody>
      </p:sp>
    </p:spTree>
    <p:extLst>
      <p:ext uri="{BB962C8B-B14F-4D97-AF65-F5344CB8AC3E}">
        <p14:creationId xmlns:p14="http://schemas.microsoft.com/office/powerpoint/2010/main" val="11319018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434565" y="72428"/>
            <a:ext cx="9850171" cy="6752481"/>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33</a:t>
            </a:fld>
            <a:endParaRPr lang="en-US" dirty="0"/>
          </a:p>
        </p:txBody>
      </p:sp>
    </p:spTree>
    <p:extLst>
      <p:ext uri="{BB962C8B-B14F-4D97-AF65-F5344CB8AC3E}">
        <p14:creationId xmlns:p14="http://schemas.microsoft.com/office/powerpoint/2010/main" val="1938603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316871"/>
            <a:ext cx="10058400" cy="5552223"/>
          </a:xfrm>
        </p:spPr>
        <p:txBody>
          <a:bodyPr>
            <a:normAutofit/>
          </a:bodyPr>
          <a:lstStyle/>
          <a:p>
            <a:r>
              <a:rPr lang="en-US" dirty="0" smtClean="0"/>
              <a:t>Stat-&gt;Regression-</a:t>
            </a:r>
            <a:r>
              <a:rPr lang="en-US" dirty="0"/>
              <a:t>&gt;</a:t>
            </a:r>
            <a:r>
              <a:rPr lang="en-US" dirty="0" smtClean="0"/>
              <a:t>Regression-&gt;Fit Regression Model</a:t>
            </a:r>
          </a:p>
          <a:p>
            <a:r>
              <a:rPr lang="en-US" dirty="0" smtClean="0"/>
              <a:t>Responses: Y</a:t>
            </a:r>
          </a:p>
          <a:p>
            <a:r>
              <a:rPr lang="en-US" dirty="0" smtClean="0"/>
              <a:t>Continuous predictors: X</a:t>
            </a:r>
          </a:p>
          <a:p>
            <a:r>
              <a:rPr lang="en-US" dirty="0" smtClean="0"/>
              <a:t>Storage:  Fits</a:t>
            </a:r>
          </a:p>
          <a:p>
            <a:r>
              <a:rPr lang="en-US" dirty="0"/>
              <a:t> </a:t>
            </a:r>
            <a:r>
              <a:rPr lang="en-US" dirty="0" smtClean="0"/>
              <a:t>                Residuals</a:t>
            </a:r>
          </a:p>
          <a:p>
            <a:r>
              <a:rPr lang="en-US" dirty="0" smtClean="0"/>
              <a:t>To plot: </a:t>
            </a:r>
            <a:r>
              <a:rPr lang="en-US" dirty="0"/>
              <a:t>Stat-&gt;Regression-</a:t>
            </a:r>
            <a:r>
              <a:rPr lang="en-US" dirty="0" smtClean="0"/>
              <a:t>&gt;Fitted line plot</a:t>
            </a:r>
            <a:endParaRPr lang="en-US" dirty="0"/>
          </a:p>
          <a:p>
            <a:r>
              <a:rPr lang="en-GB" dirty="0" smtClean="0"/>
              <a:t>Coefficients</a:t>
            </a:r>
            <a:endParaRPr lang="en-GB" dirty="0"/>
          </a:p>
          <a:p>
            <a:r>
              <a:rPr lang="en-US" dirty="0"/>
              <a:t>Term       </a:t>
            </a:r>
            <a:r>
              <a:rPr lang="en-US" dirty="0" err="1"/>
              <a:t>Coef</a:t>
            </a:r>
            <a:r>
              <a:rPr lang="en-US" dirty="0"/>
              <a:t>  SE </a:t>
            </a:r>
            <a:r>
              <a:rPr lang="en-US" dirty="0" err="1"/>
              <a:t>Coef</a:t>
            </a:r>
            <a:r>
              <a:rPr lang="en-US" dirty="0"/>
              <a:t>  T-Value  P-Value   VIF</a:t>
            </a:r>
          </a:p>
          <a:p>
            <a:r>
              <a:rPr lang="fr-FR" dirty="0"/>
              <a:t>Constant   62.4     26.2     2.38    0.026</a:t>
            </a:r>
          </a:p>
          <a:p>
            <a:r>
              <a:rPr lang="en-GB" dirty="0"/>
              <a:t>x         3.570    0.347    10.29    0.000  </a:t>
            </a:r>
            <a:r>
              <a:rPr lang="en-GB" dirty="0" smtClean="0"/>
              <a:t>1.00</a:t>
            </a:r>
            <a:endParaRPr lang="en-GB" dirty="0"/>
          </a:p>
          <a:p>
            <a:r>
              <a:rPr lang="en-GB" dirty="0"/>
              <a:t>Regression </a:t>
            </a:r>
            <a:r>
              <a:rPr lang="en-GB" dirty="0" smtClean="0"/>
              <a:t>Equation</a:t>
            </a:r>
            <a:endParaRPr lang="en-GB" dirty="0"/>
          </a:p>
          <a:p>
            <a:r>
              <a:rPr lang="en-GB" dirty="0"/>
              <a:t>y = 62.4 + 3.570 x</a:t>
            </a:r>
          </a:p>
          <a:p>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34</a:t>
            </a:fld>
            <a:endParaRPr lang="en-US" dirty="0"/>
          </a:p>
        </p:txBody>
      </p:sp>
    </p:spTree>
    <p:extLst>
      <p:ext uri="{BB962C8B-B14F-4D97-AF65-F5344CB8AC3E}">
        <p14:creationId xmlns:p14="http://schemas.microsoft.com/office/powerpoint/2010/main" val="24644627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2647406" y="1254034"/>
            <a:ext cx="6191793" cy="3983175"/>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35</a:t>
            </a:fld>
            <a:endParaRPr lang="en-US" dirty="0"/>
          </a:p>
        </p:txBody>
      </p:sp>
    </p:spTree>
    <p:extLst>
      <p:ext uri="{BB962C8B-B14F-4D97-AF65-F5344CB8AC3E}">
        <p14:creationId xmlns:p14="http://schemas.microsoft.com/office/powerpoint/2010/main" val="170665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41306"/>
          </a:xfrm>
        </p:spPr>
        <p:txBody>
          <a:bodyPr>
            <a:normAutofit/>
          </a:bodyPr>
          <a:lstStyle/>
          <a:p>
            <a:r>
              <a:rPr lang="en-GB" sz="3000" b="1" dirty="0" smtClean="0">
                <a:solidFill>
                  <a:srgbClr val="0070C0"/>
                </a:solidFill>
                <a:latin typeface="Times New Roman" panose="02020603050405020304" pitchFamily="18" charset="0"/>
                <a:cs typeface="Times New Roman" panose="02020603050405020304" pitchFamily="18" charset="0"/>
              </a:rPr>
              <a:t>Residuals</a:t>
            </a:r>
            <a:br>
              <a:rPr lang="en-GB" sz="3000" b="1" dirty="0" smtClean="0">
                <a:solidFill>
                  <a:srgbClr val="0070C0"/>
                </a:solidFill>
                <a:latin typeface="Times New Roman" panose="02020603050405020304" pitchFamily="18" charset="0"/>
                <a:cs typeface="Times New Roman" panose="02020603050405020304" pitchFamily="18" charset="0"/>
              </a:rPr>
            </a:br>
            <a:r>
              <a:rPr lang="en-US" sz="3000" b="1" dirty="0">
                <a:solidFill>
                  <a:srgbClr val="0070C0"/>
                </a:solidFill>
                <a:latin typeface="Times New Roman" panose="02020603050405020304" pitchFamily="18" charset="0"/>
                <a:cs typeface="Times New Roman" panose="02020603050405020304" pitchFamily="18" charset="0"/>
              </a:rPr>
              <a:t>Properties of Fitted Regression line</a:t>
            </a:r>
            <a:endParaRPr lang="en-GB" sz="3000" dirty="0">
              <a:solidFill>
                <a:srgbClr val="0070C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79" y="1428206"/>
                <a:ext cx="10702835" cy="4606834"/>
              </a:xfrm>
            </p:spPr>
            <p:txBody>
              <a:bodyPr>
                <a:normAutofit/>
              </a:bodyPr>
              <a:lstStyle/>
              <a:p>
                <a14:m>
                  <m:oMath xmlns:m="http://schemas.openxmlformats.org/officeDocument/2006/math">
                    <m:sSub>
                      <m:sSubPr>
                        <m:ctrlPr>
                          <a:rPr lang="en-GB" sz="2800" i="1" dirty="0" smtClean="0">
                            <a:solidFill>
                              <a:srgbClr val="000000"/>
                            </a:solidFill>
                            <a:latin typeface="Cambria Math" panose="02040503050406030204" pitchFamily="18" charset="0"/>
                          </a:rPr>
                        </m:ctrlPr>
                      </m:sSubPr>
                      <m:e>
                        <m:sSub>
                          <m:sSubPr>
                            <m:ctrlPr>
                              <a:rPr lang="en-US" sz="2800" i="1">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𝑒</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b="0" i="1" dirty="0" smtClean="0">
                            <a:solidFill>
                              <a:srgbClr val="000000"/>
                            </a:solidFill>
                            <a:latin typeface="Cambria Math" panose="02040503050406030204" pitchFamily="18" charset="0"/>
                          </a:rPr>
                          <m:t>𝑦</m:t>
                        </m:r>
                      </m:e>
                      <m:sub>
                        <m:r>
                          <a:rPr lang="en-US" sz="2800" i="1" dirty="0">
                            <a:solidFill>
                              <a:srgbClr val="000000"/>
                            </a:solidFill>
                            <a:latin typeface="Cambria Math" panose="02040503050406030204" pitchFamily="18" charset="0"/>
                          </a:rPr>
                          <m:t>𝑖</m:t>
                        </m:r>
                      </m:sub>
                    </m:sSub>
                    <m:r>
                      <a:rPr lang="en-US" sz="2800" i="1" dirty="0">
                        <a:solidFill>
                          <a:srgbClr val="000000"/>
                        </a:solidFill>
                        <a:latin typeface="Cambria Math" panose="02040503050406030204" pitchFamily="18" charset="0"/>
                      </a:rPr>
                      <m:t>−</m:t>
                    </m:r>
                    <m:acc>
                      <m:accPr>
                        <m:chr m:val="̂"/>
                        <m:ctrlPr>
                          <a:rPr lang="en-GB" sz="2800" i="1">
                            <a:latin typeface="Cambria Math" panose="02040503050406030204" pitchFamily="18" charset="0"/>
                            <a:cs typeface="Times New Roman" panose="02020603050405020304" pitchFamily="18" charset="0"/>
                          </a:rPr>
                        </m:ctrlPr>
                      </m:accPr>
                      <m:e>
                        <m:sSub>
                          <m:sSubPr>
                            <m:ctrlPr>
                              <a:rPr lang="en-GB" sz="2800" i="1">
                                <a:latin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cs typeface="Times New Roman" panose="02020603050405020304" pitchFamily="18" charset="0"/>
                              </a:rPr>
                              <m:t>𝑦</m:t>
                            </m:r>
                          </m:e>
                          <m:sub>
                            <m:r>
                              <a:rPr lang="en-US" sz="2800" i="1">
                                <a:latin typeface="Cambria Math" panose="02040503050406030204" pitchFamily="18" charset="0"/>
                                <a:cs typeface="Times New Roman" panose="02020603050405020304" pitchFamily="18" charset="0"/>
                              </a:rPr>
                              <m:t>𝑖</m:t>
                            </m:r>
                          </m:sub>
                        </m:sSub>
                      </m:e>
                    </m:acc>
                  </m:oMath>
                </a14:m>
                <a:endParaRPr lang="en-GB" sz="2800" dirty="0" smtClean="0">
                  <a:latin typeface="Times New Roman" panose="02020603050405020304" pitchFamily="18" charset="0"/>
                  <a:cs typeface="Times New Roman" panose="02020603050405020304" pitchFamily="18" charset="0"/>
                </a:endParaRPr>
              </a:p>
              <a:p>
                <a:r>
                  <a:rPr lang="en-GB" sz="2800" dirty="0" smtClean="0">
                    <a:latin typeface="Times New Roman" panose="02020603050405020304" pitchFamily="18" charset="0"/>
                    <a:cs typeface="Times New Roman" panose="02020603050405020304" pitchFamily="18" charset="0"/>
                  </a:rPr>
                  <a:t>1. </a:t>
                </a:r>
                <a14:m>
                  <m:oMath xmlns:m="http://schemas.openxmlformats.org/officeDocument/2006/math">
                    <m:nary>
                      <m:naryPr>
                        <m:chr m:val="∑"/>
                        <m:ctrlPr>
                          <a:rPr lang="en-GB" sz="280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b>
                          <m:sSubPr>
                            <m:ctrlPr>
                              <a:rPr lang="en-GB" sz="280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𝑖</m:t>
                            </m:r>
                          </m:sub>
                        </m:sSub>
                      </m:e>
                    </m:nary>
                    <m:r>
                      <a:rPr lang="en-US" sz="2800" b="0" i="1" smtClean="0">
                        <a:latin typeface="Cambria Math" panose="02040503050406030204" pitchFamily="18" charset="0"/>
                      </a:rPr>
                      <m:t>=0</m:t>
                    </m:r>
                  </m:oMath>
                </a14:m>
                <a:r>
                  <a:rPr lang="en-GB" sz="2800" dirty="0" smtClean="0">
                    <a:latin typeface="Times New Roman" panose="02020603050405020304" pitchFamily="18" charset="0"/>
                    <a:cs typeface="Times New Roman" panose="02020603050405020304" pitchFamily="18" charset="0"/>
                  </a:rPr>
                  <a:t>. </a:t>
                </a:r>
              </a:p>
              <a:p>
                <a:r>
                  <a:rPr lang="en-US" sz="2800" dirty="0" smtClean="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The sum of the squared residuals, </a:t>
                </a:r>
                <a14:m>
                  <m:oMath xmlns:m="http://schemas.openxmlformats.org/officeDocument/2006/math">
                    <m:nary>
                      <m:naryPr>
                        <m:chr m:val="∑"/>
                        <m:ctrlPr>
                          <a:rPr lang="en-GB" sz="2800" i="1" smtClean="0">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=1</m:t>
                        </m:r>
                      </m:sub>
                      <m:sup>
                        <m:r>
                          <a:rPr lang="en-US" sz="2800" i="1">
                            <a:latin typeface="Cambria Math" panose="02040503050406030204" pitchFamily="18" charset="0"/>
                          </a:rPr>
                          <m:t>𝑛</m:t>
                        </m:r>
                      </m:sup>
                      <m:e>
                        <m:sSup>
                          <m:sSupPr>
                            <m:ctrlPr>
                              <a:rPr lang="en-US" sz="2800" i="1" smtClean="0">
                                <a:latin typeface="Cambria Math" panose="02040503050406030204" pitchFamily="18" charset="0"/>
                              </a:rPr>
                            </m:ctrlPr>
                          </m:sSupPr>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𝑒</m:t>
                                </m:r>
                              </m:e>
                              <m:sub>
                                <m:r>
                                  <a:rPr lang="en-US" sz="2800" b="0" i="1" smtClean="0">
                                    <a:latin typeface="Cambria Math" panose="02040503050406030204" pitchFamily="18" charset="0"/>
                                  </a:rPr>
                                  <m:t>𝑖</m:t>
                                </m:r>
                              </m:sub>
                            </m:sSub>
                          </m:e>
                          <m:sup>
                            <m:r>
                              <a:rPr lang="en-US" sz="2800" b="0" i="1" smtClean="0">
                                <a:latin typeface="Cambria Math" panose="02040503050406030204" pitchFamily="18" charset="0"/>
                              </a:rPr>
                              <m:t>2</m:t>
                            </m:r>
                          </m:sup>
                        </m:sSup>
                      </m:e>
                    </m:nary>
                  </m:oMath>
                </a14:m>
                <a:r>
                  <a:rPr lang="en-US" sz="2800" dirty="0">
                    <a:latin typeface="Times New Roman" panose="02020603050405020304" pitchFamily="18" charset="0"/>
                    <a:cs typeface="Times New Roman" panose="02020603050405020304" pitchFamily="18" charset="0"/>
                  </a:rPr>
                  <a:t>, is a minimum</a:t>
                </a:r>
                <a:r>
                  <a:rPr lang="en-US"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“Sum Squared Error SSE”</a:t>
                </a:r>
              </a:p>
              <a:p>
                <a:r>
                  <a:rPr lang="en-US" sz="2800" dirty="0" smtClean="0">
                    <a:latin typeface="Times New Roman" panose="02020603050405020304" pitchFamily="18" charset="0"/>
                    <a:cs typeface="Times New Roman" panose="02020603050405020304" pitchFamily="18" charset="0"/>
                  </a:rPr>
                  <a:t>3. </a:t>
                </a:r>
                <a14:m>
                  <m:oMath xmlns:m="http://schemas.openxmlformats.org/officeDocument/2006/math">
                    <m:nary>
                      <m:naryPr>
                        <m:chr m:val="∑"/>
                        <m:ctrlPr>
                          <a:rPr lang="en-US" sz="2800" i="1">
                            <a:latin typeface="Cambria Math" panose="02040503050406030204" pitchFamily="18" charset="0"/>
                            <a:cs typeface="Times New Roman" panose="02020603050405020304" pitchFamily="18" charset="0"/>
                          </a:rPr>
                        </m:ctrlPr>
                      </m:naryPr>
                      <m:sub>
                        <m:r>
                          <m:rPr>
                            <m:brk m:alnAt="23"/>
                          </m:rPr>
                          <a:rPr lang="en-US" sz="2800" i="1">
                            <a:latin typeface="Cambria Math" panose="02040503050406030204" pitchFamily="18" charset="0"/>
                            <a:cs typeface="Times New Roman" panose="02020603050405020304" pitchFamily="18" charset="0"/>
                          </a:rPr>
                          <m:t>𝑖</m:t>
                        </m:r>
                        <m:r>
                          <a:rPr lang="en-US" sz="2800" i="1">
                            <a:latin typeface="Cambria Math" panose="02040503050406030204" pitchFamily="18" charset="0"/>
                            <a:cs typeface="Times New Roman" panose="02020603050405020304" pitchFamily="18" charset="0"/>
                          </a:rPr>
                          <m:t>=1</m:t>
                        </m:r>
                      </m:sub>
                      <m:sup>
                        <m:r>
                          <a:rPr lang="en-US" sz="2800" i="1">
                            <a:latin typeface="Cambria Math" panose="02040503050406030204" pitchFamily="18" charset="0"/>
                            <a:cs typeface="Times New Roman" panose="02020603050405020304" pitchFamily="18" charset="0"/>
                          </a:rPr>
                          <m:t>𝑛</m:t>
                        </m:r>
                      </m:sup>
                      <m:e>
                        <m:sSub>
                          <m:sSubPr>
                            <m:ctrlPr>
                              <a:rPr lang="en-GB" sz="2800" i="1" dirty="0">
                                <a:solidFill>
                                  <a:srgbClr val="000000"/>
                                </a:solidFill>
                                <a:latin typeface="Cambria Math" panose="02040503050406030204" pitchFamily="18" charset="0"/>
                              </a:rPr>
                            </m:ctrlPr>
                          </m:sSubPr>
                          <m:e>
                            <m:r>
                              <a:rPr lang="en-US" sz="2800" i="1" dirty="0">
                                <a:solidFill>
                                  <a:srgbClr val="000000"/>
                                </a:solidFill>
                                <a:latin typeface="Cambria Math" panose="02040503050406030204" pitchFamily="18" charset="0"/>
                              </a:rPr>
                              <m:t>𝑌</m:t>
                            </m:r>
                          </m:e>
                          <m:sub>
                            <m:r>
                              <a:rPr lang="en-US" sz="2800" i="1" dirty="0">
                                <a:solidFill>
                                  <a:srgbClr val="000000"/>
                                </a:solidFill>
                                <a:latin typeface="Cambria Math" panose="02040503050406030204" pitchFamily="18" charset="0"/>
                              </a:rPr>
                              <m:t>𝑖</m:t>
                            </m:r>
                          </m:sub>
                        </m:sSub>
                      </m:e>
                    </m:nary>
                    <m:r>
                      <a:rPr lang="en-US" sz="2800" b="0" i="1" smtClean="0">
                        <a:latin typeface="Cambria Math" panose="02040503050406030204" pitchFamily="18" charset="0"/>
                        <a:cs typeface="Times New Roman" panose="02020603050405020304" pitchFamily="18" charset="0"/>
                      </a:rPr>
                      <m:t>=</m:t>
                    </m:r>
                    <m:nary>
                      <m:naryPr>
                        <m:chr m:val="∑"/>
                        <m:ctrlPr>
                          <a:rPr lang="en-US" sz="2800" i="1" smtClean="0">
                            <a:latin typeface="Cambria Math" panose="02040503050406030204" pitchFamily="18" charset="0"/>
                            <a:cs typeface="Times New Roman" panose="02020603050405020304" pitchFamily="18" charset="0"/>
                          </a:rPr>
                        </m:ctrlPr>
                      </m:naryPr>
                      <m:sub>
                        <m:r>
                          <m:rPr>
                            <m:brk m:alnAt="23"/>
                          </m:rPr>
                          <a:rPr lang="en-US" sz="2800" b="0" i="1" smtClean="0">
                            <a:latin typeface="Cambria Math" panose="02040503050406030204" pitchFamily="18" charset="0"/>
                            <a:cs typeface="Times New Roman" panose="02020603050405020304" pitchFamily="18" charset="0"/>
                          </a:rPr>
                          <m:t>𝑖</m:t>
                        </m:r>
                        <m:r>
                          <a:rPr lang="en-US" sz="2800" b="0" i="1" smtClean="0">
                            <a:latin typeface="Cambria Math" panose="02040503050406030204" pitchFamily="18" charset="0"/>
                            <a:cs typeface="Times New Roman" panose="02020603050405020304" pitchFamily="18" charset="0"/>
                          </a:rPr>
                          <m:t>=1</m:t>
                        </m:r>
                      </m:sub>
                      <m:sup>
                        <m:r>
                          <a:rPr lang="en-US" sz="2800" b="0" i="1" smtClean="0">
                            <a:latin typeface="Cambria Math" panose="02040503050406030204" pitchFamily="18" charset="0"/>
                            <a:cs typeface="Times New Roman" panose="02020603050405020304" pitchFamily="18" charset="0"/>
                          </a:rPr>
                          <m:t>𝑛</m:t>
                        </m:r>
                      </m:sup>
                      <m:e>
                        <m:acc>
                          <m:accPr>
                            <m:chr m:val="̂"/>
                            <m:ctrlPr>
                              <a:rPr lang="en-GB" sz="2800" i="1">
                                <a:latin typeface="Cambria Math" panose="02040503050406030204" pitchFamily="18" charset="0"/>
                                <a:cs typeface="Times New Roman" panose="02020603050405020304" pitchFamily="18" charset="0"/>
                              </a:rPr>
                            </m:ctrlPr>
                          </m:acc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𝑌</m:t>
                                </m:r>
                              </m:e>
                              <m:sub>
                                <m:r>
                                  <a:rPr lang="en-US" sz="2800" i="1">
                                    <a:latin typeface="Cambria Math" panose="02040503050406030204" pitchFamily="18" charset="0"/>
                                    <a:cs typeface="Times New Roman" panose="02020603050405020304" pitchFamily="18" charset="0"/>
                                  </a:rPr>
                                  <m:t>𝑖</m:t>
                                </m:r>
                              </m:sub>
                            </m:sSub>
                          </m:e>
                        </m:acc>
                      </m:e>
                    </m:nary>
                  </m:oMath>
                </a14:m>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“Proof H.W</a:t>
                </a:r>
                <a:r>
                  <a:rPr lang="en-GB"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4. </a:t>
                </a:r>
                <a14:m>
                  <m:oMath xmlns:m="http://schemas.openxmlformats.org/officeDocument/2006/math">
                    <m:nary>
                      <m:naryPr>
                        <m:chr m:val="∑"/>
                        <m:ctrlPr>
                          <a:rPr lang="en-GB"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=1</m:t>
                        </m:r>
                      </m:sub>
                      <m:sup>
                        <m:r>
                          <a:rPr lang="en-US" sz="2800" i="1">
                            <a:latin typeface="Cambria Math" panose="02040503050406030204" pitchFamily="18" charset="0"/>
                          </a:rPr>
                          <m:t>𝑛</m:t>
                        </m:r>
                      </m:sup>
                      <m:e>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𝑋</m:t>
                            </m:r>
                          </m:e>
                          <m:sub>
                            <m:r>
                              <a:rPr lang="en-US" sz="2800" b="0" i="1" smtClean="0">
                                <a:latin typeface="Cambria Math" panose="02040503050406030204" pitchFamily="18" charset="0"/>
                              </a:rPr>
                              <m:t>𝑖</m:t>
                            </m:r>
                          </m:sub>
                        </m:sSub>
                        <m:sSub>
                          <m:sSubPr>
                            <m:ctrlPr>
                              <a:rPr lang="en-GB" sz="2800" i="1" smtClean="0">
                                <a:latin typeface="Cambria Math" panose="02040503050406030204" pitchFamily="18" charset="0"/>
                              </a:rPr>
                            </m:ctrlPr>
                          </m:sSubPr>
                          <m:e>
                            <m:r>
                              <a:rPr lang="en-US" sz="2800" i="1">
                                <a:latin typeface="Cambria Math" panose="02040503050406030204" pitchFamily="18" charset="0"/>
                              </a:rPr>
                              <m:t>𝑒</m:t>
                            </m:r>
                          </m:e>
                          <m:sub>
                            <m:r>
                              <a:rPr lang="en-US" sz="2800" i="1">
                                <a:latin typeface="Cambria Math" panose="02040503050406030204" pitchFamily="18" charset="0"/>
                              </a:rPr>
                              <m:t>𝑖</m:t>
                            </m:r>
                          </m:sub>
                        </m:sSub>
                      </m:e>
                    </m:nary>
                    <m:r>
                      <a:rPr lang="en-US" sz="2800" i="1">
                        <a:latin typeface="Cambria Math" panose="02040503050406030204" pitchFamily="18" charset="0"/>
                      </a:rPr>
                      <m:t>=0</m:t>
                    </m:r>
                  </m:oMath>
                </a14:m>
                <a:r>
                  <a:rPr lang="en-GB" sz="2800" dirty="0">
                    <a:latin typeface="Times New Roman" panose="02020603050405020304" pitchFamily="18" charset="0"/>
                    <a:cs typeface="Times New Roman" panose="02020603050405020304" pitchFamily="18" charset="0"/>
                  </a:rPr>
                  <a:t>.         “Proof H.W”</a:t>
                </a:r>
              </a:p>
              <a:p>
                <a:r>
                  <a:rPr lang="en-US" sz="2800" dirty="0" smtClean="0">
                    <a:latin typeface="Times New Roman" panose="02020603050405020304" pitchFamily="18" charset="0"/>
                    <a:cs typeface="Times New Roman" panose="02020603050405020304" pitchFamily="18" charset="0"/>
                  </a:rPr>
                  <a:t>5. </a:t>
                </a:r>
                <a14:m>
                  <m:oMath xmlns:m="http://schemas.openxmlformats.org/officeDocument/2006/math">
                    <m:nary>
                      <m:naryPr>
                        <m:chr m:val="∑"/>
                        <m:ctrlPr>
                          <a:rPr lang="en-GB"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=1</m:t>
                        </m:r>
                      </m:sub>
                      <m:sup>
                        <m:r>
                          <a:rPr lang="en-US" sz="2800" i="1">
                            <a:latin typeface="Cambria Math" panose="02040503050406030204" pitchFamily="18" charset="0"/>
                          </a:rPr>
                          <m:t>𝑛</m:t>
                        </m:r>
                      </m:sup>
                      <m:e>
                        <m:sSub>
                          <m:sSubPr>
                            <m:ctrlPr>
                              <a:rPr lang="en-GB" sz="2800" i="1">
                                <a:latin typeface="Cambria Math" panose="02040503050406030204" pitchFamily="18" charset="0"/>
                              </a:rPr>
                            </m:ctrlPr>
                          </m:sSubPr>
                          <m:e>
                            <m:acc>
                              <m:accPr>
                                <m:chr m:val="̂"/>
                                <m:ctrlPr>
                                  <a:rPr lang="en-GB" sz="2800" i="1">
                                    <a:latin typeface="Cambria Math" panose="02040503050406030204" pitchFamily="18" charset="0"/>
                                    <a:cs typeface="Times New Roman" panose="02020603050405020304" pitchFamily="18" charset="0"/>
                                  </a:rPr>
                                </m:ctrlPr>
                              </m:acc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𝑌</m:t>
                                    </m:r>
                                  </m:e>
                                  <m:sub>
                                    <m:r>
                                      <a:rPr lang="en-US" sz="2800" i="1">
                                        <a:latin typeface="Cambria Math" panose="02040503050406030204" pitchFamily="18" charset="0"/>
                                        <a:cs typeface="Times New Roman" panose="02020603050405020304" pitchFamily="18" charset="0"/>
                                      </a:rPr>
                                      <m:t>𝑖</m:t>
                                    </m:r>
                                  </m:sub>
                                </m:sSub>
                              </m:e>
                            </m:acc>
                            <m:r>
                              <a:rPr lang="en-US" sz="2800" i="1">
                                <a:latin typeface="Cambria Math" panose="02040503050406030204" pitchFamily="18" charset="0"/>
                              </a:rPr>
                              <m:t>𝑒</m:t>
                            </m:r>
                          </m:e>
                          <m:sub>
                            <m:r>
                              <a:rPr lang="en-US" sz="2800" i="1">
                                <a:latin typeface="Cambria Math" panose="02040503050406030204" pitchFamily="18" charset="0"/>
                              </a:rPr>
                              <m:t>𝑖</m:t>
                            </m:r>
                          </m:sub>
                        </m:sSub>
                      </m:e>
                    </m:nary>
                    <m:r>
                      <a:rPr lang="en-US" sz="2800" i="1">
                        <a:latin typeface="Cambria Math" panose="02040503050406030204" pitchFamily="18" charset="0"/>
                      </a:rPr>
                      <m:t>=0</m:t>
                    </m:r>
                  </m:oMath>
                </a14:m>
                <a:r>
                  <a:rPr lang="en-GB" sz="2800" dirty="0">
                    <a:latin typeface="Times New Roman" panose="02020603050405020304" pitchFamily="18" charset="0"/>
                    <a:cs typeface="Times New Roman" panose="02020603050405020304" pitchFamily="18" charset="0"/>
                  </a:rPr>
                  <a:t>.         “Proof H.W</a:t>
                </a:r>
                <a:r>
                  <a:rPr lang="en-GB" sz="2800" dirty="0" smtClean="0">
                    <a:latin typeface="Times New Roman" panose="02020603050405020304" pitchFamily="18" charset="0"/>
                    <a:cs typeface="Times New Roman" panose="02020603050405020304" pitchFamily="18" charset="0"/>
                  </a:rPr>
                  <a:t>”</a:t>
                </a:r>
              </a:p>
              <a:p>
                <a:r>
                  <a:rPr lang="en-US" sz="2800" dirty="0" smtClean="0">
                    <a:latin typeface="Times New Roman" panose="02020603050405020304" pitchFamily="18" charset="0"/>
                    <a:cs typeface="Times New Roman" panose="02020603050405020304" pitchFamily="18" charset="0"/>
                  </a:rPr>
                  <a:t>6.</a:t>
                </a:r>
                <a:r>
                  <a:rPr lang="en-US" sz="2800" dirty="0">
                    <a:latin typeface="Times New Roman" panose="02020603050405020304" pitchFamily="18" charset="0"/>
                    <a:cs typeface="Times New Roman" panose="02020603050405020304" pitchFamily="18" charset="0"/>
                  </a:rPr>
                  <a:t> The regression line always goes through the </a:t>
                </a:r>
                <a:r>
                  <a:rPr lang="en-US" sz="2800" dirty="0" smtClean="0">
                    <a:latin typeface="Times New Roman" panose="02020603050405020304" pitchFamily="18" charset="0"/>
                    <a:cs typeface="Times New Roman" panose="02020603050405020304" pitchFamily="18" charset="0"/>
                  </a:rPr>
                  <a:t>point </a:t>
                </a:r>
                <a14:m>
                  <m:oMath xmlns:m="http://schemas.openxmlformats.org/officeDocument/2006/math">
                    <m:d>
                      <m:dPr>
                        <m:ctrlPr>
                          <a:rPr lang="en-US" sz="2800" i="1" smtClean="0">
                            <a:latin typeface="Cambria Math" panose="02040503050406030204" pitchFamily="18" charset="0"/>
                          </a:rPr>
                        </m:ctrlPr>
                      </m:dPr>
                      <m:e>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𝑋</m:t>
                            </m:r>
                          </m:e>
                        </m:acc>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𝑌</m:t>
                            </m:r>
                          </m:e>
                        </m:acc>
                      </m:e>
                    </m:d>
                  </m:oMath>
                </a14:m>
                <a:r>
                  <a:rPr lang="en-GB" sz="2800" dirty="0" smtClean="0">
                    <a:latin typeface="Times New Roman" panose="02020603050405020304" pitchFamily="18" charset="0"/>
                    <a:cs typeface="Times New Roman" panose="02020603050405020304" pitchFamily="18" charset="0"/>
                  </a:rPr>
                  <a:t>.</a:t>
                </a:r>
                <a:r>
                  <a:rPr lang="en-GB" sz="2800" dirty="0">
                    <a:latin typeface="Times New Roman" panose="02020603050405020304" pitchFamily="18" charset="0"/>
                    <a:cs typeface="Times New Roman" panose="02020603050405020304" pitchFamily="18" charset="0"/>
                  </a:rPr>
                  <a:t> </a:t>
                </a:r>
                <a:endParaRPr lang="en-GB" sz="2800" dirty="0" smtClean="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79" y="1428206"/>
                <a:ext cx="10702835" cy="4606834"/>
              </a:xfrm>
              <a:blipFill rotWithShape="0">
                <a:blip r:embed="rId2"/>
                <a:stretch>
                  <a:fillRect l="-1139" b="-529"/>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36</a:t>
            </a:fld>
            <a:endParaRPr lang="en-US" dirty="0"/>
          </a:p>
        </p:txBody>
      </p:sp>
    </p:spTree>
    <p:extLst>
      <p:ext uri="{BB962C8B-B14F-4D97-AF65-F5344CB8AC3E}">
        <p14:creationId xmlns:p14="http://schemas.microsoft.com/office/powerpoint/2010/main" val="34626749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88274" y="286900"/>
                <a:ext cx="10058400" cy="5896186"/>
              </a:xfrm>
            </p:spPr>
            <p:txBody>
              <a:bodyPr>
                <a:normAutofit/>
              </a:bodyPr>
              <a:lstStyle/>
              <a:p>
                <a:r>
                  <a:rPr lang="en-GB" sz="2800" dirty="0" smtClean="0">
                    <a:solidFill>
                      <a:srgbClr val="0070C0"/>
                    </a:solidFill>
                    <a:latin typeface="Times New Roman" panose="02020603050405020304" pitchFamily="18" charset="0"/>
                    <a:cs typeface="Times New Roman" panose="02020603050405020304" pitchFamily="18" charset="0"/>
                  </a:rPr>
                  <a:t>1. </a:t>
                </a:r>
                <a14:m>
                  <m:oMath xmlns:m="http://schemas.openxmlformats.org/officeDocument/2006/math">
                    <m:nary>
                      <m:naryPr>
                        <m:chr m:val="∑"/>
                        <m:ctrlPr>
                          <a:rPr lang="en-GB" sz="2800" i="1">
                            <a:solidFill>
                              <a:srgbClr val="0070C0"/>
                            </a:solidFill>
                            <a:latin typeface="Cambria Math" panose="02040503050406030204" pitchFamily="18" charset="0"/>
                          </a:rPr>
                        </m:ctrlPr>
                      </m:naryPr>
                      <m:sub>
                        <m:r>
                          <m:rPr>
                            <m:brk m:alnAt="23"/>
                          </m:rPr>
                          <a:rPr lang="en-US" sz="2800" i="1">
                            <a:solidFill>
                              <a:srgbClr val="0070C0"/>
                            </a:solidFill>
                            <a:latin typeface="Cambria Math" panose="02040503050406030204" pitchFamily="18" charset="0"/>
                          </a:rPr>
                          <m:t>𝑖</m:t>
                        </m:r>
                        <m:r>
                          <a:rPr lang="en-US" sz="2800" i="1">
                            <a:solidFill>
                              <a:srgbClr val="0070C0"/>
                            </a:solidFill>
                            <a:latin typeface="Cambria Math" panose="02040503050406030204" pitchFamily="18" charset="0"/>
                          </a:rPr>
                          <m:t>=</m:t>
                        </m:r>
                        <m:r>
                          <m:rPr>
                            <m:brk m:alnAt="23"/>
                          </m:rPr>
                          <a:rPr lang="en-US" sz="2800" i="1">
                            <a:solidFill>
                              <a:srgbClr val="0070C0"/>
                            </a:solidFill>
                            <a:latin typeface="Cambria Math" panose="02040503050406030204" pitchFamily="18" charset="0"/>
                          </a:rPr>
                          <m:t>1</m:t>
                        </m:r>
                      </m:sub>
                      <m:sup>
                        <m:r>
                          <a:rPr lang="en-US" sz="2800" i="1">
                            <a:solidFill>
                              <a:srgbClr val="0070C0"/>
                            </a:solidFill>
                            <a:latin typeface="Cambria Math" panose="02040503050406030204" pitchFamily="18" charset="0"/>
                          </a:rPr>
                          <m:t>𝑛</m:t>
                        </m:r>
                      </m:sup>
                      <m:e>
                        <m:sSub>
                          <m:sSubPr>
                            <m:ctrlPr>
                              <a:rPr lang="en-GB" sz="2800" i="1">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𝑒</m:t>
                            </m:r>
                          </m:e>
                          <m:sub>
                            <m:r>
                              <a:rPr lang="en-US" sz="2800" i="1">
                                <a:solidFill>
                                  <a:srgbClr val="0070C0"/>
                                </a:solidFill>
                                <a:latin typeface="Cambria Math" panose="02040503050406030204" pitchFamily="18" charset="0"/>
                              </a:rPr>
                              <m:t>𝑖</m:t>
                            </m:r>
                          </m:sub>
                        </m:sSub>
                      </m:e>
                    </m:nary>
                    <m:r>
                      <a:rPr lang="en-US" sz="2800" i="1">
                        <a:solidFill>
                          <a:srgbClr val="0070C0"/>
                        </a:solidFill>
                        <a:latin typeface="Cambria Math" panose="02040503050406030204" pitchFamily="18" charset="0"/>
                      </a:rPr>
                      <m:t>=0</m:t>
                    </m:r>
                  </m:oMath>
                </a14:m>
                <a:r>
                  <a:rPr lang="en-GB" sz="2800" dirty="0">
                    <a:solidFill>
                      <a:srgbClr val="0070C0"/>
                    </a:solidFill>
                    <a:latin typeface="Times New Roman" panose="02020603050405020304" pitchFamily="18" charset="0"/>
                    <a:cs typeface="Times New Roman" panose="02020603050405020304" pitchFamily="18" charset="0"/>
                  </a:rPr>
                  <a:t>. </a:t>
                </a:r>
              </a:p>
              <a:p>
                <a:r>
                  <a:rPr lang="en-US" sz="2800" dirty="0" smtClean="0"/>
                  <a:t>Proof:</a:t>
                </a:r>
              </a:p>
              <a:p>
                <a14:m>
                  <m:oMath xmlns:m="http://schemas.openxmlformats.org/officeDocument/2006/math">
                    <m:sSub>
                      <m:sSubPr>
                        <m:ctrlPr>
                          <a:rPr lang="en-GB" sz="2800" i="1" dirty="0">
                            <a:solidFill>
                              <a:srgbClr val="000000"/>
                            </a:solidFill>
                            <a:latin typeface="Cambria Math" panose="02040503050406030204" pitchFamily="18" charset="0"/>
                          </a:rPr>
                        </m:ctrlPr>
                      </m:sSub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𝑒</m:t>
                            </m:r>
                          </m:e>
                          <m:sub>
                            <m:r>
                              <a:rPr lang="en-US" sz="2800" i="1">
                                <a:latin typeface="Cambria Math" panose="02040503050406030204" pitchFamily="18" charset="0"/>
                              </a:rPr>
                              <m:t>𝑖</m:t>
                            </m:r>
                          </m:sub>
                        </m:sSub>
                        <m:r>
                          <a:rPr lang="en-US" sz="2800" i="1">
                            <a:latin typeface="Cambria Math" panose="02040503050406030204" pitchFamily="18" charset="0"/>
                          </a:rPr>
                          <m:t>=</m:t>
                        </m:r>
                        <m:r>
                          <a:rPr lang="en-US" sz="2800" i="1" dirty="0">
                            <a:solidFill>
                              <a:srgbClr val="000000"/>
                            </a:solidFill>
                            <a:latin typeface="Cambria Math" panose="02040503050406030204" pitchFamily="18" charset="0"/>
                          </a:rPr>
                          <m:t>𝑦</m:t>
                        </m:r>
                      </m:e>
                      <m:sub>
                        <m:r>
                          <a:rPr lang="en-US" sz="2800" i="1" dirty="0">
                            <a:solidFill>
                              <a:srgbClr val="000000"/>
                            </a:solidFill>
                            <a:latin typeface="Cambria Math" panose="02040503050406030204" pitchFamily="18" charset="0"/>
                          </a:rPr>
                          <m:t>𝑖</m:t>
                        </m:r>
                      </m:sub>
                    </m:sSub>
                    <m:r>
                      <a:rPr lang="en-US" sz="2800" i="1" dirty="0">
                        <a:solidFill>
                          <a:srgbClr val="000000"/>
                        </a:solidFill>
                        <a:latin typeface="Cambria Math" panose="02040503050406030204" pitchFamily="18" charset="0"/>
                      </a:rPr>
                      <m:t>−</m:t>
                    </m:r>
                    <m:acc>
                      <m:accPr>
                        <m:chr m:val="̂"/>
                        <m:ctrlPr>
                          <a:rPr lang="en-GB" sz="2800" i="1">
                            <a:latin typeface="Cambria Math" panose="02040503050406030204" pitchFamily="18" charset="0"/>
                            <a:cs typeface="Times New Roman" panose="02020603050405020304" pitchFamily="18" charset="0"/>
                          </a:rPr>
                        </m:ctrlPr>
                      </m:acc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𝑦</m:t>
                            </m:r>
                          </m:e>
                          <m:sub>
                            <m:r>
                              <a:rPr lang="en-US" sz="2800" i="1">
                                <a:latin typeface="Cambria Math" panose="02040503050406030204" pitchFamily="18" charset="0"/>
                                <a:cs typeface="Times New Roman" panose="02020603050405020304" pitchFamily="18" charset="0"/>
                              </a:rPr>
                              <m:t>𝑖</m:t>
                            </m:r>
                          </m:sub>
                        </m:sSub>
                      </m:e>
                    </m:acc>
                  </m:oMath>
                </a14:m>
                <a:endParaRPr lang="en-GB" sz="2800" dirty="0" smtClean="0"/>
              </a:p>
              <a:p>
                <a14:m>
                  <m:oMath xmlns:m="http://schemas.openxmlformats.org/officeDocument/2006/math">
                    <m:nary>
                      <m:naryPr>
                        <m:chr m:val="∑"/>
                        <m:ctrlPr>
                          <a:rPr lang="en-GB" sz="2800" i="1" smtClean="0">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𝑖</m:t>
                        </m:r>
                        <m:r>
                          <a:rPr lang="en-US" sz="2800" i="1">
                            <a:solidFill>
                              <a:schemeClr val="tx1"/>
                            </a:solidFill>
                            <a:latin typeface="Cambria Math" panose="02040503050406030204" pitchFamily="18" charset="0"/>
                          </a:rPr>
                          <m:t>=</m:t>
                        </m:r>
                        <m:r>
                          <m:rPr>
                            <m:brk m:alnAt="23"/>
                          </m:rPr>
                          <a:rPr lang="en-US" sz="2800" i="1">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𝑛</m:t>
                        </m:r>
                      </m:sup>
                      <m:e>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𝑒</m:t>
                            </m:r>
                          </m:e>
                          <m:sub>
                            <m:r>
                              <a:rPr lang="en-US" sz="2800" i="1">
                                <a:solidFill>
                                  <a:schemeClr val="tx1"/>
                                </a:solidFill>
                                <a:latin typeface="Cambria Math" panose="02040503050406030204" pitchFamily="18" charset="0"/>
                              </a:rPr>
                              <m:t>𝑖</m:t>
                            </m:r>
                          </m:sub>
                        </m:sSub>
                      </m:e>
                    </m:nary>
                    <m:r>
                      <a:rPr lang="en-US" sz="2800" b="0" i="0" smtClean="0">
                        <a:solidFill>
                          <a:schemeClr val="tx1"/>
                        </a:solidFill>
                        <a:latin typeface="Cambria Math" panose="02040503050406030204" pitchFamily="18" charset="0"/>
                      </a:rPr>
                      <m:t>=</m:t>
                    </m:r>
                    <m:nary>
                      <m:naryPr>
                        <m:chr m:val="∑"/>
                        <m:ctrlPr>
                          <a:rPr lang="en-GB" sz="2800" i="1" smtClean="0">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𝑖</m:t>
                        </m:r>
                        <m:r>
                          <a:rPr lang="en-US" sz="2800" i="1">
                            <a:solidFill>
                              <a:schemeClr val="tx1"/>
                            </a:solidFill>
                            <a:latin typeface="Cambria Math" panose="02040503050406030204" pitchFamily="18" charset="0"/>
                          </a:rPr>
                          <m:t>=</m:t>
                        </m:r>
                        <m:r>
                          <m:rPr>
                            <m:brk m:alnAt="23"/>
                          </m:rPr>
                          <a:rPr lang="en-US" sz="2800" i="1">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𝑛</m:t>
                        </m:r>
                      </m:sup>
                      <m:e>
                        <m:d>
                          <m:dPr>
                            <m:ctrlPr>
                              <a:rPr lang="en-US" sz="2800" i="1" smtClean="0">
                                <a:solidFill>
                                  <a:schemeClr val="tx1"/>
                                </a:solidFill>
                                <a:latin typeface="Cambria Math" panose="02040503050406030204" pitchFamily="18" charset="0"/>
                              </a:rPr>
                            </m:ctrlPr>
                          </m:dPr>
                          <m:e>
                            <m:sSub>
                              <m:sSubPr>
                                <m:ctrlPr>
                                  <a:rPr lang="en-US" sz="280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𝑦</m:t>
                                </m:r>
                              </m:e>
                              <m:sub>
                                <m:r>
                                  <a:rPr lang="en-US" sz="2800" b="0" i="1" smtClean="0">
                                    <a:solidFill>
                                      <a:schemeClr val="tx1"/>
                                    </a:solidFill>
                                    <a:latin typeface="Cambria Math" panose="02040503050406030204" pitchFamily="18" charset="0"/>
                                  </a:rPr>
                                  <m:t>𝑖</m:t>
                                </m:r>
                              </m:sub>
                            </m:sSub>
                            <m:r>
                              <a:rPr lang="en-US" sz="2800" b="0" i="1" smtClean="0">
                                <a:solidFill>
                                  <a:schemeClr val="tx1"/>
                                </a:solidFill>
                                <a:latin typeface="Cambria Math" panose="02040503050406030204" pitchFamily="18" charset="0"/>
                              </a:rPr>
                              <m:t>−</m:t>
                            </m:r>
                            <m:acc>
                              <m:accPr>
                                <m:chr m:val="̂"/>
                                <m:ctrlPr>
                                  <a:rPr lang="en-GB" sz="2800" i="1">
                                    <a:latin typeface="Cambria Math" panose="02040503050406030204" pitchFamily="18" charset="0"/>
                                    <a:cs typeface="Times New Roman" panose="02020603050405020304" pitchFamily="18" charset="0"/>
                                  </a:rPr>
                                </m:ctrlPr>
                              </m:acc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𝑦</m:t>
                                    </m:r>
                                  </m:e>
                                  <m:sub>
                                    <m:r>
                                      <a:rPr lang="en-US" sz="2800" i="1">
                                        <a:latin typeface="Cambria Math" panose="02040503050406030204" pitchFamily="18" charset="0"/>
                                        <a:cs typeface="Times New Roman" panose="02020603050405020304" pitchFamily="18" charset="0"/>
                                      </a:rPr>
                                      <m:t>𝑖</m:t>
                                    </m:r>
                                  </m:sub>
                                </m:sSub>
                              </m:e>
                            </m:acc>
                          </m:e>
                        </m:d>
                      </m:e>
                    </m:nary>
                  </m:oMath>
                </a14:m>
                <a:endParaRPr lang="en-US" sz="2800" dirty="0" smtClean="0">
                  <a:solidFill>
                    <a:schemeClr val="tx1"/>
                  </a:solidFill>
                </a:endParaRPr>
              </a:p>
              <a:p>
                <a14:m>
                  <m:oMath xmlns:m="http://schemas.openxmlformats.org/officeDocument/2006/math">
                    <m:r>
                      <a:rPr lang="en-US" sz="2800" b="0" i="0" smtClean="0">
                        <a:solidFill>
                          <a:schemeClr val="tx1"/>
                        </a:solidFill>
                        <a:latin typeface="Cambria Math" panose="02040503050406030204" pitchFamily="18" charset="0"/>
                      </a:rPr>
                      <m:t>              </m:t>
                    </m:r>
                    <m:r>
                      <a:rPr lang="en-US" sz="2800">
                        <a:solidFill>
                          <a:schemeClr val="tx1"/>
                        </a:solidFill>
                        <a:latin typeface="Cambria Math" panose="02040503050406030204" pitchFamily="18" charset="0"/>
                      </a:rPr>
                      <m:t>=</m:t>
                    </m:r>
                    <m:nary>
                      <m:naryPr>
                        <m:chr m:val="∑"/>
                        <m:ctrlPr>
                          <a:rPr lang="en-GB" sz="2800" i="1">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𝑖</m:t>
                        </m:r>
                        <m:r>
                          <a:rPr lang="en-US" sz="2800" i="1">
                            <a:solidFill>
                              <a:schemeClr val="tx1"/>
                            </a:solidFill>
                            <a:latin typeface="Cambria Math" panose="02040503050406030204" pitchFamily="18" charset="0"/>
                          </a:rPr>
                          <m:t>=</m:t>
                        </m:r>
                        <m:r>
                          <m:rPr>
                            <m:brk m:alnAt="23"/>
                          </m:rPr>
                          <a:rPr lang="en-US" sz="2800" i="1">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𝑛</m:t>
                        </m:r>
                      </m:sup>
                      <m:e>
                        <m:d>
                          <m:dPr>
                            <m:ctrlPr>
                              <a:rPr lang="en-US" sz="2800" i="1">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𝑦</m:t>
                                </m:r>
                              </m:e>
                              <m:sub>
                                <m:r>
                                  <a:rPr lang="en-US" sz="2800" i="1">
                                    <a:solidFill>
                                      <a:schemeClr val="tx1"/>
                                    </a:solidFill>
                                    <a:latin typeface="Cambria Math" panose="02040503050406030204" pitchFamily="18" charset="0"/>
                                  </a:rPr>
                                  <m:t>𝑖</m:t>
                                </m:r>
                              </m:sub>
                            </m:sSub>
                            <m:r>
                              <a:rPr lang="en-US" sz="2800" i="1">
                                <a:solidFill>
                                  <a:schemeClr val="tx1"/>
                                </a:solidFill>
                                <a:latin typeface="Cambria Math" panose="02040503050406030204" pitchFamily="18" charset="0"/>
                              </a:rPr>
                              <m:t>−</m:t>
                            </m:r>
                            <m:d>
                              <m:dPr>
                                <m:ctrlPr>
                                  <a:rPr lang="en-US" sz="2800" i="1" smtClean="0">
                                    <a:solidFill>
                                      <a:schemeClr val="tx1"/>
                                    </a:solidFill>
                                    <a:latin typeface="Cambria Math" panose="02040503050406030204" pitchFamily="18" charset="0"/>
                                  </a:rPr>
                                </m:ctrlPr>
                              </m:dPr>
                              <m:e>
                                <m:sSub>
                                  <m:sSubPr>
                                    <m:ctrlPr>
                                      <a:rPr lang="en-US" sz="280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𝑏</m:t>
                                    </m:r>
                                  </m:e>
                                  <m:sub>
                                    <m:r>
                                      <a:rPr lang="en-US" sz="2800" b="0" i="1" smtClean="0">
                                        <a:solidFill>
                                          <a:schemeClr val="tx1"/>
                                        </a:solidFill>
                                        <a:latin typeface="Cambria Math" panose="02040503050406030204" pitchFamily="18" charset="0"/>
                                      </a:rPr>
                                      <m:t>0</m:t>
                                    </m:r>
                                  </m:sub>
                                </m:sSub>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𝑏</m:t>
                                    </m:r>
                                  </m:e>
                                  <m:sub>
                                    <m:r>
                                      <a:rPr lang="en-US" sz="2800" b="0" i="1" smtClean="0">
                                        <a:solidFill>
                                          <a:schemeClr val="tx1"/>
                                        </a:solidFill>
                                        <a:latin typeface="Cambria Math" panose="02040503050406030204" pitchFamily="18" charset="0"/>
                                      </a:rPr>
                                      <m:t>1</m:t>
                                    </m:r>
                                  </m:sub>
                                </m:sSub>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𝑥</m:t>
                                    </m:r>
                                  </m:e>
                                  <m:sub>
                                    <m:r>
                                      <a:rPr lang="en-US" sz="2800" b="0" i="1" smtClean="0">
                                        <a:solidFill>
                                          <a:schemeClr val="tx1"/>
                                        </a:solidFill>
                                        <a:latin typeface="Cambria Math" panose="02040503050406030204" pitchFamily="18" charset="0"/>
                                      </a:rPr>
                                      <m:t>𝑖</m:t>
                                    </m:r>
                                  </m:sub>
                                </m:sSub>
                              </m:e>
                            </m:d>
                          </m:e>
                        </m:d>
                      </m:e>
                    </m:nary>
                  </m:oMath>
                </a14:m>
                <a:endParaRPr lang="en-US" sz="2800" dirty="0" smtClean="0">
                  <a:cs typeface="Times New Roman" panose="02020603050405020304" pitchFamily="18" charset="0"/>
                </a:endParaRPr>
              </a:p>
              <a:p>
                <a14:m>
                  <m:oMath xmlns:m="http://schemas.openxmlformats.org/officeDocument/2006/math">
                    <m:r>
                      <a:rPr lang="en-US" sz="2800">
                        <a:solidFill>
                          <a:schemeClr val="tx1"/>
                        </a:solidFill>
                        <a:latin typeface="Cambria Math" panose="02040503050406030204" pitchFamily="18" charset="0"/>
                      </a:rPr>
                      <m:t> </m:t>
                    </m:r>
                    <m:r>
                      <a:rPr lang="en-US" sz="2800" b="0" i="0" smtClean="0">
                        <a:solidFill>
                          <a:schemeClr val="tx1"/>
                        </a:solidFill>
                        <a:latin typeface="Cambria Math" panose="02040503050406030204" pitchFamily="18" charset="0"/>
                      </a:rPr>
                      <m:t>             </m:t>
                    </m:r>
                    <m:r>
                      <a:rPr lang="en-US" sz="2800">
                        <a:solidFill>
                          <a:schemeClr val="tx1"/>
                        </a:solidFill>
                        <a:latin typeface="Cambria Math" panose="02040503050406030204" pitchFamily="18" charset="0"/>
                      </a:rPr>
                      <m:t>=</m:t>
                    </m:r>
                    <m:nary>
                      <m:naryPr>
                        <m:chr m:val="∑"/>
                        <m:ctrlPr>
                          <a:rPr lang="en-GB" sz="2800" i="1">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𝑖</m:t>
                        </m:r>
                        <m:r>
                          <a:rPr lang="en-US" sz="2800" i="1">
                            <a:solidFill>
                              <a:schemeClr val="tx1"/>
                            </a:solidFill>
                            <a:latin typeface="Cambria Math" panose="02040503050406030204" pitchFamily="18" charset="0"/>
                          </a:rPr>
                          <m:t>=</m:t>
                        </m:r>
                        <m:r>
                          <m:rPr>
                            <m:brk m:alnAt="23"/>
                          </m:rPr>
                          <a:rPr lang="en-US" sz="2800" i="1">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𝑛</m:t>
                        </m:r>
                      </m:sup>
                      <m:e>
                        <m:d>
                          <m:dPr>
                            <m:ctrlPr>
                              <a:rPr lang="en-US" sz="2800" i="1">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𝑦</m:t>
                                </m:r>
                              </m:e>
                              <m:sub>
                                <m:r>
                                  <a:rPr lang="en-US" sz="2800" i="1">
                                    <a:solidFill>
                                      <a:schemeClr val="tx1"/>
                                    </a:solidFill>
                                    <a:latin typeface="Cambria Math" panose="02040503050406030204" pitchFamily="18" charset="0"/>
                                  </a:rPr>
                                  <m:t>𝑖</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0</m:t>
                                </m:r>
                              </m:sub>
                            </m:sSub>
                            <m:r>
                              <a:rPr lang="en-US" sz="2800" b="0" i="1" smtClean="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𝑥</m:t>
                                </m:r>
                              </m:e>
                              <m:sub>
                                <m:r>
                                  <a:rPr lang="en-US" sz="2800" i="1">
                                    <a:solidFill>
                                      <a:schemeClr val="tx1"/>
                                    </a:solidFill>
                                    <a:latin typeface="Cambria Math" panose="02040503050406030204" pitchFamily="18" charset="0"/>
                                  </a:rPr>
                                  <m:t>𝑖</m:t>
                                </m:r>
                              </m:sub>
                            </m:sSub>
                          </m:e>
                        </m:d>
                      </m:e>
                    </m:nary>
                  </m:oMath>
                </a14:m>
                <a:endParaRPr lang="en-GB" sz="2800" dirty="0" smtClean="0"/>
              </a:p>
              <a:p>
                <a14:m>
                  <m:oMath xmlns:m="http://schemas.openxmlformats.org/officeDocument/2006/math">
                    <m:r>
                      <a:rPr lang="en-US" sz="2800">
                        <a:solidFill>
                          <a:schemeClr val="tx1"/>
                        </a:solidFill>
                        <a:latin typeface="Cambria Math" panose="02040503050406030204" pitchFamily="18" charset="0"/>
                      </a:rPr>
                      <m:t> </m:t>
                    </m:r>
                    <m:r>
                      <a:rPr lang="en-US" sz="2800" b="0" i="0" smtClean="0">
                        <a:solidFill>
                          <a:schemeClr val="tx1"/>
                        </a:solidFill>
                        <a:latin typeface="Cambria Math" panose="02040503050406030204" pitchFamily="18" charset="0"/>
                      </a:rPr>
                      <m:t>            </m:t>
                    </m:r>
                    <m:r>
                      <a:rPr lang="en-US" sz="2800">
                        <a:solidFill>
                          <a:schemeClr val="tx1"/>
                        </a:solidFill>
                        <a:latin typeface="Cambria Math" panose="02040503050406030204" pitchFamily="18" charset="0"/>
                      </a:rPr>
                      <m:t>=</m:t>
                    </m:r>
                    <m:nary>
                      <m:naryPr>
                        <m:chr m:val="∑"/>
                        <m:ctrlPr>
                          <a:rPr lang="en-GB" sz="2800" i="1">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𝑖</m:t>
                        </m:r>
                        <m:r>
                          <a:rPr lang="en-US" sz="2800" i="1">
                            <a:solidFill>
                              <a:schemeClr val="tx1"/>
                            </a:solidFill>
                            <a:latin typeface="Cambria Math" panose="02040503050406030204" pitchFamily="18" charset="0"/>
                          </a:rPr>
                          <m:t>=</m:t>
                        </m:r>
                        <m:r>
                          <m:rPr>
                            <m:brk m:alnAt="23"/>
                          </m:rPr>
                          <a:rPr lang="en-US" sz="2800" i="1">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𝑛</m:t>
                        </m:r>
                      </m:sup>
                      <m:e>
                        <m:d>
                          <m:dPr>
                            <m:ctrlPr>
                              <a:rPr lang="en-US" sz="2800" i="1" smtClean="0">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𝑦</m:t>
                                </m:r>
                              </m:e>
                              <m:sub>
                                <m:r>
                                  <a:rPr lang="en-US" sz="2800" i="1">
                                    <a:solidFill>
                                      <a:schemeClr val="tx1"/>
                                    </a:solidFill>
                                    <a:latin typeface="Cambria Math" panose="02040503050406030204" pitchFamily="18" charset="0"/>
                                  </a:rPr>
                                  <m:t>𝑖</m:t>
                                </m:r>
                              </m:sub>
                            </m:sSub>
                            <m:r>
                              <a:rPr lang="en-US" sz="2800" i="1">
                                <a:solidFill>
                                  <a:schemeClr val="tx1"/>
                                </a:solidFill>
                                <a:latin typeface="Cambria Math" panose="02040503050406030204" pitchFamily="18" charset="0"/>
                              </a:rPr>
                              <m:t>−</m:t>
                            </m:r>
                            <m:d>
                              <m:dPr>
                                <m:ctrlPr>
                                  <a:rPr lang="en-US" sz="2800" i="1" smtClean="0">
                                    <a:solidFill>
                                      <a:schemeClr val="tx1"/>
                                    </a:solidFill>
                                    <a:latin typeface="Cambria Math" panose="02040503050406030204" pitchFamily="18" charset="0"/>
                                  </a:rPr>
                                </m:ctrlPr>
                              </m:dPr>
                              <m:e>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𝑦</m:t>
                                    </m:r>
                                  </m:e>
                                </m:acc>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e>
                            </m:d>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𝑥</m:t>
                                </m:r>
                              </m:e>
                              <m:sub>
                                <m:r>
                                  <a:rPr lang="en-US" sz="2800" i="1">
                                    <a:solidFill>
                                      <a:schemeClr val="tx1"/>
                                    </a:solidFill>
                                    <a:latin typeface="Cambria Math" panose="02040503050406030204" pitchFamily="18" charset="0"/>
                                  </a:rPr>
                                  <m:t>𝑖</m:t>
                                </m:r>
                              </m:sub>
                            </m:sSub>
                          </m:e>
                        </m:d>
                      </m:e>
                    </m:nary>
                  </m:oMath>
                </a14:m>
                <a:endParaRPr lang="en-GB" sz="2800" dirty="0" smtClean="0"/>
              </a:p>
              <a:p>
                <a14:m>
                  <m:oMath xmlns:m="http://schemas.openxmlformats.org/officeDocument/2006/math">
                    <m:r>
                      <a:rPr lang="en-US" sz="2800">
                        <a:solidFill>
                          <a:schemeClr val="tx1"/>
                        </a:solidFill>
                        <a:latin typeface="Cambria Math" panose="02040503050406030204" pitchFamily="18" charset="0"/>
                      </a:rPr>
                      <m:t> </m:t>
                    </m:r>
                    <m:r>
                      <a:rPr lang="en-US" sz="2800" b="0" i="0" smtClean="0">
                        <a:solidFill>
                          <a:schemeClr val="tx1"/>
                        </a:solidFill>
                        <a:latin typeface="Cambria Math" panose="02040503050406030204" pitchFamily="18" charset="0"/>
                      </a:rPr>
                      <m:t>             </m:t>
                    </m:r>
                    <m:r>
                      <a:rPr lang="en-US" sz="2800">
                        <a:solidFill>
                          <a:schemeClr val="tx1"/>
                        </a:solidFill>
                        <a:latin typeface="Cambria Math" panose="02040503050406030204" pitchFamily="18" charset="0"/>
                      </a:rPr>
                      <m:t>=</m:t>
                    </m:r>
                    <m:nary>
                      <m:naryPr>
                        <m:chr m:val="∑"/>
                        <m:ctrlPr>
                          <a:rPr lang="en-GB" sz="2800" i="1">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𝑖</m:t>
                        </m:r>
                        <m:r>
                          <a:rPr lang="en-US" sz="2800" i="1">
                            <a:solidFill>
                              <a:schemeClr val="tx1"/>
                            </a:solidFill>
                            <a:latin typeface="Cambria Math" panose="02040503050406030204" pitchFamily="18" charset="0"/>
                          </a:rPr>
                          <m:t>=</m:t>
                        </m:r>
                        <m:r>
                          <m:rPr>
                            <m:brk m:alnAt="23"/>
                          </m:rPr>
                          <a:rPr lang="en-US" sz="2800" i="1">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𝑛</m:t>
                        </m:r>
                      </m:sup>
                      <m:e>
                        <m:d>
                          <m:dPr>
                            <m:ctrlPr>
                              <a:rPr lang="en-US" sz="2800" i="1">
                                <a:solidFill>
                                  <a:schemeClr val="tx1"/>
                                </a:solidFill>
                                <a:latin typeface="Cambria Math" panose="02040503050406030204" pitchFamily="18" charset="0"/>
                              </a:rPr>
                            </m:ctrlPr>
                          </m:dPr>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𝑦</m:t>
                                </m:r>
                              </m:e>
                              <m:sub>
                                <m:r>
                                  <a:rPr lang="en-US" sz="2800" i="1">
                                    <a:solidFill>
                                      <a:schemeClr val="tx1"/>
                                    </a:solidFill>
                                    <a:latin typeface="Cambria Math" panose="02040503050406030204" pitchFamily="18" charset="0"/>
                                  </a:rPr>
                                  <m:t>𝑖</m:t>
                                </m:r>
                              </m:sub>
                            </m:sSub>
                            <m:r>
                              <a:rPr lang="en-US" sz="2800" i="1">
                                <a:solidFill>
                                  <a:schemeClr val="tx1"/>
                                </a:solidFill>
                                <a:latin typeface="Cambria Math" panose="02040503050406030204" pitchFamily="18" charset="0"/>
                              </a:rPr>
                              <m:t>−</m:t>
                            </m:r>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𝑦</m:t>
                                </m:r>
                              </m:e>
                            </m:acc>
                            <m:r>
                              <a:rPr lang="en-US" sz="2800" b="0" i="1" smtClean="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𝑥</m:t>
                                </m:r>
                              </m:e>
                              <m:sub>
                                <m:r>
                                  <a:rPr lang="en-US" sz="2800" i="1">
                                    <a:solidFill>
                                      <a:schemeClr val="tx1"/>
                                    </a:solidFill>
                                    <a:latin typeface="Cambria Math" panose="02040503050406030204" pitchFamily="18" charset="0"/>
                                  </a:rPr>
                                  <m:t>𝑖</m:t>
                                </m:r>
                              </m:sub>
                            </m:sSub>
                          </m:e>
                        </m:d>
                      </m:e>
                    </m:nary>
                  </m:oMath>
                </a14:m>
                <a:endParaRPr lang="en-GB" sz="2800" dirty="0" smtClean="0"/>
              </a:p>
              <a:p>
                <a:r>
                  <a:rPr lang="en-US" sz="2800" b="0" dirty="0" smtClean="0">
                    <a:solidFill>
                      <a:schemeClr val="tx1"/>
                    </a:solidFill>
                  </a:rPr>
                  <a:t>         </a:t>
                </a:r>
                <a14:m>
                  <m:oMath xmlns:m="http://schemas.openxmlformats.org/officeDocument/2006/math">
                    <m:r>
                      <a:rPr lang="en-US" sz="2800">
                        <a:solidFill>
                          <a:schemeClr val="tx1"/>
                        </a:solidFill>
                        <a:latin typeface="Cambria Math" panose="02040503050406030204" pitchFamily="18" charset="0"/>
                      </a:rPr>
                      <m:t> =</m:t>
                    </m:r>
                    <m:nary>
                      <m:naryPr>
                        <m:chr m:val="∑"/>
                        <m:ctrlPr>
                          <a:rPr lang="en-GB" sz="2800" i="1">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𝑖</m:t>
                        </m:r>
                        <m:r>
                          <a:rPr lang="en-US" sz="2800" i="1">
                            <a:solidFill>
                              <a:schemeClr val="tx1"/>
                            </a:solidFill>
                            <a:latin typeface="Cambria Math" panose="02040503050406030204" pitchFamily="18" charset="0"/>
                          </a:rPr>
                          <m:t>=</m:t>
                        </m:r>
                        <m:r>
                          <m:rPr>
                            <m:brk m:alnAt="23"/>
                          </m:rPr>
                          <a:rPr lang="en-US" sz="2800" i="1">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𝑛</m:t>
                        </m:r>
                      </m:sup>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𝑦</m:t>
                            </m:r>
                          </m:e>
                          <m:sub>
                            <m:r>
                              <a:rPr lang="en-US" sz="2800" i="1">
                                <a:solidFill>
                                  <a:schemeClr val="tx1"/>
                                </a:solidFill>
                                <a:latin typeface="Cambria Math" panose="02040503050406030204" pitchFamily="18" charset="0"/>
                              </a:rPr>
                              <m:t>𝑖</m:t>
                            </m:r>
                          </m:sub>
                        </m:sSub>
                      </m:e>
                    </m:nary>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𝑛</m:t>
                    </m:r>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𝑦</m:t>
                        </m:r>
                      </m:e>
                    </m:acc>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𝑛</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nary>
                      <m:naryPr>
                        <m:chr m:val="∑"/>
                        <m:ctrlPr>
                          <a:rPr lang="en-GB" sz="2800" i="1">
                            <a:solidFill>
                              <a:schemeClr val="tx1"/>
                            </a:solidFill>
                            <a:latin typeface="Cambria Math" panose="02040503050406030204" pitchFamily="18" charset="0"/>
                          </a:rPr>
                        </m:ctrlPr>
                      </m:naryPr>
                      <m:sub>
                        <m:r>
                          <m:rPr>
                            <m:brk m:alnAt="23"/>
                          </m:rPr>
                          <a:rPr lang="en-US" sz="2800" i="1">
                            <a:solidFill>
                              <a:schemeClr val="tx1"/>
                            </a:solidFill>
                            <a:latin typeface="Cambria Math" panose="02040503050406030204" pitchFamily="18" charset="0"/>
                          </a:rPr>
                          <m:t>𝑖</m:t>
                        </m:r>
                        <m:r>
                          <a:rPr lang="en-US" sz="2800" i="1">
                            <a:solidFill>
                              <a:schemeClr val="tx1"/>
                            </a:solidFill>
                            <a:latin typeface="Cambria Math" panose="02040503050406030204" pitchFamily="18" charset="0"/>
                          </a:rPr>
                          <m:t>=</m:t>
                        </m:r>
                        <m:r>
                          <m:rPr>
                            <m:brk m:alnAt="23"/>
                          </m:rPr>
                          <a:rPr lang="en-US" sz="2800" i="1">
                            <a:solidFill>
                              <a:schemeClr val="tx1"/>
                            </a:solidFill>
                            <a:latin typeface="Cambria Math" panose="02040503050406030204" pitchFamily="18" charset="0"/>
                          </a:rPr>
                          <m:t>1</m:t>
                        </m:r>
                      </m:sub>
                      <m:sup>
                        <m:r>
                          <a:rPr lang="en-US" sz="2800" i="1">
                            <a:solidFill>
                              <a:schemeClr val="tx1"/>
                            </a:solidFill>
                            <a:latin typeface="Cambria Math" panose="02040503050406030204" pitchFamily="18" charset="0"/>
                          </a:rPr>
                          <m:t>𝑛</m:t>
                        </m:r>
                      </m:sup>
                      <m:e>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𝑥</m:t>
                            </m:r>
                          </m:e>
                          <m:sub>
                            <m:r>
                              <a:rPr lang="en-US" sz="2800" i="1">
                                <a:solidFill>
                                  <a:schemeClr val="tx1"/>
                                </a:solidFill>
                                <a:latin typeface="Cambria Math" panose="02040503050406030204" pitchFamily="18" charset="0"/>
                              </a:rPr>
                              <m:t>𝑖</m:t>
                            </m:r>
                          </m:sub>
                        </m:sSub>
                      </m:e>
                    </m:nary>
                  </m:oMath>
                </a14:m>
                <a:endParaRPr lang="en-US" sz="2800" b="0" dirty="0" smtClean="0">
                  <a:solidFill>
                    <a:schemeClr val="tx1"/>
                  </a:solidFill>
                </a:endParaRPr>
              </a:p>
              <a:p>
                <a:r>
                  <a:rPr lang="en-US" sz="2800" b="0" dirty="0" smtClean="0">
                    <a:solidFill>
                      <a:schemeClr val="tx1"/>
                    </a:solidFill>
                  </a:rPr>
                  <a:t>       </a:t>
                </a:r>
                <a14:m>
                  <m:oMath xmlns:m="http://schemas.openxmlformats.org/officeDocument/2006/math">
                    <m:r>
                      <a:rPr lang="en-US" sz="2800" b="0" i="0" smtClean="0">
                        <a:solidFill>
                          <a:schemeClr val="tx1"/>
                        </a:solidFill>
                        <a:latin typeface="Cambria Math" panose="02040503050406030204" pitchFamily="18" charset="0"/>
                      </a:rPr>
                      <m:t>   </m:t>
                    </m:r>
                    <m:r>
                      <a:rPr lang="en-US" sz="2800">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𝑛</m:t>
                    </m:r>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𝑦</m:t>
                        </m:r>
                      </m:e>
                    </m:acc>
                    <m:r>
                      <a:rPr lang="en-US" sz="2800" i="1">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𝑛</m:t>
                    </m:r>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𝑦</m:t>
                        </m:r>
                      </m:e>
                    </m:acc>
                    <m:r>
                      <a:rPr lang="en-US" sz="2800" i="1">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𝑛</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𝑛</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oMath>
                </a14:m>
                <a:r>
                  <a:rPr lang="en-GB" sz="2800" dirty="0" smtClean="0"/>
                  <a:t>=0</a:t>
                </a:r>
                <a:endParaRPr lang="en-GB"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88274" y="286900"/>
                <a:ext cx="10058400" cy="5896186"/>
              </a:xfrm>
              <a:blipFill rotWithShape="0">
                <a:blip r:embed="rId2"/>
                <a:stretch>
                  <a:fillRect l="-1273" t="-1758"/>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37</a:t>
            </a:fld>
            <a:endParaRPr lang="en-US" dirty="0"/>
          </a:p>
        </p:txBody>
      </p:sp>
    </p:spTree>
    <p:extLst>
      <p:ext uri="{BB962C8B-B14F-4D97-AF65-F5344CB8AC3E}">
        <p14:creationId xmlns:p14="http://schemas.microsoft.com/office/powerpoint/2010/main" val="3239419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374469"/>
                <a:ext cx="10058400" cy="5494625"/>
              </a:xfrm>
            </p:spPr>
            <p:txBody>
              <a:bodyPr>
                <a:normAutofit/>
              </a:bodyPr>
              <a:lstStyle/>
              <a:p>
                <a:r>
                  <a:rPr lang="en-US" sz="2800" dirty="0" smtClean="0">
                    <a:solidFill>
                      <a:srgbClr val="0070C0"/>
                    </a:solidFill>
                    <a:latin typeface="Times New Roman" panose="02020603050405020304" pitchFamily="18" charset="0"/>
                    <a:cs typeface="Times New Roman" panose="02020603050405020304" pitchFamily="18" charset="0"/>
                  </a:rPr>
                  <a:t>6.</a:t>
                </a:r>
                <a:r>
                  <a:rPr lang="en-US" sz="2800" dirty="0">
                    <a:solidFill>
                      <a:srgbClr val="0070C0"/>
                    </a:solidFill>
                    <a:latin typeface="Times New Roman" panose="02020603050405020304" pitchFamily="18" charset="0"/>
                    <a:cs typeface="Times New Roman" panose="02020603050405020304" pitchFamily="18" charset="0"/>
                  </a:rPr>
                  <a:t> The </a:t>
                </a:r>
                <a:r>
                  <a:rPr lang="en-US" sz="2800" dirty="0" smtClean="0">
                    <a:solidFill>
                      <a:srgbClr val="0070C0"/>
                    </a:solidFill>
                    <a:latin typeface="Times New Roman" panose="02020603050405020304" pitchFamily="18" charset="0"/>
                    <a:cs typeface="Times New Roman" panose="02020603050405020304" pitchFamily="18" charset="0"/>
                  </a:rPr>
                  <a:t>regression </a:t>
                </a:r>
                <a:r>
                  <a:rPr lang="en-US" sz="2800" dirty="0">
                    <a:solidFill>
                      <a:srgbClr val="0070C0"/>
                    </a:solidFill>
                    <a:latin typeface="Times New Roman" panose="02020603050405020304" pitchFamily="18" charset="0"/>
                    <a:cs typeface="Times New Roman" panose="02020603050405020304" pitchFamily="18" charset="0"/>
                  </a:rPr>
                  <a:t>line always goes through the point </a:t>
                </a:r>
                <a14:m>
                  <m:oMath xmlns:m="http://schemas.openxmlformats.org/officeDocument/2006/math">
                    <m:d>
                      <m:dPr>
                        <m:ctrlPr>
                          <a:rPr lang="en-US" sz="2800" i="1">
                            <a:solidFill>
                              <a:srgbClr val="0070C0"/>
                            </a:solidFill>
                            <a:latin typeface="Cambria Math" panose="02040503050406030204" pitchFamily="18" charset="0"/>
                          </a:rPr>
                        </m:ctrlPr>
                      </m:dPr>
                      <m:e>
                        <m:acc>
                          <m:accPr>
                            <m:chr m:val="̅"/>
                            <m:ctrlPr>
                              <a:rPr lang="en-US" sz="2800" i="1">
                                <a:solidFill>
                                  <a:srgbClr val="0070C0"/>
                                </a:solidFill>
                                <a:latin typeface="Cambria Math" panose="02040503050406030204" pitchFamily="18" charset="0"/>
                              </a:rPr>
                            </m:ctrlPr>
                          </m:accPr>
                          <m:e>
                            <m:r>
                              <a:rPr lang="en-US" sz="2800" i="1">
                                <a:solidFill>
                                  <a:srgbClr val="0070C0"/>
                                </a:solidFill>
                                <a:latin typeface="Cambria Math" panose="02040503050406030204" pitchFamily="18" charset="0"/>
                              </a:rPr>
                              <m:t>𝑋</m:t>
                            </m:r>
                          </m:e>
                        </m:acc>
                        <m:r>
                          <a:rPr lang="en-US" sz="2800" i="1">
                            <a:solidFill>
                              <a:srgbClr val="0070C0"/>
                            </a:solidFill>
                            <a:latin typeface="Cambria Math" panose="02040503050406030204" pitchFamily="18" charset="0"/>
                          </a:rPr>
                          <m:t>,</m:t>
                        </m:r>
                        <m:acc>
                          <m:accPr>
                            <m:chr m:val="̅"/>
                            <m:ctrlPr>
                              <a:rPr lang="en-US" sz="2800" i="1">
                                <a:solidFill>
                                  <a:srgbClr val="0070C0"/>
                                </a:solidFill>
                                <a:latin typeface="Cambria Math" panose="02040503050406030204" pitchFamily="18" charset="0"/>
                              </a:rPr>
                            </m:ctrlPr>
                          </m:accPr>
                          <m:e>
                            <m:r>
                              <a:rPr lang="en-US" sz="2800" i="1">
                                <a:solidFill>
                                  <a:srgbClr val="0070C0"/>
                                </a:solidFill>
                                <a:latin typeface="Cambria Math" panose="02040503050406030204" pitchFamily="18" charset="0"/>
                              </a:rPr>
                              <m:t>𝑌</m:t>
                            </m:r>
                          </m:e>
                        </m:acc>
                      </m:e>
                    </m:d>
                  </m:oMath>
                </a14:m>
                <a:r>
                  <a:rPr lang="en-GB" sz="2800" dirty="0" smtClean="0">
                    <a:solidFill>
                      <a:srgbClr val="0070C0"/>
                    </a:solidFill>
                  </a:rPr>
                  <a:t>.</a:t>
                </a:r>
              </a:p>
              <a:p>
                <a14:m>
                  <m:oMath xmlns:m="http://schemas.openxmlformats.org/officeDocument/2006/math">
                    <m:acc>
                      <m:accPr>
                        <m:chr m:val="̂"/>
                        <m:ctrlPr>
                          <a:rPr lang="en-GB" sz="2800" i="1">
                            <a:latin typeface="Cambria Math" panose="02040503050406030204" pitchFamily="18" charset="0"/>
                            <a:cs typeface="Times New Roman" panose="02020603050405020304" pitchFamily="18" charset="0"/>
                          </a:rPr>
                        </m:ctrlPr>
                      </m:acc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𝑦</m:t>
                            </m:r>
                          </m:e>
                          <m:sub>
                            <m:r>
                              <a:rPr lang="en-US" sz="2800" i="1">
                                <a:latin typeface="Cambria Math" panose="02040503050406030204" pitchFamily="18" charset="0"/>
                                <a:cs typeface="Times New Roman" panose="02020603050405020304" pitchFamily="18" charset="0"/>
                              </a:rPr>
                              <m:t>𝑖</m:t>
                            </m:r>
                          </m:sub>
                        </m:sSub>
                      </m:e>
                    </m:acc>
                    <m:r>
                      <a:rPr lang="en-US" sz="2800" b="0" i="1" smtClean="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0</m:t>
                        </m:r>
                      </m:sub>
                    </m:sSub>
                    <m:r>
                      <a:rPr lang="en-US" sz="2800" b="0" i="1" smtClean="0">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𝑥</m:t>
                        </m:r>
                      </m:e>
                      <m:sub>
                        <m:r>
                          <a:rPr lang="en-US" sz="2800" i="1">
                            <a:solidFill>
                              <a:schemeClr val="tx1"/>
                            </a:solidFill>
                            <a:latin typeface="Cambria Math" panose="02040503050406030204" pitchFamily="18" charset="0"/>
                          </a:rPr>
                          <m:t>𝑖</m:t>
                        </m:r>
                      </m:sub>
                    </m:sSub>
                  </m:oMath>
                </a14:m>
                <a:endParaRPr lang="en-GB" sz="2800" dirty="0" smtClean="0"/>
              </a:p>
              <a:p>
                <a:r>
                  <a:rPr lang="en-US" sz="2800" dirty="0" smtClean="0"/>
                  <a:t>If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𝑥</m:t>
                        </m:r>
                      </m:e>
                      <m:sub>
                        <m:r>
                          <a:rPr lang="en-US" sz="2800" i="1">
                            <a:solidFill>
                              <a:schemeClr val="tx1"/>
                            </a:solidFill>
                            <a:latin typeface="Cambria Math" panose="02040503050406030204" pitchFamily="18" charset="0"/>
                          </a:rPr>
                          <m:t>𝑖</m:t>
                        </m:r>
                      </m:sub>
                    </m:sSub>
                    <m:r>
                      <a:rPr lang="en-US" sz="2800" b="0" i="1" smtClean="0">
                        <a:solidFill>
                          <a:schemeClr val="tx1"/>
                        </a:solidFill>
                        <a:latin typeface="Cambria Math" panose="02040503050406030204" pitchFamily="18" charset="0"/>
                      </a:rPr>
                      <m:t>=</m:t>
                    </m:r>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oMath>
                </a14:m>
                <a:endParaRPr lang="en-GB" sz="2800" dirty="0" smtClean="0"/>
              </a:p>
              <a:p>
                <a14:m>
                  <m:oMath xmlns:m="http://schemas.openxmlformats.org/officeDocument/2006/math">
                    <m:acc>
                      <m:accPr>
                        <m:chr m:val="̂"/>
                        <m:ctrlPr>
                          <a:rPr lang="en-GB" sz="2800" i="1">
                            <a:latin typeface="Cambria Math" panose="02040503050406030204" pitchFamily="18" charset="0"/>
                            <a:cs typeface="Times New Roman" panose="02020603050405020304" pitchFamily="18" charset="0"/>
                          </a:rPr>
                        </m:ctrlPr>
                      </m:acc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𝑦</m:t>
                            </m:r>
                          </m:e>
                          <m:sub>
                            <m:r>
                              <a:rPr lang="en-US" sz="2800" i="1">
                                <a:latin typeface="Cambria Math" panose="02040503050406030204" pitchFamily="18" charset="0"/>
                                <a:cs typeface="Times New Roman" panose="02020603050405020304" pitchFamily="18" charset="0"/>
                              </a:rPr>
                              <m:t>𝑖</m:t>
                            </m:r>
                          </m:sub>
                        </m:sSub>
                      </m:e>
                    </m:acc>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0</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oMath>
                </a14:m>
                <a:endParaRPr lang="en-GB" sz="2800" dirty="0" smtClean="0"/>
              </a:p>
              <a:p>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0</m:t>
                        </m:r>
                      </m:sub>
                    </m:sSub>
                    <m:r>
                      <a:rPr lang="en-US" sz="2800" b="0" i="1" smtClean="0">
                        <a:solidFill>
                          <a:schemeClr val="tx1"/>
                        </a:solidFill>
                        <a:latin typeface="Cambria Math" panose="02040503050406030204" pitchFamily="18" charset="0"/>
                      </a:rPr>
                      <m:t>=</m:t>
                    </m:r>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𝑦</m:t>
                        </m:r>
                      </m:e>
                    </m:acc>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oMath>
                </a14:m>
                <a:endParaRPr lang="en-GB" sz="2800" dirty="0" smtClean="0"/>
              </a:p>
              <a:p>
                <a14:m>
                  <m:oMath xmlns:m="http://schemas.openxmlformats.org/officeDocument/2006/math">
                    <m:acc>
                      <m:accPr>
                        <m:chr m:val="̂"/>
                        <m:ctrlPr>
                          <a:rPr lang="en-GB" sz="2800" i="1">
                            <a:latin typeface="Cambria Math" panose="02040503050406030204" pitchFamily="18" charset="0"/>
                            <a:cs typeface="Times New Roman" panose="02020603050405020304" pitchFamily="18" charset="0"/>
                          </a:rPr>
                        </m:ctrlPr>
                      </m:acc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𝑦</m:t>
                            </m:r>
                          </m:e>
                          <m:sub>
                            <m:r>
                              <a:rPr lang="en-US" sz="2800" i="1">
                                <a:latin typeface="Cambria Math" panose="02040503050406030204" pitchFamily="18" charset="0"/>
                                <a:cs typeface="Times New Roman" panose="02020603050405020304" pitchFamily="18" charset="0"/>
                              </a:rPr>
                              <m:t>𝑖</m:t>
                            </m:r>
                          </m:sub>
                        </m:sSub>
                      </m:e>
                    </m:acc>
                    <m:r>
                      <a:rPr lang="en-US" sz="2800" i="1">
                        <a:solidFill>
                          <a:schemeClr val="tx1"/>
                        </a:solidFill>
                        <a:latin typeface="Cambria Math" panose="02040503050406030204" pitchFamily="18" charset="0"/>
                      </a:rPr>
                      <m:t>=</m:t>
                    </m:r>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𝑦</m:t>
                        </m:r>
                      </m:e>
                    </m:acc>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𝑏</m:t>
                        </m:r>
                      </m:e>
                      <m:sub>
                        <m:r>
                          <a:rPr lang="en-US" sz="2800" i="1">
                            <a:solidFill>
                              <a:schemeClr val="tx1"/>
                            </a:solidFill>
                            <a:latin typeface="Cambria Math" panose="02040503050406030204" pitchFamily="18" charset="0"/>
                          </a:rPr>
                          <m:t>1</m:t>
                        </m:r>
                      </m:sub>
                    </m:sSub>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𝑥</m:t>
                        </m:r>
                      </m:e>
                    </m:acc>
                    <m:r>
                      <a:rPr lang="en-US" sz="2800" b="0" i="1" smtClean="0">
                        <a:solidFill>
                          <a:schemeClr val="tx1"/>
                        </a:solidFill>
                        <a:latin typeface="Cambria Math" panose="02040503050406030204" pitchFamily="18" charset="0"/>
                      </a:rPr>
                      <m:t>=</m:t>
                    </m:r>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𝑦</m:t>
                        </m:r>
                      </m:e>
                    </m:acc>
                  </m:oMath>
                </a14:m>
                <a:endParaRPr lang="en-GB" sz="2800" dirty="0" smtClean="0"/>
              </a:p>
              <a:p>
                <a14:m>
                  <m:oMath xmlns:m="http://schemas.openxmlformats.org/officeDocument/2006/math">
                    <m:acc>
                      <m:accPr>
                        <m:chr m:val="̂"/>
                        <m:ctrlPr>
                          <a:rPr lang="en-GB" sz="2800" i="1">
                            <a:latin typeface="Cambria Math" panose="02040503050406030204" pitchFamily="18" charset="0"/>
                            <a:cs typeface="Times New Roman" panose="02020603050405020304" pitchFamily="18" charset="0"/>
                          </a:rPr>
                        </m:ctrlPr>
                      </m:acc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𝑦</m:t>
                            </m:r>
                          </m:e>
                          <m:sub>
                            <m:r>
                              <a:rPr lang="en-US" sz="2800" i="1">
                                <a:latin typeface="Cambria Math" panose="02040503050406030204" pitchFamily="18" charset="0"/>
                                <a:cs typeface="Times New Roman" panose="02020603050405020304" pitchFamily="18" charset="0"/>
                              </a:rPr>
                              <m:t>𝑖</m:t>
                            </m:r>
                          </m:sub>
                        </m:sSub>
                      </m:e>
                    </m:acc>
                    <m:r>
                      <a:rPr lang="en-US" sz="2800" i="1">
                        <a:solidFill>
                          <a:schemeClr val="tx1"/>
                        </a:solidFill>
                        <a:latin typeface="Cambria Math" panose="02040503050406030204" pitchFamily="18" charset="0"/>
                      </a:rPr>
                      <m:t>=</m:t>
                    </m:r>
                    <m:acc>
                      <m:accPr>
                        <m:chr m:val="̅"/>
                        <m:ctrlPr>
                          <a:rPr lang="en-US" sz="2800" i="1">
                            <a:solidFill>
                              <a:schemeClr val="tx1"/>
                            </a:solidFill>
                            <a:latin typeface="Cambria Math" panose="02040503050406030204" pitchFamily="18" charset="0"/>
                          </a:rPr>
                        </m:ctrlPr>
                      </m:accPr>
                      <m:e>
                        <m:r>
                          <a:rPr lang="en-US" sz="2800" i="1">
                            <a:solidFill>
                              <a:schemeClr val="tx1"/>
                            </a:solidFill>
                            <a:latin typeface="Cambria Math" panose="02040503050406030204" pitchFamily="18" charset="0"/>
                          </a:rPr>
                          <m:t>𝑦</m:t>
                        </m:r>
                      </m:e>
                    </m:acc>
                  </m:oMath>
                </a14:m>
                <a:endParaRPr lang="en-GB" sz="2800" dirty="0"/>
              </a:p>
              <a:p>
                <a:endParaRPr lang="en-GB"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374469"/>
                <a:ext cx="10058400" cy="5494625"/>
              </a:xfrm>
              <a:blipFill rotWithShape="0">
                <a:blip r:embed="rId2"/>
                <a:stretch>
                  <a:fillRect l="-1212" t="-1996"/>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38</a:t>
            </a:fld>
            <a:endParaRPr lang="en-US" dirty="0"/>
          </a:p>
        </p:txBody>
      </p:sp>
    </p:spTree>
    <p:extLst>
      <p:ext uri="{BB962C8B-B14F-4D97-AF65-F5344CB8AC3E}">
        <p14:creationId xmlns:p14="http://schemas.microsoft.com/office/powerpoint/2010/main" val="1907229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097280" y="286603"/>
                <a:ext cx="10058400" cy="714883"/>
              </a:xfrm>
            </p:spPr>
            <p:txBody>
              <a:bodyPr>
                <a:normAutofit/>
              </a:bodyPr>
              <a:lstStyle/>
              <a:p>
                <a:r>
                  <a:rPr lang="en-US" sz="3000" dirty="0">
                    <a:solidFill>
                      <a:srgbClr val="0070C0"/>
                    </a:solidFill>
                    <a:latin typeface="Times New Roman" panose="02020603050405020304" pitchFamily="18" charset="0"/>
                    <a:cs typeface="Times New Roman" panose="02020603050405020304" pitchFamily="18" charset="0"/>
                  </a:rPr>
                  <a:t>Estimation of Error </a:t>
                </a:r>
                <a:r>
                  <a:rPr lang="en-US" sz="3000" dirty="0" smtClean="0">
                    <a:solidFill>
                      <a:srgbClr val="0070C0"/>
                    </a:solidFill>
                    <a:latin typeface="Times New Roman" panose="02020603050405020304" pitchFamily="18" charset="0"/>
                    <a:cs typeface="Times New Roman" panose="02020603050405020304" pitchFamily="18" charset="0"/>
                  </a:rPr>
                  <a:t>Terms Variance </a:t>
                </a:r>
                <a14:m>
                  <m:oMath xmlns:m="http://schemas.openxmlformats.org/officeDocument/2006/math">
                    <m:sSup>
                      <m:sSupPr>
                        <m:ctrlPr>
                          <a:rPr lang="en-US" sz="3200" i="1" smtClean="0">
                            <a:solidFill>
                              <a:srgbClr val="0070C0"/>
                            </a:solidFill>
                            <a:latin typeface="Cambria Math" panose="02040503050406030204" pitchFamily="18" charset="0"/>
                          </a:rPr>
                        </m:ctrlPr>
                      </m:sSupPr>
                      <m:e>
                        <m:r>
                          <a:rPr lang="en-US" sz="3200" i="1">
                            <a:solidFill>
                              <a:srgbClr val="0070C0"/>
                            </a:solidFill>
                            <a:latin typeface="Cambria Math" panose="02040503050406030204" pitchFamily="18" charset="0"/>
                            <a:ea typeface="Cambria Math" panose="02040503050406030204" pitchFamily="18" charset="0"/>
                          </a:rPr>
                          <m:t>𝜎</m:t>
                        </m:r>
                      </m:e>
                      <m:sup>
                        <m:r>
                          <a:rPr lang="en-US" sz="3200" i="1">
                            <a:solidFill>
                              <a:srgbClr val="0070C0"/>
                            </a:solidFill>
                            <a:latin typeface="Cambria Math" panose="02040503050406030204" pitchFamily="18" charset="0"/>
                          </a:rPr>
                          <m:t>2</m:t>
                        </m:r>
                      </m:sup>
                    </m:sSup>
                  </m:oMath>
                </a14:m>
                <a:endParaRPr lang="en-GB" sz="3000" dirty="0">
                  <a:solidFill>
                    <a:srgbClr val="0070C0"/>
                  </a:solidFill>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097280" y="286603"/>
                <a:ext cx="10058400" cy="714883"/>
              </a:xfrm>
              <a:blipFill rotWithShape="0">
                <a:blip r:embed="rId2"/>
                <a:stretch>
                  <a:fillRect l="-1394" b="-2564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193074"/>
                <a:ext cx="10058400" cy="4676020"/>
              </a:xfrm>
            </p:spPr>
            <p:txBody>
              <a:bodyPr>
                <a:normAutofit/>
              </a:bodyPr>
              <a:lstStyle/>
              <a:p>
                <a14:m>
                  <m:oMath xmlns:m="http://schemas.openxmlformats.org/officeDocument/2006/math">
                    <m:r>
                      <a:rPr lang="en-US" sz="2800" b="0" i="1" smtClean="0">
                        <a:latin typeface="Cambria Math" panose="02040503050406030204" pitchFamily="18" charset="0"/>
                      </a:rPr>
                      <m:t>𝑉𝑎𝑟</m:t>
                    </m:r>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e>
                    </m:d>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rPr>
                          <m:t>2</m:t>
                        </m:r>
                      </m:sup>
                    </m:sSup>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𝜖</m:t>
                            </m:r>
                          </m:e>
                          <m:sub>
                            <m:r>
                              <a:rPr lang="en-US" sz="2800" i="1">
                                <a:latin typeface="Cambria Math" panose="02040503050406030204" pitchFamily="18" charset="0"/>
                              </a:rPr>
                              <m:t>𝑖</m:t>
                            </m:r>
                          </m:sub>
                        </m:sSub>
                      </m:e>
                    </m:d>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ea typeface="Cambria Math" panose="02040503050406030204" pitchFamily="18" charset="0"/>
                          </a:rPr>
                          <m:t>𝜎</m:t>
                        </m:r>
                      </m:e>
                      <m:sup>
                        <m:r>
                          <a:rPr lang="en-US" sz="2800" i="1">
                            <a:latin typeface="Cambria Math" panose="02040503050406030204" pitchFamily="18" charset="0"/>
                          </a:rPr>
                          <m:t>2</m:t>
                        </m:r>
                      </m:sup>
                    </m:sSup>
                  </m:oMath>
                </a14:m>
                <a:endParaRPr lang="en-GB" sz="2800" dirty="0" smtClean="0">
                  <a:latin typeface="Times New Roman" panose="02020603050405020304" pitchFamily="18" charset="0"/>
                  <a:cs typeface="Times New Roman" panose="02020603050405020304" pitchFamily="18" charset="0"/>
                </a:endParaRPr>
              </a:p>
              <a:p>
                <a14:m>
                  <m:oMath xmlns:m="http://schemas.openxmlformats.org/officeDocument/2006/math">
                    <m:sSup>
                      <m:sSupPr>
                        <m:ctrlPr>
                          <a:rPr lang="en-US" sz="2800" i="1">
                            <a:latin typeface="Cambria Math" panose="02040503050406030204" pitchFamily="18" charset="0"/>
                          </a:rPr>
                        </m:ctrlPr>
                      </m:sSupPr>
                      <m:e>
                        <m:acc>
                          <m:accPr>
                            <m:chr m:val="̂"/>
                            <m:ctrlPr>
                              <a:rPr lang="en-GB" sz="2800" i="1">
                                <a:latin typeface="Cambria Math" panose="02040503050406030204" pitchFamily="18" charset="0"/>
                              </a:rPr>
                            </m:ctrlPr>
                          </m:accPr>
                          <m:e>
                            <m:r>
                              <a:rPr lang="en-GB" sz="2800" i="1">
                                <a:latin typeface="Cambria Math" panose="02040503050406030204" pitchFamily="18" charset="0"/>
                                <a:ea typeface="Cambria Math" panose="02040503050406030204" pitchFamily="18" charset="0"/>
                              </a:rPr>
                              <m:t>𝜎</m:t>
                            </m:r>
                          </m:e>
                        </m:acc>
                      </m:e>
                      <m:sup>
                        <m:r>
                          <a:rPr lang="en-US" sz="2800" i="1">
                            <a:latin typeface="Cambria Math" panose="02040503050406030204" pitchFamily="18" charset="0"/>
                          </a:rPr>
                          <m:t>2</m:t>
                        </m:r>
                      </m:sup>
                    </m:sSup>
                    <m:r>
                      <a:rPr lang="en-US" sz="2800" b="0" i="1" smtClean="0">
                        <a:latin typeface="Cambria Math" panose="02040503050406030204" pitchFamily="18" charset="0"/>
                      </a:rPr>
                      <m:t>=</m:t>
                    </m:r>
                    <m:r>
                      <a:rPr lang="en-US" sz="2800" b="0" i="1" smtClean="0">
                        <a:latin typeface="Cambria Math" panose="02040503050406030204" pitchFamily="18" charset="0"/>
                      </a:rPr>
                      <m:t>𝑀𝑆𝐸</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𝑆𝑆𝐸</m:t>
                        </m:r>
                      </m:num>
                      <m:den>
                        <m:r>
                          <a:rPr lang="en-US" sz="2800" b="0" i="1" smtClean="0">
                            <a:latin typeface="Cambria Math" panose="02040503050406030204" pitchFamily="18" charset="0"/>
                          </a:rPr>
                          <m:t>𝑛</m:t>
                        </m:r>
                        <m:r>
                          <a:rPr lang="en-US" sz="2800" b="0" i="1" smtClean="0">
                            <a:latin typeface="Cambria Math" panose="02040503050406030204" pitchFamily="18" charset="0"/>
                          </a:rPr>
                          <m:t>−</m:t>
                        </m:r>
                        <m:r>
                          <a:rPr lang="en-US" sz="2800" b="0" i="1" smtClean="0">
                            <a:latin typeface="Cambria Math" panose="02040503050406030204" pitchFamily="18" charset="0"/>
                          </a:rPr>
                          <m:t>2</m:t>
                        </m:r>
                      </m:den>
                    </m:f>
                  </m:oMath>
                </a14:m>
                <a:endParaRPr lang="en-US" sz="2800" b="0"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2800" i="1">
                        <a:latin typeface="Cambria Math" panose="02040503050406030204" pitchFamily="18" charset="0"/>
                      </a:rPr>
                      <m:t>𝑆𝑆𝐸</m:t>
                    </m:r>
                  </m:oMath>
                </a14:m>
                <a:r>
                  <a:rPr lang="en-GB" sz="2800" dirty="0" smtClean="0">
                    <a:latin typeface="Times New Roman" panose="02020603050405020304" pitchFamily="18" charset="0"/>
                    <a:cs typeface="Times New Roman" panose="02020603050405020304" pitchFamily="18" charset="0"/>
                  </a:rPr>
                  <a:t>=</a:t>
                </a:r>
                <a14:m>
                  <m:oMath xmlns:m="http://schemas.openxmlformats.org/officeDocument/2006/math">
                    <m:nary>
                      <m:naryPr>
                        <m:chr m:val="∑"/>
                        <m:ctrlPr>
                          <a:rPr lang="en-GB"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m:t>
                        </m:r>
                        <m:r>
                          <a:rPr lang="en-US" sz="2800" i="1">
                            <a:latin typeface="Cambria Math" panose="02040503050406030204" pitchFamily="18" charset="0"/>
                          </a:rPr>
                          <m:t>1</m:t>
                        </m:r>
                      </m:sub>
                      <m:sup>
                        <m:r>
                          <a:rPr lang="en-US" sz="2800" i="1">
                            <a:latin typeface="Cambria Math" panose="02040503050406030204" pitchFamily="18" charset="0"/>
                          </a:rPr>
                          <m:t>𝑛</m:t>
                        </m:r>
                      </m:sup>
                      <m:e>
                        <m:sSup>
                          <m:sSupPr>
                            <m:ctrlPr>
                              <a:rPr lang="en-US" sz="2800" i="1">
                                <a:latin typeface="Cambria Math" panose="02040503050406030204" pitchFamily="18" charset="0"/>
                              </a:rPr>
                            </m:ctrlPr>
                          </m:sSupPr>
                          <m:e>
                            <m:sSub>
                              <m:sSubPr>
                                <m:ctrlPr>
                                  <a:rPr lang="en-US" sz="2800" i="1">
                                    <a:latin typeface="Cambria Math" panose="02040503050406030204" pitchFamily="18" charset="0"/>
                                  </a:rPr>
                                </m:ctrlPr>
                              </m:sSubPr>
                              <m:e>
                                <m:r>
                                  <a:rPr lang="en-US" sz="2800" i="1">
                                    <a:latin typeface="Cambria Math" panose="02040503050406030204" pitchFamily="18" charset="0"/>
                                  </a:rPr>
                                  <m:t>𝑒</m:t>
                                </m:r>
                              </m:e>
                              <m:sub>
                                <m:r>
                                  <a:rPr lang="en-US" sz="2800" i="1">
                                    <a:latin typeface="Cambria Math" panose="02040503050406030204" pitchFamily="18" charset="0"/>
                                  </a:rPr>
                                  <m:t>𝑖</m:t>
                                </m:r>
                              </m:sub>
                            </m:sSub>
                          </m:e>
                          <m:sup>
                            <m:r>
                              <a:rPr lang="en-US" sz="2800" i="1">
                                <a:latin typeface="Cambria Math" panose="02040503050406030204" pitchFamily="18" charset="0"/>
                              </a:rPr>
                              <m:t>2</m:t>
                            </m:r>
                          </m:sup>
                        </m:sSup>
                      </m:e>
                    </m:nary>
                  </m:oMath>
                </a14:m>
                <a:endParaRPr lang="en-GB" sz="2800" dirty="0" smtClean="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From our example</a:t>
                </a:r>
              </a:p>
              <a:p>
                <a:r>
                  <a:rPr lang="en-US" sz="2800" dirty="0" smtClean="0">
                    <a:latin typeface="Times New Roman" panose="02020603050405020304" pitchFamily="18" charset="0"/>
                    <a:cs typeface="Times New Roman" panose="02020603050405020304" pitchFamily="18" charset="0"/>
                  </a:rPr>
                  <a:t>SSE</a:t>
                </a:r>
                <a:r>
                  <a:rPr lang="en-GB" sz="2800" dirty="0">
                    <a:latin typeface="Times New Roman" panose="02020603050405020304" pitchFamily="18" charset="0"/>
                    <a:cs typeface="Times New Roman" panose="02020603050405020304" pitchFamily="18" charset="0"/>
                  </a:rPr>
                  <a:t>=</a:t>
                </a:r>
                <a14:m>
                  <m:oMath xmlns:m="http://schemas.openxmlformats.org/officeDocument/2006/math">
                    <m:nary>
                      <m:naryPr>
                        <m:chr m:val="∑"/>
                        <m:ctrlPr>
                          <a:rPr lang="en-GB"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m:t>
                        </m:r>
                        <m:r>
                          <a:rPr lang="en-US" sz="2800" i="1">
                            <a:latin typeface="Cambria Math" panose="02040503050406030204" pitchFamily="18" charset="0"/>
                          </a:rPr>
                          <m:t>1</m:t>
                        </m:r>
                      </m:sub>
                      <m:sup>
                        <m:r>
                          <a:rPr lang="en-US" sz="2800" i="1">
                            <a:latin typeface="Cambria Math" panose="02040503050406030204" pitchFamily="18" charset="0"/>
                          </a:rPr>
                          <m:t>𝑛</m:t>
                        </m:r>
                      </m:sup>
                      <m:e>
                        <m:sSup>
                          <m:sSupPr>
                            <m:ctrlPr>
                              <a:rPr lang="en-US" sz="2800" i="1">
                                <a:latin typeface="Cambria Math" panose="02040503050406030204" pitchFamily="18" charset="0"/>
                              </a:rPr>
                            </m:ctrlPr>
                          </m:sSupPr>
                          <m:e>
                            <m:sSub>
                              <m:sSubPr>
                                <m:ctrlPr>
                                  <a:rPr lang="en-US" sz="2800" i="1">
                                    <a:latin typeface="Cambria Math" panose="02040503050406030204" pitchFamily="18" charset="0"/>
                                  </a:rPr>
                                </m:ctrlPr>
                              </m:sSubPr>
                              <m:e>
                                <m:r>
                                  <a:rPr lang="en-US" sz="2800" i="1">
                                    <a:latin typeface="Cambria Math" panose="02040503050406030204" pitchFamily="18" charset="0"/>
                                  </a:rPr>
                                  <m:t>𝑒</m:t>
                                </m:r>
                              </m:e>
                              <m:sub>
                                <m:r>
                                  <a:rPr lang="en-US" sz="2800" i="1">
                                    <a:latin typeface="Cambria Math" panose="02040503050406030204" pitchFamily="18" charset="0"/>
                                  </a:rPr>
                                  <m:t>𝑖</m:t>
                                </m:r>
                              </m:sub>
                            </m:sSub>
                          </m:e>
                          <m:sup>
                            <m:r>
                              <a:rPr lang="en-US" sz="2800" i="1">
                                <a:latin typeface="Cambria Math" panose="02040503050406030204" pitchFamily="18" charset="0"/>
                              </a:rPr>
                              <m:t>2</m:t>
                            </m:r>
                          </m:sup>
                        </m:sSup>
                      </m:e>
                    </m:nary>
                  </m:oMath>
                </a14:m>
                <a:r>
                  <a:rPr lang="en-US" sz="2800" dirty="0" smtClean="0">
                    <a:latin typeface="Times New Roman" panose="02020603050405020304" pitchFamily="18" charset="0"/>
                    <a:cs typeface="Times New Roman" panose="02020603050405020304" pitchFamily="18" charset="0"/>
                  </a:rPr>
                  <a:t>=</a:t>
                </a:r>
                <a:r>
                  <a:rPr lang="en-GB" sz="2800" dirty="0">
                    <a:solidFill>
                      <a:srgbClr val="000000"/>
                    </a:solidFill>
                    <a:latin typeface="Times New Roman" panose="02020603050405020304" pitchFamily="18" charset="0"/>
                    <a:cs typeface="Times New Roman" panose="02020603050405020304" pitchFamily="18" charset="0"/>
                  </a:rPr>
                  <a:t>54825.46</a:t>
                </a:r>
              </a:p>
              <a:p>
                <a14:m>
                  <m:oMath xmlns:m="http://schemas.openxmlformats.org/officeDocument/2006/math">
                    <m:r>
                      <a:rPr lang="en-US" sz="2800" i="1">
                        <a:latin typeface="Cambria Math" panose="02040503050406030204" pitchFamily="18" charset="0"/>
                      </a:rPr>
                      <m:t>𝑀𝑆𝐸</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b="0" i="1" smtClean="0">
                            <a:latin typeface="Cambria Math" panose="02040503050406030204" pitchFamily="18" charset="0"/>
                          </a:rPr>
                          <m:t>54825</m:t>
                        </m:r>
                        <m:r>
                          <a:rPr lang="en-US" sz="2800" b="0" i="1" smtClean="0">
                            <a:latin typeface="Cambria Math" panose="02040503050406030204" pitchFamily="18" charset="0"/>
                          </a:rPr>
                          <m:t>.</m:t>
                        </m:r>
                        <m:r>
                          <a:rPr lang="en-US" sz="2800" b="0" i="1" smtClean="0">
                            <a:latin typeface="Cambria Math" panose="02040503050406030204" pitchFamily="18" charset="0"/>
                          </a:rPr>
                          <m:t>46</m:t>
                        </m:r>
                      </m:num>
                      <m:den>
                        <m:r>
                          <a:rPr lang="en-US" sz="2800" b="0" i="1" smtClean="0">
                            <a:latin typeface="Cambria Math" panose="02040503050406030204" pitchFamily="18" charset="0"/>
                          </a:rPr>
                          <m:t>23</m:t>
                        </m:r>
                      </m:den>
                    </m:f>
                    <m:r>
                      <a:rPr lang="en-US" sz="2800" b="0" i="1" smtClean="0">
                        <a:latin typeface="Cambria Math" panose="02040503050406030204" pitchFamily="18" charset="0"/>
                      </a:rPr>
                      <m:t>=</m:t>
                    </m:r>
                    <m:r>
                      <a:rPr lang="en-US" sz="2800" b="0" i="1" smtClean="0">
                        <a:latin typeface="Cambria Math" panose="02040503050406030204" pitchFamily="18" charset="0"/>
                      </a:rPr>
                      <m:t>2383</m:t>
                    </m:r>
                    <m:r>
                      <a:rPr lang="en-US" sz="2800" b="0" i="1" smtClean="0">
                        <a:latin typeface="Cambria Math" panose="02040503050406030204" pitchFamily="18" charset="0"/>
                      </a:rPr>
                      <m:t>.</m:t>
                    </m:r>
                    <m:r>
                      <a:rPr lang="en-US" sz="2800" b="0" i="1" smtClean="0">
                        <a:latin typeface="Cambria Math" panose="02040503050406030204" pitchFamily="18" charset="0"/>
                      </a:rPr>
                      <m:t>716</m:t>
                    </m:r>
                  </m:oMath>
                </a14:m>
                <a:endParaRPr lang="en-GB" sz="28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193074"/>
                <a:ext cx="10058400" cy="4676020"/>
              </a:xfrm>
              <a:blipFill rotWithShape="0">
                <a:blip r:embed="rId3"/>
                <a:stretch>
                  <a:fillRect l="-1212"/>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39</a:t>
            </a:fld>
            <a:endParaRPr lang="en-US" dirty="0"/>
          </a:p>
        </p:txBody>
      </p:sp>
    </p:spTree>
    <p:extLst>
      <p:ext uri="{BB962C8B-B14F-4D97-AF65-F5344CB8AC3E}">
        <p14:creationId xmlns:p14="http://schemas.microsoft.com/office/powerpoint/2010/main" val="969702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chemeClr val="bg2">
                    <a:lumMod val="50000"/>
                  </a:schemeClr>
                </a:solidFill>
                <a:latin typeface="Times New Roman" panose="02020603050405020304" pitchFamily="18" charset="0"/>
                <a:cs typeface="Times New Roman" panose="02020603050405020304" pitchFamily="18" charset="0"/>
              </a:rPr>
              <a:t>Chapter 1:</a:t>
            </a:r>
            <a:r>
              <a:rPr lang="en-GB" b="1" dirty="0" smtClean="0">
                <a:latin typeface="Times New Roman" panose="02020603050405020304" pitchFamily="18" charset="0"/>
                <a:cs typeface="Times New Roman" panose="02020603050405020304" pitchFamily="18" charset="0"/>
              </a:rPr>
              <a:t> Linear </a:t>
            </a:r>
            <a:r>
              <a:rPr lang="en-GB" b="1" dirty="0">
                <a:latin typeface="Times New Roman" panose="02020603050405020304" pitchFamily="18" charset="0"/>
                <a:cs typeface="Times New Roman" panose="02020603050405020304" pitchFamily="18" charset="0"/>
              </a:rPr>
              <a:t>Regression with One</a:t>
            </a:r>
            <a:br>
              <a:rPr lang="en-GB" b="1" dirty="0">
                <a:latin typeface="Times New Roman" panose="02020603050405020304" pitchFamily="18" charset="0"/>
                <a:cs typeface="Times New Roman" panose="02020603050405020304" pitchFamily="18" charset="0"/>
              </a:rPr>
            </a:br>
            <a:r>
              <a:rPr lang="en-GB" b="1" dirty="0">
                <a:latin typeface="Times New Roman" panose="02020603050405020304" pitchFamily="18" charset="0"/>
                <a:cs typeface="Times New Roman" panose="02020603050405020304" pitchFamily="18" charset="0"/>
              </a:rPr>
              <a:t>Predictor Variable</a:t>
            </a:r>
            <a:endParaRPr lang="en-GB"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79" y="1854280"/>
            <a:ext cx="10061819" cy="4023360"/>
          </a:xfrm>
        </p:spPr>
        <p:txBody>
          <a:bodyPr>
            <a:normAutofit/>
          </a:bodyPr>
          <a:lstStyle/>
          <a:p>
            <a:pPr algn="just"/>
            <a:r>
              <a:rPr lang="en-GB" dirty="0">
                <a:cs typeface="+mj-cs"/>
              </a:rPr>
              <a:t>Regression analysis is a statistical methodology that utilizes the relation between two or more quantitative variables so that a response or outcome variable can be predicted from the other, or others. This methodology is widely used in business, the social and behavioural sciences, the biological sciences, and many other disciplines. A few examples of applications are:</a:t>
            </a:r>
          </a:p>
          <a:p>
            <a:pPr algn="just"/>
            <a:r>
              <a:rPr lang="en-GB" dirty="0" smtClean="0">
                <a:cs typeface="+mj-cs"/>
              </a:rPr>
              <a:t>1-Sales </a:t>
            </a:r>
            <a:r>
              <a:rPr lang="en-GB" dirty="0">
                <a:cs typeface="+mj-cs"/>
              </a:rPr>
              <a:t>of a product can be predicted by utilizing the relationship between sales and amount of advertising expenditures</a:t>
            </a:r>
            <a:r>
              <a:rPr lang="en-GB" dirty="0" smtClean="0">
                <a:cs typeface="+mj-cs"/>
              </a:rPr>
              <a:t>.</a:t>
            </a:r>
          </a:p>
          <a:p>
            <a:r>
              <a:rPr lang="en-US" dirty="0" smtClean="0">
                <a:cs typeface="+mj-cs"/>
              </a:rPr>
              <a:t>(</a:t>
            </a:r>
            <a:r>
              <a:rPr lang="ar-SA" dirty="0">
                <a:cs typeface="+mj-cs"/>
              </a:rPr>
              <a:t>مبيعات منتج يمكن التنبؤ من خلال الاستفادة من العلاقة بين المبيعات وقيمة نفقات </a:t>
            </a:r>
            <a:r>
              <a:rPr lang="ar-SA" dirty="0" smtClean="0">
                <a:cs typeface="+mj-cs"/>
              </a:rPr>
              <a:t>الدعاية</a:t>
            </a:r>
            <a:r>
              <a:rPr lang="en-US" dirty="0" smtClean="0">
                <a:cs typeface="+mj-cs"/>
              </a:rPr>
              <a:t>)</a:t>
            </a:r>
          </a:p>
          <a:p>
            <a:pPr algn="just"/>
            <a:r>
              <a:rPr lang="en-US" dirty="0" smtClean="0">
                <a:cs typeface="+mj-cs"/>
              </a:rPr>
              <a:t>2-</a:t>
            </a:r>
            <a:r>
              <a:rPr lang="en-GB" dirty="0">
                <a:cs typeface="+mj-cs"/>
              </a:rPr>
              <a:t> The performance of an employee on a job can be predicted by utilizing the relationship between performance and a battery of aptitude tests.</a:t>
            </a:r>
          </a:p>
          <a:p>
            <a:pPr marL="0" indent="0" rtl="1">
              <a:buNone/>
            </a:pPr>
            <a:r>
              <a:rPr lang="en-GB" dirty="0" smtClean="0">
                <a:cs typeface="+mj-cs"/>
              </a:rPr>
              <a:t>)</a:t>
            </a:r>
            <a:r>
              <a:rPr lang="ar-SA" dirty="0" smtClean="0">
                <a:cs typeface="+mj-cs"/>
              </a:rPr>
              <a:t>أداء</a:t>
            </a:r>
            <a:r>
              <a:rPr lang="ar-SA" dirty="0">
                <a:cs typeface="+mj-cs"/>
              </a:rPr>
              <a:t> موظف على وظيفة يمكن التنبؤ من خلال الاستفادة من العلاقة بين الأداء </a:t>
            </a:r>
            <a:r>
              <a:rPr lang="ar-SA" dirty="0" smtClean="0">
                <a:cs typeface="+mj-cs"/>
              </a:rPr>
              <a:t>و</a:t>
            </a:r>
            <a:r>
              <a:rPr lang="en-GB" dirty="0" err="1" smtClean="0">
                <a:cs typeface="+mj-cs"/>
              </a:rPr>
              <a:t>نتيجة</a:t>
            </a:r>
            <a:r>
              <a:rPr lang="ar-SA" dirty="0">
                <a:cs typeface="+mj-cs"/>
              </a:rPr>
              <a:t> اختبارات </a:t>
            </a:r>
            <a:r>
              <a:rPr lang="ar-SA" dirty="0" smtClean="0">
                <a:cs typeface="+mj-cs"/>
              </a:rPr>
              <a:t>الكفاءة</a:t>
            </a:r>
            <a:r>
              <a:rPr lang="en-GB" dirty="0" smtClean="0">
                <a:cs typeface="+mj-cs"/>
              </a:rPr>
              <a:t>(</a:t>
            </a:r>
          </a:p>
        </p:txBody>
      </p:sp>
      <p:sp>
        <p:nvSpPr>
          <p:cNvPr id="4" name="Slide Number Placeholder 3"/>
          <p:cNvSpPr>
            <a:spLocks noGrp="1"/>
          </p:cNvSpPr>
          <p:nvPr>
            <p:ph type="sldNum" sz="quarter" idx="12"/>
          </p:nvPr>
        </p:nvSpPr>
        <p:spPr/>
        <p:txBody>
          <a:bodyPr/>
          <a:lstStyle/>
          <a:p>
            <a:fld id="{6113E31D-E2AB-40D1-8B51-AFA5AFEF393A}" type="slidenum">
              <a:rPr lang="en-US" smtClean="0"/>
              <a:t>4</a:t>
            </a:fld>
            <a:endParaRPr lang="en-US" dirty="0"/>
          </a:p>
        </p:txBody>
      </p:sp>
    </p:spTree>
    <p:extLst>
      <p:ext uri="{BB962C8B-B14F-4D97-AF65-F5344CB8AC3E}">
        <p14:creationId xmlns:p14="http://schemas.microsoft.com/office/powerpoint/2010/main" val="4773151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fr-FR" b="1" dirty="0" err="1"/>
              <a:t>Regression</a:t>
            </a:r>
            <a:r>
              <a:rPr lang="fr-FR" b="1" dirty="0"/>
              <a:t> </a:t>
            </a:r>
            <a:r>
              <a:rPr lang="fr-FR" b="1" dirty="0" err="1"/>
              <a:t>Analysis</a:t>
            </a:r>
            <a:r>
              <a:rPr lang="fr-FR" b="1" dirty="0"/>
              <a:t>: y versus x </a:t>
            </a:r>
            <a:endParaRPr lang="en-GB" b="1" dirty="0"/>
          </a:p>
          <a:p>
            <a:r>
              <a:rPr lang="en-GB" dirty="0"/>
              <a:t>The regression equation is</a:t>
            </a:r>
          </a:p>
          <a:p>
            <a:r>
              <a:rPr lang="en-GB" dirty="0"/>
              <a:t>y = 62.37 + 3.570 </a:t>
            </a:r>
            <a:r>
              <a:rPr lang="en-GB" dirty="0" smtClean="0"/>
              <a:t>x</a:t>
            </a:r>
            <a:endParaRPr lang="en-GB" dirty="0"/>
          </a:p>
          <a:p>
            <a:r>
              <a:rPr lang="pt-BR" dirty="0"/>
              <a:t>S = 48.8233   R-Sq = 82.2%   R-Sq(adj) = 81.4</a:t>
            </a:r>
            <a:r>
              <a:rPr lang="pt-BR" dirty="0" smtClean="0"/>
              <a:t>%</a:t>
            </a:r>
            <a:endParaRPr lang="en-GB" dirty="0"/>
          </a:p>
          <a:p>
            <a:r>
              <a:rPr lang="en-GB" dirty="0"/>
              <a:t>Analysis of Variance</a:t>
            </a:r>
          </a:p>
          <a:p>
            <a:endParaRPr lang="en-GB" dirty="0"/>
          </a:p>
          <a:p>
            <a:r>
              <a:rPr lang="en-GB" dirty="0"/>
              <a:t>Source </a:t>
            </a:r>
            <a:r>
              <a:rPr lang="en-GB" dirty="0" smtClean="0"/>
              <a:t>        </a:t>
            </a:r>
            <a:r>
              <a:rPr lang="en-GB" dirty="0"/>
              <a:t>DF      SS      MS       F      P</a:t>
            </a:r>
          </a:p>
          <a:p>
            <a:r>
              <a:rPr lang="en-GB" dirty="0"/>
              <a:t>Regression   1  252378  252378  105.88  0.000</a:t>
            </a:r>
          </a:p>
          <a:p>
            <a:r>
              <a:rPr lang="en-GB" dirty="0"/>
              <a:t>Error   </a:t>
            </a:r>
            <a:r>
              <a:rPr lang="en-GB" dirty="0" smtClean="0"/>
              <a:t>         </a:t>
            </a:r>
            <a:r>
              <a:rPr lang="en-GB" dirty="0"/>
              <a:t>23   54825    </a:t>
            </a:r>
            <a:r>
              <a:rPr lang="en-GB" dirty="0">
                <a:solidFill>
                  <a:srgbClr val="FF0000"/>
                </a:solidFill>
              </a:rPr>
              <a:t>2384</a:t>
            </a:r>
          </a:p>
          <a:p>
            <a:r>
              <a:rPr lang="en-GB" dirty="0"/>
              <a:t>Total     </a:t>
            </a:r>
            <a:r>
              <a:rPr lang="en-GB" dirty="0" smtClean="0"/>
              <a:t>       </a:t>
            </a:r>
            <a:r>
              <a:rPr lang="en-GB" dirty="0"/>
              <a:t>24  307203</a:t>
            </a:r>
          </a:p>
          <a:p>
            <a:endParaRPr lang="en-GB" dirty="0"/>
          </a:p>
          <a:p>
            <a:endParaRPr lang="en-GB" dirty="0"/>
          </a:p>
        </p:txBody>
      </p:sp>
      <p:sp>
        <p:nvSpPr>
          <p:cNvPr id="4" name="Slide Number Placeholder 3"/>
          <p:cNvSpPr>
            <a:spLocks noGrp="1"/>
          </p:cNvSpPr>
          <p:nvPr>
            <p:ph type="sldNum" sz="quarter" idx="12"/>
          </p:nvPr>
        </p:nvSpPr>
        <p:spPr/>
        <p:txBody>
          <a:bodyPr/>
          <a:lstStyle/>
          <a:p>
            <a:fld id="{6113E31D-E2AB-40D1-8B51-AFA5AFEF393A}" type="slidenum">
              <a:rPr lang="en-US" smtClean="0"/>
              <a:t>40</a:t>
            </a:fld>
            <a:endParaRPr lang="en-US" dirty="0"/>
          </a:p>
        </p:txBody>
      </p:sp>
    </p:spTree>
    <p:extLst>
      <p:ext uri="{BB962C8B-B14F-4D97-AF65-F5344CB8AC3E}">
        <p14:creationId xmlns:p14="http://schemas.microsoft.com/office/powerpoint/2010/main" val="1874145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2061181"/>
          </a:xfrm>
        </p:spPr>
        <p:txBody>
          <a:bodyPr>
            <a:normAutofit/>
          </a:bodyPr>
          <a:lstStyle/>
          <a:p>
            <a:pPr algn="ctr"/>
            <a:r>
              <a:rPr lang="en-US" b="1" dirty="0" smtClean="0">
                <a:latin typeface="Times New Roman" panose="02020603050405020304" pitchFamily="18" charset="0"/>
                <a:cs typeface="Times New Roman" panose="02020603050405020304" pitchFamily="18" charset="0"/>
              </a:rPr>
              <a:t>Chapter 2</a:t>
            </a:r>
            <a:br>
              <a:rPr lang="en-US" b="1" dirty="0" smtClean="0">
                <a:latin typeface="Times New Roman" panose="02020603050405020304" pitchFamily="18" charset="0"/>
                <a:cs typeface="Times New Roman" panose="02020603050405020304" pitchFamily="18" charset="0"/>
              </a:rPr>
            </a:br>
            <a:r>
              <a:rPr lang="en-GB" b="1" dirty="0">
                <a:latin typeface="Times New Roman" panose="02020603050405020304" pitchFamily="18" charset="0"/>
                <a:cs typeface="Times New Roman" panose="02020603050405020304" pitchFamily="18" charset="0"/>
              </a:rPr>
              <a:t>Inferences in </a:t>
            </a:r>
            <a:r>
              <a:rPr lang="en-GB" b="1" dirty="0" smtClean="0">
                <a:latin typeface="Times New Roman" panose="02020603050405020304" pitchFamily="18" charset="0"/>
                <a:cs typeface="Times New Roman" panose="02020603050405020304" pitchFamily="18" charset="0"/>
              </a:rPr>
              <a:t>Regression and </a:t>
            </a:r>
            <a:r>
              <a:rPr lang="en-GB" b="1" dirty="0">
                <a:latin typeface="Times New Roman" panose="02020603050405020304" pitchFamily="18" charset="0"/>
                <a:cs typeface="Times New Roman" panose="02020603050405020304" pitchFamily="18" charset="0"/>
              </a:rPr>
              <a:t>Correlation Analysis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2627870"/>
                <a:ext cx="10058400" cy="3241224"/>
              </a:xfrm>
            </p:spPr>
            <p:txBody>
              <a:bodyPr/>
              <a:lstStyle/>
              <a:p>
                <a14:m>
                  <m:oMath xmlns:m="http://schemas.openxmlformats.org/officeDocument/2006/math">
                    <m:sSub>
                      <m:sSubPr>
                        <m:ctrlPr>
                          <a:rPr lang="en-GB" i="1" smtClean="0">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𝜖</m:t>
                        </m:r>
                      </m:e>
                      <m:sub>
                        <m:r>
                          <a:rPr lang="en-US" i="1">
                            <a:latin typeface="Cambria Math" panose="02040503050406030204" pitchFamily="18" charset="0"/>
                          </a:rPr>
                          <m:t>𝑖</m:t>
                        </m:r>
                      </m:sub>
                    </m:sSub>
                  </m:oMath>
                </a14:m>
                <a:r>
                  <a:rPr lang="en-GB" dirty="0" smtClean="0"/>
                  <a:t>;      </a:t>
                </a:r>
                <a:r>
                  <a:rPr lang="en-GB" dirty="0"/>
                  <a:t>i=1,…n</a:t>
                </a:r>
              </a:p>
              <a:p>
                <a:endParaRPr lang="en-US" dirty="0" smtClean="0"/>
              </a:p>
              <a:p>
                <a:r>
                  <a:rPr lang="en-GB" dirty="0"/>
                  <a:t>where:</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0</m:t>
                        </m:r>
                      </m:sub>
                    </m:sSub>
                  </m:oMath>
                </a14:m>
                <a:r>
                  <a:rPr lang="en-US" i="1" dirty="0"/>
                  <a:t> </a:t>
                </a:r>
                <a:r>
                  <a:rPr lang="en-US" dirty="0"/>
                  <a:t>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𝛽</m:t>
                        </m:r>
                      </m:e>
                      <m:sub>
                        <m:r>
                          <a:rPr lang="en-US" i="1">
                            <a:latin typeface="Cambria Math" panose="02040503050406030204" pitchFamily="18" charset="0"/>
                          </a:rPr>
                          <m:t>1</m:t>
                        </m:r>
                      </m:sub>
                    </m:sSub>
                  </m:oMath>
                </a14:m>
                <a:r>
                  <a:rPr lang="en-US" i="1" dirty="0"/>
                  <a:t> </a:t>
                </a:r>
                <a:r>
                  <a:rPr lang="en-US" dirty="0"/>
                  <a:t>are parameters</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𝑖</m:t>
                        </m:r>
                      </m:sub>
                    </m:sSub>
                  </m:oMath>
                </a14:m>
                <a:r>
                  <a:rPr lang="en-GB" dirty="0"/>
                  <a:t> are known constants</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𝜖</m:t>
                        </m:r>
                      </m:e>
                      <m:sub>
                        <m:r>
                          <a:rPr lang="en-US" i="1">
                            <a:latin typeface="Cambria Math" panose="02040503050406030204" pitchFamily="18" charset="0"/>
                          </a:rPr>
                          <m:t>𝑖</m:t>
                        </m:r>
                      </m:sub>
                    </m:sSub>
                  </m:oMath>
                </a14:m>
                <a:r>
                  <a:rPr lang="en-GB" dirty="0"/>
                  <a:t> are </a:t>
                </a:r>
                <a:r>
                  <a:rPr lang="en-GB" dirty="0" smtClean="0"/>
                  <a:t>independent </a:t>
                </a:r>
                <a14:m>
                  <m:oMath xmlns:m="http://schemas.openxmlformats.org/officeDocument/2006/math">
                    <m:r>
                      <a:rPr lang="en-US" b="0" i="1" smtClean="0">
                        <a:latin typeface="Cambria Math" panose="02040503050406030204" pitchFamily="18" charset="0"/>
                      </a:rPr>
                      <m:t>𝑁</m:t>
                    </m:r>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𝜎</m:t>
                            </m:r>
                          </m:e>
                          <m:sup>
                            <m:r>
                              <a:rPr lang="en-US" b="0" i="1" smtClean="0">
                                <a:latin typeface="Cambria Math" panose="02040503050406030204" pitchFamily="18" charset="0"/>
                              </a:rPr>
                              <m:t>2</m:t>
                            </m:r>
                          </m:sup>
                        </m:sSup>
                      </m:e>
                    </m:d>
                  </m:oMath>
                </a14:m>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2627870"/>
                <a:ext cx="10058400" cy="3241224"/>
              </a:xfrm>
              <a:blipFill rotWithShape="0">
                <a:blip r:embed="rId2"/>
                <a:stretch>
                  <a:fillRect l="-606" t="-1880"/>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41</a:t>
            </a:fld>
            <a:endParaRPr lang="en-US" dirty="0"/>
          </a:p>
        </p:txBody>
      </p:sp>
    </p:spTree>
    <p:extLst>
      <p:ext uri="{BB962C8B-B14F-4D97-AF65-F5344CB8AC3E}">
        <p14:creationId xmlns:p14="http://schemas.microsoft.com/office/powerpoint/2010/main" val="3657929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1097280" y="286604"/>
                <a:ext cx="10058400" cy="594845"/>
              </a:xfrm>
            </p:spPr>
            <p:txBody>
              <a:bodyPr>
                <a:normAutofit/>
              </a:bodyPr>
              <a:lstStyle/>
              <a:p>
                <a:r>
                  <a:rPr lang="en-GB" sz="3200" b="1" dirty="0" smtClean="0">
                    <a:solidFill>
                      <a:srgbClr val="002060"/>
                    </a:solidFill>
                    <a:latin typeface="Times New Roman" panose="02020603050405020304" pitchFamily="18" charset="0"/>
                    <a:cs typeface="Times New Roman" panose="02020603050405020304" pitchFamily="18" charset="0"/>
                  </a:rPr>
                  <a:t>Inferences Concerning </a:t>
                </a:r>
                <a14:m>
                  <m:oMath xmlns:m="http://schemas.openxmlformats.org/officeDocument/2006/math">
                    <m:sSub>
                      <m:sSubPr>
                        <m:ctrlPr>
                          <a:rPr lang="en-US" sz="3200" b="1" i="1">
                            <a:solidFill>
                              <a:srgbClr val="002060"/>
                            </a:solidFill>
                            <a:latin typeface="Cambria Math" panose="02040503050406030204" pitchFamily="18" charset="0"/>
                          </a:rPr>
                        </m:ctrlPr>
                      </m:sSubPr>
                      <m:e>
                        <m:r>
                          <a:rPr lang="en-US" sz="3200" b="1" i="1">
                            <a:solidFill>
                              <a:srgbClr val="002060"/>
                            </a:solidFill>
                            <a:latin typeface="Cambria Math" panose="02040503050406030204" pitchFamily="18" charset="0"/>
                            <a:ea typeface="Cambria Math" panose="02040503050406030204" pitchFamily="18" charset="0"/>
                          </a:rPr>
                          <m:t>𝜷</m:t>
                        </m:r>
                      </m:e>
                      <m:sub>
                        <m:r>
                          <a:rPr lang="en-US" sz="3200" b="1" i="1">
                            <a:solidFill>
                              <a:srgbClr val="002060"/>
                            </a:solidFill>
                            <a:latin typeface="Cambria Math" panose="02040503050406030204" pitchFamily="18" charset="0"/>
                          </a:rPr>
                          <m:t>𝟏</m:t>
                        </m:r>
                      </m:sub>
                    </m:sSub>
                  </m:oMath>
                </a14:m>
                <a:endParaRPr lang="en-GB" sz="3200" b="1" dirty="0">
                  <a:solidFill>
                    <a:srgbClr val="002060"/>
                  </a:solidFill>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1097280" y="286604"/>
                <a:ext cx="10058400" cy="594845"/>
              </a:xfrm>
              <a:blipFill rotWithShape="0">
                <a:blip r:embed="rId2"/>
                <a:stretch>
                  <a:fillRect l="-1515" t="-11224" b="-326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079157"/>
                <a:ext cx="10058400" cy="4789937"/>
              </a:xfrm>
            </p:spPr>
            <p:txBody>
              <a:bodyPr>
                <a:noAutofit/>
              </a:bodyPr>
              <a:lstStyle/>
              <a:p>
                <a:pPr algn="just"/>
                <a:r>
                  <a:rPr lang="en-GB" sz="3000" b="1" dirty="0" smtClean="0">
                    <a:solidFill>
                      <a:srgbClr val="002060"/>
                    </a:solidFill>
                    <a:latin typeface="Times New Roman" panose="02020603050405020304" pitchFamily="18" charset="0"/>
                    <a:cs typeface="Times New Roman" panose="02020603050405020304" pitchFamily="18" charset="0"/>
                  </a:rPr>
                  <a:t>Sampling Distribution of </a:t>
                </a:r>
                <a14:m>
                  <m:oMath xmlns:m="http://schemas.openxmlformats.org/officeDocument/2006/math">
                    <m:sSub>
                      <m:sSubPr>
                        <m:ctrlPr>
                          <a:rPr lang="en-US" sz="3000" b="1" i="1">
                            <a:solidFill>
                              <a:srgbClr val="002060"/>
                            </a:solidFill>
                            <a:latin typeface="Cambria Math" panose="02040503050406030204" pitchFamily="18" charset="0"/>
                          </a:rPr>
                        </m:ctrlPr>
                      </m:sSubPr>
                      <m:e>
                        <m:r>
                          <a:rPr lang="en-US" sz="3000" b="1" i="1" smtClean="0">
                            <a:solidFill>
                              <a:srgbClr val="002060"/>
                            </a:solidFill>
                            <a:latin typeface="Cambria Math" panose="02040503050406030204" pitchFamily="18" charset="0"/>
                            <a:ea typeface="Cambria Math" panose="02040503050406030204" pitchFamily="18" charset="0"/>
                          </a:rPr>
                          <m:t>𝒃</m:t>
                        </m:r>
                      </m:e>
                      <m:sub>
                        <m:r>
                          <a:rPr lang="en-US" sz="3000" b="1" i="1">
                            <a:solidFill>
                              <a:srgbClr val="002060"/>
                            </a:solidFill>
                            <a:latin typeface="Cambria Math" panose="02040503050406030204" pitchFamily="18" charset="0"/>
                          </a:rPr>
                          <m:t>𝟏</m:t>
                        </m:r>
                      </m:sub>
                    </m:sSub>
                  </m:oMath>
                </a14:m>
                <a:endParaRPr lang="en-US" sz="3000" b="1" dirty="0" smtClean="0">
                  <a:latin typeface="Times New Roman" panose="02020603050405020304" pitchFamily="18" charset="0"/>
                  <a:cs typeface="Times New Roman" panose="02020603050405020304" pitchFamily="18" charset="0"/>
                </a:endParaRPr>
              </a:p>
              <a:p>
                <a:pPr algn="just"/>
                <a:r>
                  <a:rPr lang="en-US" sz="3000" dirty="0" smtClean="0">
                    <a:latin typeface="Times New Roman" panose="02020603050405020304" pitchFamily="18" charset="0"/>
                    <a:cs typeface="Times New Roman" panose="02020603050405020304" pitchFamily="18" charset="0"/>
                  </a:rPr>
                  <a:t>The </a:t>
                </a:r>
                <a:r>
                  <a:rPr lang="en-US" sz="3000" dirty="0">
                    <a:latin typeface="Times New Roman" panose="02020603050405020304" pitchFamily="18" charset="0"/>
                    <a:cs typeface="Times New Roman" panose="02020603050405020304" pitchFamily="18" charset="0"/>
                  </a:rPr>
                  <a:t>point estimator </a:t>
                </a:r>
                <a14:m>
                  <m:oMath xmlns:m="http://schemas.openxmlformats.org/officeDocument/2006/math">
                    <m:sSub>
                      <m:sSubPr>
                        <m:ctrlPr>
                          <a:rPr lang="en-US" sz="3000" i="1">
                            <a:latin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𝑏</m:t>
                        </m:r>
                      </m:e>
                      <m:sub>
                        <m:r>
                          <a:rPr lang="en-US" sz="3000" i="1">
                            <a:latin typeface="Cambria Math" panose="02040503050406030204" pitchFamily="18" charset="0"/>
                          </a:rPr>
                          <m:t>1</m:t>
                        </m:r>
                      </m:sub>
                    </m:sSub>
                  </m:oMath>
                </a14:m>
                <a:r>
                  <a:rPr lang="en-US" sz="3000" dirty="0">
                    <a:latin typeface="Times New Roman" panose="02020603050405020304" pitchFamily="18" charset="0"/>
                    <a:cs typeface="Times New Roman" panose="02020603050405020304" pitchFamily="18" charset="0"/>
                  </a:rPr>
                  <a:t> </a:t>
                </a:r>
                <a:r>
                  <a:rPr lang="en-US" sz="3000" dirty="0" smtClean="0">
                    <a:latin typeface="Times New Roman" panose="02020603050405020304" pitchFamily="18" charset="0"/>
                    <a:cs typeface="Times New Roman" panose="02020603050405020304" pitchFamily="18" charset="0"/>
                  </a:rPr>
                  <a:t>was </a:t>
                </a:r>
                <a:r>
                  <a:rPr lang="en-US" sz="3000" dirty="0">
                    <a:latin typeface="Times New Roman" panose="02020603050405020304" pitchFamily="18" charset="0"/>
                    <a:cs typeface="Times New Roman" panose="02020603050405020304" pitchFamily="18" charset="0"/>
                  </a:rPr>
                  <a:t>given in </a:t>
                </a:r>
                <a:endParaRPr lang="en-US" sz="3000" dirty="0" smtClean="0">
                  <a:latin typeface="Times New Roman" panose="02020603050405020304" pitchFamily="18" charset="0"/>
                  <a:cs typeface="Times New Roman" panose="02020603050405020304" pitchFamily="18" charset="0"/>
                </a:endParaRPr>
              </a:p>
              <a:p>
                <a:pPr algn="just"/>
                <a14:m>
                  <m:oMath xmlns:m="http://schemas.openxmlformats.org/officeDocument/2006/math">
                    <m:sSub>
                      <m:sSubPr>
                        <m:ctrlPr>
                          <a:rPr lang="en-US" sz="3000" i="1">
                            <a:solidFill>
                              <a:schemeClr val="tx1"/>
                            </a:solidFill>
                            <a:latin typeface="Cambria Math" panose="02040503050406030204" pitchFamily="18" charset="0"/>
                          </a:rPr>
                        </m:ctrlPr>
                      </m:sSubPr>
                      <m:e>
                        <m:r>
                          <a:rPr lang="en-US" sz="3000" i="1">
                            <a:solidFill>
                              <a:schemeClr val="tx1"/>
                            </a:solidFill>
                            <a:latin typeface="Cambria Math" panose="02040503050406030204" pitchFamily="18" charset="0"/>
                            <a:ea typeface="Cambria Math" panose="02040503050406030204" pitchFamily="18" charset="0"/>
                          </a:rPr>
                          <m:t>𝑏</m:t>
                        </m:r>
                      </m:e>
                      <m:sub>
                        <m:r>
                          <a:rPr lang="en-US" sz="3000" i="1">
                            <a:solidFill>
                              <a:schemeClr val="tx1"/>
                            </a:solidFill>
                            <a:latin typeface="Cambria Math" panose="02040503050406030204" pitchFamily="18" charset="0"/>
                          </a:rPr>
                          <m:t>1</m:t>
                        </m:r>
                      </m:sub>
                    </m:sSub>
                  </m:oMath>
                </a14:m>
                <a:r>
                  <a:rPr lang="en-GB" sz="3000"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GB" sz="3000" i="1" dirty="0">
                            <a:solidFill>
                              <a:schemeClr val="tx1"/>
                            </a:solidFill>
                            <a:latin typeface="Cambria Math" panose="02040503050406030204" pitchFamily="18" charset="0"/>
                            <a:cs typeface="Times New Roman" panose="02020603050405020304" pitchFamily="18" charset="0"/>
                          </a:rPr>
                        </m:ctrlPr>
                      </m:fPr>
                      <m:num>
                        <m:nary>
                          <m:naryPr>
                            <m:chr m:val="∑"/>
                            <m:ctrlPr>
                              <a:rPr lang="en-GB" sz="3000" i="1" dirty="0">
                                <a:solidFill>
                                  <a:schemeClr val="tx1"/>
                                </a:solidFill>
                                <a:latin typeface="Cambria Math" panose="02040503050406030204" pitchFamily="18" charset="0"/>
                                <a:cs typeface="Times New Roman" panose="02020603050405020304" pitchFamily="18" charset="0"/>
                              </a:rPr>
                            </m:ctrlPr>
                          </m:naryPr>
                          <m:sub>
                            <m:r>
                              <m:rPr>
                                <m:brk m:alnAt="23"/>
                              </m:rPr>
                              <a:rPr lang="en-US" sz="3000" i="1" dirty="0">
                                <a:solidFill>
                                  <a:schemeClr val="tx1"/>
                                </a:solidFill>
                                <a:latin typeface="Cambria Math" panose="02040503050406030204" pitchFamily="18" charset="0"/>
                                <a:cs typeface="Times New Roman" panose="02020603050405020304" pitchFamily="18" charset="0"/>
                              </a:rPr>
                              <m:t>𝑖</m:t>
                            </m:r>
                            <m:r>
                              <a:rPr lang="en-US" sz="3000" i="1" dirty="0">
                                <a:solidFill>
                                  <a:schemeClr val="tx1"/>
                                </a:solidFill>
                                <a:latin typeface="Cambria Math" panose="02040503050406030204" pitchFamily="18" charset="0"/>
                                <a:cs typeface="Times New Roman" panose="02020603050405020304" pitchFamily="18" charset="0"/>
                              </a:rPr>
                              <m:t>=</m:t>
                            </m:r>
                            <m:r>
                              <m:rPr>
                                <m:brk m:alnAt="23"/>
                              </m:rPr>
                              <a:rPr lang="en-US" sz="3000" i="1" dirty="0">
                                <a:solidFill>
                                  <a:schemeClr val="tx1"/>
                                </a:solidFill>
                                <a:latin typeface="Cambria Math" panose="02040503050406030204" pitchFamily="18" charset="0"/>
                                <a:cs typeface="Times New Roman" panose="02020603050405020304" pitchFamily="18" charset="0"/>
                              </a:rPr>
                              <m:t>1</m:t>
                            </m:r>
                          </m:sub>
                          <m:sup>
                            <m:r>
                              <a:rPr lang="en-US" sz="3000" i="1" dirty="0">
                                <a:solidFill>
                                  <a:schemeClr val="tx1"/>
                                </a:solidFill>
                                <a:latin typeface="Cambria Math" panose="02040503050406030204" pitchFamily="18" charset="0"/>
                                <a:cs typeface="Times New Roman" panose="02020603050405020304" pitchFamily="18" charset="0"/>
                              </a:rPr>
                              <m:t>𝑛</m:t>
                            </m:r>
                          </m:sup>
                          <m:e>
                            <m:d>
                              <m:dPr>
                                <m:ctrlPr>
                                  <a:rPr lang="en-GB" sz="3000" i="1" dirty="0">
                                    <a:solidFill>
                                      <a:schemeClr val="tx1"/>
                                    </a:solidFill>
                                    <a:latin typeface="Cambria Math" panose="02040503050406030204" pitchFamily="18" charset="0"/>
                                    <a:cs typeface="Times New Roman" panose="02020603050405020304" pitchFamily="18" charset="0"/>
                                  </a:rPr>
                                </m:ctrlPr>
                              </m:dPr>
                              <m:e>
                                <m:sSub>
                                  <m:sSubPr>
                                    <m:ctrlPr>
                                      <a:rPr lang="en-US" sz="3000" i="1">
                                        <a:solidFill>
                                          <a:schemeClr val="tx1"/>
                                        </a:solidFill>
                                        <a:latin typeface="Cambria Math" panose="02040503050406030204" pitchFamily="18" charset="0"/>
                                      </a:rPr>
                                    </m:ctrlPr>
                                  </m:sSubPr>
                                  <m:e>
                                    <m:r>
                                      <a:rPr lang="en-US" sz="3000" i="1">
                                        <a:solidFill>
                                          <a:schemeClr val="tx1"/>
                                        </a:solidFill>
                                        <a:latin typeface="Cambria Math" panose="02040503050406030204" pitchFamily="18" charset="0"/>
                                      </a:rPr>
                                      <m:t>𝑋</m:t>
                                    </m:r>
                                  </m:e>
                                  <m:sub>
                                    <m:r>
                                      <a:rPr lang="en-US" sz="3000" i="1">
                                        <a:solidFill>
                                          <a:schemeClr val="tx1"/>
                                        </a:solidFill>
                                        <a:latin typeface="Cambria Math" panose="02040503050406030204" pitchFamily="18" charset="0"/>
                                      </a:rPr>
                                      <m:t>𝑖</m:t>
                                    </m:r>
                                  </m:sub>
                                </m:sSub>
                                <m:r>
                                  <a:rPr lang="en-US" sz="3000" i="1">
                                    <a:solidFill>
                                      <a:schemeClr val="tx1"/>
                                    </a:solidFill>
                                    <a:latin typeface="Cambria Math" panose="02040503050406030204" pitchFamily="18" charset="0"/>
                                  </a:rPr>
                                  <m:t>−</m:t>
                                </m:r>
                                <m:acc>
                                  <m:accPr>
                                    <m:chr m:val="̅"/>
                                    <m:ctrlPr>
                                      <a:rPr lang="en-US" sz="3000" i="1" dirty="0">
                                        <a:solidFill>
                                          <a:schemeClr val="tx1"/>
                                        </a:solidFill>
                                        <a:latin typeface="Cambria Math" panose="02040503050406030204" pitchFamily="18" charset="0"/>
                                        <a:cs typeface="Times New Roman" panose="02020603050405020304" pitchFamily="18" charset="0"/>
                                      </a:rPr>
                                    </m:ctrlPr>
                                  </m:accPr>
                                  <m:e>
                                    <m:r>
                                      <a:rPr lang="en-US" sz="3000" i="1" dirty="0">
                                        <a:solidFill>
                                          <a:schemeClr val="tx1"/>
                                        </a:solidFill>
                                        <a:latin typeface="Cambria Math" panose="02040503050406030204" pitchFamily="18" charset="0"/>
                                        <a:cs typeface="Times New Roman" panose="02020603050405020304" pitchFamily="18" charset="0"/>
                                      </a:rPr>
                                      <m:t>𝑋</m:t>
                                    </m:r>
                                  </m:e>
                                </m:acc>
                              </m:e>
                            </m:d>
                            <m:d>
                              <m:dPr>
                                <m:ctrlPr>
                                  <a:rPr lang="en-GB" sz="3000" i="1" dirty="0">
                                    <a:solidFill>
                                      <a:schemeClr val="tx1"/>
                                    </a:solidFill>
                                    <a:latin typeface="Cambria Math" panose="02040503050406030204" pitchFamily="18" charset="0"/>
                                    <a:cs typeface="Times New Roman" panose="02020603050405020304" pitchFamily="18" charset="0"/>
                                  </a:rPr>
                                </m:ctrlPr>
                              </m:dPr>
                              <m:e>
                                <m:sSub>
                                  <m:sSubPr>
                                    <m:ctrlPr>
                                      <a:rPr lang="en-US" sz="3000" i="1">
                                        <a:solidFill>
                                          <a:schemeClr val="tx1"/>
                                        </a:solidFill>
                                        <a:latin typeface="Cambria Math" panose="02040503050406030204" pitchFamily="18" charset="0"/>
                                      </a:rPr>
                                    </m:ctrlPr>
                                  </m:sSubPr>
                                  <m:e>
                                    <m:r>
                                      <a:rPr lang="en-US" sz="3000" i="1">
                                        <a:solidFill>
                                          <a:schemeClr val="tx1"/>
                                        </a:solidFill>
                                        <a:latin typeface="Cambria Math" panose="02040503050406030204" pitchFamily="18" charset="0"/>
                                      </a:rPr>
                                      <m:t>𝑌</m:t>
                                    </m:r>
                                  </m:e>
                                  <m:sub>
                                    <m:r>
                                      <a:rPr lang="en-US" sz="3000" i="1">
                                        <a:solidFill>
                                          <a:schemeClr val="tx1"/>
                                        </a:solidFill>
                                        <a:latin typeface="Cambria Math" panose="02040503050406030204" pitchFamily="18" charset="0"/>
                                      </a:rPr>
                                      <m:t>𝑖</m:t>
                                    </m:r>
                                  </m:sub>
                                </m:sSub>
                                <m:r>
                                  <a:rPr lang="en-US" sz="3000" i="1">
                                    <a:solidFill>
                                      <a:schemeClr val="tx1"/>
                                    </a:solidFill>
                                    <a:latin typeface="Cambria Math" panose="02040503050406030204" pitchFamily="18" charset="0"/>
                                  </a:rPr>
                                  <m:t>−</m:t>
                                </m:r>
                                <m:acc>
                                  <m:accPr>
                                    <m:chr m:val="̅"/>
                                    <m:ctrlPr>
                                      <a:rPr lang="en-US" sz="3000" i="1" dirty="0">
                                        <a:solidFill>
                                          <a:schemeClr val="tx1"/>
                                        </a:solidFill>
                                        <a:latin typeface="Cambria Math" panose="02040503050406030204" pitchFamily="18" charset="0"/>
                                        <a:cs typeface="Times New Roman" panose="02020603050405020304" pitchFamily="18" charset="0"/>
                                      </a:rPr>
                                    </m:ctrlPr>
                                  </m:accPr>
                                  <m:e>
                                    <m:r>
                                      <a:rPr lang="en-US" sz="3000" i="1" dirty="0">
                                        <a:solidFill>
                                          <a:schemeClr val="tx1"/>
                                        </a:solidFill>
                                        <a:latin typeface="Cambria Math" panose="02040503050406030204" pitchFamily="18" charset="0"/>
                                        <a:cs typeface="Times New Roman" panose="02020603050405020304" pitchFamily="18" charset="0"/>
                                      </a:rPr>
                                      <m:t>𝑌</m:t>
                                    </m:r>
                                  </m:e>
                                </m:acc>
                              </m:e>
                            </m:d>
                          </m:e>
                        </m:nary>
                      </m:num>
                      <m:den>
                        <m:nary>
                          <m:naryPr>
                            <m:chr m:val="∑"/>
                            <m:ctrlPr>
                              <a:rPr lang="en-GB" sz="3000" i="1" dirty="0">
                                <a:solidFill>
                                  <a:schemeClr val="tx1"/>
                                </a:solidFill>
                                <a:latin typeface="Cambria Math" panose="02040503050406030204" pitchFamily="18" charset="0"/>
                                <a:cs typeface="Times New Roman" panose="02020603050405020304" pitchFamily="18" charset="0"/>
                              </a:rPr>
                            </m:ctrlPr>
                          </m:naryPr>
                          <m:sub>
                            <m:r>
                              <m:rPr>
                                <m:brk m:alnAt="23"/>
                              </m:rPr>
                              <a:rPr lang="en-US" sz="3000" i="1" dirty="0">
                                <a:solidFill>
                                  <a:schemeClr val="tx1"/>
                                </a:solidFill>
                                <a:latin typeface="Cambria Math" panose="02040503050406030204" pitchFamily="18" charset="0"/>
                                <a:cs typeface="Times New Roman" panose="02020603050405020304" pitchFamily="18" charset="0"/>
                              </a:rPr>
                              <m:t>𝑖</m:t>
                            </m:r>
                            <m:r>
                              <a:rPr lang="en-US" sz="3000" i="1" dirty="0">
                                <a:solidFill>
                                  <a:schemeClr val="tx1"/>
                                </a:solidFill>
                                <a:latin typeface="Cambria Math" panose="02040503050406030204" pitchFamily="18" charset="0"/>
                                <a:cs typeface="Times New Roman" panose="02020603050405020304" pitchFamily="18" charset="0"/>
                              </a:rPr>
                              <m:t>=</m:t>
                            </m:r>
                            <m:r>
                              <m:rPr>
                                <m:brk m:alnAt="23"/>
                              </m:rPr>
                              <a:rPr lang="en-US" sz="3000" i="1" dirty="0">
                                <a:solidFill>
                                  <a:schemeClr val="tx1"/>
                                </a:solidFill>
                                <a:latin typeface="Cambria Math" panose="02040503050406030204" pitchFamily="18" charset="0"/>
                                <a:cs typeface="Times New Roman" panose="02020603050405020304" pitchFamily="18" charset="0"/>
                              </a:rPr>
                              <m:t>1</m:t>
                            </m:r>
                          </m:sub>
                          <m:sup>
                            <m:r>
                              <a:rPr lang="en-US" sz="3000" i="1" dirty="0">
                                <a:solidFill>
                                  <a:schemeClr val="tx1"/>
                                </a:solidFill>
                                <a:latin typeface="Cambria Math" panose="02040503050406030204" pitchFamily="18" charset="0"/>
                                <a:cs typeface="Times New Roman" panose="02020603050405020304" pitchFamily="18" charset="0"/>
                              </a:rPr>
                              <m:t>𝑛</m:t>
                            </m:r>
                          </m:sup>
                          <m:e>
                            <m:sSup>
                              <m:sSupPr>
                                <m:ctrlPr>
                                  <a:rPr lang="en-US" sz="3000" i="1" dirty="0">
                                    <a:solidFill>
                                      <a:schemeClr val="tx1"/>
                                    </a:solidFill>
                                    <a:latin typeface="Cambria Math" panose="02040503050406030204" pitchFamily="18" charset="0"/>
                                    <a:cs typeface="Times New Roman" panose="02020603050405020304" pitchFamily="18" charset="0"/>
                                  </a:rPr>
                                </m:ctrlPr>
                              </m:sSupPr>
                              <m:e>
                                <m:d>
                                  <m:dPr>
                                    <m:ctrlPr>
                                      <a:rPr lang="en-GB" sz="3000" i="1" dirty="0">
                                        <a:solidFill>
                                          <a:schemeClr val="tx1"/>
                                        </a:solidFill>
                                        <a:latin typeface="Cambria Math" panose="02040503050406030204" pitchFamily="18" charset="0"/>
                                        <a:cs typeface="Times New Roman" panose="02020603050405020304" pitchFamily="18" charset="0"/>
                                      </a:rPr>
                                    </m:ctrlPr>
                                  </m:dPr>
                                  <m:e>
                                    <m:sSub>
                                      <m:sSubPr>
                                        <m:ctrlPr>
                                          <a:rPr lang="en-US" sz="3000" i="1">
                                            <a:solidFill>
                                              <a:schemeClr val="tx1"/>
                                            </a:solidFill>
                                            <a:latin typeface="Cambria Math" panose="02040503050406030204" pitchFamily="18" charset="0"/>
                                          </a:rPr>
                                        </m:ctrlPr>
                                      </m:sSubPr>
                                      <m:e>
                                        <m:r>
                                          <a:rPr lang="en-US" sz="3000" i="1">
                                            <a:solidFill>
                                              <a:schemeClr val="tx1"/>
                                            </a:solidFill>
                                            <a:latin typeface="Cambria Math" panose="02040503050406030204" pitchFamily="18" charset="0"/>
                                          </a:rPr>
                                          <m:t>𝑋</m:t>
                                        </m:r>
                                      </m:e>
                                      <m:sub>
                                        <m:r>
                                          <a:rPr lang="en-US" sz="3000" i="1">
                                            <a:solidFill>
                                              <a:schemeClr val="tx1"/>
                                            </a:solidFill>
                                            <a:latin typeface="Cambria Math" panose="02040503050406030204" pitchFamily="18" charset="0"/>
                                          </a:rPr>
                                          <m:t>𝑖</m:t>
                                        </m:r>
                                      </m:sub>
                                    </m:sSub>
                                    <m:r>
                                      <a:rPr lang="en-US" sz="3000" i="1">
                                        <a:solidFill>
                                          <a:schemeClr val="tx1"/>
                                        </a:solidFill>
                                        <a:latin typeface="Cambria Math" panose="02040503050406030204" pitchFamily="18" charset="0"/>
                                      </a:rPr>
                                      <m:t>−</m:t>
                                    </m:r>
                                    <m:acc>
                                      <m:accPr>
                                        <m:chr m:val="̅"/>
                                        <m:ctrlPr>
                                          <a:rPr lang="en-US" sz="3000" i="1" dirty="0">
                                            <a:solidFill>
                                              <a:schemeClr val="tx1"/>
                                            </a:solidFill>
                                            <a:latin typeface="Cambria Math" panose="02040503050406030204" pitchFamily="18" charset="0"/>
                                            <a:cs typeface="Times New Roman" panose="02020603050405020304" pitchFamily="18" charset="0"/>
                                          </a:rPr>
                                        </m:ctrlPr>
                                      </m:accPr>
                                      <m:e>
                                        <m:r>
                                          <a:rPr lang="en-US" sz="3000" i="1" dirty="0">
                                            <a:solidFill>
                                              <a:schemeClr val="tx1"/>
                                            </a:solidFill>
                                            <a:latin typeface="Cambria Math" panose="02040503050406030204" pitchFamily="18" charset="0"/>
                                            <a:cs typeface="Times New Roman" panose="02020603050405020304" pitchFamily="18" charset="0"/>
                                          </a:rPr>
                                          <m:t>𝑋</m:t>
                                        </m:r>
                                      </m:e>
                                    </m:acc>
                                  </m:e>
                                </m:d>
                              </m:e>
                              <m:sup>
                                <m:r>
                                  <a:rPr lang="en-US" sz="3000" i="1" dirty="0">
                                    <a:solidFill>
                                      <a:schemeClr val="tx1"/>
                                    </a:solidFill>
                                    <a:latin typeface="Cambria Math" panose="02040503050406030204" pitchFamily="18" charset="0"/>
                                    <a:cs typeface="Times New Roman" panose="02020603050405020304" pitchFamily="18" charset="0"/>
                                  </a:rPr>
                                  <m:t>2</m:t>
                                </m:r>
                              </m:sup>
                            </m:sSup>
                          </m:e>
                        </m:nary>
                      </m:den>
                    </m:f>
                  </m:oMath>
                </a14:m>
                <a:endParaRPr lang="en-US" sz="3000" dirty="0" smtClean="0">
                  <a:latin typeface="Times New Roman" panose="02020603050405020304" pitchFamily="18" charset="0"/>
                  <a:cs typeface="Times New Roman" panose="02020603050405020304" pitchFamily="18" charset="0"/>
                </a:endParaRPr>
              </a:p>
              <a:p>
                <a:pPr algn="just"/>
                <a:r>
                  <a:rPr lang="en-US" sz="3000" dirty="0" smtClean="0">
                    <a:latin typeface="Times New Roman" panose="02020603050405020304" pitchFamily="18" charset="0"/>
                    <a:cs typeface="Times New Roman" panose="02020603050405020304" pitchFamily="18" charset="0"/>
                  </a:rPr>
                  <a:t>The </a:t>
                </a:r>
                <a:r>
                  <a:rPr lang="en-US" sz="3000" dirty="0">
                    <a:latin typeface="Times New Roman" panose="02020603050405020304" pitchFamily="18" charset="0"/>
                    <a:cs typeface="Times New Roman" panose="02020603050405020304" pitchFamily="18" charset="0"/>
                  </a:rPr>
                  <a:t>sampling distribution of </a:t>
                </a:r>
                <a14:m>
                  <m:oMath xmlns:m="http://schemas.openxmlformats.org/officeDocument/2006/math">
                    <m:sSub>
                      <m:sSubPr>
                        <m:ctrlPr>
                          <a:rPr lang="en-US" sz="3000" i="1">
                            <a:latin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𝑏</m:t>
                        </m:r>
                      </m:e>
                      <m:sub>
                        <m:r>
                          <a:rPr lang="en-US" sz="3000" i="1">
                            <a:latin typeface="Cambria Math" panose="02040503050406030204" pitchFamily="18" charset="0"/>
                          </a:rPr>
                          <m:t>1</m:t>
                        </m:r>
                      </m:sub>
                    </m:sSub>
                  </m:oMath>
                </a14:m>
                <a:r>
                  <a:rPr lang="en-US" sz="3000" i="1"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refers to the different values of </a:t>
                </a:r>
                <a14:m>
                  <m:oMath xmlns:m="http://schemas.openxmlformats.org/officeDocument/2006/math">
                    <m:sSub>
                      <m:sSubPr>
                        <m:ctrlPr>
                          <a:rPr lang="en-US" sz="3000" i="1">
                            <a:latin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𝑏</m:t>
                        </m:r>
                      </m:e>
                      <m:sub>
                        <m:r>
                          <a:rPr lang="en-US" sz="3000" i="1">
                            <a:latin typeface="Cambria Math" panose="02040503050406030204" pitchFamily="18" charset="0"/>
                          </a:rPr>
                          <m:t>1</m:t>
                        </m:r>
                      </m:sub>
                    </m:sSub>
                  </m:oMath>
                </a14:m>
                <a:r>
                  <a:rPr lang="en-US" sz="3000" i="1" dirty="0">
                    <a:latin typeface="Times New Roman" panose="02020603050405020304" pitchFamily="18" charset="0"/>
                    <a:cs typeface="Times New Roman" panose="02020603050405020304" pitchFamily="18" charset="0"/>
                  </a:rPr>
                  <a:t> </a:t>
                </a:r>
                <a:r>
                  <a:rPr lang="en-US" sz="3000" dirty="0">
                    <a:latin typeface="Times New Roman" panose="02020603050405020304" pitchFamily="18" charset="0"/>
                    <a:cs typeface="Times New Roman" panose="02020603050405020304" pitchFamily="18" charset="0"/>
                  </a:rPr>
                  <a:t>that would be </a:t>
                </a:r>
                <a:r>
                  <a:rPr lang="en-US" sz="3000" dirty="0" smtClean="0">
                    <a:latin typeface="Times New Roman" panose="02020603050405020304" pitchFamily="18" charset="0"/>
                    <a:cs typeface="Times New Roman" panose="02020603050405020304" pitchFamily="18" charset="0"/>
                  </a:rPr>
                  <a:t>obtained with </a:t>
                </a:r>
                <a:r>
                  <a:rPr lang="en-US" sz="3000" dirty="0">
                    <a:latin typeface="Times New Roman" panose="02020603050405020304" pitchFamily="18" charset="0"/>
                    <a:cs typeface="Times New Roman" panose="02020603050405020304" pitchFamily="18" charset="0"/>
                  </a:rPr>
                  <a:t>repeated sampling when the levels of the predictor variable X are held constant </a:t>
                </a:r>
                <a:r>
                  <a:rPr lang="en-US" sz="3000" dirty="0" smtClean="0">
                    <a:latin typeface="Times New Roman" panose="02020603050405020304" pitchFamily="18" charset="0"/>
                    <a:cs typeface="Times New Roman" panose="02020603050405020304" pitchFamily="18" charset="0"/>
                  </a:rPr>
                  <a:t>from </a:t>
                </a:r>
                <a:r>
                  <a:rPr lang="en-GB" sz="3000" dirty="0" smtClean="0">
                    <a:latin typeface="Times New Roman" panose="02020603050405020304" pitchFamily="18" charset="0"/>
                    <a:cs typeface="Times New Roman" panose="02020603050405020304" pitchFamily="18" charset="0"/>
                  </a:rPr>
                  <a:t>sample </a:t>
                </a:r>
                <a:r>
                  <a:rPr lang="en-GB" sz="3000" dirty="0">
                    <a:latin typeface="Times New Roman" panose="02020603050405020304" pitchFamily="18" charset="0"/>
                    <a:cs typeface="Times New Roman" panose="02020603050405020304" pitchFamily="18" charset="0"/>
                  </a:rPr>
                  <a:t>to sample.</a:t>
                </a:r>
              </a:p>
              <a:p>
                <a:pPr algn="just"/>
                <a:endParaRPr lang="en-US" sz="3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079157"/>
                <a:ext cx="10058400" cy="4789937"/>
              </a:xfrm>
              <a:blipFill rotWithShape="0">
                <a:blip r:embed="rId3"/>
                <a:stretch>
                  <a:fillRect l="-1394" t="-2545" r="-230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42</a:t>
            </a:fld>
            <a:endParaRPr lang="en-US" dirty="0"/>
          </a:p>
        </p:txBody>
      </p:sp>
    </p:spTree>
    <p:extLst>
      <p:ext uri="{BB962C8B-B14F-4D97-AF65-F5344CB8AC3E}">
        <p14:creationId xmlns:p14="http://schemas.microsoft.com/office/powerpoint/2010/main" val="2455923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403654"/>
                <a:ext cx="10058400" cy="5465440"/>
              </a:xfrm>
            </p:spPr>
            <p:txBody>
              <a:bodyPr>
                <a:noAutofit/>
              </a:bodyPr>
              <a:lstStyle/>
              <a:p>
                <a:pPr algn="just"/>
                <a:r>
                  <a:rPr lang="en-US" sz="3200" dirty="0" smtClean="0">
                    <a:latin typeface="Times New Roman" panose="02020603050405020304" pitchFamily="18" charset="0"/>
                    <a:cs typeface="Times New Roman" panose="02020603050405020304" pitchFamily="18" charset="0"/>
                  </a:rPr>
                  <a:t>For normal error regression model (</a:t>
                </a:r>
                <a14:m>
                  <m:oMath xmlns:m="http://schemas.openxmlformats.org/officeDocument/2006/math">
                    <m:sSub>
                      <m:sSubPr>
                        <m:ctrlPr>
                          <a:rPr lang="en-GB" sz="3200" i="1">
                            <a:latin typeface="Cambria Math" panose="02040503050406030204" pitchFamily="18" charset="0"/>
                          </a:rPr>
                        </m:ctrlPr>
                      </m:sSubPr>
                      <m:e>
                        <m:r>
                          <a:rPr lang="en-US" sz="3200" i="1">
                            <a:latin typeface="Cambria Math" panose="02040503050406030204" pitchFamily="18" charset="0"/>
                          </a:rPr>
                          <m:t>𝑌</m:t>
                        </m:r>
                      </m:e>
                      <m:sub>
                        <m:r>
                          <a:rPr lang="en-US" sz="3200" i="1">
                            <a:latin typeface="Cambria Math" panose="02040503050406030204" pitchFamily="18" charset="0"/>
                          </a:rPr>
                          <m:t>𝑖</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i="1">
                            <a:latin typeface="Cambria Math" panose="02040503050406030204" pitchFamily="18" charset="0"/>
                          </a:rPr>
                          <m:t>0</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i="1">
                            <a:latin typeface="Cambria Math" panose="02040503050406030204" pitchFamily="18" charset="0"/>
                          </a:rPr>
                          <m:t>1</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𝑖</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𝜖</m:t>
                        </m:r>
                      </m:e>
                      <m:sub>
                        <m:r>
                          <a:rPr lang="en-US" sz="3200" i="1">
                            <a:latin typeface="Cambria Math" panose="02040503050406030204" pitchFamily="18" charset="0"/>
                          </a:rPr>
                          <m:t>𝑖</m:t>
                        </m:r>
                      </m:sub>
                    </m:sSub>
                  </m:oMath>
                </a14:m>
                <a:r>
                  <a:rPr lang="en-US" sz="3200" dirty="0">
                    <a:latin typeface="Times New Roman" panose="02020603050405020304" pitchFamily="18" charset="0"/>
                    <a:cs typeface="Times New Roman" panose="02020603050405020304" pitchFamily="18" charset="0"/>
                  </a:rPr>
                  <a:t>) the sampling distribution of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𝑏</m:t>
                        </m:r>
                      </m:e>
                      <m:sub>
                        <m:r>
                          <a:rPr lang="en-US" sz="3200" i="1">
                            <a:latin typeface="Cambria Math" panose="02040503050406030204" pitchFamily="18" charset="0"/>
                          </a:rPr>
                          <m:t>1</m:t>
                        </m:r>
                      </m:sub>
                    </m:sSub>
                  </m:oMath>
                </a14:m>
                <a:r>
                  <a:rPr lang="en-US" sz="3200"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is normal, with mean and variance:</a:t>
                </a:r>
              </a:p>
              <a:p>
                <a:pPr algn="just"/>
                <a14:m>
                  <m:oMath xmlns:m="http://schemas.openxmlformats.org/officeDocument/2006/math">
                    <m:r>
                      <a:rPr lang="en-US" sz="3200" i="1">
                        <a:latin typeface="Cambria Math" panose="02040503050406030204" pitchFamily="18" charset="0"/>
                      </a:rPr>
                      <m:t>𝐸</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𝑏</m:t>
                            </m:r>
                          </m:e>
                          <m:sub>
                            <m:r>
                              <a:rPr lang="en-US" sz="3200" i="1">
                                <a:latin typeface="Cambria Math" panose="02040503050406030204" pitchFamily="18" charset="0"/>
                              </a:rPr>
                              <m:t>1</m:t>
                            </m:r>
                          </m:sub>
                        </m:sSub>
                      </m:e>
                    </m:d>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i="1">
                            <a:latin typeface="Cambria Math" panose="02040503050406030204" pitchFamily="18" charset="0"/>
                          </a:rPr>
                          <m:t>1</m:t>
                        </m:r>
                      </m:sub>
                    </m:sSub>
                  </m:oMath>
                </a14:m>
                <a:r>
                  <a:rPr lang="en-US" sz="3200" dirty="0">
                    <a:latin typeface="Times New Roman" panose="02020603050405020304" pitchFamily="18" charset="0"/>
                    <a:cs typeface="Times New Roman" panose="02020603050405020304" pitchFamily="18" charset="0"/>
                  </a:rPr>
                  <a:t> are unbiased estimators for </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i="1">
                            <a:latin typeface="Cambria Math" panose="02040503050406030204" pitchFamily="18" charset="0"/>
                          </a:rPr>
                          <m:t>1</m:t>
                        </m:r>
                      </m:sub>
                    </m:sSub>
                  </m:oMath>
                </a14:m>
                <a:endParaRPr lang="en-US" sz="3200" dirty="0">
                  <a:latin typeface="Times New Roman" panose="02020603050405020304" pitchFamily="18" charset="0"/>
                  <a:cs typeface="Times New Roman" panose="02020603050405020304" pitchFamily="18" charset="0"/>
                </a:endParaRPr>
              </a:p>
              <a:p>
                <a:pPr algn="just"/>
                <a14:m>
                  <m:oMath xmlns:m="http://schemas.openxmlformats.org/officeDocument/2006/math">
                    <m:r>
                      <a:rPr lang="en-US" sz="3200" i="1">
                        <a:latin typeface="Cambria Math" panose="02040503050406030204" pitchFamily="18" charset="0"/>
                      </a:rPr>
                      <m:t>𝑉𝑎𝑟</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𝑏</m:t>
                            </m:r>
                          </m:e>
                          <m:sub>
                            <m:r>
                              <a:rPr lang="en-US" sz="3200" i="1">
                                <a:latin typeface="Cambria Math" panose="02040503050406030204" pitchFamily="18" charset="0"/>
                              </a:rPr>
                              <m:t>1</m:t>
                            </m:r>
                          </m:sub>
                        </m:sSub>
                      </m:e>
                    </m:d>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𝜎</m:t>
                        </m:r>
                      </m:e>
                      <m:sup>
                        <m:r>
                          <a:rPr lang="en-US" sz="3200" i="1">
                            <a:latin typeface="Cambria Math" panose="02040503050406030204" pitchFamily="18" charset="0"/>
                          </a:rPr>
                          <m:t>2</m:t>
                        </m:r>
                      </m:sup>
                    </m:sSup>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𝑏</m:t>
                            </m:r>
                          </m:e>
                          <m:sub>
                            <m:r>
                              <a:rPr lang="en-US" sz="3200" i="1">
                                <a:latin typeface="Cambria Math" panose="02040503050406030204" pitchFamily="18" charset="0"/>
                              </a:rPr>
                              <m:t>1</m:t>
                            </m:r>
                          </m:sub>
                        </m:sSub>
                      </m:e>
                    </m:d>
                    <m:r>
                      <a:rPr lang="en-US" sz="3200" i="1">
                        <a:latin typeface="Cambria Math" panose="02040503050406030204" pitchFamily="18" charset="0"/>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𝜎</m:t>
                            </m:r>
                          </m:e>
                          <m:sup>
                            <m:r>
                              <a:rPr lang="en-US" sz="3200" i="1">
                                <a:latin typeface="Cambria Math" panose="02040503050406030204" pitchFamily="18" charset="0"/>
                              </a:rPr>
                              <m:t>2</m:t>
                            </m:r>
                          </m:sup>
                        </m:sSup>
                      </m:num>
                      <m:den>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den>
                    </m:f>
                  </m:oMath>
                </a14:m>
                <a:endParaRPr lang="en-GB" sz="3200" dirty="0" smtClean="0">
                  <a:latin typeface="Times New Roman" panose="02020603050405020304" pitchFamily="18" charset="0"/>
                  <a:cs typeface="Times New Roman" panose="02020603050405020304" pitchFamily="18" charset="0"/>
                </a:endParaRPr>
              </a:p>
              <a:p>
                <a:pPr algn="just"/>
                <a:r>
                  <a:rPr lang="en-US" sz="3200" dirty="0" smtClean="0">
                    <a:latin typeface="Times New Roman" panose="02020603050405020304" pitchFamily="18" charset="0"/>
                    <a:cs typeface="Times New Roman" panose="02020603050405020304" pitchFamily="18" charset="0"/>
                  </a:rPr>
                  <a:t>Where MSE is the unbiased estimator of </a:t>
                </a: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𝜎</m:t>
                        </m:r>
                      </m:e>
                      <m:sup>
                        <m:r>
                          <a:rPr lang="en-US" sz="3200" i="1">
                            <a:latin typeface="Cambria Math" panose="02040503050406030204" pitchFamily="18" charset="0"/>
                          </a:rPr>
                          <m:t>2</m:t>
                        </m:r>
                      </m:sup>
                    </m:sSup>
                  </m:oMath>
                </a14:m>
                <a:endParaRPr lang="en-GB" sz="3200" dirty="0" smtClean="0">
                  <a:latin typeface="Times New Roman" panose="02020603050405020304" pitchFamily="18" charset="0"/>
                  <a:cs typeface="Times New Roman" panose="02020603050405020304" pitchFamily="18" charset="0"/>
                </a:endParaRPr>
              </a:p>
              <a:p>
                <a:pPr algn="just"/>
                <a14:m>
                  <m:oMath xmlns:m="http://schemas.openxmlformats.org/officeDocument/2006/math">
                    <m:sSup>
                      <m:sSupPr>
                        <m:ctrlPr>
                          <a:rPr lang="en-US" sz="3200" i="1">
                            <a:latin typeface="Cambria Math" panose="02040503050406030204" pitchFamily="18" charset="0"/>
                          </a:rPr>
                        </m:ctrlPr>
                      </m:sSupPr>
                      <m:e>
                        <m:r>
                          <a:rPr lang="en-US" sz="3200" b="0" i="1" smtClean="0">
                            <a:latin typeface="Cambria Math" panose="02040503050406030204" pitchFamily="18" charset="0"/>
                            <a:ea typeface="Cambria Math" panose="02040503050406030204" pitchFamily="18" charset="0"/>
                          </a:rPr>
                          <m:t>𝑆</m:t>
                        </m:r>
                      </m:e>
                      <m:sup>
                        <m:r>
                          <a:rPr lang="en-US" sz="3200" i="1">
                            <a:latin typeface="Cambria Math" panose="02040503050406030204" pitchFamily="18" charset="0"/>
                          </a:rPr>
                          <m:t>2</m:t>
                        </m:r>
                      </m:sup>
                    </m:sSup>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𝑏</m:t>
                            </m:r>
                          </m:e>
                          <m:sub>
                            <m:r>
                              <a:rPr lang="en-US" sz="3200" i="1">
                                <a:latin typeface="Cambria Math" panose="02040503050406030204" pitchFamily="18" charset="0"/>
                              </a:rPr>
                              <m:t>1</m:t>
                            </m:r>
                          </m:sub>
                        </m:sSub>
                      </m:e>
                    </m:d>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b="0" i="1" smtClean="0">
                            <a:latin typeface="Cambria Math" panose="02040503050406030204" pitchFamily="18" charset="0"/>
                          </a:rPr>
                          <m:t>𝑀𝑆𝐸</m:t>
                        </m:r>
                      </m:num>
                      <m:den>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den>
                    </m:f>
                    <m:r>
                      <a:rPr lang="en-US" sz="3200" b="0" i="1" dirty="0" smtClean="0">
                        <a:solidFill>
                          <a:schemeClr val="tx1"/>
                        </a:solidFill>
                        <a:latin typeface="Cambria Math" panose="02040503050406030204" pitchFamily="18" charset="0"/>
                        <a:cs typeface="Times New Roman" panose="02020603050405020304" pitchFamily="18" charset="0"/>
                      </a:rPr>
                      <m:t>=</m:t>
                    </m:r>
                    <m:f>
                      <m:fPr>
                        <m:ctrlPr>
                          <a:rPr lang="en-US" sz="3200" i="1" smtClean="0">
                            <a:latin typeface="Cambria Math" panose="02040503050406030204" pitchFamily="18" charset="0"/>
                          </a:rPr>
                        </m:ctrlPr>
                      </m:fPr>
                      <m:num>
                        <m:r>
                          <a:rPr lang="en-US" sz="3200" i="1">
                            <a:latin typeface="Cambria Math" panose="02040503050406030204" pitchFamily="18" charset="0"/>
                          </a:rPr>
                          <m:t>𝑀𝑆𝐸</m:t>
                        </m:r>
                      </m:num>
                      <m:den>
                        <m:sSub>
                          <m:sSubPr>
                            <m:ctrlPr>
                              <a:rPr lang="en-US" sz="3200" i="1" smtClean="0">
                                <a:latin typeface="Cambria Math" panose="02040503050406030204" pitchFamily="18" charset="0"/>
                              </a:rPr>
                            </m:ctrlPr>
                          </m:sSubPr>
                          <m:e>
                            <m:r>
                              <a:rPr lang="en-US" sz="3200" b="0" i="1" smtClean="0">
                                <a:latin typeface="Cambria Math" panose="02040503050406030204" pitchFamily="18" charset="0"/>
                              </a:rPr>
                              <m:t>𝑆</m:t>
                            </m:r>
                          </m:e>
                          <m:sub>
                            <m:r>
                              <a:rPr lang="en-US" sz="3200" b="0" i="1" smtClean="0">
                                <a:latin typeface="Cambria Math" panose="02040503050406030204" pitchFamily="18" charset="0"/>
                              </a:rPr>
                              <m:t>𝑋𝑋</m:t>
                            </m:r>
                          </m:sub>
                        </m:sSub>
                      </m:den>
                    </m:f>
                  </m:oMath>
                </a14:m>
                <a:endParaRPr lang="en-GB" sz="3200" dirty="0" smtClean="0">
                  <a:latin typeface="Times New Roman" panose="02020603050405020304" pitchFamily="18" charset="0"/>
                  <a:cs typeface="Times New Roman" panose="02020603050405020304" pitchFamily="18" charset="0"/>
                </a:endParaRPr>
              </a:p>
              <a:p>
                <a:pPr algn="just"/>
                <a14:m>
                  <m:oMath xmlns:m="http://schemas.openxmlformats.org/officeDocument/2006/math">
                    <m:sSup>
                      <m:sSupPr>
                        <m:ctrlPr>
                          <a:rPr lang="en-GB" sz="3200" i="1" smtClean="0">
                            <a:latin typeface="Cambria Math" panose="02040503050406030204" pitchFamily="18" charset="0"/>
                            <a:cs typeface="Times New Roman" panose="02020603050405020304" pitchFamily="18" charset="0"/>
                          </a:rPr>
                        </m:ctrlPr>
                      </m:sSupPr>
                      <m:e>
                        <m:acc>
                          <m:accPr>
                            <m:chr m:val="̂"/>
                            <m:ctrlPr>
                              <a:rPr lang="en-GB" sz="3200" i="1" smtClean="0">
                                <a:latin typeface="Cambria Math" panose="02040503050406030204" pitchFamily="18" charset="0"/>
                                <a:cs typeface="Times New Roman" panose="02020603050405020304" pitchFamily="18" charset="0"/>
                              </a:rPr>
                            </m:ctrlPr>
                          </m:accPr>
                          <m:e>
                            <m:r>
                              <a:rPr lang="en-GB" sz="3200" i="1" smtClean="0">
                                <a:latin typeface="Cambria Math" panose="02040503050406030204" pitchFamily="18" charset="0"/>
                                <a:ea typeface="Cambria Math" panose="02040503050406030204" pitchFamily="18" charset="0"/>
                                <a:cs typeface="Times New Roman" panose="02020603050405020304" pitchFamily="18" charset="0"/>
                              </a:rPr>
                              <m:t>𝜎</m:t>
                            </m:r>
                          </m:e>
                        </m:acc>
                      </m:e>
                      <m:sup>
                        <m:r>
                          <a:rPr lang="en-GB" sz="3200" b="0" i="1" smtClean="0">
                            <a:latin typeface="Cambria Math" panose="02040503050406030204" pitchFamily="18" charset="0"/>
                            <a:cs typeface="Times New Roman" panose="02020603050405020304" pitchFamily="18" charset="0"/>
                          </a:rPr>
                          <m:t>2</m:t>
                        </m:r>
                      </m:sup>
                    </m:sSup>
                    <m:r>
                      <a:rPr lang="en-GB" sz="3200" b="0" i="1" smtClean="0">
                        <a:latin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cs typeface="Times New Roman" panose="02020603050405020304" pitchFamily="18" charset="0"/>
                      </a:rPr>
                      <m:t>𝑀𝑆𝐸</m:t>
                    </m:r>
                    <m:r>
                      <a:rPr lang="en-US" sz="3200" b="0" i="1" smtClean="0">
                        <a:latin typeface="Cambria Math" panose="02040503050406030204" pitchFamily="18" charset="0"/>
                        <a:cs typeface="Times New Roman" panose="02020603050405020304" pitchFamily="18" charset="0"/>
                      </a:rPr>
                      <m:t>=</m:t>
                    </m:r>
                    <m:f>
                      <m:fPr>
                        <m:ctrlPr>
                          <a:rPr lang="en-US" sz="3200" b="0" i="1" smtClean="0">
                            <a:latin typeface="Cambria Math" panose="02040503050406030204" pitchFamily="18" charset="0"/>
                            <a:cs typeface="Times New Roman" panose="02020603050405020304" pitchFamily="18" charset="0"/>
                          </a:rPr>
                        </m:ctrlPr>
                      </m:fPr>
                      <m:num>
                        <m:r>
                          <a:rPr lang="en-US" sz="3200" b="0" i="1" smtClean="0">
                            <a:latin typeface="Cambria Math" panose="02040503050406030204" pitchFamily="18" charset="0"/>
                            <a:cs typeface="Times New Roman" panose="02020603050405020304" pitchFamily="18" charset="0"/>
                          </a:rPr>
                          <m:t>𝑆𝑆𝐸</m:t>
                        </m:r>
                      </m:num>
                      <m:den>
                        <m:r>
                          <a:rPr lang="en-US" sz="3200" b="0" i="1" smtClean="0">
                            <a:latin typeface="Cambria Math" panose="02040503050406030204" pitchFamily="18" charset="0"/>
                            <a:cs typeface="Times New Roman" panose="02020603050405020304" pitchFamily="18" charset="0"/>
                          </a:rPr>
                          <m:t>𝑛</m:t>
                        </m:r>
                        <m:r>
                          <a:rPr lang="en-US" sz="3200" b="0" i="1" smtClean="0">
                            <a:latin typeface="Cambria Math" panose="02040503050406030204" pitchFamily="18" charset="0"/>
                            <a:cs typeface="Times New Roman" panose="02020603050405020304" pitchFamily="18" charset="0"/>
                          </a:rPr>
                          <m:t>−2</m:t>
                        </m:r>
                      </m:den>
                    </m:f>
                    <m:r>
                      <a:rPr lang="en-US" sz="3200" b="0" i="1" smtClean="0">
                        <a:latin typeface="Cambria Math" panose="02040503050406030204" pitchFamily="18" charset="0"/>
                        <a:cs typeface="Times New Roman" panose="02020603050405020304" pitchFamily="18" charset="0"/>
                      </a:rPr>
                      <m:t>=</m:t>
                    </m:r>
                    <m:f>
                      <m:fPr>
                        <m:ctrlPr>
                          <a:rPr lang="en-US" sz="3200" i="1">
                            <a:latin typeface="Cambria Math" panose="02040503050406030204" pitchFamily="18" charset="0"/>
                            <a:cs typeface="Times New Roman" panose="02020603050405020304" pitchFamily="18" charset="0"/>
                          </a:rPr>
                        </m:ctrlPr>
                      </m:fPr>
                      <m:num>
                        <m:nary>
                          <m:naryPr>
                            <m:chr m:val="∑"/>
                            <m:ctrlPr>
                              <a:rPr lang="en-US" sz="3200" i="1" smtClean="0">
                                <a:latin typeface="Cambria Math" panose="02040503050406030204" pitchFamily="18" charset="0"/>
                                <a:cs typeface="Times New Roman" panose="02020603050405020304" pitchFamily="18" charset="0"/>
                              </a:rPr>
                            </m:ctrlPr>
                          </m:naryPr>
                          <m:sub>
                            <m:r>
                              <m:rPr>
                                <m:brk m:alnAt="23"/>
                              </m:rPr>
                              <a:rPr lang="en-US" sz="3200" b="0" i="1" smtClean="0">
                                <a:latin typeface="Cambria Math" panose="02040503050406030204" pitchFamily="18" charset="0"/>
                                <a:cs typeface="Times New Roman" panose="02020603050405020304" pitchFamily="18" charset="0"/>
                              </a:rPr>
                              <m:t>𝑖</m:t>
                            </m:r>
                            <m:r>
                              <a:rPr lang="en-US" sz="3200" b="0" i="1" smtClean="0">
                                <a:latin typeface="Cambria Math" panose="02040503050406030204" pitchFamily="18" charset="0"/>
                                <a:cs typeface="Times New Roman" panose="02020603050405020304" pitchFamily="18" charset="0"/>
                              </a:rPr>
                              <m:t>=1</m:t>
                            </m:r>
                          </m:sub>
                          <m:sup>
                            <m:r>
                              <a:rPr lang="en-US" sz="3200" b="0" i="1" smtClean="0">
                                <a:latin typeface="Cambria Math" panose="02040503050406030204" pitchFamily="18" charset="0"/>
                                <a:cs typeface="Times New Roman" panose="02020603050405020304" pitchFamily="18" charset="0"/>
                              </a:rPr>
                              <m:t>𝑛</m:t>
                            </m:r>
                          </m:sup>
                          <m:e>
                            <m:sSubSup>
                              <m:sSubSupPr>
                                <m:ctrlPr>
                                  <a:rPr lang="en-US" sz="3200" i="1" smtClean="0">
                                    <a:latin typeface="Cambria Math" panose="02040503050406030204" pitchFamily="18" charset="0"/>
                                    <a:cs typeface="Times New Roman" panose="02020603050405020304" pitchFamily="18" charset="0"/>
                                  </a:rPr>
                                </m:ctrlPr>
                              </m:sSubSupPr>
                              <m:e>
                                <m:r>
                                  <a:rPr lang="en-US" sz="3200" b="0" i="1" smtClean="0">
                                    <a:latin typeface="Cambria Math" panose="02040503050406030204" pitchFamily="18" charset="0"/>
                                    <a:cs typeface="Times New Roman" panose="02020603050405020304" pitchFamily="18" charset="0"/>
                                  </a:rPr>
                                  <m:t>𝑒</m:t>
                                </m:r>
                              </m:e>
                              <m:sub>
                                <m:r>
                                  <a:rPr lang="en-US" sz="3200" b="0" i="1" smtClean="0">
                                    <a:latin typeface="Cambria Math" panose="02040503050406030204" pitchFamily="18" charset="0"/>
                                    <a:cs typeface="Times New Roman" panose="02020603050405020304" pitchFamily="18" charset="0"/>
                                  </a:rPr>
                                  <m:t>𝑖</m:t>
                                </m:r>
                              </m:sub>
                              <m:sup>
                                <m:r>
                                  <a:rPr lang="en-US" sz="3200" b="0" i="1" smtClean="0">
                                    <a:latin typeface="Cambria Math" panose="02040503050406030204" pitchFamily="18" charset="0"/>
                                    <a:cs typeface="Times New Roman" panose="02020603050405020304" pitchFamily="18" charset="0"/>
                                  </a:rPr>
                                  <m:t>2</m:t>
                                </m:r>
                              </m:sup>
                            </m:sSubSup>
                          </m:e>
                        </m:nary>
                      </m:num>
                      <m:den>
                        <m:r>
                          <a:rPr lang="en-US" sz="3200" i="1">
                            <a:latin typeface="Cambria Math" panose="02040503050406030204" pitchFamily="18" charset="0"/>
                            <a:cs typeface="Times New Roman" panose="02020603050405020304" pitchFamily="18" charset="0"/>
                          </a:rPr>
                          <m:t>𝑛</m:t>
                        </m:r>
                        <m:r>
                          <a:rPr lang="en-US" sz="3200" i="1">
                            <a:latin typeface="Cambria Math" panose="02040503050406030204" pitchFamily="18" charset="0"/>
                            <a:cs typeface="Times New Roman" panose="02020603050405020304" pitchFamily="18" charset="0"/>
                          </a:rPr>
                          <m:t>−2</m:t>
                        </m:r>
                      </m:den>
                    </m:f>
                  </m:oMath>
                </a14:m>
                <a:r>
                  <a:rPr lang="en-GB" sz="32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GB" sz="3200" i="1" smtClean="0">
                            <a:latin typeface="Cambria Math" panose="02040503050406030204" pitchFamily="18" charset="0"/>
                            <a:cs typeface="Times New Roman" panose="02020603050405020304" pitchFamily="18" charset="0"/>
                          </a:rPr>
                        </m:ctrlPr>
                      </m:sSubPr>
                      <m:e>
                        <m:r>
                          <a:rPr lang="en-US" sz="3200" b="0" i="1" smtClean="0">
                            <a:latin typeface="Cambria Math" panose="02040503050406030204" pitchFamily="18" charset="0"/>
                            <a:cs typeface="Times New Roman" panose="02020603050405020304" pitchFamily="18" charset="0"/>
                          </a:rPr>
                          <m:t>𝑒</m:t>
                        </m:r>
                      </m:e>
                      <m:sub>
                        <m:r>
                          <a:rPr lang="en-US" sz="3200" b="0" i="1" smtClean="0">
                            <a:latin typeface="Cambria Math" panose="02040503050406030204" pitchFamily="18" charset="0"/>
                            <a:cs typeface="Times New Roman" panose="02020603050405020304" pitchFamily="18" charset="0"/>
                          </a:rPr>
                          <m:t>𝑖</m:t>
                        </m:r>
                      </m:sub>
                    </m:sSub>
                    <m:r>
                      <a:rPr lang="en-US" sz="3200" b="0" i="1" smtClean="0">
                        <a:latin typeface="Cambria Math" panose="02040503050406030204" pitchFamily="18" charset="0"/>
                        <a:cs typeface="Times New Roman" panose="02020603050405020304" pitchFamily="18" charset="0"/>
                      </a:rPr>
                      <m:t>=</m:t>
                    </m:r>
                    <m:sSub>
                      <m:sSubPr>
                        <m:ctrlPr>
                          <a:rPr lang="en-US" sz="3200" b="0" i="1" smtClean="0">
                            <a:latin typeface="Cambria Math" panose="02040503050406030204" pitchFamily="18" charset="0"/>
                            <a:cs typeface="Times New Roman" panose="02020603050405020304" pitchFamily="18" charset="0"/>
                          </a:rPr>
                        </m:ctrlPr>
                      </m:sSubPr>
                      <m:e>
                        <m:r>
                          <a:rPr lang="en-US" sz="3200" b="0" i="1" smtClean="0">
                            <a:latin typeface="Cambria Math" panose="02040503050406030204" pitchFamily="18" charset="0"/>
                            <a:cs typeface="Times New Roman" panose="02020603050405020304" pitchFamily="18" charset="0"/>
                          </a:rPr>
                          <m:t>𝑦</m:t>
                        </m:r>
                      </m:e>
                      <m:sub>
                        <m:r>
                          <a:rPr lang="en-US" sz="3200" b="0" i="1" smtClean="0">
                            <a:latin typeface="Cambria Math" panose="02040503050406030204" pitchFamily="18" charset="0"/>
                            <a:cs typeface="Times New Roman" panose="02020603050405020304" pitchFamily="18" charset="0"/>
                          </a:rPr>
                          <m:t>𝑖</m:t>
                        </m:r>
                      </m:sub>
                    </m:sSub>
                    <m:r>
                      <a:rPr lang="en-US" sz="3200" b="0" i="1" smtClean="0">
                        <a:latin typeface="Cambria Math" panose="02040503050406030204" pitchFamily="18" charset="0"/>
                        <a:cs typeface="Times New Roman" panose="02020603050405020304" pitchFamily="18" charset="0"/>
                      </a:rPr>
                      <m:t>−</m:t>
                    </m:r>
                    <m:sSub>
                      <m:sSubPr>
                        <m:ctrlPr>
                          <a:rPr lang="en-US" sz="3200" b="0" i="1" smtClean="0">
                            <a:latin typeface="Cambria Math" panose="02040503050406030204" pitchFamily="18" charset="0"/>
                            <a:cs typeface="Times New Roman" panose="02020603050405020304" pitchFamily="18" charset="0"/>
                          </a:rPr>
                        </m:ctrlPr>
                      </m:sSubPr>
                      <m:e>
                        <m:acc>
                          <m:accPr>
                            <m:chr m:val="̂"/>
                            <m:ctrlPr>
                              <a:rPr lang="en-US" sz="3200" b="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𝑦</m:t>
                            </m:r>
                          </m:e>
                        </m:acc>
                      </m:e>
                      <m:sub>
                        <m:r>
                          <a:rPr lang="en-US" sz="3200" b="0" i="1" smtClean="0">
                            <a:latin typeface="Cambria Math" panose="02040503050406030204" pitchFamily="18" charset="0"/>
                            <a:cs typeface="Times New Roman" panose="02020603050405020304" pitchFamily="18" charset="0"/>
                          </a:rPr>
                          <m:t>𝑖</m:t>
                        </m:r>
                      </m:sub>
                    </m:sSub>
                  </m:oMath>
                </a14:m>
                <a:endParaRPr lang="en-GB" sz="32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403654"/>
                <a:ext cx="10058400" cy="5465440"/>
              </a:xfrm>
              <a:blipFill rotWithShape="0">
                <a:blip r:embed="rId2"/>
                <a:stretch>
                  <a:fillRect l="-1515" t="-2453" r="-2424" b="-111"/>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43</a:t>
            </a:fld>
            <a:endParaRPr lang="en-US" dirty="0"/>
          </a:p>
        </p:txBody>
      </p:sp>
    </p:spTree>
    <p:extLst>
      <p:ext uri="{BB962C8B-B14F-4D97-AF65-F5344CB8AC3E}">
        <p14:creationId xmlns:p14="http://schemas.microsoft.com/office/powerpoint/2010/main" val="3426276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90617"/>
                <a:ext cx="10058400" cy="5778478"/>
              </a:xfrm>
            </p:spPr>
            <p:txBody>
              <a:bodyPr>
                <a:noAutofit/>
              </a:bodyPr>
              <a:lstStyle/>
              <a:p>
                <a:r>
                  <a:rPr lang="en-US" sz="3200" dirty="0" smtClean="0">
                    <a:latin typeface="Times New Roman" panose="02020603050405020304" pitchFamily="18" charset="0"/>
                    <a:cs typeface="Times New Roman" panose="02020603050405020304" pitchFamily="18" charset="0"/>
                  </a:rPr>
                  <a:t>Proof:</a:t>
                </a:r>
              </a:p>
              <a:p>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ea typeface="Cambria Math" panose="02040503050406030204" pitchFamily="18" charset="0"/>
                          </a:rPr>
                          <m:t>𝑏</m:t>
                        </m:r>
                      </m:e>
                      <m:sub>
                        <m:r>
                          <a:rPr lang="en-US" sz="3200" i="1">
                            <a:solidFill>
                              <a:schemeClr val="tx1"/>
                            </a:solidFill>
                            <a:latin typeface="Cambria Math" panose="02040503050406030204" pitchFamily="18" charset="0"/>
                          </a:rPr>
                          <m:t>1</m:t>
                        </m:r>
                      </m:sub>
                    </m:sSub>
                  </m:oMath>
                </a14:m>
                <a:r>
                  <a:rPr lang="en-GB" sz="3200" dirty="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f>
                      <m:fPr>
                        <m:ctrlPr>
                          <a:rPr lang="en-GB" sz="3200" i="1" dirty="0">
                            <a:solidFill>
                              <a:schemeClr val="tx1"/>
                            </a:solidFill>
                            <a:latin typeface="Cambria Math" panose="02040503050406030204" pitchFamily="18" charset="0"/>
                            <a:cs typeface="Times New Roman" panose="02020603050405020304" pitchFamily="18" charset="0"/>
                          </a:rPr>
                        </m:ctrlPr>
                      </m:fPr>
                      <m:num>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𝑌</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𝑌</m:t>
                                    </m:r>
                                  </m:e>
                                </m:acc>
                              </m:e>
                            </m:d>
                          </m:e>
                        </m:nary>
                      </m:num>
                      <m:den>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den>
                    </m:f>
                  </m:oMath>
                </a14:m>
                <a:endParaRPr lang="en-GB" sz="3200" dirty="0" smtClean="0">
                  <a:latin typeface="Times New Roman" panose="02020603050405020304" pitchFamily="18" charset="0"/>
                  <a:cs typeface="Times New Roman" panose="02020603050405020304" pitchFamily="18" charset="0"/>
                </a:endParaRPr>
              </a:p>
              <a:p>
                <a14:m>
                  <m:oMath xmlns:m="http://schemas.openxmlformats.org/officeDocument/2006/math">
                    <m:f>
                      <m:fPr>
                        <m:ctrlPr>
                          <a:rPr lang="en-GB" sz="3200" i="1" dirty="0">
                            <a:solidFill>
                              <a:schemeClr val="tx1"/>
                            </a:solidFill>
                            <a:latin typeface="Cambria Math" panose="02040503050406030204" pitchFamily="18" charset="0"/>
                            <a:cs typeface="Times New Roman" panose="02020603050405020304" pitchFamily="18" charset="0"/>
                          </a:rPr>
                        </m:ctrlPr>
                      </m:fPr>
                      <m:num>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𝑌</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smtClean="0">
                                        <a:solidFill>
                                          <a:schemeClr val="tx1"/>
                                        </a:solidFill>
                                        <a:latin typeface="Cambria Math" panose="02040503050406030204" pitchFamily="18" charset="0"/>
                                        <a:cs typeface="Times New Roman" panose="02020603050405020304" pitchFamily="18" charset="0"/>
                                      </a:rPr>
                                      <m:t>𝑌</m:t>
                                    </m:r>
                                  </m:e>
                                </m:acc>
                              </m:e>
                            </m:d>
                          </m:e>
                        </m:nary>
                      </m:num>
                      <m:den>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den>
                    </m:f>
                    <m:r>
                      <a:rPr lang="en-US" sz="3200" b="0" i="1" dirty="0" smtClean="0">
                        <a:solidFill>
                          <a:schemeClr val="tx1"/>
                        </a:solidFill>
                        <a:latin typeface="Cambria Math" panose="02040503050406030204" pitchFamily="18" charset="0"/>
                        <a:cs typeface="Times New Roman" panose="02020603050405020304" pitchFamily="18" charset="0"/>
                      </a:rPr>
                      <m:t>=</m:t>
                    </m:r>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f>
                          <m:fPr>
                            <m:ctrlPr>
                              <a:rPr lang="en-GB" sz="3200" i="1" dirty="0">
                                <a:solidFill>
                                  <a:schemeClr val="tx1"/>
                                </a:solidFill>
                                <a:latin typeface="Cambria Math" panose="02040503050406030204" pitchFamily="18" charset="0"/>
                                <a:cs typeface="Times New Roman" panose="02020603050405020304" pitchFamily="18" charset="0"/>
                              </a:rPr>
                            </m:ctrlPr>
                          </m:fPr>
                          <m:num>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𝑌</m:t>
                                </m:r>
                              </m:e>
                              <m:sub>
                                <m:r>
                                  <a:rPr lang="en-US" sz="3200" i="1">
                                    <a:solidFill>
                                      <a:schemeClr val="tx1"/>
                                    </a:solidFill>
                                    <a:latin typeface="Cambria Math" panose="02040503050406030204" pitchFamily="18" charset="0"/>
                                  </a:rPr>
                                  <m:t>𝑖</m:t>
                                </m:r>
                              </m:sub>
                            </m:sSub>
                          </m:num>
                          <m:den>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den>
                        </m:f>
                      </m:e>
                    </m:nary>
                    <m:r>
                      <a:rPr lang="en-US" sz="3200" b="0" i="1" smtClean="0">
                        <a:solidFill>
                          <a:schemeClr val="tx1"/>
                        </a:solidFill>
                        <a:latin typeface="Cambria Math" panose="02040503050406030204" pitchFamily="18" charset="0"/>
                      </a:rPr>
                      <m:t>−</m:t>
                    </m:r>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f>
                          <m:fPr>
                            <m:ctrlPr>
                              <a:rPr lang="en-GB" sz="3200" i="1" dirty="0">
                                <a:solidFill>
                                  <a:schemeClr val="tx1"/>
                                </a:solidFill>
                                <a:latin typeface="Cambria Math" panose="02040503050406030204" pitchFamily="18" charset="0"/>
                                <a:cs typeface="Times New Roman" panose="02020603050405020304" pitchFamily="18" charset="0"/>
                              </a:rPr>
                            </m:ctrlPr>
                          </m:fPr>
                          <m:num>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𝑌</m:t>
                                </m:r>
                              </m:e>
                            </m:acc>
                          </m:num>
                          <m:den>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den>
                        </m:f>
                      </m:e>
                    </m:nary>
                    <m:r>
                      <a:rPr lang="en-US" sz="3200" b="0" i="1" dirty="0" smtClean="0">
                        <a:solidFill>
                          <a:schemeClr val="tx1"/>
                        </a:solidFill>
                        <a:latin typeface="Cambria Math" panose="02040503050406030204" pitchFamily="18" charset="0"/>
                        <a:cs typeface="Times New Roman" panose="02020603050405020304" pitchFamily="18" charset="0"/>
                      </a:rPr>
                      <m:t>=</m:t>
                    </m:r>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f>
                          <m:fPr>
                            <m:ctrlPr>
                              <a:rPr lang="en-GB" sz="3200" i="1" dirty="0">
                                <a:solidFill>
                                  <a:schemeClr val="tx1"/>
                                </a:solidFill>
                                <a:latin typeface="Cambria Math" panose="02040503050406030204" pitchFamily="18" charset="0"/>
                                <a:cs typeface="Times New Roman" panose="02020603050405020304" pitchFamily="18" charset="0"/>
                              </a:rPr>
                            </m:ctrlPr>
                          </m:fPr>
                          <m:num>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𝑌</m:t>
                                </m:r>
                              </m:e>
                              <m:sub>
                                <m:r>
                                  <a:rPr lang="en-US" sz="3200" i="1">
                                    <a:solidFill>
                                      <a:schemeClr val="tx1"/>
                                    </a:solidFill>
                                    <a:latin typeface="Cambria Math" panose="02040503050406030204" pitchFamily="18" charset="0"/>
                                  </a:rPr>
                                  <m:t>𝑖</m:t>
                                </m:r>
                              </m:sub>
                            </m:sSub>
                          </m:num>
                          <m:den>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den>
                        </m:f>
                      </m:e>
                    </m:nary>
                    <m:r>
                      <a:rPr lang="en-US" sz="3200" i="1">
                        <a:solidFill>
                          <a:schemeClr val="tx1"/>
                        </a:solidFill>
                        <a:latin typeface="Cambria Math" panose="02040503050406030204" pitchFamily="18" charset="0"/>
                      </a:rPr>
                      <m:t>−</m:t>
                    </m:r>
                    <m:acc>
                      <m:accPr>
                        <m:chr m:val="̅"/>
                        <m:ctrlPr>
                          <a:rPr lang="en-US" sz="3200" i="1" dirty="0" smtClean="0">
                            <a:solidFill>
                              <a:schemeClr val="tx1"/>
                            </a:solidFill>
                            <a:latin typeface="Cambria Math" panose="02040503050406030204" pitchFamily="18" charset="0"/>
                            <a:cs typeface="Times New Roman" panose="02020603050405020304" pitchFamily="18" charset="0"/>
                          </a:rPr>
                        </m:ctrlPr>
                      </m:accPr>
                      <m:e>
                        <m:r>
                          <a:rPr lang="en-US" sz="3200" b="0" i="1" dirty="0" smtClean="0">
                            <a:solidFill>
                              <a:schemeClr val="tx1"/>
                            </a:solidFill>
                            <a:latin typeface="Cambria Math" panose="02040503050406030204" pitchFamily="18" charset="0"/>
                            <a:cs typeface="Times New Roman" panose="02020603050405020304" pitchFamily="18" charset="0"/>
                          </a:rPr>
                          <m:t>𝑌</m:t>
                        </m:r>
                      </m:e>
                    </m:acc>
                    <m:nary>
                      <m:naryPr>
                        <m:chr m:val="∑"/>
                        <m:ctrlPr>
                          <a:rPr lang="en-GB" sz="3200" i="1" dirty="0" smtClean="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f>
                          <m:fPr>
                            <m:ctrlPr>
                              <a:rPr lang="en-GB" sz="3200" i="1" dirty="0">
                                <a:solidFill>
                                  <a:schemeClr val="tx1"/>
                                </a:solidFill>
                                <a:latin typeface="Cambria Math" panose="02040503050406030204" pitchFamily="18" charset="0"/>
                                <a:cs typeface="Times New Roman" panose="02020603050405020304" pitchFamily="18" charset="0"/>
                              </a:rPr>
                            </m:ctrlPr>
                          </m:fPr>
                          <m:num>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num>
                          <m:den>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den>
                        </m:f>
                      </m:e>
                    </m:nary>
                  </m:oMath>
                </a14:m>
                <a:endParaRPr lang="en-GB"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Let </a:t>
                </a:r>
                <a14:m>
                  <m:oMath xmlns:m="http://schemas.openxmlformats.org/officeDocument/2006/math">
                    <m:sSub>
                      <m:sSubPr>
                        <m:ctrlPr>
                          <a:rPr lang="en-GB" sz="3200" i="1" dirty="0" smtClean="0">
                            <a:solidFill>
                              <a:schemeClr val="tx1"/>
                            </a:solidFill>
                            <a:latin typeface="Cambria Math" panose="02040503050406030204" pitchFamily="18" charset="0"/>
                            <a:cs typeface="Times New Roman" panose="02020603050405020304" pitchFamily="18" charset="0"/>
                          </a:rPr>
                        </m:ctrlPr>
                      </m:sSubPr>
                      <m:e>
                        <m:r>
                          <a:rPr lang="en-US" sz="3200" b="0" i="1" dirty="0" smtClean="0">
                            <a:solidFill>
                              <a:schemeClr val="tx1"/>
                            </a:solidFill>
                            <a:latin typeface="Cambria Math" panose="02040503050406030204" pitchFamily="18" charset="0"/>
                            <a:cs typeface="Times New Roman" panose="02020603050405020304" pitchFamily="18" charset="0"/>
                          </a:rPr>
                          <m:t>𝑘</m:t>
                        </m:r>
                      </m:e>
                      <m:sub>
                        <m:r>
                          <a:rPr lang="en-US" sz="3200" b="0" i="1" dirty="0" smtClean="0">
                            <a:solidFill>
                              <a:schemeClr val="tx1"/>
                            </a:solidFill>
                            <a:latin typeface="Cambria Math" panose="02040503050406030204" pitchFamily="18" charset="0"/>
                            <a:cs typeface="Times New Roman" panose="02020603050405020304" pitchFamily="18" charset="0"/>
                          </a:rPr>
                          <m:t>𝑖</m:t>
                        </m:r>
                      </m:sub>
                    </m:sSub>
                    <m:r>
                      <a:rPr lang="en-US" sz="3200" b="0" i="1" dirty="0" smtClean="0">
                        <a:solidFill>
                          <a:schemeClr val="tx1"/>
                        </a:solidFill>
                        <a:latin typeface="Cambria Math" panose="02040503050406030204" pitchFamily="18" charset="0"/>
                        <a:cs typeface="Times New Roman" panose="02020603050405020304" pitchFamily="18" charset="0"/>
                      </a:rPr>
                      <m:t>=</m:t>
                    </m:r>
                    <m:f>
                      <m:fPr>
                        <m:ctrlPr>
                          <a:rPr lang="en-GB" sz="3200" i="1" dirty="0">
                            <a:solidFill>
                              <a:schemeClr val="tx1"/>
                            </a:solidFill>
                            <a:latin typeface="Cambria Math" panose="02040503050406030204" pitchFamily="18" charset="0"/>
                            <a:cs typeface="Times New Roman" panose="02020603050405020304" pitchFamily="18" charset="0"/>
                          </a:rPr>
                        </m:ctrlPr>
                      </m:fPr>
                      <m:num>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num>
                      <m:den>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den>
                    </m:f>
                  </m:oMath>
                </a14:m>
                <a:endParaRPr lang="en-GB" sz="3200" dirty="0" smtClean="0">
                  <a:latin typeface="Times New Roman" panose="02020603050405020304" pitchFamily="18" charset="0"/>
                  <a:cs typeface="Times New Roman" panose="02020603050405020304" pitchFamily="18" charset="0"/>
                </a:endParaRPr>
              </a:p>
              <a:p>
                <a14:m>
                  <m:oMath xmlns:m="http://schemas.openxmlformats.org/officeDocument/2006/math">
                    <m:nary>
                      <m:naryPr>
                        <m:chr m:val="∑"/>
                        <m:ctrlPr>
                          <a:rPr lang="en-GB" sz="3200" i="1" smtClean="0">
                            <a:latin typeface="Cambria Math" panose="02040503050406030204" pitchFamily="18" charset="0"/>
                          </a:rPr>
                        </m:ctrlPr>
                      </m:naryPr>
                      <m:sub>
                        <m:r>
                          <m:rPr>
                            <m:brk m:alnAt="23"/>
                          </m:rPr>
                          <a:rPr lang="en-US" sz="3200" b="0" i="1" smtClean="0">
                            <a:latin typeface="Cambria Math" panose="02040503050406030204" pitchFamily="18" charset="0"/>
                          </a:rPr>
                          <m:t>𝑖</m:t>
                        </m:r>
                        <m:r>
                          <a:rPr lang="en-US" sz="3200" b="0" i="1" smtClean="0">
                            <a:latin typeface="Cambria Math" panose="02040503050406030204" pitchFamily="18" charset="0"/>
                          </a:rPr>
                          <m:t>=1</m:t>
                        </m:r>
                      </m:sub>
                      <m:sup>
                        <m:r>
                          <a:rPr lang="en-US" sz="3200" b="0" i="1" smtClean="0">
                            <a:latin typeface="Cambria Math" panose="02040503050406030204" pitchFamily="18" charset="0"/>
                          </a:rPr>
                          <m:t>𝑛</m:t>
                        </m:r>
                      </m:sup>
                      <m:e>
                        <m:sSub>
                          <m:sSubPr>
                            <m:ctrlPr>
                              <a:rPr lang="en-GB" sz="3200" i="1" dirty="0">
                                <a:solidFill>
                                  <a:schemeClr val="tx1"/>
                                </a:solidFill>
                                <a:latin typeface="Cambria Math" panose="02040503050406030204" pitchFamily="18" charset="0"/>
                                <a:cs typeface="Times New Roman" panose="02020603050405020304" pitchFamily="18" charset="0"/>
                              </a:rPr>
                            </m:ctrlPr>
                          </m:sSubPr>
                          <m:e>
                            <m:r>
                              <a:rPr lang="en-US" sz="3200" i="1" dirty="0">
                                <a:solidFill>
                                  <a:schemeClr val="tx1"/>
                                </a:solidFill>
                                <a:latin typeface="Cambria Math" panose="02040503050406030204" pitchFamily="18" charset="0"/>
                                <a:cs typeface="Times New Roman" panose="02020603050405020304" pitchFamily="18" charset="0"/>
                              </a:rPr>
                              <m:t>𝑘</m:t>
                            </m:r>
                          </m:e>
                          <m:sub>
                            <m:r>
                              <a:rPr lang="en-US" sz="3200" i="1" dirty="0">
                                <a:solidFill>
                                  <a:schemeClr val="tx1"/>
                                </a:solidFill>
                                <a:latin typeface="Cambria Math" panose="02040503050406030204" pitchFamily="18" charset="0"/>
                                <a:cs typeface="Times New Roman" panose="02020603050405020304" pitchFamily="18" charset="0"/>
                              </a:rPr>
                              <m:t>𝑖</m:t>
                            </m:r>
                          </m:sub>
                        </m:sSub>
                      </m:e>
                    </m:nary>
                    <m:r>
                      <a:rPr lang="en-US" sz="3200" b="0" i="1" smtClean="0">
                        <a:latin typeface="Cambria Math" panose="02040503050406030204" pitchFamily="18" charset="0"/>
                      </a:rPr>
                      <m:t>=</m:t>
                    </m:r>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f>
                          <m:fPr>
                            <m:ctrlPr>
                              <a:rPr lang="en-GB" sz="3200" i="1" dirty="0">
                                <a:solidFill>
                                  <a:schemeClr val="tx1"/>
                                </a:solidFill>
                                <a:latin typeface="Cambria Math" panose="02040503050406030204" pitchFamily="18" charset="0"/>
                                <a:cs typeface="Times New Roman" panose="02020603050405020304" pitchFamily="18" charset="0"/>
                              </a:rPr>
                            </m:ctrlPr>
                          </m:fPr>
                          <m:num>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num>
                          <m:den>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den>
                        </m:f>
                        <m:r>
                          <a:rPr lang="en-US" sz="3200" b="0" i="1" dirty="0" smtClean="0">
                            <a:solidFill>
                              <a:schemeClr val="tx1"/>
                            </a:solidFill>
                            <a:latin typeface="Cambria Math" panose="02040503050406030204" pitchFamily="18" charset="0"/>
                            <a:cs typeface="Times New Roman" panose="02020603050405020304" pitchFamily="18" charset="0"/>
                          </a:rPr>
                          <m:t>=</m:t>
                        </m:r>
                        <m:f>
                          <m:fPr>
                            <m:ctrlPr>
                              <a:rPr lang="en-GB" sz="3200" i="1" dirty="0">
                                <a:solidFill>
                                  <a:schemeClr val="tx1"/>
                                </a:solidFill>
                                <a:latin typeface="Cambria Math" panose="02040503050406030204" pitchFamily="18" charset="0"/>
                                <a:cs typeface="Times New Roman" panose="02020603050405020304" pitchFamily="18" charset="0"/>
                              </a:rPr>
                            </m:ctrlPr>
                          </m:fPr>
                          <m:num>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nary>
                          </m:num>
                          <m:den>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den>
                        </m:f>
                        <m:r>
                          <a:rPr lang="en-US" sz="3200" b="0" i="1" dirty="0" smtClean="0">
                            <a:solidFill>
                              <a:schemeClr val="tx1"/>
                            </a:solidFill>
                            <a:latin typeface="Cambria Math" panose="02040503050406030204" pitchFamily="18" charset="0"/>
                            <a:cs typeface="Times New Roman" panose="02020603050405020304" pitchFamily="18" charset="0"/>
                          </a:rPr>
                          <m:t>=0</m:t>
                        </m:r>
                      </m:e>
                    </m:nary>
                  </m:oMath>
                </a14:m>
                <a:endParaRPr lang="en-GB" sz="3200" dirty="0" smtClean="0">
                  <a:latin typeface="Times New Roman" panose="02020603050405020304" pitchFamily="18" charset="0"/>
                  <a:cs typeface="Times New Roman" panose="02020603050405020304" pitchFamily="18" charset="0"/>
                </a:endParaRPr>
              </a:p>
              <a:p>
                <a14:m>
                  <m:oMath xmlns:m="http://schemas.openxmlformats.org/officeDocument/2006/math">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nary>
                    <m:r>
                      <a:rPr lang="en-US" sz="3200" b="0" i="1" dirty="0" smtClean="0">
                        <a:solidFill>
                          <a:schemeClr val="tx1"/>
                        </a:solidFill>
                        <a:latin typeface="Cambria Math" panose="02040503050406030204" pitchFamily="18" charset="0"/>
                        <a:cs typeface="Times New Roman" panose="02020603050405020304" pitchFamily="18" charset="0"/>
                      </a:rPr>
                      <m:t>=</m:t>
                    </m:r>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e>
                    </m:nary>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𝑛</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r>
                      <a:rPr lang="en-US" sz="3200" b="0" i="1" dirty="0" smtClean="0">
                        <a:solidFill>
                          <a:schemeClr val="tx1"/>
                        </a:solidFill>
                        <a:latin typeface="Cambria Math" panose="02040503050406030204" pitchFamily="18" charset="0"/>
                        <a:cs typeface="Times New Roman" panose="02020603050405020304" pitchFamily="18" charset="0"/>
                      </a:rPr>
                      <m:t>=</m:t>
                    </m:r>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e>
                    </m:nary>
                    <m:r>
                      <a:rPr lang="en-US" sz="3200" i="1">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𝑛</m:t>
                    </m:r>
                    <m:f>
                      <m:fPr>
                        <m:ctrlPr>
                          <a:rPr lang="en-US" sz="3200" b="0" i="1" smtClean="0">
                            <a:solidFill>
                              <a:schemeClr val="tx1"/>
                            </a:solidFill>
                            <a:latin typeface="Cambria Math" panose="02040503050406030204" pitchFamily="18" charset="0"/>
                          </a:rPr>
                        </m:ctrlPr>
                      </m:fPr>
                      <m:num>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e>
                        </m:nary>
                      </m:num>
                      <m:den>
                        <m:r>
                          <a:rPr lang="en-US" sz="3200" b="0" i="1" smtClean="0">
                            <a:solidFill>
                              <a:schemeClr val="tx1"/>
                            </a:solidFill>
                            <a:latin typeface="Cambria Math" panose="02040503050406030204" pitchFamily="18" charset="0"/>
                          </a:rPr>
                          <m:t>𝑛</m:t>
                        </m:r>
                      </m:den>
                    </m:f>
                    <m:r>
                      <a:rPr lang="en-US" sz="3200" b="0" i="1" smtClean="0">
                        <a:solidFill>
                          <a:schemeClr val="tx1"/>
                        </a:solidFill>
                        <a:latin typeface="Cambria Math" panose="02040503050406030204" pitchFamily="18" charset="0"/>
                      </a:rPr>
                      <m:t>=0</m:t>
                    </m:r>
                  </m:oMath>
                </a14:m>
                <a:endParaRPr lang="en-GB" sz="3200" dirty="0" smtClean="0">
                  <a:latin typeface="Times New Roman" panose="02020603050405020304" pitchFamily="18" charset="0"/>
                  <a:cs typeface="Times New Roman" panose="02020603050405020304" pitchFamily="18" charset="0"/>
                </a:endParaRPr>
              </a:p>
              <a:p>
                <a:endParaRPr lang="en-GB" sz="32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90617"/>
                <a:ext cx="10058400" cy="5778478"/>
              </a:xfrm>
              <a:blipFill rotWithShape="0">
                <a:blip r:embed="rId2"/>
                <a:stretch>
                  <a:fillRect l="-1394" t="-2321" b="-274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44</a:t>
            </a:fld>
            <a:endParaRPr lang="en-US" dirty="0"/>
          </a:p>
        </p:txBody>
      </p:sp>
    </p:spTree>
    <p:extLst>
      <p:ext uri="{BB962C8B-B14F-4D97-AF65-F5344CB8AC3E}">
        <p14:creationId xmlns:p14="http://schemas.microsoft.com/office/powerpoint/2010/main" val="114290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156519"/>
                <a:ext cx="10058400" cy="5712575"/>
              </a:xfrm>
            </p:spPr>
            <p:txBody>
              <a:bodyPr>
                <a:noAutofit/>
              </a:bodyPr>
              <a:lstStyle/>
              <a:p>
                <a14:m>
                  <m:oMath xmlns:m="http://schemas.openxmlformats.org/officeDocument/2006/math">
                    <m:sSub>
                      <m:sSubPr>
                        <m:ctrlPr>
                          <a:rPr lang="en-US" sz="3200" i="1" smtClean="0">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ea typeface="Cambria Math" panose="02040503050406030204" pitchFamily="18" charset="0"/>
                          </a:rPr>
                          <m:t>𝑏</m:t>
                        </m:r>
                      </m:e>
                      <m:sub>
                        <m:r>
                          <a:rPr lang="en-US" sz="3200" i="1">
                            <a:solidFill>
                              <a:schemeClr val="tx1"/>
                            </a:solidFill>
                            <a:latin typeface="Cambria Math" panose="02040503050406030204" pitchFamily="18" charset="0"/>
                          </a:rPr>
                          <m:t>1</m:t>
                        </m:r>
                      </m:sub>
                    </m:sSub>
                    <m:r>
                      <a:rPr lang="en-US" sz="3200" i="1">
                        <a:solidFill>
                          <a:schemeClr val="tx1"/>
                        </a:solidFill>
                        <a:latin typeface="Cambria Math" panose="02040503050406030204" pitchFamily="18" charset="0"/>
                      </a:rPr>
                      <m:t>=</m:t>
                    </m:r>
                    <m:nary>
                      <m:naryPr>
                        <m:chr m:val="∑"/>
                        <m:ctrlPr>
                          <a:rPr lang="en-GB"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=1</m:t>
                        </m:r>
                      </m:sub>
                      <m:sup>
                        <m:r>
                          <a:rPr lang="en-US" sz="3200" i="1">
                            <a:latin typeface="Cambria Math" panose="02040503050406030204" pitchFamily="18" charset="0"/>
                          </a:rPr>
                          <m:t>𝑛</m:t>
                        </m:r>
                      </m:sup>
                      <m:e>
                        <m:sSub>
                          <m:sSubPr>
                            <m:ctrlPr>
                              <a:rPr lang="en-US" sz="3200" i="1">
                                <a:latin typeface="Cambria Math" panose="02040503050406030204" pitchFamily="18" charset="0"/>
                              </a:rPr>
                            </m:ctrlPr>
                          </m:sSubPr>
                          <m:e>
                            <m:r>
                              <a:rPr lang="en-US" sz="3200" i="1">
                                <a:latin typeface="Cambria Math" panose="02040503050406030204" pitchFamily="18" charset="0"/>
                              </a:rPr>
                              <m:t>𝑘</m:t>
                            </m:r>
                          </m:e>
                          <m:sub>
                            <m:r>
                              <a:rPr lang="en-US" sz="3200" i="1">
                                <a:latin typeface="Cambria Math" panose="02040503050406030204" pitchFamily="18" charset="0"/>
                              </a:rPr>
                              <m:t>𝑖</m:t>
                            </m:r>
                          </m:sub>
                        </m:sSub>
                        <m:sSub>
                          <m:sSubPr>
                            <m:ctrlPr>
                              <a:rPr lang="en-GB" sz="3200" i="1" dirty="0">
                                <a:solidFill>
                                  <a:schemeClr val="tx1"/>
                                </a:solidFill>
                                <a:latin typeface="Cambria Math" panose="02040503050406030204" pitchFamily="18" charset="0"/>
                                <a:cs typeface="Times New Roman" panose="02020603050405020304" pitchFamily="18" charset="0"/>
                              </a:rPr>
                            </m:ctrlPr>
                          </m:sSubPr>
                          <m:e>
                            <m:r>
                              <a:rPr lang="en-US" sz="3200" i="1" dirty="0">
                                <a:solidFill>
                                  <a:schemeClr val="tx1"/>
                                </a:solidFill>
                                <a:latin typeface="Cambria Math" panose="02040503050406030204" pitchFamily="18" charset="0"/>
                                <a:cs typeface="Times New Roman" panose="02020603050405020304" pitchFamily="18" charset="0"/>
                              </a:rPr>
                              <m:t>𝑌</m:t>
                            </m:r>
                          </m:e>
                          <m:sub>
                            <m:r>
                              <a:rPr lang="en-US" sz="3200" i="1" dirty="0">
                                <a:solidFill>
                                  <a:schemeClr val="tx1"/>
                                </a:solidFill>
                                <a:latin typeface="Cambria Math" panose="02040503050406030204" pitchFamily="18" charset="0"/>
                                <a:cs typeface="Times New Roman" panose="02020603050405020304" pitchFamily="18" charset="0"/>
                              </a:rPr>
                              <m:t>𝑖</m:t>
                            </m:r>
                          </m:sub>
                        </m:sSub>
                      </m:e>
                    </m:nary>
                  </m:oMath>
                </a14:m>
                <a:endParaRPr lang="en-GB" sz="3200" dirty="0" smtClean="0"/>
              </a:p>
              <a:p>
                <a14:m>
                  <m:oMath xmlns:m="http://schemas.openxmlformats.org/officeDocument/2006/math">
                    <m:nary>
                      <m:naryPr>
                        <m:chr m:val="∑"/>
                        <m:ctrlPr>
                          <a:rPr lang="en-GB"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=1</m:t>
                        </m:r>
                      </m:sub>
                      <m:sup>
                        <m:r>
                          <a:rPr lang="en-US" sz="3200" i="1">
                            <a:latin typeface="Cambria Math" panose="02040503050406030204" pitchFamily="18" charset="0"/>
                          </a:rPr>
                          <m:t>𝑛</m:t>
                        </m:r>
                      </m:sup>
                      <m:e>
                        <m:sSub>
                          <m:sSubPr>
                            <m:ctrlPr>
                              <a:rPr lang="en-US" sz="3200" i="1">
                                <a:latin typeface="Cambria Math" panose="02040503050406030204" pitchFamily="18" charset="0"/>
                              </a:rPr>
                            </m:ctrlPr>
                          </m:sSubPr>
                          <m:e>
                            <m:r>
                              <a:rPr lang="en-US" sz="3200" i="1">
                                <a:latin typeface="Cambria Math" panose="02040503050406030204" pitchFamily="18" charset="0"/>
                              </a:rPr>
                              <m:t>𝑘</m:t>
                            </m:r>
                          </m:e>
                          <m:sub>
                            <m:r>
                              <a:rPr lang="en-US" sz="3200" i="1">
                                <a:latin typeface="Cambria Math" panose="02040503050406030204" pitchFamily="18" charset="0"/>
                              </a:rPr>
                              <m:t>𝑖</m:t>
                            </m:r>
                          </m:sub>
                        </m:sSub>
                        <m:sSub>
                          <m:sSubPr>
                            <m:ctrlPr>
                              <a:rPr lang="en-GB" sz="3200" i="1" dirty="0">
                                <a:solidFill>
                                  <a:schemeClr val="tx1"/>
                                </a:solidFill>
                                <a:latin typeface="Cambria Math" panose="02040503050406030204" pitchFamily="18" charset="0"/>
                                <a:cs typeface="Times New Roman" panose="02020603050405020304" pitchFamily="18" charset="0"/>
                              </a:rPr>
                            </m:ctrlPr>
                          </m:sSubPr>
                          <m:e>
                            <m:r>
                              <a:rPr lang="en-US" sz="3200" b="0" i="1" dirty="0" smtClean="0">
                                <a:solidFill>
                                  <a:schemeClr val="tx1"/>
                                </a:solidFill>
                                <a:latin typeface="Cambria Math" panose="02040503050406030204" pitchFamily="18" charset="0"/>
                                <a:cs typeface="Times New Roman" panose="02020603050405020304" pitchFamily="18" charset="0"/>
                              </a:rPr>
                              <m:t>𝑋</m:t>
                            </m:r>
                          </m:e>
                          <m:sub>
                            <m:r>
                              <a:rPr lang="en-US" sz="3200" i="1" dirty="0">
                                <a:solidFill>
                                  <a:schemeClr val="tx1"/>
                                </a:solidFill>
                                <a:latin typeface="Cambria Math" panose="02040503050406030204" pitchFamily="18" charset="0"/>
                                <a:cs typeface="Times New Roman" panose="02020603050405020304" pitchFamily="18" charset="0"/>
                              </a:rPr>
                              <m:t>𝑖</m:t>
                            </m:r>
                          </m:sub>
                        </m:sSub>
                      </m:e>
                    </m:nary>
                    <m:r>
                      <a:rPr lang="en-US" sz="3200" b="0" i="1" dirty="0" smtClean="0">
                        <a:solidFill>
                          <a:schemeClr val="tx1"/>
                        </a:solidFill>
                        <a:latin typeface="Cambria Math" panose="02040503050406030204" pitchFamily="18" charset="0"/>
                        <a:cs typeface="Times New Roman" panose="02020603050405020304" pitchFamily="18" charset="0"/>
                      </a:rPr>
                      <m:t>=1</m:t>
                    </m:r>
                  </m:oMath>
                </a14:m>
                <a:endParaRPr lang="en-GB" sz="3200" dirty="0" smtClean="0"/>
              </a:p>
              <a:p>
                <a14:m>
                  <m:oMath xmlns:m="http://schemas.openxmlformats.org/officeDocument/2006/math">
                    <m:nary>
                      <m:naryPr>
                        <m:chr m:val="∑"/>
                        <m:ctrlPr>
                          <a:rPr lang="en-GB"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=1</m:t>
                        </m:r>
                      </m:sub>
                      <m:sup>
                        <m:r>
                          <a:rPr lang="en-US" sz="3200" i="1">
                            <a:latin typeface="Cambria Math" panose="02040503050406030204" pitchFamily="18" charset="0"/>
                          </a:rPr>
                          <m:t>𝑛</m:t>
                        </m:r>
                      </m:sup>
                      <m:e>
                        <m:sSub>
                          <m:sSubPr>
                            <m:ctrlPr>
                              <a:rPr lang="en-US" sz="3200" i="1">
                                <a:latin typeface="Cambria Math" panose="02040503050406030204" pitchFamily="18" charset="0"/>
                              </a:rPr>
                            </m:ctrlPr>
                          </m:sSubPr>
                          <m:e>
                            <m:r>
                              <a:rPr lang="en-US" sz="3200" i="1">
                                <a:latin typeface="Cambria Math" panose="02040503050406030204" pitchFamily="18" charset="0"/>
                              </a:rPr>
                              <m:t>𝑘</m:t>
                            </m:r>
                          </m:e>
                          <m:sub>
                            <m:r>
                              <a:rPr lang="en-US" sz="3200" i="1">
                                <a:latin typeface="Cambria Math" panose="02040503050406030204" pitchFamily="18" charset="0"/>
                              </a:rPr>
                              <m:t>𝑖</m:t>
                            </m:r>
                          </m:sub>
                        </m:sSub>
                        <m:sSub>
                          <m:sSubPr>
                            <m:ctrlPr>
                              <a:rPr lang="en-GB" sz="3200" i="1" dirty="0">
                                <a:solidFill>
                                  <a:schemeClr val="tx1"/>
                                </a:solidFill>
                                <a:latin typeface="Cambria Math" panose="02040503050406030204" pitchFamily="18" charset="0"/>
                                <a:cs typeface="Times New Roman" panose="02020603050405020304" pitchFamily="18" charset="0"/>
                              </a:rPr>
                            </m:ctrlPr>
                          </m:sSubPr>
                          <m:e>
                            <m:r>
                              <a:rPr lang="en-US" sz="3200" i="1" dirty="0">
                                <a:solidFill>
                                  <a:schemeClr val="tx1"/>
                                </a:solidFill>
                                <a:latin typeface="Cambria Math" panose="02040503050406030204" pitchFamily="18" charset="0"/>
                                <a:cs typeface="Times New Roman" panose="02020603050405020304" pitchFamily="18" charset="0"/>
                              </a:rPr>
                              <m:t>𝑋</m:t>
                            </m:r>
                          </m:e>
                          <m:sub>
                            <m:r>
                              <a:rPr lang="en-US" sz="3200" i="1" dirty="0">
                                <a:solidFill>
                                  <a:schemeClr val="tx1"/>
                                </a:solidFill>
                                <a:latin typeface="Cambria Math" panose="02040503050406030204" pitchFamily="18" charset="0"/>
                                <a:cs typeface="Times New Roman" panose="02020603050405020304" pitchFamily="18" charset="0"/>
                              </a:rPr>
                              <m:t>𝑖</m:t>
                            </m:r>
                          </m:sub>
                        </m:sSub>
                      </m:e>
                    </m:nary>
                    <m:r>
                      <a:rPr lang="en-US" sz="3200" i="1">
                        <a:latin typeface="Cambria Math" panose="02040503050406030204" pitchFamily="18" charset="0"/>
                      </a:rPr>
                      <m:t>=</m:t>
                    </m:r>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f>
                          <m:fPr>
                            <m:ctrlPr>
                              <a:rPr lang="en-GB" sz="3200" i="1" dirty="0">
                                <a:solidFill>
                                  <a:schemeClr val="tx1"/>
                                </a:solidFill>
                                <a:latin typeface="Cambria Math" panose="02040503050406030204" pitchFamily="18" charset="0"/>
                                <a:cs typeface="Times New Roman" panose="02020603050405020304" pitchFamily="18" charset="0"/>
                              </a:rPr>
                            </m:ctrlPr>
                          </m:fPr>
                          <m:num>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sSub>
                              <m:sSubPr>
                                <m:ctrlPr>
                                  <a:rPr lang="en-GB" sz="3200" i="1" dirty="0">
                                    <a:solidFill>
                                      <a:schemeClr val="tx1"/>
                                    </a:solidFill>
                                    <a:latin typeface="Cambria Math" panose="02040503050406030204" pitchFamily="18" charset="0"/>
                                    <a:cs typeface="Times New Roman" panose="02020603050405020304" pitchFamily="18" charset="0"/>
                                  </a:rPr>
                                </m:ctrlPr>
                              </m:sSubPr>
                              <m:e>
                                <m:r>
                                  <a:rPr lang="en-US" sz="3200" i="1" dirty="0">
                                    <a:solidFill>
                                      <a:schemeClr val="tx1"/>
                                    </a:solidFill>
                                    <a:latin typeface="Cambria Math" panose="02040503050406030204" pitchFamily="18" charset="0"/>
                                    <a:cs typeface="Times New Roman" panose="02020603050405020304" pitchFamily="18" charset="0"/>
                                  </a:rPr>
                                  <m:t>𝑋</m:t>
                                </m:r>
                              </m:e>
                              <m:sub>
                                <m:r>
                                  <a:rPr lang="en-US" sz="3200" i="1" dirty="0">
                                    <a:solidFill>
                                      <a:schemeClr val="tx1"/>
                                    </a:solidFill>
                                    <a:latin typeface="Cambria Math" panose="02040503050406030204" pitchFamily="18" charset="0"/>
                                    <a:cs typeface="Times New Roman" panose="02020603050405020304" pitchFamily="18" charset="0"/>
                                  </a:rPr>
                                  <m:t>𝑖</m:t>
                                </m:r>
                              </m:sub>
                            </m:sSub>
                          </m:num>
                          <m:den>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den>
                        </m:f>
                        <m:r>
                          <a:rPr lang="en-US" sz="3200" i="1" dirty="0">
                            <a:solidFill>
                              <a:schemeClr val="tx1"/>
                            </a:solidFill>
                            <a:latin typeface="Cambria Math" panose="02040503050406030204" pitchFamily="18" charset="0"/>
                            <a:cs typeface="Times New Roman" panose="02020603050405020304" pitchFamily="18" charset="0"/>
                          </a:rPr>
                          <m:t>=</m:t>
                        </m:r>
                        <m:f>
                          <m:fPr>
                            <m:ctrlPr>
                              <a:rPr lang="en-GB" sz="3200" i="1" dirty="0">
                                <a:solidFill>
                                  <a:schemeClr val="tx1"/>
                                </a:solidFill>
                                <a:latin typeface="Cambria Math" panose="02040503050406030204" pitchFamily="18" charset="0"/>
                                <a:cs typeface="Times New Roman" panose="02020603050405020304" pitchFamily="18" charset="0"/>
                              </a:rPr>
                            </m:ctrlPr>
                          </m:fPr>
                          <m:num>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d>
                                  <m:dPr>
                                    <m:ctrlPr>
                                      <a:rPr lang="en-GB" sz="3200" i="1" dirty="0">
                                        <a:solidFill>
                                          <a:schemeClr val="tx1"/>
                                        </a:solidFill>
                                        <a:latin typeface="Cambria Math" panose="02040503050406030204" pitchFamily="18" charset="0"/>
                                        <a:cs typeface="Times New Roman" panose="02020603050405020304" pitchFamily="18" charset="0"/>
                                      </a:rPr>
                                    </m:ctrlPr>
                                  </m:dPr>
                                  <m:e>
                                    <m:sSubSup>
                                      <m:sSubSupPr>
                                        <m:ctrlPr>
                                          <a:rPr lang="en-GB" sz="3200" i="1" dirty="0" smtClean="0">
                                            <a:solidFill>
                                              <a:schemeClr val="tx1"/>
                                            </a:solidFill>
                                            <a:latin typeface="Cambria Math" panose="02040503050406030204" pitchFamily="18" charset="0"/>
                                            <a:cs typeface="Times New Roman" panose="02020603050405020304" pitchFamily="18" charset="0"/>
                                          </a:rPr>
                                        </m:ctrlPr>
                                      </m:sSubSupPr>
                                      <m:e>
                                        <m:r>
                                          <a:rPr lang="en-US" sz="3200" b="0" i="1" dirty="0" smtClean="0">
                                            <a:solidFill>
                                              <a:schemeClr val="tx1"/>
                                            </a:solidFill>
                                            <a:latin typeface="Cambria Math" panose="02040503050406030204" pitchFamily="18" charset="0"/>
                                            <a:cs typeface="Times New Roman" panose="02020603050405020304" pitchFamily="18" charset="0"/>
                                          </a:rPr>
                                          <m:t>𝑋</m:t>
                                        </m:r>
                                      </m:e>
                                      <m:sub>
                                        <m:r>
                                          <a:rPr lang="en-US" sz="3200" b="0" i="1" dirty="0" smtClean="0">
                                            <a:solidFill>
                                              <a:schemeClr val="tx1"/>
                                            </a:solidFill>
                                            <a:latin typeface="Cambria Math" panose="02040503050406030204" pitchFamily="18" charset="0"/>
                                            <a:cs typeface="Times New Roman" panose="02020603050405020304" pitchFamily="18" charset="0"/>
                                          </a:rPr>
                                          <m:t>𝑖</m:t>
                                        </m:r>
                                      </m:sub>
                                      <m:sup>
                                        <m:r>
                                          <a:rPr lang="en-US" sz="3200" b="0" i="1" dirty="0" smtClean="0">
                                            <a:solidFill>
                                              <a:schemeClr val="tx1"/>
                                            </a:solidFill>
                                            <a:latin typeface="Cambria Math" panose="02040503050406030204" pitchFamily="18" charset="0"/>
                                            <a:cs typeface="Times New Roman" panose="02020603050405020304" pitchFamily="18" charset="0"/>
                                          </a:rPr>
                                          <m:t>2</m:t>
                                        </m:r>
                                      </m:sup>
                                    </m:sSubSup>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e>
                                </m:d>
                              </m:e>
                            </m:nary>
                          </m:num>
                          <m:den>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den>
                        </m:f>
                        <m:r>
                          <a:rPr lang="en-US" sz="3200" i="1" dirty="0">
                            <a:solidFill>
                              <a:schemeClr val="tx1"/>
                            </a:solidFill>
                            <a:latin typeface="Cambria Math" panose="02040503050406030204" pitchFamily="18" charset="0"/>
                            <a:cs typeface="Times New Roman" panose="02020603050405020304" pitchFamily="18" charset="0"/>
                          </a:rPr>
                          <m:t>=</m:t>
                        </m:r>
                        <m:f>
                          <m:fPr>
                            <m:ctrlPr>
                              <a:rPr lang="en-GB" sz="3200" i="1" dirty="0">
                                <a:solidFill>
                                  <a:schemeClr val="tx1"/>
                                </a:solidFill>
                                <a:latin typeface="Cambria Math" panose="02040503050406030204" pitchFamily="18" charset="0"/>
                                <a:cs typeface="Times New Roman" panose="02020603050405020304" pitchFamily="18" charset="0"/>
                              </a:rPr>
                            </m:ctrlPr>
                          </m:fPr>
                          <m:num>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bSup>
                                  <m:sSubSupPr>
                                    <m:ctrlPr>
                                      <a:rPr lang="en-GB" sz="3200" i="1" dirty="0">
                                        <a:solidFill>
                                          <a:schemeClr val="tx1"/>
                                        </a:solidFill>
                                        <a:latin typeface="Cambria Math" panose="02040503050406030204" pitchFamily="18" charset="0"/>
                                        <a:cs typeface="Times New Roman" panose="02020603050405020304" pitchFamily="18" charset="0"/>
                                      </a:rPr>
                                    </m:ctrlPr>
                                  </m:sSubSupPr>
                                  <m:e>
                                    <m:r>
                                      <a:rPr lang="en-US" sz="3200" i="1" dirty="0">
                                        <a:solidFill>
                                          <a:schemeClr val="tx1"/>
                                        </a:solidFill>
                                        <a:latin typeface="Cambria Math" panose="02040503050406030204" pitchFamily="18" charset="0"/>
                                        <a:cs typeface="Times New Roman" panose="02020603050405020304" pitchFamily="18" charset="0"/>
                                      </a:rPr>
                                      <m:t>𝑋</m:t>
                                    </m:r>
                                  </m:e>
                                  <m:sub>
                                    <m:r>
                                      <a:rPr lang="en-US" sz="3200" i="1" dirty="0">
                                        <a:solidFill>
                                          <a:schemeClr val="tx1"/>
                                        </a:solidFill>
                                        <a:latin typeface="Cambria Math" panose="02040503050406030204" pitchFamily="18" charset="0"/>
                                        <a:cs typeface="Times New Roman" panose="02020603050405020304" pitchFamily="18" charset="0"/>
                                      </a:rPr>
                                      <m:t>𝑖</m:t>
                                    </m:r>
                                  </m:sub>
                                  <m:sup>
                                    <m:r>
                                      <a:rPr lang="en-US" sz="3200" i="1" dirty="0">
                                        <a:solidFill>
                                          <a:schemeClr val="tx1"/>
                                        </a:solidFill>
                                        <a:latin typeface="Cambria Math" panose="02040503050406030204" pitchFamily="18" charset="0"/>
                                        <a:cs typeface="Times New Roman" panose="02020603050405020304" pitchFamily="18" charset="0"/>
                                      </a:rPr>
                                      <m:t>2</m:t>
                                    </m:r>
                                  </m:sup>
                                </m:sSubSup>
                              </m:e>
                            </m:nary>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𝑛</m:t>
                            </m:r>
                            <m:sSup>
                              <m:sSupPr>
                                <m:ctrlPr>
                                  <a:rPr lang="en-US" sz="3200" b="0" i="1" smtClean="0">
                                    <a:solidFill>
                                      <a:schemeClr val="tx1"/>
                                    </a:solidFill>
                                    <a:latin typeface="Cambria Math" panose="02040503050406030204" pitchFamily="18" charset="0"/>
                                  </a:rPr>
                                </m:ctrlPr>
                              </m:sSupPr>
                              <m:e>
                                <m:acc>
                                  <m:accPr>
                                    <m:chr m:val="̅"/>
                                    <m:ctrlPr>
                                      <a:rPr lang="en-US" sz="3200" b="0" i="1" smtClean="0">
                                        <a:solidFill>
                                          <a:schemeClr val="tx1"/>
                                        </a:solidFill>
                                        <a:latin typeface="Cambria Math" panose="02040503050406030204" pitchFamily="18" charset="0"/>
                                      </a:rPr>
                                    </m:ctrlPr>
                                  </m:accPr>
                                  <m:e>
                                    <m:r>
                                      <a:rPr lang="en-US" sz="3200" b="0" i="1" smtClean="0">
                                        <a:solidFill>
                                          <a:schemeClr val="tx1"/>
                                        </a:solidFill>
                                        <a:latin typeface="Cambria Math" panose="02040503050406030204" pitchFamily="18" charset="0"/>
                                      </a:rPr>
                                      <m:t>𝑋</m:t>
                                    </m:r>
                                  </m:e>
                                </m:acc>
                              </m:e>
                              <m:sup>
                                <m:r>
                                  <a:rPr lang="en-US" sz="3200" b="0" i="1" smtClean="0">
                                    <a:solidFill>
                                      <a:schemeClr val="tx1"/>
                                    </a:solidFill>
                                    <a:latin typeface="Cambria Math" panose="02040503050406030204" pitchFamily="18" charset="0"/>
                                  </a:rPr>
                                  <m:t>2</m:t>
                                </m:r>
                              </m:sup>
                            </m:sSup>
                          </m:num>
                          <m:den>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den>
                        </m:f>
                        <m:r>
                          <a:rPr lang="en-US" sz="3200" b="0" i="1" dirty="0" smtClean="0">
                            <a:solidFill>
                              <a:schemeClr val="tx1"/>
                            </a:solidFill>
                            <a:latin typeface="Cambria Math" panose="02040503050406030204" pitchFamily="18" charset="0"/>
                            <a:cs typeface="Times New Roman" panose="02020603050405020304" pitchFamily="18" charset="0"/>
                          </a:rPr>
                          <m:t>=</m:t>
                        </m:r>
                        <m:f>
                          <m:fPr>
                            <m:ctrlPr>
                              <a:rPr lang="en-GB" sz="3200" i="1" dirty="0">
                                <a:solidFill>
                                  <a:schemeClr val="tx1"/>
                                </a:solidFill>
                                <a:latin typeface="Cambria Math" panose="02040503050406030204" pitchFamily="18" charset="0"/>
                                <a:cs typeface="Times New Roman" panose="02020603050405020304" pitchFamily="18" charset="0"/>
                              </a:rPr>
                            </m:ctrlPr>
                          </m:fPr>
                          <m:num>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num>
                          <m:den>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den>
                        </m:f>
                        <m:r>
                          <a:rPr lang="en-US" sz="3200" b="0" i="1" dirty="0" smtClean="0">
                            <a:solidFill>
                              <a:schemeClr val="tx1"/>
                            </a:solidFill>
                            <a:latin typeface="Cambria Math" panose="02040503050406030204" pitchFamily="18" charset="0"/>
                            <a:cs typeface="Times New Roman" panose="02020603050405020304" pitchFamily="18" charset="0"/>
                          </a:rPr>
                          <m:t>=1</m:t>
                        </m:r>
                      </m:e>
                    </m:nary>
                  </m:oMath>
                </a14:m>
                <a:endParaRPr lang="en-GB" sz="3200" dirty="0" smtClean="0"/>
              </a:p>
              <a:p>
                <a14:m>
                  <m:oMath xmlns:m="http://schemas.openxmlformats.org/officeDocument/2006/math">
                    <m:nary>
                      <m:naryPr>
                        <m:chr m:val="∑"/>
                        <m:ctrlPr>
                          <a:rPr lang="en-GB"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=1</m:t>
                        </m:r>
                      </m:sub>
                      <m:sup>
                        <m:r>
                          <a:rPr lang="en-US" sz="3200" i="1">
                            <a:latin typeface="Cambria Math" panose="02040503050406030204" pitchFamily="18" charset="0"/>
                          </a:rPr>
                          <m:t>𝑛</m:t>
                        </m:r>
                      </m:sup>
                      <m:e>
                        <m:sSubSup>
                          <m:sSubSupPr>
                            <m:ctrlPr>
                              <a:rPr lang="en-US" sz="3200" i="1" dirty="0">
                                <a:solidFill>
                                  <a:schemeClr val="tx1"/>
                                </a:solidFill>
                                <a:latin typeface="Cambria Math" panose="02040503050406030204" pitchFamily="18" charset="0"/>
                                <a:cs typeface="Times New Roman" panose="02020603050405020304" pitchFamily="18" charset="0"/>
                              </a:rPr>
                            </m:ctrlPr>
                          </m:sSubSupPr>
                          <m:e>
                            <m:r>
                              <a:rPr lang="en-US" sz="3200" i="1" dirty="0">
                                <a:solidFill>
                                  <a:schemeClr val="tx1"/>
                                </a:solidFill>
                                <a:latin typeface="Cambria Math" panose="02040503050406030204" pitchFamily="18" charset="0"/>
                                <a:cs typeface="Times New Roman" panose="02020603050405020304" pitchFamily="18" charset="0"/>
                              </a:rPr>
                              <m:t>𝑘</m:t>
                            </m:r>
                          </m:e>
                          <m:sub>
                            <m:r>
                              <a:rPr lang="en-US" sz="3200" i="1" dirty="0">
                                <a:solidFill>
                                  <a:schemeClr val="tx1"/>
                                </a:solidFill>
                                <a:latin typeface="Cambria Math" panose="02040503050406030204" pitchFamily="18" charset="0"/>
                                <a:cs typeface="Times New Roman" panose="02020603050405020304" pitchFamily="18" charset="0"/>
                              </a:rPr>
                              <m:t>𝑖</m:t>
                            </m:r>
                          </m:sub>
                          <m:sup>
                            <m:r>
                              <a:rPr lang="en-US" sz="3200" i="1" dirty="0">
                                <a:solidFill>
                                  <a:schemeClr val="tx1"/>
                                </a:solidFill>
                                <a:latin typeface="Cambria Math" panose="02040503050406030204" pitchFamily="18" charset="0"/>
                                <a:cs typeface="Times New Roman" panose="02020603050405020304" pitchFamily="18" charset="0"/>
                              </a:rPr>
                              <m:t>2</m:t>
                            </m:r>
                          </m:sup>
                        </m:sSubSup>
                      </m:e>
                    </m:nary>
                    <m:r>
                      <a:rPr lang="en-US" sz="3200" i="1" dirty="0" smtClean="0">
                        <a:solidFill>
                          <a:schemeClr val="tx1"/>
                        </a:solidFill>
                        <a:latin typeface="Cambria Math" panose="02040503050406030204" pitchFamily="18" charset="0"/>
                        <a:cs typeface="Times New Roman" panose="02020603050405020304" pitchFamily="18" charset="0"/>
                      </a:rPr>
                      <m:t>=</m:t>
                    </m:r>
                    <m:nary>
                      <m:naryPr>
                        <m:chr m:val="∑"/>
                        <m:ctrlPr>
                          <a:rPr lang="en-GB"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=1</m:t>
                        </m:r>
                      </m:sub>
                      <m:sup>
                        <m:r>
                          <a:rPr lang="en-US" sz="3200" i="1">
                            <a:latin typeface="Cambria Math" panose="02040503050406030204" pitchFamily="18" charset="0"/>
                          </a:rPr>
                          <m:t>𝑛</m:t>
                        </m:r>
                      </m:sup>
                      <m:e>
                        <m:sSup>
                          <m:sSupPr>
                            <m:ctrlPr>
                              <a:rPr lang="en-US" sz="3200" i="1" smtClean="0">
                                <a:latin typeface="Cambria Math" panose="02040503050406030204" pitchFamily="18" charset="0"/>
                              </a:rPr>
                            </m:ctrlPr>
                          </m:sSupPr>
                          <m:e>
                            <m:d>
                              <m:dPr>
                                <m:begChr m:val="["/>
                                <m:endChr m:val="]"/>
                                <m:ctrlPr>
                                  <a:rPr lang="en-US" sz="3200" i="1" smtClean="0">
                                    <a:latin typeface="Cambria Math" panose="02040503050406030204" pitchFamily="18" charset="0"/>
                                  </a:rPr>
                                </m:ctrlPr>
                              </m:dPr>
                              <m:e>
                                <m:f>
                                  <m:fPr>
                                    <m:ctrlPr>
                                      <a:rPr lang="en-GB" sz="3200" i="1" dirty="0">
                                        <a:solidFill>
                                          <a:schemeClr val="tx1"/>
                                        </a:solidFill>
                                        <a:latin typeface="Cambria Math" panose="02040503050406030204" pitchFamily="18" charset="0"/>
                                        <a:cs typeface="Times New Roman" panose="02020603050405020304" pitchFamily="18" charset="0"/>
                                      </a:rPr>
                                    </m:ctrlPr>
                                  </m:fPr>
                                  <m:num>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num>
                                  <m:den>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den>
                                </m:f>
                              </m:e>
                            </m:d>
                          </m:e>
                          <m:sup>
                            <m:r>
                              <a:rPr lang="en-US" sz="3200" b="0" i="1" smtClean="0">
                                <a:latin typeface="Cambria Math" panose="02040503050406030204" pitchFamily="18" charset="0"/>
                              </a:rPr>
                              <m:t>2</m:t>
                            </m:r>
                          </m:sup>
                        </m:sSup>
                        <m:r>
                          <a:rPr lang="en-US" sz="3200" b="0" i="1" smtClean="0">
                            <a:latin typeface="Cambria Math" panose="02040503050406030204" pitchFamily="18" charset="0"/>
                          </a:rPr>
                          <m:t>=</m:t>
                        </m:r>
                      </m:e>
                    </m:nary>
                    <m:f>
                      <m:fPr>
                        <m:ctrlPr>
                          <a:rPr lang="en-GB" sz="3200" i="1" dirty="0">
                            <a:solidFill>
                              <a:schemeClr val="tx1"/>
                            </a:solidFill>
                            <a:latin typeface="Cambria Math" panose="02040503050406030204" pitchFamily="18" charset="0"/>
                            <a:cs typeface="Times New Roman" panose="02020603050405020304" pitchFamily="18" charset="0"/>
                          </a:rPr>
                        </m:ctrlPr>
                      </m:fPr>
                      <m:num>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num>
                      <m:den>
                        <m:sSup>
                          <m:sSupPr>
                            <m:ctrlPr>
                              <a:rPr lang="en-US" sz="3200" i="1">
                                <a:latin typeface="Cambria Math" panose="02040503050406030204" pitchFamily="18" charset="0"/>
                              </a:rPr>
                            </m:ctrlPr>
                          </m:sSupPr>
                          <m:e>
                            <m:d>
                              <m:dPr>
                                <m:begChr m:val="["/>
                                <m:endChr m:val="]"/>
                                <m:ctrlPr>
                                  <a:rPr lang="en-US" sz="3200" i="1">
                                    <a:latin typeface="Cambria Math" panose="02040503050406030204" pitchFamily="18" charset="0"/>
                                  </a:rPr>
                                </m:ctrlPr>
                              </m:dPr>
                              <m:e>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e>
                            </m:d>
                          </m:e>
                          <m:sup>
                            <m:r>
                              <a:rPr lang="en-US" sz="3200" i="1">
                                <a:latin typeface="Cambria Math" panose="02040503050406030204" pitchFamily="18" charset="0"/>
                              </a:rPr>
                              <m:t>2</m:t>
                            </m:r>
                          </m:sup>
                        </m:sSup>
                      </m:den>
                    </m:f>
                    <m:r>
                      <a:rPr lang="en-US" sz="3200" b="0" i="1" smtClean="0">
                        <a:latin typeface="Cambria Math" panose="02040503050406030204" pitchFamily="18" charset="0"/>
                      </a:rPr>
                      <m:t>=</m:t>
                    </m:r>
                    <m:f>
                      <m:fPr>
                        <m:ctrlPr>
                          <a:rPr lang="en-GB" sz="3200" i="1" dirty="0">
                            <a:solidFill>
                              <a:schemeClr val="tx1"/>
                            </a:solidFill>
                            <a:latin typeface="Cambria Math" panose="02040503050406030204" pitchFamily="18" charset="0"/>
                            <a:cs typeface="Times New Roman" panose="02020603050405020304" pitchFamily="18" charset="0"/>
                          </a:rPr>
                        </m:ctrlPr>
                      </m:fPr>
                      <m:num>
                        <m:r>
                          <a:rPr lang="en-US" sz="3200" b="0" i="1" dirty="0" smtClean="0">
                            <a:solidFill>
                              <a:schemeClr val="tx1"/>
                            </a:solidFill>
                            <a:latin typeface="Cambria Math" panose="02040503050406030204" pitchFamily="18" charset="0"/>
                            <a:cs typeface="Times New Roman" panose="02020603050405020304" pitchFamily="18" charset="0"/>
                          </a:rPr>
                          <m:t>1</m:t>
                        </m:r>
                      </m:num>
                      <m:den>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den>
                    </m:f>
                  </m:oMath>
                </a14:m>
                <a:endParaRPr lang="en-US" sz="3200" dirty="0" smtClean="0">
                  <a:solidFill>
                    <a:schemeClr val="tx1"/>
                  </a:solidFill>
                  <a:cs typeface="Times New Roman" panose="02020603050405020304" pitchFamily="18" charset="0"/>
                </a:endParaRPr>
              </a:p>
              <a:p>
                <a14:m>
                  <m:oMath xmlns:m="http://schemas.openxmlformats.org/officeDocument/2006/math">
                    <m:r>
                      <a:rPr lang="en-US" sz="3200" i="1">
                        <a:latin typeface="Cambria Math" panose="02040503050406030204" pitchFamily="18" charset="0"/>
                      </a:rPr>
                      <m:t>𝐸</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𝑏</m:t>
                            </m:r>
                          </m:e>
                          <m:sub>
                            <m:r>
                              <a:rPr lang="en-US" sz="3200" i="1">
                                <a:latin typeface="Cambria Math" panose="02040503050406030204" pitchFamily="18" charset="0"/>
                              </a:rPr>
                              <m:t>1</m:t>
                            </m:r>
                          </m:sub>
                        </m:sSub>
                      </m:e>
                    </m:d>
                    <m:r>
                      <a:rPr lang="en-US" sz="3200" i="1">
                        <a:latin typeface="Cambria Math" panose="02040503050406030204" pitchFamily="18" charset="0"/>
                      </a:rPr>
                      <m:t>=</m:t>
                    </m:r>
                  </m:oMath>
                </a14:m>
                <a:r>
                  <a:rPr lang="en-US" sz="3200" dirty="0"/>
                  <a:t> </a:t>
                </a:r>
                <a14:m>
                  <m:oMath xmlns:m="http://schemas.openxmlformats.org/officeDocument/2006/math">
                    <m:r>
                      <a:rPr lang="en-US" sz="3200" i="1">
                        <a:latin typeface="Cambria Math" panose="02040503050406030204" pitchFamily="18" charset="0"/>
                      </a:rPr>
                      <m:t>𝐸</m:t>
                    </m:r>
                    <m:d>
                      <m:dPr>
                        <m:ctrlPr>
                          <a:rPr lang="en-US" sz="3200" i="1">
                            <a:latin typeface="Cambria Math" panose="02040503050406030204" pitchFamily="18" charset="0"/>
                          </a:rPr>
                        </m:ctrlPr>
                      </m:dPr>
                      <m:e>
                        <m:nary>
                          <m:naryPr>
                            <m:chr m:val="∑"/>
                            <m:ctrlPr>
                              <a:rPr lang="en-GB"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=1</m:t>
                            </m:r>
                          </m:sub>
                          <m:sup>
                            <m:r>
                              <a:rPr lang="en-US" sz="3200" i="1">
                                <a:latin typeface="Cambria Math" panose="02040503050406030204" pitchFamily="18" charset="0"/>
                              </a:rPr>
                              <m:t>𝑛</m:t>
                            </m:r>
                          </m:sup>
                          <m:e>
                            <m:sSub>
                              <m:sSubPr>
                                <m:ctrlPr>
                                  <a:rPr lang="en-US" sz="3200" i="1">
                                    <a:latin typeface="Cambria Math" panose="02040503050406030204" pitchFamily="18" charset="0"/>
                                  </a:rPr>
                                </m:ctrlPr>
                              </m:sSubPr>
                              <m:e>
                                <m:r>
                                  <a:rPr lang="en-US" sz="3200" i="1">
                                    <a:latin typeface="Cambria Math" panose="02040503050406030204" pitchFamily="18" charset="0"/>
                                  </a:rPr>
                                  <m:t>𝑘</m:t>
                                </m:r>
                              </m:e>
                              <m:sub>
                                <m:r>
                                  <a:rPr lang="en-US" sz="3200" i="1">
                                    <a:latin typeface="Cambria Math" panose="02040503050406030204" pitchFamily="18" charset="0"/>
                                  </a:rPr>
                                  <m:t>𝑖</m:t>
                                </m:r>
                              </m:sub>
                            </m:sSub>
                            <m:sSub>
                              <m:sSubPr>
                                <m:ctrlPr>
                                  <a:rPr lang="en-GB" sz="3200" i="1" dirty="0">
                                    <a:solidFill>
                                      <a:schemeClr val="tx1"/>
                                    </a:solidFill>
                                    <a:latin typeface="Cambria Math" panose="02040503050406030204" pitchFamily="18" charset="0"/>
                                    <a:cs typeface="Times New Roman" panose="02020603050405020304" pitchFamily="18" charset="0"/>
                                  </a:rPr>
                                </m:ctrlPr>
                              </m:sSubPr>
                              <m:e>
                                <m:r>
                                  <a:rPr lang="en-US" sz="3200" i="1" dirty="0">
                                    <a:solidFill>
                                      <a:schemeClr val="tx1"/>
                                    </a:solidFill>
                                    <a:latin typeface="Cambria Math" panose="02040503050406030204" pitchFamily="18" charset="0"/>
                                    <a:cs typeface="Times New Roman" panose="02020603050405020304" pitchFamily="18" charset="0"/>
                                  </a:rPr>
                                  <m:t>𝑌</m:t>
                                </m:r>
                              </m:e>
                              <m:sub>
                                <m:r>
                                  <a:rPr lang="en-US" sz="3200" i="1" dirty="0">
                                    <a:solidFill>
                                      <a:schemeClr val="tx1"/>
                                    </a:solidFill>
                                    <a:latin typeface="Cambria Math" panose="02040503050406030204" pitchFamily="18" charset="0"/>
                                    <a:cs typeface="Times New Roman" panose="02020603050405020304" pitchFamily="18" charset="0"/>
                                  </a:rPr>
                                  <m:t>𝑖</m:t>
                                </m:r>
                              </m:sub>
                            </m:sSub>
                          </m:e>
                        </m:nary>
                      </m:e>
                    </m:d>
                    <m:r>
                      <a:rPr lang="en-US" sz="3200" i="1">
                        <a:latin typeface="Cambria Math" panose="02040503050406030204" pitchFamily="18" charset="0"/>
                      </a:rPr>
                      <m:t>=</m:t>
                    </m:r>
                    <m:nary>
                      <m:naryPr>
                        <m:chr m:val="∑"/>
                        <m:ctrlPr>
                          <a:rPr lang="en-GB"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=1</m:t>
                        </m:r>
                      </m:sub>
                      <m:sup>
                        <m:r>
                          <a:rPr lang="en-US" sz="3200" i="1">
                            <a:latin typeface="Cambria Math" panose="02040503050406030204" pitchFamily="18" charset="0"/>
                          </a:rPr>
                          <m:t>𝑛</m:t>
                        </m:r>
                      </m:sup>
                      <m:e>
                        <m:sSub>
                          <m:sSubPr>
                            <m:ctrlPr>
                              <a:rPr lang="en-US" sz="3200" i="1">
                                <a:latin typeface="Cambria Math" panose="02040503050406030204" pitchFamily="18" charset="0"/>
                              </a:rPr>
                            </m:ctrlPr>
                          </m:sSubPr>
                          <m:e>
                            <m:r>
                              <a:rPr lang="en-US" sz="3200" i="1">
                                <a:latin typeface="Cambria Math" panose="02040503050406030204" pitchFamily="18" charset="0"/>
                              </a:rPr>
                              <m:t>𝑘</m:t>
                            </m:r>
                          </m:e>
                          <m:sub>
                            <m:r>
                              <a:rPr lang="en-US" sz="3200" i="1">
                                <a:latin typeface="Cambria Math" panose="02040503050406030204" pitchFamily="18" charset="0"/>
                              </a:rPr>
                              <m:t>𝑖</m:t>
                            </m:r>
                          </m:sub>
                        </m:sSub>
                        <m:r>
                          <a:rPr lang="en-US" sz="3200" b="0" i="1" smtClean="0">
                            <a:latin typeface="Cambria Math" panose="02040503050406030204" pitchFamily="18" charset="0"/>
                          </a:rPr>
                          <m:t>𝐸</m:t>
                        </m:r>
                        <m:r>
                          <a:rPr lang="en-US" sz="3200" b="0" i="1" smtClean="0">
                            <a:latin typeface="Cambria Math" panose="02040503050406030204" pitchFamily="18" charset="0"/>
                          </a:rPr>
                          <m:t>(</m:t>
                        </m:r>
                        <m:sSub>
                          <m:sSubPr>
                            <m:ctrlPr>
                              <a:rPr lang="en-GB" sz="3200" i="1" dirty="0">
                                <a:solidFill>
                                  <a:schemeClr val="tx1"/>
                                </a:solidFill>
                                <a:latin typeface="Cambria Math" panose="02040503050406030204" pitchFamily="18" charset="0"/>
                                <a:cs typeface="Times New Roman" panose="02020603050405020304" pitchFamily="18" charset="0"/>
                              </a:rPr>
                            </m:ctrlPr>
                          </m:sSubPr>
                          <m:e>
                            <m:r>
                              <a:rPr lang="en-US" sz="3200" i="1" dirty="0">
                                <a:solidFill>
                                  <a:schemeClr val="tx1"/>
                                </a:solidFill>
                                <a:latin typeface="Cambria Math" panose="02040503050406030204" pitchFamily="18" charset="0"/>
                                <a:cs typeface="Times New Roman" panose="02020603050405020304" pitchFamily="18" charset="0"/>
                              </a:rPr>
                              <m:t>𝑌</m:t>
                            </m:r>
                          </m:e>
                          <m:sub>
                            <m:r>
                              <a:rPr lang="en-US" sz="3200" i="1" dirty="0">
                                <a:solidFill>
                                  <a:schemeClr val="tx1"/>
                                </a:solidFill>
                                <a:latin typeface="Cambria Math" panose="02040503050406030204" pitchFamily="18" charset="0"/>
                                <a:cs typeface="Times New Roman" panose="02020603050405020304" pitchFamily="18" charset="0"/>
                              </a:rPr>
                              <m:t>𝑖</m:t>
                            </m:r>
                          </m:sub>
                        </m:sSub>
                        <m:r>
                          <a:rPr lang="en-US" sz="3200" b="0" i="1" dirty="0" smtClean="0">
                            <a:solidFill>
                              <a:schemeClr val="tx1"/>
                            </a:solidFill>
                            <a:latin typeface="Cambria Math" panose="02040503050406030204" pitchFamily="18" charset="0"/>
                            <a:cs typeface="Times New Roman" panose="02020603050405020304" pitchFamily="18" charset="0"/>
                          </a:rPr>
                          <m:t>)</m:t>
                        </m:r>
                      </m:e>
                    </m:nary>
                    <m:r>
                      <a:rPr lang="en-US" sz="3200" i="1">
                        <a:latin typeface="Cambria Math" panose="02040503050406030204" pitchFamily="18" charset="0"/>
                      </a:rPr>
                      <m:t>=</m:t>
                    </m:r>
                    <m:nary>
                      <m:naryPr>
                        <m:chr m:val="∑"/>
                        <m:ctrlPr>
                          <a:rPr lang="en-GB"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=1</m:t>
                        </m:r>
                      </m:sub>
                      <m:sup>
                        <m:r>
                          <a:rPr lang="en-US" sz="3200" i="1">
                            <a:latin typeface="Cambria Math" panose="02040503050406030204" pitchFamily="18" charset="0"/>
                          </a:rPr>
                          <m:t>𝑛</m:t>
                        </m:r>
                      </m:sup>
                      <m:e>
                        <m:sSub>
                          <m:sSubPr>
                            <m:ctrlPr>
                              <a:rPr lang="en-US" sz="3200" i="1">
                                <a:latin typeface="Cambria Math" panose="02040503050406030204" pitchFamily="18" charset="0"/>
                              </a:rPr>
                            </m:ctrlPr>
                          </m:sSubPr>
                          <m:e>
                            <m:r>
                              <a:rPr lang="en-US" sz="3200" i="1">
                                <a:latin typeface="Cambria Math" panose="02040503050406030204" pitchFamily="18" charset="0"/>
                              </a:rPr>
                              <m:t>𝑘</m:t>
                            </m:r>
                          </m:e>
                          <m:sub>
                            <m:r>
                              <a:rPr lang="en-US" sz="3200" i="1">
                                <a:latin typeface="Cambria Math" panose="02040503050406030204" pitchFamily="18" charset="0"/>
                              </a:rPr>
                              <m:t>𝑖</m:t>
                            </m:r>
                          </m:sub>
                        </m:sSub>
                        <m:r>
                          <a:rPr lang="en-US" sz="3200" i="1" smtClean="0">
                            <a:latin typeface="Cambria Math" panose="02040503050406030204" pitchFamily="18" charset="0"/>
                          </a:rPr>
                          <m:t> </m:t>
                        </m:r>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i="1">
                                <a:latin typeface="Cambria Math" panose="02040503050406030204" pitchFamily="18" charset="0"/>
                              </a:rPr>
                              <m:t>0</m:t>
                            </m:r>
                          </m:sub>
                        </m:sSub>
                        <m:r>
                          <a:rPr lang="en-US" sz="3200" i="1">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i="1">
                                <a:latin typeface="Cambria Math" panose="02040503050406030204" pitchFamily="18" charset="0"/>
                              </a:rPr>
                              <m:t>1</m:t>
                            </m:r>
                          </m:sub>
                        </m:sSub>
                        <m:sSub>
                          <m:sSubPr>
                            <m:ctrlPr>
                              <a:rPr lang="en-US" sz="3200" i="1">
                                <a:latin typeface="Cambria Math" panose="02040503050406030204" pitchFamily="18" charset="0"/>
                              </a:rPr>
                            </m:ctrlPr>
                          </m:sSubPr>
                          <m:e>
                            <m:r>
                              <a:rPr lang="en-US" sz="3200" i="1">
                                <a:latin typeface="Cambria Math" panose="02040503050406030204" pitchFamily="18" charset="0"/>
                              </a:rPr>
                              <m:t>𝑋</m:t>
                            </m:r>
                          </m:e>
                          <m:sub>
                            <m:r>
                              <a:rPr lang="en-US" sz="3200" i="1">
                                <a:latin typeface="Cambria Math" panose="02040503050406030204" pitchFamily="18" charset="0"/>
                              </a:rPr>
                              <m:t>𝑖</m:t>
                            </m:r>
                          </m:sub>
                        </m:sSub>
                        <m:r>
                          <a:rPr lang="en-US" sz="3200" i="1" dirty="0">
                            <a:solidFill>
                              <a:schemeClr val="tx1"/>
                            </a:solidFill>
                            <a:latin typeface="Cambria Math" panose="02040503050406030204" pitchFamily="18" charset="0"/>
                            <a:cs typeface="Times New Roman" panose="02020603050405020304" pitchFamily="18" charset="0"/>
                          </a:rPr>
                          <m:t>)</m:t>
                        </m:r>
                      </m:e>
                    </m:nary>
                    <m:r>
                      <a:rPr lang="en-US" sz="3200" b="0" i="1" dirty="0" smtClean="0">
                        <a:solidFill>
                          <a:schemeClr val="tx1"/>
                        </a:solidFill>
                        <a:latin typeface="Cambria Math" panose="02040503050406030204" pitchFamily="18" charset="0"/>
                        <a:cs typeface="Times New Roman" panose="020206030504050203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i="1">
                            <a:latin typeface="Cambria Math" panose="02040503050406030204" pitchFamily="18" charset="0"/>
                          </a:rPr>
                          <m:t>0</m:t>
                        </m:r>
                      </m:sub>
                    </m:sSub>
                    <m:nary>
                      <m:naryPr>
                        <m:chr m:val="∑"/>
                        <m:ctrlPr>
                          <a:rPr lang="en-GB"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=1</m:t>
                        </m:r>
                      </m:sub>
                      <m:sup>
                        <m:r>
                          <a:rPr lang="en-US" sz="3200" i="1">
                            <a:latin typeface="Cambria Math" panose="02040503050406030204" pitchFamily="18" charset="0"/>
                          </a:rPr>
                          <m:t>𝑛</m:t>
                        </m:r>
                      </m:sup>
                      <m:e>
                        <m:sSub>
                          <m:sSubPr>
                            <m:ctrlPr>
                              <a:rPr lang="en-US" sz="3200" i="1">
                                <a:latin typeface="Cambria Math" panose="02040503050406030204" pitchFamily="18" charset="0"/>
                              </a:rPr>
                            </m:ctrlPr>
                          </m:sSubPr>
                          <m:e>
                            <m:r>
                              <a:rPr lang="en-US" sz="3200" i="1">
                                <a:latin typeface="Cambria Math" panose="02040503050406030204" pitchFamily="18" charset="0"/>
                              </a:rPr>
                              <m:t>𝑘</m:t>
                            </m:r>
                          </m:e>
                          <m:sub>
                            <m:r>
                              <a:rPr lang="en-US" sz="3200" i="1">
                                <a:latin typeface="Cambria Math" panose="02040503050406030204" pitchFamily="18" charset="0"/>
                              </a:rPr>
                              <m:t>𝑖</m:t>
                            </m:r>
                          </m:sub>
                        </m:sSub>
                      </m:e>
                    </m:nary>
                    <m:r>
                      <a:rPr lang="en-US" sz="3200" b="0" i="1" dirty="0" smtClean="0">
                        <a:solidFill>
                          <a:schemeClr val="tx1"/>
                        </a:solidFill>
                        <a:latin typeface="Cambria Math" panose="02040503050406030204" pitchFamily="18" charset="0"/>
                        <a:cs typeface="Times New Roman" panose="020206030504050203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i="1">
                            <a:latin typeface="Cambria Math" panose="02040503050406030204" pitchFamily="18" charset="0"/>
                          </a:rPr>
                          <m:t>1</m:t>
                        </m:r>
                      </m:sub>
                    </m:sSub>
                    <m:nary>
                      <m:naryPr>
                        <m:chr m:val="∑"/>
                        <m:ctrlPr>
                          <a:rPr lang="en-GB"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=1</m:t>
                        </m:r>
                      </m:sub>
                      <m:sup>
                        <m:r>
                          <a:rPr lang="en-US" sz="3200" i="1">
                            <a:latin typeface="Cambria Math" panose="02040503050406030204" pitchFamily="18" charset="0"/>
                          </a:rPr>
                          <m:t>𝑛</m:t>
                        </m:r>
                      </m:sup>
                      <m:e>
                        <m:sSub>
                          <m:sSubPr>
                            <m:ctrlPr>
                              <a:rPr lang="en-US" sz="3200" i="1">
                                <a:latin typeface="Cambria Math" panose="02040503050406030204" pitchFamily="18" charset="0"/>
                              </a:rPr>
                            </m:ctrlPr>
                          </m:sSubPr>
                          <m:e>
                            <m:r>
                              <a:rPr lang="en-US" sz="3200" i="1">
                                <a:latin typeface="Cambria Math" panose="02040503050406030204" pitchFamily="18" charset="0"/>
                              </a:rPr>
                              <m:t>𝑘</m:t>
                            </m:r>
                          </m:e>
                          <m:sub>
                            <m:r>
                              <a:rPr lang="en-US" sz="3200" i="1">
                                <a:latin typeface="Cambria Math" panose="02040503050406030204" pitchFamily="18" charset="0"/>
                              </a:rPr>
                              <m:t>𝑖</m:t>
                            </m:r>
                          </m:sub>
                        </m:sSub>
                        <m:sSub>
                          <m:sSubPr>
                            <m:ctrlPr>
                              <a:rPr lang="en-GB" sz="3200" i="1" dirty="0">
                                <a:solidFill>
                                  <a:schemeClr val="tx1"/>
                                </a:solidFill>
                                <a:latin typeface="Cambria Math" panose="02040503050406030204" pitchFamily="18" charset="0"/>
                                <a:cs typeface="Times New Roman" panose="02020603050405020304" pitchFamily="18" charset="0"/>
                              </a:rPr>
                            </m:ctrlPr>
                          </m:sSubPr>
                          <m:e>
                            <m:r>
                              <a:rPr lang="en-US" sz="3200" i="1" dirty="0">
                                <a:solidFill>
                                  <a:schemeClr val="tx1"/>
                                </a:solidFill>
                                <a:latin typeface="Cambria Math" panose="02040503050406030204" pitchFamily="18" charset="0"/>
                                <a:cs typeface="Times New Roman" panose="02020603050405020304" pitchFamily="18" charset="0"/>
                              </a:rPr>
                              <m:t>𝑋</m:t>
                            </m:r>
                          </m:e>
                          <m:sub>
                            <m:r>
                              <a:rPr lang="en-US" sz="3200" i="1" dirty="0">
                                <a:solidFill>
                                  <a:schemeClr val="tx1"/>
                                </a:solidFill>
                                <a:latin typeface="Cambria Math" panose="02040503050406030204" pitchFamily="18" charset="0"/>
                                <a:cs typeface="Times New Roman" panose="02020603050405020304" pitchFamily="18" charset="0"/>
                              </a:rPr>
                              <m:t>𝑖</m:t>
                            </m:r>
                          </m:sub>
                        </m:sSub>
                      </m:e>
                    </m:nary>
                  </m:oMath>
                </a14:m>
                <a:r>
                  <a:rPr lang="en-GB" sz="3200" dirty="0" smtClean="0"/>
                  <a:t>=</a:t>
                </a:r>
                <a14:m>
                  <m:oMath xmlns:m="http://schemas.openxmlformats.org/officeDocument/2006/math">
                    <m:sSub>
                      <m:sSubPr>
                        <m:ctrlPr>
                          <a:rPr lang="en-US" sz="3200" i="1">
                            <a:latin typeface="Cambria Math" panose="02040503050406030204" pitchFamily="18" charset="0"/>
                          </a:rPr>
                        </m:ctrlPr>
                      </m:sSubPr>
                      <m:e>
                        <m:r>
                          <a:rPr lang="en-US" sz="3200" i="1">
                            <a:latin typeface="Cambria Math" panose="02040503050406030204" pitchFamily="18" charset="0"/>
                            <a:ea typeface="Cambria Math" panose="02040503050406030204" pitchFamily="18" charset="0"/>
                          </a:rPr>
                          <m:t>𝛽</m:t>
                        </m:r>
                      </m:e>
                      <m:sub>
                        <m:r>
                          <a:rPr lang="en-US" sz="3200" i="1">
                            <a:latin typeface="Cambria Math" panose="02040503050406030204" pitchFamily="18" charset="0"/>
                          </a:rPr>
                          <m:t>1</m:t>
                        </m:r>
                      </m:sub>
                    </m:sSub>
                  </m:oMath>
                </a14:m>
                <a:endParaRPr lang="en-GB"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156519"/>
                <a:ext cx="10058400" cy="5712575"/>
              </a:xfrm>
              <a:blipFill rotWithShape="0">
                <a:blip r:embed="rId2"/>
                <a:stretch>
                  <a:fillRect l="-6485" r="-6061"/>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45</a:t>
            </a:fld>
            <a:endParaRPr lang="en-US" dirty="0"/>
          </a:p>
        </p:txBody>
      </p:sp>
    </p:spTree>
    <p:extLst>
      <p:ext uri="{BB962C8B-B14F-4D97-AF65-F5344CB8AC3E}">
        <p14:creationId xmlns:p14="http://schemas.microsoft.com/office/powerpoint/2010/main" val="475363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403654"/>
                <a:ext cx="10058400" cy="5465440"/>
              </a:xfrm>
            </p:spPr>
            <p:txBody>
              <a:bodyPr>
                <a:normAutofit/>
              </a:bodyPr>
              <a:lstStyle/>
              <a:p>
                <a14:m>
                  <m:oMath xmlns:m="http://schemas.openxmlformats.org/officeDocument/2006/math">
                    <m:sSup>
                      <m:sSupPr>
                        <m:ctrlPr>
                          <a:rPr lang="en-US" sz="3200" i="1" smtClean="0">
                            <a:latin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𝜎</m:t>
                        </m:r>
                      </m:e>
                      <m:sup>
                        <m:r>
                          <a:rPr lang="en-US" sz="3200" i="1">
                            <a:latin typeface="Cambria Math" panose="02040503050406030204" pitchFamily="18" charset="0"/>
                          </a:rPr>
                          <m:t>2</m:t>
                        </m:r>
                      </m:sup>
                    </m:sSup>
                    <m:d>
                      <m:dPr>
                        <m:ctrlPr>
                          <a:rPr lang="en-US" sz="3200" i="1">
                            <a:latin typeface="Cambria Math" panose="02040503050406030204" pitchFamily="18" charset="0"/>
                          </a:rPr>
                        </m:ctrlPr>
                      </m:dPr>
                      <m:e>
                        <m:sSub>
                          <m:sSubPr>
                            <m:ctrlPr>
                              <a:rPr lang="en-US" sz="3200" i="1">
                                <a:solidFill>
                                  <a:schemeClr val="tx1"/>
                                </a:solidFill>
                                <a:latin typeface="Cambria Math" panose="02040503050406030204" pitchFamily="18" charset="0"/>
                              </a:rPr>
                            </m:ctrlPr>
                          </m:sSubPr>
                          <m:e>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ea typeface="Cambria Math" panose="02040503050406030204" pitchFamily="18" charset="0"/>
                                  </a:rPr>
                                  <m:t>𝛽</m:t>
                                </m:r>
                              </m:e>
                            </m:acc>
                          </m:e>
                          <m:sub>
                            <m:r>
                              <a:rPr lang="en-US" sz="3200" i="1">
                                <a:solidFill>
                                  <a:schemeClr val="tx1"/>
                                </a:solidFill>
                                <a:latin typeface="Cambria Math" panose="02040503050406030204" pitchFamily="18" charset="0"/>
                              </a:rPr>
                              <m:t>1</m:t>
                            </m:r>
                          </m:sub>
                        </m:sSub>
                      </m:e>
                    </m:d>
                    <m:r>
                      <a:rPr lang="en-US" sz="3200" b="0" i="1" smtClean="0">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𝜎</m:t>
                        </m:r>
                      </m:e>
                      <m:sup>
                        <m:r>
                          <a:rPr lang="en-US" sz="3200" i="1">
                            <a:latin typeface="Cambria Math" panose="02040503050406030204" pitchFamily="18" charset="0"/>
                          </a:rPr>
                          <m:t>2</m:t>
                        </m:r>
                      </m:sup>
                    </m:sSup>
                    <m:d>
                      <m:dPr>
                        <m:ctrlPr>
                          <a:rPr lang="en-US" sz="3200" i="1">
                            <a:latin typeface="Cambria Math" panose="02040503050406030204" pitchFamily="18" charset="0"/>
                          </a:rPr>
                        </m:ctrlPr>
                      </m:dPr>
                      <m:e>
                        <m:nary>
                          <m:naryPr>
                            <m:chr m:val="∑"/>
                            <m:ctrlPr>
                              <a:rPr lang="en-GB"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m:t>
                            </m:r>
                            <m:r>
                              <a:rPr lang="en-US" sz="3200" i="1">
                                <a:latin typeface="Cambria Math" panose="02040503050406030204" pitchFamily="18" charset="0"/>
                              </a:rPr>
                              <m:t>1</m:t>
                            </m:r>
                          </m:sub>
                          <m:sup>
                            <m:r>
                              <a:rPr lang="en-US" sz="3200" i="1">
                                <a:latin typeface="Cambria Math" panose="02040503050406030204" pitchFamily="18" charset="0"/>
                              </a:rPr>
                              <m:t>𝑛</m:t>
                            </m:r>
                          </m:sup>
                          <m:e>
                            <m:sSub>
                              <m:sSubPr>
                                <m:ctrlPr>
                                  <a:rPr lang="en-US" sz="3200" i="1">
                                    <a:latin typeface="Cambria Math" panose="02040503050406030204" pitchFamily="18" charset="0"/>
                                  </a:rPr>
                                </m:ctrlPr>
                              </m:sSubPr>
                              <m:e>
                                <m:r>
                                  <a:rPr lang="en-US" sz="3200" i="1">
                                    <a:latin typeface="Cambria Math" panose="02040503050406030204" pitchFamily="18" charset="0"/>
                                  </a:rPr>
                                  <m:t>𝑘</m:t>
                                </m:r>
                              </m:e>
                              <m:sub>
                                <m:r>
                                  <a:rPr lang="en-US" sz="3200" i="1">
                                    <a:latin typeface="Cambria Math" panose="02040503050406030204" pitchFamily="18" charset="0"/>
                                  </a:rPr>
                                  <m:t>𝑖</m:t>
                                </m:r>
                              </m:sub>
                            </m:sSub>
                            <m:sSub>
                              <m:sSubPr>
                                <m:ctrlPr>
                                  <a:rPr lang="en-GB" sz="3200" i="1" dirty="0">
                                    <a:solidFill>
                                      <a:schemeClr val="tx1"/>
                                    </a:solidFill>
                                    <a:latin typeface="Cambria Math" panose="02040503050406030204" pitchFamily="18" charset="0"/>
                                    <a:cs typeface="Times New Roman" panose="02020603050405020304" pitchFamily="18" charset="0"/>
                                  </a:rPr>
                                </m:ctrlPr>
                              </m:sSubPr>
                              <m:e>
                                <m:r>
                                  <a:rPr lang="en-US" sz="3200" i="1" dirty="0">
                                    <a:solidFill>
                                      <a:schemeClr val="tx1"/>
                                    </a:solidFill>
                                    <a:latin typeface="Cambria Math" panose="02040503050406030204" pitchFamily="18" charset="0"/>
                                    <a:cs typeface="Times New Roman" panose="02020603050405020304" pitchFamily="18" charset="0"/>
                                  </a:rPr>
                                  <m:t>𝑌</m:t>
                                </m:r>
                              </m:e>
                              <m:sub>
                                <m:r>
                                  <a:rPr lang="en-US" sz="3200" i="1" dirty="0">
                                    <a:solidFill>
                                      <a:schemeClr val="tx1"/>
                                    </a:solidFill>
                                    <a:latin typeface="Cambria Math" panose="02040503050406030204" pitchFamily="18" charset="0"/>
                                    <a:cs typeface="Times New Roman" panose="02020603050405020304" pitchFamily="18" charset="0"/>
                                  </a:rPr>
                                  <m:t>𝑖</m:t>
                                </m:r>
                              </m:sub>
                            </m:sSub>
                          </m:e>
                        </m:nary>
                      </m:e>
                    </m:d>
                    <m:r>
                      <a:rPr lang="en-US" sz="3200" b="0" i="1" smtClean="0">
                        <a:latin typeface="Cambria Math" panose="02040503050406030204" pitchFamily="18" charset="0"/>
                      </a:rPr>
                      <m:t>=</m:t>
                    </m:r>
                    <m:nary>
                      <m:naryPr>
                        <m:chr m:val="∑"/>
                        <m:ctrlPr>
                          <a:rPr lang="en-GB" sz="3200" i="1">
                            <a:latin typeface="Cambria Math" panose="02040503050406030204" pitchFamily="18" charset="0"/>
                          </a:rPr>
                        </m:ctrlPr>
                      </m:naryPr>
                      <m:sub>
                        <m:r>
                          <m:rPr>
                            <m:brk m:alnAt="23"/>
                          </m:rPr>
                          <a:rPr lang="en-US" sz="3200" i="1">
                            <a:latin typeface="Cambria Math" panose="02040503050406030204" pitchFamily="18" charset="0"/>
                          </a:rPr>
                          <m:t>𝑖</m:t>
                        </m:r>
                        <m:r>
                          <a:rPr lang="en-US" sz="3200" i="1">
                            <a:latin typeface="Cambria Math" panose="02040503050406030204" pitchFamily="18" charset="0"/>
                          </a:rPr>
                          <m:t>=</m:t>
                        </m:r>
                        <m:r>
                          <a:rPr lang="en-US" sz="3200" i="1">
                            <a:latin typeface="Cambria Math" panose="02040503050406030204" pitchFamily="18" charset="0"/>
                          </a:rPr>
                          <m:t>1</m:t>
                        </m:r>
                      </m:sub>
                      <m:sup>
                        <m:r>
                          <a:rPr lang="en-US" sz="3200" i="1">
                            <a:latin typeface="Cambria Math" panose="02040503050406030204" pitchFamily="18" charset="0"/>
                          </a:rPr>
                          <m:t>𝑛</m:t>
                        </m:r>
                      </m:sup>
                      <m:e>
                        <m:sSubSup>
                          <m:sSubSupPr>
                            <m:ctrlPr>
                              <a:rPr lang="en-US" sz="3200" i="1" dirty="0">
                                <a:solidFill>
                                  <a:schemeClr val="tx1"/>
                                </a:solidFill>
                                <a:latin typeface="Cambria Math" panose="02040503050406030204" pitchFamily="18" charset="0"/>
                                <a:cs typeface="Times New Roman" panose="02020603050405020304" pitchFamily="18" charset="0"/>
                              </a:rPr>
                            </m:ctrlPr>
                          </m:sSubSupPr>
                          <m:e>
                            <m:r>
                              <a:rPr lang="en-US" sz="3200" i="1" dirty="0">
                                <a:solidFill>
                                  <a:schemeClr val="tx1"/>
                                </a:solidFill>
                                <a:latin typeface="Cambria Math" panose="02040503050406030204" pitchFamily="18" charset="0"/>
                                <a:cs typeface="Times New Roman" panose="02020603050405020304" pitchFamily="18" charset="0"/>
                              </a:rPr>
                              <m:t>𝑘</m:t>
                            </m:r>
                          </m:e>
                          <m:sub>
                            <m:r>
                              <a:rPr lang="en-US" sz="3200" i="1" dirty="0">
                                <a:solidFill>
                                  <a:schemeClr val="tx1"/>
                                </a:solidFill>
                                <a:latin typeface="Cambria Math" panose="02040503050406030204" pitchFamily="18" charset="0"/>
                                <a:cs typeface="Times New Roman" panose="02020603050405020304" pitchFamily="18" charset="0"/>
                              </a:rPr>
                              <m:t>𝑖</m:t>
                            </m:r>
                          </m:sub>
                          <m:sup>
                            <m:r>
                              <a:rPr lang="en-US" sz="3200" i="1" dirty="0">
                                <a:solidFill>
                                  <a:schemeClr val="tx1"/>
                                </a:solidFill>
                                <a:latin typeface="Cambria Math" panose="02040503050406030204" pitchFamily="18" charset="0"/>
                                <a:cs typeface="Times New Roman" panose="02020603050405020304" pitchFamily="18" charset="0"/>
                              </a:rPr>
                              <m:t>2</m:t>
                            </m:r>
                          </m:sup>
                        </m:sSubSup>
                        <m:sSup>
                          <m:sSupPr>
                            <m:ctrlPr>
                              <a:rPr lang="en-US" sz="3200" i="1">
                                <a:latin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𝜎</m:t>
                            </m:r>
                          </m:e>
                          <m:sup>
                            <m:r>
                              <a:rPr lang="en-US" sz="3200" i="1">
                                <a:latin typeface="Cambria Math" panose="02040503050406030204" pitchFamily="18" charset="0"/>
                              </a:rPr>
                              <m:t>2</m:t>
                            </m:r>
                          </m:sup>
                        </m:sSup>
                        <m:d>
                          <m:dPr>
                            <m:ctrlPr>
                              <a:rPr lang="en-US" sz="3200" i="1">
                                <a:latin typeface="Cambria Math" panose="02040503050406030204" pitchFamily="18" charset="0"/>
                              </a:rPr>
                            </m:ctrlPr>
                          </m:dPr>
                          <m:e>
                            <m:sSub>
                              <m:sSubPr>
                                <m:ctrlPr>
                                  <a:rPr lang="en-GB" sz="3200" i="1" dirty="0">
                                    <a:solidFill>
                                      <a:schemeClr val="tx1"/>
                                    </a:solidFill>
                                    <a:latin typeface="Cambria Math" panose="02040503050406030204" pitchFamily="18" charset="0"/>
                                    <a:cs typeface="Times New Roman" panose="02020603050405020304" pitchFamily="18" charset="0"/>
                                  </a:rPr>
                                </m:ctrlPr>
                              </m:sSubPr>
                              <m:e>
                                <m:r>
                                  <a:rPr lang="en-US" sz="3200" i="1" dirty="0">
                                    <a:solidFill>
                                      <a:schemeClr val="tx1"/>
                                    </a:solidFill>
                                    <a:latin typeface="Cambria Math" panose="02040503050406030204" pitchFamily="18" charset="0"/>
                                    <a:cs typeface="Times New Roman" panose="02020603050405020304" pitchFamily="18" charset="0"/>
                                  </a:rPr>
                                  <m:t>𝑌</m:t>
                                </m:r>
                              </m:e>
                              <m:sub>
                                <m:r>
                                  <a:rPr lang="en-US" sz="3200" i="1" dirty="0">
                                    <a:solidFill>
                                      <a:schemeClr val="tx1"/>
                                    </a:solidFill>
                                    <a:latin typeface="Cambria Math" panose="02040503050406030204" pitchFamily="18" charset="0"/>
                                    <a:cs typeface="Times New Roman" panose="02020603050405020304" pitchFamily="18" charset="0"/>
                                  </a:rPr>
                                  <m:t>𝑖</m:t>
                                </m:r>
                              </m:sub>
                            </m:sSub>
                          </m:e>
                        </m:d>
                      </m:e>
                    </m:nary>
                    <m:r>
                      <a:rPr lang="en-US" sz="3200" i="1">
                        <a:latin typeface="Cambria Math" panose="02040503050406030204" pitchFamily="18" charset="0"/>
                      </a:rPr>
                      <m:t>=</m:t>
                    </m:r>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𝜎</m:t>
                            </m:r>
                          </m:e>
                          <m:sup>
                            <m:r>
                              <a:rPr lang="en-US" sz="3200" i="1">
                                <a:latin typeface="Cambria Math" panose="02040503050406030204" pitchFamily="18" charset="0"/>
                              </a:rPr>
                              <m:t>2</m:t>
                            </m:r>
                          </m:sup>
                        </m:sSup>
                      </m:num>
                      <m:den>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den>
                    </m:f>
                  </m:oMath>
                </a14:m>
                <a:endParaRPr lang="en-GB" sz="3200" dirty="0" smtClean="0"/>
              </a:p>
              <a:p>
                <a:r>
                  <a:rPr lang="en-US" sz="3200" dirty="0">
                    <a:solidFill>
                      <a:schemeClr val="bg2">
                        <a:lumMod val="50000"/>
                      </a:schemeClr>
                    </a:solidFill>
                    <a:latin typeface="Times New Roman" panose="02020603050405020304" pitchFamily="18" charset="0"/>
                    <a:cs typeface="Times New Roman" panose="02020603050405020304" pitchFamily="18" charset="0"/>
                  </a:rPr>
                  <a:t>Example “Page 19</a:t>
                </a:r>
                <a:r>
                  <a:rPr lang="en-US" sz="3200" dirty="0" smtClean="0">
                    <a:solidFill>
                      <a:schemeClr val="bg2">
                        <a:lumMod val="50000"/>
                      </a:schemeClr>
                    </a:solidFill>
                    <a:latin typeface="Times New Roman" panose="02020603050405020304" pitchFamily="18" charset="0"/>
                    <a:cs typeface="Times New Roman" panose="02020603050405020304" pitchFamily="18" charset="0"/>
                  </a:rPr>
                  <a:t>”</a:t>
                </a:r>
              </a:p>
              <a:p>
                <a:pPr marL="0" indent="0">
                  <a:buNone/>
                </a:pPr>
                <a14:m>
                  <m:oMathPara xmlns:m="http://schemas.openxmlformats.org/officeDocument/2006/math">
                    <m:oMathParaPr>
                      <m:jc m:val="left"/>
                    </m:oMathParaPr>
                    <m:oMath xmlns:m="http://schemas.openxmlformats.org/officeDocument/2006/math">
                      <m:sSub>
                        <m:sSubPr>
                          <m:ctrlPr>
                            <a:rPr lang="en-US" sz="3200" i="1">
                              <a:solidFill>
                                <a:schemeClr val="tx1"/>
                              </a:solidFill>
                              <a:latin typeface="Cambria Math" panose="02040503050406030204" pitchFamily="18" charset="0"/>
                            </a:rPr>
                          </m:ctrlPr>
                        </m:sSubPr>
                        <m:e>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ea typeface="Cambria Math" panose="02040503050406030204" pitchFamily="18" charset="0"/>
                                </a:rPr>
                                <m:t>𝛽</m:t>
                              </m:r>
                            </m:e>
                          </m:acc>
                        </m:e>
                        <m:sub>
                          <m:r>
                            <a:rPr lang="en-US" sz="3200" b="0" i="1" smtClean="0">
                              <a:solidFill>
                                <a:schemeClr val="tx1"/>
                              </a:solidFill>
                              <a:latin typeface="Cambria Math" panose="02040503050406030204" pitchFamily="18" charset="0"/>
                            </a:rPr>
                            <m:t>0</m:t>
                          </m:r>
                        </m:sub>
                      </m:sSub>
                      <m:r>
                        <a:rPr lang="en-US" sz="3200" b="0" i="1" smtClean="0">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ea typeface="Cambria Math" panose="02040503050406030204" pitchFamily="18" charset="0"/>
                            </a:rPr>
                            <m:t>𝑏</m:t>
                          </m:r>
                        </m:e>
                        <m:sub>
                          <m:r>
                            <a:rPr lang="en-US" sz="3200" i="1">
                              <a:solidFill>
                                <a:schemeClr val="tx1"/>
                              </a:solidFill>
                              <a:latin typeface="Cambria Math" panose="02040503050406030204" pitchFamily="18" charset="0"/>
                            </a:rPr>
                            <m:t>0</m:t>
                          </m:r>
                        </m:sub>
                      </m:sSub>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62</m:t>
                      </m:r>
                      <m:r>
                        <a:rPr lang="en-US" sz="3200" i="1">
                          <a:solidFill>
                            <a:schemeClr val="tx1"/>
                          </a:solidFill>
                          <a:latin typeface="Cambria Math" panose="02040503050406030204" pitchFamily="18" charset="0"/>
                        </a:rPr>
                        <m:t>.</m:t>
                      </m:r>
                      <m:r>
                        <a:rPr lang="en-US" sz="3200" i="1">
                          <a:solidFill>
                            <a:schemeClr val="tx1"/>
                          </a:solidFill>
                          <a:latin typeface="Cambria Math" panose="02040503050406030204" pitchFamily="18" charset="0"/>
                        </a:rPr>
                        <m:t>366</m:t>
                      </m:r>
                    </m:oMath>
                  </m:oMathPara>
                </a14:m>
                <a:endParaRPr lang="en-GB" sz="32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3200" i="1" smtClean="0">
                            <a:solidFill>
                              <a:schemeClr val="tx1"/>
                            </a:solidFill>
                            <a:latin typeface="Cambria Math" panose="02040503050406030204" pitchFamily="18" charset="0"/>
                          </a:rPr>
                        </m:ctrlPr>
                      </m:sSubPr>
                      <m:e>
                        <m:acc>
                          <m:accPr>
                            <m:chr m:val="̂"/>
                            <m:ctrlPr>
                              <a:rPr lang="en-US" sz="3200" i="1" smtClean="0">
                                <a:solidFill>
                                  <a:schemeClr val="tx1"/>
                                </a:solidFill>
                                <a:latin typeface="Cambria Math" panose="02040503050406030204" pitchFamily="18" charset="0"/>
                              </a:rPr>
                            </m:ctrlPr>
                          </m:accPr>
                          <m:e>
                            <m:r>
                              <a:rPr lang="en-US" sz="3200" i="1" smtClean="0">
                                <a:solidFill>
                                  <a:schemeClr val="tx1"/>
                                </a:solidFill>
                                <a:latin typeface="Cambria Math" panose="02040503050406030204" pitchFamily="18" charset="0"/>
                                <a:ea typeface="Cambria Math" panose="02040503050406030204" pitchFamily="18" charset="0"/>
                              </a:rPr>
                              <m:t>𝛽</m:t>
                            </m:r>
                          </m:e>
                        </m:acc>
                      </m:e>
                      <m:sub>
                        <m:r>
                          <a:rPr lang="en-US" sz="3200" b="0" i="1" smtClean="0">
                            <a:solidFill>
                              <a:schemeClr val="tx1"/>
                            </a:solidFill>
                            <a:latin typeface="Cambria Math" panose="02040503050406030204" pitchFamily="18" charset="0"/>
                          </a:rPr>
                          <m:t>1</m:t>
                        </m:r>
                      </m:sub>
                    </m:sSub>
                    <m:r>
                      <a:rPr lang="en-US" sz="3200" b="0" i="1" smtClean="0">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ea typeface="Cambria Math" panose="02040503050406030204" pitchFamily="18" charset="0"/>
                          </a:rPr>
                          <m:t>𝑏</m:t>
                        </m:r>
                      </m:e>
                      <m:sub>
                        <m:r>
                          <a:rPr lang="en-US" sz="3200" i="1">
                            <a:solidFill>
                              <a:schemeClr val="tx1"/>
                            </a:solidFill>
                            <a:latin typeface="Cambria Math" panose="02040503050406030204" pitchFamily="18" charset="0"/>
                          </a:rPr>
                          <m:t>1</m:t>
                        </m:r>
                      </m:sub>
                    </m:sSub>
                    <m:r>
                      <a:rPr lang="en-US" sz="3200" i="1" dirty="0">
                        <a:solidFill>
                          <a:schemeClr val="tx1"/>
                        </a:solidFill>
                        <a:latin typeface="Cambria Math" panose="02040503050406030204" pitchFamily="18" charset="0"/>
                        <a:cs typeface="Times New Roman" panose="02020603050405020304" pitchFamily="18" charset="0"/>
                      </a:rPr>
                      <m:t>=</m:t>
                    </m:r>
                    <m:r>
                      <a:rPr lang="en-US" sz="3200" i="1" dirty="0">
                        <a:solidFill>
                          <a:schemeClr val="tx1"/>
                        </a:solidFill>
                        <a:latin typeface="Cambria Math" panose="02040503050406030204" pitchFamily="18" charset="0"/>
                        <a:cs typeface="Times New Roman" panose="02020603050405020304" pitchFamily="18" charset="0"/>
                      </a:rPr>
                      <m:t>3</m:t>
                    </m:r>
                    <m:r>
                      <a:rPr lang="en-US" sz="3200" i="1" dirty="0">
                        <a:solidFill>
                          <a:schemeClr val="tx1"/>
                        </a:solidFill>
                        <a:latin typeface="Cambria Math" panose="02040503050406030204" pitchFamily="18" charset="0"/>
                        <a:cs typeface="Times New Roman" panose="02020603050405020304" pitchFamily="18" charset="0"/>
                      </a:rPr>
                      <m:t>.</m:t>
                    </m:r>
                    <m:r>
                      <a:rPr lang="en-US" sz="3200" b="0" i="1" dirty="0" smtClean="0">
                        <a:solidFill>
                          <a:schemeClr val="tx1"/>
                        </a:solidFill>
                        <a:latin typeface="Cambria Math" panose="02040503050406030204" pitchFamily="18" charset="0"/>
                        <a:cs typeface="Times New Roman" panose="02020603050405020304" pitchFamily="18" charset="0"/>
                      </a:rPr>
                      <m:t>5</m:t>
                    </m:r>
                    <m:r>
                      <a:rPr lang="en-US" sz="3200" i="1" dirty="0">
                        <a:solidFill>
                          <a:schemeClr val="tx1"/>
                        </a:solidFill>
                        <a:latin typeface="Cambria Math" panose="02040503050406030204" pitchFamily="18" charset="0"/>
                        <a:cs typeface="Times New Roman" panose="02020603050405020304" pitchFamily="18" charset="0"/>
                      </a:rPr>
                      <m:t>702</m:t>
                    </m:r>
                  </m:oMath>
                </a14:m>
                <a:endParaRPr lang="en-US" sz="3200" dirty="0">
                  <a:latin typeface="Times New Roman" panose="02020603050405020304" pitchFamily="18" charset="0"/>
                  <a:cs typeface="Times New Roman" panose="02020603050405020304" pitchFamily="18" charset="0"/>
                </a:endParaRPr>
              </a:p>
              <a:p>
                <a:pPr algn="ctr"/>
                <a14:m>
                  <m:oMath xmlns:m="http://schemas.openxmlformats.org/officeDocument/2006/math">
                    <m:acc>
                      <m:accPr>
                        <m:chr m:val="̂"/>
                        <m:ctrlPr>
                          <a:rPr lang="en-GB" sz="3200" i="1">
                            <a:latin typeface="Cambria Math" panose="02040503050406030204" pitchFamily="18" charset="0"/>
                            <a:cs typeface="Times New Roman" panose="02020603050405020304" pitchFamily="18" charset="0"/>
                          </a:rPr>
                        </m:ctrlPr>
                      </m:accPr>
                      <m:e>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𝑌</m:t>
                            </m:r>
                          </m:e>
                          <m:sub>
                            <m:r>
                              <a:rPr lang="en-US" sz="3200" i="1">
                                <a:latin typeface="Cambria Math" panose="02040503050406030204" pitchFamily="18" charset="0"/>
                                <a:cs typeface="Times New Roman" panose="02020603050405020304" pitchFamily="18" charset="0"/>
                              </a:rPr>
                              <m:t>𝑖</m:t>
                            </m:r>
                          </m:sub>
                        </m:sSub>
                      </m:e>
                    </m:acc>
                    <m:r>
                      <a:rPr lang="en-US" sz="3200" i="1">
                        <a:latin typeface="Cambria Math" panose="02040503050406030204" pitchFamily="18" charset="0"/>
                        <a:cs typeface="Times New Roman" panose="02020603050405020304" pitchFamily="18" charset="0"/>
                      </a:rPr>
                      <m:t>=</m:t>
                    </m:r>
                    <m:r>
                      <a:rPr lang="en-US" sz="3200" i="1">
                        <a:latin typeface="Cambria Math" panose="02040503050406030204" pitchFamily="18" charset="0"/>
                        <a:cs typeface="Times New Roman" panose="02020603050405020304" pitchFamily="18" charset="0"/>
                      </a:rPr>
                      <m:t>62</m:t>
                    </m:r>
                    <m:r>
                      <a:rPr lang="en-US" sz="3200" i="1">
                        <a:latin typeface="Cambria Math" panose="02040503050406030204" pitchFamily="18" charset="0"/>
                        <a:cs typeface="Times New Roman" panose="02020603050405020304" pitchFamily="18" charset="0"/>
                      </a:rPr>
                      <m:t>.</m:t>
                    </m:r>
                    <m:r>
                      <a:rPr lang="en-US" sz="3200" i="1">
                        <a:latin typeface="Cambria Math" panose="02040503050406030204" pitchFamily="18" charset="0"/>
                        <a:cs typeface="Times New Roman" panose="02020603050405020304" pitchFamily="18" charset="0"/>
                      </a:rPr>
                      <m:t>366</m:t>
                    </m:r>
                  </m:oMath>
                </a14:m>
                <a:r>
                  <a:rPr lang="en-GB" sz="3200" dirty="0">
                    <a:latin typeface="Times New Roman" panose="02020603050405020304" pitchFamily="18" charset="0"/>
                    <a:cs typeface="Times New Roman" panose="02020603050405020304" pitchFamily="18" charset="0"/>
                  </a:rPr>
                  <a:t>+3.5702</a:t>
                </a:r>
                <a14:m>
                  <m:oMath xmlns:m="http://schemas.openxmlformats.org/officeDocument/2006/math">
                    <m:sSub>
                      <m:sSubPr>
                        <m:ctrlPr>
                          <a:rPr lang="en-GB" sz="3200" i="1" dirty="0">
                            <a:solidFill>
                              <a:srgbClr val="000000"/>
                            </a:solidFill>
                            <a:latin typeface="Cambria Math" panose="02040503050406030204" pitchFamily="18" charset="0"/>
                          </a:rPr>
                        </m:ctrlPr>
                      </m:sSubPr>
                      <m:e>
                        <m:r>
                          <a:rPr lang="en-US" sz="3200" i="1" dirty="0">
                            <a:solidFill>
                              <a:srgbClr val="000000"/>
                            </a:solidFill>
                            <a:latin typeface="Cambria Math" panose="02040503050406030204" pitchFamily="18" charset="0"/>
                          </a:rPr>
                          <m:t>𝑋</m:t>
                        </m:r>
                      </m:e>
                      <m:sub>
                        <m:r>
                          <a:rPr lang="en-US" sz="3200" i="1" dirty="0">
                            <a:solidFill>
                              <a:srgbClr val="000000"/>
                            </a:solidFill>
                            <a:latin typeface="Cambria Math" panose="02040503050406030204" pitchFamily="18" charset="0"/>
                          </a:rPr>
                          <m:t>𝑖</m:t>
                        </m:r>
                      </m:sub>
                    </m:sSub>
                  </m:oMath>
                </a14:m>
                <a:endParaRPr lang="en-US" sz="3200" dirty="0" smtClean="0">
                  <a:latin typeface="Times New Roman" panose="02020603050405020304" pitchFamily="18" charset="0"/>
                  <a:cs typeface="Times New Roman" panose="02020603050405020304" pitchFamily="18" charset="0"/>
                </a:endParaRPr>
              </a:p>
              <a:p>
                <a14:m>
                  <m:oMath xmlns:m="http://schemas.openxmlformats.org/officeDocument/2006/math">
                    <m:nary>
                      <m:naryPr>
                        <m:chr m:val="∑"/>
                        <m:ctrlPr>
                          <a:rPr lang="en-US" sz="3200" i="1">
                            <a:latin typeface="Cambria Math" panose="02040503050406030204" pitchFamily="18" charset="0"/>
                            <a:cs typeface="Times New Roman" panose="02020603050405020304" pitchFamily="18" charset="0"/>
                          </a:rPr>
                        </m:ctrlPr>
                      </m:naryPr>
                      <m:sub>
                        <m:r>
                          <m:rPr>
                            <m:brk m:alnAt="23"/>
                          </m:rPr>
                          <a:rPr lang="en-US" sz="3200" i="1">
                            <a:latin typeface="Cambria Math" panose="02040503050406030204" pitchFamily="18" charset="0"/>
                            <a:cs typeface="Times New Roman" panose="02020603050405020304" pitchFamily="18" charset="0"/>
                          </a:rPr>
                          <m:t>𝑖</m:t>
                        </m:r>
                        <m:r>
                          <a:rPr lang="en-US" sz="3200" i="1">
                            <a:latin typeface="Cambria Math" panose="02040503050406030204" pitchFamily="18" charset="0"/>
                            <a:cs typeface="Times New Roman" panose="02020603050405020304" pitchFamily="18" charset="0"/>
                          </a:rPr>
                          <m:t>=</m:t>
                        </m:r>
                        <m:r>
                          <m:rPr>
                            <m:brk m:alnAt="23"/>
                          </m:rPr>
                          <a:rPr lang="en-US" sz="3200" i="1">
                            <a:latin typeface="Cambria Math" panose="02040503050406030204" pitchFamily="18" charset="0"/>
                            <a:cs typeface="Times New Roman" panose="02020603050405020304" pitchFamily="18" charset="0"/>
                          </a:rPr>
                          <m:t>1</m:t>
                        </m:r>
                      </m:sub>
                      <m:sup>
                        <m:r>
                          <a:rPr lang="en-US" sz="3200" i="1">
                            <a:latin typeface="Cambria Math" panose="02040503050406030204" pitchFamily="18" charset="0"/>
                            <a:cs typeface="Times New Roman" panose="02020603050405020304" pitchFamily="18" charset="0"/>
                          </a:rPr>
                          <m:t>𝑛</m:t>
                        </m:r>
                      </m:sup>
                      <m:e>
                        <m:sSubSup>
                          <m:sSubSupPr>
                            <m:ctrlPr>
                              <a:rPr lang="en-US" sz="3200" i="1">
                                <a:latin typeface="Cambria Math" panose="02040503050406030204" pitchFamily="18" charset="0"/>
                                <a:cs typeface="Times New Roman" panose="02020603050405020304" pitchFamily="18" charset="0"/>
                              </a:rPr>
                            </m:ctrlPr>
                          </m:sSubSupPr>
                          <m:e>
                            <m:r>
                              <a:rPr lang="en-US" sz="3200" i="1">
                                <a:latin typeface="Cambria Math" panose="02040503050406030204" pitchFamily="18" charset="0"/>
                                <a:cs typeface="Times New Roman" panose="02020603050405020304" pitchFamily="18" charset="0"/>
                              </a:rPr>
                              <m:t>𝑒</m:t>
                            </m:r>
                          </m:e>
                          <m:sub>
                            <m:r>
                              <a:rPr lang="en-US" sz="3200" i="1">
                                <a:latin typeface="Cambria Math" panose="02040503050406030204" pitchFamily="18" charset="0"/>
                                <a:cs typeface="Times New Roman" panose="02020603050405020304" pitchFamily="18" charset="0"/>
                              </a:rPr>
                              <m:t>𝑖</m:t>
                            </m:r>
                          </m:sub>
                          <m:sup>
                            <m:r>
                              <a:rPr lang="en-US" sz="3200" i="1">
                                <a:latin typeface="Cambria Math" panose="02040503050406030204" pitchFamily="18" charset="0"/>
                                <a:cs typeface="Times New Roman" panose="02020603050405020304" pitchFamily="18" charset="0"/>
                              </a:rPr>
                              <m:t>2</m:t>
                            </m:r>
                          </m:sup>
                        </m:sSubSup>
                      </m:e>
                    </m:nary>
                  </m:oMath>
                </a14:m>
                <a:r>
                  <a:rPr lang="en-GB" sz="3200" dirty="0" smtClean="0">
                    <a:solidFill>
                      <a:srgbClr val="000000"/>
                    </a:solidFill>
                    <a:latin typeface="Times New Roman" panose="02020603050405020304" pitchFamily="18" charset="0"/>
                    <a:cs typeface="Times New Roman" panose="02020603050405020304" pitchFamily="18" charset="0"/>
                  </a:rPr>
                  <a:t>=54825.46</a:t>
                </a:r>
              </a:p>
              <a:p>
                <a14:m>
                  <m:oMath xmlns:m="http://schemas.openxmlformats.org/officeDocument/2006/math">
                    <m:r>
                      <a:rPr lang="en-US" sz="3200" b="0" i="1" smtClean="0">
                        <a:solidFill>
                          <a:srgbClr val="000000"/>
                        </a:solidFill>
                        <a:latin typeface="Cambria Math" panose="02040503050406030204" pitchFamily="18" charset="0"/>
                        <a:cs typeface="Times New Roman" panose="02020603050405020304" pitchFamily="18" charset="0"/>
                      </a:rPr>
                      <m:t>𝑀𝑆𝐸</m:t>
                    </m:r>
                    <m:r>
                      <a:rPr lang="en-US" sz="3200" b="0" i="1" smtClean="0">
                        <a:solidFill>
                          <a:srgbClr val="000000"/>
                        </a:solidFill>
                        <a:latin typeface="Cambria Math" panose="02040503050406030204" pitchFamily="18" charset="0"/>
                        <a:cs typeface="Times New Roman" panose="02020603050405020304" pitchFamily="18" charset="0"/>
                      </a:rPr>
                      <m:t>=</m:t>
                    </m:r>
                    <m:f>
                      <m:fPr>
                        <m:ctrlPr>
                          <a:rPr lang="en-US" sz="3200" b="0" i="1" smtClean="0">
                            <a:solidFill>
                              <a:srgbClr val="000000"/>
                            </a:solidFill>
                            <a:latin typeface="Cambria Math" panose="02040503050406030204" pitchFamily="18" charset="0"/>
                            <a:cs typeface="Times New Roman" panose="02020603050405020304" pitchFamily="18" charset="0"/>
                          </a:rPr>
                        </m:ctrlPr>
                      </m:fPr>
                      <m:num>
                        <m:r>
                          <a:rPr lang="en-US" sz="3200" b="0" i="1" smtClean="0">
                            <a:solidFill>
                              <a:srgbClr val="000000"/>
                            </a:solidFill>
                            <a:latin typeface="Cambria Math" panose="02040503050406030204" pitchFamily="18" charset="0"/>
                            <a:cs typeface="Times New Roman" panose="02020603050405020304" pitchFamily="18" charset="0"/>
                          </a:rPr>
                          <m:t>𝑆𝑆𝐸</m:t>
                        </m:r>
                      </m:num>
                      <m:den>
                        <m:r>
                          <a:rPr lang="en-US" sz="3200" b="0" i="1" smtClean="0">
                            <a:solidFill>
                              <a:srgbClr val="000000"/>
                            </a:solidFill>
                            <a:latin typeface="Cambria Math" panose="02040503050406030204" pitchFamily="18" charset="0"/>
                            <a:cs typeface="Times New Roman" panose="02020603050405020304" pitchFamily="18" charset="0"/>
                          </a:rPr>
                          <m:t>𝑛</m:t>
                        </m:r>
                        <m:r>
                          <a:rPr lang="en-US" sz="3200" b="0" i="1" smtClean="0">
                            <a:solidFill>
                              <a:srgbClr val="000000"/>
                            </a:solidFill>
                            <a:latin typeface="Cambria Math" panose="02040503050406030204" pitchFamily="18" charset="0"/>
                            <a:cs typeface="Times New Roman" panose="02020603050405020304" pitchFamily="18" charset="0"/>
                          </a:rPr>
                          <m:t>−</m:t>
                        </m:r>
                        <m:r>
                          <a:rPr lang="en-US" sz="3200" b="0" i="1" smtClean="0">
                            <a:solidFill>
                              <a:srgbClr val="000000"/>
                            </a:solidFill>
                            <a:latin typeface="Cambria Math" panose="02040503050406030204" pitchFamily="18" charset="0"/>
                            <a:cs typeface="Times New Roman" panose="02020603050405020304" pitchFamily="18" charset="0"/>
                          </a:rPr>
                          <m:t>2</m:t>
                        </m:r>
                      </m:den>
                    </m:f>
                    <m:r>
                      <a:rPr lang="en-US" sz="3200" b="0" i="1" smtClean="0">
                        <a:solidFill>
                          <a:srgbClr val="000000"/>
                        </a:solidFill>
                        <a:latin typeface="Cambria Math" panose="02040503050406030204" pitchFamily="18" charset="0"/>
                        <a:cs typeface="Times New Roman" panose="02020603050405020304" pitchFamily="18" charset="0"/>
                      </a:rPr>
                      <m:t>=</m:t>
                    </m:r>
                    <m:f>
                      <m:fPr>
                        <m:ctrlPr>
                          <a:rPr lang="en-US" sz="3200" b="0" i="1" smtClean="0">
                            <a:solidFill>
                              <a:srgbClr val="000000"/>
                            </a:solidFill>
                            <a:latin typeface="Cambria Math" panose="02040503050406030204" pitchFamily="18" charset="0"/>
                            <a:cs typeface="Times New Roman" panose="02020603050405020304" pitchFamily="18" charset="0"/>
                          </a:rPr>
                        </m:ctrlPr>
                      </m:fPr>
                      <m:num>
                        <m:r>
                          <a:rPr lang="en-US" sz="3200" b="0" i="1" smtClean="0">
                            <a:solidFill>
                              <a:srgbClr val="000000"/>
                            </a:solidFill>
                            <a:latin typeface="Cambria Math" panose="02040503050406030204" pitchFamily="18" charset="0"/>
                            <a:cs typeface="Times New Roman" panose="02020603050405020304" pitchFamily="18" charset="0"/>
                          </a:rPr>
                          <m:t>54825</m:t>
                        </m:r>
                        <m:r>
                          <a:rPr lang="en-US" sz="3200" b="0" i="1" smtClean="0">
                            <a:solidFill>
                              <a:srgbClr val="000000"/>
                            </a:solidFill>
                            <a:latin typeface="Cambria Math" panose="02040503050406030204" pitchFamily="18" charset="0"/>
                            <a:cs typeface="Times New Roman" panose="02020603050405020304" pitchFamily="18" charset="0"/>
                          </a:rPr>
                          <m:t>.</m:t>
                        </m:r>
                        <m:r>
                          <a:rPr lang="en-US" sz="3200" b="0" i="1" smtClean="0">
                            <a:solidFill>
                              <a:srgbClr val="000000"/>
                            </a:solidFill>
                            <a:latin typeface="Cambria Math" panose="02040503050406030204" pitchFamily="18" charset="0"/>
                            <a:cs typeface="Times New Roman" panose="02020603050405020304" pitchFamily="18" charset="0"/>
                          </a:rPr>
                          <m:t>46</m:t>
                        </m:r>
                      </m:num>
                      <m:den>
                        <m:r>
                          <a:rPr lang="en-US" sz="3200" b="0" i="1" smtClean="0">
                            <a:solidFill>
                              <a:srgbClr val="000000"/>
                            </a:solidFill>
                            <a:latin typeface="Cambria Math" panose="02040503050406030204" pitchFamily="18" charset="0"/>
                            <a:cs typeface="Times New Roman" panose="02020603050405020304" pitchFamily="18" charset="0"/>
                          </a:rPr>
                          <m:t>23</m:t>
                        </m:r>
                      </m:den>
                    </m:f>
                    <m:r>
                      <a:rPr lang="en-US" sz="3200" b="0" i="1" smtClean="0">
                        <a:solidFill>
                          <a:srgbClr val="000000"/>
                        </a:solidFill>
                        <a:latin typeface="Cambria Math" panose="02040503050406030204" pitchFamily="18" charset="0"/>
                        <a:cs typeface="Times New Roman" panose="02020603050405020304" pitchFamily="18" charset="0"/>
                      </a:rPr>
                      <m:t>=</m:t>
                    </m:r>
                    <m:r>
                      <a:rPr lang="en-US" sz="3200" b="0" i="1" smtClean="0">
                        <a:solidFill>
                          <a:srgbClr val="000000"/>
                        </a:solidFill>
                        <a:latin typeface="Cambria Math" panose="02040503050406030204" pitchFamily="18" charset="0"/>
                        <a:cs typeface="Times New Roman" panose="02020603050405020304" pitchFamily="18" charset="0"/>
                      </a:rPr>
                      <m:t>2383</m:t>
                    </m:r>
                    <m:r>
                      <a:rPr lang="en-US" sz="3200" b="0" i="1" smtClean="0">
                        <a:solidFill>
                          <a:srgbClr val="000000"/>
                        </a:solidFill>
                        <a:latin typeface="Cambria Math" panose="02040503050406030204" pitchFamily="18" charset="0"/>
                        <a:cs typeface="Times New Roman" panose="02020603050405020304" pitchFamily="18" charset="0"/>
                      </a:rPr>
                      <m:t>.</m:t>
                    </m:r>
                    <m:r>
                      <a:rPr lang="en-US" sz="3200" b="0" i="1" smtClean="0">
                        <a:solidFill>
                          <a:srgbClr val="000000"/>
                        </a:solidFill>
                        <a:latin typeface="Cambria Math" panose="02040503050406030204" pitchFamily="18" charset="0"/>
                        <a:cs typeface="Times New Roman" panose="02020603050405020304" pitchFamily="18" charset="0"/>
                      </a:rPr>
                      <m:t>72</m:t>
                    </m:r>
                  </m:oMath>
                </a14:m>
                <a:endParaRPr lang="en-GB" sz="3200" dirty="0" smtClean="0">
                  <a:solidFill>
                    <a:srgbClr val="000000"/>
                  </a:solidFill>
                  <a:latin typeface="Times New Roman" panose="02020603050405020304" pitchFamily="18" charset="0"/>
                  <a:cs typeface="Times New Roman" panose="02020603050405020304" pitchFamily="18" charset="0"/>
                </a:endParaRPr>
              </a:p>
              <a:p>
                <a14:m>
                  <m:oMath xmlns:m="http://schemas.openxmlformats.org/officeDocument/2006/math">
                    <m:r>
                      <a:rPr lang="en-US" sz="3200" b="0" i="1" smtClean="0">
                        <a:solidFill>
                          <a:srgbClr val="000000"/>
                        </a:solidFill>
                        <a:latin typeface="Cambria Math" panose="02040503050406030204" pitchFamily="18" charset="0"/>
                        <a:cs typeface="Times New Roman" panose="02020603050405020304" pitchFamily="18" charset="0"/>
                      </a:rPr>
                      <m:t>𝑆𝐷</m:t>
                    </m:r>
                    <m:r>
                      <a:rPr lang="en-US" sz="3200" b="0" i="1" smtClean="0">
                        <a:solidFill>
                          <a:srgbClr val="000000"/>
                        </a:solidFill>
                        <a:latin typeface="Cambria Math" panose="02040503050406030204" pitchFamily="18" charset="0"/>
                        <a:cs typeface="Times New Roman" panose="02020603050405020304" pitchFamily="18" charset="0"/>
                      </a:rPr>
                      <m:t>=</m:t>
                    </m:r>
                    <m:rad>
                      <m:radPr>
                        <m:degHide m:val="on"/>
                        <m:ctrlPr>
                          <a:rPr lang="en-US" sz="3200" b="0" i="1" smtClean="0">
                            <a:solidFill>
                              <a:srgbClr val="000000"/>
                            </a:solidFill>
                            <a:latin typeface="Cambria Math" panose="02040503050406030204" pitchFamily="18" charset="0"/>
                            <a:cs typeface="Times New Roman" panose="02020603050405020304" pitchFamily="18" charset="0"/>
                          </a:rPr>
                        </m:ctrlPr>
                      </m:radPr>
                      <m:deg/>
                      <m:e>
                        <m:r>
                          <a:rPr lang="en-US" sz="3200" b="0" i="1" smtClean="0">
                            <a:solidFill>
                              <a:srgbClr val="000000"/>
                            </a:solidFill>
                            <a:latin typeface="Cambria Math" panose="02040503050406030204" pitchFamily="18" charset="0"/>
                            <a:cs typeface="Times New Roman" panose="02020603050405020304" pitchFamily="18" charset="0"/>
                          </a:rPr>
                          <m:t>𝑀𝑆𝐸</m:t>
                        </m:r>
                      </m:e>
                    </m:rad>
                    <m:r>
                      <a:rPr lang="en-US" sz="3200" b="0" i="1" smtClean="0">
                        <a:solidFill>
                          <a:srgbClr val="000000"/>
                        </a:solidFill>
                        <a:latin typeface="Cambria Math" panose="02040503050406030204" pitchFamily="18" charset="0"/>
                        <a:cs typeface="Times New Roman" panose="02020603050405020304" pitchFamily="18" charset="0"/>
                      </a:rPr>
                      <m:t>=</m:t>
                    </m:r>
                    <m:rad>
                      <m:radPr>
                        <m:degHide m:val="on"/>
                        <m:ctrlPr>
                          <a:rPr lang="en-US" sz="3200" b="0" i="1" smtClean="0">
                            <a:solidFill>
                              <a:srgbClr val="000000"/>
                            </a:solidFill>
                            <a:latin typeface="Cambria Math" panose="02040503050406030204" pitchFamily="18" charset="0"/>
                            <a:cs typeface="Times New Roman" panose="02020603050405020304" pitchFamily="18" charset="0"/>
                          </a:rPr>
                        </m:ctrlPr>
                      </m:radPr>
                      <m:deg/>
                      <m:e>
                        <m:r>
                          <a:rPr lang="en-US" sz="3200" b="0" i="1" smtClean="0">
                            <a:solidFill>
                              <a:srgbClr val="000000"/>
                            </a:solidFill>
                            <a:latin typeface="Cambria Math" panose="02040503050406030204" pitchFamily="18" charset="0"/>
                            <a:cs typeface="Times New Roman" panose="02020603050405020304" pitchFamily="18" charset="0"/>
                          </a:rPr>
                          <m:t>2383</m:t>
                        </m:r>
                        <m:r>
                          <a:rPr lang="en-US" sz="3200" b="0" i="1" smtClean="0">
                            <a:solidFill>
                              <a:srgbClr val="000000"/>
                            </a:solidFill>
                            <a:latin typeface="Cambria Math" panose="02040503050406030204" pitchFamily="18" charset="0"/>
                            <a:cs typeface="Times New Roman" panose="02020603050405020304" pitchFamily="18" charset="0"/>
                          </a:rPr>
                          <m:t>.</m:t>
                        </m:r>
                        <m:r>
                          <a:rPr lang="en-US" sz="3200" b="0" i="1" smtClean="0">
                            <a:solidFill>
                              <a:srgbClr val="000000"/>
                            </a:solidFill>
                            <a:latin typeface="Cambria Math" panose="02040503050406030204" pitchFamily="18" charset="0"/>
                            <a:cs typeface="Times New Roman" panose="02020603050405020304" pitchFamily="18" charset="0"/>
                          </a:rPr>
                          <m:t>72</m:t>
                        </m:r>
                      </m:e>
                    </m:rad>
                    <m:r>
                      <a:rPr lang="en-US" sz="3200" b="0" i="1" smtClean="0">
                        <a:solidFill>
                          <a:srgbClr val="000000"/>
                        </a:solidFill>
                        <a:latin typeface="Cambria Math" panose="02040503050406030204" pitchFamily="18" charset="0"/>
                        <a:cs typeface="Times New Roman" panose="02020603050405020304" pitchFamily="18" charset="0"/>
                      </a:rPr>
                      <m:t>=</m:t>
                    </m:r>
                    <m:r>
                      <a:rPr lang="en-US" sz="3200" b="0" i="1" smtClean="0">
                        <a:solidFill>
                          <a:srgbClr val="000000"/>
                        </a:solidFill>
                        <a:latin typeface="Cambria Math" panose="02040503050406030204" pitchFamily="18" charset="0"/>
                        <a:cs typeface="Times New Roman" panose="02020603050405020304" pitchFamily="18" charset="0"/>
                      </a:rPr>
                      <m:t>48</m:t>
                    </m:r>
                    <m:r>
                      <a:rPr lang="en-US" sz="3200" b="0" i="1" smtClean="0">
                        <a:solidFill>
                          <a:srgbClr val="000000"/>
                        </a:solidFill>
                        <a:latin typeface="Cambria Math" panose="02040503050406030204" pitchFamily="18" charset="0"/>
                        <a:cs typeface="Times New Roman" panose="02020603050405020304" pitchFamily="18" charset="0"/>
                      </a:rPr>
                      <m:t>.</m:t>
                    </m:r>
                    <m:r>
                      <a:rPr lang="en-US" sz="3200" b="0" i="1" smtClean="0">
                        <a:solidFill>
                          <a:srgbClr val="000000"/>
                        </a:solidFill>
                        <a:latin typeface="Cambria Math" panose="02040503050406030204" pitchFamily="18" charset="0"/>
                        <a:cs typeface="Times New Roman" panose="02020603050405020304" pitchFamily="18" charset="0"/>
                      </a:rPr>
                      <m:t>82</m:t>
                    </m:r>
                  </m:oMath>
                </a14:m>
                <a:endParaRPr lang="en-GB" sz="3200" dirty="0">
                  <a:solidFill>
                    <a:srgbClr val="000000"/>
                  </a:solidFill>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endParaRPr lang="en-US" sz="3200" dirty="0" smtClean="0">
                  <a:solidFill>
                    <a:schemeClr val="bg2">
                      <a:lumMod val="50000"/>
                    </a:schemeClr>
                  </a:solidFill>
                  <a:latin typeface="Times New Roman" panose="02020603050405020304" pitchFamily="18" charset="0"/>
                  <a:cs typeface="Times New Roman" panose="02020603050405020304" pitchFamily="18" charset="0"/>
                </a:endParaRPr>
              </a:p>
              <a:p>
                <a:endParaRPr lang="en-GB" sz="3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403654"/>
                <a:ext cx="10058400" cy="5465440"/>
              </a:xfrm>
              <a:blipFill rotWithShape="0">
                <a:blip r:embed="rId2"/>
                <a:stretch>
                  <a:fillRect l="-1394"/>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46</a:t>
            </a:fld>
            <a:endParaRPr lang="en-US" dirty="0"/>
          </a:p>
        </p:txBody>
      </p:sp>
    </p:spTree>
    <p:extLst>
      <p:ext uri="{BB962C8B-B14F-4D97-AF65-F5344CB8AC3E}">
        <p14:creationId xmlns:p14="http://schemas.microsoft.com/office/powerpoint/2010/main" val="39601223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378941"/>
                <a:ext cx="10058400" cy="5490153"/>
              </a:xfrm>
            </p:spPr>
            <p:txBody>
              <a:bodyPr>
                <a:normAutofit/>
              </a:bodyPr>
              <a:lstStyle/>
              <a:p>
                <a14:m>
                  <m:oMath xmlns:m="http://schemas.openxmlformats.org/officeDocument/2006/math">
                    <m:sSup>
                      <m:sSupPr>
                        <m:ctrlPr>
                          <a:rPr lang="en-US" sz="3200" i="1" smtClean="0">
                            <a:latin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𝑆</m:t>
                        </m:r>
                      </m:e>
                      <m:sup>
                        <m:r>
                          <a:rPr lang="en-US" sz="3200" i="1">
                            <a:latin typeface="Cambria Math" panose="02040503050406030204" pitchFamily="18" charset="0"/>
                          </a:rPr>
                          <m:t>2</m:t>
                        </m:r>
                      </m:sup>
                    </m:sSup>
                    <m:d>
                      <m:dPr>
                        <m:ctrlPr>
                          <a:rPr lang="en-US" sz="3200" i="1">
                            <a:latin typeface="Cambria Math" panose="02040503050406030204" pitchFamily="18" charset="0"/>
                          </a:rPr>
                        </m:ctrlPr>
                      </m:dPr>
                      <m:e>
                        <m:sSub>
                          <m:sSubPr>
                            <m:ctrlPr>
                              <a:rPr lang="en-US" sz="3200" i="1">
                                <a:solidFill>
                                  <a:schemeClr val="tx1"/>
                                </a:solidFill>
                                <a:latin typeface="Cambria Math" panose="02040503050406030204" pitchFamily="18" charset="0"/>
                              </a:rPr>
                            </m:ctrlPr>
                          </m:sSubPr>
                          <m:e>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ea typeface="Cambria Math" panose="02040503050406030204" pitchFamily="18" charset="0"/>
                                  </a:rPr>
                                  <m:t>𝛽</m:t>
                                </m:r>
                              </m:e>
                            </m:acc>
                          </m:e>
                          <m:sub>
                            <m:r>
                              <a:rPr lang="en-US" sz="3200" i="1">
                                <a:solidFill>
                                  <a:schemeClr val="tx1"/>
                                </a:solidFill>
                                <a:latin typeface="Cambria Math" panose="02040503050406030204" pitchFamily="18" charset="0"/>
                              </a:rPr>
                              <m:t>1</m:t>
                            </m:r>
                          </m:sub>
                        </m:sSub>
                      </m:e>
                    </m:d>
                    <m:r>
                      <a:rPr lang="en-US" sz="3200" i="1">
                        <a:latin typeface="Cambria Math" panose="02040503050406030204" pitchFamily="18" charset="0"/>
                      </a:rPr>
                      <m:t>=</m:t>
                    </m:r>
                    <m:f>
                      <m:fPr>
                        <m:ctrlPr>
                          <a:rPr lang="en-US" sz="3200" i="1">
                            <a:latin typeface="Cambria Math" panose="02040503050406030204" pitchFamily="18" charset="0"/>
                          </a:rPr>
                        </m:ctrlPr>
                      </m:fPr>
                      <m:num>
                        <m:r>
                          <a:rPr lang="en-US" sz="3200" i="1">
                            <a:latin typeface="Cambria Math" panose="02040503050406030204" pitchFamily="18" charset="0"/>
                          </a:rPr>
                          <m:t>𝑀𝑆𝐸</m:t>
                        </m:r>
                      </m:num>
                      <m:den>
                        <m:nary>
                          <m:naryPr>
                            <m:chr m:val="∑"/>
                            <m:ctrlPr>
                              <a:rPr lang="en-GB" sz="3200" i="1" dirty="0">
                                <a:solidFill>
                                  <a:schemeClr val="tx1"/>
                                </a:solidFill>
                                <a:latin typeface="Cambria Math" panose="02040503050406030204" pitchFamily="18" charset="0"/>
                                <a:cs typeface="Times New Roman" panose="02020603050405020304" pitchFamily="18" charset="0"/>
                              </a:rPr>
                            </m:ctrlPr>
                          </m:naryPr>
                          <m:sub>
                            <m:r>
                              <m:rPr>
                                <m:brk m:alnAt="23"/>
                              </m:rPr>
                              <a:rPr lang="en-US" sz="3200" i="1" dirty="0">
                                <a:solidFill>
                                  <a:schemeClr val="tx1"/>
                                </a:solidFill>
                                <a:latin typeface="Cambria Math" panose="02040503050406030204" pitchFamily="18" charset="0"/>
                                <a:cs typeface="Times New Roman" panose="02020603050405020304" pitchFamily="18" charset="0"/>
                              </a:rPr>
                              <m:t>𝑖</m:t>
                            </m:r>
                            <m:r>
                              <a:rPr lang="en-US" sz="3200" i="1" dirty="0">
                                <a:solidFill>
                                  <a:schemeClr val="tx1"/>
                                </a:solidFill>
                                <a:latin typeface="Cambria Math" panose="02040503050406030204" pitchFamily="18" charset="0"/>
                                <a:cs typeface="Times New Roman" panose="02020603050405020304" pitchFamily="18" charset="0"/>
                              </a:rPr>
                              <m:t>=</m:t>
                            </m:r>
                            <m:r>
                              <m:rPr>
                                <m:brk m:alnAt="23"/>
                              </m:rPr>
                              <a:rPr lang="en-US" sz="3200" i="1" dirty="0">
                                <a:solidFill>
                                  <a:schemeClr val="tx1"/>
                                </a:solidFill>
                                <a:latin typeface="Cambria Math" panose="02040503050406030204" pitchFamily="18" charset="0"/>
                                <a:cs typeface="Times New Roman" panose="02020603050405020304" pitchFamily="18" charset="0"/>
                              </a:rPr>
                              <m:t>1</m:t>
                            </m:r>
                          </m:sub>
                          <m:sup>
                            <m:r>
                              <a:rPr lang="en-US" sz="3200" i="1" dirty="0">
                                <a:solidFill>
                                  <a:schemeClr val="tx1"/>
                                </a:solidFill>
                                <a:latin typeface="Cambria Math" panose="02040503050406030204" pitchFamily="18" charset="0"/>
                                <a:cs typeface="Times New Roman" panose="02020603050405020304" pitchFamily="18" charset="0"/>
                              </a:rPr>
                              <m:t>𝑛</m:t>
                            </m:r>
                          </m:sup>
                          <m:e>
                            <m:sSup>
                              <m:sSupPr>
                                <m:ctrlPr>
                                  <a:rPr lang="en-US" sz="3200" i="1" dirty="0">
                                    <a:solidFill>
                                      <a:schemeClr val="tx1"/>
                                    </a:solidFill>
                                    <a:latin typeface="Cambria Math" panose="02040503050406030204" pitchFamily="18" charset="0"/>
                                    <a:cs typeface="Times New Roman" panose="02020603050405020304" pitchFamily="18" charset="0"/>
                                  </a:rPr>
                                </m:ctrlPr>
                              </m:sSupPr>
                              <m:e>
                                <m:d>
                                  <m:dPr>
                                    <m:ctrlPr>
                                      <a:rPr lang="en-GB" sz="3200" i="1" dirty="0">
                                        <a:solidFill>
                                          <a:schemeClr val="tx1"/>
                                        </a:solidFill>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𝑋</m:t>
                                        </m:r>
                                      </m:e>
                                      <m:sub>
                                        <m:r>
                                          <a:rPr lang="en-US" sz="3200" i="1">
                                            <a:solidFill>
                                              <a:schemeClr val="tx1"/>
                                            </a:solidFill>
                                            <a:latin typeface="Cambria Math" panose="02040503050406030204" pitchFamily="18" charset="0"/>
                                          </a:rPr>
                                          <m:t>𝑖</m:t>
                                        </m:r>
                                      </m:sub>
                                    </m:sSub>
                                    <m:r>
                                      <a:rPr lang="en-US" sz="3200" i="1">
                                        <a:solidFill>
                                          <a:schemeClr val="tx1"/>
                                        </a:solidFill>
                                        <a:latin typeface="Cambria Math" panose="02040503050406030204" pitchFamily="18" charset="0"/>
                                      </a:rPr>
                                      <m:t>−</m:t>
                                    </m:r>
                                    <m:acc>
                                      <m:accPr>
                                        <m:chr m:val="̅"/>
                                        <m:ctrlPr>
                                          <a:rPr lang="en-US" sz="3200" i="1" dirty="0">
                                            <a:solidFill>
                                              <a:schemeClr val="tx1"/>
                                            </a:solidFill>
                                            <a:latin typeface="Cambria Math" panose="02040503050406030204" pitchFamily="18" charset="0"/>
                                            <a:cs typeface="Times New Roman" panose="02020603050405020304" pitchFamily="18" charset="0"/>
                                          </a:rPr>
                                        </m:ctrlPr>
                                      </m:accPr>
                                      <m:e>
                                        <m:r>
                                          <a:rPr lang="en-US" sz="3200" i="1" dirty="0">
                                            <a:solidFill>
                                              <a:schemeClr val="tx1"/>
                                            </a:solidFill>
                                            <a:latin typeface="Cambria Math" panose="02040503050406030204" pitchFamily="18" charset="0"/>
                                            <a:cs typeface="Times New Roman" panose="02020603050405020304" pitchFamily="18" charset="0"/>
                                          </a:rPr>
                                          <m:t>𝑋</m:t>
                                        </m:r>
                                      </m:e>
                                    </m:acc>
                                  </m:e>
                                </m:d>
                              </m:e>
                              <m:sup>
                                <m:r>
                                  <a:rPr lang="en-US" sz="3200" i="1" dirty="0">
                                    <a:solidFill>
                                      <a:schemeClr val="tx1"/>
                                    </a:solidFill>
                                    <a:latin typeface="Cambria Math" panose="02040503050406030204" pitchFamily="18" charset="0"/>
                                    <a:cs typeface="Times New Roman" panose="02020603050405020304" pitchFamily="18" charset="0"/>
                                  </a:rPr>
                                  <m:t>2</m:t>
                                </m:r>
                              </m:sup>
                            </m:sSup>
                          </m:e>
                        </m:nary>
                      </m:den>
                    </m:f>
                    <m:r>
                      <a:rPr lang="en-US" sz="3200" b="0" i="1" dirty="0" smtClean="0">
                        <a:solidFill>
                          <a:schemeClr val="tx1"/>
                        </a:solidFill>
                        <a:latin typeface="Cambria Math" panose="02040503050406030204" pitchFamily="18" charset="0"/>
                        <a:cs typeface="Times New Roman" panose="02020603050405020304" pitchFamily="18" charset="0"/>
                      </a:rPr>
                      <m:t>=</m:t>
                    </m:r>
                    <m:f>
                      <m:fPr>
                        <m:ctrlPr>
                          <a:rPr lang="en-US" sz="3200" i="1">
                            <a:latin typeface="Cambria Math" panose="02040503050406030204" pitchFamily="18" charset="0"/>
                          </a:rPr>
                        </m:ctrlPr>
                      </m:fPr>
                      <m:num>
                        <m:r>
                          <a:rPr lang="en-US" sz="3200" i="1">
                            <a:solidFill>
                              <a:srgbClr val="000000"/>
                            </a:solidFill>
                            <a:latin typeface="Cambria Math" panose="02040503050406030204" pitchFamily="18" charset="0"/>
                            <a:cs typeface="Times New Roman" panose="02020603050405020304" pitchFamily="18" charset="0"/>
                          </a:rPr>
                          <m:t>2383</m:t>
                        </m:r>
                        <m:r>
                          <a:rPr lang="en-US" sz="3200" i="1">
                            <a:solidFill>
                              <a:srgbClr val="000000"/>
                            </a:solidFill>
                            <a:latin typeface="Cambria Math" panose="02040503050406030204" pitchFamily="18" charset="0"/>
                            <a:cs typeface="Times New Roman" panose="02020603050405020304" pitchFamily="18" charset="0"/>
                          </a:rPr>
                          <m:t>.</m:t>
                        </m:r>
                        <m:r>
                          <a:rPr lang="en-US" sz="3200" i="1">
                            <a:solidFill>
                              <a:srgbClr val="000000"/>
                            </a:solidFill>
                            <a:latin typeface="Cambria Math" panose="02040503050406030204" pitchFamily="18" charset="0"/>
                            <a:cs typeface="Times New Roman" panose="02020603050405020304" pitchFamily="18" charset="0"/>
                          </a:rPr>
                          <m:t>72</m:t>
                        </m:r>
                        <m:r>
                          <m:rPr>
                            <m:nor/>
                          </m:rPr>
                          <a:rPr lang="en-GB" sz="3200" dirty="0">
                            <a:solidFill>
                              <a:srgbClr val="000000"/>
                            </a:solidFill>
                            <a:latin typeface="Times New Roman" panose="02020603050405020304" pitchFamily="18" charset="0"/>
                            <a:cs typeface="Times New Roman" panose="02020603050405020304" pitchFamily="18" charset="0"/>
                          </a:rPr>
                          <m:t> </m:t>
                        </m:r>
                      </m:num>
                      <m:den>
                        <m:r>
                          <a:rPr lang="en-US" sz="3200" b="0" i="1" smtClean="0">
                            <a:solidFill>
                              <a:srgbClr val="000000"/>
                            </a:solidFill>
                            <a:latin typeface="Cambria Math" panose="02040503050406030204" pitchFamily="18" charset="0"/>
                            <a:cs typeface="Times New Roman" panose="02020603050405020304" pitchFamily="18" charset="0"/>
                          </a:rPr>
                          <m:t>19800</m:t>
                        </m:r>
                      </m:den>
                    </m:f>
                    <m:r>
                      <a:rPr lang="en-US" sz="3200" b="0" i="1" dirty="0" smtClean="0">
                        <a:solidFill>
                          <a:schemeClr val="tx1"/>
                        </a:solidFill>
                        <a:latin typeface="Cambria Math" panose="02040503050406030204" pitchFamily="18" charset="0"/>
                        <a:cs typeface="Times New Roman" panose="02020603050405020304" pitchFamily="18" charset="0"/>
                      </a:rPr>
                      <m:t>=</m:t>
                    </m:r>
                    <m:r>
                      <a:rPr lang="en-US" sz="3200" b="0" i="1" dirty="0" smtClean="0">
                        <a:solidFill>
                          <a:schemeClr val="tx1"/>
                        </a:solidFill>
                        <a:latin typeface="Cambria Math" panose="02040503050406030204" pitchFamily="18" charset="0"/>
                        <a:cs typeface="Times New Roman" panose="02020603050405020304" pitchFamily="18" charset="0"/>
                      </a:rPr>
                      <m:t>0</m:t>
                    </m:r>
                    <m:r>
                      <a:rPr lang="en-US" sz="3200" b="0" i="1" dirty="0" smtClean="0">
                        <a:solidFill>
                          <a:schemeClr val="tx1"/>
                        </a:solidFill>
                        <a:latin typeface="Cambria Math" panose="02040503050406030204" pitchFamily="18" charset="0"/>
                        <a:cs typeface="Times New Roman" panose="02020603050405020304" pitchFamily="18" charset="0"/>
                      </a:rPr>
                      <m:t>.</m:t>
                    </m:r>
                    <m:r>
                      <a:rPr lang="en-US" sz="3200" b="0" i="1" dirty="0" smtClean="0">
                        <a:solidFill>
                          <a:schemeClr val="tx1"/>
                        </a:solidFill>
                        <a:latin typeface="Cambria Math" panose="02040503050406030204" pitchFamily="18" charset="0"/>
                        <a:cs typeface="Times New Roman" panose="02020603050405020304" pitchFamily="18" charset="0"/>
                      </a:rPr>
                      <m:t>12039</m:t>
                    </m:r>
                  </m:oMath>
                </a14:m>
                <a:endParaRPr lang="en-GB" sz="3200"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3200" b="0" i="1" smtClean="0">
                        <a:latin typeface="Cambria Math" panose="02040503050406030204" pitchFamily="18" charset="0"/>
                      </a:rPr>
                      <m:t>𝑆</m:t>
                    </m:r>
                    <m:r>
                      <a:rPr lang="en-US" sz="3200" b="0" i="1" smtClean="0">
                        <a:latin typeface="Cambria Math" panose="02040503050406030204" pitchFamily="18" charset="0"/>
                      </a:rPr>
                      <m:t>.</m:t>
                    </m:r>
                    <m:r>
                      <a:rPr lang="en-US" sz="3200" b="0" i="1" smtClean="0">
                        <a:latin typeface="Cambria Math" panose="02040503050406030204" pitchFamily="18" charset="0"/>
                      </a:rPr>
                      <m:t>𝐸</m:t>
                    </m:r>
                    <m:d>
                      <m:dPr>
                        <m:ctrlPr>
                          <a:rPr lang="en-US" sz="3200" i="1">
                            <a:latin typeface="Cambria Math" panose="02040503050406030204" pitchFamily="18" charset="0"/>
                          </a:rPr>
                        </m:ctrlPr>
                      </m:dPr>
                      <m:e>
                        <m:sSub>
                          <m:sSubPr>
                            <m:ctrlPr>
                              <a:rPr lang="en-US" sz="3200" i="1">
                                <a:solidFill>
                                  <a:schemeClr val="tx1"/>
                                </a:solidFill>
                                <a:latin typeface="Cambria Math" panose="02040503050406030204" pitchFamily="18" charset="0"/>
                              </a:rPr>
                            </m:ctrlPr>
                          </m:sSubPr>
                          <m:e>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ea typeface="Cambria Math" panose="02040503050406030204" pitchFamily="18" charset="0"/>
                                  </a:rPr>
                                  <m:t>𝛽</m:t>
                                </m:r>
                              </m:e>
                            </m:acc>
                          </m:e>
                          <m:sub>
                            <m:r>
                              <a:rPr lang="en-US" sz="3200" i="1">
                                <a:solidFill>
                                  <a:schemeClr val="tx1"/>
                                </a:solidFill>
                                <a:latin typeface="Cambria Math" panose="02040503050406030204" pitchFamily="18" charset="0"/>
                              </a:rPr>
                              <m:t>1</m:t>
                            </m:r>
                          </m:sub>
                        </m:sSub>
                      </m:e>
                    </m:d>
                    <m:r>
                      <a:rPr lang="en-US" sz="3200" b="0" i="1" smtClean="0">
                        <a:solidFill>
                          <a:schemeClr val="tx1"/>
                        </a:solidFill>
                        <a:latin typeface="Cambria Math" panose="02040503050406030204" pitchFamily="18" charset="0"/>
                      </a:rPr>
                      <m:t>=</m:t>
                    </m:r>
                    <m:r>
                      <a:rPr lang="en-US" sz="3200" b="0" i="1">
                        <a:latin typeface="Cambria Math" panose="02040503050406030204" pitchFamily="18" charset="0"/>
                        <a:cs typeface="Times New Roman" panose="02020603050405020304" pitchFamily="18" charset="0"/>
                      </a:rPr>
                      <m:t>𝑆</m:t>
                    </m:r>
                    <m:d>
                      <m:dPr>
                        <m:ctrlPr>
                          <a:rPr lang="en-US" sz="3200" i="1">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acc>
                              <m:accPr>
                                <m:chr m:val="̂"/>
                                <m:ctrlPr>
                                  <a:rPr lang="en-US" sz="3200" i="1">
                                    <a:solidFill>
                                      <a:schemeClr val="tx1"/>
                                    </a:solidFill>
                                    <a:latin typeface="Cambria Math" panose="02040503050406030204" pitchFamily="18" charset="0"/>
                                  </a:rPr>
                                </m:ctrlPr>
                              </m:accPr>
                              <m:e>
                                <m:r>
                                  <a:rPr lang="en-US" sz="3200" b="0" i="1">
                                    <a:solidFill>
                                      <a:schemeClr val="tx1"/>
                                    </a:solidFill>
                                    <a:latin typeface="Cambria Math" panose="02040503050406030204" pitchFamily="18" charset="0"/>
                                    <a:ea typeface="Cambria Math" panose="02040503050406030204" pitchFamily="18" charset="0"/>
                                  </a:rPr>
                                  <m:t>𝛽</m:t>
                                </m:r>
                              </m:e>
                            </m:acc>
                          </m:e>
                          <m:sub>
                            <m:r>
                              <a:rPr lang="en-US" sz="3200" b="0" i="1">
                                <a:solidFill>
                                  <a:schemeClr val="tx1"/>
                                </a:solidFill>
                                <a:latin typeface="Cambria Math" panose="02040503050406030204" pitchFamily="18" charset="0"/>
                              </a:rPr>
                              <m:t>1</m:t>
                            </m:r>
                          </m:sub>
                        </m:sSub>
                      </m:e>
                    </m:d>
                    <m:r>
                      <a:rPr lang="en-US" sz="3200" b="0" i="1" smtClean="0">
                        <a:solidFill>
                          <a:schemeClr val="tx1"/>
                        </a:solidFill>
                        <a:latin typeface="Cambria Math" panose="02040503050406030204" pitchFamily="18" charset="0"/>
                      </a:rPr>
                      <m:t>=</m:t>
                    </m:r>
                    <m:rad>
                      <m:radPr>
                        <m:degHide m:val="on"/>
                        <m:ctrlPr>
                          <a:rPr lang="en-US" sz="3200" b="0" i="1" smtClean="0">
                            <a:solidFill>
                              <a:schemeClr val="tx1"/>
                            </a:solidFill>
                            <a:latin typeface="Cambria Math" panose="02040503050406030204" pitchFamily="18" charset="0"/>
                          </a:rPr>
                        </m:ctrlPr>
                      </m:radPr>
                      <m:deg/>
                      <m:e>
                        <m:sSup>
                          <m:sSupPr>
                            <m:ctrlPr>
                              <a:rPr lang="en-US" sz="3200" i="1">
                                <a:latin typeface="Cambria Math" panose="02040503050406030204" pitchFamily="18" charset="0"/>
                              </a:rPr>
                            </m:ctrlPr>
                          </m:sSupPr>
                          <m:e>
                            <m:r>
                              <a:rPr lang="en-US" sz="3200" i="1">
                                <a:latin typeface="Cambria Math" panose="02040503050406030204" pitchFamily="18" charset="0"/>
                                <a:ea typeface="Cambria Math" panose="02040503050406030204" pitchFamily="18" charset="0"/>
                              </a:rPr>
                              <m:t>𝑆</m:t>
                            </m:r>
                          </m:e>
                          <m:sup>
                            <m:r>
                              <a:rPr lang="en-US" sz="3200" i="1">
                                <a:latin typeface="Cambria Math" panose="02040503050406030204" pitchFamily="18" charset="0"/>
                              </a:rPr>
                              <m:t>2</m:t>
                            </m:r>
                          </m:sup>
                        </m:sSup>
                        <m:d>
                          <m:dPr>
                            <m:ctrlPr>
                              <a:rPr lang="en-US" sz="3200" i="1">
                                <a:latin typeface="Cambria Math" panose="02040503050406030204" pitchFamily="18" charset="0"/>
                              </a:rPr>
                            </m:ctrlPr>
                          </m:dPr>
                          <m:e>
                            <m:sSub>
                              <m:sSubPr>
                                <m:ctrlPr>
                                  <a:rPr lang="en-US" sz="3200" i="1">
                                    <a:solidFill>
                                      <a:schemeClr val="tx1"/>
                                    </a:solidFill>
                                    <a:latin typeface="Cambria Math" panose="02040503050406030204" pitchFamily="18" charset="0"/>
                                  </a:rPr>
                                </m:ctrlPr>
                              </m:sSubPr>
                              <m:e>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ea typeface="Cambria Math" panose="02040503050406030204" pitchFamily="18" charset="0"/>
                                      </a:rPr>
                                      <m:t>𝛽</m:t>
                                    </m:r>
                                  </m:e>
                                </m:acc>
                              </m:e>
                              <m:sub>
                                <m:r>
                                  <a:rPr lang="en-US" sz="3200" i="1">
                                    <a:solidFill>
                                      <a:schemeClr val="tx1"/>
                                    </a:solidFill>
                                    <a:latin typeface="Cambria Math" panose="02040503050406030204" pitchFamily="18" charset="0"/>
                                  </a:rPr>
                                  <m:t>1</m:t>
                                </m:r>
                              </m:sub>
                            </m:sSub>
                          </m:e>
                        </m:d>
                      </m:e>
                    </m:rad>
                    <m:r>
                      <a:rPr lang="en-US" sz="3200" b="0" i="1" smtClean="0">
                        <a:solidFill>
                          <a:schemeClr val="tx1"/>
                        </a:solidFill>
                        <a:latin typeface="Cambria Math" panose="02040503050406030204" pitchFamily="18" charset="0"/>
                      </a:rPr>
                      <m:t>=</m:t>
                    </m:r>
                    <m:rad>
                      <m:radPr>
                        <m:degHide m:val="on"/>
                        <m:ctrlPr>
                          <a:rPr lang="en-US" sz="3200" b="0" i="1" smtClean="0">
                            <a:solidFill>
                              <a:schemeClr val="tx1"/>
                            </a:solidFill>
                            <a:latin typeface="Cambria Math" panose="02040503050406030204" pitchFamily="18" charset="0"/>
                          </a:rPr>
                        </m:ctrlPr>
                      </m:radPr>
                      <m:deg/>
                      <m:e>
                        <m:r>
                          <a:rPr lang="en-US" sz="3200" b="0" i="1" smtClean="0">
                            <a:solidFill>
                              <a:schemeClr val="tx1"/>
                            </a:solidFill>
                            <a:latin typeface="Cambria Math" panose="02040503050406030204" pitchFamily="18" charset="0"/>
                          </a:rPr>
                          <m:t>0</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12039</m:t>
                        </m:r>
                      </m:e>
                    </m:rad>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0</m:t>
                    </m:r>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3469</m:t>
                    </m:r>
                  </m:oMath>
                </a14:m>
                <a:endParaRPr lang="en-GB" sz="32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378941"/>
                <a:ext cx="10058400" cy="5490153"/>
              </a:xfrm>
              <a:blipFill rotWithShape="0">
                <a:blip r:embed="rId2"/>
                <a:stretch>
                  <a:fillRect/>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47</a:t>
            </a:fld>
            <a:endParaRPr lang="en-US" dirty="0"/>
          </a:p>
        </p:txBody>
      </p:sp>
    </p:spTree>
    <p:extLst>
      <p:ext uri="{BB962C8B-B14F-4D97-AF65-F5344CB8AC3E}">
        <p14:creationId xmlns:p14="http://schemas.microsoft.com/office/powerpoint/2010/main" val="2392068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222422"/>
                <a:ext cx="10058400" cy="5646672"/>
              </a:xfrm>
            </p:spPr>
            <p:txBody>
              <a:bodyPr>
                <a:normAutofit lnSpcReduction="10000"/>
              </a:bodyPr>
              <a:lstStyle/>
              <a:p>
                <a:r>
                  <a:rPr lang="en-GB" sz="3200" b="1" dirty="0" smtClean="0">
                    <a:solidFill>
                      <a:schemeClr val="tx2">
                        <a:lumMod val="60000"/>
                        <a:lumOff val="40000"/>
                      </a:schemeClr>
                    </a:solidFill>
                    <a:latin typeface="Times New Roman" panose="02020603050405020304" pitchFamily="18" charset="0"/>
                    <a:cs typeface="Times New Roman" panose="02020603050405020304" pitchFamily="18" charset="0"/>
                  </a:rPr>
                  <a:t>Sampling Distribution of </a:t>
                </a:r>
                <a14:m>
                  <m:oMath xmlns:m="http://schemas.openxmlformats.org/officeDocument/2006/math">
                    <m:f>
                      <m:fPr>
                        <m:ctrlPr>
                          <a:rPr lang="en-GB" sz="3200" b="1" i="1" smtClean="0">
                            <a:solidFill>
                              <a:schemeClr val="tx2">
                                <a:lumMod val="60000"/>
                                <a:lumOff val="40000"/>
                              </a:schemeClr>
                            </a:solidFill>
                            <a:latin typeface="Cambria Math" panose="02040503050406030204" pitchFamily="18" charset="0"/>
                            <a:cs typeface="Times New Roman" panose="02020603050405020304" pitchFamily="18" charset="0"/>
                          </a:rPr>
                        </m:ctrlPr>
                      </m:fPr>
                      <m:num>
                        <m:sSub>
                          <m:sSubPr>
                            <m:ctrlPr>
                              <a:rPr lang="en-GB" sz="3200" b="1" i="1" smtClean="0">
                                <a:solidFill>
                                  <a:schemeClr val="tx2">
                                    <a:lumMod val="60000"/>
                                    <a:lumOff val="40000"/>
                                  </a:schemeClr>
                                </a:solidFill>
                                <a:latin typeface="Cambria Math" panose="02040503050406030204" pitchFamily="18" charset="0"/>
                                <a:cs typeface="Times New Roman" panose="02020603050405020304" pitchFamily="18" charset="0"/>
                              </a:rPr>
                            </m:ctrlPr>
                          </m:sSubPr>
                          <m:e>
                            <m:r>
                              <a:rPr lang="en-US" sz="3200" b="1" i="1" smtClean="0">
                                <a:solidFill>
                                  <a:schemeClr val="tx2">
                                    <a:lumMod val="60000"/>
                                    <a:lumOff val="40000"/>
                                  </a:schemeClr>
                                </a:solidFill>
                                <a:latin typeface="Cambria Math" panose="02040503050406030204" pitchFamily="18" charset="0"/>
                                <a:cs typeface="Times New Roman" panose="02020603050405020304" pitchFamily="18" charset="0"/>
                              </a:rPr>
                              <m:t>𝒃</m:t>
                            </m:r>
                          </m:e>
                          <m:sub>
                            <m:r>
                              <a:rPr lang="en-US" sz="3200" b="1" i="1" smtClean="0">
                                <a:solidFill>
                                  <a:schemeClr val="tx2">
                                    <a:lumMod val="60000"/>
                                    <a:lumOff val="40000"/>
                                  </a:schemeClr>
                                </a:solidFill>
                                <a:latin typeface="Cambria Math" panose="02040503050406030204" pitchFamily="18" charset="0"/>
                                <a:cs typeface="Times New Roman" panose="02020603050405020304" pitchFamily="18" charset="0"/>
                              </a:rPr>
                              <m:t>𝟏</m:t>
                            </m:r>
                          </m:sub>
                        </m:sSub>
                        <m:r>
                          <a:rPr lang="en-US" sz="3200" b="1" i="1" smtClean="0">
                            <a:solidFill>
                              <a:schemeClr val="tx2">
                                <a:lumMod val="60000"/>
                                <a:lumOff val="40000"/>
                              </a:schemeClr>
                            </a:solidFill>
                            <a:latin typeface="Cambria Math" panose="02040503050406030204" pitchFamily="18" charset="0"/>
                            <a:cs typeface="Times New Roman" panose="02020603050405020304" pitchFamily="18" charset="0"/>
                          </a:rPr>
                          <m:t>−</m:t>
                        </m:r>
                        <m:sSub>
                          <m:sSubPr>
                            <m:ctrlPr>
                              <a:rPr lang="en-US" sz="3200" b="1" i="1" smtClean="0">
                                <a:solidFill>
                                  <a:schemeClr val="tx2">
                                    <a:lumMod val="60000"/>
                                    <a:lumOff val="40000"/>
                                  </a:schemeClr>
                                </a:solidFill>
                                <a:latin typeface="Cambria Math" panose="02040503050406030204" pitchFamily="18" charset="0"/>
                                <a:cs typeface="Times New Roman" panose="02020603050405020304" pitchFamily="18" charset="0"/>
                              </a:rPr>
                            </m:ctrlPr>
                          </m:sSubPr>
                          <m:e>
                            <m:r>
                              <a:rPr lang="en-US" sz="3200" b="1" i="1" smtClean="0">
                                <a:solidFill>
                                  <a:schemeClr val="tx2">
                                    <a:lumMod val="60000"/>
                                    <a:lumOff val="40000"/>
                                  </a:schemeClr>
                                </a:solidFill>
                                <a:latin typeface="Cambria Math" panose="02040503050406030204" pitchFamily="18" charset="0"/>
                                <a:ea typeface="Cambria Math" panose="02040503050406030204" pitchFamily="18" charset="0"/>
                                <a:cs typeface="Times New Roman" panose="02020603050405020304" pitchFamily="18" charset="0"/>
                              </a:rPr>
                              <m:t>𝜷</m:t>
                            </m:r>
                          </m:e>
                          <m:sub>
                            <m:r>
                              <a:rPr lang="en-US" sz="3200" b="1" i="1" smtClean="0">
                                <a:solidFill>
                                  <a:schemeClr val="tx2">
                                    <a:lumMod val="60000"/>
                                    <a:lumOff val="40000"/>
                                  </a:schemeClr>
                                </a:solidFill>
                                <a:latin typeface="Cambria Math" panose="02040503050406030204" pitchFamily="18" charset="0"/>
                                <a:cs typeface="Times New Roman" panose="02020603050405020304" pitchFamily="18" charset="0"/>
                              </a:rPr>
                              <m:t>𝟏</m:t>
                            </m:r>
                          </m:sub>
                        </m:sSub>
                      </m:num>
                      <m:den>
                        <m:r>
                          <a:rPr lang="en-US" sz="3200" b="1" i="1" smtClean="0">
                            <a:solidFill>
                              <a:schemeClr val="tx2">
                                <a:lumMod val="60000"/>
                                <a:lumOff val="40000"/>
                              </a:schemeClr>
                            </a:solidFill>
                            <a:latin typeface="Cambria Math" panose="02040503050406030204" pitchFamily="18" charset="0"/>
                            <a:cs typeface="Times New Roman" panose="02020603050405020304" pitchFamily="18" charset="0"/>
                          </a:rPr>
                          <m:t>𝑺</m:t>
                        </m:r>
                        <m:d>
                          <m:dPr>
                            <m:ctrlPr>
                              <a:rPr lang="en-US" sz="3200" b="1" i="1" smtClean="0">
                                <a:solidFill>
                                  <a:schemeClr val="tx2">
                                    <a:lumMod val="60000"/>
                                    <a:lumOff val="40000"/>
                                  </a:schemeClr>
                                </a:solidFill>
                                <a:latin typeface="Cambria Math" panose="02040503050406030204" pitchFamily="18" charset="0"/>
                                <a:cs typeface="Times New Roman" panose="02020603050405020304" pitchFamily="18" charset="0"/>
                              </a:rPr>
                            </m:ctrlPr>
                          </m:dPr>
                          <m:e>
                            <m:sSub>
                              <m:sSubPr>
                                <m:ctrlPr>
                                  <a:rPr lang="en-GB" sz="3200" b="1" i="1">
                                    <a:solidFill>
                                      <a:schemeClr val="tx2">
                                        <a:lumMod val="60000"/>
                                        <a:lumOff val="40000"/>
                                      </a:schemeClr>
                                    </a:solidFill>
                                    <a:latin typeface="Cambria Math" panose="02040503050406030204" pitchFamily="18" charset="0"/>
                                    <a:cs typeface="Times New Roman" panose="02020603050405020304" pitchFamily="18" charset="0"/>
                                  </a:rPr>
                                </m:ctrlPr>
                              </m:sSubPr>
                              <m:e>
                                <m:r>
                                  <a:rPr lang="en-US" sz="3200" b="1" i="1">
                                    <a:solidFill>
                                      <a:schemeClr val="tx2">
                                        <a:lumMod val="60000"/>
                                        <a:lumOff val="40000"/>
                                      </a:schemeClr>
                                    </a:solidFill>
                                    <a:latin typeface="Cambria Math" panose="02040503050406030204" pitchFamily="18" charset="0"/>
                                    <a:cs typeface="Times New Roman" panose="02020603050405020304" pitchFamily="18" charset="0"/>
                                  </a:rPr>
                                  <m:t>𝒃</m:t>
                                </m:r>
                              </m:e>
                              <m:sub>
                                <m:r>
                                  <a:rPr lang="en-US" sz="3200" b="1" i="1">
                                    <a:solidFill>
                                      <a:schemeClr val="tx2">
                                        <a:lumMod val="60000"/>
                                        <a:lumOff val="40000"/>
                                      </a:schemeClr>
                                    </a:solidFill>
                                    <a:latin typeface="Cambria Math" panose="02040503050406030204" pitchFamily="18" charset="0"/>
                                    <a:cs typeface="Times New Roman" panose="02020603050405020304" pitchFamily="18" charset="0"/>
                                  </a:rPr>
                                  <m:t>𝟏</m:t>
                                </m:r>
                              </m:sub>
                            </m:sSub>
                          </m:e>
                        </m:d>
                      </m:den>
                    </m:f>
                  </m:oMath>
                </a14:m>
                <a:endParaRPr lang="en-GB" sz="3200"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14:m>
                  <m:oMath xmlns:m="http://schemas.openxmlformats.org/officeDocument/2006/math">
                    <m:f>
                      <m:fPr>
                        <m:ctrlPr>
                          <a:rPr lang="en-GB" sz="3200" i="1">
                            <a:latin typeface="Cambria Math" panose="02040503050406030204" pitchFamily="18" charset="0"/>
                            <a:cs typeface="Times New Roman" panose="02020603050405020304" pitchFamily="18" charset="0"/>
                          </a:rPr>
                        </m:ctrlPr>
                      </m:fPr>
                      <m:num>
                        <m:sSub>
                          <m:sSubPr>
                            <m:ctrlPr>
                              <a:rPr lang="en-GB" sz="3200" i="1">
                                <a:latin typeface="Cambria Math" panose="02040503050406030204" pitchFamily="18" charset="0"/>
                                <a:cs typeface="Times New Roman" panose="02020603050405020304" pitchFamily="18" charset="0"/>
                              </a:rPr>
                            </m:ctrlPr>
                          </m:sSubPr>
                          <m:e>
                            <m:r>
                              <a:rPr lang="en-US" sz="3200" b="0" i="1">
                                <a:latin typeface="Cambria Math" panose="02040503050406030204" pitchFamily="18" charset="0"/>
                                <a:cs typeface="Times New Roman" panose="02020603050405020304" pitchFamily="18" charset="0"/>
                              </a:rPr>
                              <m:t>𝑏</m:t>
                            </m:r>
                          </m:e>
                          <m:sub>
                            <m:r>
                              <a:rPr lang="en-US" sz="3200" b="0" i="1">
                                <a:latin typeface="Cambria Math" panose="02040503050406030204" pitchFamily="18" charset="0"/>
                                <a:cs typeface="Times New Roman" panose="02020603050405020304" pitchFamily="18" charset="0"/>
                              </a:rPr>
                              <m:t>1</m:t>
                            </m:r>
                          </m:sub>
                        </m:sSub>
                        <m:r>
                          <a:rPr lang="en-US" sz="3200" b="0" i="1">
                            <a:latin typeface="Cambria Math" panose="02040503050406030204" pitchFamily="18" charset="0"/>
                            <a:cs typeface="Times New Roman" panose="02020603050405020304" pitchFamily="18" charset="0"/>
                          </a:rPr>
                          <m:t>−</m:t>
                        </m:r>
                        <m:sSub>
                          <m:sSubPr>
                            <m:ctrlPr>
                              <a:rPr lang="en-US" sz="3200" i="1">
                                <a:latin typeface="Cambria Math" panose="02040503050406030204" pitchFamily="18" charset="0"/>
                                <a:cs typeface="Times New Roman" panose="02020603050405020304" pitchFamily="18" charset="0"/>
                              </a:rPr>
                            </m:ctrlPr>
                          </m:sSubPr>
                          <m:e>
                            <m:r>
                              <a:rPr lang="en-US" sz="3200" b="0" i="1">
                                <a:latin typeface="Cambria Math" panose="02040503050406030204" pitchFamily="18" charset="0"/>
                                <a:ea typeface="Cambria Math" panose="02040503050406030204" pitchFamily="18" charset="0"/>
                                <a:cs typeface="Times New Roman" panose="02020603050405020304" pitchFamily="18" charset="0"/>
                              </a:rPr>
                              <m:t>𝛽</m:t>
                            </m:r>
                          </m:e>
                          <m:sub>
                            <m:r>
                              <a:rPr lang="en-US" sz="3200" b="0" i="1">
                                <a:latin typeface="Cambria Math" panose="02040503050406030204" pitchFamily="18" charset="0"/>
                                <a:cs typeface="Times New Roman" panose="02020603050405020304" pitchFamily="18" charset="0"/>
                              </a:rPr>
                              <m:t>1</m:t>
                            </m:r>
                          </m:sub>
                        </m:sSub>
                      </m:num>
                      <m:den>
                        <m:r>
                          <a:rPr lang="en-US" sz="3200" b="0" i="1">
                            <a:latin typeface="Cambria Math" panose="02040503050406030204" pitchFamily="18" charset="0"/>
                            <a:cs typeface="Times New Roman" panose="02020603050405020304" pitchFamily="18" charset="0"/>
                          </a:rPr>
                          <m:t>𝑆</m:t>
                        </m:r>
                        <m:d>
                          <m:dPr>
                            <m:ctrlPr>
                              <a:rPr lang="en-US" sz="3200" i="1">
                                <a:latin typeface="Cambria Math" panose="02040503050406030204" pitchFamily="18" charset="0"/>
                                <a:cs typeface="Times New Roman" panose="02020603050405020304" pitchFamily="18" charset="0"/>
                              </a:rPr>
                            </m:ctrlPr>
                          </m:dPr>
                          <m:e>
                            <m:sSub>
                              <m:sSubPr>
                                <m:ctrlPr>
                                  <a:rPr lang="en-GB" sz="3200" i="1">
                                    <a:latin typeface="Cambria Math" panose="02040503050406030204" pitchFamily="18" charset="0"/>
                                    <a:cs typeface="Times New Roman" panose="02020603050405020304" pitchFamily="18" charset="0"/>
                                  </a:rPr>
                                </m:ctrlPr>
                              </m:sSubPr>
                              <m:e>
                                <m:r>
                                  <a:rPr lang="en-US" sz="3200" b="0" i="1">
                                    <a:latin typeface="Cambria Math" panose="02040503050406030204" pitchFamily="18" charset="0"/>
                                    <a:cs typeface="Times New Roman" panose="02020603050405020304" pitchFamily="18" charset="0"/>
                                  </a:rPr>
                                  <m:t>𝑏</m:t>
                                </m:r>
                              </m:e>
                              <m:sub>
                                <m:r>
                                  <a:rPr lang="en-US" sz="3200" b="0" i="1">
                                    <a:latin typeface="Cambria Math" panose="02040503050406030204" pitchFamily="18" charset="0"/>
                                    <a:cs typeface="Times New Roman" panose="02020603050405020304" pitchFamily="18" charset="0"/>
                                  </a:rPr>
                                  <m:t>1</m:t>
                                </m:r>
                              </m:sub>
                            </m:sSub>
                          </m:e>
                        </m:d>
                      </m:den>
                    </m:f>
                  </m:oMath>
                </a14:m>
                <a:r>
                  <a:rPr lang="en-GB" sz="3200" dirty="0" smtClean="0">
                    <a:latin typeface="Times New Roman" panose="02020603050405020304" pitchFamily="18" charset="0"/>
                    <a:cs typeface="Times New Roman" panose="02020603050405020304" pitchFamily="18" charset="0"/>
                  </a:rPr>
                  <a:t> is distributed as </a:t>
                </a:r>
                <a14:m>
                  <m:oMath xmlns:m="http://schemas.openxmlformats.org/officeDocument/2006/math">
                    <m:r>
                      <a:rPr lang="en-US" sz="3200" b="0" i="1" smtClean="0">
                        <a:latin typeface="Cambria Math" panose="02040503050406030204" pitchFamily="18" charset="0"/>
                        <a:cs typeface="Times New Roman" panose="02020603050405020304" pitchFamily="18" charset="0"/>
                      </a:rPr>
                      <m:t>𝑡</m:t>
                    </m:r>
                    <m:d>
                      <m:dPr>
                        <m:ctrlPr>
                          <a:rPr lang="en-US" sz="3200" b="0" i="1" smtClean="0">
                            <a:latin typeface="Cambria Math" panose="02040503050406030204" pitchFamily="18" charset="0"/>
                            <a:cs typeface="Times New Roman" panose="02020603050405020304" pitchFamily="18" charset="0"/>
                          </a:rPr>
                        </m:ctrlPr>
                      </m:dPr>
                      <m:e>
                        <m:r>
                          <a:rPr lang="en-US" sz="3200" b="0" i="1" smtClean="0">
                            <a:latin typeface="Cambria Math" panose="02040503050406030204" pitchFamily="18" charset="0"/>
                            <a:cs typeface="Times New Roman" panose="02020603050405020304" pitchFamily="18" charset="0"/>
                          </a:rPr>
                          <m:t>𝑛</m:t>
                        </m:r>
                        <m:r>
                          <a:rPr lang="en-US" sz="3200" b="0" i="1" smtClean="0">
                            <a:latin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cs typeface="Times New Roman" panose="02020603050405020304" pitchFamily="18" charset="0"/>
                          </a:rPr>
                          <m:t>2</m:t>
                        </m:r>
                      </m:e>
                    </m:d>
                  </m:oMath>
                </a14:m>
                <a:endParaRPr lang="en-GB" sz="3200" dirty="0" smtClean="0">
                  <a:latin typeface="Times New Roman" panose="02020603050405020304" pitchFamily="18" charset="0"/>
                  <a:cs typeface="Times New Roman" panose="02020603050405020304" pitchFamily="18" charset="0"/>
                </a:endParaRPr>
              </a:p>
              <a:p>
                <a:endParaRPr lang="en-GB" sz="3200" dirty="0" smtClean="0">
                  <a:latin typeface="Times New Roman" panose="02020603050405020304" pitchFamily="18" charset="0"/>
                  <a:cs typeface="Times New Roman" panose="02020603050405020304" pitchFamily="18" charset="0"/>
                </a:endParaRPr>
              </a:p>
              <a:p>
                <a:r>
                  <a:rPr lang="en-GB" sz="3200" b="1" dirty="0">
                    <a:solidFill>
                      <a:schemeClr val="tx2">
                        <a:lumMod val="60000"/>
                        <a:lumOff val="40000"/>
                      </a:schemeClr>
                    </a:solidFill>
                    <a:latin typeface="Times New Roman" panose="02020603050405020304" pitchFamily="18" charset="0"/>
                    <a:cs typeface="Times New Roman" panose="02020603050405020304" pitchFamily="18" charset="0"/>
                  </a:rPr>
                  <a:t>Confidence Interval </a:t>
                </a:r>
                <a:r>
                  <a:rPr lang="en-GB" sz="3200" b="1" dirty="0" smtClean="0">
                    <a:solidFill>
                      <a:schemeClr val="tx2">
                        <a:lumMod val="60000"/>
                        <a:lumOff val="40000"/>
                      </a:schemeClr>
                    </a:solidFill>
                    <a:latin typeface="Times New Roman" panose="02020603050405020304" pitchFamily="18" charset="0"/>
                    <a:cs typeface="Times New Roman" panose="02020603050405020304" pitchFamily="18" charset="0"/>
                  </a:rPr>
                  <a:t>for </a:t>
                </a:r>
                <a14:m>
                  <m:oMath xmlns:m="http://schemas.openxmlformats.org/officeDocument/2006/math">
                    <m:sSub>
                      <m:sSubPr>
                        <m:ctrlPr>
                          <a:rPr lang="en-US" sz="3200" b="1" i="1">
                            <a:solidFill>
                              <a:schemeClr val="tx2">
                                <a:lumMod val="60000"/>
                                <a:lumOff val="40000"/>
                              </a:schemeClr>
                            </a:solidFill>
                            <a:latin typeface="Cambria Math" panose="02040503050406030204" pitchFamily="18" charset="0"/>
                            <a:cs typeface="Times New Roman" panose="02020603050405020304" pitchFamily="18" charset="0"/>
                          </a:rPr>
                        </m:ctrlPr>
                      </m:sSubPr>
                      <m:e>
                        <m:r>
                          <a:rPr lang="en-US" sz="3200" b="1" i="1">
                            <a:solidFill>
                              <a:schemeClr val="tx2">
                                <a:lumMod val="60000"/>
                                <a:lumOff val="40000"/>
                              </a:schemeClr>
                            </a:solidFill>
                            <a:latin typeface="Cambria Math" panose="02040503050406030204" pitchFamily="18" charset="0"/>
                            <a:ea typeface="Cambria Math" panose="02040503050406030204" pitchFamily="18" charset="0"/>
                            <a:cs typeface="Times New Roman" panose="02020603050405020304" pitchFamily="18" charset="0"/>
                          </a:rPr>
                          <m:t>𝜷</m:t>
                        </m:r>
                      </m:e>
                      <m:sub>
                        <m:r>
                          <a:rPr lang="en-US" sz="3200" b="1" i="1">
                            <a:solidFill>
                              <a:schemeClr val="tx2">
                                <a:lumMod val="60000"/>
                                <a:lumOff val="40000"/>
                              </a:schemeClr>
                            </a:solidFill>
                            <a:latin typeface="Cambria Math" panose="02040503050406030204" pitchFamily="18" charset="0"/>
                            <a:cs typeface="Times New Roman" panose="02020603050405020304" pitchFamily="18" charset="0"/>
                          </a:rPr>
                          <m:t>𝟏</m:t>
                        </m:r>
                      </m:sub>
                    </m:sSub>
                  </m:oMath>
                </a14:m>
                <a:endParaRPr lang="en-GB" sz="3200"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14:m>
                  <m:oMath xmlns:m="http://schemas.openxmlformats.org/officeDocument/2006/math">
                    <m:r>
                      <a:rPr lang="en-US" sz="3200" b="0" i="1" smtClean="0">
                        <a:solidFill>
                          <a:schemeClr val="tx1"/>
                        </a:solidFill>
                        <a:latin typeface="Cambria Math" panose="02040503050406030204" pitchFamily="18" charset="0"/>
                        <a:cs typeface="Times New Roman" panose="02020603050405020304" pitchFamily="18" charset="0"/>
                      </a:rPr>
                      <m:t>𝑃</m:t>
                    </m:r>
                    <m:d>
                      <m:dPr>
                        <m:begChr m:val="{"/>
                        <m:endChr m:val="}"/>
                        <m:ctrlPr>
                          <a:rPr lang="en-US" sz="3200" b="0" i="1" smtClean="0">
                            <a:solidFill>
                              <a:schemeClr val="tx1"/>
                            </a:solidFill>
                            <a:latin typeface="Cambria Math" panose="02040503050406030204" pitchFamily="18" charset="0"/>
                            <a:cs typeface="Times New Roman" panose="02020603050405020304" pitchFamily="18" charset="0"/>
                          </a:rPr>
                        </m:ctrlPr>
                      </m:dPr>
                      <m:e>
                        <m:sSub>
                          <m:sSubPr>
                            <m:ctrlPr>
                              <a:rPr lang="en-US" sz="3200" b="0" i="1" smtClean="0">
                                <a:solidFill>
                                  <a:schemeClr val="tx1"/>
                                </a:solidFill>
                                <a:latin typeface="Cambria Math" panose="02040503050406030204" pitchFamily="18" charset="0"/>
                                <a:cs typeface="Times New Roman" panose="02020603050405020304" pitchFamily="18" charset="0"/>
                              </a:rPr>
                            </m:ctrlPr>
                          </m:sSubPr>
                          <m:e>
                            <m:r>
                              <a:rPr lang="en-US" sz="3200" b="0" i="1" smtClean="0">
                                <a:solidFill>
                                  <a:schemeClr val="tx1"/>
                                </a:solidFill>
                                <a:latin typeface="Cambria Math" panose="02040503050406030204" pitchFamily="18" charset="0"/>
                                <a:cs typeface="Times New Roman" panose="02020603050405020304" pitchFamily="18" charset="0"/>
                              </a:rPr>
                              <m:t>𝑡</m:t>
                            </m:r>
                          </m:e>
                          <m:sub>
                            <m:f>
                              <m:fPr>
                                <m:ctrlPr>
                                  <a:rPr lang="en-US" sz="3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GB" sz="3200" i="1">
                                <a:latin typeface="Cambria Math" panose="02040503050406030204" pitchFamily="18" charset="0"/>
                                <a:cs typeface="Times New Roman" panose="02020603050405020304" pitchFamily="18" charset="0"/>
                              </a:rPr>
                            </m:ctrlPr>
                          </m:fPr>
                          <m:num>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r>
                              <a:rPr lang="en-US" sz="3200" i="1">
                                <a:latin typeface="Cambria Math" panose="02040503050406030204" pitchFamily="18" charset="0"/>
                                <a:cs typeface="Times New Roman" panose="02020603050405020304" pitchFamily="18" charset="0"/>
                              </a:rPr>
                              <m:t>−</m:t>
                            </m:r>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ea typeface="Cambria Math" panose="02040503050406030204" pitchFamily="18" charset="0"/>
                                    <a:cs typeface="Times New Roman" panose="02020603050405020304" pitchFamily="18" charset="0"/>
                                  </a:rPr>
                                  <m:t>𝛽</m:t>
                                </m:r>
                              </m:e>
                              <m:sub>
                                <m:r>
                                  <a:rPr lang="en-US" sz="3200" i="1">
                                    <a:latin typeface="Cambria Math" panose="02040503050406030204" pitchFamily="18" charset="0"/>
                                    <a:cs typeface="Times New Roman" panose="02020603050405020304" pitchFamily="18" charset="0"/>
                                  </a:rPr>
                                  <m:t>1</m:t>
                                </m:r>
                              </m:sub>
                            </m:sSub>
                          </m:num>
                          <m:den>
                            <m:r>
                              <a:rPr lang="en-US" sz="3200" i="1">
                                <a:latin typeface="Cambria Math" panose="02040503050406030204" pitchFamily="18" charset="0"/>
                                <a:cs typeface="Times New Roman" panose="02020603050405020304" pitchFamily="18" charset="0"/>
                              </a:rPr>
                              <m:t>𝑆</m:t>
                            </m:r>
                            <m:d>
                              <m:dPr>
                                <m:ctrlPr>
                                  <a:rPr lang="en-US" sz="3200" i="1">
                                    <a:latin typeface="Cambria Math" panose="02040503050406030204" pitchFamily="18" charset="0"/>
                                    <a:cs typeface="Times New Roman" panose="02020603050405020304" pitchFamily="18" charset="0"/>
                                  </a:rPr>
                                </m:ctrlPr>
                              </m:dPr>
                              <m:e>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e>
                            </m:d>
                          </m:den>
                        </m:f>
                        <m:r>
                          <a:rPr lang="en-US" sz="320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r>
                              <a:rPr lang="en-US" sz="3200" b="0" i="1" smtClean="0">
                                <a:solidFill>
                                  <a:schemeClr val="tx1"/>
                                </a:solidFill>
                                <a:latin typeface="Cambria Math" panose="02040503050406030204" pitchFamily="18" charset="0"/>
                                <a:cs typeface="Times New Roman" panose="02020603050405020304" pitchFamily="18" charset="0"/>
                              </a:rPr>
                              <m:t>1</m:t>
                            </m:r>
                            <m:r>
                              <a:rPr lang="en-US" sz="3200" b="0" i="1" smtClean="0">
                                <a:solidFill>
                                  <a:schemeClr val="tx1"/>
                                </a:solidFill>
                                <a:latin typeface="Cambria Math" panose="02040503050406030204" pitchFamily="18" charset="0"/>
                                <a:cs typeface="Times New Roman" panose="02020603050405020304" pitchFamily="18" charset="0"/>
                              </a:rPr>
                              <m:t>−</m:t>
                            </m:r>
                            <m:f>
                              <m:fPr>
                                <m:ctrlP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e>
                    </m:d>
                    <m:r>
                      <a:rPr lang="en-US" sz="3200" b="0" i="1" smtClean="0">
                        <a:solidFill>
                          <a:schemeClr val="tx1"/>
                        </a:solidFill>
                        <a:latin typeface="Cambria Math" panose="02040503050406030204" pitchFamily="18" charset="0"/>
                        <a:cs typeface="Times New Roman" panose="02020603050405020304" pitchFamily="18" charset="0"/>
                      </a:rPr>
                      <m:t>=</m:t>
                    </m:r>
                    <m:r>
                      <a:rPr lang="en-US" sz="3200" b="0" i="1" smtClean="0">
                        <a:solidFill>
                          <a:schemeClr val="tx1"/>
                        </a:solidFill>
                        <a:latin typeface="Cambria Math" panose="02040503050406030204" pitchFamily="18" charset="0"/>
                        <a:cs typeface="Times New Roman" panose="02020603050405020304" pitchFamily="18" charset="0"/>
                      </a:rPr>
                      <m:t>1</m:t>
                    </m:r>
                    <m:r>
                      <a:rPr lang="en-US" sz="3200" b="0" i="1" smtClean="0">
                        <a:solidFill>
                          <a:schemeClr val="tx1"/>
                        </a:solidFill>
                        <a:latin typeface="Cambria Math" panose="02040503050406030204" pitchFamily="18" charset="0"/>
                        <a:cs typeface="Times New Roman" panose="02020603050405020304" pitchFamily="18" charset="0"/>
                      </a:rPr>
                      <m:t>−</m:t>
                    </m:r>
                    <m:r>
                      <a:rPr lang="en-US" sz="3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oMath>
                </a14:m>
                <a:endParaRPr lang="en-GB" sz="3200" dirty="0" smtClean="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f>
                          <m:fPr>
                            <m:ctrlP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oMath>
                </a14:m>
                <a:r>
                  <a:rPr lang="en-GB" sz="3200" dirty="0" smtClean="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r>
                          <a:rPr lang="en-US" sz="3200" i="1">
                            <a:solidFill>
                              <a:schemeClr val="tx1"/>
                            </a:solidFill>
                            <a:latin typeface="Cambria Math" panose="02040503050406030204" pitchFamily="18" charset="0"/>
                            <a:cs typeface="Times New Roman" panose="02020603050405020304" pitchFamily="18" charset="0"/>
                          </a:rPr>
                          <m:t>1</m:t>
                        </m:r>
                        <m:r>
                          <a:rPr lang="en-US" sz="3200" i="1">
                            <a:solidFill>
                              <a:schemeClr val="tx1"/>
                            </a:solidFill>
                            <a:latin typeface="Cambria Math" panose="02040503050406030204" pitchFamily="18" charset="0"/>
                            <a:cs typeface="Times New Roman" panose="02020603050405020304" pitchFamily="18" charset="0"/>
                          </a:rPr>
                          <m:t>−</m:t>
                        </m:r>
                        <m:f>
                          <m:fPr>
                            <m:ctrlP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oMath>
                </a14:m>
                <a:endParaRPr lang="en-GB" sz="3200" dirty="0" smtClean="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r>
                      <a:rPr lang="en-US" sz="3200" i="1">
                        <a:solidFill>
                          <a:schemeClr val="tx1"/>
                        </a:solidFill>
                        <a:latin typeface="Cambria Math" panose="02040503050406030204" pitchFamily="18" charset="0"/>
                        <a:cs typeface="Times New Roman" panose="02020603050405020304" pitchFamily="18" charset="0"/>
                      </a:rPr>
                      <m:t>𝑃</m:t>
                    </m:r>
                    <m:d>
                      <m:dPr>
                        <m:begChr m:val="{"/>
                        <m:endChr m:val="}"/>
                        <m:ctrlPr>
                          <a:rPr lang="en-US" sz="3200" i="1">
                            <a:solidFill>
                              <a:schemeClr val="tx1"/>
                            </a:solidFill>
                            <a:latin typeface="Cambria Math" panose="02040503050406030204" pitchFamily="18" charset="0"/>
                            <a:cs typeface="Times New Roman" panose="02020603050405020304" pitchFamily="18" charset="0"/>
                          </a:rPr>
                        </m:ctrlPr>
                      </m:dPr>
                      <m:e>
                        <m:r>
                          <a:rPr lang="en-US" sz="3200" b="0" i="1" smtClean="0">
                            <a:solidFill>
                              <a:schemeClr val="tx1"/>
                            </a:solidFill>
                            <a:latin typeface="Cambria Math" panose="02040503050406030204" pitchFamily="18" charset="0"/>
                            <a:cs typeface="Times New Roman" panose="02020603050405020304" pitchFamily="18" charset="0"/>
                          </a:rPr>
                          <m:t>−</m:t>
                        </m:r>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r>
                              <a:rPr lang="en-US" sz="3200" i="1">
                                <a:solidFill>
                                  <a:schemeClr val="tx1"/>
                                </a:solidFill>
                                <a:latin typeface="Cambria Math" panose="02040503050406030204" pitchFamily="18" charset="0"/>
                                <a:cs typeface="Times New Roman" panose="02020603050405020304" pitchFamily="18" charset="0"/>
                              </a:rPr>
                              <m:t>1</m:t>
                            </m:r>
                            <m:r>
                              <a:rPr lang="en-US" sz="3200" i="1">
                                <a:solidFill>
                                  <a:schemeClr val="tx1"/>
                                </a:solidFill>
                                <a:latin typeface="Cambria Math" panose="02040503050406030204" pitchFamily="18" charset="0"/>
                                <a:cs typeface="Times New Roman" panose="02020603050405020304" pitchFamily="18" charset="0"/>
                              </a:rPr>
                              <m:t>−</m:t>
                            </m:r>
                            <m:f>
                              <m:fPr>
                                <m:ctrlP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GB" sz="3200" i="1">
                                <a:latin typeface="Cambria Math" panose="02040503050406030204" pitchFamily="18" charset="0"/>
                                <a:cs typeface="Times New Roman" panose="02020603050405020304" pitchFamily="18" charset="0"/>
                              </a:rPr>
                            </m:ctrlPr>
                          </m:fPr>
                          <m:num>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r>
                              <a:rPr lang="en-US" sz="3200" i="1">
                                <a:latin typeface="Cambria Math" panose="02040503050406030204" pitchFamily="18" charset="0"/>
                                <a:cs typeface="Times New Roman" panose="02020603050405020304" pitchFamily="18" charset="0"/>
                              </a:rPr>
                              <m:t>−</m:t>
                            </m:r>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ea typeface="Cambria Math" panose="02040503050406030204" pitchFamily="18" charset="0"/>
                                    <a:cs typeface="Times New Roman" panose="02020603050405020304" pitchFamily="18" charset="0"/>
                                  </a:rPr>
                                  <m:t>𝛽</m:t>
                                </m:r>
                              </m:e>
                              <m:sub>
                                <m:r>
                                  <a:rPr lang="en-US" sz="3200" i="1">
                                    <a:latin typeface="Cambria Math" panose="02040503050406030204" pitchFamily="18" charset="0"/>
                                    <a:cs typeface="Times New Roman" panose="02020603050405020304" pitchFamily="18" charset="0"/>
                                  </a:rPr>
                                  <m:t>1</m:t>
                                </m:r>
                              </m:sub>
                            </m:sSub>
                          </m:num>
                          <m:den>
                            <m:r>
                              <a:rPr lang="en-US" sz="3200" i="1">
                                <a:latin typeface="Cambria Math" panose="02040503050406030204" pitchFamily="18" charset="0"/>
                                <a:cs typeface="Times New Roman" panose="02020603050405020304" pitchFamily="18" charset="0"/>
                              </a:rPr>
                              <m:t>𝑆</m:t>
                            </m:r>
                            <m:d>
                              <m:dPr>
                                <m:ctrlPr>
                                  <a:rPr lang="en-US" sz="3200" i="1">
                                    <a:latin typeface="Cambria Math" panose="02040503050406030204" pitchFamily="18" charset="0"/>
                                    <a:cs typeface="Times New Roman" panose="02020603050405020304" pitchFamily="18" charset="0"/>
                                  </a:rPr>
                                </m:ctrlPr>
                              </m:dPr>
                              <m:e>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e>
                            </m:d>
                          </m:den>
                        </m:f>
                        <m:r>
                          <a:rPr lang="en-US" sz="32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r>
                              <a:rPr lang="en-US" sz="3200" i="1">
                                <a:solidFill>
                                  <a:schemeClr val="tx1"/>
                                </a:solidFill>
                                <a:latin typeface="Cambria Math" panose="02040503050406030204" pitchFamily="18" charset="0"/>
                                <a:cs typeface="Times New Roman" panose="02020603050405020304" pitchFamily="18" charset="0"/>
                              </a:rPr>
                              <m:t>1</m:t>
                            </m:r>
                            <m:r>
                              <a:rPr lang="en-US" sz="3200" i="1">
                                <a:solidFill>
                                  <a:schemeClr val="tx1"/>
                                </a:solidFill>
                                <a:latin typeface="Cambria Math" panose="02040503050406030204" pitchFamily="18" charset="0"/>
                                <a:cs typeface="Times New Roman" panose="02020603050405020304" pitchFamily="18" charset="0"/>
                              </a:rPr>
                              <m:t>−</m:t>
                            </m:r>
                            <m:f>
                              <m:fPr>
                                <m:ctrlP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e>
                    </m:d>
                    <m:r>
                      <a:rPr lang="en-US" sz="3200" i="1">
                        <a:solidFill>
                          <a:schemeClr val="tx1"/>
                        </a:solidFill>
                        <a:latin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cs typeface="Times New Roman" panose="02020603050405020304" pitchFamily="18" charset="0"/>
                      </a:rPr>
                      <m:t>1</m:t>
                    </m:r>
                    <m:r>
                      <a:rPr lang="en-US" sz="3200" i="1">
                        <a:solidFill>
                          <a:schemeClr val="tx1"/>
                        </a:solidFill>
                        <a:latin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oMath>
                </a14:m>
                <a:endParaRPr lang="en-GB" sz="3200" dirty="0">
                  <a:solidFill>
                    <a:schemeClr val="tx1"/>
                  </a:solidFill>
                  <a:latin typeface="Times New Roman" panose="02020603050405020304" pitchFamily="18" charset="0"/>
                  <a:cs typeface="Times New Roman" panose="02020603050405020304" pitchFamily="18" charset="0"/>
                </a:endParaRPr>
              </a:p>
              <a:p>
                <a:endParaRPr lang="en-GB" sz="3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222422"/>
                <a:ext cx="10058400" cy="5646672"/>
              </a:xfrm>
              <a:blipFill rotWithShape="0">
                <a:blip r:embed="rId2"/>
                <a:stretch>
                  <a:fillRect l="-1394" t="-1510"/>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48</a:t>
            </a:fld>
            <a:endParaRPr lang="en-US" dirty="0"/>
          </a:p>
        </p:txBody>
      </p:sp>
    </p:spTree>
    <p:extLst>
      <p:ext uri="{BB962C8B-B14F-4D97-AF65-F5344CB8AC3E}">
        <p14:creationId xmlns:p14="http://schemas.microsoft.com/office/powerpoint/2010/main" val="6346494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86033" y="337751"/>
                <a:ext cx="11532972" cy="5531343"/>
              </a:xfrm>
            </p:spPr>
            <p:txBody>
              <a:bodyPr>
                <a:normAutofit lnSpcReduction="10000"/>
              </a:bodyPr>
              <a:lstStyle/>
              <a:p>
                <a14:m>
                  <m:oMath xmlns:m="http://schemas.openxmlformats.org/officeDocument/2006/math">
                    <m:r>
                      <a:rPr lang="en-US" sz="3200" i="1" smtClean="0">
                        <a:solidFill>
                          <a:schemeClr val="tx1"/>
                        </a:solidFill>
                        <a:latin typeface="Cambria Math" panose="02040503050406030204" pitchFamily="18" charset="0"/>
                        <a:cs typeface="Times New Roman" panose="02020603050405020304" pitchFamily="18" charset="0"/>
                      </a:rPr>
                      <m:t>𝑃</m:t>
                    </m:r>
                    <m:d>
                      <m:dPr>
                        <m:begChr m:val="{"/>
                        <m:endChr m:val="}"/>
                        <m:ctrlPr>
                          <a:rPr lang="en-US" sz="3200" i="1">
                            <a:solidFill>
                              <a:schemeClr val="tx1"/>
                            </a:solidFill>
                            <a:latin typeface="Cambria Math" panose="02040503050406030204" pitchFamily="18" charset="0"/>
                            <a:cs typeface="Times New Roman" panose="02020603050405020304" pitchFamily="18" charset="0"/>
                          </a:rPr>
                        </m:ctrlPr>
                      </m:dPr>
                      <m:e>
                        <m:r>
                          <a:rPr lang="en-US" sz="3200" i="1">
                            <a:solidFill>
                              <a:schemeClr val="tx1"/>
                            </a:solidFill>
                            <a:latin typeface="Cambria Math" panose="02040503050406030204" pitchFamily="18" charset="0"/>
                            <a:cs typeface="Times New Roman" panose="02020603050405020304" pitchFamily="18" charset="0"/>
                          </a:rPr>
                          <m:t>−</m:t>
                        </m:r>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r>
                              <a:rPr lang="en-US" sz="3200" i="1">
                                <a:solidFill>
                                  <a:schemeClr val="tx1"/>
                                </a:solidFill>
                                <a:latin typeface="Cambria Math" panose="02040503050406030204" pitchFamily="18" charset="0"/>
                                <a:cs typeface="Times New Roman" panose="02020603050405020304" pitchFamily="18" charset="0"/>
                              </a:rPr>
                              <m:t>1−</m:t>
                            </m:r>
                            <m:f>
                              <m:fPr>
                                <m:ctrlP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z="3200" i="1">
                            <a:latin typeface="Cambria Math" panose="02040503050406030204" pitchFamily="18" charset="0"/>
                            <a:cs typeface="Times New Roman" panose="02020603050405020304" pitchFamily="18" charset="0"/>
                          </a:rPr>
                          <m:t>𝑆</m:t>
                        </m:r>
                        <m:d>
                          <m:dPr>
                            <m:ctrlPr>
                              <a:rPr lang="en-US" sz="3200" i="1">
                                <a:latin typeface="Cambria Math" panose="02040503050406030204" pitchFamily="18" charset="0"/>
                                <a:cs typeface="Times New Roman" panose="02020603050405020304" pitchFamily="18" charset="0"/>
                              </a:rPr>
                            </m:ctrlPr>
                          </m:dPr>
                          <m:e>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e>
                        </m:d>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r>
                          <a:rPr lang="en-US" sz="3200" i="1">
                            <a:latin typeface="Cambria Math" panose="02040503050406030204" pitchFamily="18" charset="0"/>
                            <a:cs typeface="Times New Roman" panose="02020603050405020304" pitchFamily="18" charset="0"/>
                          </a:rPr>
                          <m:t>−</m:t>
                        </m:r>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ea typeface="Cambria Math" panose="02040503050406030204" pitchFamily="18" charset="0"/>
                                <a:cs typeface="Times New Roman" panose="02020603050405020304" pitchFamily="18" charset="0"/>
                              </a:rPr>
                              <m:t>𝛽</m:t>
                            </m:r>
                          </m:e>
                          <m:sub>
                            <m:r>
                              <a:rPr lang="en-US" sz="3200" i="1">
                                <a:latin typeface="Cambria Math" panose="02040503050406030204" pitchFamily="18" charset="0"/>
                                <a:cs typeface="Times New Roman" panose="02020603050405020304" pitchFamily="18" charset="0"/>
                              </a:rPr>
                              <m:t>1</m:t>
                            </m:r>
                          </m:sub>
                        </m:sSub>
                        <m:r>
                          <a:rPr lang="en-US" sz="32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r>
                              <a:rPr lang="en-US" sz="3200" i="1">
                                <a:solidFill>
                                  <a:schemeClr val="tx1"/>
                                </a:solidFill>
                                <a:latin typeface="Cambria Math" panose="02040503050406030204" pitchFamily="18" charset="0"/>
                                <a:cs typeface="Times New Roman" panose="02020603050405020304" pitchFamily="18" charset="0"/>
                              </a:rPr>
                              <m:t>1−</m:t>
                            </m:r>
                            <m:f>
                              <m:fPr>
                                <m:ctrlP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z="3200" i="1">
                            <a:latin typeface="Cambria Math" panose="02040503050406030204" pitchFamily="18" charset="0"/>
                            <a:cs typeface="Times New Roman" panose="02020603050405020304" pitchFamily="18" charset="0"/>
                          </a:rPr>
                          <m:t>𝑆</m:t>
                        </m:r>
                        <m:d>
                          <m:dPr>
                            <m:ctrlPr>
                              <a:rPr lang="en-US" sz="3200" i="1">
                                <a:latin typeface="Cambria Math" panose="02040503050406030204" pitchFamily="18" charset="0"/>
                                <a:cs typeface="Times New Roman" panose="02020603050405020304" pitchFamily="18" charset="0"/>
                              </a:rPr>
                            </m:ctrlPr>
                          </m:dPr>
                          <m:e>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e>
                        </m:d>
                      </m:e>
                    </m:d>
                    <m:r>
                      <a:rPr lang="en-US" sz="3200" i="1">
                        <a:solidFill>
                          <a:schemeClr val="tx1"/>
                        </a:solidFill>
                        <a:latin typeface="Cambria Math" panose="02040503050406030204" pitchFamily="18" charset="0"/>
                        <a:cs typeface="Times New Roman" panose="02020603050405020304" pitchFamily="18" charset="0"/>
                      </a:rPr>
                      <m:t>=1−</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oMath>
                </a14:m>
                <a:endParaRPr lang="en-GB" sz="3200" dirty="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r>
                      <a:rPr lang="en-US" sz="3200" i="1">
                        <a:solidFill>
                          <a:schemeClr val="tx1"/>
                        </a:solidFill>
                        <a:latin typeface="Cambria Math" panose="02040503050406030204" pitchFamily="18" charset="0"/>
                        <a:cs typeface="Times New Roman" panose="02020603050405020304" pitchFamily="18" charset="0"/>
                      </a:rPr>
                      <m:t>𝑃</m:t>
                    </m:r>
                    <m:d>
                      <m:dPr>
                        <m:begChr m:val="{"/>
                        <m:endChr m:val="}"/>
                        <m:ctrlPr>
                          <a:rPr lang="en-US" sz="3200" i="1">
                            <a:solidFill>
                              <a:schemeClr val="tx1"/>
                            </a:solidFill>
                            <a:latin typeface="Cambria Math" panose="02040503050406030204" pitchFamily="18" charset="0"/>
                            <a:cs typeface="Times New Roman" panose="02020603050405020304" pitchFamily="18" charset="0"/>
                          </a:rPr>
                        </m:ctrlPr>
                      </m:dPr>
                      <m:e>
                        <m:r>
                          <a:rPr lang="en-US" sz="3200" b="0" i="1" smtClean="0">
                            <a:solidFill>
                              <a:schemeClr val="tx1"/>
                            </a:solidFill>
                            <a:latin typeface="Cambria Math" panose="02040503050406030204" pitchFamily="18" charset="0"/>
                            <a:cs typeface="Times New Roman" panose="02020603050405020304" pitchFamily="18" charset="0"/>
                          </a:rPr>
                          <m:t>−</m:t>
                        </m:r>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r>
                          <a:rPr lang="en-US" sz="3200" i="1">
                            <a:solidFill>
                              <a:schemeClr val="tx1"/>
                            </a:solidFill>
                            <a:latin typeface="Cambria Math" panose="02040503050406030204" pitchFamily="18" charset="0"/>
                            <a:cs typeface="Times New Roman" panose="02020603050405020304" pitchFamily="18" charset="0"/>
                          </a:rPr>
                          <m:t>−</m:t>
                        </m:r>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r>
                              <a:rPr lang="en-US" sz="3200" i="1">
                                <a:solidFill>
                                  <a:schemeClr val="tx1"/>
                                </a:solidFill>
                                <a:latin typeface="Cambria Math" panose="02040503050406030204" pitchFamily="18" charset="0"/>
                                <a:cs typeface="Times New Roman" panose="02020603050405020304" pitchFamily="18" charset="0"/>
                              </a:rPr>
                              <m:t>1−</m:t>
                            </m:r>
                            <m:f>
                              <m:fPr>
                                <m:ctrlP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z="3200" i="1">
                            <a:latin typeface="Cambria Math" panose="02040503050406030204" pitchFamily="18" charset="0"/>
                            <a:cs typeface="Times New Roman" panose="02020603050405020304" pitchFamily="18" charset="0"/>
                          </a:rPr>
                          <m:t>𝑆</m:t>
                        </m:r>
                        <m:d>
                          <m:dPr>
                            <m:ctrlPr>
                              <a:rPr lang="en-US" sz="3200" i="1">
                                <a:latin typeface="Cambria Math" panose="02040503050406030204" pitchFamily="18" charset="0"/>
                                <a:cs typeface="Times New Roman" panose="02020603050405020304" pitchFamily="18" charset="0"/>
                              </a:rPr>
                            </m:ctrlPr>
                          </m:dPr>
                          <m:e>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e>
                        </m:d>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latin typeface="Cambria Math" panose="02040503050406030204" pitchFamily="18" charset="0"/>
                            <a:cs typeface="Times New Roman" panose="02020603050405020304" pitchFamily="18" charset="0"/>
                          </a:rPr>
                          <m:t>−</m:t>
                        </m:r>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ea typeface="Cambria Math" panose="02040503050406030204" pitchFamily="18" charset="0"/>
                                <a:cs typeface="Times New Roman" panose="02020603050405020304" pitchFamily="18" charset="0"/>
                              </a:rPr>
                              <m:t>𝛽</m:t>
                            </m:r>
                          </m:e>
                          <m:sub>
                            <m:r>
                              <a:rPr lang="en-US" sz="3200" i="1">
                                <a:latin typeface="Cambria Math" panose="02040503050406030204" pitchFamily="18" charset="0"/>
                                <a:cs typeface="Times New Roman" panose="02020603050405020304" pitchFamily="18" charset="0"/>
                              </a:rPr>
                              <m:t>1</m:t>
                            </m:r>
                          </m:sub>
                        </m:sSub>
                        <m:r>
                          <a:rPr lang="en-US" sz="3200" i="1">
                            <a:latin typeface="Cambria Math" panose="02040503050406030204" pitchFamily="18" charset="0"/>
                            <a:ea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r>
                          <a:rPr lang="en-US" sz="3200" b="0" i="1" smtClean="0">
                            <a:latin typeface="Cambria Math" panose="02040503050406030204" pitchFamily="18" charset="0"/>
                            <a:cs typeface="Times New Roman" panose="02020603050405020304" pitchFamily="18" charset="0"/>
                          </a:rPr>
                          <m:t>+</m:t>
                        </m:r>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r>
                              <a:rPr lang="en-US" sz="3200" i="1">
                                <a:solidFill>
                                  <a:schemeClr val="tx1"/>
                                </a:solidFill>
                                <a:latin typeface="Cambria Math" panose="02040503050406030204" pitchFamily="18" charset="0"/>
                                <a:cs typeface="Times New Roman" panose="02020603050405020304" pitchFamily="18" charset="0"/>
                              </a:rPr>
                              <m:t>1−</m:t>
                            </m:r>
                            <m:f>
                              <m:fPr>
                                <m:ctrlP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z="3200" i="1">
                            <a:latin typeface="Cambria Math" panose="02040503050406030204" pitchFamily="18" charset="0"/>
                            <a:cs typeface="Times New Roman" panose="02020603050405020304" pitchFamily="18" charset="0"/>
                          </a:rPr>
                          <m:t>𝑆</m:t>
                        </m:r>
                        <m:d>
                          <m:dPr>
                            <m:ctrlPr>
                              <a:rPr lang="en-US" sz="3200" i="1">
                                <a:latin typeface="Cambria Math" panose="02040503050406030204" pitchFamily="18" charset="0"/>
                                <a:cs typeface="Times New Roman" panose="02020603050405020304" pitchFamily="18" charset="0"/>
                              </a:rPr>
                            </m:ctrlPr>
                          </m:dPr>
                          <m:e>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e>
                        </m:d>
                      </m:e>
                    </m:d>
                    <m:r>
                      <a:rPr lang="en-US" sz="3200" i="1">
                        <a:solidFill>
                          <a:schemeClr val="tx1"/>
                        </a:solidFill>
                        <a:latin typeface="Cambria Math" panose="02040503050406030204" pitchFamily="18" charset="0"/>
                        <a:cs typeface="Times New Roman" panose="02020603050405020304" pitchFamily="18" charset="0"/>
                      </a:rPr>
                      <m:t>=1−</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oMath>
                </a14:m>
                <a:endParaRPr lang="en-GB" sz="3200" dirty="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r>
                      <a:rPr lang="en-US" sz="3200" i="1">
                        <a:solidFill>
                          <a:schemeClr val="tx1"/>
                        </a:solidFill>
                        <a:latin typeface="Cambria Math" panose="02040503050406030204" pitchFamily="18" charset="0"/>
                        <a:cs typeface="Times New Roman" panose="02020603050405020304" pitchFamily="18" charset="0"/>
                      </a:rPr>
                      <m:t>𝑃</m:t>
                    </m:r>
                    <m:d>
                      <m:dPr>
                        <m:begChr m:val="{"/>
                        <m:endChr m:val="}"/>
                        <m:ctrlPr>
                          <a:rPr lang="en-US" sz="3200" i="1">
                            <a:solidFill>
                              <a:schemeClr val="tx1"/>
                            </a:solidFill>
                            <a:latin typeface="Cambria Math" panose="02040503050406030204" pitchFamily="18" charset="0"/>
                            <a:cs typeface="Times New Roman" panose="02020603050405020304" pitchFamily="18" charset="0"/>
                          </a:rPr>
                        </m:ctrlPr>
                      </m:dPr>
                      <m:e>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r>
                          <a:rPr lang="en-US" sz="3200" i="1">
                            <a:solidFill>
                              <a:schemeClr val="tx1"/>
                            </a:solidFill>
                            <a:latin typeface="Cambria Math" panose="02040503050406030204" pitchFamily="18" charset="0"/>
                            <a:cs typeface="Times New Roman" panose="02020603050405020304" pitchFamily="18" charset="0"/>
                          </a:rPr>
                          <m:t>−</m:t>
                        </m:r>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r>
                              <a:rPr lang="en-US" sz="3200" i="1">
                                <a:solidFill>
                                  <a:schemeClr val="tx1"/>
                                </a:solidFill>
                                <a:latin typeface="Cambria Math" panose="02040503050406030204" pitchFamily="18" charset="0"/>
                                <a:cs typeface="Times New Roman" panose="02020603050405020304" pitchFamily="18" charset="0"/>
                              </a:rPr>
                              <m:t>1−</m:t>
                            </m:r>
                            <m:f>
                              <m:fPr>
                                <m:ctrlP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z="3200" i="1">
                            <a:latin typeface="Cambria Math" panose="02040503050406030204" pitchFamily="18" charset="0"/>
                            <a:cs typeface="Times New Roman" panose="02020603050405020304" pitchFamily="18" charset="0"/>
                          </a:rPr>
                          <m:t>𝑆</m:t>
                        </m:r>
                        <m:d>
                          <m:dPr>
                            <m:ctrlPr>
                              <a:rPr lang="en-US" sz="3200" i="1">
                                <a:latin typeface="Cambria Math" panose="02040503050406030204" pitchFamily="18" charset="0"/>
                                <a:cs typeface="Times New Roman" panose="02020603050405020304" pitchFamily="18" charset="0"/>
                              </a:rPr>
                            </m:ctrlPr>
                          </m:dPr>
                          <m:e>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e>
                        </m:d>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ea typeface="Cambria Math" panose="02040503050406030204" pitchFamily="18" charset="0"/>
                                <a:cs typeface="Times New Roman" panose="02020603050405020304" pitchFamily="18" charset="0"/>
                              </a:rPr>
                              <m:t>𝛽</m:t>
                            </m:r>
                          </m:e>
                          <m:sub>
                            <m:r>
                              <a:rPr lang="en-US" sz="3200" i="1">
                                <a:latin typeface="Cambria Math" panose="02040503050406030204" pitchFamily="18" charset="0"/>
                                <a:cs typeface="Times New Roman" panose="02020603050405020304" pitchFamily="18" charset="0"/>
                              </a:rPr>
                              <m:t>1</m:t>
                            </m:r>
                          </m:sub>
                        </m:sSub>
                        <m:r>
                          <a:rPr lang="en-US" sz="32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r>
                          <a:rPr lang="en-US" sz="3200" i="1">
                            <a:latin typeface="Cambria Math" panose="02040503050406030204" pitchFamily="18" charset="0"/>
                            <a:cs typeface="Times New Roman" panose="02020603050405020304" pitchFamily="18" charset="0"/>
                          </a:rPr>
                          <m:t>+</m:t>
                        </m:r>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r>
                              <a:rPr lang="en-US" sz="3200" i="1">
                                <a:solidFill>
                                  <a:schemeClr val="tx1"/>
                                </a:solidFill>
                                <a:latin typeface="Cambria Math" panose="02040503050406030204" pitchFamily="18" charset="0"/>
                                <a:cs typeface="Times New Roman" panose="02020603050405020304" pitchFamily="18" charset="0"/>
                              </a:rPr>
                              <m:t>1−</m:t>
                            </m:r>
                            <m:f>
                              <m:fPr>
                                <m:ctrlP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z="3200" i="1">
                            <a:latin typeface="Cambria Math" panose="02040503050406030204" pitchFamily="18" charset="0"/>
                            <a:cs typeface="Times New Roman" panose="02020603050405020304" pitchFamily="18" charset="0"/>
                          </a:rPr>
                          <m:t>𝑆</m:t>
                        </m:r>
                        <m:d>
                          <m:dPr>
                            <m:ctrlPr>
                              <a:rPr lang="en-US" sz="3200" i="1">
                                <a:latin typeface="Cambria Math" panose="02040503050406030204" pitchFamily="18" charset="0"/>
                                <a:cs typeface="Times New Roman" panose="02020603050405020304" pitchFamily="18" charset="0"/>
                              </a:rPr>
                            </m:ctrlPr>
                          </m:dPr>
                          <m:e>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e>
                        </m:d>
                      </m:e>
                    </m:d>
                    <m:r>
                      <a:rPr lang="en-US" sz="3200" i="1">
                        <a:solidFill>
                          <a:schemeClr val="tx1"/>
                        </a:solidFill>
                        <a:latin typeface="Cambria Math" panose="02040503050406030204" pitchFamily="18" charset="0"/>
                        <a:cs typeface="Times New Roman" panose="02020603050405020304" pitchFamily="18" charset="0"/>
                      </a:rPr>
                      <m:t>=1−</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oMath>
                </a14:m>
                <a:endParaRPr lang="en-GB" sz="3200" dirty="0">
                  <a:solidFill>
                    <a:schemeClr val="tx1"/>
                  </a:solidFill>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14:m>
                  <m:oMath xmlns:m="http://schemas.openxmlformats.org/officeDocument/2006/math">
                    <m:d>
                      <m:dPr>
                        <m:ctrlPr>
                          <a:rPr lang="en-US" sz="3200" b="0" i="1" smtClean="0">
                            <a:solidFill>
                              <a:schemeClr val="tx1"/>
                            </a:solidFill>
                            <a:latin typeface="Cambria Math" panose="02040503050406030204" pitchFamily="18" charset="0"/>
                            <a:cs typeface="Times New Roman" panose="02020603050405020304" pitchFamily="18" charset="0"/>
                          </a:rPr>
                        </m:ctrlPr>
                      </m:dPr>
                      <m:e>
                        <m:r>
                          <a:rPr lang="en-US" sz="3200" i="1">
                            <a:solidFill>
                              <a:schemeClr val="tx1"/>
                            </a:solidFill>
                            <a:latin typeface="Cambria Math" panose="02040503050406030204" pitchFamily="18" charset="0"/>
                            <a:cs typeface="Times New Roman" panose="02020603050405020304" pitchFamily="18" charset="0"/>
                          </a:rPr>
                          <m:t>1−</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e>
                    </m:d>
                    <m:r>
                      <a:rPr lang="en-US" sz="3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100%</m:t>
                    </m:r>
                  </m:oMath>
                </a14:m>
                <a:r>
                  <a:rPr lang="en-US" sz="3200" dirty="0" smtClean="0">
                    <a:latin typeface="Times New Roman" panose="02020603050405020304" pitchFamily="18" charset="0"/>
                    <a:cs typeface="Times New Roman" panose="02020603050405020304" pitchFamily="18" charset="0"/>
                  </a:rPr>
                  <a:t> C.I “Confidence interval” for </a:t>
                </a:r>
                <a14:m>
                  <m:oMath xmlns:m="http://schemas.openxmlformats.org/officeDocument/2006/math">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ea typeface="Cambria Math" panose="02040503050406030204" pitchFamily="18" charset="0"/>
                            <a:cs typeface="Times New Roman" panose="02020603050405020304" pitchFamily="18" charset="0"/>
                          </a:rPr>
                          <m:t>𝛽</m:t>
                        </m:r>
                      </m:e>
                      <m:sub>
                        <m:r>
                          <a:rPr lang="en-US" sz="3200" i="1">
                            <a:latin typeface="Cambria Math" panose="02040503050406030204" pitchFamily="18" charset="0"/>
                            <a:cs typeface="Times New Roman" panose="02020603050405020304" pitchFamily="18" charset="0"/>
                          </a:rPr>
                          <m:t>1</m:t>
                        </m:r>
                      </m:sub>
                    </m:sSub>
                  </m:oMath>
                </a14:m>
                <a:r>
                  <a:rPr lang="en-US" sz="3200" dirty="0" smtClean="0">
                    <a:latin typeface="Times New Roman" panose="02020603050405020304" pitchFamily="18" charset="0"/>
                    <a:cs typeface="Times New Roman" panose="02020603050405020304" pitchFamily="18" charset="0"/>
                  </a:rPr>
                  <a:t> in the simple linear regression model is given by</a:t>
                </a:r>
              </a:p>
              <a:p>
                <a14:m>
                  <m:oMath xmlns:m="http://schemas.openxmlformats.org/officeDocument/2006/math">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r>
                      <a:rPr lang="en-US" sz="3200" i="1">
                        <a:solidFill>
                          <a:schemeClr val="tx1"/>
                        </a:solidFill>
                        <a:latin typeface="Cambria Math" panose="02040503050406030204" pitchFamily="18" charset="0"/>
                        <a:cs typeface="Times New Roman" panose="02020603050405020304" pitchFamily="18" charset="0"/>
                      </a:rPr>
                      <m:t>−</m:t>
                    </m:r>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r>
                          <a:rPr lang="en-US" sz="3200" i="1">
                            <a:solidFill>
                              <a:schemeClr val="tx1"/>
                            </a:solidFill>
                            <a:latin typeface="Cambria Math" panose="02040503050406030204" pitchFamily="18" charset="0"/>
                            <a:cs typeface="Times New Roman" panose="02020603050405020304" pitchFamily="18" charset="0"/>
                          </a:rPr>
                          <m:t>1−</m:t>
                        </m:r>
                        <m:f>
                          <m:fPr>
                            <m:ctrlP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z="3200" i="1">
                        <a:latin typeface="Cambria Math" panose="02040503050406030204" pitchFamily="18" charset="0"/>
                        <a:cs typeface="Times New Roman" panose="02020603050405020304" pitchFamily="18" charset="0"/>
                      </a:rPr>
                      <m:t>𝑆</m:t>
                    </m:r>
                    <m:d>
                      <m:dPr>
                        <m:ctrlPr>
                          <a:rPr lang="en-US" sz="3200" i="1">
                            <a:latin typeface="Cambria Math" panose="02040503050406030204" pitchFamily="18" charset="0"/>
                            <a:cs typeface="Times New Roman" panose="02020603050405020304" pitchFamily="18" charset="0"/>
                          </a:rPr>
                        </m:ctrlPr>
                      </m:dPr>
                      <m:e>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e>
                    </m:d>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ea typeface="Cambria Math" panose="02040503050406030204" pitchFamily="18" charset="0"/>
                            <a:cs typeface="Times New Roman" panose="02020603050405020304" pitchFamily="18" charset="0"/>
                          </a:rPr>
                          <m:t>𝛽</m:t>
                        </m:r>
                      </m:e>
                      <m:sub>
                        <m:r>
                          <a:rPr lang="en-US" sz="3200" i="1">
                            <a:latin typeface="Cambria Math" panose="02040503050406030204" pitchFamily="18" charset="0"/>
                            <a:cs typeface="Times New Roman" panose="02020603050405020304" pitchFamily="18" charset="0"/>
                          </a:rPr>
                          <m:t>1</m:t>
                        </m:r>
                      </m:sub>
                    </m:sSub>
                    <m:r>
                      <a:rPr lang="en-US" sz="32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r>
                      <a:rPr lang="en-US" sz="3200" i="1">
                        <a:latin typeface="Cambria Math" panose="02040503050406030204" pitchFamily="18" charset="0"/>
                        <a:cs typeface="Times New Roman" panose="02020603050405020304" pitchFamily="18" charset="0"/>
                      </a:rPr>
                      <m:t>+</m:t>
                    </m:r>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r>
                          <a:rPr lang="en-US" sz="3200" i="1">
                            <a:solidFill>
                              <a:schemeClr val="tx1"/>
                            </a:solidFill>
                            <a:latin typeface="Cambria Math" panose="02040503050406030204" pitchFamily="18" charset="0"/>
                            <a:cs typeface="Times New Roman" panose="02020603050405020304" pitchFamily="18" charset="0"/>
                          </a:rPr>
                          <m:t>1−</m:t>
                        </m:r>
                        <m:f>
                          <m:fPr>
                            <m:ctrlP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z="3200" i="1">
                        <a:latin typeface="Cambria Math" panose="02040503050406030204" pitchFamily="18" charset="0"/>
                        <a:cs typeface="Times New Roman" panose="02020603050405020304" pitchFamily="18" charset="0"/>
                      </a:rPr>
                      <m:t>𝑆</m:t>
                    </m:r>
                    <m:d>
                      <m:dPr>
                        <m:ctrlPr>
                          <a:rPr lang="en-US" sz="3200" i="1">
                            <a:latin typeface="Cambria Math" panose="02040503050406030204" pitchFamily="18" charset="0"/>
                            <a:cs typeface="Times New Roman" panose="02020603050405020304" pitchFamily="18" charset="0"/>
                          </a:rPr>
                        </m:ctrlPr>
                      </m:dPr>
                      <m:e>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e>
                    </m:d>
                  </m:oMath>
                </a14:m>
                <a:endParaRPr lang="en-GB" sz="3200" dirty="0" smtClean="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ea typeface="Cambria Math" panose="02040503050406030204" pitchFamily="18" charset="0"/>
                            <a:cs typeface="Times New Roman" panose="02020603050405020304" pitchFamily="18" charset="0"/>
                          </a:rPr>
                          <m:t>𝛽</m:t>
                        </m:r>
                      </m:e>
                      <m:sub>
                        <m:r>
                          <a:rPr lang="en-US" sz="3200" i="1">
                            <a:latin typeface="Cambria Math" panose="02040503050406030204" pitchFamily="18" charset="0"/>
                            <a:cs typeface="Times New Roman" panose="02020603050405020304" pitchFamily="18" charset="0"/>
                          </a:rPr>
                          <m:t>1</m:t>
                        </m:r>
                      </m:sub>
                    </m:sSub>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r>
                      <a:rPr lang="en-US" sz="32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r>
                          <a:rPr lang="en-US" sz="3200" i="1">
                            <a:solidFill>
                              <a:schemeClr val="tx1"/>
                            </a:solidFill>
                            <a:latin typeface="Cambria Math" panose="02040503050406030204" pitchFamily="18" charset="0"/>
                            <a:cs typeface="Times New Roman" panose="02020603050405020304" pitchFamily="18" charset="0"/>
                          </a:rPr>
                          <m:t>1−</m:t>
                        </m:r>
                        <m:f>
                          <m:fPr>
                            <m:ctrlP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z="3200" i="1">
                        <a:latin typeface="Cambria Math" panose="02040503050406030204" pitchFamily="18" charset="0"/>
                        <a:cs typeface="Times New Roman" panose="02020603050405020304" pitchFamily="18" charset="0"/>
                      </a:rPr>
                      <m:t>𝑆</m:t>
                    </m:r>
                    <m:d>
                      <m:dPr>
                        <m:ctrlPr>
                          <a:rPr lang="en-US" sz="3200" i="1">
                            <a:latin typeface="Cambria Math" panose="02040503050406030204" pitchFamily="18" charset="0"/>
                            <a:cs typeface="Times New Roman" panose="02020603050405020304" pitchFamily="18" charset="0"/>
                          </a:rPr>
                        </m:ctrlPr>
                      </m:dPr>
                      <m:e>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e>
                    </m:d>
                  </m:oMath>
                </a14:m>
                <a:endParaRPr lang="en-GB" sz="32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86033" y="337751"/>
                <a:ext cx="11532972" cy="5531343"/>
              </a:xfrm>
              <a:blipFill rotWithShape="0">
                <a:blip r:embed="rId2"/>
                <a:stretch>
                  <a:fillRect l="-1374"/>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49</a:t>
            </a:fld>
            <a:endParaRPr lang="en-US" dirty="0"/>
          </a:p>
        </p:txBody>
      </p:sp>
    </p:spTree>
    <p:extLst>
      <p:ext uri="{BB962C8B-B14F-4D97-AF65-F5344CB8AC3E}">
        <p14:creationId xmlns:p14="http://schemas.microsoft.com/office/powerpoint/2010/main" val="609618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cs typeface="+mj-cs"/>
              </a:rPr>
              <a:t>3- The size of the vocabulary of a child can be predicted by utilizing the </a:t>
            </a:r>
            <a:r>
              <a:rPr lang="en-US" dirty="0" smtClean="0">
                <a:cs typeface="+mj-cs"/>
              </a:rPr>
              <a:t>relationship between </a:t>
            </a:r>
            <a:r>
              <a:rPr lang="en-US" dirty="0">
                <a:cs typeface="+mj-cs"/>
              </a:rPr>
              <a:t>size of vocabulary and age of the child and amount of education of the parents.</a:t>
            </a:r>
            <a:endParaRPr lang="en-GB" dirty="0">
              <a:cs typeface="+mj-cs"/>
            </a:endParaRPr>
          </a:p>
          <a:p>
            <a:r>
              <a:rPr lang="ar-SA" dirty="0" smtClean="0">
                <a:cs typeface="+mj-cs"/>
              </a:rPr>
              <a:t>(حجم </a:t>
            </a:r>
            <a:r>
              <a:rPr lang="ar-SA" dirty="0">
                <a:cs typeface="+mj-cs"/>
              </a:rPr>
              <a:t>المفردات للطفل يمكن التنبؤ بها من خلال الاستفادة من العلاقة بين حجم المفردات وعمر الطفل </a:t>
            </a:r>
            <a:r>
              <a:rPr lang="ar-SA" dirty="0" smtClean="0">
                <a:cs typeface="+mj-cs"/>
              </a:rPr>
              <a:t>ودرجة تعليم الوالدين)</a:t>
            </a:r>
          </a:p>
          <a:p>
            <a:r>
              <a:rPr lang="en-US" dirty="0" smtClean="0">
                <a:cs typeface="+mj-cs"/>
              </a:rPr>
              <a:t>4-</a:t>
            </a:r>
            <a:r>
              <a:rPr lang="en-GB" dirty="0">
                <a:cs typeface="+mj-cs"/>
              </a:rPr>
              <a:t>The length of hospital stay of a surgical patient can be predicted by utilizing the relationship </a:t>
            </a:r>
            <a:r>
              <a:rPr lang="en-GB" dirty="0" smtClean="0">
                <a:cs typeface="+mj-cs"/>
              </a:rPr>
              <a:t>between </a:t>
            </a:r>
            <a:r>
              <a:rPr lang="en-GB" dirty="0">
                <a:cs typeface="+mj-cs"/>
              </a:rPr>
              <a:t>the time in the hospital and the severity of the operation</a:t>
            </a:r>
            <a:r>
              <a:rPr lang="en-GB" dirty="0" smtClean="0">
                <a:cs typeface="+mj-cs"/>
              </a:rPr>
              <a:t>.</a:t>
            </a:r>
          </a:p>
          <a:p>
            <a:r>
              <a:rPr lang="ar-SA" dirty="0">
                <a:cs typeface="+mj-cs"/>
              </a:rPr>
              <a:t>(طول الإقامة في المستشفى للمريض الجراحي يمكن التنبؤ بها من خلال الاستفادة من العلاقة بين الوقت في المستشفى وشدة العملية</a:t>
            </a:r>
            <a:r>
              <a:rPr lang="ar-SA" dirty="0" smtClean="0">
                <a:cs typeface="+mj-cs"/>
              </a:rPr>
              <a:t>.)</a:t>
            </a:r>
          </a:p>
        </p:txBody>
      </p:sp>
      <p:sp>
        <p:nvSpPr>
          <p:cNvPr id="2" name="Slide Number Placeholder 1"/>
          <p:cNvSpPr>
            <a:spLocks noGrp="1"/>
          </p:cNvSpPr>
          <p:nvPr>
            <p:ph type="sldNum" sz="quarter" idx="12"/>
          </p:nvPr>
        </p:nvSpPr>
        <p:spPr/>
        <p:txBody>
          <a:bodyPr/>
          <a:lstStyle/>
          <a:p>
            <a:fld id="{6113E31D-E2AB-40D1-8B51-AFA5AFEF393A}" type="slidenum">
              <a:rPr lang="en-US" smtClean="0"/>
              <a:t>5</a:t>
            </a:fld>
            <a:endParaRPr lang="en-US" dirty="0"/>
          </a:p>
        </p:txBody>
      </p:sp>
    </p:spTree>
    <p:extLst>
      <p:ext uri="{BB962C8B-B14F-4D97-AF65-F5344CB8AC3E}">
        <p14:creationId xmlns:p14="http://schemas.microsoft.com/office/powerpoint/2010/main" val="10747552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321276"/>
                <a:ext cx="10058400" cy="5547818"/>
              </a:xfrm>
            </p:spPr>
            <p:txBody>
              <a:bodyPr>
                <a:normAutofit/>
              </a:bodyPr>
              <a:lstStyle/>
              <a:p>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In our Example</a:t>
                </a:r>
              </a:p>
              <a:p>
                <a:r>
                  <a:rPr lang="en-US" sz="3200" dirty="0" smtClean="0">
                    <a:latin typeface="Times New Roman" panose="02020603050405020304" pitchFamily="18" charset="0"/>
                    <a:cs typeface="Times New Roman" panose="02020603050405020304" pitchFamily="18" charset="0"/>
                  </a:rPr>
                  <a:t>95% C.I for </a:t>
                </a:r>
                <a14:m>
                  <m:oMath xmlns:m="http://schemas.openxmlformats.org/officeDocument/2006/math">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ea typeface="Cambria Math" panose="02040503050406030204" pitchFamily="18" charset="0"/>
                            <a:cs typeface="Times New Roman" panose="02020603050405020304" pitchFamily="18" charset="0"/>
                          </a:rPr>
                          <m:t>𝛽</m:t>
                        </m:r>
                      </m:e>
                      <m:sub>
                        <m:r>
                          <a:rPr lang="en-US" sz="3200" i="1">
                            <a:latin typeface="Cambria Math" panose="02040503050406030204" pitchFamily="18" charset="0"/>
                            <a:cs typeface="Times New Roman" panose="02020603050405020304" pitchFamily="18" charset="0"/>
                          </a:rPr>
                          <m:t>1</m:t>
                        </m:r>
                      </m:sub>
                    </m:sSub>
                  </m:oMath>
                </a14:m>
                <a:endParaRPr lang="en-GB" sz="3200" dirty="0" smtClean="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ea typeface="Cambria Math" panose="02040503050406030204" pitchFamily="18" charset="0"/>
                            <a:cs typeface="Times New Roman" panose="02020603050405020304" pitchFamily="18" charset="0"/>
                          </a:rPr>
                          <m:t>𝛽</m:t>
                        </m:r>
                      </m:e>
                      <m:sub>
                        <m:r>
                          <a:rPr lang="en-US" sz="3200" i="1">
                            <a:latin typeface="Cambria Math" panose="02040503050406030204" pitchFamily="18" charset="0"/>
                            <a:cs typeface="Times New Roman" panose="02020603050405020304" pitchFamily="18" charset="0"/>
                          </a:rPr>
                          <m:t>1</m:t>
                        </m:r>
                      </m:sub>
                    </m:sSub>
                    <m:r>
                      <a:rPr lang="en-US" sz="32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r>
                      <a:rPr lang="en-US" sz="32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r>
                          <a:rPr lang="en-US" sz="3200" i="1">
                            <a:solidFill>
                              <a:schemeClr val="tx1"/>
                            </a:solidFill>
                            <a:latin typeface="Cambria Math" panose="02040503050406030204" pitchFamily="18" charset="0"/>
                            <a:cs typeface="Times New Roman" panose="02020603050405020304" pitchFamily="18" charset="0"/>
                          </a:rPr>
                          <m:t>1−</m:t>
                        </m:r>
                        <m:f>
                          <m:fPr>
                            <m:ctrlP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z="3200" i="1">
                        <a:latin typeface="Cambria Math" panose="02040503050406030204" pitchFamily="18" charset="0"/>
                        <a:cs typeface="Times New Roman" panose="02020603050405020304" pitchFamily="18" charset="0"/>
                      </a:rPr>
                      <m:t>𝑆</m:t>
                    </m:r>
                    <m:d>
                      <m:dPr>
                        <m:ctrlPr>
                          <a:rPr lang="en-US" sz="3200" i="1">
                            <a:latin typeface="Cambria Math" panose="02040503050406030204" pitchFamily="18" charset="0"/>
                            <a:cs typeface="Times New Roman" panose="02020603050405020304" pitchFamily="18" charset="0"/>
                          </a:rPr>
                        </m:ctrlPr>
                      </m:dPr>
                      <m:e>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e>
                    </m:d>
                  </m:oMath>
                </a14:m>
                <a:endParaRPr lang="en-GB" sz="32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3200" i="1">
                            <a:solidFill>
                              <a:schemeClr val="tx1"/>
                            </a:solidFill>
                            <a:latin typeface="Cambria Math" panose="02040503050406030204" pitchFamily="18" charset="0"/>
                          </a:rPr>
                        </m:ctrlPr>
                      </m:sSubPr>
                      <m:e>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ea typeface="Cambria Math" panose="02040503050406030204" pitchFamily="18" charset="0"/>
                              </a:rPr>
                              <m:t>𝛽</m:t>
                            </m:r>
                          </m:e>
                        </m:acc>
                      </m:e>
                      <m:sub>
                        <m:r>
                          <a:rPr lang="en-US" sz="3200" i="1">
                            <a:solidFill>
                              <a:schemeClr val="tx1"/>
                            </a:solidFill>
                            <a:latin typeface="Cambria Math" panose="02040503050406030204" pitchFamily="18" charset="0"/>
                          </a:rPr>
                          <m:t>1</m:t>
                        </m:r>
                      </m:sub>
                    </m:sSub>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ea typeface="Cambria Math" panose="02040503050406030204" pitchFamily="18" charset="0"/>
                          </a:rPr>
                          <m:t>𝑏</m:t>
                        </m:r>
                      </m:e>
                      <m:sub>
                        <m:r>
                          <a:rPr lang="en-US" sz="3200" i="1">
                            <a:solidFill>
                              <a:schemeClr val="tx1"/>
                            </a:solidFill>
                            <a:latin typeface="Cambria Math" panose="02040503050406030204" pitchFamily="18" charset="0"/>
                          </a:rPr>
                          <m:t>1</m:t>
                        </m:r>
                      </m:sub>
                    </m:sSub>
                    <m:r>
                      <a:rPr lang="en-US" sz="3200" i="1" dirty="0">
                        <a:solidFill>
                          <a:schemeClr val="tx1"/>
                        </a:solidFill>
                        <a:latin typeface="Cambria Math" panose="02040503050406030204" pitchFamily="18" charset="0"/>
                        <a:cs typeface="Times New Roman" panose="02020603050405020304" pitchFamily="18" charset="0"/>
                      </a:rPr>
                      <m:t>=3.</m:t>
                    </m:r>
                    <m:r>
                      <a:rPr lang="en-US" sz="3200" b="0" i="1" dirty="0" smtClean="0">
                        <a:solidFill>
                          <a:schemeClr val="tx1"/>
                        </a:solidFill>
                        <a:latin typeface="Cambria Math" panose="02040503050406030204" pitchFamily="18" charset="0"/>
                        <a:cs typeface="Times New Roman" panose="02020603050405020304" pitchFamily="18" charset="0"/>
                      </a:rPr>
                      <m:t>5</m:t>
                    </m:r>
                    <m:r>
                      <a:rPr lang="en-US" sz="3200" i="1" dirty="0">
                        <a:solidFill>
                          <a:schemeClr val="tx1"/>
                        </a:solidFill>
                        <a:latin typeface="Cambria Math" panose="02040503050406030204" pitchFamily="18" charset="0"/>
                        <a:cs typeface="Times New Roman" panose="02020603050405020304" pitchFamily="18" charset="0"/>
                      </a:rPr>
                      <m:t>702</m:t>
                    </m:r>
                  </m:oMath>
                </a14:m>
                <a:endParaRPr lang="en-GB" sz="3200"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3200" i="1">
                        <a:latin typeface="Cambria Math" panose="02040503050406030204" pitchFamily="18" charset="0"/>
                      </a:rPr>
                      <m:t>𝑆</m:t>
                    </m:r>
                    <m:r>
                      <a:rPr lang="en-US" sz="3200" i="1">
                        <a:latin typeface="Cambria Math" panose="02040503050406030204" pitchFamily="18" charset="0"/>
                      </a:rPr>
                      <m:t>.</m:t>
                    </m:r>
                    <m:r>
                      <a:rPr lang="en-US" sz="3200" i="1">
                        <a:latin typeface="Cambria Math" panose="02040503050406030204" pitchFamily="18" charset="0"/>
                      </a:rPr>
                      <m:t>𝐸</m:t>
                    </m:r>
                    <m:d>
                      <m:dPr>
                        <m:ctrlPr>
                          <a:rPr lang="en-US" sz="3200" i="1">
                            <a:latin typeface="Cambria Math" panose="02040503050406030204" pitchFamily="18" charset="0"/>
                          </a:rPr>
                        </m:ctrlPr>
                      </m:dPr>
                      <m:e>
                        <m:sSub>
                          <m:sSubPr>
                            <m:ctrlPr>
                              <a:rPr lang="en-US" sz="3200" i="1">
                                <a:solidFill>
                                  <a:schemeClr val="tx1"/>
                                </a:solidFill>
                                <a:latin typeface="Cambria Math" panose="02040503050406030204" pitchFamily="18" charset="0"/>
                              </a:rPr>
                            </m:ctrlPr>
                          </m:sSubPr>
                          <m:e>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ea typeface="Cambria Math" panose="02040503050406030204" pitchFamily="18" charset="0"/>
                                  </a:rPr>
                                  <m:t>𝛽</m:t>
                                </m:r>
                              </m:e>
                            </m:acc>
                          </m:e>
                          <m:sub>
                            <m:r>
                              <a:rPr lang="en-US" sz="3200" i="1">
                                <a:solidFill>
                                  <a:schemeClr val="tx1"/>
                                </a:solidFill>
                                <a:latin typeface="Cambria Math" panose="02040503050406030204" pitchFamily="18" charset="0"/>
                              </a:rPr>
                              <m:t>1</m:t>
                            </m:r>
                          </m:sub>
                        </m:sSub>
                      </m:e>
                    </m:d>
                    <m:r>
                      <a:rPr lang="en-US" sz="3200" i="1">
                        <a:solidFill>
                          <a:schemeClr val="tx1"/>
                        </a:solidFill>
                        <a:latin typeface="Cambria Math" panose="02040503050406030204" pitchFamily="18" charset="0"/>
                      </a:rPr>
                      <m:t>=</m:t>
                    </m:r>
                    <m:r>
                      <a:rPr lang="en-US" sz="3200" i="1">
                        <a:latin typeface="Cambria Math" panose="02040503050406030204" pitchFamily="18" charset="0"/>
                        <a:cs typeface="Times New Roman" panose="02020603050405020304" pitchFamily="18" charset="0"/>
                      </a:rPr>
                      <m:t>𝑆</m:t>
                    </m:r>
                    <m:d>
                      <m:dPr>
                        <m:ctrlPr>
                          <a:rPr lang="en-US" sz="3200" i="1">
                            <a:latin typeface="Cambria Math" panose="02040503050406030204" pitchFamily="18" charset="0"/>
                            <a:cs typeface="Times New Roman" panose="02020603050405020304" pitchFamily="18" charset="0"/>
                          </a:rPr>
                        </m:ctrlPr>
                      </m:dPr>
                      <m:e>
                        <m:sSub>
                          <m:sSubPr>
                            <m:ctrlPr>
                              <a:rPr lang="en-US" sz="3200" i="1">
                                <a:solidFill>
                                  <a:schemeClr val="tx1"/>
                                </a:solidFill>
                                <a:latin typeface="Cambria Math" panose="02040503050406030204" pitchFamily="18" charset="0"/>
                              </a:rPr>
                            </m:ctrlPr>
                          </m:sSubPr>
                          <m:e>
                            <m:acc>
                              <m:accPr>
                                <m:chr m:val="̂"/>
                                <m:ctrlPr>
                                  <a:rPr lang="en-US" sz="3200" i="1">
                                    <a:solidFill>
                                      <a:schemeClr val="tx1"/>
                                    </a:solidFill>
                                    <a:latin typeface="Cambria Math" panose="02040503050406030204" pitchFamily="18" charset="0"/>
                                  </a:rPr>
                                </m:ctrlPr>
                              </m:accPr>
                              <m:e>
                                <m:r>
                                  <a:rPr lang="en-US" sz="3200" i="1">
                                    <a:solidFill>
                                      <a:schemeClr val="tx1"/>
                                    </a:solidFill>
                                    <a:latin typeface="Cambria Math" panose="02040503050406030204" pitchFamily="18" charset="0"/>
                                    <a:ea typeface="Cambria Math" panose="02040503050406030204" pitchFamily="18" charset="0"/>
                                  </a:rPr>
                                  <m:t>𝛽</m:t>
                                </m:r>
                              </m:e>
                            </m:acc>
                          </m:e>
                          <m:sub>
                            <m:r>
                              <a:rPr lang="en-US" sz="3200" i="1">
                                <a:solidFill>
                                  <a:schemeClr val="tx1"/>
                                </a:solidFill>
                                <a:latin typeface="Cambria Math" panose="02040503050406030204" pitchFamily="18" charset="0"/>
                              </a:rPr>
                              <m:t>1</m:t>
                            </m:r>
                          </m:sub>
                        </m:sSub>
                      </m:e>
                    </m:d>
                    <m:r>
                      <a:rPr lang="en-US" sz="3200" b="0" i="1" smtClean="0">
                        <a:solidFill>
                          <a:schemeClr val="tx1"/>
                        </a:solidFill>
                        <a:latin typeface="Cambria Math" panose="02040503050406030204" pitchFamily="18" charset="0"/>
                      </a:rPr>
                      <m:t>=</m:t>
                    </m:r>
                    <m:r>
                      <a:rPr lang="en-US" sz="3200" i="1">
                        <a:latin typeface="Cambria Math" panose="02040503050406030204" pitchFamily="18" charset="0"/>
                        <a:cs typeface="Times New Roman" panose="02020603050405020304" pitchFamily="18" charset="0"/>
                      </a:rPr>
                      <m:t>𝑆</m:t>
                    </m:r>
                    <m:d>
                      <m:dPr>
                        <m:ctrlPr>
                          <a:rPr lang="en-US" sz="3200" i="1">
                            <a:latin typeface="Cambria Math" panose="02040503050406030204" pitchFamily="18" charset="0"/>
                            <a:cs typeface="Times New Roman" panose="02020603050405020304" pitchFamily="18" charset="0"/>
                          </a:rPr>
                        </m:ctrlPr>
                      </m:dPr>
                      <m:e>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e>
                    </m:d>
                    <m:r>
                      <a:rPr lang="en-US" sz="3200" i="1">
                        <a:solidFill>
                          <a:schemeClr val="tx1"/>
                        </a:solidFill>
                        <a:latin typeface="Cambria Math" panose="02040503050406030204" pitchFamily="18" charset="0"/>
                      </a:rPr>
                      <m:t>=0.3469</m:t>
                    </m:r>
                  </m:oMath>
                </a14:m>
                <a:endParaRPr lang="en-GB" sz="3200"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3200" b="0" i="1" smtClean="0">
                        <a:latin typeface="Cambria Math" panose="02040503050406030204" pitchFamily="18" charset="0"/>
                        <a:cs typeface="Times New Roman" panose="02020603050405020304" pitchFamily="18" charset="0"/>
                      </a:rPr>
                      <m:t>1−</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𝛼</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=0.95⟹</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𝛼</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=0.05</m:t>
                    </m:r>
                  </m:oMath>
                </a14:m>
                <a:endParaRPr lang="en-GB" sz="3200" dirty="0" smtClean="0">
                  <a:latin typeface="Times New Roman" panose="02020603050405020304" pitchFamily="18" charset="0"/>
                  <a:cs typeface="Times New Roman" panose="02020603050405020304" pitchFamily="18" charset="0"/>
                </a:endParaRPr>
              </a:p>
              <a:p>
                <a14:m>
                  <m:oMath xmlns:m="http://schemas.openxmlformats.org/officeDocument/2006/math">
                    <m:f>
                      <m:fPr>
                        <m:ctrlPr>
                          <a:rPr lang="en-GB" sz="3200" i="1" smtClean="0">
                            <a:latin typeface="Cambria Math" panose="02040503050406030204" pitchFamily="18" charset="0"/>
                            <a:cs typeface="Times New Roman" panose="02020603050405020304" pitchFamily="18" charset="0"/>
                          </a:rPr>
                        </m:ctrlPr>
                      </m:fPr>
                      <m:num>
                        <m:r>
                          <a:rPr lang="en-GB" sz="3200" i="1" smtClean="0">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b="0" i="1" smtClean="0">
                            <a:latin typeface="Cambria Math" panose="02040503050406030204" pitchFamily="18" charset="0"/>
                            <a:cs typeface="Times New Roman" panose="02020603050405020304" pitchFamily="18" charset="0"/>
                          </a:rPr>
                          <m:t>2</m:t>
                        </m:r>
                      </m:den>
                    </m:f>
                    <m:r>
                      <a:rPr lang="en-US" sz="3200" b="0" i="1" smtClean="0">
                        <a:latin typeface="Cambria Math" panose="02040503050406030204" pitchFamily="18" charset="0"/>
                        <a:cs typeface="Times New Roman" panose="02020603050405020304" pitchFamily="18" charset="0"/>
                      </a:rPr>
                      <m:t>=0.025</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⟹1−</m:t>
                    </m:r>
                    <m:f>
                      <m:fPr>
                        <m:ctrlPr>
                          <a:rPr lang="en-GB" sz="3200" i="1">
                            <a:latin typeface="Cambria Math" panose="02040503050406030204" pitchFamily="18" charset="0"/>
                            <a:cs typeface="Times New Roman" panose="02020603050405020304" pitchFamily="18" charset="0"/>
                          </a:rPr>
                        </m:ctrlPr>
                      </m:fPr>
                      <m:num>
                        <m:r>
                          <a:rPr lang="en-GB" sz="3200" i="1">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i="1">
                            <a:latin typeface="Cambria Math" panose="02040503050406030204" pitchFamily="18" charset="0"/>
                            <a:cs typeface="Times New Roman" panose="02020603050405020304" pitchFamily="18" charset="0"/>
                          </a:rPr>
                          <m:t>2</m:t>
                        </m:r>
                      </m:den>
                    </m:f>
                    <m:r>
                      <a:rPr lang="en-US" sz="3200" i="1">
                        <a:latin typeface="Cambria Math" panose="02040503050406030204" pitchFamily="18" charset="0"/>
                        <a:cs typeface="Times New Roman" panose="02020603050405020304" pitchFamily="18" charset="0"/>
                      </a:rPr>
                      <m:t>=0.</m:t>
                    </m:r>
                    <m:r>
                      <a:rPr lang="en-US" sz="3200" b="0" i="1" smtClean="0">
                        <a:latin typeface="Cambria Math" panose="02040503050406030204" pitchFamily="18" charset="0"/>
                        <a:cs typeface="Times New Roman" panose="02020603050405020304" pitchFamily="18" charset="0"/>
                      </a:rPr>
                      <m:t>97</m:t>
                    </m:r>
                    <m:r>
                      <a:rPr lang="en-US" sz="3200" i="1">
                        <a:latin typeface="Cambria Math" panose="02040503050406030204" pitchFamily="18" charset="0"/>
                        <a:cs typeface="Times New Roman" panose="02020603050405020304" pitchFamily="18" charset="0"/>
                      </a:rPr>
                      <m:t>5</m:t>
                    </m:r>
                  </m:oMath>
                </a14:m>
                <a:r>
                  <a:rPr lang="en-GB" sz="3200" dirty="0" smtClean="0">
                    <a:latin typeface="Times New Roman" panose="02020603050405020304" pitchFamily="18" charset="0"/>
                    <a:cs typeface="Times New Roman" panose="02020603050405020304" pitchFamily="18" charset="0"/>
                  </a:rPr>
                  <a:t>,      n-2=23</a:t>
                </a:r>
              </a:p>
              <a:p>
                <a14:m>
                  <m:oMath xmlns:m="http://schemas.openxmlformats.org/officeDocument/2006/math">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r>
                          <a:rPr lang="en-US" sz="3200" i="1">
                            <a:solidFill>
                              <a:schemeClr val="tx1"/>
                            </a:solidFill>
                            <a:latin typeface="Cambria Math" panose="02040503050406030204" pitchFamily="18" charset="0"/>
                            <a:cs typeface="Times New Roman" panose="02020603050405020304" pitchFamily="18" charset="0"/>
                          </a:rPr>
                          <m:t>1−</m:t>
                        </m:r>
                        <m:f>
                          <m:fPr>
                            <m:ctrlP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z="3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r>
                          <a:rPr lang="en-US" sz="3200" b="0" i="1" smtClean="0">
                            <a:solidFill>
                              <a:schemeClr val="tx1"/>
                            </a:solidFill>
                            <a:latin typeface="Cambria Math" panose="02040503050406030204" pitchFamily="18" charset="0"/>
                            <a:cs typeface="Times New Roman" panose="02020603050405020304" pitchFamily="18" charset="0"/>
                          </a:rPr>
                          <m:t>0.975</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23</m:t>
                        </m:r>
                      </m:sub>
                    </m:sSub>
                    <m:r>
                      <a:rPr lang="en-US" sz="3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GB" sz="3200" dirty="0"/>
                  <a:t>2.06866</a:t>
                </a:r>
              </a:p>
              <a:p>
                <a:endParaRPr lang="en-GB" sz="3200" dirty="0">
                  <a:latin typeface="Times New Roman" panose="02020603050405020304" pitchFamily="18" charset="0"/>
                  <a:cs typeface="Times New Roman" panose="02020603050405020304" pitchFamily="18" charset="0"/>
                </a:endParaRPr>
              </a:p>
              <a:p>
                <a:endParaRPr lang="en-GB" sz="32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321276"/>
                <a:ext cx="10058400" cy="5547818"/>
              </a:xfrm>
              <a:blipFill rotWithShape="0">
                <a:blip r:embed="rId2"/>
                <a:stretch>
                  <a:fillRect l="-1394" t="-2418"/>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50</a:t>
            </a:fld>
            <a:endParaRPr lang="en-US" dirty="0"/>
          </a:p>
        </p:txBody>
      </p:sp>
    </p:spTree>
    <p:extLst>
      <p:ext uri="{BB962C8B-B14F-4D97-AF65-F5344CB8AC3E}">
        <p14:creationId xmlns:p14="http://schemas.microsoft.com/office/powerpoint/2010/main" val="35490477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523568"/>
                <a:ext cx="10058400" cy="5345526"/>
              </a:xfrm>
            </p:spPr>
            <p:txBody>
              <a:bodyPr>
                <a:noAutofit/>
              </a:bodyPr>
              <a:lstStyle/>
              <a:p>
                <a14:m>
                  <m:oMath xmlns:m="http://schemas.openxmlformats.org/officeDocument/2006/math">
                    <m:sSub>
                      <m:sSubPr>
                        <m:ctrlPr>
                          <a:rPr lang="en-GB" sz="3200" i="1" smtClean="0">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r>
                      <a:rPr lang="en-US" sz="32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r>
                          <a:rPr lang="en-US" sz="3200" i="1">
                            <a:solidFill>
                              <a:schemeClr val="tx1"/>
                            </a:solidFill>
                            <a:latin typeface="Cambria Math" panose="02040503050406030204" pitchFamily="18" charset="0"/>
                            <a:cs typeface="Times New Roman" panose="02020603050405020304" pitchFamily="18" charset="0"/>
                          </a:rPr>
                          <m:t>1−</m:t>
                        </m:r>
                        <m:f>
                          <m:fPr>
                            <m:ctrlP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z="3200" i="1">
                        <a:latin typeface="Cambria Math" panose="02040503050406030204" pitchFamily="18" charset="0"/>
                        <a:cs typeface="Times New Roman" panose="02020603050405020304" pitchFamily="18" charset="0"/>
                      </a:rPr>
                      <m:t>𝑆</m:t>
                    </m:r>
                    <m:d>
                      <m:dPr>
                        <m:ctrlPr>
                          <a:rPr lang="en-US" sz="3200" i="1">
                            <a:latin typeface="Cambria Math" panose="02040503050406030204" pitchFamily="18" charset="0"/>
                            <a:cs typeface="Times New Roman" panose="02020603050405020304" pitchFamily="18" charset="0"/>
                          </a:rPr>
                        </m:ctrlPr>
                      </m:dPr>
                      <m:e>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e>
                    </m:d>
                  </m:oMath>
                </a14:m>
                <a:endParaRPr lang="en-GB" sz="3200"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3200" i="1" dirty="0">
                        <a:solidFill>
                          <a:schemeClr val="tx1"/>
                        </a:solidFill>
                        <a:latin typeface="Cambria Math" panose="02040503050406030204" pitchFamily="18" charset="0"/>
                        <a:cs typeface="Times New Roman" panose="02020603050405020304" pitchFamily="18" charset="0"/>
                      </a:rPr>
                      <m:t>3.</m:t>
                    </m:r>
                    <m:r>
                      <a:rPr lang="en-US" sz="3200" b="0" i="1" dirty="0" smtClean="0">
                        <a:solidFill>
                          <a:schemeClr val="tx1"/>
                        </a:solidFill>
                        <a:latin typeface="Cambria Math" panose="02040503050406030204" pitchFamily="18" charset="0"/>
                        <a:cs typeface="Times New Roman" panose="02020603050405020304" pitchFamily="18" charset="0"/>
                      </a:rPr>
                      <m:t>5</m:t>
                    </m:r>
                    <m:r>
                      <a:rPr lang="en-US" sz="3200" i="1" dirty="0">
                        <a:solidFill>
                          <a:schemeClr val="tx1"/>
                        </a:solidFill>
                        <a:latin typeface="Cambria Math" panose="02040503050406030204" pitchFamily="18" charset="0"/>
                        <a:cs typeface="Times New Roman" panose="02020603050405020304" pitchFamily="18" charset="0"/>
                      </a:rPr>
                      <m:t>702</m:t>
                    </m:r>
                    <m:r>
                      <a:rPr lang="en-US" sz="3200" i="1">
                        <a:latin typeface="Cambria Math" panose="02040503050406030204" pitchFamily="18" charset="0"/>
                        <a:ea typeface="Cambria Math" panose="02040503050406030204" pitchFamily="18" charset="0"/>
                        <a:cs typeface="Times New Roman" panose="02020603050405020304" pitchFamily="18" charset="0"/>
                      </a:rPr>
                      <m:t>±</m:t>
                    </m:r>
                    <m:r>
                      <m:rPr>
                        <m:nor/>
                      </m:rPr>
                      <a:rPr lang="en-GB" sz="3200" dirty="0">
                        <a:latin typeface="Times New Roman" panose="02020603050405020304" pitchFamily="18" charset="0"/>
                        <a:cs typeface="Times New Roman" panose="02020603050405020304" pitchFamily="18" charset="0"/>
                      </a:rPr>
                      <m:t>2.06866</m:t>
                    </m:r>
                    <m:r>
                      <a:rPr lang="en-US" sz="3200" b="0" i="1" dirty="0" smtClean="0">
                        <a:latin typeface="Cambria Math" panose="02040503050406030204" pitchFamily="18" charset="0"/>
                      </a:rPr>
                      <m:t> </m:t>
                    </m:r>
                    <m:d>
                      <m:dPr>
                        <m:ctrlPr>
                          <a:rPr lang="en-US" sz="3200" i="1">
                            <a:latin typeface="Cambria Math" panose="02040503050406030204" pitchFamily="18" charset="0"/>
                            <a:cs typeface="Times New Roman" panose="02020603050405020304" pitchFamily="18" charset="0"/>
                          </a:rPr>
                        </m:ctrlPr>
                      </m:dPr>
                      <m:e>
                        <m:r>
                          <a:rPr lang="en-US" sz="3200" i="1">
                            <a:solidFill>
                              <a:schemeClr val="tx1"/>
                            </a:solidFill>
                            <a:latin typeface="Cambria Math" panose="02040503050406030204" pitchFamily="18" charset="0"/>
                          </a:rPr>
                          <m:t>0.3469</m:t>
                        </m:r>
                        <m:r>
                          <m:rPr>
                            <m:nor/>
                          </m:rPr>
                          <a:rPr lang="en-GB" sz="3200" dirty="0">
                            <a:latin typeface="Times New Roman" panose="02020603050405020304" pitchFamily="18" charset="0"/>
                            <a:cs typeface="Times New Roman" panose="02020603050405020304" pitchFamily="18" charset="0"/>
                          </a:rPr>
                          <m:t> </m:t>
                        </m:r>
                      </m:e>
                    </m:d>
                  </m:oMath>
                </a14:m>
                <a:endParaRPr lang="en-GB" sz="3200" dirty="0">
                  <a:latin typeface="Times New Roman" panose="02020603050405020304" pitchFamily="18" charset="0"/>
                  <a:cs typeface="Times New Roman" panose="02020603050405020304" pitchFamily="18" charset="0"/>
                </a:endParaRPr>
              </a:p>
              <a:p>
                <a14:m>
                  <m:oMath xmlns:m="http://schemas.openxmlformats.org/officeDocument/2006/math">
                    <m:d>
                      <m:dPr>
                        <m:ctrlPr>
                          <a:rPr lang="en-GB" sz="3200" i="1" smtClean="0">
                            <a:latin typeface="Cambria Math" panose="02040503050406030204" pitchFamily="18" charset="0"/>
                            <a:cs typeface="Times New Roman" panose="02020603050405020304" pitchFamily="18" charset="0"/>
                          </a:rPr>
                        </m:ctrlPr>
                      </m:dPr>
                      <m:e>
                        <m:r>
                          <a:rPr lang="en-US" sz="3200" b="0" i="1" smtClean="0">
                            <a:latin typeface="Cambria Math" panose="02040503050406030204" pitchFamily="18" charset="0"/>
                            <a:cs typeface="Times New Roman" panose="02020603050405020304" pitchFamily="18" charset="0"/>
                          </a:rPr>
                          <m:t>2.8524 , 4.2879</m:t>
                        </m:r>
                      </m:e>
                    </m:d>
                  </m:oMath>
                </a14:m>
                <a:r>
                  <a:rPr lang="en-GB" sz="32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cs typeface="Times New Roman" panose="02020603050405020304" pitchFamily="18" charset="0"/>
                      </a:rPr>
                      <m:t>2.8524</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ea typeface="Cambria Math" panose="02040503050406030204" pitchFamily="18" charset="0"/>
                            <a:cs typeface="Times New Roman" panose="02020603050405020304" pitchFamily="18" charset="0"/>
                          </a:rPr>
                          <m:t>𝛽</m:t>
                        </m:r>
                      </m:e>
                      <m:sub>
                        <m:r>
                          <a:rPr lang="en-US" sz="3200" i="1">
                            <a:latin typeface="Cambria Math" panose="02040503050406030204" pitchFamily="18" charset="0"/>
                            <a:cs typeface="Times New Roman" panose="02020603050405020304" pitchFamily="18" charset="0"/>
                          </a:rPr>
                          <m:t>1</m:t>
                        </m:r>
                      </m:sub>
                    </m:sSub>
                    <m:r>
                      <a:rPr lang="en-US" sz="3200" i="1">
                        <a:latin typeface="Cambria Math" panose="02040503050406030204" pitchFamily="18" charset="0"/>
                        <a:ea typeface="Cambria Math" panose="02040503050406030204" pitchFamily="18" charset="0"/>
                        <a:cs typeface="Times New Roman" panose="02020603050405020304" pitchFamily="18" charset="0"/>
                      </a:rPr>
                      <m:t>≤</m:t>
                    </m:r>
                    <m:r>
                      <a:rPr lang="en-US" sz="3200" i="1">
                        <a:latin typeface="Cambria Math" panose="02040503050406030204" pitchFamily="18" charset="0"/>
                        <a:cs typeface="Times New Roman" panose="02020603050405020304" pitchFamily="18" charset="0"/>
                      </a:rPr>
                      <m:t>4.2879</m:t>
                    </m:r>
                  </m:oMath>
                </a14:m>
                <a:endParaRPr lang="en-GB" sz="3200" dirty="0" smtClean="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confidence coefficient </a:t>
                </a:r>
                <a:r>
                  <a:rPr lang="en-US" sz="3200" dirty="0" smtClean="0">
                    <a:latin typeface="Times New Roman" panose="02020603050405020304" pitchFamily="18" charset="0"/>
                    <a:cs typeface="Times New Roman" panose="02020603050405020304" pitchFamily="18" charset="0"/>
                  </a:rPr>
                  <a:t>0.95</a:t>
                </a:r>
                <a:r>
                  <a:rPr lang="en-US" sz="3200" dirty="0">
                    <a:latin typeface="Times New Roman" panose="02020603050405020304" pitchFamily="18" charset="0"/>
                    <a:cs typeface="Times New Roman" panose="02020603050405020304" pitchFamily="18" charset="0"/>
                  </a:rPr>
                  <a:t>, we estimate that the mean number of work </a:t>
                </a:r>
                <a:r>
                  <a:rPr lang="en-US" sz="3200" dirty="0" smtClean="0">
                    <a:latin typeface="Times New Roman" panose="02020603050405020304" pitchFamily="18" charset="0"/>
                    <a:cs typeface="Times New Roman" panose="02020603050405020304" pitchFamily="18" charset="0"/>
                  </a:rPr>
                  <a:t>hours increases </a:t>
                </a:r>
                <a:r>
                  <a:rPr lang="en-US" sz="3200" dirty="0">
                    <a:latin typeface="Times New Roman" panose="02020603050405020304" pitchFamily="18" charset="0"/>
                    <a:cs typeface="Times New Roman" panose="02020603050405020304" pitchFamily="18" charset="0"/>
                  </a:rPr>
                  <a:t>by somewhere between 2.85 </a:t>
                </a:r>
                <a:r>
                  <a:rPr lang="en-US" sz="3200" dirty="0" smtClean="0">
                    <a:latin typeface="Times New Roman" panose="02020603050405020304" pitchFamily="18" charset="0"/>
                    <a:cs typeface="Times New Roman" panose="02020603050405020304" pitchFamily="18" charset="0"/>
                  </a:rPr>
                  <a:t>and </a:t>
                </a:r>
                <a:r>
                  <a:rPr lang="en-US" sz="3200" dirty="0">
                    <a:latin typeface="Times New Roman" panose="02020603050405020304" pitchFamily="18" charset="0"/>
                    <a:cs typeface="Times New Roman" panose="02020603050405020304" pitchFamily="18" charset="0"/>
                  </a:rPr>
                  <a:t>4.29 hours for each additional unit in the lot</a:t>
                </a:r>
                <a:r>
                  <a:rPr lang="en-US" sz="3200" dirty="0" smtClean="0">
                    <a:latin typeface="Times New Roman" panose="02020603050405020304" pitchFamily="18" charset="0"/>
                    <a:cs typeface="Times New Roman" panose="02020603050405020304" pitchFamily="18" charset="0"/>
                  </a:rPr>
                  <a:t>.</a:t>
                </a:r>
              </a:p>
              <a:p>
                <a:pPr algn="just"/>
                <a:endParaRPr lang="en-GB" sz="32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523568"/>
                <a:ext cx="10058400" cy="5345526"/>
              </a:xfrm>
              <a:blipFill rotWithShape="0">
                <a:blip r:embed="rId2"/>
                <a:stretch>
                  <a:fillRect l="-1515" r="-2424"/>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51</a:t>
            </a:fld>
            <a:endParaRPr lang="en-US" dirty="0"/>
          </a:p>
        </p:txBody>
      </p:sp>
    </p:spTree>
    <p:extLst>
      <p:ext uri="{BB962C8B-B14F-4D97-AF65-F5344CB8AC3E}">
        <p14:creationId xmlns:p14="http://schemas.microsoft.com/office/powerpoint/2010/main" val="18147631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5" name="Content Placeholder 4"/>
          <p:cNvPicPr>
            <a:picLocks noGrp="1" noChangeAspect="1"/>
          </p:cNvPicPr>
          <p:nvPr>
            <p:ph idx="1"/>
          </p:nvPr>
        </p:nvPicPr>
        <p:blipFill>
          <a:blip r:embed="rId2"/>
          <a:stretch>
            <a:fillRect/>
          </a:stretch>
        </p:blipFill>
        <p:spPr>
          <a:xfrm>
            <a:off x="0" y="9396"/>
            <a:ext cx="12192000" cy="6815514"/>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52</a:t>
            </a:fld>
            <a:endParaRPr lang="en-US" dirty="0"/>
          </a:p>
        </p:txBody>
      </p:sp>
    </p:spTree>
    <p:extLst>
      <p:ext uri="{BB962C8B-B14F-4D97-AF65-F5344CB8AC3E}">
        <p14:creationId xmlns:p14="http://schemas.microsoft.com/office/powerpoint/2010/main" val="27787828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113E31D-E2AB-40D1-8B51-AFA5AFEF393A}" type="slidenum">
              <a:rPr lang="en-US" smtClean="0"/>
              <a:t>53</a:t>
            </a:fld>
            <a:endParaRPr lang="en-US" dirty="0"/>
          </a:p>
        </p:txBody>
      </p:sp>
      <p:pic>
        <p:nvPicPr>
          <p:cNvPr id="5" name="Picture 4"/>
          <p:cNvPicPr>
            <a:picLocks noChangeAspect="1"/>
          </p:cNvPicPr>
          <p:nvPr/>
        </p:nvPicPr>
        <p:blipFill>
          <a:blip r:embed="rId2"/>
          <a:stretch>
            <a:fillRect/>
          </a:stretch>
        </p:blipFill>
        <p:spPr>
          <a:xfrm>
            <a:off x="459970" y="1"/>
            <a:ext cx="11020830" cy="6824910"/>
          </a:xfrm>
          <a:prstGeom prst="rect">
            <a:avLst/>
          </a:prstGeom>
        </p:spPr>
      </p:pic>
    </p:spTree>
    <p:extLst>
      <p:ext uri="{BB962C8B-B14F-4D97-AF65-F5344CB8AC3E}">
        <p14:creationId xmlns:p14="http://schemas.microsoft.com/office/powerpoint/2010/main" val="844277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479323" y="140110"/>
            <a:ext cx="11105535" cy="6039463"/>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54</a:t>
            </a:fld>
            <a:endParaRPr lang="en-US" dirty="0"/>
          </a:p>
        </p:txBody>
      </p:sp>
    </p:spTree>
    <p:extLst>
      <p:ext uri="{BB962C8B-B14F-4D97-AF65-F5344CB8AC3E}">
        <p14:creationId xmlns:p14="http://schemas.microsoft.com/office/powerpoint/2010/main" val="5207921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Slide Number Placeholder 3"/>
          <p:cNvSpPr>
            <a:spLocks noGrp="1"/>
          </p:cNvSpPr>
          <p:nvPr>
            <p:ph type="sldNum" sz="quarter" idx="12"/>
          </p:nvPr>
        </p:nvSpPr>
        <p:spPr/>
        <p:txBody>
          <a:bodyPr/>
          <a:lstStyle/>
          <a:p>
            <a:fld id="{6113E31D-E2AB-40D1-8B51-AFA5AFEF393A}" type="slidenum">
              <a:rPr lang="en-US" smtClean="0"/>
              <a:t>55</a:t>
            </a:fld>
            <a:endParaRPr lang="en-US" dirty="0"/>
          </a:p>
        </p:txBody>
      </p:sp>
      <p:pic>
        <p:nvPicPr>
          <p:cNvPr id="5" name="Picture 4"/>
          <p:cNvPicPr>
            <a:picLocks noChangeAspect="1"/>
          </p:cNvPicPr>
          <p:nvPr/>
        </p:nvPicPr>
        <p:blipFill>
          <a:blip r:embed="rId2"/>
          <a:stretch>
            <a:fillRect/>
          </a:stretch>
        </p:blipFill>
        <p:spPr>
          <a:xfrm>
            <a:off x="152400" y="286603"/>
            <a:ext cx="11772900" cy="6538308"/>
          </a:xfrm>
          <a:prstGeom prst="rect">
            <a:avLst/>
          </a:prstGeom>
        </p:spPr>
      </p:pic>
    </p:spTree>
    <p:extLst>
      <p:ext uri="{BB962C8B-B14F-4D97-AF65-F5344CB8AC3E}">
        <p14:creationId xmlns:p14="http://schemas.microsoft.com/office/powerpoint/2010/main" val="36787916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3200" dirty="0"/>
              <a:t>Coefficients</a:t>
            </a:r>
          </a:p>
          <a:p>
            <a:endParaRPr lang="en-GB" sz="3200" dirty="0"/>
          </a:p>
          <a:p>
            <a:r>
              <a:rPr lang="en-GB" sz="3200" dirty="0"/>
              <a:t>Term       </a:t>
            </a:r>
            <a:r>
              <a:rPr lang="en-GB" sz="3200" dirty="0" err="1"/>
              <a:t>Coef</a:t>
            </a:r>
            <a:r>
              <a:rPr lang="en-GB" sz="3200" dirty="0"/>
              <a:t>  SE </a:t>
            </a:r>
            <a:r>
              <a:rPr lang="en-GB" sz="3200" dirty="0" err="1"/>
              <a:t>Coef</a:t>
            </a:r>
            <a:r>
              <a:rPr lang="en-GB" sz="3200" dirty="0"/>
              <a:t>      95% CI      T-Value  P-Value   VIF</a:t>
            </a:r>
          </a:p>
          <a:p>
            <a:r>
              <a:rPr lang="fr-FR" sz="3200" dirty="0"/>
              <a:t>Constant   62.4     26.2  (  8.2, 116.5)     2.38    0.026</a:t>
            </a:r>
          </a:p>
          <a:p>
            <a:r>
              <a:rPr lang="en-GB" sz="3200" dirty="0"/>
              <a:t>x        </a:t>
            </a:r>
            <a:r>
              <a:rPr lang="en-GB" sz="3200" dirty="0" smtClean="0"/>
              <a:t>      </a:t>
            </a:r>
            <a:r>
              <a:rPr lang="en-GB" sz="3200" dirty="0"/>
              <a:t>3.570    0.347  </a:t>
            </a:r>
            <a:r>
              <a:rPr lang="en-GB" sz="3200" dirty="0">
                <a:solidFill>
                  <a:srgbClr val="FF0000"/>
                </a:solidFill>
              </a:rPr>
              <a:t>(2.852, 4.288)    </a:t>
            </a:r>
            <a:r>
              <a:rPr lang="en-GB" sz="3200" dirty="0"/>
              <a:t>10.29    0.000  </a:t>
            </a:r>
            <a:r>
              <a:rPr lang="en-GB" sz="3200" dirty="0" smtClean="0"/>
              <a:t>1.00</a:t>
            </a:r>
            <a:endParaRPr lang="en-GB" sz="3200" dirty="0"/>
          </a:p>
        </p:txBody>
      </p:sp>
      <p:sp>
        <p:nvSpPr>
          <p:cNvPr id="4" name="Slide Number Placeholder 3"/>
          <p:cNvSpPr>
            <a:spLocks noGrp="1"/>
          </p:cNvSpPr>
          <p:nvPr>
            <p:ph type="sldNum" sz="quarter" idx="12"/>
          </p:nvPr>
        </p:nvSpPr>
        <p:spPr/>
        <p:txBody>
          <a:bodyPr/>
          <a:lstStyle/>
          <a:p>
            <a:fld id="{6113E31D-E2AB-40D1-8B51-AFA5AFEF393A}" type="slidenum">
              <a:rPr lang="en-US" smtClean="0"/>
              <a:t>56</a:t>
            </a:fld>
            <a:endParaRPr lang="en-US" dirty="0"/>
          </a:p>
        </p:txBody>
      </p:sp>
    </p:spTree>
    <p:extLst>
      <p:ext uri="{BB962C8B-B14F-4D97-AF65-F5344CB8AC3E}">
        <p14:creationId xmlns:p14="http://schemas.microsoft.com/office/powerpoint/2010/main" val="2508293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b="1" dirty="0" smtClean="0">
                    <a:solidFill>
                      <a:schemeClr val="tx2">
                        <a:lumMod val="60000"/>
                        <a:lumOff val="40000"/>
                      </a:schemeClr>
                    </a:solidFill>
                    <a:latin typeface="Times New Roman" panose="02020603050405020304" pitchFamily="18" charset="0"/>
                    <a:cs typeface="Times New Roman" panose="02020603050405020304" pitchFamily="18" charset="0"/>
                  </a:rPr>
                  <a:t>Hypotheses Testing for </a:t>
                </a:r>
                <a14:m>
                  <m:oMath xmlns:m="http://schemas.openxmlformats.org/officeDocument/2006/math">
                    <m:sSub>
                      <m:sSubPr>
                        <m:ctrlPr>
                          <a:rPr lang="en-US" b="1" i="1">
                            <a:solidFill>
                              <a:schemeClr val="tx2">
                                <a:lumMod val="60000"/>
                                <a:lumOff val="40000"/>
                              </a:schemeClr>
                            </a:solidFill>
                            <a:latin typeface="Cambria Math" panose="02040503050406030204" pitchFamily="18" charset="0"/>
                            <a:cs typeface="Times New Roman" panose="02020603050405020304" pitchFamily="18" charset="0"/>
                          </a:rPr>
                        </m:ctrlPr>
                      </m:sSubPr>
                      <m:e>
                        <m:r>
                          <a:rPr lang="en-US" b="1" i="1">
                            <a:solidFill>
                              <a:schemeClr val="tx2">
                                <a:lumMod val="60000"/>
                                <a:lumOff val="40000"/>
                              </a:schemeClr>
                            </a:solidFill>
                            <a:latin typeface="Cambria Math" panose="02040503050406030204" pitchFamily="18" charset="0"/>
                            <a:ea typeface="Cambria Math" panose="02040503050406030204" pitchFamily="18" charset="0"/>
                            <a:cs typeface="Times New Roman" panose="02020603050405020304" pitchFamily="18" charset="0"/>
                          </a:rPr>
                          <m:t>𝜷</m:t>
                        </m:r>
                      </m:e>
                      <m:sub>
                        <m:r>
                          <a:rPr lang="en-US" b="1" i="1">
                            <a:solidFill>
                              <a:schemeClr val="tx2">
                                <a:lumMod val="60000"/>
                                <a:lumOff val="40000"/>
                              </a:schemeClr>
                            </a:solidFill>
                            <a:latin typeface="Cambria Math" panose="02040503050406030204" pitchFamily="18" charset="0"/>
                            <a:cs typeface="Times New Roman" panose="02020603050405020304" pitchFamily="18" charset="0"/>
                          </a:rPr>
                          <m:t>𝟏</m:t>
                        </m:r>
                      </m:sub>
                    </m:sSub>
                  </m:oMath>
                </a14:m>
                <a:r>
                  <a:rPr lang="en-US" b="1" dirty="0" smtClean="0">
                    <a:solidFill>
                      <a:schemeClr val="tx2">
                        <a:lumMod val="60000"/>
                        <a:lumOff val="40000"/>
                      </a:schemeClr>
                    </a:solidFill>
                    <a:latin typeface="Times New Roman" panose="02020603050405020304" pitchFamily="18" charset="0"/>
                    <a:cs typeface="Times New Roman" panose="02020603050405020304" pitchFamily="18" charset="0"/>
                  </a:rPr>
                  <a:t> </a:t>
                </a:r>
                <a:endParaRPr lang="en-GB" b="1" dirty="0">
                  <a:solidFill>
                    <a:schemeClr val="tx2">
                      <a:lumMod val="60000"/>
                      <a:lumOff val="40000"/>
                    </a:schemeClr>
                  </a:solidFill>
                  <a:latin typeface="Times New Roman" panose="02020603050405020304" pitchFamily="18" charset="0"/>
                  <a:cs typeface="Times New Roman" panose="02020603050405020304" pitchFamily="18" charset="0"/>
                </a:endParaRP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727" b="-226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GB" sz="3200" b="1" dirty="0">
                    <a:solidFill>
                      <a:schemeClr val="accent1">
                        <a:lumMod val="75000"/>
                      </a:schemeClr>
                    </a:solidFill>
                    <a:latin typeface="Times New Roman" panose="02020603050405020304" pitchFamily="18" charset="0"/>
                    <a:cs typeface="Times New Roman" panose="02020603050405020304" pitchFamily="18" charset="0"/>
                  </a:rPr>
                  <a:t>Two-Sided Test</a:t>
                </a:r>
                <a:endParaRPr lang="en-US" sz="3200" b="1" dirty="0" smtClean="0">
                  <a:solidFill>
                    <a:schemeClr val="accent1">
                      <a:lumMod val="75000"/>
                    </a:schemeClr>
                  </a:solidFill>
                  <a:latin typeface="Times New Roman" panose="02020603050405020304" pitchFamily="18" charset="0"/>
                  <a:cs typeface="Times New Roman" panose="02020603050405020304" pitchFamily="18" charset="0"/>
                </a:endParaRPr>
              </a:p>
              <a:p>
                <a:r>
                  <a:rPr lang="en-US" sz="3200" dirty="0" smtClean="0">
                    <a:solidFill>
                      <a:schemeClr val="tx1"/>
                    </a:solidFill>
                    <a:latin typeface="Times New Roman" panose="02020603050405020304" pitchFamily="18" charset="0"/>
                    <a:cs typeface="Times New Roman" panose="02020603050405020304" pitchFamily="18" charset="0"/>
                  </a:rPr>
                  <a:t>1. Hypotheses</a:t>
                </a:r>
              </a:p>
              <a:p>
                <a14:m>
                  <m:oMath xmlns:m="http://schemas.openxmlformats.org/officeDocument/2006/math">
                    <m:sSub>
                      <m:sSubPr>
                        <m:ctrlPr>
                          <a:rPr lang="en-GB" sz="320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rPr>
                          <m:t>𝐻</m:t>
                        </m:r>
                      </m:e>
                      <m:sub>
                        <m:r>
                          <a:rPr lang="en-US" sz="3200" b="0" i="1" smtClean="0">
                            <a:solidFill>
                              <a:schemeClr val="tx1"/>
                            </a:solidFill>
                            <a:latin typeface="Cambria Math" panose="02040503050406030204" pitchFamily="18" charset="0"/>
                          </a:rPr>
                          <m:t>0</m:t>
                        </m:r>
                      </m:sub>
                    </m:sSub>
                    <m:r>
                      <a:rPr lang="en-US" sz="3200" b="0" i="1" smtClean="0">
                        <a:solidFill>
                          <a:schemeClr val="tx1"/>
                        </a:solidFill>
                        <a:latin typeface="Cambria Math" panose="02040503050406030204" pitchFamily="18" charset="0"/>
                      </a:rPr>
                      <m:t>:</m:t>
                    </m:r>
                    <m:sSub>
                      <m:sSubPr>
                        <m:ctrlPr>
                          <a:rPr lang="en-US" sz="3200" b="0" i="1" smtClean="0">
                            <a:solidFill>
                              <a:schemeClr val="tx1"/>
                            </a:solidFill>
                            <a:latin typeface="Cambria Math" panose="02040503050406030204" pitchFamily="18" charset="0"/>
                          </a:rPr>
                        </m:ctrlPr>
                      </m:sSubPr>
                      <m:e>
                        <m:r>
                          <a:rPr lang="en-US" sz="3200" b="0" i="1" smtClean="0">
                            <a:solidFill>
                              <a:schemeClr val="tx1"/>
                            </a:solidFill>
                            <a:latin typeface="Cambria Math" panose="02040503050406030204" pitchFamily="18" charset="0"/>
                            <a:ea typeface="Cambria Math" panose="02040503050406030204" pitchFamily="18" charset="0"/>
                          </a:rPr>
                          <m:t>𝛽</m:t>
                        </m:r>
                      </m:e>
                      <m:sub>
                        <m:r>
                          <a:rPr lang="en-US" sz="3200" b="0" i="1" smtClean="0">
                            <a:solidFill>
                              <a:schemeClr val="tx1"/>
                            </a:solidFill>
                            <a:latin typeface="Cambria Math" panose="02040503050406030204" pitchFamily="18" charset="0"/>
                          </a:rPr>
                          <m:t>1</m:t>
                        </m:r>
                      </m:sub>
                    </m:sSub>
                    <m:r>
                      <a:rPr lang="en-US" sz="3200" b="0" i="1" smtClean="0">
                        <a:solidFill>
                          <a:schemeClr val="tx1"/>
                        </a:solidFill>
                        <a:latin typeface="Cambria Math" panose="02040503050406030204" pitchFamily="18" charset="0"/>
                      </a:rPr>
                      <m:t>=</m:t>
                    </m:r>
                    <m:r>
                      <a:rPr lang="en-US" sz="3200" b="0" i="1" smtClean="0">
                        <a:solidFill>
                          <a:schemeClr val="tx1"/>
                        </a:solidFill>
                        <a:latin typeface="Cambria Math" panose="02040503050406030204" pitchFamily="18" charset="0"/>
                      </a:rPr>
                      <m:t>𝐴</m:t>
                    </m:r>
                  </m:oMath>
                </a14:m>
                <a:endParaRPr lang="en-US" sz="3200" b="0" dirty="0" smtClean="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GB"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𝐻</m:t>
                        </m:r>
                      </m:e>
                      <m:sub>
                        <m:r>
                          <a:rPr lang="en-US" sz="3200" b="0" i="1" smtClean="0">
                            <a:solidFill>
                              <a:schemeClr val="tx1"/>
                            </a:solidFill>
                            <a:latin typeface="Cambria Math" panose="02040503050406030204" pitchFamily="18" charset="0"/>
                          </a:rPr>
                          <m:t>1</m:t>
                        </m:r>
                      </m:sub>
                    </m:sSub>
                    <m:r>
                      <a:rPr lang="en-US" sz="3200" i="1">
                        <a:solidFill>
                          <a:schemeClr val="tx1"/>
                        </a:solidFill>
                        <a:latin typeface="Cambria Math" panose="02040503050406030204" pitchFamily="18" charset="0"/>
                      </a:rPr>
                      <m:t>:</m:t>
                    </m:r>
                    <m:sSub>
                      <m:sSubPr>
                        <m:ctrlPr>
                          <a:rPr lang="en-US"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ea typeface="Cambria Math" panose="02040503050406030204" pitchFamily="18" charset="0"/>
                          </a:rPr>
                          <m:t>𝛽</m:t>
                        </m:r>
                      </m:e>
                      <m:sub>
                        <m:r>
                          <a:rPr lang="en-US" sz="3200" i="1">
                            <a:solidFill>
                              <a:schemeClr val="tx1"/>
                            </a:solidFill>
                            <a:latin typeface="Cambria Math" panose="02040503050406030204" pitchFamily="18" charset="0"/>
                          </a:rPr>
                          <m:t>1</m:t>
                        </m:r>
                      </m:sub>
                    </m:sSub>
                    <m:r>
                      <a:rPr lang="en-US" sz="3200" i="1" dirty="0" smtClean="0">
                        <a:solidFill>
                          <a:schemeClr val="tx1"/>
                        </a:solidFill>
                        <a:latin typeface="Cambria Math" panose="02040503050406030204" pitchFamily="18" charset="0"/>
                        <a:ea typeface="Cambria Math" panose="02040503050406030204" pitchFamily="18" charset="0"/>
                      </a:rPr>
                      <m:t>≠</m:t>
                    </m:r>
                    <m:r>
                      <a:rPr lang="en-US" sz="3200" i="1">
                        <a:solidFill>
                          <a:schemeClr val="tx1"/>
                        </a:solidFill>
                        <a:latin typeface="Cambria Math" panose="02040503050406030204" pitchFamily="18" charset="0"/>
                      </a:rPr>
                      <m:t>𝐴</m:t>
                    </m:r>
                  </m:oMath>
                </a14:m>
                <a:endParaRPr lang="en-US" sz="3200" dirty="0" smtClean="0">
                  <a:solidFill>
                    <a:schemeClr val="tx1"/>
                  </a:solidFill>
                  <a:latin typeface="Times New Roman" panose="02020603050405020304" pitchFamily="18" charset="0"/>
                  <a:cs typeface="Times New Roman" panose="02020603050405020304" pitchFamily="18" charset="0"/>
                </a:endParaRPr>
              </a:p>
              <a:p>
                <a:r>
                  <a:rPr lang="en-US" sz="3200" dirty="0" smtClean="0">
                    <a:solidFill>
                      <a:schemeClr val="tx1"/>
                    </a:solidFill>
                    <a:latin typeface="Times New Roman" panose="02020603050405020304" pitchFamily="18" charset="0"/>
                    <a:cs typeface="Times New Roman" panose="02020603050405020304" pitchFamily="18" charset="0"/>
                  </a:rPr>
                  <a:t>2.Test statistic</a:t>
                </a:r>
              </a:p>
              <a:p>
                <a14:m>
                  <m:oMath xmlns:m="http://schemas.openxmlformats.org/officeDocument/2006/math">
                    <m:r>
                      <a:rPr lang="en-US" sz="3200" b="0" i="1" smtClean="0">
                        <a:solidFill>
                          <a:schemeClr val="tx1"/>
                        </a:solidFill>
                        <a:latin typeface="Cambria Math" panose="02040503050406030204" pitchFamily="18" charset="0"/>
                        <a:cs typeface="Times New Roman" panose="02020603050405020304" pitchFamily="18" charset="0"/>
                      </a:rPr>
                      <m:t>𝑇</m:t>
                    </m:r>
                    <m:r>
                      <a:rPr lang="en-US" sz="3200" b="0" i="1" smtClean="0">
                        <a:solidFill>
                          <a:schemeClr val="tx1"/>
                        </a:solidFill>
                        <a:latin typeface="Cambria Math" panose="02040503050406030204" pitchFamily="18" charset="0"/>
                        <a:cs typeface="Times New Roman" panose="02020603050405020304" pitchFamily="18" charset="0"/>
                      </a:rPr>
                      <m:t>=</m:t>
                    </m:r>
                    <m:f>
                      <m:fPr>
                        <m:ctrlPr>
                          <a:rPr lang="en-GB" sz="3200" i="1">
                            <a:latin typeface="Cambria Math" panose="02040503050406030204" pitchFamily="18" charset="0"/>
                            <a:cs typeface="Times New Roman" panose="02020603050405020304" pitchFamily="18" charset="0"/>
                          </a:rPr>
                        </m:ctrlPr>
                      </m:fPr>
                      <m:num>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r>
                          <a:rPr lang="en-US" sz="3200" i="1">
                            <a:latin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cs typeface="Times New Roman" panose="02020603050405020304" pitchFamily="18" charset="0"/>
                          </a:rPr>
                          <m:t>𝐴</m:t>
                        </m:r>
                      </m:num>
                      <m:den>
                        <m:r>
                          <a:rPr lang="en-US" sz="3200" i="1">
                            <a:latin typeface="Cambria Math" panose="02040503050406030204" pitchFamily="18" charset="0"/>
                            <a:cs typeface="Times New Roman" panose="02020603050405020304" pitchFamily="18" charset="0"/>
                          </a:rPr>
                          <m:t>𝑆</m:t>
                        </m:r>
                        <m:d>
                          <m:dPr>
                            <m:ctrlPr>
                              <a:rPr lang="en-US" sz="3200" i="1">
                                <a:latin typeface="Cambria Math" panose="02040503050406030204" pitchFamily="18" charset="0"/>
                                <a:cs typeface="Times New Roman" panose="02020603050405020304" pitchFamily="18" charset="0"/>
                              </a:rPr>
                            </m:ctrlPr>
                          </m:dPr>
                          <m:e>
                            <m:sSub>
                              <m:sSubPr>
                                <m:ctrlPr>
                                  <a:rPr lang="en-GB" sz="3200" i="1">
                                    <a:latin typeface="Cambria Math" panose="02040503050406030204" pitchFamily="18" charset="0"/>
                                    <a:cs typeface="Times New Roman" panose="02020603050405020304" pitchFamily="18" charset="0"/>
                                  </a:rPr>
                                </m:ctrlPr>
                              </m:sSubPr>
                              <m:e>
                                <m:r>
                                  <a:rPr lang="en-US" sz="3200" i="1">
                                    <a:latin typeface="Cambria Math" panose="02040503050406030204" pitchFamily="18" charset="0"/>
                                    <a:cs typeface="Times New Roman" panose="02020603050405020304" pitchFamily="18" charset="0"/>
                                  </a:rPr>
                                  <m:t>𝑏</m:t>
                                </m:r>
                              </m:e>
                              <m:sub>
                                <m:r>
                                  <a:rPr lang="en-US" sz="3200" i="1">
                                    <a:latin typeface="Cambria Math" panose="02040503050406030204" pitchFamily="18" charset="0"/>
                                    <a:cs typeface="Times New Roman" panose="02020603050405020304" pitchFamily="18" charset="0"/>
                                  </a:rPr>
                                  <m:t>1</m:t>
                                </m:r>
                              </m:sub>
                            </m:sSub>
                          </m:e>
                        </m:d>
                      </m:den>
                    </m:f>
                    <m:r>
                      <a:rPr lang="en-US" sz="3200" i="1" smtClea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320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𝑡</m:t>
                        </m:r>
                      </m:e>
                      <m:sub>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𝑛</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−2</m:t>
                        </m:r>
                      </m:sub>
                    </m:sSub>
                  </m:oMath>
                </a14:m>
                <a:endParaRPr lang="en-US" sz="3200" dirty="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394" t="-333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57</a:t>
            </a:fld>
            <a:endParaRPr lang="en-US" dirty="0"/>
          </a:p>
        </p:txBody>
      </p:sp>
    </p:spTree>
    <p:extLst>
      <p:ext uri="{BB962C8B-B14F-4D97-AF65-F5344CB8AC3E}">
        <p14:creationId xmlns:p14="http://schemas.microsoft.com/office/powerpoint/2010/main" val="34212984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330926"/>
                <a:ext cx="10058400" cy="5538168"/>
              </a:xfrm>
            </p:spPr>
            <p:txBody>
              <a:bodyPr>
                <a:normAutofit/>
              </a:bodyPr>
              <a:lstStyle/>
              <a:p>
                <a:r>
                  <a:rPr lang="en-US" sz="3200" dirty="0" smtClean="0">
                    <a:solidFill>
                      <a:schemeClr val="tx1"/>
                    </a:solidFill>
                    <a:latin typeface="Times New Roman" panose="02020603050405020304" pitchFamily="18" charset="0"/>
                    <a:cs typeface="Times New Roman" panose="02020603050405020304" pitchFamily="18" charset="0"/>
                  </a:rPr>
                  <a:t>3.Critical Region</a:t>
                </a:r>
                <a:endParaRPr lang="en-US" sz="3200" dirty="0">
                  <a:solidFill>
                    <a:schemeClr val="tx1"/>
                  </a:solidFill>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Reject </a:t>
                </a:r>
                <a14:m>
                  <m:oMath xmlns:m="http://schemas.openxmlformats.org/officeDocument/2006/math">
                    <m:sSub>
                      <m:sSubPr>
                        <m:ctrlPr>
                          <a:rPr lang="en-GB" sz="3200" i="1">
                            <a:solidFill>
                              <a:schemeClr val="tx1"/>
                            </a:solidFill>
                            <a:latin typeface="Cambria Math" panose="02040503050406030204" pitchFamily="18" charset="0"/>
                          </a:rPr>
                        </m:ctrlPr>
                      </m:sSubPr>
                      <m:e>
                        <m:r>
                          <a:rPr lang="en-US" sz="3200" i="1">
                            <a:solidFill>
                              <a:schemeClr val="tx1"/>
                            </a:solidFill>
                            <a:latin typeface="Cambria Math" panose="02040503050406030204" pitchFamily="18" charset="0"/>
                          </a:rPr>
                          <m:t>𝐻</m:t>
                        </m:r>
                      </m:e>
                      <m:sub>
                        <m:r>
                          <a:rPr lang="en-US" sz="3200" i="1">
                            <a:solidFill>
                              <a:schemeClr val="tx1"/>
                            </a:solidFill>
                            <a:latin typeface="Cambria Math" panose="02040503050406030204" pitchFamily="18" charset="0"/>
                          </a:rPr>
                          <m:t>0</m:t>
                        </m:r>
                      </m:sub>
                    </m:sSub>
                  </m:oMath>
                </a14:m>
                <a:r>
                  <a:rPr lang="en-GB" sz="3200" dirty="0" smtClean="0">
                    <a:latin typeface="Times New Roman" panose="02020603050405020304" pitchFamily="18" charset="0"/>
                    <a:cs typeface="Times New Roman" panose="02020603050405020304" pitchFamily="18" charset="0"/>
                  </a:rPr>
                  <a:t> if T&gt;</a:t>
                </a:r>
                <a14:m>
                  <m:oMath xmlns:m="http://schemas.openxmlformats.org/officeDocument/2006/math">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r>
                          <a:rPr lang="en-US" sz="3200" i="1">
                            <a:solidFill>
                              <a:schemeClr val="tx1"/>
                            </a:solidFill>
                            <a:latin typeface="Cambria Math" panose="02040503050406030204" pitchFamily="18" charset="0"/>
                            <a:cs typeface="Times New Roman" panose="02020603050405020304" pitchFamily="18" charset="0"/>
                          </a:rPr>
                          <m:t>1</m:t>
                        </m:r>
                        <m:r>
                          <a:rPr lang="en-US" sz="3200" i="1">
                            <a:solidFill>
                              <a:schemeClr val="tx1"/>
                            </a:solidFill>
                            <a:latin typeface="Cambria Math" panose="02040503050406030204" pitchFamily="18" charset="0"/>
                            <a:cs typeface="Times New Roman" panose="02020603050405020304" pitchFamily="18" charset="0"/>
                          </a:rPr>
                          <m:t>−</m:t>
                        </m:r>
                        <m:f>
                          <m:fPr>
                            <m:ctrlP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oMath>
                </a14:m>
                <a:r>
                  <a:rPr lang="en-GB" sz="3200" dirty="0" smtClean="0">
                    <a:latin typeface="Times New Roman" panose="02020603050405020304" pitchFamily="18" charset="0"/>
                    <a:cs typeface="Times New Roman" panose="02020603050405020304" pitchFamily="18" charset="0"/>
                  </a:rPr>
                  <a:t> or T&lt;-</a:t>
                </a:r>
                <a14:m>
                  <m:oMath xmlns:m="http://schemas.openxmlformats.org/officeDocument/2006/math">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r>
                          <a:rPr lang="en-US" sz="3200" i="1">
                            <a:solidFill>
                              <a:schemeClr val="tx1"/>
                            </a:solidFill>
                            <a:latin typeface="Cambria Math" panose="02040503050406030204" pitchFamily="18" charset="0"/>
                            <a:cs typeface="Times New Roman" panose="02020603050405020304" pitchFamily="18" charset="0"/>
                          </a:rPr>
                          <m:t>1</m:t>
                        </m:r>
                        <m:r>
                          <a:rPr lang="en-US" sz="3200" i="1">
                            <a:solidFill>
                              <a:schemeClr val="tx1"/>
                            </a:solidFill>
                            <a:latin typeface="Cambria Math" panose="02040503050406030204" pitchFamily="18" charset="0"/>
                            <a:cs typeface="Times New Roman" panose="02020603050405020304" pitchFamily="18" charset="0"/>
                          </a:rPr>
                          <m:t>−</m:t>
                        </m:r>
                        <m:f>
                          <m:fPr>
                            <m:ctrlP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oMath>
                </a14:m>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4-Decision </a:t>
                </a:r>
              </a:p>
              <a:p>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By p-value : </a:t>
                </a:r>
                <a:r>
                  <a:rPr lang="en-GB" sz="3200" dirty="0">
                    <a:latin typeface="Times New Roman" panose="02020603050405020304" pitchFamily="18" charset="0"/>
                    <a:cs typeface="Times New Roman" panose="02020603050405020304" pitchFamily="18" charset="0"/>
                  </a:rPr>
                  <a:t>Reject </a:t>
                </a:r>
                <a14:m>
                  <m:oMath xmlns:m="http://schemas.openxmlformats.org/officeDocument/2006/math">
                    <m:sSub>
                      <m:sSubPr>
                        <m:ctrlPr>
                          <a:rPr lang="en-GB" sz="3200" i="1">
                            <a:latin typeface="Cambria Math" panose="02040503050406030204" pitchFamily="18" charset="0"/>
                          </a:rPr>
                        </m:ctrlPr>
                      </m:sSubPr>
                      <m:e>
                        <m:r>
                          <a:rPr lang="en-US" sz="3200" i="1">
                            <a:latin typeface="Cambria Math" panose="02040503050406030204" pitchFamily="18" charset="0"/>
                          </a:rPr>
                          <m:t>𝐻</m:t>
                        </m:r>
                      </m:e>
                      <m:sub>
                        <m:r>
                          <a:rPr lang="en-US" sz="3200" i="1">
                            <a:latin typeface="Cambria Math" panose="02040503050406030204" pitchFamily="18" charset="0"/>
                          </a:rPr>
                          <m:t>0</m:t>
                        </m:r>
                      </m:sub>
                    </m:sSub>
                  </m:oMath>
                </a14:m>
                <a:r>
                  <a:rPr lang="en-US" sz="3200" dirty="0">
                    <a:latin typeface="Times New Roman" panose="02020603050405020304" pitchFamily="18" charset="0"/>
                    <a:cs typeface="Times New Roman" panose="02020603050405020304" pitchFamily="18" charset="0"/>
                  </a:rPr>
                  <a:t> if </a:t>
                </a:r>
                <a14:m>
                  <m:oMath xmlns:m="http://schemas.openxmlformats.org/officeDocument/2006/math">
                    <m:r>
                      <a:rPr lang="en-US" sz="3200" i="1">
                        <a:latin typeface="Cambria Math" panose="02040503050406030204" pitchFamily="18" charset="0"/>
                      </a:rPr>
                      <m:t>𝑝</m:t>
                    </m:r>
                    <m:r>
                      <a:rPr lang="en-US" sz="3200" i="1">
                        <a:latin typeface="Cambria Math" panose="02040503050406030204" pitchFamily="18" charset="0"/>
                      </a:rPr>
                      <m:t>−</m:t>
                    </m:r>
                    <m:r>
                      <a:rPr lang="en-US" sz="3200" i="1">
                        <a:latin typeface="Cambria Math" panose="02040503050406030204" pitchFamily="18" charset="0"/>
                      </a:rPr>
                      <m:t>𝑣𝑎𝑙𝑢𝑒</m:t>
                    </m:r>
                    <m:r>
                      <a:rPr lang="en-US" sz="3200" i="1">
                        <a:latin typeface="Cambria Math" panose="02040503050406030204" pitchFamily="18" charset="0"/>
                      </a:rPr>
                      <m:t>&lt;</m:t>
                    </m:r>
                    <m:r>
                      <a:rPr lang="en-US" sz="3200" i="1">
                        <a:latin typeface="Cambria Math" panose="02040503050406030204" pitchFamily="18" charset="0"/>
                      </a:rPr>
                      <m:t>𝛼</m:t>
                    </m:r>
                  </m:oMath>
                </a14:m>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P-value=</a:t>
                </a:r>
                <a14:m>
                  <m:oMath xmlns:m="http://schemas.openxmlformats.org/officeDocument/2006/math">
                    <m:r>
                      <a:rPr lang="en-US" sz="3200" b="0" i="1" smtClean="0">
                        <a:latin typeface="Cambria Math" panose="02040503050406030204" pitchFamily="18" charset="0"/>
                        <a:cs typeface="Times New Roman" panose="02020603050405020304" pitchFamily="18" charset="0"/>
                      </a:rPr>
                      <m:t>2</m:t>
                    </m:r>
                    <m:r>
                      <a:rPr lang="en-US" sz="3200" b="0" i="1" smtClean="0">
                        <a:latin typeface="Cambria Math" panose="02040503050406030204" pitchFamily="18" charset="0"/>
                        <a:cs typeface="Times New Roman" panose="02020603050405020304" pitchFamily="18" charset="0"/>
                      </a:rPr>
                      <m:t> </m:t>
                    </m:r>
                    <m:r>
                      <a:rPr lang="en-US" sz="3200" b="0" i="1" smtClean="0">
                        <a:latin typeface="Cambria Math" panose="02040503050406030204" pitchFamily="18" charset="0"/>
                        <a:cs typeface="Times New Roman" panose="02020603050405020304" pitchFamily="18" charset="0"/>
                      </a:rPr>
                      <m:t>𝑃</m:t>
                    </m:r>
                  </m:oMath>
                </a14:m>
                <a:r>
                  <a:rPr lang="en-US" sz="3200" b="0" i="0" dirty="0" smtClean="0">
                    <a:latin typeface="+mj-lt"/>
                    <a:cs typeface="Times New Roman" panose="02020603050405020304" pitchFamily="18" charset="0"/>
                  </a:rPr>
                  <a:t>(</a:t>
                </a:r>
                <a14:m>
                  <m:oMath xmlns:m="http://schemas.openxmlformats.org/officeDocument/2006/math">
                    <m:sSub>
                      <m:sSubPr>
                        <m:ctrlPr>
                          <a:rPr lang="en-US" sz="3200" i="1">
                            <a:solidFill>
                              <a:schemeClr val="tx1"/>
                            </a:solidFill>
                            <a:latin typeface="Cambria Math" panose="02040503050406030204" pitchFamily="18" charset="0"/>
                            <a:cs typeface="Times New Roman" panose="02020603050405020304" pitchFamily="18" charset="0"/>
                          </a:rPr>
                        </m:ctrlPr>
                      </m:sSubPr>
                      <m:e>
                        <m:r>
                          <a:rPr lang="en-US" sz="3200" i="1">
                            <a:solidFill>
                              <a:schemeClr val="tx1"/>
                            </a:solidFill>
                            <a:latin typeface="Cambria Math" panose="02040503050406030204" pitchFamily="18" charset="0"/>
                            <a:cs typeface="Times New Roman" panose="02020603050405020304" pitchFamily="18" charset="0"/>
                          </a:rPr>
                          <m:t>𝑡</m:t>
                        </m:r>
                      </m:e>
                      <m:sub>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32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z="3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m:t>
                    </m:r>
                    <m:d>
                      <m:dPr>
                        <m:begChr m:val="|"/>
                        <m:endChr m:val="|"/>
                        <m:ctrlPr>
                          <a:rPr lang="en-US" sz="32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3200" i="1" dirty="0">
                            <a:latin typeface="Cambria Math" panose="02040503050406030204" pitchFamily="18" charset="0"/>
                            <a:cs typeface="Times New Roman" panose="02020603050405020304" pitchFamily="18" charset="0"/>
                          </a:rPr>
                          <m:t>𝑇</m:t>
                        </m:r>
                      </m:e>
                    </m:d>
                  </m:oMath>
                </a14:m>
                <a:r>
                  <a:rPr lang="en-US" sz="3200" b="0" i="0" dirty="0" smtClean="0">
                    <a:latin typeface="+mj-lt"/>
                    <a:cs typeface="Times New Roman" panose="02020603050405020304" pitchFamily="18" charset="0"/>
                  </a:rPr>
                  <a:t>)</a:t>
                </a:r>
                <a:endParaRPr lang="en-GB" sz="3200"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330926"/>
                <a:ext cx="10058400" cy="5538168"/>
              </a:xfrm>
              <a:blipFill rotWithShape="0">
                <a:blip r:embed="rId2"/>
                <a:stretch>
                  <a:fillRect l="-1394" t="-2420"/>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58</a:t>
            </a:fld>
            <a:endParaRPr lang="en-US" dirty="0"/>
          </a:p>
        </p:txBody>
      </p:sp>
    </p:spTree>
    <p:extLst>
      <p:ext uri="{BB962C8B-B14F-4D97-AF65-F5344CB8AC3E}">
        <p14:creationId xmlns:p14="http://schemas.microsoft.com/office/powerpoint/2010/main" val="14130344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444137"/>
                <a:ext cx="10058400" cy="5424957"/>
              </a:xfrm>
            </p:spPr>
            <p:txBody>
              <a:bodyPr>
                <a:noAutofit/>
              </a:bodyPr>
              <a:lstStyle/>
              <a:p>
                <a:r>
                  <a:rPr lang="en-GB" sz="2800" b="1" dirty="0" smtClean="0">
                    <a:solidFill>
                      <a:schemeClr val="accent1">
                        <a:lumMod val="75000"/>
                      </a:schemeClr>
                    </a:solidFill>
                    <a:latin typeface="Times New Roman" panose="02020603050405020304" pitchFamily="18" charset="0"/>
                    <a:cs typeface="Times New Roman" panose="02020603050405020304" pitchFamily="18" charset="0"/>
                  </a:rPr>
                  <a:t>One-Sided Test</a:t>
                </a:r>
              </a:p>
              <a:p>
                <a:r>
                  <a:rPr lang="en-US" sz="2800" dirty="0" smtClean="0">
                    <a:solidFill>
                      <a:schemeClr val="tx1"/>
                    </a:solidFill>
                    <a:latin typeface="Times New Roman" panose="02020603050405020304" pitchFamily="18" charset="0"/>
                    <a:cs typeface="Times New Roman" panose="02020603050405020304" pitchFamily="18" charset="0"/>
                  </a:rPr>
                  <a:t>1</a:t>
                </a:r>
                <a:r>
                  <a:rPr lang="en-US" sz="2800" dirty="0">
                    <a:solidFill>
                      <a:schemeClr val="tx1"/>
                    </a:solidFill>
                    <a:latin typeface="Times New Roman" panose="02020603050405020304" pitchFamily="18" charset="0"/>
                    <a:cs typeface="Times New Roman" panose="02020603050405020304" pitchFamily="18" charset="0"/>
                  </a:rPr>
                  <a:t>. Hypotheses</a:t>
                </a:r>
              </a:p>
              <a:p>
                <a14:m>
                  <m:oMath xmlns:m="http://schemas.openxmlformats.org/officeDocument/2006/math">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𝐻</m:t>
                        </m:r>
                      </m:e>
                      <m:sub>
                        <m:r>
                          <a:rPr lang="en-US" sz="2800" i="1">
                            <a:solidFill>
                              <a:schemeClr val="tx1"/>
                            </a:solidFill>
                            <a:latin typeface="Cambria Math" panose="02040503050406030204" pitchFamily="18" charset="0"/>
                          </a:rPr>
                          <m:t>0</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𝛽</m:t>
                        </m:r>
                      </m:e>
                      <m:sub>
                        <m:r>
                          <a:rPr lang="en-US" sz="2800" i="1">
                            <a:solidFill>
                              <a:schemeClr val="tx1"/>
                            </a:solidFill>
                            <a:latin typeface="Cambria Math" panose="02040503050406030204" pitchFamily="18" charset="0"/>
                          </a:rPr>
                          <m:t>1</m:t>
                        </m:r>
                      </m:sub>
                    </m:sSub>
                    <m:r>
                      <a:rPr lang="en-US" sz="2800" b="0" i="1" dirty="0" smtClean="0">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rPr>
                      <m:t>𝐴</m:t>
                    </m:r>
                  </m:oMath>
                </a14:m>
                <a:endParaRPr lang="en-US" sz="2800" dirty="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𝐻</m:t>
                        </m:r>
                      </m:e>
                      <m:sub>
                        <m:r>
                          <a:rPr lang="en-US" sz="2800" i="1">
                            <a:solidFill>
                              <a:schemeClr val="tx1"/>
                            </a:solidFill>
                            <a:latin typeface="Cambria Math" panose="02040503050406030204" pitchFamily="18" charset="0"/>
                          </a:rPr>
                          <m:t>1</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𝛽</m:t>
                        </m:r>
                      </m:e>
                      <m:sub>
                        <m:r>
                          <a:rPr lang="en-US" sz="2800" i="1">
                            <a:solidFill>
                              <a:schemeClr val="tx1"/>
                            </a:solidFill>
                            <a:latin typeface="Cambria Math" panose="02040503050406030204" pitchFamily="18" charset="0"/>
                          </a:rPr>
                          <m:t>1</m:t>
                        </m:r>
                      </m:sub>
                    </m:sSub>
                    <m:r>
                      <a:rPr lang="en-US" sz="2800" b="0" i="1" dirty="0" smtClean="0">
                        <a:solidFill>
                          <a:schemeClr val="tx1"/>
                        </a:solidFill>
                        <a:latin typeface="Cambria Math" panose="02040503050406030204" pitchFamily="18" charset="0"/>
                        <a:ea typeface="Cambria Math" panose="02040503050406030204" pitchFamily="18" charset="0"/>
                      </a:rPr>
                      <m:t>&lt;</m:t>
                    </m:r>
                    <m:r>
                      <a:rPr lang="en-US" sz="2800" i="1">
                        <a:solidFill>
                          <a:schemeClr val="tx1"/>
                        </a:solidFill>
                        <a:latin typeface="Cambria Math" panose="02040503050406030204" pitchFamily="18" charset="0"/>
                      </a:rPr>
                      <m:t>𝐴</m:t>
                    </m:r>
                  </m:oMath>
                </a14:m>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2.Test statistic</a:t>
                </a:r>
              </a:p>
              <a:p>
                <a14:m>
                  <m:oMath xmlns:m="http://schemas.openxmlformats.org/officeDocument/2006/math">
                    <m:r>
                      <a:rPr lang="en-US" sz="2800" i="1">
                        <a:solidFill>
                          <a:schemeClr val="tx1"/>
                        </a:solidFill>
                        <a:latin typeface="Cambria Math" panose="02040503050406030204" pitchFamily="18" charset="0"/>
                        <a:cs typeface="Times New Roman" panose="02020603050405020304" pitchFamily="18" charset="0"/>
                      </a:rPr>
                      <m:t>𝑇</m:t>
                    </m:r>
                    <m:r>
                      <a:rPr lang="en-US" sz="2800" i="1">
                        <a:solidFill>
                          <a:schemeClr val="tx1"/>
                        </a:solidFill>
                        <a:latin typeface="Cambria Math" panose="02040503050406030204" pitchFamily="18" charset="0"/>
                        <a:cs typeface="Times New Roman" panose="02020603050405020304" pitchFamily="18" charset="0"/>
                      </a:rPr>
                      <m:t>=</m:t>
                    </m:r>
                    <m:f>
                      <m:fPr>
                        <m:ctrlPr>
                          <a:rPr lang="en-GB" sz="2800" i="1">
                            <a:latin typeface="Cambria Math" panose="02040503050406030204" pitchFamily="18" charset="0"/>
                            <a:cs typeface="Times New Roman" panose="02020603050405020304" pitchFamily="18" charset="0"/>
                          </a:rPr>
                        </m:ctrlPr>
                      </m:fPr>
                      <m:num>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𝑏</m:t>
                            </m:r>
                          </m:e>
                          <m:sub>
                            <m:r>
                              <a:rPr lang="en-US" sz="2800" i="1">
                                <a:latin typeface="Cambria Math" panose="02040503050406030204" pitchFamily="18" charset="0"/>
                                <a:cs typeface="Times New Roman" panose="02020603050405020304" pitchFamily="18" charset="0"/>
                              </a:rPr>
                              <m:t>1</m:t>
                            </m:r>
                          </m:sub>
                        </m:sSub>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𝐴</m:t>
                        </m:r>
                      </m:num>
                      <m:den>
                        <m:r>
                          <a:rPr lang="en-US" sz="2800" i="1">
                            <a:latin typeface="Cambria Math" panose="02040503050406030204" pitchFamily="18" charset="0"/>
                            <a:cs typeface="Times New Roman" panose="02020603050405020304" pitchFamily="18" charset="0"/>
                          </a:rPr>
                          <m:t>𝑆</m:t>
                        </m:r>
                        <m:d>
                          <m:dPr>
                            <m:ctrlPr>
                              <a:rPr lang="en-US" sz="2800" i="1">
                                <a:latin typeface="Cambria Math" panose="02040503050406030204" pitchFamily="18" charset="0"/>
                                <a:cs typeface="Times New Roman" panose="02020603050405020304" pitchFamily="18" charset="0"/>
                              </a:rPr>
                            </m:ctrlPr>
                          </m:d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𝑏</m:t>
                                </m:r>
                              </m:e>
                              <m:sub>
                                <m:r>
                                  <a:rPr lang="en-US" sz="2800" i="1">
                                    <a:latin typeface="Cambria Math" panose="02040503050406030204" pitchFamily="18" charset="0"/>
                                    <a:cs typeface="Times New Roman" panose="02020603050405020304" pitchFamily="18" charset="0"/>
                                  </a:rPr>
                                  <m:t>1</m:t>
                                </m:r>
                              </m:sub>
                            </m:sSub>
                          </m:e>
                        </m:d>
                      </m:den>
                    </m:f>
                    <m:r>
                      <a:rPr lang="en-US" sz="28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ea typeface="Cambria Math" panose="02040503050406030204" pitchFamily="18" charset="0"/>
                            <a:cs typeface="Times New Roman" panose="02020603050405020304" pitchFamily="18" charset="0"/>
                          </a:rPr>
                          <m:t>𝑡</m:t>
                        </m:r>
                      </m:e>
                      <m:sub>
                        <m:r>
                          <a:rPr lang="en-US" sz="2800" i="1">
                            <a:latin typeface="Cambria Math" panose="02040503050406030204" pitchFamily="18" charset="0"/>
                            <a:ea typeface="Cambria Math" panose="02040503050406030204" pitchFamily="18" charset="0"/>
                            <a:cs typeface="Times New Roman" panose="02020603050405020304" pitchFamily="18" charset="0"/>
                          </a:rPr>
                          <m:t>𝑛</m:t>
                        </m:r>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ea typeface="Cambria Math" panose="02040503050406030204" pitchFamily="18" charset="0"/>
                            <a:cs typeface="Times New Roman" panose="02020603050405020304" pitchFamily="18" charset="0"/>
                          </a:rPr>
                          <m:t>2</m:t>
                        </m:r>
                      </m:sub>
                    </m:sSub>
                  </m:oMath>
                </a14:m>
                <a:endParaRPr lang="en-GB" sz="2800" dirty="0" smtClean="0">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3.Critical Region</a:t>
                </a:r>
              </a:p>
              <a:p>
                <a:r>
                  <a:rPr lang="en-US" sz="2800" dirty="0">
                    <a:latin typeface="Times New Roman" panose="02020603050405020304" pitchFamily="18" charset="0"/>
                    <a:cs typeface="Times New Roman" panose="02020603050405020304" pitchFamily="18" charset="0"/>
                  </a:rPr>
                  <a:t>Reject </a:t>
                </a:r>
                <a14:m>
                  <m:oMath xmlns:m="http://schemas.openxmlformats.org/officeDocument/2006/math">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𝐻</m:t>
                        </m:r>
                      </m:e>
                      <m:sub>
                        <m:r>
                          <a:rPr lang="en-US" sz="2800" i="1">
                            <a:solidFill>
                              <a:schemeClr val="tx1"/>
                            </a:solidFill>
                            <a:latin typeface="Cambria Math" panose="02040503050406030204" pitchFamily="18" charset="0"/>
                          </a:rPr>
                          <m:t>0</m:t>
                        </m:r>
                      </m:sub>
                    </m:sSub>
                  </m:oMath>
                </a14:m>
                <a:r>
                  <a:rPr lang="en-GB" sz="2800" dirty="0">
                    <a:latin typeface="Times New Roman" panose="02020603050405020304" pitchFamily="18" charset="0"/>
                    <a:cs typeface="Times New Roman" panose="02020603050405020304" pitchFamily="18" charset="0"/>
                  </a:rPr>
                  <a:t> if </a:t>
                </a:r>
                <a:r>
                  <a:rPr lang="en-GB" sz="2800" dirty="0" smtClean="0">
                    <a:latin typeface="Times New Roman" panose="02020603050405020304" pitchFamily="18" charset="0"/>
                    <a:cs typeface="Times New Roman" panose="02020603050405020304" pitchFamily="18" charset="0"/>
                  </a:rPr>
                  <a:t>T</a:t>
                </a:r>
                <a:r>
                  <a:rPr lang="en-GB" sz="2800" dirty="0">
                    <a:latin typeface="Times New Roman" panose="02020603050405020304" pitchFamily="18" charset="0"/>
                    <a:cs typeface="Times New Roman" panose="02020603050405020304" pitchFamily="18" charset="0"/>
                  </a:rPr>
                  <a:t>&lt;-</a:t>
                </a:r>
                <a14:m>
                  <m:oMath xmlns:m="http://schemas.openxmlformats.org/officeDocument/2006/math">
                    <m:sSub>
                      <m:sSubPr>
                        <m:ctrlPr>
                          <a:rPr lang="en-US" sz="2800" i="1">
                            <a:solidFill>
                              <a:schemeClr val="tx1"/>
                            </a:solidFill>
                            <a:latin typeface="Cambria Math" panose="02040503050406030204" pitchFamily="18" charset="0"/>
                            <a:cs typeface="Times New Roman" panose="02020603050405020304" pitchFamily="18" charset="0"/>
                          </a:rPr>
                        </m:ctrlPr>
                      </m:sSubPr>
                      <m:e>
                        <m:r>
                          <a:rPr lang="en-US" sz="2800" i="1">
                            <a:solidFill>
                              <a:schemeClr val="tx1"/>
                            </a:solidFill>
                            <a:latin typeface="Cambria Math" panose="02040503050406030204" pitchFamily="18" charset="0"/>
                            <a:cs typeface="Times New Roman" panose="02020603050405020304" pitchFamily="18" charset="0"/>
                          </a:rPr>
                          <m:t>𝑡</m:t>
                        </m:r>
                      </m:e>
                      <m:sub>
                        <m:r>
                          <a:rPr lang="en-US" sz="2800" i="1">
                            <a:solidFill>
                              <a:schemeClr val="tx1"/>
                            </a:solidFill>
                            <a:latin typeface="Cambria Math" panose="02040503050406030204" pitchFamily="18" charset="0"/>
                            <a:cs typeface="Times New Roman" panose="02020603050405020304" pitchFamily="18" charset="0"/>
                          </a:rPr>
                          <m:t>1</m:t>
                        </m:r>
                        <m:r>
                          <a:rPr lang="en-US" sz="2800" i="1">
                            <a:solidFill>
                              <a:schemeClr val="tx1"/>
                            </a:solidFill>
                            <a:latin typeface="Cambria Math" panose="02040503050406030204" pitchFamily="18" charset="0"/>
                            <a:cs typeface="Times New Roman" panose="02020603050405020304" pitchFamily="18" charset="0"/>
                          </a:rPr>
                          <m:t>−</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oMath>
                </a14:m>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By </a:t>
                </a:r>
                <a:r>
                  <a:rPr lang="en-US" sz="2800" dirty="0" smtClean="0">
                    <a:latin typeface="Times New Roman" panose="02020603050405020304" pitchFamily="18" charset="0"/>
                    <a:cs typeface="Times New Roman" panose="02020603050405020304" pitchFamily="18" charset="0"/>
                  </a:rPr>
                  <a:t>p-value:  </a:t>
                </a:r>
                <a:r>
                  <a:rPr lang="en-GB" sz="2800" dirty="0">
                    <a:latin typeface="Times New Roman" panose="02020603050405020304" pitchFamily="18" charset="0"/>
                    <a:cs typeface="Times New Roman" panose="02020603050405020304" pitchFamily="18" charset="0"/>
                  </a:rPr>
                  <a:t>Reject </a:t>
                </a:r>
                <a14:m>
                  <m:oMath xmlns:m="http://schemas.openxmlformats.org/officeDocument/2006/math">
                    <m:sSub>
                      <m:sSubPr>
                        <m:ctrlPr>
                          <a:rPr lang="en-GB"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0</m:t>
                        </m:r>
                      </m:sub>
                    </m:sSub>
                  </m:oMath>
                </a14:m>
                <a:r>
                  <a:rPr lang="en-US" sz="2800" dirty="0">
                    <a:latin typeface="Times New Roman" panose="02020603050405020304" pitchFamily="18" charset="0"/>
                    <a:cs typeface="Times New Roman" panose="02020603050405020304" pitchFamily="18" charset="0"/>
                  </a:rPr>
                  <a:t> if </a:t>
                </a:r>
                <a14:m>
                  <m:oMath xmlns:m="http://schemas.openxmlformats.org/officeDocument/2006/math">
                    <m:r>
                      <a:rPr lang="en-US" sz="2800" i="1">
                        <a:latin typeface="Cambria Math" panose="02040503050406030204" pitchFamily="18" charset="0"/>
                      </a:rPr>
                      <m:t>𝑝</m:t>
                    </m:r>
                    <m:r>
                      <a:rPr lang="en-US" sz="2800" i="1">
                        <a:latin typeface="Cambria Math" panose="02040503050406030204" pitchFamily="18" charset="0"/>
                      </a:rPr>
                      <m:t>−</m:t>
                    </m:r>
                    <m:r>
                      <a:rPr lang="en-US" sz="2800" i="1">
                        <a:latin typeface="Cambria Math" panose="02040503050406030204" pitchFamily="18" charset="0"/>
                      </a:rPr>
                      <m:t>𝑣𝑎𝑙𝑢𝑒</m:t>
                    </m:r>
                    <m:r>
                      <a:rPr lang="en-US" sz="2800" i="1">
                        <a:latin typeface="Cambria Math" panose="02040503050406030204" pitchFamily="18" charset="0"/>
                      </a:rPr>
                      <m:t>&lt;</m:t>
                    </m:r>
                    <m:r>
                      <a:rPr lang="en-US" sz="2800" i="1">
                        <a:latin typeface="Cambria Math" panose="02040503050406030204" pitchFamily="18" charset="0"/>
                      </a:rPr>
                      <m:t>𝛼</m:t>
                    </m:r>
                  </m:oMath>
                </a14:m>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P-value=</a:t>
                </a:r>
                <a14:m>
                  <m:oMath xmlns:m="http://schemas.openxmlformats.org/officeDocument/2006/math">
                    <m:r>
                      <a:rPr lang="en-US" sz="2800" i="1">
                        <a:latin typeface="Cambria Math" panose="02040503050406030204" pitchFamily="18" charset="0"/>
                        <a:cs typeface="Times New Roman" panose="02020603050405020304" pitchFamily="18" charset="0"/>
                      </a:rPr>
                      <m:t> </m:t>
                    </m:r>
                    <m:r>
                      <a:rPr lang="en-US" sz="2800" i="1">
                        <a:latin typeface="Cambria Math" panose="02040503050406030204" pitchFamily="18" charset="0"/>
                        <a:cs typeface="Times New Roman" panose="02020603050405020304" pitchFamily="18" charset="0"/>
                      </a:rPr>
                      <m:t>𝑃</m:t>
                    </m:r>
                    <m:d>
                      <m:dPr>
                        <m:ctrlPr>
                          <a:rPr lang="en-US" sz="2800" i="1">
                            <a:latin typeface="Cambria Math" panose="02040503050406030204" pitchFamily="18" charset="0"/>
                            <a:cs typeface="Times New Roman" panose="02020603050405020304" pitchFamily="18" charset="0"/>
                          </a:rPr>
                        </m:ctrlPr>
                      </m:dPr>
                      <m:e>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𝑡</m:t>
                            </m:r>
                          </m:e>
                          <m:sub>
                            <m:r>
                              <a:rPr lang="en-US" sz="2800" i="1">
                                <a:latin typeface="Cambria Math" panose="02040503050406030204" pitchFamily="18" charset="0"/>
                                <a:cs typeface="Times New Roman" panose="02020603050405020304" pitchFamily="18" charset="0"/>
                              </a:rPr>
                              <m:t>𝑛</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2</m:t>
                            </m:r>
                          </m:sub>
                        </m:sSub>
                        <m:r>
                          <a:rPr lang="en-US" sz="2800" b="0" i="1" smtClean="0">
                            <a:latin typeface="Cambria Math" panose="02040503050406030204" pitchFamily="18" charset="0"/>
                            <a:cs typeface="Times New Roman" panose="02020603050405020304" pitchFamily="18" charset="0"/>
                          </a:rPr>
                          <m:t>&lt;</m:t>
                        </m:r>
                        <m:r>
                          <a:rPr lang="en-US" sz="2800" i="1">
                            <a:latin typeface="Cambria Math" panose="02040503050406030204" pitchFamily="18" charset="0"/>
                            <a:cs typeface="Times New Roman" panose="02020603050405020304" pitchFamily="18" charset="0"/>
                          </a:rPr>
                          <m:t>𝑇</m:t>
                        </m:r>
                      </m:e>
                    </m:d>
                  </m:oMath>
                </a14:m>
                <a:endParaRPr lang="en-GB" sz="28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444137"/>
                <a:ext cx="10058400" cy="5424957"/>
              </a:xfrm>
              <a:blipFill rotWithShape="0">
                <a:blip r:embed="rId2"/>
                <a:stretch>
                  <a:fillRect l="-1212" t="-2022" b="-9438"/>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59</a:t>
            </a:fld>
            <a:endParaRPr lang="en-US" dirty="0"/>
          </a:p>
        </p:txBody>
      </p:sp>
    </p:spTree>
    <p:extLst>
      <p:ext uri="{BB962C8B-B14F-4D97-AF65-F5344CB8AC3E}">
        <p14:creationId xmlns:p14="http://schemas.microsoft.com/office/powerpoint/2010/main" val="2657362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gn="just"/>
                <a:r>
                  <a:rPr lang="en-GB" dirty="0" smtClean="0">
                    <a:solidFill>
                      <a:schemeClr val="bg2">
                        <a:lumMod val="50000"/>
                      </a:schemeClr>
                    </a:solidFill>
                    <a:cs typeface="+mj-cs"/>
                  </a:rPr>
                  <a:t>Relations between Variables:</a:t>
                </a:r>
              </a:p>
              <a:p>
                <a:pPr algn="just"/>
                <a:r>
                  <a:rPr lang="en-US" dirty="0">
                    <a:cs typeface="+mj-cs"/>
                  </a:rPr>
                  <a:t>A functional relation between two variables is expressed by a mathematical formula. If </a:t>
                </a:r>
                <a:r>
                  <a:rPr lang="en-US" b="1" i="1" dirty="0" smtClean="0">
                    <a:cs typeface="+mj-cs"/>
                  </a:rPr>
                  <a:t>X</a:t>
                </a:r>
                <a:r>
                  <a:rPr lang="en-US" dirty="0" smtClean="0">
                    <a:cs typeface="+mj-cs"/>
                  </a:rPr>
                  <a:t> denotes </a:t>
                </a:r>
                <a:r>
                  <a:rPr lang="en-US" dirty="0">
                    <a:cs typeface="+mj-cs"/>
                  </a:rPr>
                  <a:t>the </a:t>
                </a:r>
                <a:r>
                  <a:rPr lang="en-US" i="1" u="sng" dirty="0">
                    <a:cs typeface="+mj-cs"/>
                  </a:rPr>
                  <a:t>independent variable </a:t>
                </a:r>
                <a:r>
                  <a:rPr lang="ar-SA" dirty="0" smtClean="0">
                    <a:cs typeface="+mj-cs"/>
                  </a:rPr>
                  <a:t>(المتغير المستقل)</a:t>
                </a:r>
                <a:r>
                  <a:rPr lang="en-US" dirty="0" smtClean="0">
                    <a:cs typeface="+mj-cs"/>
                  </a:rPr>
                  <a:t>and </a:t>
                </a:r>
                <a:r>
                  <a:rPr lang="en-US" b="1" i="1" dirty="0">
                    <a:cs typeface="+mj-cs"/>
                  </a:rPr>
                  <a:t>Y</a:t>
                </a:r>
                <a:r>
                  <a:rPr lang="en-US" i="1" dirty="0">
                    <a:cs typeface="+mj-cs"/>
                  </a:rPr>
                  <a:t> </a:t>
                </a:r>
                <a:r>
                  <a:rPr lang="en-US" dirty="0">
                    <a:cs typeface="+mj-cs"/>
                  </a:rPr>
                  <a:t>the </a:t>
                </a:r>
                <a:r>
                  <a:rPr lang="en-US" i="1" u="sng" dirty="0">
                    <a:cs typeface="+mj-cs"/>
                  </a:rPr>
                  <a:t>dependent </a:t>
                </a:r>
                <a:r>
                  <a:rPr lang="en-US" i="1" u="sng" dirty="0" smtClean="0">
                    <a:cs typeface="+mj-cs"/>
                  </a:rPr>
                  <a:t>variable</a:t>
                </a:r>
                <a:r>
                  <a:rPr lang="ar-SA" dirty="0" smtClean="0">
                    <a:cs typeface="+mj-cs"/>
                  </a:rPr>
                  <a:t>(المتغير التابع) </a:t>
                </a:r>
                <a:r>
                  <a:rPr lang="en-US" i="1" dirty="0" smtClean="0">
                    <a:cs typeface="+mj-cs"/>
                  </a:rPr>
                  <a:t>, </a:t>
                </a:r>
                <a:r>
                  <a:rPr lang="en-US" dirty="0">
                    <a:cs typeface="+mj-cs"/>
                  </a:rPr>
                  <a:t>a functional relation </a:t>
                </a:r>
                <a:r>
                  <a:rPr lang="en-US" dirty="0" smtClean="0">
                    <a:cs typeface="+mj-cs"/>
                  </a:rPr>
                  <a:t>is </a:t>
                </a:r>
                <a:r>
                  <a:rPr lang="en-GB" dirty="0" smtClean="0">
                    <a:cs typeface="+mj-cs"/>
                  </a:rPr>
                  <a:t>of the form:</a:t>
                </a:r>
                <a:endParaRPr lang="en-US" dirty="0" smtClean="0">
                  <a:cs typeface="+mj-cs"/>
                </a:endParaRPr>
              </a:p>
              <a:p>
                <a:pPr algn="just"/>
                <a14:m>
                  <m:oMath xmlns:m="http://schemas.openxmlformats.org/officeDocument/2006/math">
                    <m:r>
                      <a:rPr lang="en-US" b="0" i="1" smtClean="0">
                        <a:latin typeface="Cambria Math" panose="02040503050406030204" pitchFamily="18" charset="0"/>
                        <a:cs typeface="+mj-cs"/>
                      </a:rPr>
                      <m:t>                                                                    </m:t>
                    </m:r>
                    <m:r>
                      <a:rPr lang="en-US" b="0" i="1" smtClean="0">
                        <a:latin typeface="Cambria Math" panose="02040503050406030204" pitchFamily="18" charset="0"/>
                        <a:cs typeface="+mj-cs"/>
                      </a:rPr>
                      <m:t>𝑌</m:t>
                    </m:r>
                    <m:r>
                      <a:rPr lang="en-US" b="0" i="1" smtClean="0">
                        <a:latin typeface="Cambria Math" panose="02040503050406030204" pitchFamily="18" charset="0"/>
                        <a:cs typeface="+mj-cs"/>
                      </a:rPr>
                      <m:t>=</m:t>
                    </m:r>
                    <m:r>
                      <a:rPr lang="en-US" b="0" i="1" smtClean="0">
                        <a:latin typeface="Cambria Math" panose="02040503050406030204" pitchFamily="18" charset="0"/>
                        <a:cs typeface="+mj-cs"/>
                      </a:rPr>
                      <m:t>𝑓</m:t>
                    </m:r>
                    <m:d>
                      <m:dPr>
                        <m:ctrlPr>
                          <a:rPr lang="en-US" b="0" i="1" smtClean="0">
                            <a:latin typeface="Cambria Math" panose="02040503050406030204" pitchFamily="18" charset="0"/>
                            <a:cs typeface="+mj-cs"/>
                          </a:rPr>
                        </m:ctrlPr>
                      </m:dPr>
                      <m:e>
                        <m:r>
                          <a:rPr lang="en-US" b="0" i="1" smtClean="0">
                            <a:latin typeface="Cambria Math" panose="02040503050406030204" pitchFamily="18" charset="0"/>
                            <a:cs typeface="+mj-cs"/>
                          </a:rPr>
                          <m:t>𝑋</m:t>
                        </m:r>
                      </m:e>
                    </m:d>
                  </m:oMath>
                </a14:m>
                <a:endParaRPr lang="en-GB" dirty="0" smtClean="0">
                  <a:cs typeface="+mj-cs"/>
                </a:endParaRPr>
              </a:p>
              <a:p>
                <a:pPr algn="just"/>
                <a:r>
                  <a:rPr lang="en-US" dirty="0">
                    <a:cs typeface="+mj-cs"/>
                  </a:rPr>
                  <a:t>Given a particular value of X, the function </a:t>
                </a:r>
                <a:r>
                  <a:rPr lang="en-US" i="1" dirty="0">
                    <a:cs typeface="+mj-cs"/>
                  </a:rPr>
                  <a:t>f </a:t>
                </a:r>
                <a:r>
                  <a:rPr lang="en-US" dirty="0">
                    <a:cs typeface="+mj-cs"/>
                  </a:rPr>
                  <a:t>indicates the corresponding value of </a:t>
                </a:r>
                <a:r>
                  <a:rPr lang="en-US" i="1" dirty="0">
                    <a:cs typeface="+mj-cs"/>
                  </a:rPr>
                  <a:t>Y</a:t>
                </a:r>
                <a:r>
                  <a:rPr lang="en-US" i="1" dirty="0" smtClean="0">
                    <a:cs typeface="+mj-cs"/>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515" t="-1667" r="-1515"/>
                </a:stretch>
              </a:blipFill>
            </p:spPr>
            <p:txBody>
              <a:bodyPr/>
              <a:lstStyle/>
              <a:p>
                <a:r>
                  <a:rPr lang="en-GB">
                    <a:noFill/>
                  </a:rPr>
                  <a:t> </a:t>
                </a:r>
              </a:p>
            </p:txBody>
          </p:sp>
        </mc:Fallback>
      </mc:AlternateContent>
      <p:sp>
        <p:nvSpPr>
          <p:cNvPr id="2" name="Slide Number Placeholder 1"/>
          <p:cNvSpPr>
            <a:spLocks noGrp="1"/>
          </p:cNvSpPr>
          <p:nvPr>
            <p:ph type="sldNum" sz="quarter" idx="12"/>
          </p:nvPr>
        </p:nvSpPr>
        <p:spPr/>
        <p:txBody>
          <a:bodyPr/>
          <a:lstStyle/>
          <a:p>
            <a:fld id="{6113E31D-E2AB-40D1-8B51-AFA5AFEF393A}" type="slidenum">
              <a:rPr lang="en-US" smtClean="0"/>
              <a:t>6</a:t>
            </a:fld>
            <a:endParaRPr lang="en-US" dirty="0"/>
          </a:p>
        </p:txBody>
      </p:sp>
    </p:spTree>
    <p:extLst>
      <p:ext uri="{BB962C8B-B14F-4D97-AF65-F5344CB8AC3E}">
        <p14:creationId xmlns:p14="http://schemas.microsoft.com/office/powerpoint/2010/main" val="34684845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322217"/>
                <a:ext cx="10058400" cy="5546877"/>
              </a:xfrm>
            </p:spPr>
            <p:txBody>
              <a:bodyPr>
                <a:noAutofit/>
              </a:bodyPr>
              <a:lstStyle/>
              <a:p>
                <a:r>
                  <a:rPr lang="en-GB" sz="2800" b="1" dirty="0" smtClean="0">
                    <a:solidFill>
                      <a:schemeClr val="accent1">
                        <a:lumMod val="75000"/>
                      </a:schemeClr>
                    </a:solidFill>
                    <a:latin typeface="Times New Roman" panose="02020603050405020304" pitchFamily="18" charset="0"/>
                    <a:cs typeface="Times New Roman" panose="02020603050405020304" pitchFamily="18" charset="0"/>
                  </a:rPr>
                  <a:t>One-Sided Test</a:t>
                </a:r>
              </a:p>
              <a:p>
                <a:r>
                  <a:rPr lang="en-US" sz="2800" dirty="0">
                    <a:solidFill>
                      <a:schemeClr val="tx1"/>
                    </a:solidFill>
                    <a:latin typeface="Times New Roman" panose="02020603050405020304" pitchFamily="18" charset="0"/>
                    <a:cs typeface="Times New Roman" panose="02020603050405020304" pitchFamily="18" charset="0"/>
                  </a:rPr>
                  <a:t>1. Hypotheses</a:t>
                </a:r>
              </a:p>
              <a:p>
                <a14:m>
                  <m:oMath xmlns:m="http://schemas.openxmlformats.org/officeDocument/2006/math">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𝐻</m:t>
                        </m:r>
                      </m:e>
                      <m:sub>
                        <m:r>
                          <a:rPr lang="en-US" sz="2800" i="1">
                            <a:solidFill>
                              <a:schemeClr val="tx1"/>
                            </a:solidFill>
                            <a:latin typeface="Cambria Math" panose="02040503050406030204" pitchFamily="18" charset="0"/>
                          </a:rPr>
                          <m:t>0</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𝛽</m:t>
                        </m:r>
                      </m:e>
                      <m:sub>
                        <m:r>
                          <a:rPr lang="en-US" sz="2800" i="1">
                            <a:solidFill>
                              <a:schemeClr val="tx1"/>
                            </a:solidFill>
                            <a:latin typeface="Cambria Math" panose="02040503050406030204" pitchFamily="18" charset="0"/>
                          </a:rPr>
                          <m:t>1</m:t>
                        </m:r>
                      </m:sub>
                    </m:sSub>
                    <m:r>
                      <a:rPr lang="en-US" sz="2800" i="1" dirty="0" smtClean="0">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rPr>
                      <m:t>𝐴</m:t>
                    </m:r>
                  </m:oMath>
                </a14:m>
                <a:endParaRPr lang="en-US" sz="2800" dirty="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𝐻</m:t>
                        </m:r>
                      </m:e>
                      <m:sub>
                        <m:r>
                          <a:rPr lang="en-US" sz="2800" i="1">
                            <a:solidFill>
                              <a:schemeClr val="tx1"/>
                            </a:solidFill>
                            <a:latin typeface="Cambria Math" panose="02040503050406030204" pitchFamily="18" charset="0"/>
                          </a:rPr>
                          <m:t>1</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𝛽</m:t>
                        </m:r>
                      </m:e>
                      <m:sub>
                        <m:r>
                          <a:rPr lang="en-US" sz="2800" i="1">
                            <a:solidFill>
                              <a:schemeClr val="tx1"/>
                            </a:solidFill>
                            <a:latin typeface="Cambria Math" panose="02040503050406030204" pitchFamily="18" charset="0"/>
                          </a:rPr>
                          <m:t>1</m:t>
                        </m:r>
                      </m:sub>
                    </m:sSub>
                    <m:r>
                      <a:rPr lang="en-US" sz="2800" b="0" i="1" dirty="0" smtClean="0">
                        <a:solidFill>
                          <a:schemeClr val="tx1"/>
                        </a:solidFill>
                        <a:latin typeface="Cambria Math" panose="02040503050406030204" pitchFamily="18" charset="0"/>
                        <a:ea typeface="Cambria Math" panose="02040503050406030204" pitchFamily="18" charset="0"/>
                      </a:rPr>
                      <m:t>&gt;</m:t>
                    </m:r>
                    <m:r>
                      <a:rPr lang="en-US" sz="2800" i="1">
                        <a:solidFill>
                          <a:schemeClr val="tx1"/>
                        </a:solidFill>
                        <a:latin typeface="Cambria Math" panose="02040503050406030204" pitchFamily="18" charset="0"/>
                      </a:rPr>
                      <m:t>𝐴</m:t>
                    </m:r>
                  </m:oMath>
                </a14:m>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2.Test statistic</a:t>
                </a:r>
              </a:p>
              <a:p>
                <a14:m>
                  <m:oMath xmlns:m="http://schemas.openxmlformats.org/officeDocument/2006/math">
                    <m:r>
                      <a:rPr lang="en-US" sz="2800" i="1">
                        <a:solidFill>
                          <a:schemeClr val="tx1"/>
                        </a:solidFill>
                        <a:latin typeface="Cambria Math" panose="02040503050406030204" pitchFamily="18" charset="0"/>
                        <a:cs typeface="Times New Roman" panose="02020603050405020304" pitchFamily="18" charset="0"/>
                      </a:rPr>
                      <m:t>𝑇</m:t>
                    </m:r>
                    <m:r>
                      <a:rPr lang="en-US" sz="2800" i="1">
                        <a:solidFill>
                          <a:schemeClr val="tx1"/>
                        </a:solidFill>
                        <a:latin typeface="Cambria Math" panose="02040503050406030204" pitchFamily="18" charset="0"/>
                        <a:cs typeface="Times New Roman" panose="02020603050405020304" pitchFamily="18" charset="0"/>
                      </a:rPr>
                      <m:t>=</m:t>
                    </m:r>
                    <m:f>
                      <m:fPr>
                        <m:ctrlPr>
                          <a:rPr lang="en-GB" sz="2800" i="1">
                            <a:latin typeface="Cambria Math" panose="02040503050406030204" pitchFamily="18" charset="0"/>
                            <a:cs typeface="Times New Roman" panose="02020603050405020304" pitchFamily="18" charset="0"/>
                          </a:rPr>
                        </m:ctrlPr>
                      </m:fPr>
                      <m:num>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𝑏</m:t>
                            </m:r>
                          </m:e>
                          <m:sub>
                            <m:r>
                              <a:rPr lang="en-US" sz="2800" i="1">
                                <a:latin typeface="Cambria Math" panose="02040503050406030204" pitchFamily="18" charset="0"/>
                                <a:cs typeface="Times New Roman" panose="02020603050405020304" pitchFamily="18" charset="0"/>
                              </a:rPr>
                              <m:t>1</m:t>
                            </m:r>
                          </m:sub>
                        </m:sSub>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𝐴</m:t>
                        </m:r>
                      </m:num>
                      <m:den>
                        <m:r>
                          <a:rPr lang="en-US" sz="2800" i="1">
                            <a:latin typeface="Cambria Math" panose="02040503050406030204" pitchFamily="18" charset="0"/>
                            <a:cs typeface="Times New Roman" panose="02020603050405020304" pitchFamily="18" charset="0"/>
                          </a:rPr>
                          <m:t>𝑆</m:t>
                        </m:r>
                        <m:d>
                          <m:dPr>
                            <m:ctrlPr>
                              <a:rPr lang="en-US" sz="2800" i="1">
                                <a:latin typeface="Cambria Math" panose="02040503050406030204" pitchFamily="18" charset="0"/>
                                <a:cs typeface="Times New Roman" panose="02020603050405020304" pitchFamily="18" charset="0"/>
                              </a:rPr>
                            </m:ctrlPr>
                          </m:d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𝑏</m:t>
                                </m:r>
                              </m:e>
                              <m:sub>
                                <m:r>
                                  <a:rPr lang="en-US" sz="2800" i="1">
                                    <a:latin typeface="Cambria Math" panose="02040503050406030204" pitchFamily="18" charset="0"/>
                                    <a:cs typeface="Times New Roman" panose="02020603050405020304" pitchFamily="18" charset="0"/>
                                  </a:rPr>
                                  <m:t>1</m:t>
                                </m:r>
                              </m:sub>
                            </m:sSub>
                          </m:e>
                        </m:d>
                      </m:den>
                    </m:f>
                    <m:r>
                      <a:rPr lang="en-US" sz="28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ea typeface="Cambria Math" panose="02040503050406030204" pitchFamily="18" charset="0"/>
                            <a:cs typeface="Times New Roman" panose="02020603050405020304" pitchFamily="18" charset="0"/>
                          </a:rPr>
                          <m:t>𝑡</m:t>
                        </m:r>
                      </m:e>
                      <m:sub>
                        <m:r>
                          <a:rPr lang="en-US" sz="2800" i="1">
                            <a:latin typeface="Cambria Math" panose="02040503050406030204" pitchFamily="18" charset="0"/>
                            <a:ea typeface="Cambria Math" panose="02040503050406030204" pitchFamily="18" charset="0"/>
                            <a:cs typeface="Times New Roman" panose="02020603050405020304" pitchFamily="18" charset="0"/>
                          </a:rPr>
                          <m:t>𝑛</m:t>
                        </m:r>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ea typeface="Cambria Math" panose="02040503050406030204" pitchFamily="18" charset="0"/>
                            <a:cs typeface="Times New Roman" panose="02020603050405020304" pitchFamily="18" charset="0"/>
                          </a:rPr>
                          <m:t>2</m:t>
                        </m:r>
                      </m:sub>
                    </m:sSub>
                  </m:oMath>
                </a14:m>
                <a:endParaRPr lang="en-GB" sz="2800" dirty="0">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3.Critical Region</a:t>
                </a:r>
              </a:p>
              <a:p>
                <a:r>
                  <a:rPr lang="en-US" sz="2800" dirty="0">
                    <a:latin typeface="Times New Roman" panose="02020603050405020304" pitchFamily="18" charset="0"/>
                    <a:cs typeface="Times New Roman" panose="02020603050405020304" pitchFamily="18" charset="0"/>
                  </a:rPr>
                  <a:t>Reject </a:t>
                </a:r>
                <a14:m>
                  <m:oMath xmlns:m="http://schemas.openxmlformats.org/officeDocument/2006/math">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𝐻</m:t>
                        </m:r>
                      </m:e>
                      <m:sub>
                        <m:r>
                          <a:rPr lang="en-US" sz="2800" i="1">
                            <a:solidFill>
                              <a:schemeClr val="tx1"/>
                            </a:solidFill>
                            <a:latin typeface="Cambria Math" panose="02040503050406030204" pitchFamily="18" charset="0"/>
                          </a:rPr>
                          <m:t>0</m:t>
                        </m:r>
                      </m:sub>
                    </m:sSub>
                  </m:oMath>
                </a14:m>
                <a:r>
                  <a:rPr lang="en-GB" sz="2800" dirty="0">
                    <a:latin typeface="Times New Roman" panose="02020603050405020304" pitchFamily="18" charset="0"/>
                    <a:cs typeface="Times New Roman" panose="02020603050405020304" pitchFamily="18" charset="0"/>
                  </a:rPr>
                  <a:t> if </a:t>
                </a:r>
                <a:r>
                  <a:rPr lang="en-GB" sz="2800" dirty="0" smtClean="0">
                    <a:latin typeface="Times New Roman" panose="02020603050405020304" pitchFamily="18" charset="0"/>
                    <a:cs typeface="Times New Roman" panose="02020603050405020304" pitchFamily="18" charset="0"/>
                  </a:rPr>
                  <a:t>T&gt;</a:t>
                </a:r>
                <a14:m>
                  <m:oMath xmlns:m="http://schemas.openxmlformats.org/officeDocument/2006/math">
                    <m:sSub>
                      <m:sSubPr>
                        <m:ctrlPr>
                          <a:rPr lang="en-US" sz="2800" i="1">
                            <a:solidFill>
                              <a:schemeClr val="tx1"/>
                            </a:solidFill>
                            <a:latin typeface="Cambria Math" panose="02040503050406030204" pitchFamily="18" charset="0"/>
                            <a:cs typeface="Times New Roman" panose="02020603050405020304" pitchFamily="18" charset="0"/>
                          </a:rPr>
                        </m:ctrlPr>
                      </m:sSubPr>
                      <m:e>
                        <m:r>
                          <a:rPr lang="en-US" sz="2800" i="1">
                            <a:solidFill>
                              <a:schemeClr val="tx1"/>
                            </a:solidFill>
                            <a:latin typeface="Cambria Math" panose="02040503050406030204" pitchFamily="18" charset="0"/>
                            <a:cs typeface="Times New Roman" panose="02020603050405020304" pitchFamily="18" charset="0"/>
                          </a:rPr>
                          <m:t>𝑡</m:t>
                        </m:r>
                      </m:e>
                      <m:sub>
                        <m:r>
                          <a:rPr lang="en-US" sz="2800" i="1">
                            <a:solidFill>
                              <a:schemeClr val="tx1"/>
                            </a:solidFill>
                            <a:latin typeface="Cambria Math" panose="02040503050406030204" pitchFamily="18" charset="0"/>
                            <a:cs typeface="Times New Roman" panose="02020603050405020304" pitchFamily="18" charset="0"/>
                          </a:rPr>
                          <m:t>1</m:t>
                        </m:r>
                        <m:r>
                          <a:rPr lang="en-US" sz="2800" i="1">
                            <a:solidFill>
                              <a:schemeClr val="tx1"/>
                            </a:solidFill>
                            <a:latin typeface="Cambria Math" panose="02040503050406030204" pitchFamily="18" charset="0"/>
                            <a:cs typeface="Times New Roman" panose="02020603050405020304" pitchFamily="18" charset="0"/>
                          </a:rPr>
                          <m:t>−</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oMath>
                </a14:m>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By </a:t>
                </a:r>
                <a:r>
                  <a:rPr lang="en-US" sz="2800" dirty="0" smtClean="0">
                    <a:latin typeface="Times New Roman" panose="02020603050405020304" pitchFamily="18" charset="0"/>
                    <a:cs typeface="Times New Roman" panose="02020603050405020304" pitchFamily="18" charset="0"/>
                  </a:rPr>
                  <a:t>p-value : </a:t>
                </a:r>
                <a:r>
                  <a:rPr lang="en-GB" sz="2800" dirty="0">
                    <a:latin typeface="Times New Roman" panose="02020603050405020304" pitchFamily="18" charset="0"/>
                    <a:cs typeface="Times New Roman" panose="02020603050405020304" pitchFamily="18" charset="0"/>
                  </a:rPr>
                  <a:t>Reject </a:t>
                </a:r>
                <a14:m>
                  <m:oMath xmlns:m="http://schemas.openxmlformats.org/officeDocument/2006/math">
                    <m:sSub>
                      <m:sSubPr>
                        <m:ctrlPr>
                          <a:rPr lang="en-GB"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0</m:t>
                        </m:r>
                      </m:sub>
                    </m:sSub>
                  </m:oMath>
                </a14:m>
                <a:r>
                  <a:rPr lang="en-US" sz="2800" dirty="0">
                    <a:latin typeface="Times New Roman" panose="02020603050405020304" pitchFamily="18" charset="0"/>
                    <a:cs typeface="Times New Roman" panose="02020603050405020304" pitchFamily="18" charset="0"/>
                  </a:rPr>
                  <a:t> if </a:t>
                </a:r>
                <a14:m>
                  <m:oMath xmlns:m="http://schemas.openxmlformats.org/officeDocument/2006/math">
                    <m:r>
                      <a:rPr lang="en-US" sz="2800" i="1">
                        <a:latin typeface="Cambria Math" panose="02040503050406030204" pitchFamily="18" charset="0"/>
                      </a:rPr>
                      <m:t>𝑝</m:t>
                    </m:r>
                    <m:r>
                      <a:rPr lang="en-US" sz="2800" i="1">
                        <a:latin typeface="Cambria Math" panose="02040503050406030204" pitchFamily="18" charset="0"/>
                      </a:rPr>
                      <m:t>−</m:t>
                    </m:r>
                    <m:r>
                      <a:rPr lang="en-US" sz="2800" i="1">
                        <a:latin typeface="Cambria Math" panose="02040503050406030204" pitchFamily="18" charset="0"/>
                      </a:rPr>
                      <m:t>𝑣𝑎𝑙𝑢𝑒</m:t>
                    </m:r>
                    <m:r>
                      <a:rPr lang="en-US" sz="2800" i="1">
                        <a:latin typeface="Cambria Math" panose="02040503050406030204" pitchFamily="18" charset="0"/>
                      </a:rPr>
                      <m:t>&lt;</m:t>
                    </m:r>
                    <m:r>
                      <a:rPr lang="en-US" sz="2800" i="1">
                        <a:latin typeface="Cambria Math" panose="02040503050406030204" pitchFamily="18" charset="0"/>
                      </a:rPr>
                      <m:t>𝛼</m:t>
                    </m:r>
                  </m:oMath>
                </a14:m>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P-value=</a:t>
                </a:r>
                <a14:m>
                  <m:oMath xmlns:m="http://schemas.openxmlformats.org/officeDocument/2006/math">
                    <m:r>
                      <a:rPr lang="en-US" sz="2800" i="1">
                        <a:latin typeface="Cambria Math" panose="02040503050406030204" pitchFamily="18" charset="0"/>
                        <a:cs typeface="Times New Roman" panose="02020603050405020304" pitchFamily="18" charset="0"/>
                      </a:rPr>
                      <m:t> </m:t>
                    </m:r>
                    <m:r>
                      <a:rPr lang="en-US" sz="2800" i="1">
                        <a:latin typeface="Cambria Math" panose="02040503050406030204" pitchFamily="18" charset="0"/>
                        <a:cs typeface="Times New Roman" panose="02020603050405020304" pitchFamily="18" charset="0"/>
                      </a:rPr>
                      <m:t>𝑃</m:t>
                    </m:r>
                    <m:d>
                      <m:dPr>
                        <m:ctrlPr>
                          <a:rPr lang="en-US" sz="2800" i="1">
                            <a:latin typeface="Cambria Math" panose="02040503050406030204" pitchFamily="18" charset="0"/>
                            <a:cs typeface="Times New Roman" panose="02020603050405020304" pitchFamily="18" charset="0"/>
                          </a:rPr>
                        </m:ctrlPr>
                      </m:dPr>
                      <m:e>
                        <m:sSub>
                          <m:sSubPr>
                            <m:ctrlPr>
                              <a:rPr lang="en-US"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𝑡</m:t>
                            </m:r>
                          </m:e>
                          <m:sub>
                            <m:r>
                              <a:rPr lang="en-US" sz="2800" i="1">
                                <a:latin typeface="Cambria Math" panose="02040503050406030204" pitchFamily="18" charset="0"/>
                                <a:cs typeface="Times New Roman" panose="02020603050405020304" pitchFamily="18" charset="0"/>
                              </a:rPr>
                              <m:t>𝑛</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2</m:t>
                            </m:r>
                          </m:sub>
                        </m:sSub>
                        <m:r>
                          <a:rPr lang="en-US" sz="2800" b="0" i="1" smtClean="0">
                            <a:latin typeface="Cambria Math" panose="02040503050406030204" pitchFamily="18" charset="0"/>
                            <a:cs typeface="Times New Roman" panose="02020603050405020304" pitchFamily="18" charset="0"/>
                          </a:rPr>
                          <m:t>&gt;</m:t>
                        </m:r>
                        <m:r>
                          <a:rPr lang="en-US" sz="2800" i="1">
                            <a:latin typeface="Cambria Math" panose="02040503050406030204" pitchFamily="18" charset="0"/>
                            <a:cs typeface="Times New Roman" panose="02020603050405020304" pitchFamily="18" charset="0"/>
                          </a:rPr>
                          <m:t>𝑇</m:t>
                        </m:r>
                      </m:e>
                    </m:d>
                  </m:oMath>
                </a14:m>
                <a:endParaRPr lang="en-GB" sz="28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322217"/>
                <a:ext cx="10058400" cy="5546877"/>
              </a:xfrm>
              <a:blipFill rotWithShape="0">
                <a:blip r:embed="rId2"/>
                <a:stretch>
                  <a:fillRect l="-1212" t="-1978" b="-703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60</a:t>
            </a:fld>
            <a:endParaRPr lang="en-US" dirty="0"/>
          </a:p>
        </p:txBody>
      </p:sp>
    </p:spTree>
    <p:extLst>
      <p:ext uri="{BB962C8B-B14F-4D97-AF65-F5344CB8AC3E}">
        <p14:creationId xmlns:p14="http://schemas.microsoft.com/office/powerpoint/2010/main" val="1105871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182880" y="104503"/>
            <a:ext cx="11547565" cy="6720407"/>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61</a:t>
            </a:fld>
            <a:endParaRPr lang="en-US" dirty="0"/>
          </a:p>
        </p:txBody>
      </p:sp>
    </p:spTree>
    <p:extLst>
      <p:ext uri="{BB962C8B-B14F-4D97-AF65-F5344CB8AC3E}">
        <p14:creationId xmlns:p14="http://schemas.microsoft.com/office/powerpoint/2010/main" val="14092554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p:cNvSpPr>
                <a:spLocks noGrp="1"/>
              </p:cNvSpPr>
              <p:nvPr>
                <p:ph type="title"/>
              </p:nvPr>
            </p:nvSpPr>
            <p:spPr>
              <a:xfrm>
                <a:off x="1097280" y="286604"/>
                <a:ext cx="10058400" cy="899646"/>
              </a:xfrm>
            </p:spPr>
            <p:txBody>
              <a:bodyPr>
                <a:normAutofit/>
              </a:bodyPr>
              <a:lstStyle/>
              <a:p>
                <a:r>
                  <a:rPr lang="en-US" sz="3400" b="1" dirty="0" smtClean="0">
                    <a:solidFill>
                      <a:schemeClr val="accent1">
                        <a:lumMod val="75000"/>
                      </a:schemeClr>
                    </a:solidFill>
                    <a:latin typeface="Times New Roman" panose="02020603050405020304" pitchFamily="18" charset="0"/>
                    <a:cs typeface="Times New Roman" panose="02020603050405020304" pitchFamily="18" charset="0"/>
                  </a:rPr>
                  <a:t>Inferences Concerning </a:t>
                </a:r>
                <a14:m>
                  <m:oMath xmlns:m="http://schemas.openxmlformats.org/officeDocument/2006/math">
                    <m:sSub>
                      <m:sSubPr>
                        <m:ctrlPr>
                          <a:rPr lang="en-GB" sz="3400" b="1" i="1">
                            <a:solidFill>
                              <a:schemeClr val="accent1">
                                <a:lumMod val="75000"/>
                              </a:schemeClr>
                            </a:solidFill>
                          </a:rPr>
                        </m:ctrlPr>
                      </m:sSubPr>
                      <m:e>
                        <m:r>
                          <a:rPr lang="en-US" sz="3400" b="1" i="1">
                            <a:solidFill>
                              <a:schemeClr val="accent1">
                                <a:lumMod val="75000"/>
                              </a:schemeClr>
                            </a:solidFill>
                          </a:rPr>
                          <m:t>𝜷</m:t>
                        </m:r>
                      </m:e>
                      <m:sub>
                        <m:r>
                          <a:rPr lang="en-US" sz="3400" b="1" i="1">
                            <a:solidFill>
                              <a:schemeClr val="accent1">
                                <a:lumMod val="75000"/>
                              </a:schemeClr>
                            </a:solidFill>
                          </a:rPr>
                          <m:t>𝟎</m:t>
                        </m:r>
                      </m:sub>
                    </m:sSub>
                  </m:oMath>
                </a14:m>
                <a:endParaRPr lang="en-GB" sz="3400" dirty="0">
                  <a:solidFill>
                    <a:schemeClr val="accent1">
                      <a:lumMod val="75000"/>
                    </a:schemeClr>
                  </a:solidFill>
                  <a:latin typeface="Times New Roman" panose="02020603050405020304" pitchFamily="18" charset="0"/>
                  <a:cs typeface="Times New Roman" panose="02020603050405020304" pitchFamily="18" charset="0"/>
                </a:endParaRPr>
              </a:p>
            </p:txBody>
          </p:sp>
        </mc:Choice>
        <mc:Fallback>
          <p:sp>
            <p:nvSpPr>
              <p:cNvPr id="2" name="Title 1"/>
              <p:cNvSpPr>
                <a:spLocks noGrp="1" noRot="1" noChangeAspect="1" noMove="1" noResize="1" noEditPoints="1" noAdjustHandles="1" noChangeArrowheads="1" noChangeShapeType="1" noTextEdit="1"/>
              </p:cNvSpPr>
              <p:nvPr>
                <p:ph type="title"/>
              </p:nvPr>
            </p:nvSpPr>
            <p:spPr>
              <a:xfrm>
                <a:off x="1097280" y="286604"/>
                <a:ext cx="10058400" cy="899646"/>
              </a:xfrm>
              <a:blipFill rotWithShape="0">
                <a:blip r:embed="rId2"/>
                <a:stretch>
                  <a:fillRect l="-1697" b="-2364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1309816"/>
                <a:ext cx="10058400" cy="4559278"/>
              </a:xfrm>
            </p:spPr>
            <p:txBody>
              <a:bodyPr>
                <a:normAutofit/>
              </a:bodyPr>
              <a:lstStyle/>
              <a:p>
                <a:pPr lvl="0"/>
                <a:r>
                  <a:rPr lang="en-US" sz="3200" b="1" dirty="0" smtClean="0">
                    <a:solidFill>
                      <a:schemeClr val="accent1">
                        <a:lumMod val="75000"/>
                      </a:schemeClr>
                    </a:solidFill>
                  </a:rPr>
                  <a:t>Sampling Distribution of </a:t>
                </a:r>
                <a14:m>
                  <m:oMath xmlns:m="http://schemas.openxmlformats.org/officeDocument/2006/math">
                    <m:sSub>
                      <m:sSubPr>
                        <m:ctrlPr>
                          <a:rPr lang="en-GB" sz="3200" b="1" i="1">
                            <a:solidFill>
                              <a:schemeClr val="accent1">
                                <a:lumMod val="75000"/>
                              </a:schemeClr>
                            </a:solidFill>
                          </a:rPr>
                        </m:ctrlPr>
                      </m:sSubPr>
                      <m:e>
                        <m:r>
                          <a:rPr lang="en-US" sz="3200" b="1" i="1">
                            <a:solidFill>
                              <a:schemeClr val="accent1">
                                <a:lumMod val="75000"/>
                              </a:schemeClr>
                            </a:solidFill>
                          </a:rPr>
                          <m:t>𝜷</m:t>
                        </m:r>
                      </m:e>
                      <m:sub>
                        <m:r>
                          <a:rPr lang="en-US" sz="3200" b="1" i="1">
                            <a:solidFill>
                              <a:schemeClr val="accent1">
                                <a:lumMod val="75000"/>
                              </a:schemeClr>
                            </a:solidFill>
                          </a:rPr>
                          <m:t>𝟎</m:t>
                        </m:r>
                      </m:sub>
                    </m:sSub>
                  </m:oMath>
                </a14:m>
                <a:endParaRPr lang="en-GB" sz="3200" dirty="0">
                  <a:solidFill>
                    <a:schemeClr val="accent1">
                      <a:lumMod val="75000"/>
                    </a:schemeClr>
                  </a:solidFill>
                </a:endParaRPr>
              </a:p>
              <a:p>
                <a:pPr lvl="0"/>
                <a:r>
                  <a:rPr lang="en-US" sz="3200" dirty="0"/>
                  <a:t>The point estimator </a:t>
                </a:r>
                <a14:m>
                  <m:oMath xmlns:m="http://schemas.openxmlformats.org/officeDocument/2006/math">
                    <m:sSub>
                      <m:sSubPr>
                        <m:ctrlPr>
                          <a:rPr lang="en-GB" sz="3200" i="1"/>
                        </m:ctrlPr>
                      </m:sSubPr>
                      <m:e>
                        <m:r>
                          <a:rPr lang="en-US" sz="3200" i="1"/>
                          <m:t>𝑏</m:t>
                        </m:r>
                      </m:e>
                      <m:sub>
                        <m:r>
                          <a:rPr lang="en-US" sz="3200" i="1"/>
                          <m:t>0</m:t>
                        </m:r>
                      </m:sub>
                    </m:sSub>
                  </m:oMath>
                </a14:m>
                <a:r>
                  <a:rPr lang="en-US" sz="3200" dirty="0"/>
                  <a:t> was given by </a:t>
                </a:r>
                <a:endParaRPr lang="en-GB" sz="3200" dirty="0"/>
              </a:p>
              <a:p>
                <a:pPr lvl="0"/>
                <a14:m>
                  <m:oMath xmlns:m="http://schemas.openxmlformats.org/officeDocument/2006/math">
                    <m:sSub>
                      <m:sSubPr>
                        <m:ctrlPr>
                          <a:rPr lang="en-GB" sz="3200" i="1"/>
                        </m:ctrlPr>
                      </m:sSubPr>
                      <m:e>
                        <m:r>
                          <a:rPr lang="en-US" sz="3200" i="1"/>
                          <m:t>𝑏</m:t>
                        </m:r>
                      </m:e>
                      <m:sub>
                        <m:r>
                          <a:rPr lang="en-US" sz="3200" i="1"/>
                          <m:t>0</m:t>
                        </m:r>
                      </m:sub>
                    </m:sSub>
                    <m:r>
                      <a:rPr lang="en-US" sz="3200" i="1"/>
                      <m:t>=</m:t>
                    </m:r>
                    <m:acc>
                      <m:accPr>
                        <m:chr m:val="̅"/>
                        <m:ctrlPr>
                          <a:rPr lang="en-GB" sz="3200" i="1"/>
                        </m:ctrlPr>
                      </m:accPr>
                      <m:e>
                        <m:r>
                          <a:rPr lang="en-US" sz="3200" i="1"/>
                          <m:t>𝑌</m:t>
                        </m:r>
                      </m:e>
                    </m:acc>
                    <m:r>
                      <a:rPr lang="en-US" sz="3200" i="1"/>
                      <m:t>−</m:t>
                    </m:r>
                    <m:sSub>
                      <m:sSubPr>
                        <m:ctrlPr>
                          <a:rPr lang="en-GB" sz="3200" i="1"/>
                        </m:ctrlPr>
                      </m:sSubPr>
                      <m:e>
                        <m:r>
                          <a:rPr lang="en-US" sz="3200" i="1"/>
                          <m:t>𝑏</m:t>
                        </m:r>
                      </m:e>
                      <m:sub>
                        <m:r>
                          <a:rPr lang="en-US" sz="3200" i="1"/>
                          <m:t>1</m:t>
                        </m:r>
                      </m:sub>
                    </m:sSub>
                    <m:acc>
                      <m:accPr>
                        <m:chr m:val="̅"/>
                        <m:ctrlPr>
                          <a:rPr lang="en-GB" sz="3200" i="1"/>
                        </m:ctrlPr>
                      </m:accPr>
                      <m:e>
                        <m:r>
                          <a:rPr lang="en-US" sz="3200" i="1"/>
                          <m:t>𝑋</m:t>
                        </m:r>
                      </m:e>
                    </m:acc>
                  </m:oMath>
                </a14:m>
                <a:endParaRPr lang="en-GB" sz="3200" dirty="0"/>
              </a:p>
              <a:p>
                <a:r>
                  <a:rPr lang="en-US" sz="3200" dirty="0"/>
                  <a:t>the sampling distribution of </a:t>
                </a:r>
                <a:r>
                  <a:rPr lang="en-US" sz="3200" i="1" dirty="0"/>
                  <a:t> </a:t>
                </a:r>
                <a14:m>
                  <m:oMath xmlns:m="http://schemas.openxmlformats.org/officeDocument/2006/math">
                    <m:sSub>
                      <m:sSubPr>
                        <m:ctrlPr>
                          <a:rPr lang="en-GB" sz="3200" i="1"/>
                        </m:ctrlPr>
                      </m:sSubPr>
                      <m:e>
                        <m:r>
                          <a:rPr lang="en-US" sz="3200" i="1"/>
                          <m:t>𝑏</m:t>
                        </m:r>
                      </m:e>
                      <m:sub>
                        <m:r>
                          <a:rPr lang="en-US" sz="3200" i="1"/>
                          <m:t>0</m:t>
                        </m:r>
                      </m:sub>
                    </m:sSub>
                  </m:oMath>
                </a14:m>
                <a:r>
                  <a:rPr lang="en-US" sz="3200" i="1" dirty="0"/>
                  <a:t> </a:t>
                </a:r>
                <a:r>
                  <a:rPr lang="en-US" sz="3200" dirty="0"/>
                  <a:t>is normal, with mean and variance:</a:t>
                </a:r>
                <a:endParaRPr lang="en-GB" sz="3200" dirty="0"/>
              </a:p>
              <a:p>
                <a14:m>
                  <m:oMath xmlns:m="http://schemas.openxmlformats.org/officeDocument/2006/math">
                    <m:r>
                      <a:rPr lang="en-US" sz="3200" i="1"/>
                      <m:t>𝐸</m:t>
                    </m:r>
                    <m:d>
                      <m:dPr>
                        <m:ctrlPr>
                          <a:rPr lang="en-GB" sz="3200" i="1"/>
                        </m:ctrlPr>
                      </m:dPr>
                      <m:e>
                        <m:sSub>
                          <m:sSubPr>
                            <m:ctrlPr>
                              <a:rPr lang="en-GB" sz="3200" i="1"/>
                            </m:ctrlPr>
                          </m:sSubPr>
                          <m:e>
                            <m:r>
                              <a:rPr lang="en-US" sz="3200" i="1"/>
                              <m:t>𝑏</m:t>
                            </m:r>
                          </m:e>
                          <m:sub>
                            <m:r>
                              <a:rPr lang="en-US" sz="3200" i="1"/>
                              <m:t>0</m:t>
                            </m:r>
                          </m:sub>
                        </m:sSub>
                      </m:e>
                    </m:d>
                    <m:r>
                      <a:rPr lang="en-US" sz="3200" i="1"/>
                      <m:t>=</m:t>
                    </m:r>
                    <m:sSub>
                      <m:sSubPr>
                        <m:ctrlPr>
                          <a:rPr lang="en-GB" sz="3200" i="1"/>
                        </m:ctrlPr>
                      </m:sSubPr>
                      <m:e>
                        <m:r>
                          <a:rPr lang="en-US" sz="3200" i="1"/>
                          <m:t>𝛽</m:t>
                        </m:r>
                      </m:e>
                      <m:sub>
                        <m:r>
                          <a:rPr lang="en-US" sz="3200" i="1"/>
                          <m:t>0</m:t>
                        </m:r>
                      </m:sub>
                    </m:sSub>
                  </m:oMath>
                </a14:m>
                <a:r>
                  <a:rPr lang="en-US" sz="3200" dirty="0"/>
                  <a:t> are unbiased estimator of </a:t>
                </a:r>
                <a14:m>
                  <m:oMath xmlns:m="http://schemas.openxmlformats.org/officeDocument/2006/math">
                    <m:sSub>
                      <m:sSubPr>
                        <m:ctrlPr>
                          <a:rPr lang="en-GB" sz="3200" i="1"/>
                        </m:ctrlPr>
                      </m:sSubPr>
                      <m:e>
                        <m:r>
                          <a:rPr lang="en-US" sz="3200" i="1"/>
                          <m:t>𝛽</m:t>
                        </m:r>
                      </m:e>
                      <m:sub>
                        <m:r>
                          <a:rPr lang="en-US" sz="3200" i="1"/>
                          <m:t>0</m:t>
                        </m:r>
                      </m:sub>
                    </m:sSub>
                  </m:oMath>
                </a14:m>
                <a:r>
                  <a:rPr lang="en-US" sz="3200" dirty="0"/>
                  <a:t>.</a:t>
                </a:r>
                <a:endParaRPr lang="en-GB" sz="3200" dirty="0"/>
              </a:p>
              <a:p>
                <a14:m>
                  <m:oMath xmlns:m="http://schemas.openxmlformats.org/officeDocument/2006/math">
                    <m:r>
                      <a:rPr lang="en-US" sz="3200" i="1"/>
                      <m:t>𝑉𝑎𝑟</m:t>
                    </m:r>
                    <m:d>
                      <m:dPr>
                        <m:ctrlPr>
                          <a:rPr lang="en-GB" sz="3200" i="1"/>
                        </m:ctrlPr>
                      </m:dPr>
                      <m:e>
                        <m:sSub>
                          <m:sSubPr>
                            <m:ctrlPr>
                              <a:rPr lang="en-GB" sz="3200" i="1"/>
                            </m:ctrlPr>
                          </m:sSubPr>
                          <m:e>
                            <m:r>
                              <a:rPr lang="en-US" sz="3200" i="1"/>
                              <m:t>𝑏</m:t>
                            </m:r>
                          </m:e>
                          <m:sub>
                            <m:r>
                              <a:rPr lang="en-US" sz="3200" i="1"/>
                              <m:t>0</m:t>
                            </m:r>
                          </m:sub>
                        </m:sSub>
                      </m:e>
                    </m:d>
                    <m:r>
                      <a:rPr lang="en-US" sz="3200" i="1"/>
                      <m:t>=</m:t>
                    </m:r>
                    <m:sSup>
                      <m:sSupPr>
                        <m:ctrlPr>
                          <a:rPr lang="en-GB" sz="3200" i="1"/>
                        </m:ctrlPr>
                      </m:sSupPr>
                      <m:e>
                        <m:r>
                          <a:rPr lang="en-US" sz="3200" i="1"/>
                          <m:t>𝜎</m:t>
                        </m:r>
                      </m:e>
                      <m:sup>
                        <m:r>
                          <a:rPr lang="en-US" sz="3200" i="1"/>
                          <m:t>2</m:t>
                        </m:r>
                      </m:sup>
                    </m:sSup>
                    <m:d>
                      <m:dPr>
                        <m:ctrlPr>
                          <a:rPr lang="en-GB" sz="3200" i="1"/>
                        </m:ctrlPr>
                      </m:dPr>
                      <m:e>
                        <m:sSub>
                          <m:sSubPr>
                            <m:ctrlPr>
                              <a:rPr lang="en-GB" sz="3200" i="1"/>
                            </m:ctrlPr>
                          </m:sSubPr>
                          <m:e>
                            <m:r>
                              <a:rPr lang="en-US" sz="3200" i="1"/>
                              <m:t>𝑏</m:t>
                            </m:r>
                          </m:e>
                          <m:sub>
                            <m:r>
                              <a:rPr lang="en-US" sz="3200" i="1"/>
                              <m:t>0</m:t>
                            </m:r>
                          </m:sub>
                        </m:sSub>
                      </m:e>
                    </m:d>
                    <m:r>
                      <a:rPr lang="en-US" sz="3200" i="1"/>
                      <m:t>=</m:t>
                    </m:r>
                    <m:sSup>
                      <m:sSupPr>
                        <m:ctrlPr>
                          <a:rPr lang="en-GB" sz="3200" i="1"/>
                        </m:ctrlPr>
                      </m:sSupPr>
                      <m:e>
                        <m:r>
                          <a:rPr lang="en-US" sz="3200" i="1"/>
                          <m:t>𝜎</m:t>
                        </m:r>
                      </m:e>
                      <m:sup>
                        <m:r>
                          <a:rPr lang="en-US" sz="3200" i="1"/>
                          <m:t>2</m:t>
                        </m:r>
                      </m:sup>
                    </m:sSup>
                    <m:d>
                      <m:dPr>
                        <m:begChr m:val="["/>
                        <m:endChr m:val="]"/>
                        <m:ctrlPr>
                          <a:rPr lang="en-GB" sz="3200" i="1"/>
                        </m:ctrlPr>
                      </m:dPr>
                      <m:e>
                        <m:f>
                          <m:fPr>
                            <m:ctrlPr>
                              <a:rPr lang="en-GB" sz="3200" i="1"/>
                            </m:ctrlPr>
                          </m:fPr>
                          <m:num>
                            <m:r>
                              <a:rPr lang="en-US" sz="3200" i="1"/>
                              <m:t>1</m:t>
                            </m:r>
                          </m:num>
                          <m:den>
                            <m:r>
                              <a:rPr lang="en-US" sz="3200" i="1"/>
                              <m:t>𝑛</m:t>
                            </m:r>
                          </m:den>
                        </m:f>
                        <m:r>
                          <a:rPr lang="en-US" sz="3200" i="1"/>
                          <m:t>+</m:t>
                        </m:r>
                        <m:f>
                          <m:fPr>
                            <m:ctrlPr>
                              <a:rPr lang="en-GB" sz="3200" i="1"/>
                            </m:ctrlPr>
                          </m:fPr>
                          <m:num>
                            <m:sSup>
                              <m:sSupPr>
                                <m:ctrlPr>
                                  <a:rPr lang="en-GB" sz="3200" i="1"/>
                                </m:ctrlPr>
                              </m:sSupPr>
                              <m:e>
                                <m:acc>
                                  <m:accPr>
                                    <m:chr m:val="̅"/>
                                    <m:ctrlPr>
                                      <a:rPr lang="en-GB" sz="3200" i="1"/>
                                    </m:ctrlPr>
                                  </m:accPr>
                                  <m:e>
                                    <m:r>
                                      <a:rPr lang="en-US" sz="3200" i="1"/>
                                      <m:t>𝑋</m:t>
                                    </m:r>
                                  </m:e>
                                </m:acc>
                              </m:e>
                              <m:sup>
                                <m:r>
                                  <a:rPr lang="en-US" sz="3200" i="1"/>
                                  <m:t>2</m:t>
                                </m:r>
                              </m:sup>
                            </m:sSup>
                          </m:num>
                          <m:den>
                            <m:nary>
                              <m:naryPr>
                                <m:chr m:val="∑"/>
                                <m:limLoc m:val="undOvr"/>
                                <m:ctrlPr>
                                  <a:rPr lang="en-GB" sz="3200" i="1"/>
                                </m:ctrlPr>
                              </m:naryPr>
                              <m:sub>
                                <m:r>
                                  <a:rPr lang="en-US" sz="3200" i="1"/>
                                  <m:t>𝑖</m:t>
                                </m:r>
                                <m:r>
                                  <a:rPr lang="en-US" sz="3200" i="1"/>
                                  <m:t>=1</m:t>
                                </m:r>
                              </m:sub>
                              <m:sup>
                                <m:r>
                                  <a:rPr lang="en-US" sz="3200" i="1"/>
                                  <m:t>𝑛</m:t>
                                </m:r>
                              </m:sup>
                              <m:e>
                                <m:sSup>
                                  <m:sSupPr>
                                    <m:ctrlPr>
                                      <a:rPr lang="en-GB" sz="3200" i="1"/>
                                    </m:ctrlPr>
                                  </m:sSupPr>
                                  <m:e>
                                    <m:d>
                                      <m:dPr>
                                        <m:ctrlPr>
                                          <a:rPr lang="en-GB" sz="3200" i="1"/>
                                        </m:ctrlPr>
                                      </m:dPr>
                                      <m:e>
                                        <m:sSub>
                                          <m:sSubPr>
                                            <m:ctrlPr>
                                              <a:rPr lang="en-GB" sz="3200" i="1"/>
                                            </m:ctrlPr>
                                          </m:sSubPr>
                                          <m:e>
                                            <m:r>
                                              <a:rPr lang="en-US" sz="3200" i="1"/>
                                              <m:t>𝑋</m:t>
                                            </m:r>
                                          </m:e>
                                          <m:sub>
                                            <m:r>
                                              <a:rPr lang="en-US" sz="3200" i="1"/>
                                              <m:t>𝑖</m:t>
                                            </m:r>
                                          </m:sub>
                                        </m:sSub>
                                        <m:r>
                                          <a:rPr lang="en-US" sz="3200" i="1"/>
                                          <m:t>−</m:t>
                                        </m:r>
                                        <m:acc>
                                          <m:accPr>
                                            <m:chr m:val="̅"/>
                                            <m:ctrlPr>
                                              <a:rPr lang="en-GB" sz="3200" i="1"/>
                                            </m:ctrlPr>
                                          </m:accPr>
                                          <m:e>
                                            <m:r>
                                              <a:rPr lang="en-US" sz="3200" i="1"/>
                                              <m:t>𝑋</m:t>
                                            </m:r>
                                          </m:e>
                                        </m:acc>
                                      </m:e>
                                    </m:d>
                                  </m:e>
                                  <m:sup>
                                    <m:r>
                                      <a:rPr lang="en-US" sz="3200" i="1"/>
                                      <m:t>2</m:t>
                                    </m:r>
                                  </m:sup>
                                </m:sSup>
                              </m:e>
                            </m:nary>
                          </m:den>
                        </m:f>
                      </m:e>
                    </m:d>
                  </m:oMath>
                </a14:m>
                <a:endParaRPr lang="en-GB" sz="32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1309816"/>
                <a:ext cx="10058400" cy="4559278"/>
              </a:xfrm>
              <a:blipFill rotWithShape="0">
                <a:blip r:embed="rId3"/>
                <a:stretch>
                  <a:fillRect l="-1515" t="-2406"/>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62</a:t>
            </a:fld>
            <a:endParaRPr lang="en-US" dirty="0"/>
          </a:p>
        </p:txBody>
      </p:sp>
    </p:spTree>
    <p:extLst>
      <p:ext uri="{BB962C8B-B14F-4D97-AF65-F5344CB8AC3E}">
        <p14:creationId xmlns:p14="http://schemas.microsoft.com/office/powerpoint/2010/main" val="4403467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420130"/>
                <a:ext cx="10058400" cy="5448964"/>
              </a:xfrm>
            </p:spPr>
            <p:txBody>
              <a:bodyPr>
                <a:normAutofit/>
              </a:bodyPr>
              <a:lstStyle/>
              <a:p>
                <a:r>
                  <a:rPr lang="en-US" sz="3200" dirty="0">
                    <a:latin typeface="Times New Roman" panose="02020603050405020304" pitchFamily="18" charset="0"/>
                    <a:cs typeface="Times New Roman" panose="02020603050405020304" pitchFamily="18" charset="0"/>
                  </a:rPr>
                  <a:t>An estimator of </a:t>
                </a:r>
                <a14:m>
                  <m:oMath xmlns:m="http://schemas.openxmlformats.org/officeDocument/2006/math">
                    <m:sSup>
                      <m:sSupPr>
                        <m:ctrlPr>
                          <a:rPr lang="en-GB" sz="3200" i="1"/>
                        </m:ctrlPr>
                      </m:sSupPr>
                      <m:e>
                        <m:r>
                          <a:rPr lang="en-US" sz="3200" i="1"/>
                          <m:t>𝜎</m:t>
                        </m:r>
                      </m:e>
                      <m:sup>
                        <m:r>
                          <a:rPr lang="en-US" sz="3200" i="1"/>
                          <m:t>2</m:t>
                        </m:r>
                      </m:sup>
                    </m:sSup>
                    <m:d>
                      <m:dPr>
                        <m:ctrlPr>
                          <a:rPr lang="en-GB" sz="3200" i="1"/>
                        </m:ctrlPr>
                      </m:dPr>
                      <m:e>
                        <m:sSub>
                          <m:sSubPr>
                            <m:ctrlPr>
                              <a:rPr lang="en-GB" sz="3200" i="1"/>
                            </m:ctrlPr>
                          </m:sSubPr>
                          <m:e>
                            <m:r>
                              <a:rPr lang="en-US" sz="3200" i="1"/>
                              <m:t>𝑏</m:t>
                            </m:r>
                          </m:e>
                          <m:sub>
                            <m:r>
                              <a:rPr lang="en-US" sz="3200" i="1"/>
                              <m:t>0</m:t>
                            </m:r>
                          </m:sub>
                        </m:sSub>
                      </m:e>
                    </m:d>
                  </m:oMath>
                </a14:m>
                <a:r>
                  <a:rPr lang="en-US" sz="3200"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is obtained by replacing </a:t>
                </a:r>
                <a14:m>
                  <m:oMath xmlns:m="http://schemas.openxmlformats.org/officeDocument/2006/math">
                    <m:sSup>
                      <m:sSupPr>
                        <m:ctrlPr>
                          <a:rPr lang="en-GB" sz="3200" i="1"/>
                        </m:ctrlPr>
                      </m:sSupPr>
                      <m:e>
                        <m:r>
                          <a:rPr lang="en-US" sz="3200" i="1"/>
                          <m:t>𝜎</m:t>
                        </m:r>
                      </m:e>
                      <m:sup>
                        <m:r>
                          <a:rPr lang="en-US" sz="3200" i="1"/>
                          <m:t>2</m:t>
                        </m:r>
                      </m:sup>
                    </m:sSup>
                  </m:oMath>
                </a14:m>
                <a:r>
                  <a:rPr lang="en-US" sz="3200"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by its point estimator </a:t>
                </a:r>
                <a:r>
                  <a:rPr lang="en-US" sz="3200" i="1" dirty="0">
                    <a:latin typeface="Times New Roman" panose="02020603050405020304" pitchFamily="18" charset="0"/>
                    <a:cs typeface="Times New Roman" panose="02020603050405020304" pitchFamily="18" charset="0"/>
                  </a:rPr>
                  <a:t>MSE:</a:t>
                </a:r>
                <a:endParaRPr lang="en-GB" sz="3200" dirty="0">
                  <a:latin typeface="Times New Roman" panose="02020603050405020304" pitchFamily="18" charset="0"/>
                  <a:cs typeface="Times New Roman" panose="02020603050405020304" pitchFamily="18" charset="0"/>
                </a:endParaRPr>
              </a:p>
              <a:p>
                <a14:m>
                  <m:oMath xmlns:m="http://schemas.openxmlformats.org/officeDocument/2006/math">
                    <m:sSup>
                      <m:sSupPr>
                        <m:ctrlPr>
                          <a:rPr lang="en-GB" sz="3200" i="1"/>
                        </m:ctrlPr>
                      </m:sSupPr>
                      <m:e>
                        <m:r>
                          <a:rPr lang="en-US" sz="3200" i="1"/>
                          <m:t>𝑆</m:t>
                        </m:r>
                      </m:e>
                      <m:sup>
                        <m:r>
                          <a:rPr lang="en-US" sz="3200" i="1"/>
                          <m:t>2</m:t>
                        </m:r>
                      </m:sup>
                    </m:sSup>
                    <m:d>
                      <m:dPr>
                        <m:ctrlPr>
                          <a:rPr lang="en-GB" sz="3200" i="1"/>
                        </m:ctrlPr>
                      </m:dPr>
                      <m:e>
                        <m:sSub>
                          <m:sSubPr>
                            <m:ctrlPr>
                              <a:rPr lang="en-GB" sz="3200" i="1"/>
                            </m:ctrlPr>
                          </m:sSubPr>
                          <m:e>
                            <m:r>
                              <a:rPr lang="en-US" sz="3200" i="1"/>
                              <m:t>𝑏</m:t>
                            </m:r>
                          </m:e>
                          <m:sub>
                            <m:r>
                              <a:rPr lang="en-US" sz="3200" i="1"/>
                              <m:t>0</m:t>
                            </m:r>
                          </m:sub>
                        </m:sSub>
                      </m:e>
                    </m:d>
                    <m:r>
                      <a:rPr lang="en-US" sz="3200" i="1"/>
                      <m:t>=</m:t>
                    </m:r>
                    <m:r>
                      <a:rPr lang="en-US" sz="3200" i="1"/>
                      <m:t>𝑀𝑆𝐸</m:t>
                    </m:r>
                    <m:d>
                      <m:dPr>
                        <m:begChr m:val="["/>
                        <m:endChr m:val="]"/>
                        <m:ctrlPr>
                          <a:rPr lang="en-GB" sz="3200" i="1"/>
                        </m:ctrlPr>
                      </m:dPr>
                      <m:e>
                        <m:f>
                          <m:fPr>
                            <m:ctrlPr>
                              <a:rPr lang="en-GB" sz="3200" i="1"/>
                            </m:ctrlPr>
                          </m:fPr>
                          <m:num>
                            <m:r>
                              <a:rPr lang="en-US" sz="3200" i="1"/>
                              <m:t>1</m:t>
                            </m:r>
                          </m:num>
                          <m:den>
                            <m:r>
                              <a:rPr lang="en-US" sz="3200" i="1"/>
                              <m:t>𝑛</m:t>
                            </m:r>
                          </m:den>
                        </m:f>
                        <m:r>
                          <a:rPr lang="en-US" sz="3200" i="1"/>
                          <m:t>+</m:t>
                        </m:r>
                        <m:f>
                          <m:fPr>
                            <m:ctrlPr>
                              <a:rPr lang="en-GB" sz="3200" i="1"/>
                            </m:ctrlPr>
                          </m:fPr>
                          <m:num>
                            <m:sSup>
                              <m:sSupPr>
                                <m:ctrlPr>
                                  <a:rPr lang="en-GB" sz="3200" i="1"/>
                                </m:ctrlPr>
                              </m:sSupPr>
                              <m:e>
                                <m:acc>
                                  <m:accPr>
                                    <m:chr m:val="̅"/>
                                    <m:ctrlPr>
                                      <a:rPr lang="en-GB" sz="3200" i="1"/>
                                    </m:ctrlPr>
                                  </m:accPr>
                                  <m:e>
                                    <m:r>
                                      <a:rPr lang="en-US" sz="3200" i="1"/>
                                      <m:t>𝑋</m:t>
                                    </m:r>
                                  </m:e>
                                </m:acc>
                              </m:e>
                              <m:sup>
                                <m:r>
                                  <a:rPr lang="en-US" sz="3200" i="1"/>
                                  <m:t>2</m:t>
                                </m:r>
                              </m:sup>
                            </m:sSup>
                          </m:num>
                          <m:den>
                            <m:nary>
                              <m:naryPr>
                                <m:chr m:val="∑"/>
                                <m:limLoc m:val="undOvr"/>
                                <m:ctrlPr>
                                  <a:rPr lang="en-GB" sz="3200" i="1"/>
                                </m:ctrlPr>
                              </m:naryPr>
                              <m:sub>
                                <m:r>
                                  <a:rPr lang="en-US" sz="3200" i="1"/>
                                  <m:t>𝑖</m:t>
                                </m:r>
                                <m:r>
                                  <a:rPr lang="en-US" sz="3200" i="1"/>
                                  <m:t>=1</m:t>
                                </m:r>
                              </m:sub>
                              <m:sup>
                                <m:r>
                                  <a:rPr lang="en-US" sz="3200" i="1"/>
                                  <m:t>𝑛</m:t>
                                </m:r>
                              </m:sup>
                              <m:e>
                                <m:sSup>
                                  <m:sSupPr>
                                    <m:ctrlPr>
                                      <a:rPr lang="en-GB" sz="3200" i="1"/>
                                    </m:ctrlPr>
                                  </m:sSupPr>
                                  <m:e>
                                    <m:d>
                                      <m:dPr>
                                        <m:ctrlPr>
                                          <a:rPr lang="en-GB" sz="3200" i="1"/>
                                        </m:ctrlPr>
                                      </m:dPr>
                                      <m:e>
                                        <m:sSub>
                                          <m:sSubPr>
                                            <m:ctrlPr>
                                              <a:rPr lang="en-GB" sz="3200" i="1"/>
                                            </m:ctrlPr>
                                          </m:sSubPr>
                                          <m:e>
                                            <m:r>
                                              <a:rPr lang="en-US" sz="3200" i="1"/>
                                              <m:t>𝑋</m:t>
                                            </m:r>
                                          </m:e>
                                          <m:sub>
                                            <m:r>
                                              <a:rPr lang="en-US" sz="3200" i="1"/>
                                              <m:t>𝑖</m:t>
                                            </m:r>
                                          </m:sub>
                                        </m:sSub>
                                        <m:r>
                                          <a:rPr lang="en-US" sz="3200" i="1"/>
                                          <m:t>−</m:t>
                                        </m:r>
                                        <m:acc>
                                          <m:accPr>
                                            <m:chr m:val="̅"/>
                                            <m:ctrlPr>
                                              <a:rPr lang="en-GB" sz="3200" i="1"/>
                                            </m:ctrlPr>
                                          </m:accPr>
                                          <m:e>
                                            <m:r>
                                              <a:rPr lang="en-US" sz="3200" i="1"/>
                                              <m:t>𝑋</m:t>
                                            </m:r>
                                          </m:e>
                                        </m:acc>
                                      </m:e>
                                    </m:d>
                                  </m:e>
                                  <m:sup>
                                    <m:r>
                                      <a:rPr lang="en-US" sz="3200" i="1"/>
                                      <m:t>2</m:t>
                                    </m:r>
                                  </m:sup>
                                </m:sSup>
                              </m:e>
                            </m:nary>
                          </m:den>
                        </m:f>
                      </m:e>
                    </m:d>
                  </m:oMath>
                </a14:m>
                <a:endParaRPr lang="en-GB" sz="3200" dirty="0">
                  <a:latin typeface="Times New Roman" panose="02020603050405020304" pitchFamily="18" charset="0"/>
                  <a:cs typeface="Times New Roman" panose="02020603050405020304" pitchFamily="18" charset="0"/>
                </a:endParaRPr>
              </a:p>
              <a:p>
                <a14:m>
                  <m:oMath xmlns:m="http://schemas.openxmlformats.org/officeDocument/2006/math">
                    <m:r>
                      <a:rPr lang="en-US" sz="3200" i="1"/>
                      <m:t>𝑆</m:t>
                    </m:r>
                    <m:r>
                      <a:rPr lang="en-US" sz="3200" i="1"/>
                      <m:t>.</m:t>
                    </m:r>
                    <m:r>
                      <a:rPr lang="en-US" sz="3200" i="1"/>
                      <m:t>𝐸</m:t>
                    </m:r>
                    <m:d>
                      <m:dPr>
                        <m:ctrlPr>
                          <a:rPr lang="en-GB" sz="3200" i="1"/>
                        </m:ctrlPr>
                      </m:dPr>
                      <m:e>
                        <m:sSub>
                          <m:sSubPr>
                            <m:ctrlPr>
                              <a:rPr lang="en-GB" sz="3200" i="1"/>
                            </m:ctrlPr>
                          </m:sSubPr>
                          <m:e>
                            <m:r>
                              <a:rPr lang="en-US" sz="3200" i="1"/>
                              <m:t>𝑏</m:t>
                            </m:r>
                          </m:e>
                          <m:sub>
                            <m:r>
                              <a:rPr lang="en-US" sz="3200" i="1"/>
                              <m:t>0</m:t>
                            </m:r>
                          </m:sub>
                        </m:sSub>
                      </m:e>
                    </m:d>
                    <m:r>
                      <a:rPr lang="en-US" sz="3200" i="1"/>
                      <m:t>=</m:t>
                    </m:r>
                    <m:rad>
                      <m:radPr>
                        <m:degHide m:val="on"/>
                        <m:ctrlPr>
                          <a:rPr lang="en-GB" sz="3200" i="1"/>
                        </m:ctrlPr>
                      </m:radPr>
                      <m:deg/>
                      <m:e>
                        <m:sSup>
                          <m:sSupPr>
                            <m:ctrlPr>
                              <a:rPr lang="en-GB" sz="3200" i="1"/>
                            </m:ctrlPr>
                          </m:sSupPr>
                          <m:e>
                            <m:r>
                              <a:rPr lang="en-US" sz="3200" i="1"/>
                              <m:t>𝑆</m:t>
                            </m:r>
                          </m:e>
                          <m:sup>
                            <m:r>
                              <a:rPr lang="en-US" sz="3200" i="1"/>
                              <m:t>2</m:t>
                            </m:r>
                          </m:sup>
                        </m:sSup>
                        <m:d>
                          <m:dPr>
                            <m:ctrlPr>
                              <a:rPr lang="en-GB" sz="3200" i="1"/>
                            </m:ctrlPr>
                          </m:dPr>
                          <m:e>
                            <m:sSub>
                              <m:sSubPr>
                                <m:ctrlPr>
                                  <a:rPr lang="en-GB" sz="3200" i="1"/>
                                </m:ctrlPr>
                              </m:sSubPr>
                              <m:e>
                                <m:r>
                                  <a:rPr lang="en-US" sz="3200" i="1"/>
                                  <m:t>𝑏</m:t>
                                </m:r>
                              </m:e>
                              <m:sub>
                                <m:r>
                                  <a:rPr lang="en-US" sz="3200" i="1"/>
                                  <m:t>0</m:t>
                                </m:r>
                              </m:sub>
                            </m:sSub>
                          </m:e>
                        </m:d>
                      </m:e>
                    </m:rad>
                  </m:oMath>
                </a14:m>
                <a:endParaRPr lang="en-GB" sz="3200" dirty="0" smtClean="0">
                  <a:latin typeface="Times New Roman" panose="02020603050405020304" pitchFamily="18" charset="0"/>
                  <a:cs typeface="Times New Roman" panose="02020603050405020304" pitchFamily="18" charset="0"/>
                </a:endParaRPr>
              </a:p>
              <a:p>
                <a:endParaRPr lang="en-GB" sz="3200" dirty="0">
                  <a:latin typeface="Times New Roman" panose="02020603050405020304" pitchFamily="18" charset="0"/>
                  <a:cs typeface="Times New Roman" panose="02020603050405020304" pitchFamily="18" charset="0"/>
                </a:endParaRPr>
              </a:p>
              <a:p>
                <a:r>
                  <a:rPr lang="en-US" sz="3200" b="1" dirty="0">
                    <a:solidFill>
                      <a:schemeClr val="accent1">
                        <a:lumMod val="75000"/>
                      </a:schemeClr>
                    </a:solidFill>
                    <a:latin typeface="Times New Roman" panose="02020603050405020304" pitchFamily="18" charset="0"/>
                    <a:cs typeface="Times New Roman" panose="02020603050405020304" pitchFamily="18" charset="0"/>
                  </a:rPr>
                  <a:t>Sampling</a:t>
                </a:r>
                <a:r>
                  <a:rPr lang="en-US" sz="3200" b="1" dirty="0">
                    <a:latin typeface="Times New Roman" panose="02020603050405020304" pitchFamily="18" charset="0"/>
                    <a:cs typeface="Times New Roman" panose="02020603050405020304" pitchFamily="18" charset="0"/>
                  </a:rPr>
                  <a:t> </a:t>
                </a:r>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Distribution of </a:t>
                </a:r>
                <a14:m>
                  <m:oMath xmlns:m="http://schemas.openxmlformats.org/officeDocument/2006/math">
                    <m:sSub>
                      <m:sSubPr>
                        <m:ctrlPr>
                          <a:rPr lang="en-GB" sz="3200" b="1" i="1">
                            <a:solidFill>
                              <a:schemeClr val="accent1">
                                <a:lumMod val="75000"/>
                              </a:schemeClr>
                            </a:solidFill>
                          </a:rPr>
                        </m:ctrlPr>
                      </m:sSubPr>
                      <m:e>
                        <m:r>
                          <a:rPr lang="en-US" sz="3200" b="1" i="1">
                            <a:solidFill>
                              <a:schemeClr val="accent1">
                                <a:lumMod val="75000"/>
                              </a:schemeClr>
                            </a:solidFill>
                          </a:rPr>
                          <m:t>𝜷</m:t>
                        </m:r>
                      </m:e>
                      <m:sub>
                        <m:r>
                          <a:rPr lang="en-US" sz="3200" b="1" i="1">
                            <a:solidFill>
                              <a:schemeClr val="accent1">
                                <a:lumMod val="75000"/>
                              </a:schemeClr>
                            </a:solidFill>
                          </a:rPr>
                          <m:t>𝟎</m:t>
                        </m:r>
                      </m:sub>
                    </m:sSub>
                  </m:oMath>
                </a14:m>
                <a:endParaRPr lang="en-GB" sz="3200" dirty="0">
                  <a:latin typeface="Times New Roman" panose="02020603050405020304" pitchFamily="18" charset="0"/>
                  <a:cs typeface="Times New Roman" panose="02020603050405020304" pitchFamily="18" charset="0"/>
                </a:endParaRPr>
              </a:p>
              <a:p>
                <a14:m>
                  <m:oMath xmlns:m="http://schemas.openxmlformats.org/officeDocument/2006/math">
                    <m:f>
                      <m:fPr>
                        <m:ctrlPr>
                          <a:rPr lang="en-GB" sz="3200" i="1"/>
                        </m:ctrlPr>
                      </m:fPr>
                      <m:num>
                        <m:sSub>
                          <m:sSubPr>
                            <m:ctrlPr>
                              <a:rPr lang="en-GB" sz="3200" i="1"/>
                            </m:ctrlPr>
                          </m:sSubPr>
                          <m:e>
                            <m:r>
                              <a:rPr lang="en-US" sz="3200" i="1"/>
                              <m:t>𝑏</m:t>
                            </m:r>
                          </m:e>
                          <m:sub>
                            <m:r>
                              <a:rPr lang="en-US" sz="3200" i="1"/>
                              <m:t>0</m:t>
                            </m:r>
                          </m:sub>
                        </m:sSub>
                        <m:r>
                          <a:rPr lang="en-US" sz="3200" i="1"/>
                          <m:t>−</m:t>
                        </m:r>
                        <m:sSub>
                          <m:sSubPr>
                            <m:ctrlPr>
                              <a:rPr lang="en-GB" sz="3200" i="1"/>
                            </m:ctrlPr>
                          </m:sSubPr>
                          <m:e>
                            <m:r>
                              <a:rPr lang="en-US" sz="3200" i="1"/>
                              <m:t>𝛽</m:t>
                            </m:r>
                          </m:e>
                          <m:sub>
                            <m:r>
                              <a:rPr lang="en-US" sz="3200" i="1"/>
                              <m:t>0</m:t>
                            </m:r>
                          </m:sub>
                        </m:sSub>
                      </m:num>
                      <m:den>
                        <m:r>
                          <a:rPr lang="en-US" sz="3200" i="1"/>
                          <m:t>𝑆</m:t>
                        </m:r>
                        <m:d>
                          <m:dPr>
                            <m:ctrlPr>
                              <a:rPr lang="en-GB" sz="3200" i="1"/>
                            </m:ctrlPr>
                          </m:dPr>
                          <m:e>
                            <m:sSub>
                              <m:sSubPr>
                                <m:ctrlPr>
                                  <a:rPr lang="en-GB" sz="3200" i="1"/>
                                </m:ctrlPr>
                              </m:sSubPr>
                              <m:e>
                                <m:r>
                                  <a:rPr lang="en-US" sz="3200" i="1"/>
                                  <m:t>𝑏</m:t>
                                </m:r>
                              </m:e>
                              <m:sub>
                                <m:r>
                                  <a:rPr lang="en-US" sz="3200" i="1"/>
                                  <m:t>0</m:t>
                                </m:r>
                              </m:sub>
                            </m:sSub>
                          </m:e>
                        </m:d>
                      </m:den>
                    </m:f>
                    <m:r>
                      <a:rPr lang="en-US" sz="3200" i="1"/>
                      <m:t> </m:t>
                    </m:r>
                  </m:oMath>
                </a14:m>
                <a:r>
                  <a:rPr lang="en-US" sz="3200" dirty="0">
                    <a:latin typeface="Times New Roman" panose="02020603050405020304" pitchFamily="18" charset="0"/>
                    <a:cs typeface="Times New Roman" panose="02020603050405020304" pitchFamily="18" charset="0"/>
                  </a:rPr>
                  <a:t>is distributed as </a:t>
                </a:r>
                <a14:m>
                  <m:oMath xmlns:m="http://schemas.openxmlformats.org/officeDocument/2006/math">
                    <m:sSub>
                      <m:sSubPr>
                        <m:ctrlPr>
                          <a:rPr lang="en-GB" sz="3200" i="1"/>
                        </m:ctrlPr>
                      </m:sSubPr>
                      <m:e>
                        <m:r>
                          <a:rPr lang="en-US" sz="3200" i="1"/>
                          <m:t>𝑡</m:t>
                        </m:r>
                      </m:e>
                      <m:sub>
                        <m:d>
                          <m:dPr>
                            <m:ctrlPr>
                              <a:rPr lang="en-GB" sz="3200" i="1"/>
                            </m:ctrlPr>
                          </m:dPr>
                          <m:e>
                            <m:r>
                              <a:rPr lang="en-US" sz="3200" i="1"/>
                              <m:t>𝑛</m:t>
                            </m:r>
                            <m:r>
                              <a:rPr lang="en-US" sz="3200" i="1"/>
                              <m:t>−2</m:t>
                            </m:r>
                          </m:e>
                        </m:d>
                      </m:sub>
                    </m:sSub>
                  </m:oMath>
                </a14:m>
                <a:endParaRPr lang="en-GB" sz="3200"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420130"/>
                <a:ext cx="10058400" cy="5448964"/>
              </a:xfrm>
              <a:blipFill rotWithShape="0">
                <a:blip r:embed="rId2"/>
                <a:stretch>
                  <a:fillRect l="-1515" t="-2237"/>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63</a:t>
            </a:fld>
            <a:endParaRPr lang="en-US" dirty="0"/>
          </a:p>
        </p:txBody>
      </p:sp>
    </p:spTree>
    <p:extLst>
      <p:ext uri="{BB962C8B-B14F-4D97-AF65-F5344CB8AC3E}">
        <p14:creationId xmlns:p14="http://schemas.microsoft.com/office/powerpoint/2010/main" val="19836495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80805" y="1128584"/>
                <a:ext cx="10058400" cy="4798175"/>
              </a:xfrm>
            </p:spPr>
            <p:txBody>
              <a:bodyPr>
                <a:normAutofit/>
              </a:bodyPr>
              <a:lstStyle/>
              <a:p>
                <a:r>
                  <a:rPr lang="en-US" sz="3200" b="1" dirty="0" smtClean="0">
                    <a:solidFill>
                      <a:schemeClr val="accent1">
                        <a:lumMod val="75000"/>
                      </a:schemeClr>
                    </a:solidFill>
                    <a:latin typeface="Times New Roman" panose="02020603050405020304" pitchFamily="18" charset="0"/>
                    <a:cs typeface="Times New Roman" panose="02020603050405020304" pitchFamily="18" charset="0"/>
                  </a:rPr>
                  <a:t>Confidence Interval for </a:t>
                </a:r>
                <a14:m>
                  <m:oMath xmlns:m="http://schemas.openxmlformats.org/officeDocument/2006/math">
                    <m:sSub>
                      <m:sSubPr>
                        <m:ctrlPr>
                          <a:rPr lang="en-GB" sz="3200" b="1" i="1">
                            <a:solidFill>
                              <a:schemeClr val="accent1">
                                <a:lumMod val="75000"/>
                              </a:schemeClr>
                            </a:solidFill>
                          </a:rPr>
                        </m:ctrlPr>
                      </m:sSubPr>
                      <m:e>
                        <m:r>
                          <a:rPr lang="en-US" sz="3200" b="1" i="1">
                            <a:solidFill>
                              <a:schemeClr val="accent1">
                                <a:lumMod val="75000"/>
                              </a:schemeClr>
                            </a:solidFill>
                          </a:rPr>
                          <m:t>𝜷</m:t>
                        </m:r>
                      </m:e>
                      <m:sub>
                        <m:r>
                          <a:rPr lang="en-US" sz="3200" b="1" i="1">
                            <a:solidFill>
                              <a:schemeClr val="accent1">
                                <a:lumMod val="75000"/>
                              </a:schemeClr>
                            </a:solidFill>
                          </a:rPr>
                          <m:t>𝟎</m:t>
                        </m:r>
                      </m:sub>
                    </m:sSub>
                  </m:oMath>
                </a14:m>
                <a:endParaRPr lang="en-GB"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The </a:t>
                </a:r>
                <a14:m>
                  <m:oMath xmlns:m="http://schemas.openxmlformats.org/officeDocument/2006/math">
                    <m:r>
                      <a:rPr lang="en-US" sz="3200" i="1"/>
                      <m:t>1−</m:t>
                    </m:r>
                    <m:r>
                      <a:rPr lang="en-US" sz="3200" i="1"/>
                      <m:t>𝛼</m:t>
                    </m:r>
                  </m:oMath>
                </a14:m>
                <a:r>
                  <a:rPr lang="en-US" sz="3200" dirty="0">
                    <a:latin typeface="Times New Roman" panose="02020603050405020304" pitchFamily="18" charset="0"/>
                    <a:cs typeface="Times New Roman" panose="02020603050405020304" pitchFamily="18" charset="0"/>
                  </a:rPr>
                  <a:t> confidence limits for </a:t>
                </a:r>
                <a14:m>
                  <m:oMath xmlns:m="http://schemas.openxmlformats.org/officeDocument/2006/math">
                    <m:sSub>
                      <m:sSubPr>
                        <m:ctrlPr>
                          <a:rPr lang="en-GB" sz="3200" i="1"/>
                        </m:ctrlPr>
                      </m:sSubPr>
                      <m:e>
                        <m:r>
                          <a:rPr lang="en-US" sz="3200" i="1"/>
                          <m:t>𝛽</m:t>
                        </m:r>
                      </m:e>
                      <m:sub>
                        <m:r>
                          <a:rPr lang="en-US" sz="3200" i="1"/>
                          <m:t>0</m:t>
                        </m:r>
                      </m:sub>
                    </m:sSub>
                  </m:oMath>
                </a14:m>
                <a:r>
                  <a:rPr lang="en-US" sz="3200"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are obtained in the same manner as those for </a:t>
                </a:r>
                <a14:m>
                  <m:oMath xmlns:m="http://schemas.openxmlformats.org/officeDocument/2006/math">
                    <m:sSub>
                      <m:sSubPr>
                        <m:ctrlPr>
                          <a:rPr lang="en-GB" sz="3200" i="1"/>
                        </m:ctrlPr>
                      </m:sSubPr>
                      <m:e>
                        <m:r>
                          <a:rPr lang="en-US" sz="3200" i="1"/>
                          <m:t>𝛽</m:t>
                        </m:r>
                      </m:e>
                      <m:sub>
                        <m:r>
                          <a:rPr lang="en-US" sz="3200" i="1"/>
                          <m:t>1</m:t>
                        </m:r>
                      </m:sub>
                    </m:sSub>
                  </m:oMath>
                </a14:m>
                <a:r>
                  <a:rPr lang="en-US" sz="3200"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derived earlier. They are:</a:t>
                </a:r>
                <a:endParaRPr lang="en-GB" sz="32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GB" sz="3200" i="1"/>
                        </m:ctrlPr>
                      </m:sSubPr>
                      <m:e>
                        <m:r>
                          <a:rPr lang="en-US" sz="3200" i="1"/>
                          <m:t>𝛽</m:t>
                        </m:r>
                      </m:e>
                      <m:sub>
                        <m:r>
                          <a:rPr lang="en-US" sz="3200" i="1"/>
                          <m:t>0</m:t>
                        </m:r>
                      </m:sub>
                    </m:sSub>
                    <m:r>
                      <a:rPr lang="en-US" sz="3200" i="1"/>
                      <m:t>: </m:t>
                    </m:r>
                    <m:sSub>
                      <m:sSubPr>
                        <m:ctrlPr>
                          <a:rPr lang="en-GB" sz="3200" i="1"/>
                        </m:ctrlPr>
                      </m:sSubPr>
                      <m:e>
                        <m:r>
                          <a:rPr lang="en-US" sz="3200" i="1"/>
                          <m:t>𝑏</m:t>
                        </m:r>
                      </m:e>
                      <m:sub>
                        <m:r>
                          <a:rPr lang="en-US" sz="3200" i="1"/>
                          <m:t>0</m:t>
                        </m:r>
                      </m:sub>
                    </m:sSub>
                    <m:r>
                      <a:rPr lang="en-US" sz="3200" i="1"/>
                      <m:t>±</m:t>
                    </m:r>
                    <m:sSub>
                      <m:sSubPr>
                        <m:ctrlPr>
                          <a:rPr lang="en-GB" sz="3200" i="1"/>
                        </m:ctrlPr>
                      </m:sSubPr>
                      <m:e>
                        <m:r>
                          <a:rPr lang="en-US" sz="3200" i="1"/>
                          <m:t>𝑡</m:t>
                        </m:r>
                      </m:e>
                      <m:sub>
                        <m:d>
                          <m:dPr>
                            <m:ctrlPr>
                              <a:rPr lang="en-GB" sz="3200" i="1"/>
                            </m:ctrlPr>
                          </m:dPr>
                          <m:e>
                            <m:r>
                              <a:rPr lang="en-US" sz="3200" i="1"/>
                              <m:t>1−</m:t>
                            </m:r>
                            <m:f>
                              <m:fPr>
                                <m:ctrlPr>
                                  <a:rPr lang="en-GB" sz="3200" i="1"/>
                                </m:ctrlPr>
                              </m:fPr>
                              <m:num>
                                <m:r>
                                  <a:rPr lang="en-US" sz="3200" i="1"/>
                                  <m:t>𝛼</m:t>
                                </m:r>
                              </m:num>
                              <m:den>
                                <m:r>
                                  <a:rPr lang="en-US" sz="3200" i="1"/>
                                  <m:t>2</m:t>
                                </m:r>
                              </m:den>
                            </m:f>
                            <m:r>
                              <a:rPr lang="en-US" sz="3200" i="1"/>
                              <m:t>,</m:t>
                            </m:r>
                            <m:r>
                              <a:rPr lang="en-US" sz="3200" i="1"/>
                              <m:t>𝑛</m:t>
                            </m:r>
                            <m:r>
                              <a:rPr lang="en-US" sz="3200" i="1"/>
                              <m:t>−2</m:t>
                            </m:r>
                          </m:e>
                        </m:d>
                      </m:sub>
                    </m:sSub>
                    <m:r>
                      <a:rPr lang="en-US" sz="3200" i="1"/>
                      <m:t>𝑆</m:t>
                    </m:r>
                    <m:d>
                      <m:dPr>
                        <m:ctrlPr>
                          <a:rPr lang="en-GB" sz="3200" i="1"/>
                        </m:ctrlPr>
                      </m:dPr>
                      <m:e>
                        <m:sSub>
                          <m:sSubPr>
                            <m:ctrlPr>
                              <a:rPr lang="en-GB" sz="3200" i="1"/>
                            </m:ctrlPr>
                          </m:sSubPr>
                          <m:e>
                            <m:r>
                              <a:rPr lang="en-US" sz="3200" i="1"/>
                              <m:t>𝑏</m:t>
                            </m:r>
                          </m:e>
                          <m:sub>
                            <m:r>
                              <a:rPr lang="en-US" sz="3200" i="1"/>
                              <m:t>0</m:t>
                            </m:r>
                          </m:sub>
                        </m:sSub>
                      </m:e>
                    </m:d>
                  </m:oMath>
                </a14:m>
                <a:r>
                  <a:rPr lang="en-US" sz="3200" dirty="0">
                    <a:latin typeface="Times New Roman" panose="02020603050405020304" pitchFamily="18" charset="0"/>
                    <a:cs typeface="Times New Roman" panose="02020603050405020304" pitchFamily="18" charset="0"/>
                  </a:rPr>
                  <a:t> </a:t>
                </a:r>
                <a:endParaRPr lang="en-GB"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 </a:t>
                </a:r>
                <a14:m>
                  <m:oMath xmlns:m="http://schemas.openxmlformats.org/officeDocument/2006/math">
                    <m:d>
                      <m:dPr>
                        <m:ctrlPr>
                          <a:rPr lang="en-GB" sz="3200" i="1"/>
                        </m:ctrlPr>
                      </m:dPr>
                      <m:e>
                        <m:r>
                          <a:rPr lang="en-US" sz="3200" i="1"/>
                          <m:t>1−</m:t>
                        </m:r>
                        <m:r>
                          <a:rPr lang="en-US" sz="3200" i="1"/>
                          <m:t>𝛼</m:t>
                        </m:r>
                      </m:e>
                    </m:d>
                    <m:r>
                      <a:rPr lang="en-US" sz="3200" i="1"/>
                      <m:t>100%</m:t>
                    </m:r>
                  </m:oMath>
                </a14:m>
                <a:r>
                  <a:rPr lang="en-US" sz="3200" dirty="0">
                    <a:latin typeface="Times New Roman" panose="02020603050405020304" pitchFamily="18" charset="0"/>
                    <a:cs typeface="Times New Roman" panose="02020603050405020304" pitchFamily="18" charset="0"/>
                  </a:rPr>
                  <a:t> C.I for </a:t>
                </a:r>
                <a14:m>
                  <m:oMath xmlns:m="http://schemas.openxmlformats.org/officeDocument/2006/math">
                    <m:sSub>
                      <m:sSubPr>
                        <m:ctrlPr>
                          <a:rPr lang="en-GB" sz="3200" i="1"/>
                        </m:ctrlPr>
                      </m:sSubPr>
                      <m:e>
                        <m:r>
                          <a:rPr lang="en-US" sz="3200" i="1"/>
                          <m:t>𝛽</m:t>
                        </m:r>
                      </m:e>
                      <m:sub>
                        <m:r>
                          <a:rPr lang="en-US" sz="3200" i="1"/>
                          <m:t>0</m:t>
                        </m:r>
                      </m:sub>
                    </m:sSub>
                  </m:oMath>
                </a14:m>
                <a:r>
                  <a:rPr lang="en-US" sz="3200" dirty="0">
                    <a:latin typeface="Times New Roman" panose="02020603050405020304" pitchFamily="18" charset="0"/>
                    <a:cs typeface="Times New Roman" panose="02020603050405020304" pitchFamily="18" charset="0"/>
                  </a:rPr>
                  <a:t> is given by</a:t>
                </a:r>
                <a:endParaRPr lang="en-GB" sz="32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GB" sz="3200" i="1"/>
                        </m:ctrlPr>
                      </m:sSubPr>
                      <m:e>
                        <m:r>
                          <a:rPr lang="en-US" sz="3200" i="1"/>
                          <m:t>𝑏</m:t>
                        </m:r>
                      </m:e>
                      <m:sub>
                        <m:r>
                          <a:rPr lang="en-US" sz="3200" i="1"/>
                          <m:t>0</m:t>
                        </m:r>
                      </m:sub>
                    </m:sSub>
                    <m:r>
                      <a:rPr lang="en-US" sz="3200" i="1"/>
                      <m:t>−</m:t>
                    </m:r>
                    <m:sSub>
                      <m:sSubPr>
                        <m:ctrlPr>
                          <a:rPr lang="en-GB" sz="3200" i="1"/>
                        </m:ctrlPr>
                      </m:sSubPr>
                      <m:e>
                        <m:r>
                          <a:rPr lang="en-US" sz="3200" i="1"/>
                          <m:t>𝑡</m:t>
                        </m:r>
                      </m:e>
                      <m:sub>
                        <m:d>
                          <m:dPr>
                            <m:ctrlPr>
                              <a:rPr lang="en-GB" sz="3200" i="1"/>
                            </m:ctrlPr>
                          </m:dPr>
                          <m:e>
                            <m:r>
                              <a:rPr lang="en-US" sz="3200" i="1"/>
                              <m:t>1−</m:t>
                            </m:r>
                            <m:f>
                              <m:fPr>
                                <m:ctrlPr>
                                  <a:rPr lang="en-GB" sz="3200" i="1"/>
                                </m:ctrlPr>
                              </m:fPr>
                              <m:num>
                                <m:r>
                                  <a:rPr lang="en-US" sz="3200" i="1"/>
                                  <m:t>𝛼</m:t>
                                </m:r>
                              </m:num>
                              <m:den>
                                <m:r>
                                  <a:rPr lang="en-US" sz="3200" i="1"/>
                                  <m:t>2</m:t>
                                </m:r>
                              </m:den>
                            </m:f>
                            <m:r>
                              <a:rPr lang="en-US" sz="3200" i="1"/>
                              <m:t>,</m:t>
                            </m:r>
                            <m:r>
                              <a:rPr lang="en-US" sz="3200" i="1"/>
                              <m:t>𝑛</m:t>
                            </m:r>
                            <m:r>
                              <a:rPr lang="en-US" sz="3200" i="1"/>
                              <m:t>−2</m:t>
                            </m:r>
                          </m:e>
                        </m:d>
                      </m:sub>
                    </m:sSub>
                    <m:r>
                      <a:rPr lang="en-US" sz="3200" i="1"/>
                      <m:t>𝑆</m:t>
                    </m:r>
                    <m:r>
                      <a:rPr lang="en-US" sz="3200" i="1"/>
                      <m:t>.</m:t>
                    </m:r>
                    <m:r>
                      <a:rPr lang="en-US" sz="3200" i="1"/>
                      <m:t>𝐸</m:t>
                    </m:r>
                    <m:d>
                      <m:dPr>
                        <m:ctrlPr>
                          <a:rPr lang="en-GB" sz="3200" i="1"/>
                        </m:ctrlPr>
                      </m:dPr>
                      <m:e>
                        <m:sSub>
                          <m:sSubPr>
                            <m:ctrlPr>
                              <a:rPr lang="en-GB" sz="3200" i="1"/>
                            </m:ctrlPr>
                          </m:sSubPr>
                          <m:e>
                            <m:r>
                              <a:rPr lang="en-US" sz="3200" i="1"/>
                              <m:t>𝑏</m:t>
                            </m:r>
                          </m:e>
                          <m:sub>
                            <m:r>
                              <a:rPr lang="en-US" sz="3200" i="1"/>
                              <m:t>0</m:t>
                            </m:r>
                          </m:sub>
                        </m:sSub>
                      </m:e>
                    </m:d>
                    <m:r>
                      <a:rPr lang="en-US" sz="3200" i="1"/>
                      <m:t>≤</m:t>
                    </m:r>
                    <m:sSub>
                      <m:sSubPr>
                        <m:ctrlPr>
                          <a:rPr lang="en-GB" sz="3200" i="1"/>
                        </m:ctrlPr>
                      </m:sSubPr>
                      <m:e>
                        <m:r>
                          <a:rPr lang="en-US" sz="3200" i="1"/>
                          <m:t>𝛽</m:t>
                        </m:r>
                      </m:e>
                      <m:sub>
                        <m:r>
                          <a:rPr lang="en-US" sz="3200" i="1"/>
                          <m:t>0</m:t>
                        </m:r>
                      </m:sub>
                    </m:sSub>
                    <m:r>
                      <a:rPr lang="en-US" sz="3200" i="1"/>
                      <m:t>≤</m:t>
                    </m:r>
                    <m:sSub>
                      <m:sSubPr>
                        <m:ctrlPr>
                          <a:rPr lang="en-GB" sz="3200" i="1"/>
                        </m:ctrlPr>
                      </m:sSubPr>
                      <m:e>
                        <m:r>
                          <a:rPr lang="en-US" sz="3200" i="1"/>
                          <m:t>𝑏</m:t>
                        </m:r>
                      </m:e>
                      <m:sub>
                        <m:r>
                          <a:rPr lang="en-US" sz="3200" i="1"/>
                          <m:t>0</m:t>
                        </m:r>
                      </m:sub>
                    </m:sSub>
                    <m:r>
                      <a:rPr lang="en-US" sz="3200" i="1"/>
                      <m:t>+</m:t>
                    </m:r>
                    <m:sSub>
                      <m:sSubPr>
                        <m:ctrlPr>
                          <a:rPr lang="en-GB" sz="3200" i="1"/>
                        </m:ctrlPr>
                      </m:sSubPr>
                      <m:e>
                        <m:r>
                          <a:rPr lang="en-US" sz="3200" i="1"/>
                          <m:t>𝑡</m:t>
                        </m:r>
                      </m:e>
                      <m:sub>
                        <m:d>
                          <m:dPr>
                            <m:ctrlPr>
                              <a:rPr lang="en-GB" sz="3200" i="1"/>
                            </m:ctrlPr>
                          </m:dPr>
                          <m:e>
                            <m:r>
                              <a:rPr lang="en-US" sz="3200" i="1"/>
                              <m:t>1−</m:t>
                            </m:r>
                            <m:f>
                              <m:fPr>
                                <m:ctrlPr>
                                  <a:rPr lang="en-GB" sz="3200" i="1"/>
                                </m:ctrlPr>
                              </m:fPr>
                              <m:num>
                                <m:r>
                                  <a:rPr lang="en-US" sz="3200" i="1"/>
                                  <m:t>𝛼</m:t>
                                </m:r>
                              </m:num>
                              <m:den>
                                <m:r>
                                  <a:rPr lang="en-US" sz="3200" i="1"/>
                                  <m:t>2</m:t>
                                </m:r>
                              </m:den>
                            </m:f>
                            <m:r>
                              <a:rPr lang="en-US" sz="3200" i="1"/>
                              <m:t>,</m:t>
                            </m:r>
                            <m:r>
                              <a:rPr lang="en-US" sz="3200" i="1"/>
                              <m:t>𝑛</m:t>
                            </m:r>
                            <m:r>
                              <a:rPr lang="en-US" sz="3200" i="1"/>
                              <m:t>−2</m:t>
                            </m:r>
                          </m:e>
                        </m:d>
                      </m:sub>
                    </m:sSub>
                    <m:r>
                      <a:rPr lang="en-US" sz="3200" i="1"/>
                      <m:t>𝑆</m:t>
                    </m:r>
                    <m:r>
                      <a:rPr lang="en-US" sz="3200" i="1"/>
                      <m:t>.</m:t>
                    </m:r>
                    <m:r>
                      <a:rPr lang="en-US" sz="3200" i="1"/>
                      <m:t>𝐸</m:t>
                    </m:r>
                    <m:d>
                      <m:dPr>
                        <m:ctrlPr>
                          <a:rPr lang="en-GB" sz="3200" i="1"/>
                        </m:ctrlPr>
                      </m:dPr>
                      <m:e>
                        <m:sSub>
                          <m:sSubPr>
                            <m:ctrlPr>
                              <a:rPr lang="en-GB" sz="3200" i="1"/>
                            </m:ctrlPr>
                          </m:sSubPr>
                          <m:e>
                            <m:r>
                              <a:rPr lang="en-US" sz="3200" i="1"/>
                              <m:t>𝑏</m:t>
                            </m:r>
                          </m:e>
                          <m:sub>
                            <m:r>
                              <a:rPr lang="en-US" sz="3200" i="1"/>
                              <m:t>0</m:t>
                            </m:r>
                          </m:sub>
                        </m:sSub>
                      </m:e>
                    </m:d>
                  </m:oMath>
                </a14:m>
                <a:endParaRPr lang="en-GB" sz="3200" dirty="0">
                  <a:latin typeface="Times New Roman" panose="02020603050405020304" pitchFamily="18" charset="0"/>
                  <a:cs typeface="Times New Roman" panose="02020603050405020304" pitchFamily="18" charset="0"/>
                </a:endParaRPr>
              </a:p>
              <a:p>
                <a:endParaRPr lang="en-GB" sz="3200"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80805" y="1128584"/>
                <a:ext cx="10058400" cy="4798175"/>
              </a:xfrm>
              <a:blipFill rotWithShape="0">
                <a:blip r:embed="rId2"/>
                <a:stretch>
                  <a:fillRect l="-1515" t="-2668" r="-1515"/>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64</a:t>
            </a:fld>
            <a:endParaRPr lang="en-US" dirty="0"/>
          </a:p>
        </p:txBody>
      </p:sp>
    </p:spTree>
    <p:extLst>
      <p:ext uri="{BB962C8B-B14F-4D97-AF65-F5344CB8AC3E}">
        <p14:creationId xmlns:p14="http://schemas.microsoft.com/office/powerpoint/2010/main" val="15778827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395416"/>
                <a:ext cx="10058400" cy="5618206"/>
              </a:xfrm>
            </p:spPr>
            <p:txBody>
              <a:bodyPr>
                <a:noAutofit/>
              </a:bodyPr>
              <a:lstStyle/>
              <a:p>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In Our Example:</a:t>
                </a:r>
                <a:endParaRPr lang="en-GB" sz="2800"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b="1" dirty="0" smtClean="0">
                    <a:solidFill>
                      <a:srgbClr val="FF0000"/>
                    </a:solidFill>
                    <a:latin typeface="Times New Roman" panose="02020603050405020304" pitchFamily="18" charset="0"/>
                    <a:cs typeface="Times New Roman" panose="02020603050405020304" pitchFamily="18" charset="0"/>
                  </a:rPr>
                  <a:t>90% C.I for </a:t>
                </a:r>
                <a14:m>
                  <m:oMath xmlns:m="http://schemas.openxmlformats.org/officeDocument/2006/math">
                    <m:sSub>
                      <m:sSubPr>
                        <m:ctrlPr>
                          <a:rPr lang="en-GB" sz="2800" b="1" i="1">
                            <a:solidFill>
                              <a:srgbClr val="FF0000"/>
                            </a:solidFill>
                          </a:rPr>
                        </m:ctrlPr>
                      </m:sSubPr>
                      <m:e>
                        <m:r>
                          <a:rPr lang="en-US" sz="2800" b="1" i="1">
                            <a:solidFill>
                              <a:srgbClr val="FF0000"/>
                            </a:solidFill>
                          </a:rPr>
                          <m:t>𝜷</m:t>
                        </m:r>
                      </m:e>
                      <m:sub>
                        <m:r>
                          <a:rPr lang="en-US" sz="2800" b="1" i="1">
                            <a:solidFill>
                              <a:srgbClr val="FF0000"/>
                            </a:solidFill>
                          </a:rPr>
                          <m:t>𝟎</m:t>
                        </m:r>
                      </m:sub>
                    </m:sSub>
                  </m:oMath>
                </a14:m>
                <a:r>
                  <a:rPr lang="en-US" sz="2800" b="1" dirty="0">
                    <a:solidFill>
                      <a:srgbClr val="FF0000"/>
                    </a:solidFill>
                    <a:latin typeface="Times New Roman" panose="02020603050405020304" pitchFamily="18" charset="0"/>
                    <a:cs typeface="Times New Roman" panose="02020603050405020304" pitchFamily="18" charset="0"/>
                  </a:rPr>
                  <a:t>?</a:t>
                </a:r>
                <a:endParaRPr lang="en-GB" sz="2800" dirty="0">
                  <a:solidFill>
                    <a:srgbClr val="FF0000"/>
                  </a:solidFill>
                  <a:latin typeface="Times New Roman" panose="02020603050405020304" pitchFamily="18" charset="0"/>
                  <a:cs typeface="Times New Roman" panose="02020603050405020304" pitchFamily="18" charset="0"/>
                </a:endParaRPr>
              </a:p>
              <a:p>
                <a:r>
                  <a:rPr lang="en-GB" sz="2800" dirty="0" smtClean="0"/>
                  <a:t>                 </a:t>
                </a:r>
                <a14:m>
                  <m:oMath xmlns:m="http://schemas.openxmlformats.org/officeDocument/2006/math">
                    <m:sSub>
                      <m:sSubPr>
                        <m:ctrlPr>
                          <a:rPr lang="en-GB" sz="2800" i="1"/>
                        </m:ctrlPr>
                      </m:sSubPr>
                      <m:e>
                        <m:acc>
                          <m:accPr>
                            <m:chr m:val="̂"/>
                            <m:ctrlPr>
                              <a:rPr lang="en-GB" sz="2800" i="1"/>
                            </m:ctrlPr>
                          </m:accPr>
                          <m:e>
                            <m:r>
                              <a:rPr lang="en-US" sz="2800" i="1"/>
                              <m:t>𝑌</m:t>
                            </m:r>
                          </m:e>
                        </m:acc>
                      </m:e>
                      <m:sub>
                        <m:r>
                          <a:rPr lang="en-US" sz="2800" i="1"/>
                          <m:t>𝑖</m:t>
                        </m:r>
                      </m:sub>
                    </m:sSub>
                    <m:r>
                      <a:rPr lang="en-US" sz="2800" i="1"/>
                      <m:t>=62.366+3.35702 </m:t>
                    </m:r>
                    <m:sSub>
                      <m:sSubPr>
                        <m:ctrlPr>
                          <a:rPr lang="en-GB" sz="2800" i="1"/>
                        </m:ctrlPr>
                      </m:sSubPr>
                      <m:e>
                        <m:r>
                          <a:rPr lang="en-US" sz="2800" i="1"/>
                          <m:t>𝑋</m:t>
                        </m:r>
                      </m:e>
                      <m:sub>
                        <m:r>
                          <a:rPr lang="en-US" sz="2800" i="1"/>
                          <m:t>𝑖</m:t>
                        </m:r>
                      </m:sub>
                    </m:sSub>
                  </m:oMath>
                </a14:m>
                <a:endParaRPr lang="en-GB"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MSE=2383.72,    </a:t>
                </a:r>
                <a14:m>
                  <m:oMath xmlns:m="http://schemas.openxmlformats.org/officeDocument/2006/math">
                    <m:r>
                      <a:rPr lang="en-US" sz="2800" i="1"/>
                      <m:t>𝑛</m:t>
                    </m:r>
                    <m:r>
                      <a:rPr lang="en-US" sz="2800" i="1"/>
                      <m:t>=25</m:t>
                    </m:r>
                  </m:oMath>
                </a14:m>
                <a:endParaRPr lang="en-GB" sz="28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GB" sz="2800" i="1"/>
                        </m:ctrlPr>
                      </m:sSubPr>
                      <m:e>
                        <m:r>
                          <a:rPr lang="en-US" sz="2800" i="1"/>
                          <m:t>𝑏</m:t>
                        </m:r>
                      </m:e>
                      <m:sub>
                        <m:r>
                          <a:rPr lang="en-US" sz="2800" i="1"/>
                          <m:t>0</m:t>
                        </m:r>
                      </m:sub>
                    </m:sSub>
                    <m:r>
                      <a:rPr lang="en-US" sz="2800" i="1"/>
                      <m:t>=62.366</m:t>
                    </m:r>
                  </m:oMath>
                </a14:m>
                <a:r>
                  <a:rPr lang="en-US" sz="2800" dirty="0">
                    <a:latin typeface="Times New Roman" panose="02020603050405020304" pitchFamily="18" charset="0"/>
                    <a:cs typeface="Times New Roman" panose="02020603050405020304" pitchFamily="18" charset="0"/>
                  </a:rPr>
                  <a:t>.</a:t>
                </a:r>
                <a:endParaRPr lang="en-GB" sz="2800" dirty="0">
                  <a:latin typeface="Times New Roman" panose="02020603050405020304" pitchFamily="18" charset="0"/>
                  <a:cs typeface="Times New Roman" panose="02020603050405020304" pitchFamily="18" charset="0"/>
                </a:endParaRPr>
              </a:p>
              <a:p>
                <a14:m>
                  <m:oMath xmlns:m="http://schemas.openxmlformats.org/officeDocument/2006/math">
                    <m:r>
                      <a:rPr lang="en-US" sz="2800" i="1"/>
                      <m:t>𝑆</m:t>
                    </m:r>
                    <m:r>
                      <a:rPr lang="en-US" sz="2800" i="1"/>
                      <m:t>.</m:t>
                    </m:r>
                    <m:r>
                      <a:rPr lang="en-US" sz="2800" i="1"/>
                      <m:t>𝐸</m:t>
                    </m:r>
                    <m:d>
                      <m:dPr>
                        <m:ctrlPr>
                          <a:rPr lang="en-GB" sz="2800" i="1"/>
                        </m:ctrlPr>
                      </m:dPr>
                      <m:e>
                        <m:sSub>
                          <m:sSubPr>
                            <m:ctrlPr>
                              <a:rPr lang="en-GB" sz="2800" i="1"/>
                            </m:ctrlPr>
                          </m:sSubPr>
                          <m:e>
                            <m:r>
                              <a:rPr lang="en-US" sz="2800" i="1"/>
                              <m:t>𝑏</m:t>
                            </m:r>
                          </m:e>
                          <m:sub>
                            <m:r>
                              <a:rPr lang="en-US" sz="2800" i="1"/>
                              <m:t>0</m:t>
                            </m:r>
                          </m:sub>
                        </m:sSub>
                      </m:e>
                    </m:d>
                    <m:r>
                      <a:rPr lang="en-US" sz="2800" i="1"/>
                      <m:t>=</m:t>
                    </m:r>
                    <m:rad>
                      <m:radPr>
                        <m:degHide m:val="on"/>
                        <m:ctrlPr>
                          <a:rPr lang="en-GB" sz="2800" i="1"/>
                        </m:ctrlPr>
                      </m:radPr>
                      <m:deg/>
                      <m:e>
                        <m:sSup>
                          <m:sSupPr>
                            <m:ctrlPr>
                              <a:rPr lang="en-GB" sz="2800" i="1"/>
                            </m:ctrlPr>
                          </m:sSupPr>
                          <m:e>
                            <m:r>
                              <a:rPr lang="en-US" sz="2800" i="1"/>
                              <m:t>𝑆</m:t>
                            </m:r>
                          </m:e>
                          <m:sup>
                            <m:r>
                              <a:rPr lang="en-US" sz="2800" i="1"/>
                              <m:t>2</m:t>
                            </m:r>
                          </m:sup>
                        </m:sSup>
                        <m:d>
                          <m:dPr>
                            <m:ctrlPr>
                              <a:rPr lang="en-GB" sz="2800" i="1"/>
                            </m:ctrlPr>
                          </m:dPr>
                          <m:e>
                            <m:sSub>
                              <m:sSubPr>
                                <m:ctrlPr>
                                  <a:rPr lang="en-GB" sz="2800" i="1"/>
                                </m:ctrlPr>
                              </m:sSubPr>
                              <m:e>
                                <m:r>
                                  <a:rPr lang="en-US" sz="2800" i="1"/>
                                  <m:t>𝑏</m:t>
                                </m:r>
                              </m:e>
                              <m:sub>
                                <m:r>
                                  <a:rPr lang="en-US" sz="2800" i="1"/>
                                  <m:t>0</m:t>
                                </m:r>
                              </m:sub>
                            </m:sSub>
                          </m:e>
                        </m:d>
                      </m:e>
                    </m:rad>
                  </m:oMath>
                </a14:m>
                <a:endParaRPr lang="en-GB" sz="2800" dirty="0">
                  <a:latin typeface="Times New Roman" panose="02020603050405020304" pitchFamily="18" charset="0"/>
                  <a:cs typeface="Times New Roman" panose="02020603050405020304" pitchFamily="18" charset="0"/>
                </a:endParaRPr>
              </a:p>
              <a:p>
                <a14:m>
                  <m:oMath xmlns:m="http://schemas.openxmlformats.org/officeDocument/2006/math">
                    <m:sSup>
                      <m:sSupPr>
                        <m:ctrlPr>
                          <a:rPr lang="en-GB" sz="2800" i="1"/>
                        </m:ctrlPr>
                      </m:sSupPr>
                      <m:e>
                        <m:r>
                          <a:rPr lang="en-US" sz="2800" i="1"/>
                          <m:t>𝑆</m:t>
                        </m:r>
                      </m:e>
                      <m:sup>
                        <m:r>
                          <a:rPr lang="en-US" sz="2800" i="1"/>
                          <m:t>2</m:t>
                        </m:r>
                      </m:sup>
                    </m:sSup>
                    <m:d>
                      <m:dPr>
                        <m:ctrlPr>
                          <a:rPr lang="en-GB" sz="2800" i="1"/>
                        </m:ctrlPr>
                      </m:dPr>
                      <m:e>
                        <m:sSub>
                          <m:sSubPr>
                            <m:ctrlPr>
                              <a:rPr lang="en-GB" sz="2800" i="1"/>
                            </m:ctrlPr>
                          </m:sSubPr>
                          <m:e>
                            <m:r>
                              <a:rPr lang="en-US" sz="2800" i="1"/>
                              <m:t>𝑏</m:t>
                            </m:r>
                          </m:e>
                          <m:sub>
                            <m:r>
                              <a:rPr lang="en-US" sz="2800" i="1"/>
                              <m:t>0</m:t>
                            </m:r>
                          </m:sub>
                        </m:sSub>
                      </m:e>
                    </m:d>
                    <m:r>
                      <a:rPr lang="en-US" sz="2800" i="1"/>
                      <m:t>=</m:t>
                    </m:r>
                    <m:r>
                      <a:rPr lang="en-US" sz="2800" i="1"/>
                      <m:t>𝑀𝑆𝐸</m:t>
                    </m:r>
                    <m:d>
                      <m:dPr>
                        <m:begChr m:val="["/>
                        <m:endChr m:val="]"/>
                        <m:ctrlPr>
                          <a:rPr lang="en-GB" sz="2800" i="1"/>
                        </m:ctrlPr>
                      </m:dPr>
                      <m:e>
                        <m:f>
                          <m:fPr>
                            <m:ctrlPr>
                              <a:rPr lang="en-GB" sz="2800" i="1"/>
                            </m:ctrlPr>
                          </m:fPr>
                          <m:num>
                            <m:r>
                              <a:rPr lang="en-US" sz="2800" i="1"/>
                              <m:t>1</m:t>
                            </m:r>
                          </m:num>
                          <m:den>
                            <m:r>
                              <a:rPr lang="en-US" sz="2800" i="1"/>
                              <m:t>𝑛</m:t>
                            </m:r>
                          </m:den>
                        </m:f>
                        <m:r>
                          <a:rPr lang="en-US" sz="2800" i="1"/>
                          <m:t>+</m:t>
                        </m:r>
                        <m:f>
                          <m:fPr>
                            <m:ctrlPr>
                              <a:rPr lang="en-GB" sz="2800" i="1"/>
                            </m:ctrlPr>
                          </m:fPr>
                          <m:num>
                            <m:sSup>
                              <m:sSupPr>
                                <m:ctrlPr>
                                  <a:rPr lang="en-GB" sz="2800" i="1"/>
                                </m:ctrlPr>
                              </m:sSupPr>
                              <m:e>
                                <m:acc>
                                  <m:accPr>
                                    <m:chr m:val="̅"/>
                                    <m:ctrlPr>
                                      <a:rPr lang="en-GB" sz="2800" i="1"/>
                                    </m:ctrlPr>
                                  </m:accPr>
                                  <m:e>
                                    <m:r>
                                      <a:rPr lang="en-US" sz="2800" i="1"/>
                                      <m:t>𝑋</m:t>
                                    </m:r>
                                  </m:e>
                                </m:acc>
                              </m:e>
                              <m:sup>
                                <m:r>
                                  <a:rPr lang="en-US" sz="2800" i="1"/>
                                  <m:t>2</m:t>
                                </m:r>
                              </m:sup>
                            </m:sSup>
                          </m:num>
                          <m:den>
                            <m:nary>
                              <m:naryPr>
                                <m:chr m:val="∑"/>
                                <m:limLoc m:val="undOvr"/>
                                <m:ctrlPr>
                                  <a:rPr lang="en-GB" sz="2800" i="1"/>
                                </m:ctrlPr>
                              </m:naryPr>
                              <m:sub>
                                <m:r>
                                  <a:rPr lang="en-US" sz="2800" i="1"/>
                                  <m:t>𝑖</m:t>
                                </m:r>
                                <m:r>
                                  <a:rPr lang="en-US" sz="2800" i="1"/>
                                  <m:t>=1</m:t>
                                </m:r>
                              </m:sub>
                              <m:sup>
                                <m:r>
                                  <a:rPr lang="en-US" sz="2800" i="1"/>
                                  <m:t>𝑛</m:t>
                                </m:r>
                              </m:sup>
                              <m:e>
                                <m:sSup>
                                  <m:sSupPr>
                                    <m:ctrlPr>
                                      <a:rPr lang="en-GB" sz="2800" i="1"/>
                                    </m:ctrlPr>
                                  </m:sSupPr>
                                  <m:e>
                                    <m:d>
                                      <m:dPr>
                                        <m:ctrlPr>
                                          <a:rPr lang="en-GB" sz="2800" i="1"/>
                                        </m:ctrlPr>
                                      </m:dPr>
                                      <m:e>
                                        <m:sSub>
                                          <m:sSubPr>
                                            <m:ctrlPr>
                                              <a:rPr lang="en-GB" sz="2800" i="1"/>
                                            </m:ctrlPr>
                                          </m:sSubPr>
                                          <m:e>
                                            <m:r>
                                              <a:rPr lang="en-US" sz="2800" i="1"/>
                                              <m:t>𝑋</m:t>
                                            </m:r>
                                          </m:e>
                                          <m:sub>
                                            <m:r>
                                              <a:rPr lang="en-US" sz="2800" i="1"/>
                                              <m:t>𝑖</m:t>
                                            </m:r>
                                          </m:sub>
                                        </m:sSub>
                                        <m:r>
                                          <a:rPr lang="en-US" sz="2800" i="1"/>
                                          <m:t>−</m:t>
                                        </m:r>
                                        <m:acc>
                                          <m:accPr>
                                            <m:chr m:val="̅"/>
                                            <m:ctrlPr>
                                              <a:rPr lang="en-GB" sz="2800" i="1"/>
                                            </m:ctrlPr>
                                          </m:accPr>
                                          <m:e>
                                            <m:r>
                                              <a:rPr lang="en-US" sz="2800" i="1"/>
                                              <m:t>𝑋</m:t>
                                            </m:r>
                                          </m:e>
                                        </m:acc>
                                      </m:e>
                                    </m:d>
                                  </m:e>
                                  <m:sup>
                                    <m:r>
                                      <a:rPr lang="en-US" sz="2800" i="1"/>
                                      <m:t>2</m:t>
                                    </m:r>
                                  </m:sup>
                                </m:sSup>
                              </m:e>
                            </m:nary>
                          </m:den>
                        </m:f>
                      </m:e>
                    </m:d>
                  </m:oMath>
                </a14:m>
                <a:endParaRPr lang="en-GB" sz="2800" dirty="0">
                  <a:latin typeface="Times New Roman" panose="02020603050405020304" pitchFamily="18" charset="0"/>
                  <a:cs typeface="Times New Roman" panose="02020603050405020304" pitchFamily="18" charset="0"/>
                </a:endParaRPr>
              </a:p>
              <a:p>
                <a14:m>
                  <m:oMath xmlns:m="http://schemas.openxmlformats.org/officeDocument/2006/math">
                    <m:acc>
                      <m:accPr>
                        <m:chr m:val="̅"/>
                        <m:ctrlPr>
                          <a:rPr lang="en-GB" sz="2800" i="1"/>
                        </m:ctrlPr>
                      </m:accPr>
                      <m:e>
                        <m:r>
                          <a:rPr lang="en-US" sz="2800" i="1"/>
                          <m:t>𝑋</m:t>
                        </m:r>
                      </m:e>
                    </m:acc>
                    <m:r>
                      <a:rPr lang="en-US" sz="2800" i="1"/>
                      <m:t>=70,</m:t>
                    </m:r>
                  </m:oMath>
                </a14:m>
                <a:r>
                  <a:rPr lang="en-US"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GB" sz="2800" i="1"/>
                        </m:ctrlPr>
                      </m:sSubPr>
                      <m:e>
                        <m:r>
                          <a:rPr lang="en-US" sz="2800" i="1"/>
                          <m:t>𝑆</m:t>
                        </m:r>
                      </m:e>
                      <m:sub>
                        <m:r>
                          <a:rPr lang="en-US" sz="2800" i="1"/>
                          <m:t>𝑋𝑋</m:t>
                        </m:r>
                      </m:sub>
                    </m:sSub>
                    <m:r>
                      <a:rPr lang="en-US" sz="2800" i="1"/>
                      <m:t>=</m:t>
                    </m:r>
                    <m:nary>
                      <m:naryPr>
                        <m:chr m:val="∑"/>
                        <m:limLoc m:val="undOvr"/>
                        <m:ctrlPr>
                          <a:rPr lang="en-GB" sz="2800" i="1"/>
                        </m:ctrlPr>
                      </m:naryPr>
                      <m:sub>
                        <m:r>
                          <a:rPr lang="en-US" sz="2800" i="1"/>
                          <m:t>𝑖</m:t>
                        </m:r>
                        <m:r>
                          <a:rPr lang="en-US" sz="2800" i="1"/>
                          <m:t>=1</m:t>
                        </m:r>
                      </m:sub>
                      <m:sup>
                        <m:r>
                          <a:rPr lang="en-US" sz="2800" i="1"/>
                          <m:t>𝑛</m:t>
                        </m:r>
                      </m:sup>
                      <m:e>
                        <m:sSup>
                          <m:sSupPr>
                            <m:ctrlPr>
                              <a:rPr lang="en-GB" sz="2800" i="1"/>
                            </m:ctrlPr>
                          </m:sSupPr>
                          <m:e>
                            <m:d>
                              <m:dPr>
                                <m:ctrlPr>
                                  <a:rPr lang="en-GB" sz="2800" i="1"/>
                                </m:ctrlPr>
                              </m:dPr>
                              <m:e>
                                <m:sSub>
                                  <m:sSubPr>
                                    <m:ctrlPr>
                                      <a:rPr lang="en-GB" sz="2800" i="1"/>
                                    </m:ctrlPr>
                                  </m:sSubPr>
                                  <m:e>
                                    <m:r>
                                      <a:rPr lang="en-US" sz="2800" i="1"/>
                                      <m:t>𝑋</m:t>
                                    </m:r>
                                  </m:e>
                                  <m:sub>
                                    <m:r>
                                      <a:rPr lang="en-US" sz="2800" i="1"/>
                                      <m:t>𝑖</m:t>
                                    </m:r>
                                  </m:sub>
                                </m:sSub>
                                <m:r>
                                  <a:rPr lang="en-US" sz="2800" i="1"/>
                                  <m:t>−</m:t>
                                </m:r>
                                <m:acc>
                                  <m:accPr>
                                    <m:chr m:val="̅"/>
                                    <m:ctrlPr>
                                      <a:rPr lang="en-GB" sz="2800" i="1"/>
                                    </m:ctrlPr>
                                  </m:accPr>
                                  <m:e>
                                    <m:r>
                                      <a:rPr lang="en-US" sz="2800" i="1"/>
                                      <m:t>𝑋</m:t>
                                    </m:r>
                                  </m:e>
                                </m:acc>
                              </m:e>
                            </m:d>
                          </m:e>
                          <m:sup>
                            <m:r>
                              <a:rPr lang="en-US" sz="2800" i="1"/>
                              <m:t>2</m:t>
                            </m:r>
                          </m:sup>
                        </m:sSup>
                      </m:e>
                    </m:nary>
                    <m:r>
                      <a:rPr lang="en-US" sz="2800" i="1"/>
                      <m:t>=19800</m:t>
                    </m:r>
                  </m:oMath>
                </a14:m>
                <a:endParaRPr lang="en-GB" sz="2800" dirty="0">
                  <a:latin typeface="Times New Roman" panose="02020603050405020304" pitchFamily="18" charset="0"/>
                  <a:cs typeface="Times New Roman" panose="02020603050405020304" pitchFamily="18" charset="0"/>
                </a:endParaRPr>
              </a:p>
              <a:p>
                <a14:m>
                  <m:oMath xmlns:m="http://schemas.openxmlformats.org/officeDocument/2006/math">
                    <m:sSup>
                      <m:sSupPr>
                        <m:ctrlPr>
                          <a:rPr lang="en-GB" sz="2800" i="1">
                            <a:latin typeface="Cambria Math" panose="02040503050406030204" pitchFamily="18" charset="0"/>
                          </a:rPr>
                        </m:ctrlPr>
                      </m:sSupPr>
                      <m:e>
                        <m:r>
                          <a:rPr lang="en-US" sz="2800" i="1">
                            <a:latin typeface="Cambria Math" panose="02040503050406030204" pitchFamily="18" charset="0"/>
                          </a:rPr>
                          <m:t>𝑆</m:t>
                        </m:r>
                      </m:e>
                      <m:sup>
                        <m:r>
                          <a:rPr lang="en-US" sz="2800" i="1">
                            <a:latin typeface="Cambria Math" panose="02040503050406030204" pitchFamily="18" charset="0"/>
                          </a:rPr>
                          <m:t>2</m:t>
                        </m:r>
                      </m:sup>
                    </m:sSup>
                    <m:d>
                      <m:dPr>
                        <m:ctrlPr>
                          <a:rPr lang="en-GB" sz="2800" i="1">
                            <a:latin typeface="Cambria Math" panose="02040503050406030204" pitchFamily="18" charset="0"/>
                          </a:rPr>
                        </m:ctrlPr>
                      </m:dPr>
                      <m:e>
                        <m:sSub>
                          <m:sSubPr>
                            <m:ctrlPr>
                              <a:rPr lang="en-GB" sz="2800" i="1">
                                <a:latin typeface="Cambria Math" panose="02040503050406030204" pitchFamily="18" charset="0"/>
                              </a:rPr>
                            </m:ctrlPr>
                          </m:sSubPr>
                          <m:e>
                            <m:r>
                              <a:rPr lang="en-US" sz="2800" i="1">
                                <a:latin typeface="Cambria Math" panose="02040503050406030204" pitchFamily="18" charset="0"/>
                              </a:rPr>
                              <m:t>𝑏</m:t>
                            </m:r>
                          </m:e>
                          <m:sub>
                            <m:r>
                              <a:rPr lang="en-US" sz="2800" i="1">
                                <a:latin typeface="Cambria Math" panose="02040503050406030204" pitchFamily="18" charset="0"/>
                              </a:rPr>
                              <m:t>0</m:t>
                            </m:r>
                          </m:sub>
                        </m:sSub>
                      </m:e>
                    </m:d>
                    <m:r>
                      <a:rPr lang="en-US" sz="2800" i="1">
                        <a:latin typeface="Cambria Math" panose="02040503050406030204" pitchFamily="18" charset="0"/>
                      </a:rPr>
                      <m:t>=</m:t>
                    </m:r>
                    <m:r>
                      <a:rPr lang="en-US" sz="2800">
                        <a:latin typeface="Cambria Math" panose="02040503050406030204" pitchFamily="18" charset="0"/>
                      </a:rPr>
                      <m:t>2383.72</m:t>
                    </m:r>
                    <m:d>
                      <m:dPr>
                        <m:begChr m:val="["/>
                        <m:endChr m:val="]"/>
                        <m:ctrlPr>
                          <a:rPr lang="en-GB" sz="2800" i="1">
                            <a:latin typeface="Cambria Math" panose="02040503050406030204" pitchFamily="18" charset="0"/>
                          </a:rPr>
                        </m:ctrlPr>
                      </m:dPr>
                      <m:e>
                        <m:f>
                          <m:fPr>
                            <m:ctrlPr>
                              <a:rPr lang="en-GB"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25</m:t>
                            </m:r>
                          </m:den>
                        </m:f>
                        <m:r>
                          <a:rPr lang="en-US" sz="2800" i="1">
                            <a:latin typeface="Cambria Math" panose="02040503050406030204" pitchFamily="18" charset="0"/>
                          </a:rPr>
                          <m:t>+</m:t>
                        </m:r>
                        <m:f>
                          <m:fPr>
                            <m:ctrlPr>
                              <a:rPr lang="en-GB" sz="2800" i="1">
                                <a:latin typeface="Cambria Math" panose="02040503050406030204" pitchFamily="18" charset="0"/>
                              </a:rPr>
                            </m:ctrlPr>
                          </m:fPr>
                          <m:num>
                            <m:sSup>
                              <m:sSupPr>
                                <m:ctrlPr>
                                  <a:rPr lang="en-GB" sz="2800" i="1">
                                    <a:latin typeface="Cambria Math" panose="02040503050406030204" pitchFamily="18" charset="0"/>
                                  </a:rPr>
                                </m:ctrlPr>
                              </m:sSupPr>
                              <m:e>
                                <m:d>
                                  <m:dPr>
                                    <m:ctrlPr>
                                      <a:rPr lang="en-GB" sz="2800" i="1">
                                        <a:latin typeface="Cambria Math" panose="02040503050406030204" pitchFamily="18" charset="0"/>
                                      </a:rPr>
                                    </m:ctrlPr>
                                  </m:dPr>
                                  <m:e>
                                    <m:r>
                                      <a:rPr lang="en-US" sz="2800" i="1">
                                        <a:latin typeface="Cambria Math" panose="02040503050406030204" pitchFamily="18" charset="0"/>
                                      </a:rPr>
                                      <m:t>70</m:t>
                                    </m:r>
                                  </m:e>
                                </m:d>
                              </m:e>
                              <m:sup>
                                <m:r>
                                  <a:rPr lang="en-US" sz="2800" i="1">
                                    <a:latin typeface="Cambria Math" panose="02040503050406030204" pitchFamily="18" charset="0"/>
                                  </a:rPr>
                                  <m:t>2</m:t>
                                </m:r>
                              </m:sup>
                            </m:sSup>
                          </m:num>
                          <m:den>
                            <m:r>
                              <a:rPr lang="en-US" sz="2800" i="1">
                                <a:latin typeface="Cambria Math" panose="02040503050406030204" pitchFamily="18" charset="0"/>
                              </a:rPr>
                              <m:t>19800</m:t>
                            </m:r>
                          </m:den>
                        </m:f>
                      </m:e>
                    </m:d>
                    <m:r>
                      <a:rPr lang="en-US" sz="2800" i="1">
                        <a:latin typeface="Cambria Math" panose="02040503050406030204" pitchFamily="18" charset="0"/>
                      </a:rPr>
                      <m:t>=685.2593</m:t>
                    </m:r>
                  </m:oMath>
                </a14:m>
                <a:endParaRPr lang="en-GB" sz="2800" dirty="0">
                  <a:latin typeface="Times New Roman" panose="02020603050405020304" pitchFamily="18" charset="0"/>
                  <a:cs typeface="Times New Roman" panose="02020603050405020304" pitchFamily="18" charset="0"/>
                </a:endParaRPr>
              </a:p>
              <a:p>
                <a:endParaRPr lang="en-GB" sz="2800"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395416"/>
                <a:ext cx="10058400" cy="5618206"/>
              </a:xfrm>
              <a:blipFill rotWithShape="0">
                <a:blip r:embed="rId2"/>
                <a:stretch>
                  <a:fillRect l="-1212" t="-1954" b="-662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65</a:t>
            </a:fld>
            <a:endParaRPr lang="en-US" dirty="0"/>
          </a:p>
        </p:txBody>
      </p:sp>
    </p:spTree>
    <p:extLst>
      <p:ext uri="{BB962C8B-B14F-4D97-AF65-F5344CB8AC3E}">
        <p14:creationId xmlns:p14="http://schemas.microsoft.com/office/powerpoint/2010/main" val="29167330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387178"/>
                <a:ext cx="10058400" cy="5481916"/>
              </a:xfrm>
            </p:spPr>
            <p:txBody>
              <a:bodyPr>
                <a:noAutofit/>
              </a:bodyPr>
              <a:lstStyle/>
              <a:p>
                <a14:m>
                  <m:oMath xmlns:m="http://schemas.openxmlformats.org/officeDocument/2006/math">
                    <m:r>
                      <a:rPr lang="en-US" sz="2800" i="1"/>
                      <m:t>𝑆</m:t>
                    </m:r>
                    <m:r>
                      <a:rPr lang="en-US" sz="2800" i="1"/>
                      <m:t>.</m:t>
                    </m:r>
                    <m:r>
                      <a:rPr lang="en-US" sz="2800" i="1"/>
                      <m:t>𝐸</m:t>
                    </m:r>
                    <m:d>
                      <m:dPr>
                        <m:ctrlPr>
                          <a:rPr lang="en-GB" sz="2800" i="1"/>
                        </m:ctrlPr>
                      </m:dPr>
                      <m:e>
                        <m:sSub>
                          <m:sSubPr>
                            <m:ctrlPr>
                              <a:rPr lang="en-GB" sz="2800" i="1"/>
                            </m:ctrlPr>
                          </m:sSubPr>
                          <m:e>
                            <m:r>
                              <a:rPr lang="en-US" sz="2800" i="1"/>
                              <m:t>𝑏</m:t>
                            </m:r>
                          </m:e>
                          <m:sub>
                            <m:r>
                              <a:rPr lang="en-US" sz="2800" i="1"/>
                              <m:t>0</m:t>
                            </m:r>
                          </m:sub>
                        </m:sSub>
                      </m:e>
                    </m:d>
                    <m:r>
                      <a:rPr lang="en-US" sz="2800" i="1"/>
                      <m:t>=</m:t>
                    </m:r>
                    <m:rad>
                      <m:radPr>
                        <m:degHide m:val="on"/>
                        <m:ctrlPr>
                          <a:rPr lang="en-GB" sz="2800" i="1"/>
                        </m:ctrlPr>
                      </m:radPr>
                      <m:deg/>
                      <m:e>
                        <m:sSup>
                          <m:sSupPr>
                            <m:ctrlPr>
                              <a:rPr lang="en-GB" sz="2800" i="1"/>
                            </m:ctrlPr>
                          </m:sSupPr>
                          <m:e>
                            <m:r>
                              <a:rPr lang="en-US" sz="2800" i="1"/>
                              <m:t>𝑆</m:t>
                            </m:r>
                          </m:e>
                          <m:sup>
                            <m:r>
                              <a:rPr lang="en-US" sz="2800" i="1"/>
                              <m:t>2</m:t>
                            </m:r>
                          </m:sup>
                        </m:sSup>
                        <m:d>
                          <m:dPr>
                            <m:ctrlPr>
                              <a:rPr lang="en-GB" sz="2800" i="1"/>
                            </m:ctrlPr>
                          </m:dPr>
                          <m:e>
                            <m:sSub>
                              <m:sSubPr>
                                <m:ctrlPr>
                                  <a:rPr lang="en-GB" sz="2800" i="1"/>
                                </m:ctrlPr>
                              </m:sSubPr>
                              <m:e>
                                <m:r>
                                  <a:rPr lang="en-US" sz="2800" i="1"/>
                                  <m:t>𝑏</m:t>
                                </m:r>
                              </m:e>
                              <m:sub>
                                <m:r>
                                  <a:rPr lang="en-US" sz="2800" i="1"/>
                                  <m:t>0</m:t>
                                </m:r>
                              </m:sub>
                            </m:sSub>
                          </m:e>
                        </m:d>
                      </m:e>
                    </m:rad>
                    <m:r>
                      <a:rPr lang="en-US" sz="2800" i="1"/>
                      <m:t>=</m:t>
                    </m:r>
                    <m:rad>
                      <m:radPr>
                        <m:degHide m:val="on"/>
                        <m:ctrlPr>
                          <a:rPr lang="en-GB" sz="2800" i="1"/>
                        </m:ctrlPr>
                      </m:radPr>
                      <m:deg/>
                      <m:e>
                        <m:r>
                          <a:rPr lang="en-US" sz="2800" i="1"/>
                          <m:t>685</m:t>
                        </m:r>
                        <m:r>
                          <a:rPr lang="en-US" sz="2800" i="1"/>
                          <m:t>.</m:t>
                        </m:r>
                        <m:r>
                          <a:rPr lang="en-US" sz="2800" i="1"/>
                          <m:t>2593</m:t>
                        </m:r>
                      </m:e>
                    </m:rad>
                    <m:r>
                      <a:rPr lang="en-US" sz="2800" i="1"/>
                      <m:t>=</m:t>
                    </m:r>
                    <m:r>
                      <a:rPr lang="en-US" sz="2800" i="1"/>
                      <m:t>26</m:t>
                    </m:r>
                    <m:r>
                      <a:rPr lang="en-US" sz="2800" i="1"/>
                      <m:t>.</m:t>
                    </m:r>
                    <m:r>
                      <a:rPr lang="en-US" sz="2800" i="1"/>
                      <m:t>1775</m:t>
                    </m:r>
                  </m:oMath>
                </a14:m>
                <a:endParaRPr lang="en-GB" sz="2800" dirty="0">
                  <a:latin typeface="Times New Roman" panose="02020603050405020304" pitchFamily="18" charset="0"/>
                  <a:cs typeface="Times New Roman" panose="02020603050405020304" pitchFamily="18" charset="0"/>
                </a:endParaRPr>
              </a:p>
              <a:p>
                <a14:m>
                  <m:oMath xmlns:m="http://schemas.openxmlformats.org/officeDocument/2006/math">
                    <m:r>
                      <a:rPr lang="en-US" sz="2800" i="1"/>
                      <m:t>1</m:t>
                    </m:r>
                    <m:r>
                      <a:rPr lang="en-US" sz="2800" i="1"/>
                      <m:t>−</m:t>
                    </m:r>
                    <m:r>
                      <a:rPr lang="en-US" sz="2800" i="1"/>
                      <m:t>𝛼</m:t>
                    </m:r>
                    <m:r>
                      <a:rPr lang="en-US" sz="2800" i="1"/>
                      <m:t>=</m:t>
                    </m:r>
                    <m:r>
                      <a:rPr lang="en-US" sz="2800" i="1"/>
                      <m:t>0</m:t>
                    </m:r>
                    <m:r>
                      <a:rPr lang="en-US" sz="2800" i="1"/>
                      <m:t>.</m:t>
                    </m:r>
                    <m:r>
                      <a:rPr lang="en-US" sz="2800" i="1"/>
                      <m:t>9</m:t>
                    </m:r>
                    <m:r>
                      <a:rPr lang="en-US" sz="2800" i="1"/>
                      <m:t>⟹</m:t>
                    </m:r>
                    <m:r>
                      <a:rPr lang="en-US" sz="2800" i="1"/>
                      <m:t>𝛼</m:t>
                    </m:r>
                    <m:r>
                      <a:rPr lang="en-US" sz="2800" i="1"/>
                      <m:t>=</m:t>
                    </m:r>
                    <m:r>
                      <a:rPr lang="en-US" sz="2800" i="1"/>
                      <m:t>0</m:t>
                    </m:r>
                    <m:r>
                      <a:rPr lang="en-US" sz="2800" i="1"/>
                      <m:t>.</m:t>
                    </m:r>
                    <m:r>
                      <a:rPr lang="en-US" sz="2800" i="1"/>
                      <m:t>10</m:t>
                    </m:r>
                    <m:r>
                      <a:rPr lang="en-US" sz="2800" i="1"/>
                      <m:t>⟹</m:t>
                    </m:r>
                    <m:f>
                      <m:fPr>
                        <m:ctrlPr>
                          <a:rPr lang="en-GB" sz="2800" i="1"/>
                        </m:ctrlPr>
                      </m:fPr>
                      <m:num>
                        <m:r>
                          <a:rPr lang="en-US" sz="2800" i="1"/>
                          <m:t>𝛼</m:t>
                        </m:r>
                      </m:num>
                      <m:den>
                        <m:r>
                          <a:rPr lang="en-US" sz="2800" i="1"/>
                          <m:t>2</m:t>
                        </m:r>
                      </m:den>
                    </m:f>
                    <m:r>
                      <a:rPr lang="en-US" sz="2800" i="1"/>
                      <m:t>=</m:t>
                    </m:r>
                    <m:r>
                      <a:rPr lang="en-US" sz="2800" i="1"/>
                      <m:t>0</m:t>
                    </m:r>
                    <m:r>
                      <a:rPr lang="en-US" sz="2800" i="1"/>
                      <m:t>.</m:t>
                    </m:r>
                    <m:r>
                      <a:rPr lang="en-US" sz="2800" i="1"/>
                      <m:t>05</m:t>
                    </m:r>
                    <m:r>
                      <a:rPr lang="en-US" sz="2800" i="1"/>
                      <m:t>⟹</m:t>
                    </m:r>
                    <m:r>
                      <a:rPr lang="en-US" sz="2800" i="1"/>
                      <m:t>1</m:t>
                    </m:r>
                    <m:r>
                      <a:rPr lang="en-US" sz="2800" i="1"/>
                      <m:t>−</m:t>
                    </m:r>
                    <m:f>
                      <m:fPr>
                        <m:ctrlPr>
                          <a:rPr lang="en-GB" sz="2800" i="1"/>
                        </m:ctrlPr>
                      </m:fPr>
                      <m:num>
                        <m:r>
                          <a:rPr lang="en-US" sz="2800" i="1"/>
                          <m:t>𝛼</m:t>
                        </m:r>
                      </m:num>
                      <m:den>
                        <m:r>
                          <a:rPr lang="en-US" sz="2800" i="1"/>
                          <m:t>2</m:t>
                        </m:r>
                      </m:den>
                    </m:f>
                    <m:r>
                      <a:rPr lang="en-US" sz="2800" i="1"/>
                      <m:t>=</m:t>
                    </m:r>
                    <m:r>
                      <a:rPr lang="en-US" sz="2800" i="1"/>
                      <m:t>0</m:t>
                    </m:r>
                    <m:r>
                      <a:rPr lang="en-US" sz="2800" i="1"/>
                      <m:t>.</m:t>
                    </m:r>
                    <m:r>
                      <a:rPr lang="en-US" sz="2800" i="1"/>
                      <m:t>95</m:t>
                    </m:r>
                  </m:oMath>
                </a14:m>
                <a:endParaRPr lang="en-GB" sz="28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GB" sz="2800" i="1"/>
                        </m:ctrlPr>
                      </m:sSubPr>
                      <m:e>
                        <m:r>
                          <a:rPr lang="en-US" sz="2800" i="1"/>
                          <m:t>𝑡</m:t>
                        </m:r>
                      </m:e>
                      <m:sub>
                        <m:d>
                          <m:dPr>
                            <m:ctrlPr>
                              <a:rPr lang="en-GB" sz="2800" i="1"/>
                            </m:ctrlPr>
                          </m:dPr>
                          <m:e>
                            <m:r>
                              <a:rPr lang="en-US" sz="2800" i="1"/>
                              <m:t>1</m:t>
                            </m:r>
                            <m:r>
                              <a:rPr lang="en-US" sz="2800" i="1"/>
                              <m:t>−</m:t>
                            </m:r>
                            <m:f>
                              <m:fPr>
                                <m:ctrlPr>
                                  <a:rPr lang="en-GB" sz="2800" i="1"/>
                                </m:ctrlPr>
                              </m:fPr>
                              <m:num>
                                <m:r>
                                  <a:rPr lang="en-US" sz="2800" i="1"/>
                                  <m:t>𝛼</m:t>
                                </m:r>
                              </m:num>
                              <m:den>
                                <m:r>
                                  <a:rPr lang="en-US" sz="2800" i="1"/>
                                  <m:t>2</m:t>
                                </m:r>
                              </m:den>
                            </m:f>
                            <m:r>
                              <a:rPr lang="en-US" sz="2800" i="1"/>
                              <m:t>,</m:t>
                            </m:r>
                            <m:r>
                              <a:rPr lang="en-US" sz="2800" i="1"/>
                              <m:t>𝑛</m:t>
                            </m:r>
                            <m:r>
                              <a:rPr lang="en-US" sz="2800" i="1"/>
                              <m:t>−</m:t>
                            </m:r>
                            <m:r>
                              <a:rPr lang="en-US" sz="2800" i="1"/>
                              <m:t>2</m:t>
                            </m:r>
                          </m:e>
                        </m:d>
                      </m:sub>
                    </m:sSub>
                    <m:r>
                      <a:rPr lang="en-US" sz="2800" i="1"/>
                      <m:t>=</m:t>
                    </m:r>
                    <m:sSub>
                      <m:sSubPr>
                        <m:ctrlPr>
                          <a:rPr lang="en-GB" sz="2800" i="1"/>
                        </m:ctrlPr>
                      </m:sSubPr>
                      <m:e>
                        <m:r>
                          <a:rPr lang="en-US" sz="2800" i="1"/>
                          <m:t>𝑡</m:t>
                        </m:r>
                      </m:e>
                      <m:sub>
                        <m:d>
                          <m:dPr>
                            <m:ctrlPr>
                              <a:rPr lang="en-GB" sz="2800" i="1"/>
                            </m:ctrlPr>
                          </m:dPr>
                          <m:e>
                            <m:r>
                              <a:rPr lang="en-US" sz="2800" i="1"/>
                              <m:t>0</m:t>
                            </m:r>
                            <m:r>
                              <a:rPr lang="en-US" sz="2800" i="1"/>
                              <m:t>.</m:t>
                            </m:r>
                            <m:r>
                              <a:rPr lang="en-US" sz="2800" i="1"/>
                              <m:t>95</m:t>
                            </m:r>
                            <m:r>
                              <a:rPr lang="en-US" sz="2800" i="1"/>
                              <m:t>,</m:t>
                            </m:r>
                            <m:r>
                              <a:rPr lang="en-US" sz="2800" i="1"/>
                              <m:t>23</m:t>
                            </m:r>
                          </m:e>
                        </m:d>
                      </m:sub>
                    </m:sSub>
                    <m:r>
                      <a:rPr lang="en-US" sz="2800" i="1"/>
                      <m:t>=</m:t>
                    </m:r>
                    <m:r>
                      <a:rPr lang="en-US" sz="2800" i="1"/>
                      <m:t>1</m:t>
                    </m:r>
                    <m:r>
                      <a:rPr lang="en-US" sz="2800" i="1"/>
                      <m:t>.</m:t>
                    </m:r>
                    <m:r>
                      <a:rPr lang="en-US" sz="2800" i="1"/>
                      <m:t>7139</m:t>
                    </m:r>
                  </m:oMath>
                </a14:m>
                <a:endParaRPr lang="en-GB"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then 90% C.I for </a:t>
                </a:r>
                <a14:m>
                  <m:oMath xmlns:m="http://schemas.openxmlformats.org/officeDocument/2006/math">
                    <m:sSub>
                      <m:sSubPr>
                        <m:ctrlPr>
                          <a:rPr lang="en-GB" sz="2800" i="1"/>
                        </m:ctrlPr>
                      </m:sSubPr>
                      <m:e>
                        <m:r>
                          <a:rPr lang="en-US" sz="2800" i="1"/>
                          <m:t>𝛽</m:t>
                        </m:r>
                      </m:e>
                      <m:sub>
                        <m:r>
                          <a:rPr lang="en-US" sz="2800" i="1"/>
                          <m:t>0</m:t>
                        </m:r>
                      </m:sub>
                    </m:sSub>
                  </m:oMath>
                </a14:m>
                <a:r>
                  <a:rPr lang="en-US" sz="2800" dirty="0">
                    <a:latin typeface="Times New Roman" panose="02020603050405020304" pitchFamily="18" charset="0"/>
                    <a:cs typeface="Times New Roman" panose="02020603050405020304" pitchFamily="18" charset="0"/>
                  </a:rPr>
                  <a:t> is given by</a:t>
                </a:r>
                <a:endParaRPr lang="en-GB" sz="2800" dirty="0">
                  <a:latin typeface="Times New Roman" panose="02020603050405020304" pitchFamily="18" charset="0"/>
                  <a:cs typeface="Times New Roman" panose="02020603050405020304" pitchFamily="18" charset="0"/>
                </a:endParaRPr>
              </a:p>
              <a:p>
                <a14:m>
                  <m:oMath xmlns:m="http://schemas.openxmlformats.org/officeDocument/2006/math">
                    <m:r>
                      <a:rPr lang="en-US" sz="2800" i="1"/>
                      <m:t>62</m:t>
                    </m:r>
                    <m:r>
                      <a:rPr lang="en-US" sz="2800" i="1"/>
                      <m:t>.</m:t>
                    </m:r>
                    <m:r>
                      <a:rPr lang="en-US" sz="2800" i="1"/>
                      <m:t>366</m:t>
                    </m:r>
                    <m:r>
                      <a:rPr lang="en-US" sz="2800" i="1"/>
                      <m:t>±</m:t>
                    </m:r>
                    <m:r>
                      <a:rPr lang="en-US" sz="2800" i="1"/>
                      <m:t>1</m:t>
                    </m:r>
                    <m:r>
                      <a:rPr lang="en-US" sz="2800" i="1"/>
                      <m:t>.</m:t>
                    </m:r>
                    <m:r>
                      <a:rPr lang="en-US" sz="2800" i="1"/>
                      <m:t>7139</m:t>
                    </m:r>
                    <m:r>
                      <a:rPr lang="en-US" sz="2800" i="1"/>
                      <m:t> </m:t>
                    </m:r>
                    <m:d>
                      <m:dPr>
                        <m:ctrlPr>
                          <a:rPr lang="en-GB" sz="2800" i="1"/>
                        </m:ctrlPr>
                      </m:dPr>
                      <m:e>
                        <m:r>
                          <a:rPr lang="en-US" sz="2800" i="1"/>
                          <m:t>26</m:t>
                        </m:r>
                        <m:r>
                          <a:rPr lang="en-US" sz="2800" i="1"/>
                          <m:t>.</m:t>
                        </m:r>
                        <m:r>
                          <a:rPr lang="en-US" sz="2800" i="1"/>
                          <m:t>1775</m:t>
                        </m:r>
                      </m:e>
                    </m:d>
                  </m:oMath>
                </a14:m>
                <a:endParaRPr lang="en-GB" sz="2800" dirty="0">
                  <a:latin typeface="Times New Roman" panose="02020603050405020304" pitchFamily="18" charset="0"/>
                  <a:cs typeface="Times New Roman" panose="02020603050405020304" pitchFamily="18" charset="0"/>
                </a:endParaRPr>
              </a:p>
              <a:p>
                <a14:m>
                  <m:oMath xmlns:m="http://schemas.openxmlformats.org/officeDocument/2006/math">
                    <m:d>
                      <m:dPr>
                        <m:ctrlPr>
                          <a:rPr lang="en-GB" sz="2800" i="1"/>
                        </m:ctrlPr>
                      </m:dPr>
                      <m:e>
                        <m:r>
                          <a:rPr lang="en-US" sz="2800" i="1"/>
                          <m:t>17</m:t>
                        </m:r>
                        <m:r>
                          <a:rPr lang="en-US" sz="2800" i="1"/>
                          <m:t>.</m:t>
                        </m:r>
                        <m:r>
                          <a:rPr lang="en-US" sz="2800" i="1"/>
                          <m:t>5004</m:t>
                        </m:r>
                        <m:r>
                          <a:rPr lang="en-US" sz="2800" i="1"/>
                          <m:t>,</m:t>
                        </m:r>
                        <m:r>
                          <a:rPr lang="en-US" sz="2800" i="1"/>
                          <m:t>107</m:t>
                        </m:r>
                        <m:r>
                          <a:rPr lang="en-US" sz="2800" i="1"/>
                          <m:t>.</m:t>
                        </m:r>
                        <m:r>
                          <a:rPr lang="en-US" sz="2800" i="1"/>
                          <m:t>2316</m:t>
                        </m:r>
                      </m:e>
                    </m:d>
                  </m:oMath>
                </a14:m>
                <a:endParaRPr lang="en-GB"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90 percent confidence interval for </a:t>
                </a:r>
                <a14:m>
                  <m:oMath xmlns:m="http://schemas.openxmlformats.org/officeDocument/2006/math">
                    <m:sSub>
                      <m:sSubPr>
                        <m:ctrlPr>
                          <a:rPr lang="en-GB" sz="2800" i="1"/>
                        </m:ctrlPr>
                      </m:sSubPr>
                      <m:e>
                        <m:r>
                          <a:rPr lang="en-US" sz="2800" i="1"/>
                          <m:t>𝛽</m:t>
                        </m:r>
                      </m:e>
                      <m:sub>
                        <m:r>
                          <a:rPr lang="en-US" sz="2800" i="1"/>
                          <m:t>0</m:t>
                        </m:r>
                      </m:sub>
                    </m:sSub>
                  </m:oMath>
                </a14:m>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a:t>
                </a:r>
                <a:endParaRPr lang="en-GB" sz="2800" dirty="0">
                  <a:latin typeface="Times New Roman" panose="02020603050405020304" pitchFamily="18" charset="0"/>
                  <a:cs typeface="Times New Roman" panose="02020603050405020304" pitchFamily="18" charset="0"/>
                </a:endParaRPr>
              </a:p>
              <a:p>
                <a14:m>
                  <m:oMath xmlns:m="http://schemas.openxmlformats.org/officeDocument/2006/math">
                    <m:r>
                      <a:rPr lang="en-US" sz="2800" i="1"/>
                      <m:t>17</m:t>
                    </m:r>
                    <m:r>
                      <a:rPr lang="en-US" sz="2800" i="1"/>
                      <m:t>.</m:t>
                    </m:r>
                    <m:r>
                      <a:rPr lang="en-US" sz="2800" i="1"/>
                      <m:t>5004</m:t>
                    </m:r>
                    <m:r>
                      <a:rPr lang="en-US" sz="2800" i="1"/>
                      <m:t>≤</m:t>
                    </m:r>
                    <m:sSub>
                      <m:sSubPr>
                        <m:ctrlPr>
                          <a:rPr lang="en-GB" sz="2800" i="1"/>
                        </m:ctrlPr>
                      </m:sSubPr>
                      <m:e>
                        <m:r>
                          <a:rPr lang="en-US" sz="2800" i="1"/>
                          <m:t>𝛽</m:t>
                        </m:r>
                      </m:e>
                      <m:sub>
                        <m:r>
                          <a:rPr lang="en-US" sz="2800" i="1"/>
                          <m:t>0</m:t>
                        </m:r>
                      </m:sub>
                    </m:sSub>
                    <m:r>
                      <a:rPr lang="en-US" sz="2800" i="1"/>
                      <m:t>≤</m:t>
                    </m:r>
                    <m:r>
                      <a:rPr lang="en-US" sz="2800" i="1"/>
                      <m:t>107</m:t>
                    </m:r>
                    <m:r>
                      <a:rPr lang="en-US" sz="2800" i="1"/>
                      <m:t>.</m:t>
                    </m:r>
                    <m:r>
                      <a:rPr lang="en-US" sz="2800" i="1"/>
                      <m:t>231</m:t>
                    </m:r>
                  </m:oMath>
                </a14:m>
                <a:endParaRPr lang="en-GB" sz="2800"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387178"/>
                <a:ext cx="10058400" cy="5481916"/>
              </a:xfrm>
              <a:blipFill rotWithShape="0">
                <a:blip r:embed="rId2"/>
                <a:stretch>
                  <a:fillRect l="-1212"/>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66</a:t>
            </a:fld>
            <a:endParaRPr lang="en-US" dirty="0"/>
          </a:p>
        </p:txBody>
      </p:sp>
    </p:spTree>
    <p:extLst>
      <p:ext uri="{BB962C8B-B14F-4D97-AF65-F5344CB8AC3E}">
        <p14:creationId xmlns:p14="http://schemas.microsoft.com/office/powerpoint/2010/main" val="26221414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247135"/>
                <a:ext cx="10058400" cy="5621959"/>
              </a:xfrm>
            </p:spPr>
            <p:txBody>
              <a:bodyPr>
                <a:normAutofit/>
              </a:bodyPr>
              <a:lstStyle/>
              <a:p>
                <a:r>
                  <a:rPr lang="en-US" b="1" dirty="0" smtClean="0">
                    <a:solidFill>
                      <a:schemeClr val="tx2">
                        <a:lumMod val="60000"/>
                        <a:lumOff val="40000"/>
                      </a:schemeClr>
                    </a:solidFill>
                    <a:latin typeface="Times New Roman" panose="02020603050405020304" pitchFamily="18" charset="0"/>
                    <a:cs typeface="Times New Roman" panose="02020603050405020304" pitchFamily="18" charset="0"/>
                  </a:rPr>
                  <a:t>Hypotheses Testing for </a:t>
                </a:r>
                <a14:m>
                  <m:oMath xmlns:m="http://schemas.openxmlformats.org/officeDocument/2006/math">
                    <m:sSub>
                      <m:sSubPr>
                        <m:ctrlPr>
                          <a:rPr lang="en-GB" b="1" i="1">
                            <a:solidFill>
                              <a:schemeClr val="tx2">
                                <a:lumMod val="60000"/>
                                <a:lumOff val="40000"/>
                              </a:schemeClr>
                            </a:solidFill>
                          </a:rPr>
                        </m:ctrlPr>
                      </m:sSubPr>
                      <m:e>
                        <m:r>
                          <a:rPr lang="en-US" b="1" i="1">
                            <a:solidFill>
                              <a:schemeClr val="tx2">
                                <a:lumMod val="60000"/>
                                <a:lumOff val="40000"/>
                              </a:schemeClr>
                            </a:solidFill>
                          </a:rPr>
                          <m:t>𝜷</m:t>
                        </m:r>
                      </m:e>
                      <m:sub>
                        <m:r>
                          <a:rPr lang="en-US" b="1" i="1">
                            <a:solidFill>
                              <a:schemeClr val="tx2">
                                <a:lumMod val="60000"/>
                                <a:lumOff val="40000"/>
                              </a:schemeClr>
                            </a:solidFill>
                          </a:rPr>
                          <m:t>𝟎</m:t>
                        </m:r>
                      </m:sub>
                    </m:sSub>
                  </m:oMath>
                </a14:m>
                <a:endParaRPr lang="en-GB" dirty="0">
                  <a:solidFill>
                    <a:schemeClr val="tx2">
                      <a:lumMod val="60000"/>
                      <a:lumOff val="40000"/>
                    </a:schemeClr>
                  </a:solidFill>
                  <a:latin typeface="Times New Roman" panose="02020603050405020304" pitchFamily="18" charset="0"/>
                  <a:cs typeface="Times New Roman" panose="02020603050405020304" pitchFamily="18" charset="0"/>
                </a:endParaRPr>
              </a:p>
              <a:p>
                <a:r>
                  <a:rPr lang="en-US" b="1" dirty="0">
                    <a:solidFill>
                      <a:schemeClr val="tx2">
                        <a:lumMod val="60000"/>
                        <a:lumOff val="40000"/>
                      </a:schemeClr>
                    </a:solidFill>
                    <a:latin typeface="Times New Roman" panose="02020603050405020304" pitchFamily="18" charset="0"/>
                    <a:cs typeface="Times New Roman" panose="02020603050405020304" pitchFamily="18" charset="0"/>
                  </a:rPr>
                  <a:t>Two-Sided Test</a:t>
                </a:r>
                <a:endParaRPr lang="en-GB" dirty="0">
                  <a:solidFill>
                    <a:schemeClr val="tx2">
                      <a:lumMod val="60000"/>
                      <a:lumOff val="40000"/>
                    </a:schemeClr>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 Hypothesis</a:t>
                </a:r>
                <a:endParaRPr lang="en-GB"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GB" i="1"/>
                        </m:ctrlPr>
                      </m:sSubPr>
                      <m:e>
                        <m:r>
                          <a:rPr lang="en-US" i="1"/>
                          <m:t>𝐻</m:t>
                        </m:r>
                      </m:e>
                      <m:sub>
                        <m:r>
                          <a:rPr lang="en-US" i="1"/>
                          <m:t>0</m:t>
                        </m:r>
                      </m:sub>
                    </m:sSub>
                    <m:r>
                      <a:rPr lang="en-US" i="1"/>
                      <m:t>:</m:t>
                    </m:r>
                    <m:sSub>
                      <m:sSubPr>
                        <m:ctrlPr>
                          <a:rPr lang="en-GB" i="1"/>
                        </m:ctrlPr>
                      </m:sSubPr>
                      <m:e>
                        <m:r>
                          <a:rPr lang="en-US" i="1"/>
                          <m:t>𝛽</m:t>
                        </m:r>
                      </m:e>
                      <m:sub>
                        <m:r>
                          <a:rPr lang="en-US" i="1"/>
                          <m:t>0</m:t>
                        </m:r>
                      </m:sub>
                    </m:sSub>
                    <m:r>
                      <a:rPr lang="en-US" i="1"/>
                      <m:t>=</m:t>
                    </m:r>
                    <m:r>
                      <a:rPr lang="en-US" i="1"/>
                      <m:t>𝐴</m:t>
                    </m:r>
                  </m:oMath>
                </a14:m>
                <a:endParaRPr lang="en-GB"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GB" i="1"/>
                        </m:ctrlPr>
                      </m:sSubPr>
                      <m:e>
                        <m:r>
                          <a:rPr lang="en-US" i="1"/>
                          <m:t>𝐻</m:t>
                        </m:r>
                      </m:e>
                      <m:sub>
                        <m:r>
                          <a:rPr lang="en-US" i="1"/>
                          <m:t>1</m:t>
                        </m:r>
                      </m:sub>
                    </m:sSub>
                    <m:r>
                      <a:rPr lang="en-US" i="1"/>
                      <m:t>:</m:t>
                    </m:r>
                    <m:sSub>
                      <m:sSubPr>
                        <m:ctrlPr>
                          <a:rPr lang="en-GB" i="1"/>
                        </m:ctrlPr>
                      </m:sSubPr>
                      <m:e>
                        <m:r>
                          <a:rPr lang="en-US" i="1"/>
                          <m:t>𝛽</m:t>
                        </m:r>
                      </m:e>
                      <m:sub>
                        <m:r>
                          <a:rPr lang="en-US" i="1"/>
                          <m:t>0</m:t>
                        </m:r>
                      </m:sub>
                    </m:sSub>
                    <m:r>
                      <a:rPr lang="en-US" i="1"/>
                      <m:t>≠</m:t>
                    </m:r>
                    <m:r>
                      <a:rPr lang="en-US" i="1"/>
                      <m:t>𝐴</m:t>
                    </m:r>
                  </m:oMath>
                </a14:m>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Test statistic</a:t>
                </a:r>
                <a:endParaRPr lang="en-GB" dirty="0">
                  <a:latin typeface="Times New Roman" panose="02020603050405020304" pitchFamily="18" charset="0"/>
                  <a:cs typeface="Times New Roman" panose="02020603050405020304" pitchFamily="18" charset="0"/>
                </a:endParaRPr>
              </a:p>
              <a:p>
                <a14:m>
                  <m:oMath xmlns:m="http://schemas.openxmlformats.org/officeDocument/2006/math">
                    <m:r>
                      <a:rPr lang="en-US" i="1"/>
                      <m:t>𝑇</m:t>
                    </m:r>
                    <m:r>
                      <a:rPr lang="en-US" i="1"/>
                      <m:t>=</m:t>
                    </m:r>
                    <m:f>
                      <m:fPr>
                        <m:ctrlPr>
                          <a:rPr lang="en-GB" i="1"/>
                        </m:ctrlPr>
                      </m:fPr>
                      <m:num>
                        <m:sSub>
                          <m:sSubPr>
                            <m:ctrlPr>
                              <a:rPr lang="en-GB" i="1"/>
                            </m:ctrlPr>
                          </m:sSubPr>
                          <m:e>
                            <m:r>
                              <a:rPr lang="en-US" i="1"/>
                              <m:t>𝑏</m:t>
                            </m:r>
                          </m:e>
                          <m:sub>
                            <m:r>
                              <a:rPr lang="en-US" i="1"/>
                              <m:t>0</m:t>
                            </m:r>
                          </m:sub>
                        </m:sSub>
                        <m:r>
                          <a:rPr lang="en-US" i="1"/>
                          <m:t>−</m:t>
                        </m:r>
                        <m:r>
                          <a:rPr lang="en-US" i="1"/>
                          <m:t>𝐴</m:t>
                        </m:r>
                      </m:num>
                      <m:den>
                        <m:r>
                          <a:rPr lang="en-US" i="1"/>
                          <m:t>𝑠</m:t>
                        </m:r>
                        <m:d>
                          <m:dPr>
                            <m:ctrlPr>
                              <a:rPr lang="en-GB" i="1"/>
                            </m:ctrlPr>
                          </m:dPr>
                          <m:e>
                            <m:sSub>
                              <m:sSubPr>
                                <m:ctrlPr>
                                  <a:rPr lang="en-GB" i="1"/>
                                </m:ctrlPr>
                              </m:sSubPr>
                              <m:e>
                                <m:r>
                                  <a:rPr lang="en-US" i="1"/>
                                  <m:t>𝑏</m:t>
                                </m:r>
                              </m:e>
                              <m:sub>
                                <m:r>
                                  <a:rPr lang="en-US" i="1"/>
                                  <m:t>0</m:t>
                                </m:r>
                              </m:sub>
                            </m:sSub>
                          </m:e>
                        </m:d>
                      </m:den>
                    </m:f>
                  </m:oMath>
                </a14:m>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 Decision:</a:t>
                </a:r>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Reject </a:t>
                </a:r>
                <a14:m>
                  <m:oMath xmlns:m="http://schemas.openxmlformats.org/officeDocument/2006/math">
                    <m:sSub>
                      <m:sSubPr>
                        <m:ctrlPr>
                          <a:rPr lang="en-GB" i="1"/>
                        </m:ctrlPr>
                      </m:sSubPr>
                      <m:e>
                        <m:r>
                          <a:rPr lang="en-US" i="1"/>
                          <m:t>𝐻</m:t>
                        </m:r>
                      </m:e>
                      <m:sub>
                        <m:r>
                          <a:rPr lang="en-US" i="1"/>
                          <m:t>0</m:t>
                        </m:r>
                      </m:sub>
                    </m:sSub>
                  </m:oMath>
                </a14:m>
                <a:r>
                  <a:rPr lang="en-US" dirty="0">
                    <a:latin typeface="Times New Roman" panose="02020603050405020304" pitchFamily="18" charset="0"/>
                    <a:cs typeface="Times New Roman" panose="02020603050405020304" pitchFamily="18" charset="0"/>
                  </a:rPr>
                  <a:t> if </a:t>
                </a:r>
                <a14:m>
                  <m:oMath xmlns:m="http://schemas.openxmlformats.org/officeDocument/2006/math">
                    <m:r>
                      <a:rPr lang="en-US" i="1"/>
                      <m:t>𝑇</m:t>
                    </m:r>
                    <m:r>
                      <a:rPr lang="en-US" i="1"/>
                      <m:t>&gt;</m:t>
                    </m:r>
                    <m:sSub>
                      <m:sSubPr>
                        <m:ctrlPr>
                          <a:rPr lang="en-GB" i="1"/>
                        </m:ctrlPr>
                      </m:sSubPr>
                      <m:e>
                        <m:r>
                          <a:rPr lang="en-US" i="1"/>
                          <m:t>𝑡</m:t>
                        </m:r>
                      </m:e>
                      <m:sub>
                        <m:d>
                          <m:dPr>
                            <m:ctrlPr>
                              <a:rPr lang="en-GB" i="1"/>
                            </m:ctrlPr>
                          </m:dPr>
                          <m:e>
                            <m:r>
                              <a:rPr lang="en-US" i="1"/>
                              <m:t>1</m:t>
                            </m:r>
                            <m:r>
                              <a:rPr lang="en-US" i="1"/>
                              <m:t>−</m:t>
                            </m:r>
                            <m:f>
                              <m:fPr>
                                <m:ctrlPr>
                                  <a:rPr lang="en-GB" i="1"/>
                                </m:ctrlPr>
                              </m:fPr>
                              <m:num>
                                <m:r>
                                  <a:rPr lang="en-US" i="1"/>
                                  <m:t>𝛼</m:t>
                                </m:r>
                              </m:num>
                              <m:den>
                                <m:r>
                                  <a:rPr lang="en-US" i="1"/>
                                  <m:t>2</m:t>
                                </m:r>
                              </m:den>
                            </m:f>
                            <m:r>
                              <a:rPr lang="en-US" i="1"/>
                              <m:t>,</m:t>
                            </m:r>
                            <m:r>
                              <a:rPr lang="en-US" i="1"/>
                              <m:t>𝑛</m:t>
                            </m:r>
                            <m:r>
                              <a:rPr lang="en-US" i="1"/>
                              <m:t>−</m:t>
                            </m:r>
                            <m:r>
                              <a:rPr lang="en-US" i="1"/>
                              <m:t>2</m:t>
                            </m:r>
                          </m:e>
                        </m:d>
                      </m:sub>
                    </m:sSub>
                  </m:oMath>
                </a14:m>
                <a:r>
                  <a:rPr lang="en-US" dirty="0">
                    <a:latin typeface="Times New Roman" panose="02020603050405020304" pitchFamily="18" charset="0"/>
                    <a:cs typeface="Times New Roman" panose="02020603050405020304" pitchFamily="18" charset="0"/>
                  </a:rPr>
                  <a:t> or </a:t>
                </a:r>
                <a14:m>
                  <m:oMath xmlns:m="http://schemas.openxmlformats.org/officeDocument/2006/math">
                    <m:r>
                      <a:rPr lang="en-US" i="1"/>
                      <m:t>𝑇</m:t>
                    </m:r>
                    <m:r>
                      <a:rPr lang="en-US" i="1"/>
                      <m:t>&lt;−</m:t>
                    </m:r>
                    <m:sSub>
                      <m:sSubPr>
                        <m:ctrlPr>
                          <a:rPr lang="en-GB" i="1"/>
                        </m:ctrlPr>
                      </m:sSubPr>
                      <m:e>
                        <m:r>
                          <a:rPr lang="en-US" i="1"/>
                          <m:t>𝑡</m:t>
                        </m:r>
                      </m:e>
                      <m:sub>
                        <m:d>
                          <m:dPr>
                            <m:ctrlPr>
                              <a:rPr lang="en-GB" i="1"/>
                            </m:ctrlPr>
                          </m:dPr>
                          <m:e>
                            <m:r>
                              <a:rPr lang="en-US" i="1"/>
                              <m:t>1</m:t>
                            </m:r>
                            <m:r>
                              <a:rPr lang="en-US" i="1"/>
                              <m:t>−</m:t>
                            </m:r>
                            <m:f>
                              <m:fPr>
                                <m:ctrlPr>
                                  <a:rPr lang="en-GB" i="1"/>
                                </m:ctrlPr>
                              </m:fPr>
                              <m:num>
                                <m:r>
                                  <a:rPr lang="en-US" i="1"/>
                                  <m:t>𝛼</m:t>
                                </m:r>
                              </m:num>
                              <m:den>
                                <m:r>
                                  <a:rPr lang="en-US" i="1"/>
                                  <m:t>2</m:t>
                                </m:r>
                              </m:den>
                            </m:f>
                            <m:r>
                              <a:rPr lang="en-US" i="1"/>
                              <m:t>,</m:t>
                            </m:r>
                            <m:r>
                              <a:rPr lang="en-US" i="1"/>
                              <m:t>𝑛</m:t>
                            </m:r>
                            <m:r>
                              <a:rPr lang="en-US" i="1"/>
                              <m:t>−</m:t>
                            </m:r>
                            <m:r>
                              <a:rPr lang="en-US" i="1"/>
                              <m:t>2</m:t>
                            </m:r>
                          </m:e>
                        </m:d>
                      </m:sub>
                    </m:sSub>
                  </m:oMath>
                </a14:m>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P-value: Reject </a:t>
                </a:r>
                <a14:m>
                  <m:oMath xmlns:m="http://schemas.openxmlformats.org/officeDocument/2006/math">
                    <m:sSub>
                      <m:sSubPr>
                        <m:ctrlPr>
                          <a:rPr lang="en-GB" i="1"/>
                        </m:ctrlPr>
                      </m:sSubPr>
                      <m:e>
                        <m:r>
                          <a:rPr lang="en-US" i="1"/>
                          <m:t>𝐻</m:t>
                        </m:r>
                      </m:e>
                      <m:sub>
                        <m:r>
                          <a:rPr lang="en-US" i="1"/>
                          <m:t>0</m:t>
                        </m:r>
                      </m:sub>
                    </m:sSub>
                  </m:oMath>
                </a14:m>
                <a:r>
                  <a:rPr lang="en-US" dirty="0">
                    <a:latin typeface="Times New Roman" panose="02020603050405020304" pitchFamily="18" charset="0"/>
                    <a:cs typeface="Times New Roman" panose="02020603050405020304" pitchFamily="18" charset="0"/>
                  </a:rPr>
                  <a:t> if </a:t>
                </a:r>
                <a14:m>
                  <m:oMath xmlns:m="http://schemas.openxmlformats.org/officeDocument/2006/math">
                    <m:r>
                      <a:rPr lang="en-US" i="1"/>
                      <m:t>𝑝</m:t>
                    </m:r>
                    <m:r>
                      <a:rPr lang="en-US" i="1"/>
                      <m:t>−</m:t>
                    </m:r>
                    <m:r>
                      <a:rPr lang="en-US" i="1"/>
                      <m:t>𝑣𝑎𝑙𝑢𝑒</m:t>
                    </m:r>
                    <m:r>
                      <a:rPr lang="en-US" i="1"/>
                      <m:t>&lt;</m:t>
                    </m:r>
                    <m:r>
                      <a:rPr lang="en-US" i="1"/>
                      <m:t>𝛼</m:t>
                    </m:r>
                  </m:oMath>
                </a14:m>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p-value=</a:t>
                </a:r>
                <a14:m>
                  <m:oMath xmlns:m="http://schemas.openxmlformats.org/officeDocument/2006/math">
                    <m:r>
                      <a:rPr lang="en-US" i="1"/>
                      <m:t>2</m:t>
                    </m:r>
                    <m:r>
                      <a:rPr lang="en-US" i="1"/>
                      <m:t>𝑃</m:t>
                    </m:r>
                    <m:d>
                      <m:dPr>
                        <m:ctrlPr>
                          <a:rPr lang="en-GB" i="1"/>
                        </m:ctrlPr>
                      </m:dPr>
                      <m:e>
                        <m:sSub>
                          <m:sSubPr>
                            <m:ctrlPr>
                              <a:rPr lang="en-GB" i="1"/>
                            </m:ctrlPr>
                          </m:sSubPr>
                          <m:e>
                            <m:r>
                              <a:rPr lang="en-US" i="1"/>
                              <m:t>𝑡</m:t>
                            </m:r>
                          </m:e>
                          <m:sub>
                            <m:d>
                              <m:dPr>
                                <m:ctrlPr>
                                  <a:rPr lang="en-GB" i="1"/>
                                </m:ctrlPr>
                              </m:dPr>
                              <m:e>
                                <m:r>
                                  <a:rPr lang="en-US" i="1"/>
                                  <m:t>𝑛</m:t>
                                </m:r>
                                <m:r>
                                  <a:rPr lang="en-US" i="1"/>
                                  <m:t>−</m:t>
                                </m:r>
                                <m:r>
                                  <a:rPr lang="en-US" i="1"/>
                                  <m:t>2</m:t>
                                </m:r>
                              </m:e>
                            </m:d>
                          </m:sub>
                        </m:sSub>
                        <m:r>
                          <a:rPr lang="en-US" i="1"/>
                          <m:t>&gt;</m:t>
                        </m:r>
                        <m:d>
                          <m:dPr>
                            <m:begChr m:val="|"/>
                            <m:endChr m:val="|"/>
                            <m:ctrlPr>
                              <a:rPr lang="en-GB" i="1"/>
                            </m:ctrlPr>
                          </m:dPr>
                          <m:e>
                            <m:r>
                              <a:rPr lang="en-US" i="1"/>
                              <m:t>𝑇</m:t>
                            </m:r>
                          </m:e>
                        </m:d>
                      </m:e>
                    </m:d>
                  </m:oMath>
                </a14:m>
                <a:endParaRPr lang="en-GB"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247135"/>
                <a:ext cx="10058400" cy="5621959"/>
              </a:xfrm>
              <a:blipFill rotWithShape="0">
                <a:blip r:embed="rId2"/>
                <a:stretch>
                  <a:fillRect l="-606" t="-119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67</a:t>
            </a:fld>
            <a:endParaRPr lang="en-US" dirty="0"/>
          </a:p>
        </p:txBody>
      </p:sp>
    </p:spTree>
    <p:extLst>
      <p:ext uri="{BB962C8B-B14F-4D97-AF65-F5344CB8AC3E}">
        <p14:creationId xmlns:p14="http://schemas.microsoft.com/office/powerpoint/2010/main" val="24663603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21276" y="280086"/>
            <a:ext cx="11417643" cy="5923005"/>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68</a:t>
            </a:fld>
            <a:endParaRPr lang="en-US" dirty="0"/>
          </a:p>
        </p:txBody>
      </p:sp>
    </p:spTree>
    <p:extLst>
      <p:ext uri="{BB962C8B-B14F-4D97-AF65-F5344CB8AC3E}">
        <p14:creationId xmlns:p14="http://schemas.microsoft.com/office/powerpoint/2010/main" val="110438760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354227"/>
                <a:ext cx="10058400" cy="5514867"/>
              </a:xfrm>
            </p:spPr>
            <p:txBody>
              <a:bodyPr>
                <a:normAutofit lnSpcReduction="10000"/>
              </a:bodyPr>
              <a:lstStyle/>
              <a:p>
                <a:r>
                  <a:rPr lang="en-US" sz="2800" b="1" dirty="0" smtClean="0">
                    <a:solidFill>
                      <a:schemeClr val="accent1">
                        <a:lumMod val="75000"/>
                      </a:schemeClr>
                    </a:solidFill>
                    <a:latin typeface="Times New Roman" panose="02020603050405020304" pitchFamily="18" charset="0"/>
                    <a:cs typeface="Times New Roman" panose="02020603050405020304" pitchFamily="18" charset="0"/>
                  </a:rPr>
                  <a:t>In Our Example:</a:t>
                </a:r>
              </a:p>
              <a:p>
                <a:r>
                  <a:rPr lang="en-US" sz="2800" dirty="0">
                    <a:latin typeface="Times New Roman" panose="02020603050405020304" pitchFamily="18" charset="0"/>
                    <a:cs typeface="Times New Roman" panose="02020603050405020304" pitchFamily="18" charset="0"/>
                  </a:rPr>
                  <a:t>whether or not there is a linear association between work hours </a:t>
                </a:r>
                <a:r>
                  <a:rPr lang="en-US" sz="2800" dirty="0" smtClean="0">
                    <a:latin typeface="Times New Roman" panose="02020603050405020304" pitchFamily="18" charset="0"/>
                    <a:cs typeface="Times New Roman" panose="02020603050405020304" pitchFamily="18" charset="0"/>
                  </a:rPr>
                  <a:t>and </a:t>
                </a:r>
                <a:r>
                  <a:rPr lang="en-GB" sz="2800" dirty="0" smtClean="0">
                    <a:latin typeface="Times New Roman" panose="02020603050405020304" pitchFamily="18" charset="0"/>
                    <a:cs typeface="Times New Roman" panose="02020603050405020304" pitchFamily="18" charset="0"/>
                  </a:rPr>
                  <a:t>lot size</a:t>
                </a:r>
                <a:r>
                  <a:rPr lang="en-GB" sz="2800" dirty="0">
                    <a:solidFill>
                      <a:schemeClr val="accent1">
                        <a:lumMod val="75000"/>
                      </a:schemeClr>
                    </a:solidFill>
                    <a:latin typeface="Times New Roman" panose="02020603050405020304" pitchFamily="18" charset="0"/>
                    <a:cs typeface="Times New Roman" panose="02020603050405020304" pitchFamily="18" charset="0"/>
                  </a:rPr>
                  <a:t> </a:t>
                </a:r>
                <a:r>
                  <a:rPr lang="en-GB" sz="2800" dirty="0" smtClean="0">
                    <a:solidFill>
                      <a:schemeClr val="accent1">
                        <a:lumMod val="75000"/>
                      </a:schemeClr>
                    </a:solidFill>
                    <a:latin typeface="Times New Roman" panose="02020603050405020304" pitchFamily="18" charset="0"/>
                    <a:cs typeface="Times New Roman" panose="02020603050405020304" pitchFamily="18" charset="0"/>
                  </a:rPr>
                  <a:t>“</a:t>
                </a:r>
                <a:r>
                  <a:rPr lang="en-US" sz="2800" b="1" dirty="0" smtClean="0">
                    <a:solidFill>
                      <a:srgbClr val="FF0000"/>
                    </a:solidFill>
                    <a:latin typeface="Times New Roman" panose="02020603050405020304" pitchFamily="18" charset="0"/>
                    <a:cs typeface="Times New Roman" panose="02020603050405020304" pitchFamily="18" charset="0"/>
                  </a:rPr>
                  <a:t>Test </a:t>
                </a:r>
                <a14:m>
                  <m:oMath xmlns:m="http://schemas.openxmlformats.org/officeDocument/2006/math">
                    <m:sSub>
                      <m:sSubPr>
                        <m:ctrlPr>
                          <a:rPr lang="en-GB" sz="2800" b="1" i="1">
                            <a:solidFill>
                              <a:srgbClr val="FF0000"/>
                            </a:solidFill>
                            <a:latin typeface="Cambria Math" panose="02040503050406030204" pitchFamily="18" charset="0"/>
                          </a:rPr>
                        </m:ctrlPr>
                      </m:sSubPr>
                      <m:e>
                        <m:r>
                          <a:rPr lang="en-US" sz="2800" b="1" i="1">
                            <a:solidFill>
                              <a:srgbClr val="FF0000"/>
                            </a:solidFill>
                            <a:latin typeface="Cambria Math" panose="02040503050406030204" pitchFamily="18" charset="0"/>
                          </a:rPr>
                          <m:t>𝜷</m:t>
                        </m:r>
                      </m:e>
                      <m:sub>
                        <m:r>
                          <a:rPr lang="en-US" sz="2800" b="1" i="1" smtClean="0">
                            <a:solidFill>
                              <a:srgbClr val="FF0000"/>
                            </a:solidFill>
                            <a:latin typeface="Cambria Math" panose="02040503050406030204" pitchFamily="18" charset="0"/>
                          </a:rPr>
                          <m:t>𝟏</m:t>
                        </m:r>
                      </m:sub>
                    </m:sSub>
                    <m:r>
                      <a:rPr lang="en-US" sz="2800" b="1" i="1" smtClean="0">
                        <a:solidFill>
                          <a:srgbClr val="FF0000"/>
                        </a:solidFill>
                        <a:latin typeface="Cambria Math" panose="02040503050406030204" pitchFamily="18" charset="0"/>
                      </a:rPr>
                      <m:t>=</m:t>
                    </m:r>
                    <m:r>
                      <a:rPr lang="en-US" sz="2800" b="1" i="1" smtClean="0">
                        <a:solidFill>
                          <a:srgbClr val="FF0000"/>
                        </a:solidFill>
                        <a:latin typeface="Cambria Math" panose="02040503050406030204" pitchFamily="18" charset="0"/>
                      </a:rPr>
                      <m:t>𝟎</m:t>
                    </m:r>
                  </m:oMath>
                </a14:m>
                <a:r>
                  <a:rPr lang="en-GB" sz="2800" dirty="0" smtClean="0">
                    <a:latin typeface="Times New Roman" panose="02020603050405020304" pitchFamily="18" charset="0"/>
                    <a:cs typeface="Times New Roman" panose="02020603050405020304" pitchFamily="18" charset="0"/>
                  </a:rPr>
                  <a:t>”</a:t>
                </a:r>
              </a:p>
              <a:p>
                <a:r>
                  <a:rPr lang="en-GB" sz="2800" b="1" dirty="0">
                    <a:solidFill>
                      <a:schemeClr val="accent1">
                        <a:lumMod val="75000"/>
                      </a:schemeClr>
                    </a:solidFill>
                    <a:latin typeface="Times New Roman" panose="02020603050405020304" pitchFamily="18" charset="0"/>
                    <a:cs typeface="Times New Roman" panose="02020603050405020304" pitchFamily="18" charset="0"/>
                  </a:rPr>
                  <a:t>Two-Sided Test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1. Hypotheses</a:t>
                </a:r>
              </a:p>
              <a:p>
                <a14:m>
                  <m:oMath xmlns:m="http://schemas.openxmlformats.org/officeDocument/2006/math">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𝐻</m:t>
                        </m:r>
                      </m:e>
                      <m:sub>
                        <m:r>
                          <a:rPr lang="en-US" sz="2800" i="1">
                            <a:solidFill>
                              <a:schemeClr val="tx1"/>
                            </a:solidFill>
                            <a:latin typeface="Cambria Math" panose="02040503050406030204" pitchFamily="18" charset="0"/>
                          </a:rPr>
                          <m:t>0</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𝛽</m:t>
                        </m:r>
                      </m:e>
                      <m:sub>
                        <m:r>
                          <a:rPr lang="en-US" sz="2800" i="1">
                            <a:solidFill>
                              <a:schemeClr val="tx1"/>
                            </a:solidFill>
                            <a:latin typeface="Cambria Math" panose="02040503050406030204" pitchFamily="18" charset="0"/>
                          </a:rPr>
                          <m:t>1</m:t>
                        </m:r>
                      </m:sub>
                    </m:sSub>
                    <m:r>
                      <a:rPr lang="en-US" sz="2800" i="1">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0</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𝑣𝑠</m:t>
                    </m:r>
                    <m:r>
                      <a:rPr lang="en-US" sz="2800" b="0" i="1" smtClean="0">
                        <a:solidFill>
                          <a:schemeClr val="tx1"/>
                        </a:solidFill>
                        <a:latin typeface="Cambria Math" panose="02040503050406030204" pitchFamily="18" charset="0"/>
                      </a:rPr>
                      <m:t>.   </m:t>
                    </m:r>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𝐻</m:t>
                        </m:r>
                      </m:e>
                      <m:sub>
                        <m:r>
                          <a:rPr lang="en-US" sz="2800" i="1">
                            <a:solidFill>
                              <a:schemeClr val="tx1"/>
                            </a:solidFill>
                            <a:latin typeface="Cambria Math" panose="02040503050406030204" pitchFamily="18" charset="0"/>
                          </a:rPr>
                          <m:t>1</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𝛽</m:t>
                        </m:r>
                      </m:e>
                      <m:sub>
                        <m:r>
                          <a:rPr lang="en-US" sz="2800" i="1">
                            <a:solidFill>
                              <a:schemeClr val="tx1"/>
                            </a:solidFill>
                            <a:latin typeface="Cambria Math" panose="02040503050406030204" pitchFamily="18" charset="0"/>
                          </a:rPr>
                          <m:t>1</m:t>
                        </m:r>
                      </m:sub>
                    </m:sSub>
                    <m:r>
                      <a:rPr lang="en-US" sz="2800" i="1" dirty="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rPr>
                      <m:t>0</m:t>
                    </m:r>
                  </m:oMath>
                </a14:m>
                <a:endParaRPr lang="en-US" sz="2800" b="0" dirty="0" smtClean="0">
                  <a:solidFill>
                    <a:schemeClr val="tx1"/>
                  </a:solidFill>
                  <a:latin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2.Test statistic</a:t>
                </a:r>
              </a:p>
              <a:p>
                <a14:m>
                  <m:oMath xmlns:m="http://schemas.openxmlformats.org/officeDocument/2006/math">
                    <m:r>
                      <a:rPr lang="en-US" sz="2800" i="1">
                        <a:solidFill>
                          <a:schemeClr val="tx1"/>
                        </a:solidFill>
                        <a:latin typeface="Cambria Math" panose="02040503050406030204" pitchFamily="18" charset="0"/>
                        <a:cs typeface="Times New Roman" panose="02020603050405020304" pitchFamily="18" charset="0"/>
                      </a:rPr>
                      <m:t>𝑇</m:t>
                    </m:r>
                    <m:r>
                      <a:rPr lang="en-US" sz="2800" i="1">
                        <a:solidFill>
                          <a:schemeClr val="tx1"/>
                        </a:solidFill>
                        <a:latin typeface="Cambria Math" panose="02040503050406030204" pitchFamily="18" charset="0"/>
                        <a:cs typeface="Times New Roman" panose="02020603050405020304" pitchFamily="18" charset="0"/>
                      </a:rPr>
                      <m:t>=</m:t>
                    </m:r>
                    <m:f>
                      <m:fPr>
                        <m:ctrlPr>
                          <a:rPr lang="en-GB" sz="2800" i="1">
                            <a:latin typeface="Cambria Math" panose="02040503050406030204" pitchFamily="18" charset="0"/>
                            <a:cs typeface="Times New Roman" panose="02020603050405020304" pitchFamily="18" charset="0"/>
                          </a:rPr>
                        </m:ctrlPr>
                      </m:fPr>
                      <m:num>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𝑏</m:t>
                            </m:r>
                          </m:e>
                          <m:sub>
                            <m:r>
                              <a:rPr lang="en-US" sz="2800" i="1">
                                <a:latin typeface="Cambria Math" panose="02040503050406030204" pitchFamily="18" charset="0"/>
                                <a:cs typeface="Times New Roman" panose="02020603050405020304" pitchFamily="18" charset="0"/>
                              </a:rPr>
                              <m:t>1</m:t>
                            </m:r>
                          </m:sub>
                        </m:sSub>
                      </m:num>
                      <m:den>
                        <m:r>
                          <a:rPr lang="en-US" sz="2800" i="1">
                            <a:latin typeface="Cambria Math" panose="02040503050406030204" pitchFamily="18" charset="0"/>
                            <a:cs typeface="Times New Roman" panose="02020603050405020304" pitchFamily="18" charset="0"/>
                          </a:rPr>
                          <m:t>𝑆</m:t>
                        </m:r>
                        <m:d>
                          <m:dPr>
                            <m:ctrlPr>
                              <a:rPr lang="en-US" sz="2800" i="1">
                                <a:latin typeface="Cambria Math" panose="02040503050406030204" pitchFamily="18" charset="0"/>
                                <a:cs typeface="Times New Roman" panose="02020603050405020304" pitchFamily="18" charset="0"/>
                              </a:rPr>
                            </m:ctrlPr>
                          </m:d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𝑏</m:t>
                                </m:r>
                              </m:e>
                              <m:sub>
                                <m:r>
                                  <a:rPr lang="en-US" sz="2800" i="1">
                                    <a:latin typeface="Cambria Math" panose="02040503050406030204" pitchFamily="18" charset="0"/>
                                    <a:cs typeface="Times New Roman" panose="02020603050405020304" pitchFamily="18" charset="0"/>
                                  </a:rPr>
                                  <m:t>1</m:t>
                                </m:r>
                              </m:sub>
                            </m:sSub>
                          </m:e>
                        </m:d>
                      </m:den>
                    </m:f>
                    <m:r>
                      <a:rPr lang="en-US" sz="2800" b="0" i="1" smtClean="0">
                        <a:latin typeface="Cambria Math" panose="02040503050406030204" pitchFamily="18" charset="0"/>
                        <a:cs typeface="Times New Roman" panose="02020603050405020304" pitchFamily="18" charset="0"/>
                      </a:rPr>
                      <m:t>=</m:t>
                    </m:r>
                    <m:f>
                      <m:fPr>
                        <m:ctrlPr>
                          <a:rPr lang="en-GB" sz="2800" i="1">
                            <a:latin typeface="Cambria Math" panose="02040503050406030204" pitchFamily="18" charset="0"/>
                            <a:cs typeface="Times New Roman" panose="02020603050405020304" pitchFamily="18" charset="0"/>
                          </a:rPr>
                        </m:ctrlPr>
                      </m:fPr>
                      <m:num>
                        <m:r>
                          <a:rPr lang="en-US" sz="2800" b="0" i="1" smtClean="0">
                            <a:latin typeface="Cambria Math" panose="02040503050406030204" pitchFamily="18" charset="0"/>
                            <a:cs typeface="Times New Roman" panose="02020603050405020304" pitchFamily="18" charset="0"/>
                          </a:rPr>
                          <m:t>3</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5702</m:t>
                        </m:r>
                      </m:num>
                      <m:den>
                        <m:r>
                          <a:rPr lang="en-US" sz="2800" b="0" i="1" smtClean="0">
                            <a:latin typeface="Cambria Math" panose="02040503050406030204" pitchFamily="18" charset="0"/>
                            <a:cs typeface="Times New Roman" panose="02020603050405020304" pitchFamily="18" charset="0"/>
                          </a:rPr>
                          <m:t>0</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3469</m:t>
                        </m:r>
                      </m:den>
                    </m:f>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10</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2917</m:t>
                    </m:r>
                  </m:oMath>
                </a14:m>
                <a:endParaRPr lang="en-GB" sz="2800" dirty="0" smtClean="0">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3.Critical Region</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Reject </a:t>
                </a:r>
                <a14:m>
                  <m:oMath xmlns:m="http://schemas.openxmlformats.org/officeDocument/2006/math">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𝐻</m:t>
                        </m:r>
                      </m:e>
                      <m:sub>
                        <m:r>
                          <a:rPr lang="en-US" sz="2800" i="1">
                            <a:solidFill>
                              <a:schemeClr val="tx1"/>
                            </a:solidFill>
                            <a:latin typeface="Cambria Math" panose="02040503050406030204" pitchFamily="18" charset="0"/>
                          </a:rPr>
                          <m:t>0</m:t>
                        </m:r>
                      </m:sub>
                    </m:sSub>
                  </m:oMath>
                </a14:m>
                <a:r>
                  <a:rPr lang="en-GB" sz="2800" dirty="0">
                    <a:latin typeface="Times New Roman" panose="02020603050405020304" pitchFamily="18" charset="0"/>
                    <a:cs typeface="Times New Roman" panose="02020603050405020304" pitchFamily="18" charset="0"/>
                  </a:rPr>
                  <a:t> if T&gt;</a:t>
                </a:r>
                <a14:m>
                  <m:oMath xmlns:m="http://schemas.openxmlformats.org/officeDocument/2006/math">
                    <m:sSub>
                      <m:sSubPr>
                        <m:ctrlPr>
                          <a:rPr lang="en-US" sz="2800" i="1">
                            <a:solidFill>
                              <a:schemeClr val="tx1"/>
                            </a:solidFill>
                            <a:latin typeface="Cambria Math" panose="02040503050406030204" pitchFamily="18" charset="0"/>
                            <a:cs typeface="Times New Roman" panose="02020603050405020304" pitchFamily="18" charset="0"/>
                          </a:rPr>
                        </m:ctrlPr>
                      </m:sSubPr>
                      <m:e>
                        <m:r>
                          <a:rPr lang="en-US" sz="2800" i="1">
                            <a:solidFill>
                              <a:schemeClr val="tx1"/>
                            </a:solidFill>
                            <a:latin typeface="Cambria Math" panose="02040503050406030204" pitchFamily="18" charset="0"/>
                            <a:cs typeface="Times New Roman" panose="02020603050405020304" pitchFamily="18" charset="0"/>
                          </a:rPr>
                          <m:t>𝑡</m:t>
                        </m:r>
                      </m:e>
                      <m:sub>
                        <m:r>
                          <a:rPr lang="en-US" sz="2800" i="1">
                            <a:solidFill>
                              <a:schemeClr val="tx1"/>
                            </a:solidFill>
                            <a:latin typeface="Cambria Math" panose="02040503050406030204" pitchFamily="18" charset="0"/>
                            <a:cs typeface="Times New Roman" panose="02020603050405020304" pitchFamily="18" charset="0"/>
                          </a:rPr>
                          <m:t>1</m:t>
                        </m:r>
                        <m:r>
                          <a:rPr lang="en-US" sz="2800" i="1">
                            <a:solidFill>
                              <a:schemeClr val="tx1"/>
                            </a:solidFill>
                            <a:latin typeface="Cambria Math" panose="02040503050406030204" pitchFamily="18" charset="0"/>
                            <a:cs typeface="Times New Roman" panose="02020603050405020304" pitchFamily="18" charset="0"/>
                          </a:rPr>
                          <m:t>−</m:t>
                        </m:r>
                        <m:f>
                          <m:fPr>
                            <m:ctrlP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oMath>
                </a14:m>
                <a:r>
                  <a:rPr lang="en-GB" sz="2800" dirty="0">
                    <a:latin typeface="Times New Roman" panose="02020603050405020304" pitchFamily="18" charset="0"/>
                    <a:cs typeface="Times New Roman" panose="02020603050405020304" pitchFamily="18" charset="0"/>
                  </a:rPr>
                  <a:t> or T&lt;-</a:t>
                </a:r>
                <a14:m>
                  <m:oMath xmlns:m="http://schemas.openxmlformats.org/officeDocument/2006/math">
                    <m:sSub>
                      <m:sSubPr>
                        <m:ctrlPr>
                          <a:rPr lang="en-US" sz="2800" i="1">
                            <a:solidFill>
                              <a:schemeClr val="tx1"/>
                            </a:solidFill>
                            <a:latin typeface="Cambria Math" panose="02040503050406030204" pitchFamily="18" charset="0"/>
                            <a:cs typeface="Times New Roman" panose="02020603050405020304" pitchFamily="18" charset="0"/>
                          </a:rPr>
                        </m:ctrlPr>
                      </m:sSubPr>
                      <m:e>
                        <m:r>
                          <a:rPr lang="en-US" sz="2800" i="1">
                            <a:solidFill>
                              <a:schemeClr val="tx1"/>
                            </a:solidFill>
                            <a:latin typeface="Cambria Math" panose="02040503050406030204" pitchFamily="18" charset="0"/>
                            <a:cs typeface="Times New Roman" panose="02020603050405020304" pitchFamily="18" charset="0"/>
                          </a:rPr>
                          <m:t>𝑡</m:t>
                        </m:r>
                      </m:e>
                      <m:sub>
                        <m:r>
                          <a:rPr lang="en-US" sz="2800" i="1">
                            <a:solidFill>
                              <a:schemeClr val="tx1"/>
                            </a:solidFill>
                            <a:latin typeface="Cambria Math" panose="02040503050406030204" pitchFamily="18" charset="0"/>
                            <a:cs typeface="Times New Roman" panose="02020603050405020304" pitchFamily="18" charset="0"/>
                          </a:rPr>
                          <m:t>1</m:t>
                        </m:r>
                        <m:r>
                          <a:rPr lang="en-US" sz="2800" i="1">
                            <a:solidFill>
                              <a:schemeClr val="tx1"/>
                            </a:solidFill>
                            <a:latin typeface="Cambria Math" panose="02040503050406030204" pitchFamily="18" charset="0"/>
                            <a:cs typeface="Times New Roman" panose="02020603050405020304" pitchFamily="18" charset="0"/>
                          </a:rPr>
                          <m:t>−</m:t>
                        </m:r>
                        <m:f>
                          <m:fPr>
                            <m:ctrlP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oMath>
                </a14:m>
                <a:endParaRPr lang="en-GB" sz="2800" dirty="0" smtClean="0">
                  <a:latin typeface="Times New Roman" panose="02020603050405020304" pitchFamily="18" charset="0"/>
                  <a:cs typeface="Times New Roman" panose="02020603050405020304" pitchFamily="18" charset="0"/>
                </a:endParaRPr>
              </a:p>
              <a:p>
                <a:endParaRPr lang="en-GB" sz="2800"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354227"/>
                <a:ext cx="10058400" cy="5514867"/>
              </a:xfrm>
              <a:blipFill rotWithShape="0">
                <a:blip r:embed="rId2"/>
                <a:stretch>
                  <a:fillRect l="-1212" t="-2652"/>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69</a:t>
            </a:fld>
            <a:endParaRPr lang="en-US" dirty="0"/>
          </a:p>
        </p:txBody>
      </p:sp>
    </p:spTree>
    <p:extLst>
      <p:ext uri="{BB962C8B-B14F-4D97-AF65-F5344CB8AC3E}">
        <p14:creationId xmlns:p14="http://schemas.microsoft.com/office/powerpoint/2010/main" val="2652408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559431"/>
          </a:xfrm>
        </p:spPr>
        <p:txBody>
          <a:bodyPr>
            <a:normAutofit/>
          </a:bodyPr>
          <a:lstStyle/>
          <a:p>
            <a:r>
              <a:rPr lang="en-US" sz="2400" dirty="0" smtClean="0">
                <a:solidFill>
                  <a:schemeClr val="bg2">
                    <a:lumMod val="50000"/>
                  </a:schemeClr>
                </a:solidFill>
                <a:latin typeface="Times New Roman" panose="02020603050405020304" pitchFamily="18" charset="0"/>
                <a:cs typeface="Times New Roman" panose="02020603050405020304" pitchFamily="18" charset="0"/>
              </a:rPr>
              <a:t>Example: Page 3 </a:t>
            </a:r>
            <a:endParaRPr lang="en-GB" sz="2400" dirty="0">
              <a:solidFill>
                <a:schemeClr val="bg2">
                  <a:lumMod val="5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097280" y="846034"/>
                <a:ext cx="7405785" cy="5298392"/>
              </a:xfrm>
            </p:spPr>
            <p:txBody>
              <a:bodyPr>
                <a:normAutofit/>
              </a:bodyPr>
              <a:lstStyle/>
              <a:p>
                <a:pPr algn="just"/>
                <a:r>
                  <a:rPr lang="en-US" dirty="0" smtClean="0">
                    <a:latin typeface="Times New Roman" panose="02020603050405020304" pitchFamily="18" charset="0"/>
                    <a:cs typeface="Times New Roman" panose="02020603050405020304" pitchFamily="18" charset="0"/>
                  </a:rPr>
                  <a:t>Consider the relation between dollar </a:t>
                </a:r>
                <a:r>
                  <a:rPr lang="en-US" dirty="0">
                    <a:latin typeface="Times New Roman" panose="02020603050405020304" pitchFamily="18" charset="0"/>
                    <a:cs typeface="Times New Roman" panose="02020603050405020304" pitchFamily="18" charset="0"/>
                  </a:rPr>
                  <a:t>sales </a:t>
                </a:r>
                <a:r>
                  <a:rPr lang="en-US" i="1" dirty="0">
                    <a:latin typeface="Times New Roman" panose="02020603050405020304" pitchFamily="18" charset="0"/>
                    <a:cs typeface="Times New Roman" panose="02020603050405020304" pitchFamily="18" charset="0"/>
                  </a:rPr>
                  <a:t>(Y) </a:t>
                </a:r>
                <a:r>
                  <a:rPr lang="en-US" dirty="0">
                    <a:latin typeface="Times New Roman" panose="02020603050405020304" pitchFamily="18" charset="0"/>
                    <a:cs typeface="Times New Roman" panose="02020603050405020304" pitchFamily="18" charset="0"/>
                  </a:rPr>
                  <a:t>of a product sold at a fixed price and </a:t>
                </a:r>
                <a:r>
                  <a:rPr lang="en-US" dirty="0" smtClean="0">
                    <a:latin typeface="Times New Roman" panose="02020603050405020304" pitchFamily="18" charset="0"/>
                    <a:cs typeface="Times New Roman" panose="02020603050405020304" pitchFamily="18" charset="0"/>
                  </a:rPr>
                  <a:t>number of units </a:t>
                </a:r>
                <a:r>
                  <a:rPr lang="en-US" dirty="0">
                    <a:latin typeface="Times New Roman" panose="02020603050405020304" pitchFamily="18" charset="0"/>
                    <a:cs typeface="Times New Roman" panose="02020603050405020304" pitchFamily="18" charset="0"/>
                  </a:rPr>
                  <a:t>sold </a:t>
                </a:r>
                <a:r>
                  <a:rPr lang="en-US" i="1" dirty="0">
                    <a:latin typeface="Times New Roman" panose="02020603050405020304" pitchFamily="18" charset="0"/>
                    <a:cs typeface="Times New Roman" panose="02020603050405020304" pitchFamily="18" charset="0"/>
                  </a:rPr>
                  <a:t>(X). </a:t>
                </a:r>
                <a:r>
                  <a:rPr lang="en-US" dirty="0">
                    <a:latin typeface="Times New Roman" panose="02020603050405020304" pitchFamily="18" charset="0"/>
                    <a:cs typeface="Times New Roman" panose="02020603050405020304" pitchFamily="18" charset="0"/>
                  </a:rPr>
                  <a:t>If the selling price is </a:t>
                </a:r>
                <a:r>
                  <a:rPr lang="en-US" dirty="0" smtClean="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per unit, the relation is expressed by the equation</a:t>
                </a:r>
                <a:r>
                  <a:rPr lang="en-US" dirty="0" smtClean="0">
                    <a:latin typeface="Times New Roman" panose="02020603050405020304" pitchFamily="18" charset="0"/>
                    <a:cs typeface="Times New Roman" panose="02020603050405020304" pitchFamily="18" charset="0"/>
                  </a:rPr>
                  <a:t>:</a:t>
                </a:r>
              </a:p>
              <a:p>
                <a:pPr algn="just"/>
                <a14:m>
                  <m:oMath xmlns:m="http://schemas.openxmlformats.org/officeDocument/2006/math">
                    <m:r>
                      <a:rPr lang="en-US" i="1">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𝑌</m:t>
                    </m:r>
                    <m:r>
                      <a:rPr lang="en-US" i="1">
                        <a:latin typeface="Cambria Math" panose="02040503050406030204" pitchFamily="18" charset="0"/>
                      </a:rPr>
                      <m:t>=2</m:t>
                    </m:r>
                    <m:r>
                      <a:rPr lang="en-US" b="0" i="1" smtClean="0">
                        <a:latin typeface="Cambria Math" panose="02040503050406030204" pitchFamily="18" charset="0"/>
                      </a:rPr>
                      <m:t>𝑋</m:t>
                    </m:r>
                  </m:oMath>
                </a14:m>
                <a:endParaRPr lang="en-US" dirty="0" smtClean="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This functional relation is shown in Figure 1.1. Number of units sold and dollar sales </a:t>
                </a:r>
                <a:r>
                  <a:rPr lang="en-US" dirty="0" smtClean="0">
                    <a:latin typeface="Times New Roman" panose="02020603050405020304" pitchFamily="18" charset="0"/>
                    <a:cs typeface="Times New Roman" panose="02020603050405020304" pitchFamily="18" charset="0"/>
                  </a:rPr>
                  <a:t>during three recent </a:t>
                </a:r>
                <a:r>
                  <a:rPr lang="en-US" dirty="0">
                    <a:latin typeface="Times New Roman" panose="02020603050405020304" pitchFamily="18" charset="0"/>
                    <a:cs typeface="Times New Roman" panose="02020603050405020304" pitchFamily="18" charset="0"/>
                  </a:rPr>
                  <a:t>periods (while the unit price remained constant at $2) were as follows</a:t>
                </a:r>
                <a:r>
                  <a:rPr lang="en-US" dirty="0" smtClean="0">
                    <a:latin typeface="Times New Roman" panose="02020603050405020304" pitchFamily="18" charset="0"/>
                    <a:cs typeface="Times New Roman" panose="02020603050405020304" pitchFamily="18" charset="0"/>
                  </a:rPr>
                  <a:t>:</a:t>
                </a:r>
              </a:p>
              <a:p>
                <a:pPr algn="just"/>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smtClean="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These observations are plotted also in Figure 1.1. Note that </a:t>
                </a:r>
                <a:r>
                  <a:rPr lang="en-US" dirty="0" smtClean="0">
                    <a:latin typeface="Times New Roman" panose="02020603050405020304" pitchFamily="18" charset="0"/>
                    <a:cs typeface="Times New Roman" panose="02020603050405020304" pitchFamily="18" charset="0"/>
                  </a:rPr>
                  <a:t>all fall </a:t>
                </a:r>
                <a:r>
                  <a:rPr lang="en-US" dirty="0">
                    <a:latin typeface="Times New Roman" panose="02020603050405020304" pitchFamily="18" charset="0"/>
                    <a:cs typeface="Times New Roman" panose="02020603050405020304" pitchFamily="18" charset="0"/>
                  </a:rPr>
                  <a:t>directly on the line </a:t>
                </a:r>
                <a:r>
                  <a:rPr lang="en-US" dirty="0" smtClean="0">
                    <a:latin typeface="Times New Roman" panose="02020603050405020304" pitchFamily="18" charset="0"/>
                    <a:cs typeface="Times New Roman" panose="02020603050405020304" pitchFamily="18" charset="0"/>
                  </a:rPr>
                  <a:t>of functional </a:t>
                </a:r>
                <a:r>
                  <a:rPr lang="en-US" dirty="0">
                    <a:latin typeface="Times New Roman" panose="02020603050405020304" pitchFamily="18" charset="0"/>
                    <a:cs typeface="Times New Roman" panose="02020603050405020304" pitchFamily="18" charset="0"/>
                  </a:rPr>
                  <a:t>relationship. This is characteristic of </a:t>
                </a:r>
                <a:r>
                  <a:rPr lang="en-US" dirty="0" smtClean="0">
                    <a:latin typeface="Times New Roman" panose="02020603050405020304" pitchFamily="18" charset="0"/>
                    <a:cs typeface="Times New Roman" panose="02020603050405020304" pitchFamily="18" charset="0"/>
                  </a:rPr>
                  <a:t>all </a:t>
                </a:r>
                <a:r>
                  <a:rPr lang="en-US" dirty="0">
                    <a:latin typeface="Times New Roman" panose="02020603050405020304" pitchFamily="18" charset="0"/>
                    <a:cs typeface="Times New Roman" panose="02020603050405020304" pitchFamily="18" charset="0"/>
                  </a:rPr>
                  <a:t>functional relations.</a:t>
                </a:r>
                <a:endParaRPr lang="en-GB"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097280" y="846034"/>
                <a:ext cx="7405785" cy="5298392"/>
              </a:xfrm>
              <a:blipFill rotWithShape="0">
                <a:blip r:embed="rId2"/>
                <a:stretch>
                  <a:fillRect l="-2058" t="-1266" r="-2058"/>
                </a:stretch>
              </a:blipFill>
            </p:spPr>
            <p:txBody>
              <a:bodyPr/>
              <a:lstStyle/>
              <a:p>
                <a:r>
                  <a:rPr lang="en-GB">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358590525"/>
              </p:ext>
            </p:extLst>
          </p:nvPr>
        </p:nvGraphicFramePr>
        <p:xfrm>
          <a:off x="1191282" y="3257767"/>
          <a:ext cx="6568299" cy="1752600"/>
        </p:xfrm>
        <a:graphic>
          <a:graphicData uri="http://schemas.openxmlformats.org/drawingml/2006/table">
            <a:tbl>
              <a:tblPr firstRow="1" bandRow="1">
                <a:tableStyleId>{6E25E649-3F16-4E02-A733-19D2CDBF48F0}</a:tableStyleId>
              </a:tblPr>
              <a:tblGrid>
                <a:gridCol w="2189433"/>
                <a:gridCol w="2189433"/>
                <a:gridCol w="2189433"/>
              </a:tblGrid>
              <a:tr h="370840">
                <a:tc>
                  <a:txBody>
                    <a:bodyPr/>
                    <a:lstStyle/>
                    <a:p>
                      <a:r>
                        <a:rPr lang="en-US" dirty="0" smtClean="0"/>
                        <a:t>Period</a:t>
                      </a:r>
                      <a:endParaRPr lang="en-GB" dirty="0"/>
                    </a:p>
                  </a:txBody>
                  <a:tcPr/>
                </a:tc>
                <a:tc>
                  <a:txBody>
                    <a:bodyPr/>
                    <a:lstStyle/>
                    <a:p>
                      <a:r>
                        <a:rPr lang="en-US" dirty="0" smtClean="0"/>
                        <a:t>Number of Units Sold</a:t>
                      </a:r>
                      <a:endParaRPr lang="en-GB" dirty="0"/>
                    </a:p>
                  </a:txBody>
                  <a:tcPr/>
                </a:tc>
                <a:tc>
                  <a:txBody>
                    <a:bodyPr/>
                    <a:lstStyle/>
                    <a:p>
                      <a:r>
                        <a:rPr lang="en-US" dirty="0" smtClean="0"/>
                        <a:t>Dollar Sales</a:t>
                      </a:r>
                      <a:endParaRPr lang="en-GB" dirty="0"/>
                    </a:p>
                  </a:txBody>
                  <a:tcPr/>
                </a:tc>
              </a:tr>
              <a:tr h="370840">
                <a:tc>
                  <a:txBody>
                    <a:bodyPr/>
                    <a:lstStyle/>
                    <a:p>
                      <a:r>
                        <a:rPr lang="en-US" dirty="0" smtClean="0"/>
                        <a:t>1</a:t>
                      </a:r>
                      <a:endParaRPr lang="en-GB" dirty="0"/>
                    </a:p>
                  </a:txBody>
                  <a:tcPr/>
                </a:tc>
                <a:tc>
                  <a:txBody>
                    <a:bodyPr/>
                    <a:lstStyle/>
                    <a:p>
                      <a:r>
                        <a:rPr lang="en-US" dirty="0" smtClean="0"/>
                        <a:t>75</a:t>
                      </a:r>
                      <a:endParaRPr lang="en-GB" dirty="0"/>
                    </a:p>
                  </a:txBody>
                  <a:tcPr/>
                </a:tc>
                <a:tc>
                  <a:txBody>
                    <a:bodyPr/>
                    <a:lstStyle/>
                    <a:p>
                      <a:r>
                        <a:rPr lang="en-US" dirty="0" smtClean="0"/>
                        <a:t>$ 150</a:t>
                      </a:r>
                      <a:endParaRPr lang="en-GB" dirty="0"/>
                    </a:p>
                  </a:txBody>
                  <a:tcPr/>
                </a:tc>
              </a:tr>
              <a:tr h="370840">
                <a:tc>
                  <a:txBody>
                    <a:bodyPr/>
                    <a:lstStyle/>
                    <a:p>
                      <a:r>
                        <a:rPr lang="en-US" dirty="0" smtClean="0"/>
                        <a:t>2</a:t>
                      </a:r>
                      <a:endParaRPr lang="en-GB" dirty="0"/>
                    </a:p>
                  </a:txBody>
                  <a:tcPr/>
                </a:tc>
                <a:tc>
                  <a:txBody>
                    <a:bodyPr/>
                    <a:lstStyle/>
                    <a:p>
                      <a:r>
                        <a:rPr lang="en-US" dirty="0" smtClean="0"/>
                        <a:t>25</a:t>
                      </a:r>
                      <a:endParaRPr lang="en-GB" dirty="0"/>
                    </a:p>
                  </a:txBody>
                  <a:tcPr/>
                </a:tc>
                <a:tc>
                  <a:txBody>
                    <a:bodyPr/>
                    <a:lstStyle/>
                    <a:p>
                      <a:r>
                        <a:rPr lang="en-US" dirty="0" smtClean="0"/>
                        <a:t>$ 50</a:t>
                      </a:r>
                      <a:endParaRPr lang="en-GB" dirty="0"/>
                    </a:p>
                  </a:txBody>
                  <a:tcPr/>
                </a:tc>
              </a:tr>
              <a:tr h="370840">
                <a:tc>
                  <a:txBody>
                    <a:bodyPr/>
                    <a:lstStyle/>
                    <a:p>
                      <a:r>
                        <a:rPr lang="en-US" dirty="0" smtClean="0"/>
                        <a:t>3</a:t>
                      </a:r>
                      <a:endParaRPr lang="en-GB" dirty="0"/>
                    </a:p>
                  </a:txBody>
                  <a:tcPr/>
                </a:tc>
                <a:tc>
                  <a:txBody>
                    <a:bodyPr/>
                    <a:lstStyle/>
                    <a:p>
                      <a:r>
                        <a:rPr lang="en-US" dirty="0" smtClean="0"/>
                        <a:t>130</a:t>
                      </a:r>
                      <a:endParaRPr lang="en-GB" dirty="0"/>
                    </a:p>
                  </a:txBody>
                  <a:tcPr/>
                </a:tc>
                <a:tc>
                  <a:txBody>
                    <a:bodyPr/>
                    <a:lstStyle/>
                    <a:p>
                      <a:r>
                        <a:rPr lang="en-US" dirty="0" smtClean="0"/>
                        <a:t>$ 260</a:t>
                      </a:r>
                      <a:endParaRPr lang="en-GB" dirty="0"/>
                    </a:p>
                  </a:txBody>
                  <a:tcPr/>
                </a:tc>
              </a:tr>
            </a:tbl>
          </a:graphicData>
        </a:graphic>
      </p:graphicFrame>
      <p:pic>
        <p:nvPicPr>
          <p:cNvPr id="6" name="Picture 5"/>
          <p:cNvPicPr>
            <a:picLocks noChangeAspect="1"/>
          </p:cNvPicPr>
          <p:nvPr/>
        </p:nvPicPr>
        <p:blipFill>
          <a:blip r:embed="rId3"/>
          <a:stretch>
            <a:fillRect/>
          </a:stretch>
        </p:blipFill>
        <p:spPr>
          <a:xfrm>
            <a:off x="8614161" y="1728735"/>
            <a:ext cx="3467158" cy="3841334"/>
          </a:xfrm>
          <a:prstGeom prst="rect">
            <a:avLst/>
          </a:prstGeom>
        </p:spPr>
      </p:pic>
      <p:pic>
        <p:nvPicPr>
          <p:cNvPr id="7" name="Picture 6"/>
          <p:cNvPicPr>
            <a:picLocks noChangeAspect="1"/>
          </p:cNvPicPr>
          <p:nvPr/>
        </p:nvPicPr>
        <p:blipFill>
          <a:blip r:embed="rId4"/>
          <a:stretch>
            <a:fillRect/>
          </a:stretch>
        </p:blipFill>
        <p:spPr>
          <a:xfrm>
            <a:off x="9578178" y="637084"/>
            <a:ext cx="1088700" cy="1067833"/>
          </a:xfrm>
          <a:prstGeom prst="rect">
            <a:avLst/>
          </a:prstGeom>
        </p:spPr>
      </p:pic>
      <p:sp>
        <p:nvSpPr>
          <p:cNvPr id="5" name="Slide Number Placeholder 4"/>
          <p:cNvSpPr>
            <a:spLocks noGrp="1"/>
          </p:cNvSpPr>
          <p:nvPr>
            <p:ph type="sldNum" sz="quarter" idx="12"/>
          </p:nvPr>
        </p:nvSpPr>
        <p:spPr/>
        <p:txBody>
          <a:bodyPr/>
          <a:lstStyle/>
          <a:p>
            <a:fld id="{6113E31D-E2AB-40D1-8B51-AFA5AFEF393A}" type="slidenum">
              <a:rPr lang="en-US" smtClean="0"/>
              <a:t>7</a:t>
            </a:fld>
            <a:endParaRPr lang="en-US" dirty="0"/>
          </a:p>
        </p:txBody>
      </p:sp>
    </p:spTree>
    <p:extLst>
      <p:ext uri="{BB962C8B-B14F-4D97-AF65-F5344CB8AC3E}">
        <p14:creationId xmlns:p14="http://schemas.microsoft.com/office/powerpoint/2010/main" val="5945979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337751"/>
                <a:ext cx="10058400" cy="5531343"/>
              </a:xfrm>
            </p:spPr>
            <p:txBody>
              <a:bodyPr>
                <a:normAutofit/>
              </a:bodyPr>
              <a:lstStyle/>
              <a:p>
                <a14:m>
                  <m:oMath xmlns:m="http://schemas.openxmlformats.org/officeDocument/2006/math">
                    <m:r>
                      <a:rPr lang="en-US" sz="2800" i="1" smtClean="0">
                        <a:latin typeface="Cambria Math" panose="02040503050406030204" pitchFamily="18" charset="0"/>
                        <a:cs typeface="Times New Roman" panose="02020603050405020304" pitchFamily="18" charset="0"/>
                      </a:rPr>
                      <m:t>1−</m:t>
                    </m:r>
                    <m:r>
                      <a:rPr lang="en-US" sz="2800" i="1">
                        <a:latin typeface="Cambria Math" panose="02040503050406030204" pitchFamily="18" charset="0"/>
                        <a:ea typeface="Cambria Math" panose="02040503050406030204" pitchFamily="18" charset="0"/>
                        <a:cs typeface="Times New Roman" panose="02020603050405020304" pitchFamily="18" charset="0"/>
                      </a:rPr>
                      <m:t>𝛼</m:t>
                    </m:r>
                    <m:r>
                      <a:rPr lang="en-US" sz="2800" i="1">
                        <a:latin typeface="Cambria Math" panose="02040503050406030204" pitchFamily="18" charset="0"/>
                        <a:ea typeface="Cambria Math" panose="02040503050406030204" pitchFamily="18" charset="0"/>
                        <a:cs typeface="Times New Roman" panose="02020603050405020304" pitchFamily="18" charset="0"/>
                      </a:rPr>
                      <m:t>=0.95⟹</m:t>
                    </m:r>
                    <m:r>
                      <a:rPr lang="en-US" sz="2800" i="1">
                        <a:latin typeface="Cambria Math" panose="02040503050406030204" pitchFamily="18" charset="0"/>
                        <a:ea typeface="Cambria Math" panose="02040503050406030204" pitchFamily="18" charset="0"/>
                        <a:cs typeface="Times New Roman" panose="02020603050405020304" pitchFamily="18" charset="0"/>
                      </a:rPr>
                      <m:t>𝛼</m:t>
                    </m:r>
                    <m:r>
                      <a:rPr lang="en-US" sz="2800" i="1">
                        <a:latin typeface="Cambria Math" panose="02040503050406030204" pitchFamily="18" charset="0"/>
                        <a:ea typeface="Cambria Math" panose="02040503050406030204" pitchFamily="18" charset="0"/>
                        <a:cs typeface="Times New Roman" panose="02020603050405020304" pitchFamily="18" charset="0"/>
                      </a:rPr>
                      <m:t>=0.05</m:t>
                    </m:r>
                  </m:oMath>
                </a14:m>
                <a:endParaRPr lang="en-GB" sz="2800" dirty="0">
                  <a:latin typeface="Times New Roman" panose="02020603050405020304" pitchFamily="18" charset="0"/>
                  <a:cs typeface="Times New Roman" panose="02020603050405020304" pitchFamily="18" charset="0"/>
                </a:endParaRPr>
              </a:p>
              <a:p>
                <a14:m>
                  <m:oMath xmlns:m="http://schemas.openxmlformats.org/officeDocument/2006/math">
                    <m:f>
                      <m:fPr>
                        <m:ctrlPr>
                          <a:rPr lang="en-GB" sz="2800" i="1">
                            <a:latin typeface="Cambria Math" panose="02040503050406030204" pitchFamily="18" charset="0"/>
                            <a:cs typeface="Times New Roman" panose="02020603050405020304" pitchFamily="18" charset="0"/>
                          </a:rPr>
                        </m:ctrlPr>
                      </m:fPr>
                      <m:num>
                        <m:r>
                          <a:rPr lang="en-GB" sz="2800" i="1">
                            <a:latin typeface="Cambria Math" panose="02040503050406030204" pitchFamily="18" charset="0"/>
                            <a:ea typeface="Cambria Math" panose="02040503050406030204" pitchFamily="18" charset="0"/>
                            <a:cs typeface="Times New Roman" panose="02020603050405020304" pitchFamily="18" charset="0"/>
                          </a:rPr>
                          <m:t>𝛼</m:t>
                        </m:r>
                      </m:num>
                      <m:den>
                        <m:r>
                          <a:rPr lang="en-US" sz="2800" i="1">
                            <a:latin typeface="Cambria Math" panose="02040503050406030204" pitchFamily="18" charset="0"/>
                            <a:cs typeface="Times New Roman" panose="02020603050405020304" pitchFamily="18" charset="0"/>
                          </a:rPr>
                          <m:t>2</m:t>
                        </m:r>
                      </m:den>
                    </m:f>
                    <m:r>
                      <a:rPr lang="en-US" sz="2800" i="1">
                        <a:latin typeface="Cambria Math" panose="02040503050406030204" pitchFamily="18" charset="0"/>
                        <a:cs typeface="Times New Roman" panose="02020603050405020304" pitchFamily="18" charset="0"/>
                      </a:rPr>
                      <m:t>=0.025</m:t>
                    </m:r>
                    <m:r>
                      <a:rPr lang="en-US" sz="2800" i="1">
                        <a:latin typeface="Cambria Math" panose="02040503050406030204" pitchFamily="18" charset="0"/>
                        <a:ea typeface="Cambria Math" panose="02040503050406030204" pitchFamily="18" charset="0"/>
                        <a:cs typeface="Times New Roman" panose="02020603050405020304" pitchFamily="18" charset="0"/>
                      </a:rPr>
                      <m:t>⟹1−</m:t>
                    </m:r>
                    <m:f>
                      <m:fPr>
                        <m:ctrlPr>
                          <a:rPr lang="en-GB" sz="2800" i="1">
                            <a:latin typeface="Cambria Math" panose="02040503050406030204" pitchFamily="18" charset="0"/>
                            <a:cs typeface="Times New Roman" panose="02020603050405020304" pitchFamily="18" charset="0"/>
                          </a:rPr>
                        </m:ctrlPr>
                      </m:fPr>
                      <m:num>
                        <m:r>
                          <a:rPr lang="en-GB" sz="2800" i="1">
                            <a:latin typeface="Cambria Math" panose="02040503050406030204" pitchFamily="18" charset="0"/>
                            <a:ea typeface="Cambria Math" panose="02040503050406030204" pitchFamily="18" charset="0"/>
                            <a:cs typeface="Times New Roman" panose="02020603050405020304" pitchFamily="18" charset="0"/>
                          </a:rPr>
                          <m:t>𝛼</m:t>
                        </m:r>
                      </m:num>
                      <m:den>
                        <m:r>
                          <a:rPr lang="en-US" sz="2800" i="1">
                            <a:latin typeface="Cambria Math" panose="02040503050406030204" pitchFamily="18" charset="0"/>
                            <a:cs typeface="Times New Roman" panose="02020603050405020304" pitchFamily="18" charset="0"/>
                          </a:rPr>
                          <m:t>2</m:t>
                        </m:r>
                      </m:den>
                    </m:f>
                    <m:r>
                      <a:rPr lang="en-US" sz="2800" i="1">
                        <a:latin typeface="Cambria Math" panose="02040503050406030204" pitchFamily="18" charset="0"/>
                        <a:cs typeface="Times New Roman" panose="02020603050405020304" pitchFamily="18" charset="0"/>
                      </a:rPr>
                      <m:t>=0.</m:t>
                    </m:r>
                    <m:r>
                      <a:rPr lang="en-US" sz="2800" i="1">
                        <a:latin typeface="Cambria Math" panose="02040503050406030204" pitchFamily="18" charset="0"/>
                        <a:cs typeface="Times New Roman" panose="02020603050405020304" pitchFamily="18" charset="0"/>
                      </a:rPr>
                      <m:t>97</m:t>
                    </m:r>
                    <m:r>
                      <a:rPr lang="en-US" sz="2800" i="1">
                        <a:latin typeface="Cambria Math" panose="02040503050406030204" pitchFamily="18" charset="0"/>
                        <a:cs typeface="Times New Roman" panose="02020603050405020304" pitchFamily="18" charset="0"/>
                      </a:rPr>
                      <m:t>5</m:t>
                    </m:r>
                    <m:r>
                      <m:rPr>
                        <m:nor/>
                      </m:rPr>
                      <a:rPr lang="en-GB" sz="2800" dirty="0">
                        <a:latin typeface="Times New Roman" panose="02020603050405020304" pitchFamily="18" charset="0"/>
                        <a:cs typeface="Times New Roman" panose="02020603050405020304" pitchFamily="18" charset="0"/>
                      </a:rPr>
                      <m:t>,      </m:t>
                    </m:r>
                    <m:r>
                      <m:rPr>
                        <m:nor/>
                      </m:rPr>
                      <a:rPr lang="en-GB" sz="2800" dirty="0">
                        <a:latin typeface="Times New Roman" panose="02020603050405020304" pitchFamily="18" charset="0"/>
                        <a:cs typeface="Times New Roman" panose="02020603050405020304" pitchFamily="18" charset="0"/>
                      </a:rPr>
                      <m:t>n</m:t>
                    </m:r>
                    <m:r>
                      <m:rPr>
                        <m:nor/>
                      </m:rPr>
                      <a:rPr lang="en-GB" sz="2800" dirty="0">
                        <a:latin typeface="Times New Roman" panose="02020603050405020304" pitchFamily="18" charset="0"/>
                        <a:cs typeface="Times New Roman" panose="02020603050405020304" pitchFamily="18" charset="0"/>
                      </a:rPr>
                      <m:t>-2=23</m:t>
                    </m:r>
                  </m:oMath>
                </a14:m>
                <a:endParaRPr lang="en-GB" sz="28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2800" i="1">
                            <a:solidFill>
                              <a:schemeClr val="tx1"/>
                            </a:solidFill>
                            <a:latin typeface="Cambria Math" panose="02040503050406030204" pitchFamily="18" charset="0"/>
                            <a:cs typeface="Times New Roman" panose="02020603050405020304" pitchFamily="18" charset="0"/>
                          </a:rPr>
                        </m:ctrlPr>
                      </m:sSubPr>
                      <m:e>
                        <m:r>
                          <a:rPr lang="en-US" sz="2800" i="1">
                            <a:solidFill>
                              <a:schemeClr val="tx1"/>
                            </a:solidFill>
                            <a:latin typeface="Cambria Math" panose="02040503050406030204" pitchFamily="18" charset="0"/>
                            <a:cs typeface="Times New Roman" panose="02020603050405020304" pitchFamily="18" charset="0"/>
                          </a:rPr>
                          <m:t>𝑡</m:t>
                        </m:r>
                      </m:e>
                      <m:sub>
                        <m:r>
                          <a:rPr lang="en-US" sz="2800" i="1">
                            <a:solidFill>
                              <a:schemeClr val="tx1"/>
                            </a:solidFill>
                            <a:latin typeface="Cambria Math" panose="02040503050406030204" pitchFamily="18" charset="0"/>
                            <a:cs typeface="Times New Roman" panose="02020603050405020304" pitchFamily="18" charset="0"/>
                          </a:rPr>
                          <m:t>1−</m:t>
                        </m:r>
                        <m:f>
                          <m:fPr>
                            <m:ctrlP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i="1">
                            <a:solidFill>
                              <a:schemeClr val="tx1"/>
                            </a:solidFill>
                            <a:latin typeface="Cambria Math" panose="02040503050406030204" pitchFamily="18" charset="0"/>
                            <a:cs typeface="Times New Roman" panose="02020603050405020304" pitchFamily="18" charset="0"/>
                          </a:rPr>
                        </m:ctrlPr>
                      </m:sSubPr>
                      <m:e>
                        <m:r>
                          <a:rPr lang="en-US" sz="2800" i="1">
                            <a:solidFill>
                              <a:schemeClr val="tx1"/>
                            </a:solidFill>
                            <a:latin typeface="Cambria Math" panose="02040503050406030204" pitchFamily="18" charset="0"/>
                            <a:cs typeface="Times New Roman" panose="02020603050405020304" pitchFamily="18" charset="0"/>
                          </a:rPr>
                          <m:t>𝑡</m:t>
                        </m:r>
                      </m:e>
                      <m:sub>
                        <m:r>
                          <a:rPr lang="en-US" sz="2800" i="1">
                            <a:solidFill>
                              <a:schemeClr val="tx1"/>
                            </a:solidFill>
                            <a:latin typeface="Cambria Math" panose="02040503050406030204" pitchFamily="18" charset="0"/>
                            <a:cs typeface="Times New Roman" panose="02020603050405020304" pitchFamily="18" charset="0"/>
                          </a:rPr>
                          <m:t>0.975</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23</m:t>
                        </m:r>
                      </m:sub>
                    </m:sSub>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GB" sz="2800" dirty="0">
                        <a:latin typeface="Times New Roman" panose="02020603050405020304" pitchFamily="18" charset="0"/>
                        <a:cs typeface="Times New Roman" panose="02020603050405020304" pitchFamily="18" charset="0"/>
                      </a:rPr>
                      <m:t>2.06866</m:t>
                    </m:r>
                  </m:oMath>
                </a14:m>
                <a:endParaRPr lang="en-GB" sz="2800" dirty="0">
                  <a:latin typeface="Times New Roman" panose="02020603050405020304" pitchFamily="18" charset="0"/>
                  <a:cs typeface="Times New Roman" panose="02020603050405020304" pitchFamily="18" charset="0"/>
                </a:endParaRPr>
              </a:p>
              <a:p>
                <a14:m>
                  <m:oMath xmlns:m="http://schemas.openxmlformats.org/officeDocument/2006/math">
                    <m:r>
                      <a:rPr lang="en-US" sz="2800" i="1">
                        <a:latin typeface="Cambria Math" panose="02040503050406030204" pitchFamily="18" charset="0"/>
                        <a:cs typeface="Times New Roman" panose="02020603050405020304" pitchFamily="18" charset="0"/>
                      </a:rPr>
                      <m:t>10.2917</m:t>
                    </m:r>
                  </m:oMath>
                </a14:m>
                <a:r>
                  <a:rPr lang="en-GB" sz="2800" dirty="0">
                    <a:latin typeface="Times New Roman" panose="02020603050405020304" pitchFamily="18" charset="0"/>
                    <a:cs typeface="Times New Roman" panose="02020603050405020304" pitchFamily="18" charset="0"/>
                  </a:rPr>
                  <a:t>&gt;</a:t>
                </a:r>
                <a14:m>
                  <m:oMath xmlns:m="http://schemas.openxmlformats.org/officeDocument/2006/math">
                    <m:r>
                      <m:rPr>
                        <m:nor/>
                      </m:rPr>
                      <a:rPr lang="en-GB" sz="2800" dirty="0">
                        <a:latin typeface="Times New Roman" panose="02020603050405020304" pitchFamily="18" charset="0"/>
                        <a:cs typeface="Times New Roman" panose="02020603050405020304" pitchFamily="18" charset="0"/>
                      </a:rPr>
                      <m:t>2.06866</m:t>
                    </m:r>
                    <m:r>
                      <m:rPr>
                        <m:nor/>
                      </m:rPr>
                      <a:rPr lang="en-US" sz="2800" b="0" i="0" dirty="0" smtClean="0">
                        <a:latin typeface="Times New Roman" panose="02020603050405020304" pitchFamily="18" charset="0"/>
                        <a:cs typeface="Times New Roman" panose="02020603050405020304" pitchFamily="18" charset="0"/>
                      </a:rPr>
                      <m:t> </m:t>
                    </m:r>
                  </m:oMath>
                </a14:m>
                <a:r>
                  <a:rPr lang="en-GB" sz="2800" dirty="0" smtClean="0">
                    <a:latin typeface="Times New Roman" panose="02020603050405020304" pitchFamily="18" charset="0"/>
                    <a:cs typeface="Times New Roman" panose="02020603050405020304" pitchFamily="18" charset="0"/>
                  </a:rPr>
                  <a:t> or </a:t>
                </a:r>
                <a14:m>
                  <m:oMath xmlns:m="http://schemas.openxmlformats.org/officeDocument/2006/math">
                    <m:r>
                      <a:rPr lang="en-US" sz="2800" i="1">
                        <a:latin typeface="Cambria Math" panose="02040503050406030204" pitchFamily="18" charset="0"/>
                        <a:cs typeface="Times New Roman" panose="02020603050405020304" pitchFamily="18" charset="0"/>
                      </a:rPr>
                      <m:t>10.2917</m:t>
                    </m:r>
                  </m:oMath>
                </a14:m>
                <a:r>
                  <a:rPr lang="en-GB" sz="2800" dirty="0" smtClean="0">
                    <a:latin typeface="Times New Roman" panose="02020603050405020304" pitchFamily="18" charset="0"/>
                    <a:cs typeface="Times New Roman" panose="02020603050405020304" pitchFamily="18" charset="0"/>
                  </a:rPr>
                  <a:t>&lt;</a:t>
                </a:r>
                <a14:m>
                  <m:oMath xmlns:m="http://schemas.openxmlformats.org/officeDocument/2006/math">
                    <m:r>
                      <a:rPr lang="en-US" sz="2800" dirty="0">
                        <a:latin typeface="Cambria Math" panose="02040503050406030204" pitchFamily="18" charset="0"/>
                        <a:cs typeface="Times New Roman" panose="02020603050405020304" pitchFamily="18" charset="0"/>
                      </a:rPr>
                      <m:t>-</m:t>
                    </m:r>
                    <m:r>
                      <m:rPr>
                        <m:nor/>
                      </m:rPr>
                      <a:rPr lang="en-GB" sz="2800" dirty="0">
                        <a:latin typeface="Times New Roman" panose="02020603050405020304" pitchFamily="18" charset="0"/>
                        <a:cs typeface="Times New Roman" panose="02020603050405020304" pitchFamily="18" charset="0"/>
                      </a:rPr>
                      <m:t>2.06866</m:t>
                    </m:r>
                    <m:r>
                      <m:rPr>
                        <m:nor/>
                      </m:rPr>
                      <a:rPr lang="en-US" sz="2800" dirty="0">
                        <a:latin typeface="Times New Roman" panose="02020603050405020304" pitchFamily="18" charset="0"/>
                        <a:cs typeface="Times New Roman" panose="02020603050405020304" pitchFamily="18" charset="0"/>
                      </a:rPr>
                      <m:t> </m:t>
                    </m:r>
                  </m:oMath>
                </a14:m>
                <a:r>
                  <a:rPr lang="en-GB" sz="2800" dirty="0" smtClean="0">
                    <a:latin typeface="Times New Roman" panose="02020603050405020304" pitchFamily="18" charset="0"/>
                    <a:cs typeface="Times New Roman" panose="02020603050405020304" pitchFamily="18" charset="0"/>
                  </a:rPr>
                  <a:t>? “ Yes </a:t>
                </a:r>
                <a14:m>
                  <m:oMath xmlns:m="http://schemas.openxmlformats.org/officeDocument/2006/math">
                    <m:r>
                      <a:rPr lang="en-US" sz="2800" i="1">
                        <a:latin typeface="Cambria Math" panose="02040503050406030204" pitchFamily="18" charset="0"/>
                        <a:cs typeface="Times New Roman" panose="02020603050405020304" pitchFamily="18" charset="0"/>
                      </a:rPr>
                      <m:t>10.2917</m:t>
                    </m:r>
                  </m:oMath>
                </a14:m>
                <a:r>
                  <a:rPr lang="en-GB" sz="2800" dirty="0">
                    <a:latin typeface="Times New Roman" panose="02020603050405020304" pitchFamily="18" charset="0"/>
                    <a:cs typeface="Times New Roman" panose="02020603050405020304" pitchFamily="18" charset="0"/>
                  </a:rPr>
                  <a:t>&gt;</a:t>
                </a:r>
                <a14:m>
                  <m:oMath xmlns:m="http://schemas.openxmlformats.org/officeDocument/2006/math">
                    <m:r>
                      <m:rPr>
                        <m:nor/>
                      </m:rPr>
                      <a:rPr lang="en-GB" sz="2800" dirty="0">
                        <a:latin typeface="Times New Roman" panose="02020603050405020304" pitchFamily="18" charset="0"/>
                        <a:cs typeface="Times New Roman" panose="02020603050405020304" pitchFamily="18" charset="0"/>
                      </a:rPr>
                      <m:t>2.06866</m:t>
                    </m:r>
                    <m:r>
                      <m:rPr>
                        <m:nor/>
                      </m:rPr>
                      <a:rPr lang="en-US" sz="2800" dirty="0">
                        <a:latin typeface="Times New Roman" panose="02020603050405020304" pitchFamily="18" charset="0"/>
                        <a:cs typeface="Times New Roman" panose="02020603050405020304" pitchFamily="18" charset="0"/>
                      </a:rPr>
                      <m:t> </m:t>
                    </m:r>
                  </m:oMath>
                </a14:m>
                <a:r>
                  <a:rPr lang="en-GB" sz="2800" dirty="0" smtClean="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4-Decision </a:t>
                </a:r>
              </a:p>
              <a:p>
                <a:r>
                  <a:rPr lang="en-US" sz="2800" dirty="0">
                    <a:latin typeface="Times New Roman" panose="02020603050405020304" pitchFamily="18" charset="0"/>
                    <a:cs typeface="Times New Roman" panose="02020603050405020304" pitchFamily="18" charset="0"/>
                  </a:rPr>
                  <a:t>Reject </a:t>
                </a:r>
                <a14:m>
                  <m:oMath xmlns:m="http://schemas.openxmlformats.org/officeDocument/2006/math">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𝐻</m:t>
                        </m:r>
                      </m:e>
                      <m:sub>
                        <m:r>
                          <a:rPr lang="en-US" sz="2800" i="1">
                            <a:solidFill>
                              <a:schemeClr val="tx1"/>
                            </a:solidFill>
                            <a:latin typeface="Cambria Math" panose="02040503050406030204" pitchFamily="18" charset="0"/>
                          </a:rPr>
                          <m:t>0</m:t>
                        </m:r>
                      </m:sub>
                    </m:sSub>
                  </m:oMath>
                </a14:m>
                <a:r>
                  <a:rPr lang="en-US" sz="2800" dirty="0" smtClean="0">
                    <a:latin typeface="Times New Roman" panose="02020603050405020304" pitchFamily="18" charset="0"/>
                    <a:cs typeface="Times New Roman" panose="02020603050405020304" pitchFamily="18" charset="0"/>
                  </a:rPr>
                  <a:t> then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𝛽</m:t>
                        </m:r>
                      </m:e>
                      <m:sub>
                        <m:r>
                          <a:rPr lang="en-US" sz="2800" i="1">
                            <a:solidFill>
                              <a:schemeClr val="tx1"/>
                            </a:solidFill>
                            <a:latin typeface="Cambria Math" panose="02040503050406030204" pitchFamily="18" charset="0"/>
                          </a:rPr>
                          <m:t>1</m:t>
                        </m:r>
                      </m:sub>
                    </m:sSub>
                    <m:r>
                      <a:rPr lang="en-US" sz="2800" i="1" dirty="0">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rPr>
                      <m:t>0</m:t>
                    </m:r>
                  </m:oMath>
                </a14:m>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By p-value : </a:t>
                </a:r>
                <a:r>
                  <a:rPr lang="en-GB" sz="2800" dirty="0">
                    <a:latin typeface="Times New Roman" panose="02020603050405020304" pitchFamily="18" charset="0"/>
                    <a:cs typeface="Times New Roman" panose="02020603050405020304" pitchFamily="18" charset="0"/>
                  </a:rPr>
                  <a:t>Reject </a:t>
                </a:r>
                <a14:m>
                  <m:oMath xmlns:m="http://schemas.openxmlformats.org/officeDocument/2006/math">
                    <m:sSub>
                      <m:sSubPr>
                        <m:ctrlPr>
                          <a:rPr lang="en-GB"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0</m:t>
                        </m:r>
                      </m:sub>
                    </m:sSub>
                  </m:oMath>
                </a14:m>
                <a:r>
                  <a:rPr lang="en-US" sz="2800" dirty="0">
                    <a:latin typeface="Times New Roman" panose="02020603050405020304" pitchFamily="18" charset="0"/>
                    <a:cs typeface="Times New Roman" panose="02020603050405020304" pitchFamily="18" charset="0"/>
                  </a:rPr>
                  <a:t> if </a:t>
                </a:r>
                <a14:m>
                  <m:oMath xmlns:m="http://schemas.openxmlformats.org/officeDocument/2006/math">
                    <m:r>
                      <a:rPr lang="en-US" sz="2800" i="1">
                        <a:latin typeface="Cambria Math" panose="02040503050406030204" pitchFamily="18" charset="0"/>
                      </a:rPr>
                      <m:t>𝑝</m:t>
                    </m:r>
                    <m:r>
                      <a:rPr lang="en-US" sz="2800" i="1">
                        <a:latin typeface="Cambria Math" panose="02040503050406030204" pitchFamily="18" charset="0"/>
                      </a:rPr>
                      <m:t>−</m:t>
                    </m:r>
                    <m:r>
                      <a:rPr lang="en-US" sz="2800" i="1">
                        <a:latin typeface="Cambria Math" panose="02040503050406030204" pitchFamily="18" charset="0"/>
                      </a:rPr>
                      <m:t>𝑣𝑎𝑙𝑢𝑒</m:t>
                    </m:r>
                    <m:r>
                      <a:rPr lang="en-US" sz="2800" i="1">
                        <a:latin typeface="Cambria Math" panose="02040503050406030204" pitchFamily="18" charset="0"/>
                      </a:rPr>
                      <m:t>&lt;</m:t>
                    </m:r>
                    <m:r>
                      <a:rPr lang="en-US" sz="2800" i="1">
                        <a:latin typeface="Cambria Math" panose="02040503050406030204" pitchFamily="18" charset="0"/>
                      </a:rPr>
                      <m:t>𝛼</m:t>
                    </m:r>
                  </m:oMath>
                </a14:m>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P-value=</a:t>
                </a:r>
                <a14:m>
                  <m:oMath xmlns:m="http://schemas.openxmlformats.org/officeDocument/2006/math">
                    <m:r>
                      <a:rPr lang="en-US" sz="2800" i="1">
                        <a:latin typeface="Cambria Math" panose="02040503050406030204" pitchFamily="18" charset="0"/>
                        <a:cs typeface="Times New Roman" panose="02020603050405020304" pitchFamily="18" charset="0"/>
                      </a:rPr>
                      <m:t>2 </m:t>
                    </m:r>
                    <m:r>
                      <a:rPr lang="en-US" sz="2800" i="1">
                        <a:latin typeface="Cambria Math" panose="02040503050406030204" pitchFamily="18" charset="0"/>
                        <a:cs typeface="Times New Roman" panose="02020603050405020304" pitchFamily="18" charset="0"/>
                      </a:rPr>
                      <m:t>𝑃</m:t>
                    </m:r>
                  </m:oMath>
                </a14:m>
                <a:r>
                  <a:rPr lang="en-US" sz="2800" dirty="0">
                    <a:cs typeface="Times New Roman" panose="02020603050405020304" pitchFamily="18" charset="0"/>
                  </a:rPr>
                  <a:t>(</a:t>
                </a:r>
                <a14:m>
                  <m:oMath xmlns:m="http://schemas.openxmlformats.org/officeDocument/2006/math">
                    <m:sSub>
                      <m:sSubPr>
                        <m:ctrlPr>
                          <a:rPr lang="en-US" sz="2800" i="1">
                            <a:solidFill>
                              <a:schemeClr val="tx1"/>
                            </a:solidFill>
                            <a:latin typeface="Cambria Math" panose="02040503050406030204" pitchFamily="18" charset="0"/>
                            <a:cs typeface="Times New Roman" panose="02020603050405020304" pitchFamily="18" charset="0"/>
                          </a:rPr>
                        </m:ctrlPr>
                      </m:sSubPr>
                      <m:e>
                        <m:r>
                          <a:rPr lang="en-US" sz="2800" i="1">
                            <a:solidFill>
                              <a:schemeClr val="tx1"/>
                            </a:solidFill>
                            <a:latin typeface="Cambria Math" panose="02040503050406030204" pitchFamily="18" charset="0"/>
                            <a:cs typeface="Times New Roman" panose="02020603050405020304" pitchFamily="18" charset="0"/>
                          </a:rPr>
                          <m:t>𝑡</m:t>
                        </m:r>
                      </m:e>
                      <m:sub>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m:t>
                    </m:r>
                    <m:d>
                      <m:dPr>
                        <m:begChr m:val="|"/>
                        <m:endChr m:val="|"/>
                        <m:ctrlP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sz="2800" i="1" dirty="0">
                            <a:latin typeface="Cambria Math" panose="02040503050406030204" pitchFamily="18" charset="0"/>
                            <a:cs typeface="Times New Roman" panose="02020603050405020304" pitchFamily="18" charset="0"/>
                          </a:rPr>
                          <m:t>𝑇</m:t>
                        </m:r>
                      </m:e>
                    </m:d>
                  </m:oMath>
                </a14:m>
                <a:r>
                  <a:rPr lang="en-US" sz="2800" dirty="0" smtClean="0">
                    <a:cs typeface="Times New Roman" panose="02020603050405020304" pitchFamily="18" charset="0"/>
                  </a:rPr>
                  <a:t>)=2</a:t>
                </a:r>
                <a:r>
                  <a:rPr lang="en-US" sz="2800" dirty="0">
                    <a:cs typeface="Times New Roman" panose="02020603050405020304" pitchFamily="18" charset="0"/>
                  </a:rPr>
                  <a:t> </a:t>
                </a:r>
                <a14:m>
                  <m:oMath xmlns:m="http://schemas.openxmlformats.org/officeDocument/2006/math">
                    <m:r>
                      <a:rPr lang="en-US" sz="2800" i="1">
                        <a:latin typeface="Cambria Math" panose="02040503050406030204" pitchFamily="18" charset="0"/>
                        <a:cs typeface="Times New Roman" panose="02020603050405020304" pitchFamily="18" charset="0"/>
                      </a:rPr>
                      <m:t>𝑃</m:t>
                    </m:r>
                  </m:oMath>
                </a14:m>
                <a:r>
                  <a:rPr lang="en-US" sz="2800" dirty="0">
                    <a:cs typeface="Times New Roman" panose="02020603050405020304" pitchFamily="18" charset="0"/>
                  </a:rPr>
                  <a:t>(</a:t>
                </a:r>
                <a14:m>
                  <m:oMath xmlns:m="http://schemas.openxmlformats.org/officeDocument/2006/math">
                    <m:sSub>
                      <m:sSubPr>
                        <m:ctrlPr>
                          <a:rPr lang="en-US" sz="2800" i="1">
                            <a:solidFill>
                              <a:schemeClr val="tx1"/>
                            </a:solidFill>
                            <a:latin typeface="Cambria Math" panose="02040503050406030204" pitchFamily="18" charset="0"/>
                            <a:cs typeface="Times New Roman" panose="02020603050405020304" pitchFamily="18" charset="0"/>
                          </a:rPr>
                        </m:ctrlPr>
                      </m:sSubPr>
                      <m:e>
                        <m:r>
                          <a:rPr lang="en-US" sz="2800" i="1">
                            <a:solidFill>
                              <a:schemeClr val="tx1"/>
                            </a:solidFill>
                            <a:latin typeface="Cambria Math" panose="02040503050406030204" pitchFamily="18" charset="0"/>
                            <a:cs typeface="Times New Roman" panose="02020603050405020304" pitchFamily="18" charset="0"/>
                          </a:rPr>
                          <m:t>𝑡</m:t>
                        </m:r>
                      </m:e>
                      <m:sub>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23</m:t>
                        </m:r>
                      </m:sub>
                    </m:sSub>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&gt;</m:t>
                    </m:r>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10.2917</m:t>
                    </m:r>
                  </m:oMath>
                </a14:m>
                <a:r>
                  <a:rPr lang="en-US" sz="2800" dirty="0" smtClean="0">
                    <a:cs typeface="Times New Roman" panose="02020603050405020304" pitchFamily="18" charset="0"/>
                  </a:rPr>
                  <a:t>)</a:t>
                </a:r>
              </a:p>
              <a:p>
                <a:r>
                  <a:rPr lang="en-US" sz="2800" dirty="0" smtClean="0">
                    <a:cs typeface="Times New Roman" panose="02020603050405020304" pitchFamily="18" charset="0"/>
                  </a:rPr>
                  <a:t>=2(1-</a:t>
                </a:r>
                <a:r>
                  <a:rPr lang="en-US" sz="2800" dirty="0">
                    <a:cs typeface="Times New Roman" panose="02020603050405020304" pitchFamily="18" charset="0"/>
                  </a:rPr>
                  <a:t> </a:t>
                </a:r>
                <a14:m>
                  <m:oMath xmlns:m="http://schemas.openxmlformats.org/officeDocument/2006/math">
                    <m:r>
                      <a:rPr lang="en-US" sz="2800" i="1">
                        <a:latin typeface="Cambria Math" panose="02040503050406030204" pitchFamily="18" charset="0"/>
                        <a:cs typeface="Times New Roman" panose="02020603050405020304" pitchFamily="18" charset="0"/>
                      </a:rPr>
                      <m:t>𝑃</m:t>
                    </m:r>
                  </m:oMath>
                </a14:m>
                <a:r>
                  <a:rPr lang="en-US" sz="2800" dirty="0">
                    <a:cs typeface="Times New Roman" panose="02020603050405020304" pitchFamily="18" charset="0"/>
                  </a:rPr>
                  <a:t>(</a:t>
                </a:r>
                <a14:m>
                  <m:oMath xmlns:m="http://schemas.openxmlformats.org/officeDocument/2006/math">
                    <m:sSub>
                      <m:sSubPr>
                        <m:ctrlPr>
                          <a:rPr lang="en-US" sz="2800" i="1">
                            <a:solidFill>
                              <a:schemeClr val="tx1"/>
                            </a:solidFill>
                            <a:latin typeface="Cambria Math" panose="02040503050406030204" pitchFamily="18" charset="0"/>
                            <a:cs typeface="Times New Roman" panose="02020603050405020304" pitchFamily="18" charset="0"/>
                          </a:rPr>
                        </m:ctrlPr>
                      </m:sSubPr>
                      <m:e>
                        <m:r>
                          <a:rPr lang="en-US" sz="2800" i="1">
                            <a:solidFill>
                              <a:schemeClr val="tx1"/>
                            </a:solidFill>
                            <a:latin typeface="Cambria Math" panose="02040503050406030204" pitchFamily="18" charset="0"/>
                            <a:cs typeface="Times New Roman" panose="02020603050405020304" pitchFamily="18" charset="0"/>
                          </a:rPr>
                          <m:t>𝑡</m:t>
                        </m:r>
                      </m:e>
                      <m:sub>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23</m:t>
                        </m:r>
                      </m:sub>
                    </m:sSub>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&lt;</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10.2917</m:t>
                    </m:r>
                  </m:oMath>
                </a14:m>
                <a:r>
                  <a:rPr lang="en-US" sz="2800" dirty="0" smtClean="0">
                    <a:cs typeface="Times New Roman" panose="02020603050405020304" pitchFamily="18" charset="0"/>
                  </a:rPr>
                  <a:t>))=2(1-1)=0.00</a:t>
                </a:r>
                <a:endParaRPr lang="en-GB" sz="2800" dirty="0">
                  <a:latin typeface="Times New Roman" panose="02020603050405020304" pitchFamily="18" charset="0"/>
                  <a:cs typeface="Times New Roman" panose="02020603050405020304" pitchFamily="18" charset="0"/>
                </a:endParaRPr>
              </a:p>
              <a:p>
                <a:endParaRPr lang="en-GB" sz="2800"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337751"/>
                <a:ext cx="10058400" cy="5531343"/>
              </a:xfrm>
              <a:blipFill rotWithShape="0">
                <a:blip r:embed="rId2"/>
                <a:stretch>
                  <a:fillRect l="-1212" r="-1818"/>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70</a:t>
            </a:fld>
            <a:endParaRPr lang="en-US" dirty="0"/>
          </a:p>
        </p:txBody>
      </p:sp>
    </p:spTree>
    <p:extLst>
      <p:ext uri="{BB962C8B-B14F-4D97-AF65-F5344CB8AC3E}">
        <p14:creationId xmlns:p14="http://schemas.microsoft.com/office/powerpoint/2010/main" val="24337319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34429" y="198695"/>
            <a:ext cx="7151511" cy="4022725"/>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71</a:t>
            </a:fld>
            <a:endParaRPr lang="en-US" dirty="0"/>
          </a:p>
        </p:txBody>
      </p:sp>
      <p:pic>
        <p:nvPicPr>
          <p:cNvPr id="6" name="Picture 5"/>
          <p:cNvPicPr>
            <a:picLocks noChangeAspect="1"/>
          </p:cNvPicPr>
          <p:nvPr/>
        </p:nvPicPr>
        <p:blipFill>
          <a:blip r:embed="rId3"/>
          <a:stretch>
            <a:fillRect/>
          </a:stretch>
        </p:blipFill>
        <p:spPr>
          <a:xfrm>
            <a:off x="3130377" y="871136"/>
            <a:ext cx="8237837" cy="5634680"/>
          </a:xfrm>
          <a:prstGeom prst="rect">
            <a:avLst/>
          </a:prstGeom>
        </p:spPr>
      </p:pic>
    </p:spTree>
    <p:extLst>
      <p:ext uri="{BB962C8B-B14F-4D97-AF65-F5344CB8AC3E}">
        <p14:creationId xmlns:p14="http://schemas.microsoft.com/office/powerpoint/2010/main" val="29517998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288324"/>
                <a:ext cx="10058400" cy="5580770"/>
              </a:xfrm>
            </p:spPr>
            <p:txBody>
              <a:bodyPr>
                <a:normAutofit lnSpcReduction="10000"/>
              </a:bodyPr>
              <a:lstStyle/>
              <a:p>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𝑣𝑎𝑙𝑢𝑒</m:t>
                    </m:r>
                    <m:r>
                      <a:rPr lang="en-US" sz="2800" b="0" i="1" smtClean="0">
                        <a:latin typeface="Cambria Math" panose="02040503050406030204" pitchFamily="18" charset="0"/>
                      </a:rPr>
                      <m:t>=0&lt;</m:t>
                    </m:r>
                    <m:r>
                      <a:rPr lang="en-US" sz="2800" b="0" i="1" smtClean="0">
                        <a:latin typeface="Cambria Math" panose="02040503050406030204" pitchFamily="18" charset="0"/>
                        <a:ea typeface="Cambria Math" panose="02040503050406030204" pitchFamily="18" charset="0"/>
                      </a:rPr>
                      <m:t>𝛼</m:t>
                    </m:r>
                    <m:r>
                      <a:rPr lang="en-US" sz="2800" b="0" i="1" smtClean="0">
                        <a:latin typeface="Cambria Math" panose="02040503050406030204" pitchFamily="18" charset="0"/>
                        <a:ea typeface="Cambria Math" panose="02040503050406030204" pitchFamily="18" charset="0"/>
                      </a:rPr>
                      <m:t>=0.05</m:t>
                    </m:r>
                  </m:oMath>
                </a14:m>
                <a:endParaRPr lang="en-GB" sz="2800" dirty="0" smtClean="0"/>
              </a:p>
              <a:p>
                <a14:m>
                  <m:oMath xmlns:m="http://schemas.openxmlformats.org/officeDocument/2006/math">
                    <m:r>
                      <a:rPr lang="en-US" sz="28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smtClean="0">
                    <a:latin typeface="Times New Roman" panose="02020603050405020304" pitchFamily="18" charset="0"/>
                    <a:cs typeface="Times New Roman" panose="02020603050405020304" pitchFamily="18" charset="0"/>
                  </a:rPr>
                  <a:t>Reject </a:t>
                </a:r>
                <a14:m>
                  <m:oMath xmlns:m="http://schemas.openxmlformats.org/officeDocument/2006/math">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𝐻</m:t>
                        </m:r>
                      </m:e>
                      <m:sub>
                        <m:r>
                          <a:rPr lang="en-US" sz="2800" i="1">
                            <a:solidFill>
                              <a:schemeClr val="tx1"/>
                            </a:solidFill>
                            <a:latin typeface="Cambria Math" panose="02040503050406030204" pitchFamily="18" charset="0"/>
                          </a:rPr>
                          <m:t>0</m:t>
                        </m:r>
                      </m:sub>
                    </m:sSub>
                  </m:oMath>
                </a14:m>
                <a:r>
                  <a:rPr lang="en-US" sz="2800" dirty="0">
                    <a:latin typeface="Times New Roman" panose="02020603050405020304" pitchFamily="18" charset="0"/>
                    <a:cs typeface="Times New Roman" panose="02020603050405020304" pitchFamily="18" charset="0"/>
                  </a:rPr>
                  <a:t> then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𝛽</m:t>
                        </m:r>
                      </m:e>
                      <m:sub>
                        <m:r>
                          <a:rPr lang="en-US" sz="2800" i="1">
                            <a:solidFill>
                              <a:schemeClr val="tx1"/>
                            </a:solidFill>
                            <a:latin typeface="Cambria Math" panose="02040503050406030204" pitchFamily="18" charset="0"/>
                          </a:rPr>
                          <m:t>1</m:t>
                        </m:r>
                      </m:sub>
                    </m:sSub>
                    <m:r>
                      <a:rPr lang="en-US" sz="2800" i="1" dirty="0">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rPr>
                      <m:t>0</m:t>
                    </m:r>
                  </m:oMath>
                </a14:m>
                <a:endParaRPr lang="en-US" sz="2800" dirty="0">
                  <a:latin typeface="Times New Roman" panose="02020603050405020304" pitchFamily="18" charset="0"/>
                  <a:cs typeface="Times New Roman" panose="02020603050405020304" pitchFamily="18" charset="0"/>
                </a:endParaRPr>
              </a:p>
              <a:p>
                <a:endParaRPr lang="en-US" sz="2800" dirty="0" smtClean="0"/>
              </a:p>
              <a:p>
                <a:r>
                  <a:rPr lang="en-US" sz="2800" dirty="0">
                    <a:latin typeface="Times New Roman" panose="02020603050405020304" pitchFamily="18" charset="0"/>
                    <a:cs typeface="Times New Roman" panose="02020603050405020304" pitchFamily="18" charset="0"/>
                  </a:rPr>
                  <a:t>whether or not there </a:t>
                </a:r>
                <a:r>
                  <a:rPr lang="en-US" sz="2800" dirty="0" smtClean="0">
                    <a:latin typeface="Times New Roman" panose="02020603050405020304" pitchFamily="18" charset="0"/>
                    <a:cs typeface="Times New Roman" panose="02020603050405020304" pitchFamily="18" charset="0"/>
                  </a:rPr>
                  <a:t>are work </a:t>
                </a:r>
                <a:r>
                  <a:rPr lang="en-US" sz="2800" dirty="0">
                    <a:latin typeface="Times New Roman" panose="02020603050405020304" pitchFamily="18" charset="0"/>
                    <a:cs typeface="Times New Roman" panose="02020603050405020304" pitchFamily="18" charset="0"/>
                  </a:rPr>
                  <a:t>hours </a:t>
                </a:r>
                <a:r>
                  <a:rPr lang="en-US" sz="2800" dirty="0" smtClean="0">
                    <a:latin typeface="Times New Roman" panose="02020603050405020304" pitchFamily="18" charset="0"/>
                    <a:cs typeface="Times New Roman" panose="02020603050405020304" pitchFamily="18" charset="0"/>
                  </a:rPr>
                  <a:t>does not depend on </a:t>
                </a:r>
                <a:r>
                  <a:rPr lang="en-GB" sz="2800" dirty="0">
                    <a:latin typeface="Times New Roman" panose="02020603050405020304" pitchFamily="18" charset="0"/>
                    <a:cs typeface="Times New Roman" panose="02020603050405020304" pitchFamily="18" charset="0"/>
                  </a:rPr>
                  <a:t>lot size</a:t>
                </a:r>
                <a:r>
                  <a:rPr lang="en-GB" sz="2800" dirty="0">
                    <a:solidFill>
                      <a:schemeClr val="accent1">
                        <a:lumMod val="75000"/>
                      </a:schemeClr>
                    </a:solidFill>
                    <a:latin typeface="Times New Roman" panose="02020603050405020304" pitchFamily="18" charset="0"/>
                    <a:cs typeface="Times New Roman" panose="02020603050405020304" pitchFamily="18" charset="0"/>
                  </a:rPr>
                  <a:t> </a:t>
                </a:r>
                <a:r>
                  <a:rPr lang="en-GB" sz="2800" dirty="0">
                    <a:solidFill>
                      <a:schemeClr val="accent1">
                        <a:lumMod val="75000"/>
                      </a:schemeClr>
                    </a:solidFill>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Test </a:t>
                </a:r>
                <a14:m>
                  <m:oMath xmlns:m="http://schemas.openxmlformats.org/officeDocument/2006/math">
                    <m:sSub>
                      <m:sSubPr>
                        <m:ctrlPr>
                          <a:rPr lang="en-GB" sz="2800" b="1" i="1">
                            <a:solidFill>
                              <a:srgbClr val="FF0000"/>
                            </a:solidFill>
                            <a:latin typeface="Cambria Math" panose="02040503050406030204" pitchFamily="18" charset="0"/>
                          </a:rPr>
                        </m:ctrlPr>
                      </m:sSubPr>
                      <m:e>
                        <m:r>
                          <a:rPr lang="en-US" sz="2800" b="1" i="1">
                            <a:solidFill>
                              <a:srgbClr val="FF0000"/>
                            </a:solidFill>
                            <a:latin typeface="Cambria Math" panose="02040503050406030204" pitchFamily="18" charset="0"/>
                          </a:rPr>
                          <m:t>𝜷</m:t>
                        </m:r>
                      </m:e>
                      <m:sub>
                        <m:r>
                          <a:rPr lang="en-US" sz="2800" b="1" i="1" smtClean="0">
                            <a:solidFill>
                              <a:srgbClr val="FF0000"/>
                            </a:solidFill>
                            <a:latin typeface="Cambria Math" panose="02040503050406030204" pitchFamily="18" charset="0"/>
                          </a:rPr>
                          <m:t>𝟎</m:t>
                        </m:r>
                      </m:sub>
                    </m:sSub>
                    <m:r>
                      <a:rPr lang="en-US" sz="2800" b="1" i="1">
                        <a:solidFill>
                          <a:srgbClr val="FF0000"/>
                        </a:solidFill>
                        <a:latin typeface="Cambria Math" panose="02040503050406030204" pitchFamily="18" charset="0"/>
                      </a:rPr>
                      <m:t>=</m:t>
                    </m:r>
                    <m:r>
                      <a:rPr lang="en-US" sz="2800" b="1" i="1">
                        <a:solidFill>
                          <a:srgbClr val="FF0000"/>
                        </a:solidFill>
                        <a:latin typeface="Cambria Math" panose="02040503050406030204" pitchFamily="18" charset="0"/>
                      </a:rPr>
                      <m:t>𝟎</m:t>
                    </m:r>
                  </m:oMath>
                </a14:m>
                <a:r>
                  <a:rPr lang="en-GB" sz="2800" dirty="0">
                    <a:latin typeface="Times New Roman" panose="02020603050405020304" pitchFamily="18" charset="0"/>
                    <a:cs typeface="Times New Roman" panose="02020603050405020304" pitchFamily="18" charset="0"/>
                  </a:rPr>
                  <a:t>”</a:t>
                </a:r>
              </a:p>
              <a:p>
                <a:r>
                  <a:rPr lang="en-GB" sz="2800" b="1" dirty="0">
                    <a:solidFill>
                      <a:schemeClr val="accent1">
                        <a:lumMod val="75000"/>
                      </a:schemeClr>
                    </a:solidFill>
                    <a:latin typeface="Times New Roman" panose="02020603050405020304" pitchFamily="18" charset="0"/>
                    <a:cs typeface="Times New Roman" panose="02020603050405020304" pitchFamily="18" charset="0"/>
                  </a:rPr>
                  <a:t>Two-Sided Test</a:t>
                </a:r>
                <a:endParaRPr lang="en-US" sz="2800" b="1" dirty="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 Hypothesis</a:t>
                </a:r>
                <a:endParaRPr lang="en-GB" sz="28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GB"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0</m:t>
                        </m:r>
                      </m:sub>
                    </m:sSub>
                    <m:r>
                      <a:rPr lang="en-US" sz="2800" i="1">
                        <a:latin typeface="Cambria Math" panose="02040503050406030204" pitchFamily="18" charset="0"/>
                      </a:rPr>
                      <m:t>:</m:t>
                    </m:r>
                    <m:sSub>
                      <m:sSubPr>
                        <m:ctrlPr>
                          <a:rPr lang="en-GB" sz="2800" i="1">
                            <a:latin typeface="Cambria Math" panose="02040503050406030204" pitchFamily="18" charset="0"/>
                          </a:rPr>
                        </m:ctrlPr>
                      </m:sSubPr>
                      <m:e>
                        <m:r>
                          <a:rPr lang="en-US" sz="2800" i="1">
                            <a:latin typeface="Cambria Math" panose="02040503050406030204" pitchFamily="18" charset="0"/>
                          </a:rPr>
                          <m:t>𝛽</m:t>
                        </m:r>
                      </m:e>
                      <m:sub>
                        <m:r>
                          <a:rPr lang="en-US" sz="2800" i="1">
                            <a:latin typeface="Cambria Math" panose="02040503050406030204" pitchFamily="18" charset="0"/>
                          </a:rPr>
                          <m:t>0</m:t>
                        </m:r>
                      </m:sub>
                    </m:sSub>
                    <m:r>
                      <a:rPr lang="en-US" sz="2800" i="1">
                        <a:latin typeface="Cambria Math" panose="02040503050406030204" pitchFamily="18" charset="0"/>
                      </a:rPr>
                      <m:t>=</m:t>
                    </m:r>
                    <m:r>
                      <a:rPr lang="en-US" sz="2800" b="0" i="1" smtClean="0">
                        <a:latin typeface="Cambria Math" panose="02040503050406030204" pitchFamily="18" charset="0"/>
                      </a:rPr>
                      <m:t>0</m:t>
                    </m:r>
                    <m:r>
                      <a:rPr lang="en-US" sz="2800" b="0" i="0" smtClean="0">
                        <a:latin typeface="Cambria Math" panose="02040503050406030204" pitchFamily="18" charset="0"/>
                      </a:rPr>
                      <m:t>   </m:t>
                    </m:r>
                    <m:r>
                      <m:rPr>
                        <m:sty m:val="p"/>
                      </m:rPr>
                      <a:rPr lang="en-US" sz="2800" b="0" i="0" smtClean="0">
                        <a:latin typeface="Cambria Math" panose="02040503050406030204" pitchFamily="18" charset="0"/>
                      </a:rPr>
                      <m:t>vs</m:t>
                    </m:r>
                    <m:r>
                      <a:rPr lang="en-US" sz="2800" b="0" i="0" smtClean="0">
                        <a:latin typeface="Cambria Math" panose="02040503050406030204" pitchFamily="18" charset="0"/>
                      </a:rPr>
                      <m:t>.  </m:t>
                    </m:r>
                    <m:sSub>
                      <m:sSubPr>
                        <m:ctrlPr>
                          <a:rPr lang="en-GB"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1</m:t>
                        </m:r>
                      </m:sub>
                    </m:sSub>
                    <m:r>
                      <a:rPr lang="en-US" sz="2800" i="1">
                        <a:latin typeface="Cambria Math" panose="02040503050406030204" pitchFamily="18" charset="0"/>
                      </a:rPr>
                      <m:t>:</m:t>
                    </m:r>
                    <m:sSub>
                      <m:sSubPr>
                        <m:ctrlPr>
                          <a:rPr lang="en-GB" sz="2800" i="1">
                            <a:latin typeface="Cambria Math" panose="02040503050406030204" pitchFamily="18" charset="0"/>
                          </a:rPr>
                        </m:ctrlPr>
                      </m:sSubPr>
                      <m:e>
                        <m:r>
                          <a:rPr lang="en-US" sz="2800" i="1">
                            <a:latin typeface="Cambria Math" panose="02040503050406030204" pitchFamily="18" charset="0"/>
                          </a:rPr>
                          <m:t>𝛽</m:t>
                        </m:r>
                      </m:e>
                      <m:sub>
                        <m:r>
                          <a:rPr lang="en-US" sz="2800" i="1">
                            <a:latin typeface="Cambria Math" panose="02040503050406030204" pitchFamily="18" charset="0"/>
                          </a:rPr>
                          <m:t>0</m:t>
                        </m:r>
                      </m:sub>
                    </m:sSub>
                    <m:r>
                      <a:rPr lang="en-US" sz="2800" i="1">
                        <a:latin typeface="Cambria Math" panose="02040503050406030204" pitchFamily="18" charset="0"/>
                      </a:rPr>
                      <m:t>≠</m:t>
                    </m:r>
                    <m:r>
                      <a:rPr lang="en-US" sz="2800" b="0" i="1" smtClean="0">
                        <a:latin typeface="Cambria Math" panose="02040503050406030204" pitchFamily="18" charset="0"/>
                      </a:rPr>
                      <m:t>0</m:t>
                    </m:r>
                  </m:oMath>
                </a14:m>
                <a:endParaRPr lang="en-US" sz="2800" b="0" dirty="0" smtClean="0">
                  <a:latin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2. Test statistic</a:t>
                </a:r>
                <a:endParaRPr lang="en-GB" sz="2800" dirty="0">
                  <a:latin typeface="Times New Roman" panose="02020603050405020304" pitchFamily="18" charset="0"/>
                  <a:cs typeface="Times New Roman" panose="02020603050405020304" pitchFamily="18" charset="0"/>
                </a:endParaRPr>
              </a:p>
              <a:p>
                <a14:m>
                  <m:oMath xmlns:m="http://schemas.openxmlformats.org/officeDocument/2006/math">
                    <m:r>
                      <a:rPr lang="en-US" sz="2800" i="1">
                        <a:latin typeface="Cambria Math" panose="02040503050406030204" pitchFamily="18" charset="0"/>
                      </a:rPr>
                      <m:t>𝑇</m:t>
                    </m:r>
                    <m:r>
                      <a:rPr lang="en-US" sz="2800" i="1">
                        <a:latin typeface="Cambria Math" panose="02040503050406030204" pitchFamily="18" charset="0"/>
                      </a:rPr>
                      <m:t>=</m:t>
                    </m:r>
                    <m:f>
                      <m:fPr>
                        <m:ctrlPr>
                          <a:rPr lang="en-GB" sz="2800" i="1">
                            <a:latin typeface="Cambria Math" panose="02040503050406030204" pitchFamily="18" charset="0"/>
                          </a:rPr>
                        </m:ctrlPr>
                      </m:fPr>
                      <m:num>
                        <m:sSub>
                          <m:sSubPr>
                            <m:ctrlPr>
                              <a:rPr lang="en-GB" sz="2800" i="1">
                                <a:latin typeface="Cambria Math" panose="02040503050406030204" pitchFamily="18" charset="0"/>
                              </a:rPr>
                            </m:ctrlPr>
                          </m:sSubPr>
                          <m:e>
                            <m:r>
                              <a:rPr lang="en-US" sz="2800" i="1">
                                <a:latin typeface="Cambria Math" panose="02040503050406030204" pitchFamily="18" charset="0"/>
                              </a:rPr>
                              <m:t>𝑏</m:t>
                            </m:r>
                          </m:e>
                          <m:sub>
                            <m:r>
                              <a:rPr lang="en-US" sz="2800" i="1">
                                <a:latin typeface="Cambria Math" panose="02040503050406030204" pitchFamily="18" charset="0"/>
                              </a:rPr>
                              <m:t>0</m:t>
                            </m:r>
                          </m:sub>
                        </m:sSub>
                      </m:num>
                      <m:den>
                        <m:r>
                          <a:rPr lang="en-US" sz="2800" i="1">
                            <a:latin typeface="Cambria Math" panose="02040503050406030204" pitchFamily="18" charset="0"/>
                          </a:rPr>
                          <m:t>𝑠</m:t>
                        </m:r>
                        <m:d>
                          <m:dPr>
                            <m:ctrlPr>
                              <a:rPr lang="en-GB" sz="2800" i="1">
                                <a:latin typeface="Cambria Math" panose="02040503050406030204" pitchFamily="18" charset="0"/>
                              </a:rPr>
                            </m:ctrlPr>
                          </m:dPr>
                          <m:e>
                            <m:sSub>
                              <m:sSubPr>
                                <m:ctrlPr>
                                  <a:rPr lang="en-GB" sz="2800" i="1">
                                    <a:latin typeface="Cambria Math" panose="02040503050406030204" pitchFamily="18" charset="0"/>
                                  </a:rPr>
                                </m:ctrlPr>
                              </m:sSubPr>
                              <m:e>
                                <m:r>
                                  <a:rPr lang="en-US" sz="2800" i="1">
                                    <a:latin typeface="Cambria Math" panose="02040503050406030204" pitchFamily="18" charset="0"/>
                                  </a:rPr>
                                  <m:t>𝑏</m:t>
                                </m:r>
                              </m:e>
                              <m:sub>
                                <m:r>
                                  <a:rPr lang="en-US" sz="2800" i="1">
                                    <a:latin typeface="Cambria Math" panose="02040503050406030204" pitchFamily="18" charset="0"/>
                                  </a:rPr>
                                  <m:t>0</m:t>
                                </m:r>
                              </m:sub>
                            </m:sSub>
                          </m:e>
                        </m:d>
                      </m:den>
                    </m:f>
                    <m:r>
                      <a:rPr lang="en-US" sz="2800" b="0" i="1" smtClean="0">
                        <a:latin typeface="Cambria Math" panose="02040503050406030204" pitchFamily="18" charset="0"/>
                      </a:rPr>
                      <m:t>=</m:t>
                    </m:r>
                    <m:f>
                      <m:fPr>
                        <m:ctrlPr>
                          <a:rPr lang="en-GB" sz="2800" i="1">
                            <a:latin typeface="Cambria Math" panose="02040503050406030204" pitchFamily="18" charset="0"/>
                          </a:rPr>
                        </m:ctrlPr>
                      </m:fPr>
                      <m:num>
                        <m:r>
                          <a:rPr lang="en-US" sz="2800" i="1">
                            <a:latin typeface="Cambria Math" panose="02040503050406030204" pitchFamily="18" charset="0"/>
                          </a:rPr>
                          <m:t>62.36</m:t>
                        </m:r>
                        <m:r>
                          <a:rPr lang="en-US" sz="2800" b="0" i="1" smtClean="0">
                            <a:latin typeface="Cambria Math" panose="02040503050406030204" pitchFamily="18" charset="0"/>
                          </a:rPr>
                          <m:t>6</m:t>
                        </m:r>
                      </m:num>
                      <m:den>
                        <m:r>
                          <a:rPr lang="en-US" sz="2800" i="1">
                            <a:latin typeface="Cambria Math" panose="02040503050406030204" pitchFamily="18" charset="0"/>
                          </a:rPr>
                          <m:t>26.1775</m:t>
                        </m:r>
                      </m:den>
                    </m:f>
                    <m:r>
                      <a:rPr lang="en-US" sz="2800" b="0" i="1" smtClean="0">
                        <a:latin typeface="Cambria Math" panose="02040503050406030204" pitchFamily="18" charset="0"/>
                      </a:rPr>
                      <m:t>=2.3824</m:t>
                    </m:r>
                  </m:oMath>
                </a14:m>
                <a:endParaRPr lang="en-GB" sz="28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288324"/>
                <a:ext cx="10058400" cy="5580770"/>
              </a:xfrm>
              <a:blipFill rotWithShape="0">
                <a:blip r:embed="rId2"/>
                <a:stretch>
                  <a:fillRect l="-1212" r="-2364"/>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72</a:t>
            </a:fld>
            <a:endParaRPr lang="en-US" dirty="0"/>
          </a:p>
        </p:txBody>
      </p:sp>
    </p:spTree>
    <p:extLst>
      <p:ext uri="{BB962C8B-B14F-4D97-AF65-F5344CB8AC3E}">
        <p14:creationId xmlns:p14="http://schemas.microsoft.com/office/powerpoint/2010/main" val="9401041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181232"/>
                <a:ext cx="10058400" cy="5687862"/>
              </a:xfrm>
            </p:spPr>
            <p:txBody>
              <a:bodyPr>
                <a:normAutofit lnSpcReduction="10000"/>
              </a:bodyPr>
              <a:lstStyle/>
              <a:p>
                <a:r>
                  <a:rPr lang="en-US" sz="2800" dirty="0" smtClean="0">
                    <a:latin typeface="Times New Roman" panose="02020603050405020304" pitchFamily="18" charset="0"/>
                    <a:cs typeface="Times New Roman" panose="02020603050405020304" pitchFamily="18" charset="0"/>
                  </a:rPr>
                  <a:t>3. Decision:</a:t>
                </a:r>
                <a:endParaRPr lang="en-GB"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Reject </a:t>
                </a:r>
                <a14:m>
                  <m:oMath xmlns:m="http://schemas.openxmlformats.org/officeDocument/2006/math">
                    <m:sSub>
                      <m:sSubPr>
                        <m:ctrlPr>
                          <a:rPr lang="en-GB"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0</m:t>
                        </m:r>
                      </m:sub>
                    </m:sSub>
                  </m:oMath>
                </a14:m>
                <a:r>
                  <a:rPr lang="en-US" sz="2800" dirty="0">
                    <a:latin typeface="Times New Roman" panose="02020603050405020304" pitchFamily="18" charset="0"/>
                    <a:cs typeface="Times New Roman" panose="02020603050405020304" pitchFamily="18" charset="0"/>
                  </a:rPr>
                  <a:t> if </a:t>
                </a:r>
                <a14:m>
                  <m:oMath xmlns:m="http://schemas.openxmlformats.org/officeDocument/2006/math">
                    <m:r>
                      <a:rPr lang="en-US" sz="2800" b="0" i="1" smtClean="0">
                        <a:latin typeface="Cambria Math" panose="02040503050406030204" pitchFamily="18" charset="0"/>
                      </a:rPr>
                      <m:t>𝑇</m:t>
                    </m:r>
                    <m:r>
                      <a:rPr lang="en-US" sz="2800" i="1">
                        <a:latin typeface="Cambria Math" panose="02040503050406030204" pitchFamily="18" charset="0"/>
                      </a:rPr>
                      <m:t>&gt;</m:t>
                    </m:r>
                    <m:sSub>
                      <m:sSubPr>
                        <m:ctrlPr>
                          <a:rPr lang="en-GB" sz="2800" i="1">
                            <a:latin typeface="Cambria Math" panose="02040503050406030204" pitchFamily="18" charset="0"/>
                          </a:rPr>
                        </m:ctrlPr>
                      </m:sSubPr>
                      <m:e>
                        <m:r>
                          <a:rPr lang="en-US" sz="2800" i="1">
                            <a:latin typeface="Cambria Math" panose="02040503050406030204" pitchFamily="18" charset="0"/>
                          </a:rPr>
                          <m:t>𝑡</m:t>
                        </m:r>
                      </m:e>
                      <m:sub>
                        <m:d>
                          <m:dPr>
                            <m:ctrlPr>
                              <a:rPr lang="en-GB" sz="2800" i="1">
                                <a:latin typeface="Cambria Math" panose="02040503050406030204" pitchFamily="18" charset="0"/>
                              </a:rPr>
                            </m:ctrlPr>
                          </m:dPr>
                          <m:e>
                            <m:r>
                              <a:rPr lang="en-US" sz="2800" i="1">
                                <a:latin typeface="Cambria Math" panose="02040503050406030204" pitchFamily="18" charset="0"/>
                              </a:rPr>
                              <m:t>1−</m:t>
                            </m:r>
                            <m:f>
                              <m:fPr>
                                <m:ctrlPr>
                                  <a:rPr lang="en-GB" sz="2800" i="1">
                                    <a:latin typeface="Cambria Math" panose="02040503050406030204" pitchFamily="18" charset="0"/>
                                  </a:rPr>
                                </m:ctrlPr>
                              </m:fPr>
                              <m:num>
                                <m:r>
                                  <a:rPr lang="en-US" sz="2800" i="1">
                                    <a:latin typeface="Cambria Math" panose="02040503050406030204" pitchFamily="18" charset="0"/>
                                  </a:rPr>
                                  <m:t>𝛼</m:t>
                                </m:r>
                              </m:num>
                              <m:den>
                                <m:r>
                                  <a:rPr lang="en-US" sz="2800" i="1">
                                    <a:latin typeface="Cambria Math" panose="02040503050406030204" pitchFamily="18" charset="0"/>
                                  </a:rPr>
                                  <m:t>2</m:t>
                                </m:r>
                              </m:den>
                            </m:f>
                            <m:r>
                              <a:rPr lang="en-US" sz="2800" i="1">
                                <a:latin typeface="Cambria Math" panose="02040503050406030204" pitchFamily="18" charset="0"/>
                              </a:rPr>
                              <m:t>,</m:t>
                            </m:r>
                            <m:r>
                              <a:rPr lang="en-US" sz="2800" i="1">
                                <a:latin typeface="Cambria Math" panose="02040503050406030204" pitchFamily="18" charset="0"/>
                              </a:rPr>
                              <m:t>𝑛</m:t>
                            </m:r>
                            <m:r>
                              <a:rPr lang="en-US" sz="2800" i="1">
                                <a:latin typeface="Cambria Math" panose="02040503050406030204" pitchFamily="18" charset="0"/>
                              </a:rPr>
                              <m:t>−2</m:t>
                            </m:r>
                          </m:e>
                        </m:d>
                      </m:sub>
                    </m:sSub>
                  </m:oMath>
                </a14:m>
                <a:r>
                  <a:rPr lang="en-US" sz="2800" dirty="0">
                    <a:latin typeface="Times New Roman" panose="02020603050405020304" pitchFamily="18" charset="0"/>
                    <a:cs typeface="Times New Roman" panose="02020603050405020304" pitchFamily="18" charset="0"/>
                  </a:rPr>
                  <a:t> or </a:t>
                </a:r>
                <a14:m>
                  <m:oMath xmlns:m="http://schemas.openxmlformats.org/officeDocument/2006/math">
                    <m:r>
                      <a:rPr lang="en-US" sz="2800" i="1">
                        <a:latin typeface="Cambria Math" panose="02040503050406030204" pitchFamily="18" charset="0"/>
                      </a:rPr>
                      <m:t>𝑇</m:t>
                    </m:r>
                    <m:r>
                      <a:rPr lang="en-US" sz="2800" i="1">
                        <a:latin typeface="Cambria Math" panose="02040503050406030204" pitchFamily="18" charset="0"/>
                      </a:rPr>
                      <m:t>&lt;−</m:t>
                    </m:r>
                    <m:sSub>
                      <m:sSubPr>
                        <m:ctrlPr>
                          <a:rPr lang="en-GB" sz="2800" i="1">
                            <a:latin typeface="Cambria Math" panose="02040503050406030204" pitchFamily="18" charset="0"/>
                          </a:rPr>
                        </m:ctrlPr>
                      </m:sSubPr>
                      <m:e>
                        <m:r>
                          <a:rPr lang="en-US" sz="2800" i="1">
                            <a:latin typeface="Cambria Math" panose="02040503050406030204" pitchFamily="18" charset="0"/>
                          </a:rPr>
                          <m:t>𝑡</m:t>
                        </m:r>
                      </m:e>
                      <m:sub>
                        <m:d>
                          <m:dPr>
                            <m:ctrlPr>
                              <a:rPr lang="en-GB" sz="2800" i="1">
                                <a:latin typeface="Cambria Math" panose="02040503050406030204" pitchFamily="18" charset="0"/>
                              </a:rPr>
                            </m:ctrlPr>
                          </m:dPr>
                          <m:e>
                            <m:r>
                              <a:rPr lang="en-US" sz="2800" i="1">
                                <a:latin typeface="Cambria Math" panose="02040503050406030204" pitchFamily="18" charset="0"/>
                              </a:rPr>
                              <m:t>1−</m:t>
                            </m:r>
                            <m:f>
                              <m:fPr>
                                <m:ctrlPr>
                                  <a:rPr lang="en-GB" sz="2800" i="1">
                                    <a:latin typeface="Cambria Math" panose="02040503050406030204" pitchFamily="18" charset="0"/>
                                  </a:rPr>
                                </m:ctrlPr>
                              </m:fPr>
                              <m:num>
                                <m:r>
                                  <a:rPr lang="en-US" sz="2800" i="1">
                                    <a:latin typeface="Cambria Math" panose="02040503050406030204" pitchFamily="18" charset="0"/>
                                  </a:rPr>
                                  <m:t>𝛼</m:t>
                                </m:r>
                              </m:num>
                              <m:den>
                                <m:r>
                                  <a:rPr lang="en-US" sz="2800" i="1">
                                    <a:latin typeface="Cambria Math" panose="02040503050406030204" pitchFamily="18" charset="0"/>
                                  </a:rPr>
                                  <m:t>2</m:t>
                                </m:r>
                              </m:den>
                            </m:f>
                            <m:r>
                              <a:rPr lang="en-US" sz="2800" i="1">
                                <a:latin typeface="Cambria Math" panose="02040503050406030204" pitchFamily="18" charset="0"/>
                              </a:rPr>
                              <m:t>,</m:t>
                            </m:r>
                            <m:r>
                              <a:rPr lang="en-US" sz="2800" i="1">
                                <a:latin typeface="Cambria Math" panose="02040503050406030204" pitchFamily="18" charset="0"/>
                              </a:rPr>
                              <m:t>𝑛</m:t>
                            </m:r>
                            <m:r>
                              <a:rPr lang="en-US" sz="2800" i="1">
                                <a:latin typeface="Cambria Math" panose="02040503050406030204" pitchFamily="18" charset="0"/>
                              </a:rPr>
                              <m:t>−2</m:t>
                            </m:r>
                          </m:e>
                        </m:d>
                      </m:sub>
                    </m:sSub>
                  </m:oMath>
                </a14:m>
                <a:endParaRPr lang="en-GB" sz="2800" dirty="0" smtClean="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2800" i="1">
                            <a:solidFill>
                              <a:schemeClr val="tx1"/>
                            </a:solidFill>
                            <a:latin typeface="Cambria Math" panose="02040503050406030204" pitchFamily="18" charset="0"/>
                            <a:cs typeface="Times New Roman" panose="02020603050405020304" pitchFamily="18" charset="0"/>
                          </a:rPr>
                        </m:ctrlPr>
                      </m:sSubPr>
                      <m:e>
                        <m:r>
                          <a:rPr lang="en-US" sz="2800" i="1">
                            <a:solidFill>
                              <a:schemeClr val="tx1"/>
                            </a:solidFill>
                            <a:latin typeface="Cambria Math" panose="02040503050406030204" pitchFamily="18" charset="0"/>
                            <a:cs typeface="Times New Roman" panose="02020603050405020304" pitchFamily="18" charset="0"/>
                          </a:rPr>
                          <m:t>𝑡</m:t>
                        </m:r>
                      </m:e>
                      <m:sub>
                        <m:r>
                          <a:rPr lang="en-US" sz="2800" i="1">
                            <a:solidFill>
                              <a:schemeClr val="tx1"/>
                            </a:solidFill>
                            <a:latin typeface="Cambria Math" panose="02040503050406030204" pitchFamily="18" charset="0"/>
                            <a:cs typeface="Times New Roman" panose="02020603050405020304" pitchFamily="18" charset="0"/>
                          </a:rPr>
                          <m:t>1−</m:t>
                        </m:r>
                        <m:f>
                          <m:fPr>
                            <m:ctrlP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fPr>
                          <m:num>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num>
                          <m:den>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den>
                        </m:f>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i="1">
                            <a:solidFill>
                              <a:schemeClr val="tx1"/>
                            </a:solidFill>
                            <a:latin typeface="Cambria Math" panose="02040503050406030204" pitchFamily="18" charset="0"/>
                            <a:cs typeface="Times New Roman" panose="02020603050405020304" pitchFamily="18" charset="0"/>
                          </a:rPr>
                        </m:ctrlPr>
                      </m:sSubPr>
                      <m:e>
                        <m:r>
                          <a:rPr lang="en-US" sz="2800" i="1">
                            <a:solidFill>
                              <a:schemeClr val="tx1"/>
                            </a:solidFill>
                            <a:latin typeface="Cambria Math" panose="02040503050406030204" pitchFamily="18" charset="0"/>
                            <a:cs typeface="Times New Roman" panose="02020603050405020304" pitchFamily="18" charset="0"/>
                          </a:rPr>
                          <m:t>𝑡</m:t>
                        </m:r>
                      </m:e>
                      <m:sub>
                        <m:r>
                          <a:rPr lang="en-US" sz="2800" i="1">
                            <a:solidFill>
                              <a:schemeClr val="tx1"/>
                            </a:solidFill>
                            <a:latin typeface="Cambria Math" panose="02040503050406030204" pitchFamily="18" charset="0"/>
                            <a:cs typeface="Times New Roman" panose="02020603050405020304" pitchFamily="18" charset="0"/>
                          </a:rPr>
                          <m:t>0.975</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,23</m:t>
                        </m:r>
                      </m:sub>
                    </m:sSub>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GB" sz="2800" dirty="0">
                        <a:latin typeface="Times New Roman" panose="02020603050405020304" pitchFamily="18" charset="0"/>
                        <a:cs typeface="Times New Roman" panose="02020603050405020304" pitchFamily="18" charset="0"/>
                      </a:rPr>
                      <m:t>2.06866</m:t>
                    </m:r>
                  </m:oMath>
                </a14:m>
                <a:endParaRPr lang="en-GB" sz="2800"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2800" i="1">
                        <a:latin typeface="Cambria Math" panose="02040503050406030204" pitchFamily="18" charset="0"/>
                      </a:rPr>
                      <m:t>2.3824</m:t>
                    </m:r>
                    <m:r>
                      <a:rPr lang="en-US" sz="2800" b="0" i="1" smtClean="0">
                        <a:latin typeface="Cambria Math" panose="02040503050406030204" pitchFamily="18" charset="0"/>
                      </a:rPr>
                      <m:t>&gt;</m:t>
                    </m:r>
                    <m:r>
                      <m:rPr>
                        <m:nor/>
                      </m:rPr>
                      <a:rPr lang="en-GB" sz="2800" dirty="0">
                        <a:latin typeface="Times New Roman" panose="02020603050405020304" pitchFamily="18" charset="0"/>
                        <a:cs typeface="Times New Roman" panose="02020603050405020304" pitchFamily="18" charset="0"/>
                      </a:rPr>
                      <m:t>2.06866</m:t>
                    </m:r>
                    <m:r>
                      <m:rPr>
                        <m:nor/>
                      </m:rPr>
                      <a:rPr lang="en-US" sz="2800" b="0" i="0" dirty="0" smtClean="0">
                        <a:latin typeface="Times New Roman" panose="02020603050405020304" pitchFamily="18" charset="0"/>
                        <a:cs typeface="Times New Roman" panose="02020603050405020304" pitchFamily="18" charset="0"/>
                      </a:rPr>
                      <m:t>    </m:t>
                    </m:r>
                    <m:r>
                      <m:rPr>
                        <m:nor/>
                      </m:rPr>
                      <a:rPr lang="en-US" sz="2800" b="0" i="0" dirty="0" smtClean="0">
                        <a:latin typeface="Times New Roman" panose="02020603050405020304" pitchFamily="18" charset="0"/>
                        <a:cs typeface="Times New Roman" panose="02020603050405020304" pitchFamily="18" charset="0"/>
                      </a:rPr>
                      <m:t>or</m:t>
                    </m:r>
                    <m:r>
                      <m:rPr>
                        <m:nor/>
                      </m:rPr>
                      <a:rPr lang="en-US" sz="2800" b="0" i="0" dirty="0" smtClean="0">
                        <a:latin typeface="Times New Roman" panose="02020603050405020304" pitchFamily="18" charset="0"/>
                        <a:cs typeface="Times New Roman" panose="02020603050405020304" pitchFamily="18" charset="0"/>
                      </a:rPr>
                      <m:t> </m:t>
                    </m:r>
                    <m:r>
                      <a:rPr lang="en-US" sz="2800" b="0" i="1" dirty="0" smtClean="0">
                        <a:latin typeface="Cambria Math" panose="02040503050406030204" pitchFamily="18" charset="0"/>
                        <a:cs typeface="Times New Roman" panose="02020603050405020304" pitchFamily="18" charset="0"/>
                      </a:rPr>
                      <m:t>   </m:t>
                    </m:r>
                    <m:r>
                      <a:rPr lang="en-US" sz="2800" i="1">
                        <a:latin typeface="Cambria Math" panose="02040503050406030204" pitchFamily="18" charset="0"/>
                      </a:rPr>
                      <m:t>2.3824</m:t>
                    </m:r>
                    <m:r>
                      <a:rPr lang="en-US" sz="2800" b="0" i="1" smtClean="0">
                        <a:latin typeface="Cambria Math" panose="02040503050406030204" pitchFamily="18" charset="0"/>
                      </a:rPr>
                      <m:t>&lt;</m:t>
                    </m:r>
                    <m:r>
                      <m:rPr>
                        <m:nor/>
                      </m:rPr>
                      <a:rPr lang="en-US" sz="2800" b="0" i="0" smtClean="0">
                        <a:latin typeface="Times New Roman" panose="02020603050405020304" pitchFamily="18" charset="0"/>
                        <a:cs typeface="Times New Roman" panose="02020603050405020304" pitchFamily="18" charset="0"/>
                      </a:rPr>
                      <m:t>-</m:t>
                    </m:r>
                    <m:r>
                      <m:rPr>
                        <m:nor/>
                      </m:rPr>
                      <a:rPr lang="en-GB" sz="2800" dirty="0">
                        <a:latin typeface="Times New Roman" panose="02020603050405020304" pitchFamily="18" charset="0"/>
                        <a:cs typeface="Times New Roman" panose="02020603050405020304" pitchFamily="18" charset="0"/>
                      </a:rPr>
                      <m:t>2.06866</m:t>
                    </m:r>
                    <m:r>
                      <m:rPr>
                        <m:nor/>
                      </m:rPr>
                      <a:rPr lang="en-US" sz="2800" dirty="0">
                        <a:latin typeface="Times New Roman" panose="02020603050405020304" pitchFamily="18" charset="0"/>
                        <a:cs typeface="Times New Roman" panose="02020603050405020304" pitchFamily="18" charset="0"/>
                      </a:rPr>
                      <m:t> </m:t>
                    </m:r>
                    <m:r>
                      <m:rPr>
                        <m:nor/>
                      </m:rPr>
                      <a:rPr lang="en-US" sz="2800" b="0" i="0" dirty="0" smtClean="0">
                        <a:latin typeface="Times New Roman" panose="02020603050405020304" pitchFamily="18" charset="0"/>
                        <a:cs typeface="Times New Roman" panose="02020603050405020304" pitchFamily="18" charset="0"/>
                      </a:rPr>
                      <m:t> ??</m:t>
                    </m:r>
                  </m:oMath>
                </a14:m>
                <a:r>
                  <a:rPr lang="en-GB" sz="2800" dirty="0" smtClean="0">
                    <a:latin typeface="Times New Roman" panose="02020603050405020304" pitchFamily="18" charset="0"/>
                    <a:cs typeface="Times New Roman" panose="02020603050405020304" pitchFamily="18" charset="0"/>
                  </a:rPr>
                  <a:t> “Yes </a:t>
                </a:r>
                <a14:m>
                  <m:oMath xmlns:m="http://schemas.openxmlformats.org/officeDocument/2006/math">
                    <m:r>
                      <a:rPr lang="en-US" sz="2800" i="1">
                        <a:latin typeface="Cambria Math" panose="02040503050406030204" pitchFamily="18" charset="0"/>
                      </a:rPr>
                      <m:t>2.3824&gt;</m:t>
                    </m:r>
                    <m:r>
                      <m:rPr>
                        <m:nor/>
                      </m:rPr>
                      <a:rPr lang="en-GB" sz="2800" dirty="0">
                        <a:latin typeface="Times New Roman" panose="02020603050405020304" pitchFamily="18" charset="0"/>
                        <a:cs typeface="Times New Roman" panose="02020603050405020304" pitchFamily="18" charset="0"/>
                      </a:rPr>
                      <m:t>2.06866</m:t>
                    </m:r>
                    <m:r>
                      <a:rPr lang="en-US" sz="2800" b="0" i="1" dirty="0" smtClean="0">
                        <a:latin typeface="Times New Roman" panose="02020603050405020304" pitchFamily="18" charset="0"/>
                        <a:cs typeface="Times New Roman" panose="02020603050405020304" pitchFamily="18" charset="0"/>
                      </a:rPr>
                      <m:t>“</m:t>
                    </m:r>
                  </m:oMath>
                </a14:m>
                <a:endParaRPr lang="en-GB"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Then </a:t>
                </a:r>
                <a:r>
                  <a:rPr lang="en-US" sz="2800" dirty="0">
                    <a:latin typeface="Times New Roman" panose="02020603050405020304" pitchFamily="18" charset="0"/>
                    <a:cs typeface="Times New Roman" panose="02020603050405020304" pitchFamily="18" charset="0"/>
                  </a:rPr>
                  <a:t>Reject </a:t>
                </a:r>
                <a14:m>
                  <m:oMath xmlns:m="http://schemas.openxmlformats.org/officeDocument/2006/math">
                    <m:sSub>
                      <m:sSubPr>
                        <m:ctrlPr>
                          <a:rPr lang="en-GB"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0</m:t>
                        </m:r>
                      </m:sub>
                    </m:sSub>
                    <m:r>
                      <a:rPr lang="en-US" sz="2800" i="1" smtClean="0">
                        <a:latin typeface="Cambria Math" panose="02040503050406030204" pitchFamily="18" charset="0"/>
                        <a:ea typeface="Cambria Math" panose="02040503050406030204" pitchFamily="18" charset="0"/>
                      </a:rPr>
                      <m:t>⟹</m:t>
                    </m:r>
                  </m:oMath>
                </a14:m>
                <a:r>
                  <a:rPr lang="en-GB" sz="2800" dirty="0" smtClean="0">
                    <a:latin typeface="Times New Roman" panose="02020603050405020304" pitchFamily="18" charset="0"/>
                    <a:cs typeface="Times New Roman" panose="02020603050405020304" pitchFamily="18" charset="0"/>
                  </a:rPr>
                  <a:t> </a:t>
                </a:r>
                <a14:m>
                  <m:oMath xmlns:m="http://schemas.openxmlformats.org/officeDocument/2006/math">
                    <m:sSub>
                      <m:sSubPr>
                        <m:ctrlPr>
                          <a:rPr lang="en-GB" sz="2800" i="1">
                            <a:latin typeface="Cambria Math" panose="02040503050406030204" pitchFamily="18" charset="0"/>
                          </a:rPr>
                        </m:ctrlPr>
                      </m:sSubPr>
                      <m:e>
                        <m:r>
                          <a:rPr lang="en-US" sz="2800" i="1">
                            <a:latin typeface="Cambria Math" panose="02040503050406030204" pitchFamily="18" charset="0"/>
                          </a:rPr>
                          <m:t>𝛽</m:t>
                        </m:r>
                      </m:e>
                      <m:sub>
                        <m:r>
                          <a:rPr lang="en-US" sz="2800" i="1">
                            <a:latin typeface="Cambria Math" panose="02040503050406030204" pitchFamily="18" charset="0"/>
                          </a:rPr>
                          <m:t>0</m:t>
                        </m:r>
                      </m:sub>
                    </m:sSub>
                    <m:r>
                      <a:rPr lang="en-US" sz="2800" i="1">
                        <a:latin typeface="Cambria Math" panose="02040503050406030204" pitchFamily="18" charset="0"/>
                      </a:rPr>
                      <m:t>≠</m:t>
                    </m:r>
                    <m:r>
                      <a:rPr lang="en-US" sz="2800" i="1">
                        <a:latin typeface="Cambria Math" panose="02040503050406030204" pitchFamily="18" charset="0"/>
                      </a:rPr>
                      <m:t>0</m:t>
                    </m:r>
                  </m:oMath>
                </a14:m>
                <a:endParaRPr lang="en-GB"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P-value: Reject </a:t>
                </a:r>
                <a14:m>
                  <m:oMath xmlns:m="http://schemas.openxmlformats.org/officeDocument/2006/math">
                    <m:sSub>
                      <m:sSubPr>
                        <m:ctrlPr>
                          <a:rPr lang="en-GB"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0</m:t>
                        </m:r>
                      </m:sub>
                    </m:sSub>
                  </m:oMath>
                </a14:m>
                <a:r>
                  <a:rPr lang="en-US" sz="2800" dirty="0">
                    <a:latin typeface="Times New Roman" panose="02020603050405020304" pitchFamily="18" charset="0"/>
                    <a:cs typeface="Times New Roman" panose="02020603050405020304" pitchFamily="18" charset="0"/>
                  </a:rPr>
                  <a:t> if </a:t>
                </a:r>
                <a14:m>
                  <m:oMath xmlns:m="http://schemas.openxmlformats.org/officeDocument/2006/math">
                    <m:r>
                      <a:rPr lang="en-US" sz="2800" i="1">
                        <a:latin typeface="Cambria Math" panose="02040503050406030204" pitchFamily="18" charset="0"/>
                      </a:rPr>
                      <m:t>𝑝</m:t>
                    </m:r>
                    <m:r>
                      <a:rPr lang="en-US" sz="2800" i="1">
                        <a:latin typeface="Cambria Math" panose="02040503050406030204" pitchFamily="18" charset="0"/>
                      </a:rPr>
                      <m:t>−</m:t>
                    </m:r>
                    <m:r>
                      <a:rPr lang="en-US" sz="2800" i="1">
                        <a:latin typeface="Cambria Math" panose="02040503050406030204" pitchFamily="18" charset="0"/>
                      </a:rPr>
                      <m:t>𝑣𝑎𝑙𝑢𝑒</m:t>
                    </m:r>
                    <m:r>
                      <a:rPr lang="en-US" sz="2800" i="1">
                        <a:latin typeface="Cambria Math" panose="02040503050406030204" pitchFamily="18" charset="0"/>
                      </a:rPr>
                      <m:t>&lt;</m:t>
                    </m:r>
                    <m:r>
                      <a:rPr lang="en-US" sz="2800" i="1">
                        <a:latin typeface="Cambria Math" panose="02040503050406030204" pitchFamily="18" charset="0"/>
                      </a:rPr>
                      <m:t>𝛼</m:t>
                    </m:r>
                  </m:oMath>
                </a14:m>
                <a:endParaRPr lang="en-GB"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p-value=</a:t>
                </a:r>
                <a14:m>
                  <m:oMath xmlns:m="http://schemas.openxmlformats.org/officeDocument/2006/math">
                    <m:r>
                      <a:rPr lang="en-US" sz="2800" i="1">
                        <a:latin typeface="Cambria Math" panose="02040503050406030204" pitchFamily="18" charset="0"/>
                      </a:rPr>
                      <m:t>2</m:t>
                    </m:r>
                    <m:r>
                      <a:rPr lang="en-US" sz="2800" i="1">
                        <a:latin typeface="Cambria Math" panose="02040503050406030204" pitchFamily="18" charset="0"/>
                      </a:rPr>
                      <m:t>𝑃</m:t>
                    </m:r>
                    <m:d>
                      <m:dPr>
                        <m:ctrlPr>
                          <a:rPr lang="en-GB" sz="2800" i="1">
                            <a:latin typeface="Cambria Math" panose="02040503050406030204" pitchFamily="18" charset="0"/>
                          </a:rPr>
                        </m:ctrlPr>
                      </m:dPr>
                      <m:e>
                        <m:sSub>
                          <m:sSubPr>
                            <m:ctrlPr>
                              <a:rPr lang="en-GB" sz="2800" i="1">
                                <a:latin typeface="Cambria Math" panose="02040503050406030204" pitchFamily="18" charset="0"/>
                              </a:rPr>
                            </m:ctrlPr>
                          </m:sSubPr>
                          <m:e>
                            <m:r>
                              <a:rPr lang="en-US" sz="2800" i="1">
                                <a:latin typeface="Cambria Math" panose="02040503050406030204" pitchFamily="18" charset="0"/>
                              </a:rPr>
                              <m:t>𝑡</m:t>
                            </m:r>
                          </m:e>
                          <m:sub>
                            <m:d>
                              <m:dPr>
                                <m:ctrlPr>
                                  <a:rPr lang="en-GB" sz="2800" i="1">
                                    <a:latin typeface="Cambria Math" panose="02040503050406030204" pitchFamily="18" charset="0"/>
                                  </a:rPr>
                                </m:ctrlPr>
                              </m:dPr>
                              <m:e>
                                <m:r>
                                  <a:rPr lang="en-US" sz="2800" i="1">
                                    <a:latin typeface="Cambria Math" panose="02040503050406030204" pitchFamily="18" charset="0"/>
                                  </a:rPr>
                                  <m:t>𝑛</m:t>
                                </m:r>
                                <m:r>
                                  <a:rPr lang="en-US" sz="2800" i="1">
                                    <a:latin typeface="Cambria Math" panose="02040503050406030204" pitchFamily="18" charset="0"/>
                                  </a:rPr>
                                  <m:t>−2</m:t>
                                </m:r>
                              </m:e>
                            </m:d>
                          </m:sub>
                        </m:sSub>
                        <m:r>
                          <a:rPr lang="en-US" sz="2800" i="1">
                            <a:latin typeface="Cambria Math" panose="02040503050406030204" pitchFamily="18" charset="0"/>
                          </a:rPr>
                          <m:t>&gt;</m:t>
                        </m:r>
                        <m:d>
                          <m:dPr>
                            <m:begChr m:val="|"/>
                            <m:endChr m:val="|"/>
                            <m:ctrlPr>
                              <a:rPr lang="en-GB" sz="2800" i="1">
                                <a:latin typeface="Cambria Math" panose="02040503050406030204" pitchFamily="18" charset="0"/>
                              </a:rPr>
                            </m:ctrlPr>
                          </m:dPr>
                          <m:e>
                            <m:r>
                              <a:rPr lang="en-US" sz="2800" i="1">
                                <a:latin typeface="Cambria Math" panose="02040503050406030204" pitchFamily="18" charset="0"/>
                              </a:rPr>
                              <m:t>𝑇</m:t>
                            </m:r>
                          </m:e>
                        </m:d>
                      </m:e>
                    </m:d>
                  </m:oMath>
                </a14:m>
                <a:r>
                  <a:rPr lang="en-GB" sz="2800" dirty="0" smtClean="0">
                    <a:latin typeface="Times New Roman" panose="02020603050405020304" pitchFamily="18" charset="0"/>
                    <a:cs typeface="Times New Roman" panose="02020603050405020304" pitchFamily="18" charset="0"/>
                  </a:rPr>
                  <a:t>=2</a:t>
                </a:r>
                <a14:m>
                  <m:oMath xmlns:m="http://schemas.openxmlformats.org/officeDocument/2006/math">
                    <m:r>
                      <a:rPr lang="en-US" sz="2800" i="1">
                        <a:latin typeface="Cambria Math" panose="02040503050406030204" pitchFamily="18" charset="0"/>
                      </a:rPr>
                      <m:t>𝑃</m:t>
                    </m:r>
                    <m:d>
                      <m:dPr>
                        <m:ctrlPr>
                          <a:rPr lang="en-GB" sz="2800" i="1">
                            <a:latin typeface="Cambria Math" panose="02040503050406030204" pitchFamily="18" charset="0"/>
                          </a:rPr>
                        </m:ctrlPr>
                      </m:dPr>
                      <m:e>
                        <m:sSub>
                          <m:sSubPr>
                            <m:ctrlPr>
                              <a:rPr lang="en-GB" sz="2800" i="1">
                                <a:latin typeface="Cambria Math" panose="02040503050406030204" pitchFamily="18" charset="0"/>
                              </a:rPr>
                            </m:ctrlPr>
                          </m:sSubPr>
                          <m:e>
                            <m:r>
                              <a:rPr lang="en-US" sz="2800" i="1">
                                <a:latin typeface="Cambria Math" panose="02040503050406030204" pitchFamily="18" charset="0"/>
                              </a:rPr>
                              <m:t>𝑡</m:t>
                            </m:r>
                          </m:e>
                          <m:sub>
                            <m:r>
                              <a:rPr lang="en-US" sz="2800" b="0" i="1" smtClean="0">
                                <a:latin typeface="Cambria Math" panose="02040503050406030204" pitchFamily="18" charset="0"/>
                              </a:rPr>
                              <m:t>23</m:t>
                            </m:r>
                          </m:sub>
                        </m:sSub>
                        <m:r>
                          <a:rPr lang="en-US" sz="2800" i="1">
                            <a:latin typeface="Cambria Math" panose="02040503050406030204" pitchFamily="18" charset="0"/>
                          </a:rPr>
                          <m:t>&gt;</m:t>
                        </m:r>
                        <m:r>
                          <a:rPr lang="en-US" sz="2800" b="0" i="1" smtClean="0">
                            <a:latin typeface="Cambria Math" panose="02040503050406030204" pitchFamily="18" charset="0"/>
                          </a:rPr>
                          <m:t>2.3824</m:t>
                        </m:r>
                      </m:e>
                    </m:d>
                  </m:oMath>
                </a14:m>
                <a:endParaRPr lang="en-US" sz="2800" i="1"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2800" b="0" i="1" smtClean="0">
                        <a:latin typeface="Cambria Math" panose="02040503050406030204" pitchFamily="18" charset="0"/>
                      </a:rPr>
                      <m:t>=2(1−</m:t>
                    </m:r>
                    <m:r>
                      <a:rPr lang="en-US" sz="2800" i="1">
                        <a:latin typeface="Cambria Math" panose="02040503050406030204" pitchFamily="18" charset="0"/>
                      </a:rPr>
                      <m:t>𝑃</m:t>
                    </m:r>
                    <m:d>
                      <m:dPr>
                        <m:ctrlPr>
                          <a:rPr lang="en-GB" sz="2800" i="1">
                            <a:latin typeface="Cambria Math" panose="02040503050406030204" pitchFamily="18" charset="0"/>
                          </a:rPr>
                        </m:ctrlPr>
                      </m:dPr>
                      <m:e>
                        <m:sSub>
                          <m:sSubPr>
                            <m:ctrlPr>
                              <a:rPr lang="en-GB" sz="2800" i="1">
                                <a:latin typeface="Cambria Math" panose="02040503050406030204" pitchFamily="18" charset="0"/>
                              </a:rPr>
                            </m:ctrlPr>
                          </m:sSubPr>
                          <m:e>
                            <m:r>
                              <a:rPr lang="en-US" sz="2800" i="1">
                                <a:latin typeface="Cambria Math" panose="02040503050406030204" pitchFamily="18" charset="0"/>
                              </a:rPr>
                              <m:t>𝑡</m:t>
                            </m:r>
                          </m:e>
                          <m:sub>
                            <m:r>
                              <a:rPr lang="en-US" sz="2800" i="1">
                                <a:latin typeface="Cambria Math" panose="02040503050406030204" pitchFamily="18" charset="0"/>
                              </a:rPr>
                              <m:t>23</m:t>
                            </m:r>
                          </m:sub>
                        </m:sSub>
                        <m:r>
                          <a:rPr lang="en-US" sz="2800" b="0" i="1" smtClean="0">
                            <a:latin typeface="Cambria Math" panose="02040503050406030204" pitchFamily="18" charset="0"/>
                          </a:rPr>
                          <m:t>&lt;</m:t>
                        </m:r>
                        <m:r>
                          <a:rPr lang="en-US" sz="2800" i="1">
                            <a:latin typeface="Cambria Math" panose="02040503050406030204" pitchFamily="18" charset="0"/>
                          </a:rPr>
                          <m:t>2.3824</m:t>
                        </m:r>
                      </m:e>
                    </m:d>
                  </m:oMath>
                </a14:m>
                <a:r>
                  <a:rPr lang="en-GB" sz="2800" dirty="0" smtClean="0">
                    <a:latin typeface="Times New Roman" panose="02020603050405020304" pitchFamily="18" charset="0"/>
                    <a:cs typeface="Times New Roman" panose="02020603050405020304" pitchFamily="18" charset="0"/>
                  </a:rPr>
                  <a:t>)=2(1-0.9871)=2*0.0129=0.0258&lt;0.05</a:t>
                </a:r>
              </a:p>
              <a:p>
                <a:r>
                  <a:rPr lang="en-US" sz="2800" dirty="0">
                    <a:latin typeface="Times New Roman" panose="02020603050405020304" pitchFamily="18" charset="0"/>
                    <a:cs typeface="Times New Roman" panose="02020603050405020304" pitchFamily="18" charset="0"/>
                  </a:rPr>
                  <a:t>Then </a:t>
                </a:r>
                <a:r>
                  <a:rPr lang="en-US" sz="2800" dirty="0">
                    <a:latin typeface="Times New Roman" panose="02020603050405020304" pitchFamily="18" charset="0"/>
                    <a:cs typeface="Times New Roman" panose="02020603050405020304" pitchFamily="18" charset="0"/>
                  </a:rPr>
                  <a:t>Reject </a:t>
                </a:r>
                <a14:m>
                  <m:oMath xmlns:m="http://schemas.openxmlformats.org/officeDocument/2006/math">
                    <m:sSub>
                      <m:sSubPr>
                        <m:ctrlPr>
                          <a:rPr lang="en-GB"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0</m:t>
                        </m:r>
                      </m:sub>
                    </m:sSub>
                    <m:r>
                      <a:rPr lang="en-US" sz="2800" i="1">
                        <a:latin typeface="Cambria Math" panose="02040503050406030204" pitchFamily="18" charset="0"/>
                        <a:ea typeface="Cambria Math" panose="02040503050406030204" pitchFamily="18" charset="0"/>
                      </a:rPr>
                      <m:t>⟹</m:t>
                    </m:r>
                  </m:oMath>
                </a14:m>
                <a:r>
                  <a:rPr lang="en-GB" sz="28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GB" sz="2800" i="1">
                            <a:latin typeface="Cambria Math" panose="02040503050406030204" pitchFamily="18" charset="0"/>
                          </a:rPr>
                        </m:ctrlPr>
                      </m:sSubPr>
                      <m:e>
                        <m:r>
                          <a:rPr lang="en-US" sz="2800" i="1">
                            <a:latin typeface="Cambria Math" panose="02040503050406030204" pitchFamily="18" charset="0"/>
                          </a:rPr>
                          <m:t>𝛽</m:t>
                        </m:r>
                      </m:e>
                      <m:sub>
                        <m:r>
                          <a:rPr lang="en-US" sz="2800" i="1">
                            <a:latin typeface="Cambria Math" panose="02040503050406030204" pitchFamily="18" charset="0"/>
                          </a:rPr>
                          <m:t>0</m:t>
                        </m:r>
                      </m:sub>
                    </m:sSub>
                    <m:r>
                      <a:rPr lang="en-US" sz="2800" i="1">
                        <a:latin typeface="Cambria Math" panose="02040503050406030204" pitchFamily="18" charset="0"/>
                      </a:rPr>
                      <m:t>≠0</m:t>
                    </m:r>
                  </m:oMath>
                </a14:m>
                <a:endParaRPr lang="en-GB" sz="2800"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181232"/>
                <a:ext cx="10058400" cy="5687862"/>
              </a:xfrm>
              <a:blipFill rotWithShape="0">
                <a:blip r:embed="rId2"/>
                <a:stretch>
                  <a:fillRect l="-1212" t="-2680"/>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73</a:t>
            </a:fld>
            <a:endParaRPr lang="en-US" dirty="0"/>
          </a:p>
        </p:txBody>
      </p:sp>
    </p:spTree>
    <p:extLst>
      <p:ext uri="{BB962C8B-B14F-4D97-AF65-F5344CB8AC3E}">
        <p14:creationId xmlns:p14="http://schemas.microsoft.com/office/powerpoint/2010/main" val="236968976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dirty="0"/>
              <a:t>Cumulative Distribution Function </a:t>
            </a:r>
          </a:p>
          <a:p>
            <a:r>
              <a:rPr lang="en-US" dirty="0"/>
              <a:t>Student’s t distribution with 23 </a:t>
            </a:r>
            <a:r>
              <a:rPr lang="en-US" dirty="0" smtClean="0"/>
              <a:t>DF</a:t>
            </a:r>
            <a:endParaRPr lang="en-GB" dirty="0"/>
          </a:p>
          <a:p>
            <a:r>
              <a:rPr lang="en-GB" dirty="0"/>
              <a:t>     x  P( X ≤ x )</a:t>
            </a:r>
          </a:p>
          <a:p>
            <a:r>
              <a:rPr lang="en-GB" dirty="0"/>
              <a:t>2.3824    0.987074</a:t>
            </a:r>
          </a:p>
          <a:p>
            <a:endParaRPr lang="en-GB" dirty="0"/>
          </a:p>
        </p:txBody>
      </p:sp>
      <p:sp>
        <p:nvSpPr>
          <p:cNvPr id="4" name="Slide Number Placeholder 3"/>
          <p:cNvSpPr>
            <a:spLocks noGrp="1"/>
          </p:cNvSpPr>
          <p:nvPr>
            <p:ph type="sldNum" sz="quarter" idx="12"/>
          </p:nvPr>
        </p:nvSpPr>
        <p:spPr/>
        <p:txBody>
          <a:bodyPr/>
          <a:lstStyle/>
          <a:p>
            <a:fld id="{6113E31D-E2AB-40D1-8B51-AFA5AFEF393A}" type="slidenum">
              <a:rPr lang="en-US" smtClean="0"/>
              <a:t>74</a:t>
            </a:fld>
            <a:endParaRPr lang="en-US" dirty="0"/>
          </a:p>
        </p:txBody>
      </p:sp>
    </p:spTree>
    <p:extLst>
      <p:ext uri="{BB962C8B-B14F-4D97-AF65-F5344CB8AC3E}">
        <p14:creationId xmlns:p14="http://schemas.microsoft.com/office/powerpoint/2010/main" val="11900172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solidFill>
                  <a:schemeClr val="tx2">
                    <a:lumMod val="60000"/>
                    <a:lumOff val="40000"/>
                  </a:schemeClr>
                </a:solidFill>
                <a:latin typeface="Times New Roman" panose="02020603050405020304" pitchFamily="18" charset="0"/>
                <a:cs typeface="Times New Roman" panose="02020603050405020304" pitchFamily="18" charset="0"/>
              </a:rPr>
              <a:t>Analysis of Variance Approach to Regression </a:t>
            </a:r>
            <a:r>
              <a:rPr lang="en-US" sz="3400" dirty="0" smtClean="0">
                <a:solidFill>
                  <a:schemeClr val="tx2">
                    <a:lumMod val="60000"/>
                    <a:lumOff val="40000"/>
                  </a:schemeClr>
                </a:solidFill>
                <a:latin typeface="Times New Roman" panose="02020603050405020304" pitchFamily="18" charset="0"/>
                <a:cs typeface="Times New Roman" panose="02020603050405020304" pitchFamily="18" charset="0"/>
              </a:rPr>
              <a:t>Analysis  (Page 64)</a:t>
            </a:r>
            <a:endParaRPr lang="en-GB" sz="3400" dirty="0">
              <a:solidFill>
                <a:schemeClr val="tx2">
                  <a:lumMod val="60000"/>
                  <a:lumOff val="4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endParaRPr lang="en-US"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Fitted value:  </a:t>
                </a:r>
                <a14:m>
                  <m:oMath xmlns:m="http://schemas.openxmlformats.org/officeDocument/2006/math">
                    <m:sSub>
                      <m:sSubPr>
                        <m:ctrlPr>
                          <a:rPr lang="en-US" sz="3000" i="1" smtClean="0">
                            <a:latin typeface="Cambria Math" panose="02040503050406030204" pitchFamily="18" charset="0"/>
                          </a:rPr>
                        </m:ctrlPr>
                      </m:sSubPr>
                      <m:e>
                        <m:acc>
                          <m:accPr>
                            <m:chr m:val="̂"/>
                            <m:ctrlPr>
                              <a:rPr lang="en-US" sz="3000" i="1" smtClean="0">
                                <a:latin typeface="Cambria Math" panose="02040503050406030204" pitchFamily="18" charset="0"/>
                              </a:rPr>
                            </m:ctrlPr>
                          </m:accPr>
                          <m:e>
                            <m:r>
                              <a:rPr lang="en-US" sz="3000" b="0" i="1" smtClean="0">
                                <a:latin typeface="Cambria Math" panose="02040503050406030204" pitchFamily="18" charset="0"/>
                              </a:rPr>
                              <m:t>𝑦</m:t>
                            </m:r>
                          </m:e>
                        </m:acc>
                      </m:e>
                      <m:sub>
                        <m:r>
                          <a:rPr lang="en-US" sz="3000" b="0" i="1" smtClean="0">
                            <a:latin typeface="Cambria Math" panose="02040503050406030204" pitchFamily="18" charset="0"/>
                          </a:rPr>
                          <m:t>𝑖</m:t>
                        </m:r>
                      </m:sub>
                    </m:sSub>
                  </m:oMath>
                </a14:m>
                <a:endParaRPr lang="en-US"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Experimenter value: </a:t>
                </a:r>
                <a14:m>
                  <m:oMath xmlns:m="http://schemas.openxmlformats.org/officeDocument/2006/math">
                    <m:sSub>
                      <m:sSubPr>
                        <m:ctrlPr>
                          <a:rPr lang="en-US" sz="3000" i="1" smtClean="0">
                            <a:latin typeface="Cambria Math" panose="02040503050406030204" pitchFamily="18" charset="0"/>
                            <a:cs typeface="Times New Roman" panose="02020603050405020304" pitchFamily="18" charset="0"/>
                          </a:rPr>
                        </m:ctrlPr>
                      </m:sSubPr>
                      <m:e>
                        <m:r>
                          <a:rPr lang="en-US" sz="3000" b="0" i="1" smtClean="0">
                            <a:latin typeface="Cambria Math" panose="02040503050406030204" pitchFamily="18" charset="0"/>
                            <a:cs typeface="Times New Roman" panose="02020603050405020304" pitchFamily="18" charset="0"/>
                          </a:rPr>
                          <m:t>𝑦</m:t>
                        </m:r>
                      </m:e>
                      <m:sub>
                        <m:r>
                          <a:rPr lang="en-US" sz="3000" b="0" i="1" smtClean="0">
                            <a:latin typeface="Cambria Math" panose="02040503050406030204" pitchFamily="18" charset="0"/>
                            <a:cs typeface="Times New Roman" panose="02020603050405020304" pitchFamily="18" charset="0"/>
                          </a:rPr>
                          <m:t>𝑖</m:t>
                        </m:r>
                      </m:sub>
                    </m:sSub>
                  </m:oMath>
                </a14:m>
                <a:endParaRPr lang="en-US" sz="3000" dirty="0" smtClean="0">
                  <a:latin typeface="Times New Roman" panose="02020603050405020304" pitchFamily="18" charset="0"/>
                  <a:cs typeface="Times New Roman" panose="02020603050405020304" pitchFamily="18" charset="0"/>
                </a:endParaRPr>
              </a:p>
              <a:p>
                <a:r>
                  <a:rPr lang="en-US" sz="3000" dirty="0" smtClean="0">
                    <a:latin typeface="Times New Roman" panose="02020603050405020304" pitchFamily="18" charset="0"/>
                    <a:cs typeface="Times New Roman" panose="02020603050405020304" pitchFamily="18" charset="0"/>
                  </a:rPr>
                  <a:t>Mean of responses: </a:t>
                </a:r>
                <a14:m>
                  <m:oMath xmlns:m="http://schemas.openxmlformats.org/officeDocument/2006/math">
                    <m:acc>
                      <m:accPr>
                        <m:chr m:val="̅"/>
                        <m:ctrlPr>
                          <a:rPr lang="en-US" sz="3000" i="1" smtClean="0">
                            <a:latin typeface="Cambria Math" panose="02040503050406030204" pitchFamily="18" charset="0"/>
                            <a:cs typeface="Times New Roman" panose="02020603050405020304" pitchFamily="18" charset="0"/>
                          </a:rPr>
                        </m:ctrlPr>
                      </m:accPr>
                      <m:e>
                        <m:r>
                          <a:rPr lang="en-US" sz="3000" b="0" i="1" smtClean="0">
                            <a:latin typeface="Cambria Math" panose="02040503050406030204" pitchFamily="18" charset="0"/>
                            <a:cs typeface="Times New Roman" panose="02020603050405020304" pitchFamily="18" charset="0"/>
                          </a:rPr>
                          <m:t>𝑦</m:t>
                        </m:r>
                      </m:e>
                    </m:acc>
                  </m:oMath>
                </a14:m>
                <a:r>
                  <a:rPr lang="en-US" sz="3000" dirty="0" smtClean="0">
                    <a:latin typeface="Times New Roman" panose="02020603050405020304" pitchFamily="18" charset="0"/>
                    <a:cs typeface="Times New Roman" panose="02020603050405020304" pitchFamily="18" charset="0"/>
                  </a:rPr>
                  <a:t> </a:t>
                </a:r>
              </a:p>
              <a:p>
                <a:endParaRPr lang="en-GB" sz="3000"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33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75</a:t>
            </a:fld>
            <a:endParaRPr lang="en-US" dirty="0"/>
          </a:p>
        </p:txBody>
      </p:sp>
      <p:pic>
        <p:nvPicPr>
          <p:cNvPr id="6" name="Picture 5"/>
          <p:cNvPicPr>
            <a:picLocks noChangeAspect="1"/>
          </p:cNvPicPr>
          <p:nvPr/>
        </p:nvPicPr>
        <p:blipFill>
          <a:blip r:embed="rId3"/>
          <a:stretch>
            <a:fillRect/>
          </a:stretch>
        </p:blipFill>
        <p:spPr>
          <a:xfrm>
            <a:off x="6474768" y="2019164"/>
            <a:ext cx="3180150" cy="3676500"/>
          </a:xfrm>
          <a:prstGeom prst="rect">
            <a:avLst/>
          </a:prstGeom>
        </p:spPr>
      </p:pic>
    </p:spTree>
    <p:extLst>
      <p:ext uri="{BB962C8B-B14F-4D97-AF65-F5344CB8AC3E}">
        <p14:creationId xmlns:p14="http://schemas.microsoft.com/office/powerpoint/2010/main" val="30190886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345989"/>
                <a:ext cx="10058400" cy="5523105"/>
              </a:xfrm>
            </p:spPr>
            <p:txBody>
              <a:bodyPr>
                <a:normAutofit/>
              </a:bodyPr>
              <a:lstStyle/>
              <a:p>
                <a:r>
                  <a:rPr lang="en-GB" sz="2800" dirty="0" smtClean="0">
                    <a:solidFill>
                      <a:schemeClr val="tx2">
                        <a:lumMod val="60000"/>
                        <a:lumOff val="40000"/>
                      </a:schemeClr>
                    </a:solidFill>
                    <a:latin typeface="Times New Roman" panose="02020603050405020304" pitchFamily="18" charset="0"/>
                    <a:cs typeface="Times New Roman" panose="02020603050405020304" pitchFamily="18" charset="0"/>
                  </a:rPr>
                  <a:t>1- total </a:t>
                </a:r>
                <a:r>
                  <a:rPr lang="en-GB" sz="2800" dirty="0">
                    <a:solidFill>
                      <a:schemeClr val="tx2">
                        <a:lumMod val="60000"/>
                        <a:lumOff val="40000"/>
                      </a:schemeClr>
                    </a:solidFill>
                    <a:latin typeface="Times New Roman" panose="02020603050405020304" pitchFamily="18" charset="0"/>
                    <a:cs typeface="Times New Roman" panose="02020603050405020304" pitchFamily="18" charset="0"/>
                  </a:rPr>
                  <a:t>sum of </a:t>
                </a:r>
                <a:r>
                  <a:rPr lang="en-GB" sz="2800" dirty="0" smtClean="0">
                    <a:solidFill>
                      <a:schemeClr val="tx2">
                        <a:lumMod val="60000"/>
                        <a:lumOff val="40000"/>
                      </a:schemeClr>
                    </a:solidFill>
                    <a:latin typeface="Times New Roman" panose="02020603050405020304" pitchFamily="18" charset="0"/>
                    <a:cs typeface="Times New Roman" panose="02020603050405020304" pitchFamily="18" charset="0"/>
                  </a:rPr>
                  <a:t>squares </a:t>
                </a:r>
                <a:r>
                  <a:rPr lang="en-GB" sz="2800" dirty="0" err="1" smtClean="0">
                    <a:solidFill>
                      <a:schemeClr val="tx2">
                        <a:lumMod val="60000"/>
                        <a:lumOff val="40000"/>
                      </a:schemeClr>
                    </a:solidFill>
                    <a:latin typeface="Times New Roman" panose="02020603050405020304" pitchFamily="18" charset="0"/>
                    <a:cs typeface="Times New Roman" panose="02020603050405020304" pitchFamily="18" charset="0"/>
                  </a:rPr>
                  <a:t>SSTo</a:t>
                </a:r>
                <a:endParaRPr lang="en-GB" sz="2800" dirty="0" smtClean="0">
                  <a:solidFill>
                    <a:schemeClr val="tx2">
                      <a:lumMod val="60000"/>
                      <a:lumOff val="40000"/>
                    </a:schemeClr>
                  </a:solidFill>
                  <a:latin typeface="Times New Roman" panose="02020603050405020304" pitchFamily="18" charset="0"/>
                  <a:cs typeface="Times New Roman" panose="02020603050405020304" pitchFamily="18" charset="0"/>
                </a:endParaRPr>
              </a:p>
              <a:p>
                <a:r>
                  <a:rPr lang="en-US" sz="2800" b="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𝑆𝑆𝑇𝑜</m:t>
                    </m:r>
                    <m:r>
                      <a:rPr lang="en-US" sz="2800" b="0" i="1" smtClean="0">
                        <a:latin typeface="Cambria Math" panose="02040503050406030204" pitchFamily="18" charset="0"/>
                      </a:rPr>
                      <m:t>=</m:t>
                    </m:r>
                    <m:nary>
                      <m:naryPr>
                        <m:chr m:val="∑"/>
                        <m:ctrlPr>
                          <a:rPr lang="en-US" sz="2800" b="0" i="1" smtClean="0">
                            <a:latin typeface="Cambria Math" panose="02040503050406030204" pitchFamily="18" charset="0"/>
                          </a:rPr>
                        </m:ctrlPr>
                      </m:naryPr>
                      <m:sub>
                        <m:r>
                          <m:rPr>
                            <m:brk m:alnAt="23"/>
                          </m:rPr>
                          <a:rPr lang="en-US" sz="2800" b="0" i="1" smtClean="0">
                            <a:latin typeface="Cambria Math" panose="02040503050406030204" pitchFamily="18" charset="0"/>
                          </a:rPr>
                          <m:t>𝑖</m:t>
                        </m:r>
                        <m:r>
                          <a:rPr lang="en-US" sz="2800" b="0" i="1" smtClean="0">
                            <a:latin typeface="Cambria Math" panose="02040503050406030204" pitchFamily="18" charset="0"/>
                          </a:rPr>
                          <m:t>=1</m:t>
                        </m:r>
                      </m:sub>
                      <m:sup>
                        <m:r>
                          <a:rPr lang="en-US" sz="2800" b="0" i="1" smtClean="0">
                            <a:latin typeface="Cambria Math" panose="02040503050406030204" pitchFamily="18" charset="0"/>
                          </a:rPr>
                          <m:t>𝑛</m:t>
                        </m:r>
                      </m:sup>
                      <m:e>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𝑌</m:t>
                                    </m:r>
                                  </m:e>
                                  <m:sub>
                                    <m:r>
                                      <a:rPr lang="en-US" sz="2800" b="0" i="1" smtClean="0">
                                        <a:latin typeface="Cambria Math" panose="02040503050406030204" pitchFamily="18" charset="0"/>
                                      </a:rPr>
                                      <m:t>𝑖</m:t>
                                    </m:r>
                                  </m:sub>
                                </m:sSub>
                                <m:r>
                                  <a:rPr lang="en-US" sz="2800" b="0" i="1" smtClean="0">
                                    <a:latin typeface="Cambria Math" panose="02040503050406030204" pitchFamily="18" charset="0"/>
                                  </a:rPr>
                                  <m:t>−</m:t>
                                </m:r>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𝑌</m:t>
                                    </m:r>
                                  </m:e>
                                </m:acc>
                              </m:e>
                            </m:d>
                          </m:e>
                          <m:sup>
                            <m:r>
                              <a:rPr lang="en-US" sz="2800" b="0" i="1" smtClean="0">
                                <a:latin typeface="Cambria Math" panose="02040503050406030204" pitchFamily="18" charset="0"/>
                              </a:rPr>
                              <m:t>2</m:t>
                            </m:r>
                          </m:sup>
                        </m:sSup>
                      </m:e>
                    </m:nary>
                  </m:oMath>
                </a14:m>
                <a:endParaRPr lang="en-GB" sz="2800" dirty="0" smtClean="0">
                  <a:latin typeface="Times New Roman" panose="02020603050405020304" pitchFamily="18" charset="0"/>
                  <a:cs typeface="Times New Roman" panose="02020603050405020304" pitchFamily="18" charset="0"/>
                </a:endParaRPr>
              </a:p>
              <a:p>
                <a:r>
                  <a:rPr lang="en-GB" sz="2800" dirty="0" smtClean="0">
                    <a:solidFill>
                      <a:schemeClr val="tx2">
                        <a:lumMod val="60000"/>
                        <a:lumOff val="40000"/>
                      </a:schemeClr>
                    </a:solidFill>
                    <a:latin typeface="Times New Roman" panose="02020603050405020304" pitchFamily="18" charset="0"/>
                    <a:cs typeface="Times New Roman" panose="02020603050405020304" pitchFamily="18" charset="0"/>
                  </a:rPr>
                  <a:t>2- </a:t>
                </a:r>
                <a:r>
                  <a:rPr lang="en-GB" sz="2800" dirty="0">
                    <a:solidFill>
                      <a:schemeClr val="tx2">
                        <a:lumMod val="60000"/>
                        <a:lumOff val="40000"/>
                      </a:schemeClr>
                    </a:solidFill>
                    <a:latin typeface="Times New Roman" panose="02020603050405020304" pitchFamily="18" charset="0"/>
                    <a:cs typeface="Times New Roman" panose="02020603050405020304" pitchFamily="18" charset="0"/>
                  </a:rPr>
                  <a:t>error sum of squares</a:t>
                </a:r>
                <a:r>
                  <a:rPr lang="en-GB" sz="2800" dirty="0" smtClean="0">
                    <a:solidFill>
                      <a:schemeClr val="tx2">
                        <a:lumMod val="60000"/>
                        <a:lumOff val="40000"/>
                      </a:schemeClr>
                    </a:solidFill>
                    <a:latin typeface="Times New Roman" panose="02020603050405020304" pitchFamily="18" charset="0"/>
                    <a:cs typeface="Times New Roman" panose="02020603050405020304" pitchFamily="18" charset="0"/>
                  </a:rPr>
                  <a:t> SSE</a:t>
                </a:r>
              </a:p>
              <a:p>
                <a:r>
                  <a:rPr lang="en-US" sz="2800" dirty="0" smtClean="0"/>
                  <a:t>                       </a:t>
                </a:r>
                <a14:m>
                  <m:oMath xmlns:m="http://schemas.openxmlformats.org/officeDocument/2006/math">
                    <m:r>
                      <a:rPr lang="en-US" sz="2800" i="1">
                        <a:latin typeface="Cambria Math" panose="02040503050406030204" pitchFamily="18" charset="0"/>
                      </a:rPr>
                      <m:t>𝑆𝑆</m:t>
                    </m:r>
                    <m:r>
                      <a:rPr lang="en-US" sz="2800" b="0" i="1" smtClean="0">
                        <a:latin typeface="Cambria Math" panose="02040503050406030204" pitchFamily="18" charset="0"/>
                      </a:rPr>
                      <m:t>𝐸</m:t>
                    </m:r>
                    <m:r>
                      <a:rPr lang="en-US" sz="2800" i="1">
                        <a:latin typeface="Cambria Math" panose="02040503050406030204" pitchFamily="18" charset="0"/>
                      </a:rPr>
                      <m:t>=</m:t>
                    </m:r>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m:t>
                        </m:r>
                        <m:r>
                          <m:rPr>
                            <m:brk m:alnAt="23"/>
                          </m:rPr>
                          <a:rPr lang="en-US" sz="2800" i="1">
                            <a:latin typeface="Cambria Math" panose="02040503050406030204" pitchFamily="18" charset="0"/>
                          </a:rPr>
                          <m:t>1</m:t>
                        </m:r>
                      </m:sub>
                      <m:sup>
                        <m:r>
                          <a:rPr lang="en-US" sz="2800" i="1">
                            <a:latin typeface="Cambria Math" panose="02040503050406030204" pitchFamily="18" charset="0"/>
                          </a:rPr>
                          <m:t>𝑛</m:t>
                        </m:r>
                      </m:sup>
                      <m:e>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𝑖</m:t>
                                    </m:r>
                                  </m:sub>
                                </m:sSub>
                                <m:r>
                                  <a:rPr lang="en-US" sz="2800" i="1">
                                    <a:latin typeface="Cambria Math" panose="02040503050406030204" pitchFamily="18" charset="0"/>
                                  </a:rPr>
                                  <m:t>−</m:t>
                                </m:r>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𝑌</m:t>
                                        </m:r>
                                      </m:e>
                                    </m:acc>
                                  </m:e>
                                  <m:sub>
                                    <m:r>
                                      <a:rPr lang="en-US" sz="2800" i="1">
                                        <a:latin typeface="Cambria Math" panose="02040503050406030204" pitchFamily="18" charset="0"/>
                                      </a:rPr>
                                      <m:t>𝑖</m:t>
                                    </m:r>
                                  </m:sub>
                                </m:sSub>
                              </m:e>
                            </m:d>
                          </m:e>
                          <m:sup>
                            <m:r>
                              <a:rPr lang="en-US" sz="2800" i="1">
                                <a:latin typeface="Cambria Math" panose="02040503050406030204" pitchFamily="18" charset="0"/>
                              </a:rPr>
                              <m:t>2</m:t>
                            </m:r>
                          </m:sup>
                        </m:sSup>
                      </m:e>
                    </m:nary>
                  </m:oMath>
                </a14:m>
                <a:endParaRPr lang="en-GB" sz="2800" dirty="0" smtClean="0">
                  <a:latin typeface="Times New Roman" panose="02020603050405020304" pitchFamily="18" charset="0"/>
                  <a:cs typeface="Times New Roman" panose="02020603050405020304" pitchFamily="18" charset="0"/>
                </a:endParaRPr>
              </a:p>
              <a:p>
                <a:r>
                  <a:rPr lang="en-GB" sz="2800" dirty="0" smtClean="0">
                    <a:solidFill>
                      <a:schemeClr val="tx2">
                        <a:lumMod val="60000"/>
                        <a:lumOff val="40000"/>
                      </a:schemeClr>
                    </a:solidFill>
                    <a:latin typeface="Times New Roman" panose="02020603050405020304" pitchFamily="18" charset="0"/>
                    <a:cs typeface="Times New Roman" panose="02020603050405020304" pitchFamily="18" charset="0"/>
                  </a:rPr>
                  <a:t>3- </a:t>
                </a:r>
                <a:r>
                  <a:rPr lang="en-US" sz="2800" dirty="0">
                    <a:solidFill>
                      <a:schemeClr val="tx2">
                        <a:lumMod val="60000"/>
                        <a:lumOff val="40000"/>
                      </a:schemeClr>
                    </a:solidFill>
                    <a:latin typeface="Times New Roman" panose="02020603050405020304" pitchFamily="18" charset="0"/>
                    <a:cs typeface="Times New Roman" panose="02020603050405020304" pitchFamily="18" charset="0"/>
                  </a:rPr>
                  <a:t>Regression</a:t>
                </a:r>
                <a:r>
                  <a:rPr lang="en-GB" sz="2800" dirty="0" smtClean="0">
                    <a:solidFill>
                      <a:schemeClr val="tx2">
                        <a:lumMod val="60000"/>
                        <a:lumOff val="40000"/>
                      </a:schemeClr>
                    </a:solidFill>
                    <a:latin typeface="Times New Roman" panose="02020603050405020304" pitchFamily="18" charset="0"/>
                    <a:cs typeface="Times New Roman" panose="02020603050405020304" pitchFamily="18" charset="0"/>
                  </a:rPr>
                  <a:t> </a:t>
                </a:r>
                <a:r>
                  <a:rPr lang="en-GB" sz="2800" dirty="0">
                    <a:solidFill>
                      <a:schemeClr val="tx2">
                        <a:lumMod val="60000"/>
                        <a:lumOff val="40000"/>
                      </a:schemeClr>
                    </a:solidFill>
                    <a:latin typeface="Times New Roman" panose="02020603050405020304" pitchFamily="18" charset="0"/>
                    <a:cs typeface="Times New Roman" panose="02020603050405020304" pitchFamily="18" charset="0"/>
                  </a:rPr>
                  <a:t>sum of squares</a:t>
                </a:r>
                <a:r>
                  <a:rPr lang="en-GB" sz="2800" dirty="0">
                    <a:solidFill>
                      <a:schemeClr val="tx2">
                        <a:lumMod val="60000"/>
                        <a:lumOff val="40000"/>
                      </a:schemeClr>
                    </a:solidFill>
                    <a:latin typeface="Times New Roman" panose="02020603050405020304" pitchFamily="18" charset="0"/>
                    <a:cs typeface="Times New Roman" panose="02020603050405020304" pitchFamily="18" charset="0"/>
                  </a:rPr>
                  <a:t> </a:t>
                </a:r>
                <a:r>
                  <a:rPr lang="en-GB" sz="2800" dirty="0" smtClean="0">
                    <a:solidFill>
                      <a:schemeClr val="tx2">
                        <a:lumMod val="60000"/>
                        <a:lumOff val="40000"/>
                      </a:schemeClr>
                    </a:solidFill>
                    <a:latin typeface="Times New Roman" panose="02020603050405020304" pitchFamily="18" charset="0"/>
                    <a:cs typeface="Times New Roman" panose="02020603050405020304" pitchFamily="18" charset="0"/>
                  </a:rPr>
                  <a:t>SSR</a:t>
                </a:r>
                <a:endParaRPr lang="en-GB" sz="2800" dirty="0">
                  <a:solidFill>
                    <a:schemeClr val="tx2">
                      <a:lumMod val="60000"/>
                      <a:lumOff val="40000"/>
                    </a:schemeClr>
                  </a:solidFill>
                  <a:latin typeface="Times New Roman" panose="02020603050405020304" pitchFamily="18" charset="0"/>
                  <a:cs typeface="Times New Roman" panose="02020603050405020304" pitchFamily="18" charset="0"/>
                </a:endParaRPr>
              </a:p>
              <a:p>
                <a:r>
                  <a:rPr lang="en-US" sz="2800" dirty="0"/>
                  <a:t>                       </a:t>
                </a:r>
                <a14:m>
                  <m:oMath xmlns:m="http://schemas.openxmlformats.org/officeDocument/2006/math">
                    <m:r>
                      <a:rPr lang="en-US" sz="2800" i="1">
                        <a:latin typeface="Cambria Math" panose="02040503050406030204" pitchFamily="18" charset="0"/>
                      </a:rPr>
                      <m:t>𝑆𝑆</m:t>
                    </m:r>
                    <m:r>
                      <a:rPr lang="en-US" sz="2800" b="0" i="1" smtClean="0">
                        <a:latin typeface="Cambria Math" panose="02040503050406030204" pitchFamily="18" charset="0"/>
                      </a:rPr>
                      <m:t>𝑅</m:t>
                    </m:r>
                    <m:r>
                      <a:rPr lang="en-US" sz="2800" i="1">
                        <a:latin typeface="Cambria Math" panose="02040503050406030204" pitchFamily="18" charset="0"/>
                      </a:rPr>
                      <m:t>=</m:t>
                    </m:r>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m:t>
                        </m:r>
                        <m:r>
                          <m:rPr>
                            <m:brk m:alnAt="23"/>
                          </m:rPr>
                          <a:rPr lang="en-US" sz="2800" i="1">
                            <a:latin typeface="Cambria Math" panose="02040503050406030204" pitchFamily="18" charset="0"/>
                          </a:rPr>
                          <m:t>1</m:t>
                        </m:r>
                      </m:sub>
                      <m:sup>
                        <m:r>
                          <a:rPr lang="en-US" sz="2800" i="1">
                            <a:latin typeface="Cambria Math" panose="02040503050406030204" pitchFamily="18" charset="0"/>
                          </a:rPr>
                          <m:t>𝑛</m:t>
                        </m:r>
                      </m:sup>
                      <m:e>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𝑌</m:t>
                                        </m:r>
                                      </m:e>
                                    </m:acc>
                                  </m:e>
                                  <m:sub>
                                    <m:r>
                                      <a:rPr lang="en-US" sz="2800" i="1">
                                        <a:latin typeface="Cambria Math" panose="02040503050406030204" pitchFamily="18" charset="0"/>
                                      </a:rPr>
                                      <m:t>𝑖</m:t>
                                    </m:r>
                                  </m:sub>
                                </m:sSub>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𝑌</m:t>
                                    </m:r>
                                  </m:e>
                                </m:acc>
                              </m:e>
                            </m:d>
                          </m:e>
                          <m:sup>
                            <m:r>
                              <a:rPr lang="en-US" sz="2800" i="1">
                                <a:latin typeface="Cambria Math" panose="02040503050406030204" pitchFamily="18" charset="0"/>
                              </a:rPr>
                              <m:t>2</m:t>
                            </m:r>
                          </m:sup>
                        </m:sSup>
                      </m:e>
                    </m:nary>
                  </m:oMath>
                </a14:m>
                <a:endParaRPr lang="en-GB" sz="2800" dirty="0" smtClean="0">
                  <a:latin typeface="Times New Roman" panose="02020603050405020304" pitchFamily="18" charset="0"/>
                  <a:cs typeface="Times New Roman" panose="02020603050405020304" pitchFamily="18" charset="0"/>
                </a:endParaRPr>
              </a:p>
              <a:p>
                <a:endParaRPr lang="en-US" sz="2800" dirty="0" smtClean="0">
                  <a:latin typeface="Times New Roman" panose="02020603050405020304" pitchFamily="18" charset="0"/>
                  <a:cs typeface="Times New Roman" panose="02020603050405020304" pitchFamily="18" charset="0"/>
                </a:endParaRPr>
              </a:p>
              <a:p>
                <a:r>
                  <a:rPr lang="en-US" sz="2800" dirty="0" smtClean="0"/>
                  <a:t>                                </a:t>
                </a:r>
                <a14:m>
                  <m:oMath xmlns:m="http://schemas.openxmlformats.org/officeDocument/2006/math">
                    <m:r>
                      <a:rPr lang="en-US" sz="2800" i="1">
                        <a:latin typeface="Cambria Math" panose="02040503050406030204" pitchFamily="18" charset="0"/>
                      </a:rPr>
                      <m:t>𝑆𝑆𝑇</m:t>
                    </m:r>
                    <m:r>
                      <a:rPr lang="en-US" sz="2800" b="0" i="1" smtClean="0">
                        <a:latin typeface="Cambria Math" panose="02040503050406030204" pitchFamily="18" charset="0"/>
                      </a:rPr>
                      <m:t>𝑜</m:t>
                    </m:r>
                    <m:r>
                      <a:rPr lang="en-US" sz="2800" b="0" i="1" smtClean="0">
                        <a:latin typeface="Cambria Math" panose="02040503050406030204" pitchFamily="18" charset="0"/>
                      </a:rPr>
                      <m:t>=</m:t>
                    </m:r>
                    <m:r>
                      <a:rPr lang="en-US" sz="2800" i="1">
                        <a:latin typeface="Cambria Math" panose="02040503050406030204" pitchFamily="18" charset="0"/>
                      </a:rPr>
                      <m:t>𝑆𝑆</m:t>
                    </m:r>
                    <m:r>
                      <a:rPr lang="en-US" sz="2800" b="0" i="1" smtClean="0">
                        <a:latin typeface="Cambria Math" panose="02040503050406030204" pitchFamily="18" charset="0"/>
                      </a:rPr>
                      <m:t>𝑅</m:t>
                    </m:r>
                    <m:r>
                      <a:rPr lang="en-US" sz="2800" b="0" i="1" smtClean="0">
                        <a:latin typeface="Cambria Math" panose="02040503050406030204" pitchFamily="18" charset="0"/>
                      </a:rPr>
                      <m:t>+</m:t>
                    </m:r>
                    <m:r>
                      <a:rPr lang="en-US" sz="2800" b="0" i="1" smtClean="0">
                        <a:latin typeface="Cambria Math" panose="02040503050406030204" pitchFamily="18" charset="0"/>
                      </a:rPr>
                      <m:t>𝑆𝑆𝐸</m:t>
                    </m:r>
                  </m:oMath>
                </a14:m>
                <a:endParaRPr lang="en-GB" sz="2800"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345989"/>
                <a:ext cx="10058400" cy="5523105"/>
              </a:xfrm>
              <a:blipFill rotWithShape="0">
                <a:blip r:embed="rId2"/>
                <a:stretch>
                  <a:fillRect l="-1212" t="-1987"/>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76</a:t>
            </a:fld>
            <a:endParaRPr lang="en-US" dirty="0"/>
          </a:p>
        </p:txBody>
      </p:sp>
    </p:spTree>
    <p:extLst>
      <p:ext uri="{BB962C8B-B14F-4D97-AF65-F5344CB8AC3E}">
        <p14:creationId xmlns:p14="http://schemas.microsoft.com/office/powerpoint/2010/main" val="36170678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247135"/>
            <a:ext cx="10058400" cy="5621959"/>
          </a:xfrm>
        </p:spPr>
        <p:txBody>
          <a:bodyPr>
            <a:normAutofit/>
          </a:bodyPr>
          <a:lstStyle/>
          <a:p>
            <a:endParaRPr lang="en-GB" sz="2800" dirty="0"/>
          </a:p>
        </p:txBody>
      </p:sp>
      <p:sp>
        <p:nvSpPr>
          <p:cNvPr id="4" name="Slide Number Placeholder 3"/>
          <p:cNvSpPr>
            <a:spLocks noGrp="1"/>
          </p:cNvSpPr>
          <p:nvPr>
            <p:ph type="sldNum" sz="quarter" idx="12"/>
          </p:nvPr>
        </p:nvSpPr>
        <p:spPr/>
        <p:txBody>
          <a:bodyPr/>
          <a:lstStyle/>
          <a:p>
            <a:fld id="{6113E31D-E2AB-40D1-8B51-AFA5AFEF393A}" type="slidenum">
              <a:rPr lang="en-US" smtClean="0"/>
              <a:t>77</a:t>
            </a:fld>
            <a:endParaRPr lang="en-US" dirty="0"/>
          </a:p>
        </p:txBody>
      </p:sp>
      <p:pic>
        <p:nvPicPr>
          <p:cNvPr id="6" name="Picture 5"/>
          <p:cNvPicPr>
            <a:picLocks noChangeAspect="1"/>
          </p:cNvPicPr>
          <p:nvPr/>
        </p:nvPicPr>
        <p:blipFill>
          <a:blip r:embed="rId2"/>
          <a:stretch>
            <a:fillRect/>
          </a:stretch>
        </p:blipFill>
        <p:spPr>
          <a:xfrm>
            <a:off x="823783" y="247135"/>
            <a:ext cx="8995720" cy="3665838"/>
          </a:xfrm>
          <a:prstGeom prst="rect">
            <a:avLst/>
          </a:prstGeom>
        </p:spPr>
      </p:pic>
      <p:pic>
        <p:nvPicPr>
          <p:cNvPr id="7" name="Picture 6"/>
          <p:cNvPicPr>
            <a:picLocks noChangeAspect="1"/>
          </p:cNvPicPr>
          <p:nvPr/>
        </p:nvPicPr>
        <p:blipFill>
          <a:blip r:embed="rId3"/>
          <a:stretch>
            <a:fillRect/>
          </a:stretch>
        </p:blipFill>
        <p:spPr>
          <a:xfrm>
            <a:off x="1021492" y="4074318"/>
            <a:ext cx="10017211" cy="1115520"/>
          </a:xfrm>
          <a:prstGeom prst="rect">
            <a:avLst/>
          </a:prstGeom>
        </p:spPr>
      </p:pic>
    </p:spTree>
    <p:extLst>
      <p:ext uri="{BB962C8B-B14F-4D97-AF65-F5344CB8AC3E}">
        <p14:creationId xmlns:p14="http://schemas.microsoft.com/office/powerpoint/2010/main" val="176240514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23139" y="148281"/>
                <a:ext cx="10058400" cy="6244281"/>
              </a:xfrm>
            </p:spPr>
            <p:txBody>
              <a:bodyPr>
                <a:noAutofit/>
              </a:bodyPr>
              <a:lstStyle/>
              <a:p>
                <a:r>
                  <a:rPr lang="en-US" sz="2800" dirty="0" smtClean="0"/>
                  <a:t>Analysis of Variance Table</a:t>
                </a:r>
              </a:p>
              <a:p>
                <a:endParaRPr lang="en-US" sz="2800" dirty="0" smtClean="0"/>
              </a:p>
              <a:p>
                <a:endParaRPr lang="en-US" sz="2800" dirty="0"/>
              </a:p>
              <a:p>
                <a:endParaRPr lang="en-US" sz="2800" dirty="0" smtClean="0"/>
              </a:p>
              <a:p>
                <a:endParaRPr lang="en-US" sz="2800" dirty="0"/>
              </a:p>
              <a:p>
                <a:pPr marL="0" indent="0">
                  <a:buNone/>
                </a:pPr>
                <a:endParaRPr lang="en-US" sz="2800" dirty="0" smtClean="0"/>
              </a:p>
              <a:p>
                <a:endParaRPr lang="en-US" sz="2800" dirty="0"/>
              </a:p>
              <a:p>
                <a:endParaRPr lang="en-US" sz="2800" i="1" dirty="0" smtClean="0">
                  <a:latin typeface="Cambria Math" panose="02040503050406030204" pitchFamily="18" charset="0"/>
                </a:endParaRPr>
              </a:p>
              <a:p>
                <a:endParaRPr lang="en-US" sz="2800" i="1" dirty="0">
                  <a:latin typeface="Cambria Math" panose="02040503050406030204" pitchFamily="18" charset="0"/>
                </a:endParaRPr>
              </a:p>
              <a:p>
                <a14:m>
                  <m:oMath xmlns:m="http://schemas.openxmlformats.org/officeDocument/2006/math">
                    <m:r>
                      <a:rPr lang="en-US" sz="2800" i="1">
                        <a:latin typeface="Cambria Math" panose="02040503050406030204" pitchFamily="18" charset="0"/>
                      </a:rPr>
                      <m:t>𝑆𝑆𝑇𝑜</m:t>
                    </m:r>
                    <m:r>
                      <a:rPr lang="en-US" sz="2800" i="1">
                        <a:latin typeface="Cambria Math" panose="02040503050406030204" pitchFamily="18" charset="0"/>
                      </a:rPr>
                      <m:t>=</m:t>
                    </m:r>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m:t>
                        </m:r>
                        <m:r>
                          <a:rPr lang="en-US" sz="2800" i="1">
                            <a:latin typeface="Cambria Math" panose="02040503050406030204" pitchFamily="18" charset="0"/>
                          </a:rPr>
                          <m:t>1</m:t>
                        </m:r>
                      </m:sub>
                      <m:sup>
                        <m:r>
                          <a:rPr lang="en-US" sz="2800" i="1">
                            <a:latin typeface="Cambria Math" panose="02040503050406030204" pitchFamily="18" charset="0"/>
                          </a:rPr>
                          <m:t>𝑛</m:t>
                        </m:r>
                      </m:sup>
                      <m:e>
                        <m:sSup>
                          <m:sSupPr>
                            <m:ctrlPr>
                              <a:rPr lang="en-US" sz="2800" i="1">
                                <a:latin typeface="Cambria Math" panose="02040503050406030204" pitchFamily="18" charset="0"/>
                              </a:rPr>
                            </m:ctrlPr>
                          </m:sSupPr>
                          <m:e>
                            <m:sSub>
                              <m:sSubPr>
                                <m:ctrlPr>
                                  <a:rPr lang="en-US" sz="2800" i="1">
                                    <a:latin typeface="Cambria Math" panose="02040503050406030204" pitchFamily="18" charset="0"/>
                                  </a:rPr>
                                </m:ctrlPr>
                              </m:sSubPr>
                              <m:e>
                                <m:r>
                                  <a:rPr lang="en-US" sz="2800" i="1">
                                    <a:latin typeface="Cambria Math" panose="02040503050406030204" pitchFamily="18" charset="0"/>
                                  </a:rPr>
                                  <m:t>𝑌</m:t>
                                </m:r>
                              </m:e>
                              <m:sub>
                                <m:r>
                                  <a:rPr lang="en-US" sz="2800" i="1">
                                    <a:latin typeface="Cambria Math" panose="02040503050406030204" pitchFamily="18" charset="0"/>
                                  </a:rPr>
                                  <m:t>𝑖</m:t>
                                </m:r>
                              </m:sub>
                            </m:sSub>
                          </m:e>
                          <m:sup>
                            <m:r>
                              <a:rPr lang="en-US" sz="2800" i="1">
                                <a:latin typeface="Cambria Math" panose="02040503050406030204" pitchFamily="18" charset="0"/>
                              </a:rPr>
                              <m:t>2</m:t>
                            </m:r>
                          </m:sup>
                        </m:sSup>
                      </m:e>
                    </m:nary>
                    <m:r>
                      <a:rPr lang="en-US" sz="2800" i="1">
                        <a:latin typeface="Cambria Math" panose="02040503050406030204" pitchFamily="18" charset="0"/>
                      </a:rPr>
                      <m:t>−</m:t>
                    </m:r>
                    <m:r>
                      <a:rPr lang="en-US" sz="2800" i="1">
                        <a:latin typeface="Cambria Math" panose="02040503050406030204" pitchFamily="18" charset="0"/>
                      </a:rPr>
                      <m:t>𝑛</m:t>
                    </m:r>
                    <m:sSup>
                      <m:sSupPr>
                        <m:ctrlPr>
                          <a:rPr lang="en-US" sz="2800" i="1">
                            <a:latin typeface="Cambria Math" panose="02040503050406030204" pitchFamily="18" charset="0"/>
                          </a:rPr>
                        </m:ctrlPr>
                      </m:sSupPr>
                      <m:e>
                        <m:acc>
                          <m:accPr>
                            <m:chr m:val="̅"/>
                            <m:ctrlPr>
                              <a:rPr lang="en-US" sz="2800" i="1">
                                <a:latin typeface="Cambria Math" panose="02040503050406030204" pitchFamily="18" charset="0"/>
                              </a:rPr>
                            </m:ctrlPr>
                          </m:accPr>
                          <m:e>
                            <m:r>
                              <a:rPr lang="en-US" sz="2800" i="1">
                                <a:latin typeface="Cambria Math" panose="02040503050406030204" pitchFamily="18" charset="0"/>
                              </a:rPr>
                              <m:t>𝑌</m:t>
                            </m:r>
                          </m:e>
                        </m:acc>
                      </m:e>
                      <m:sup>
                        <m:r>
                          <a:rPr lang="en-US" sz="2800" i="1">
                            <a:latin typeface="Cambria Math" panose="02040503050406030204" pitchFamily="18" charset="0"/>
                          </a:rPr>
                          <m:t>2</m:t>
                        </m:r>
                      </m:sup>
                    </m:sSup>
                  </m:oMath>
                </a14:m>
                <a:endParaRPr lang="en-GB" sz="2800" dirty="0" smtClean="0"/>
              </a:p>
              <a:p>
                <a14:m>
                  <m:oMath xmlns:m="http://schemas.openxmlformats.org/officeDocument/2006/math">
                    <m:r>
                      <a:rPr lang="en-US" sz="2800" i="1">
                        <a:latin typeface="Cambria Math" panose="02040503050406030204" pitchFamily="18" charset="0"/>
                      </a:rPr>
                      <m:t>𝑆𝑆𝑅</m:t>
                    </m:r>
                    <m:r>
                      <a:rPr lang="en-US" sz="2800" i="1">
                        <a:latin typeface="Cambria Math" panose="02040503050406030204" pitchFamily="18" charset="0"/>
                      </a:rPr>
                      <m:t>=</m:t>
                    </m:r>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m:t>
                        </m:r>
                        <m:r>
                          <m:rPr>
                            <m:brk m:alnAt="23"/>
                          </m:rPr>
                          <a:rPr lang="en-US" sz="2800" i="1">
                            <a:latin typeface="Cambria Math" panose="02040503050406030204" pitchFamily="18" charset="0"/>
                          </a:rPr>
                          <m:t>1</m:t>
                        </m:r>
                      </m:sub>
                      <m:sup>
                        <m:r>
                          <a:rPr lang="en-US" sz="2800" i="1">
                            <a:latin typeface="Cambria Math" panose="02040503050406030204" pitchFamily="18" charset="0"/>
                          </a:rPr>
                          <m:t>𝑛</m:t>
                        </m:r>
                      </m:sup>
                      <m:e>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acc>
                                      <m:accPr>
                                        <m:chr m:val="̂"/>
                                        <m:ctrlPr>
                                          <a:rPr lang="en-US" sz="2800" i="1">
                                            <a:latin typeface="Cambria Math" panose="02040503050406030204" pitchFamily="18" charset="0"/>
                                          </a:rPr>
                                        </m:ctrlPr>
                                      </m:accPr>
                                      <m:e>
                                        <m:r>
                                          <a:rPr lang="en-US" sz="2800" i="1">
                                            <a:latin typeface="Cambria Math" panose="02040503050406030204" pitchFamily="18" charset="0"/>
                                          </a:rPr>
                                          <m:t>𝑌</m:t>
                                        </m:r>
                                      </m:e>
                                    </m:acc>
                                  </m:e>
                                  <m:sub>
                                    <m:r>
                                      <a:rPr lang="en-US" sz="2800" i="1">
                                        <a:latin typeface="Cambria Math" panose="02040503050406030204" pitchFamily="18" charset="0"/>
                                      </a:rPr>
                                      <m:t>𝑖</m:t>
                                    </m:r>
                                  </m:sub>
                                </m:sSub>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i="1">
                                        <a:latin typeface="Cambria Math" panose="02040503050406030204" pitchFamily="18" charset="0"/>
                                      </a:rPr>
                                      <m:t>𝑌</m:t>
                                    </m:r>
                                  </m:e>
                                </m:acc>
                              </m:e>
                            </m:d>
                          </m:e>
                          <m:sup>
                            <m:r>
                              <a:rPr lang="en-US" sz="2800" i="1">
                                <a:latin typeface="Cambria Math" panose="02040503050406030204" pitchFamily="18" charset="0"/>
                              </a:rPr>
                              <m:t>2</m:t>
                            </m:r>
                          </m:sup>
                        </m:sSup>
                      </m:e>
                    </m:nary>
                    <m:r>
                      <a:rPr lang="en-US" sz="2800" b="0" i="1" smtClean="0">
                        <a:latin typeface="Cambria Math" panose="02040503050406030204" pitchFamily="18" charset="0"/>
                      </a:rPr>
                      <m:t>=</m:t>
                    </m:r>
                    <m:sSup>
                      <m:sSupPr>
                        <m:ctrlPr>
                          <a:rPr lang="en-US" sz="2800" i="1">
                            <a:latin typeface="Cambria Math" panose="02040503050406030204" pitchFamily="18" charset="0"/>
                          </a:rPr>
                        </m:ctrlPr>
                      </m:sSupPr>
                      <m:e>
                        <m:sSub>
                          <m:sSubPr>
                            <m:ctrlPr>
                              <a:rPr lang="en-US" sz="2800" i="1">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1</m:t>
                            </m:r>
                          </m:sub>
                        </m:sSub>
                      </m:e>
                      <m:sup>
                        <m:r>
                          <a:rPr lang="en-US" sz="2800" i="1">
                            <a:latin typeface="Cambria Math" panose="02040503050406030204" pitchFamily="18" charset="0"/>
                          </a:rPr>
                          <m:t>2</m:t>
                        </m:r>
                      </m:sup>
                    </m:sSup>
                    <m:nary>
                      <m:naryPr>
                        <m:chr m:val="∑"/>
                        <m:ctrlPr>
                          <a:rPr lang="en-US" sz="2800" i="1">
                            <a:latin typeface="Cambria Math" panose="02040503050406030204" pitchFamily="18" charset="0"/>
                          </a:rPr>
                        </m:ctrlPr>
                      </m:naryPr>
                      <m:sub>
                        <m:r>
                          <m:rPr>
                            <m:brk m:alnAt="23"/>
                          </m:rPr>
                          <a:rPr lang="en-US" sz="2800" i="1">
                            <a:latin typeface="Cambria Math" panose="02040503050406030204" pitchFamily="18" charset="0"/>
                          </a:rPr>
                          <m:t>𝑖</m:t>
                        </m:r>
                        <m:r>
                          <a:rPr lang="en-US" sz="2800" i="1">
                            <a:latin typeface="Cambria Math" panose="02040503050406030204" pitchFamily="18" charset="0"/>
                          </a:rPr>
                          <m:t>=</m:t>
                        </m:r>
                        <m:r>
                          <m:rPr>
                            <m:brk m:alnAt="23"/>
                          </m:rPr>
                          <a:rPr lang="en-US" sz="2800" i="1">
                            <a:latin typeface="Cambria Math" panose="02040503050406030204" pitchFamily="18" charset="0"/>
                          </a:rPr>
                          <m:t>1</m:t>
                        </m:r>
                      </m:sub>
                      <m:sup>
                        <m:r>
                          <a:rPr lang="en-US" sz="2800" i="1">
                            <a:latin typeface="Cambria Math" panose="02040503050406030204" pitchFamily="18" charset="0"/>
                          </a:rPr>
                          <m:t>𝑛</m:t>
                        </m:r>
                      </m:sup>
                      <m:e>
                        <m:sSup>
                          <m:sSupPr>
                            <m:ctrlPr>
                              <a:rPr lang="en-US" sz="2800" i="1">
                                <a:latin typeface="Cambria Math" panose="02040503050406030204" pitchFamily="18" charset="0"/>
                              </a:rPr>
                            </m:ctrlPr>
                          </m:sSupPr>
                          <m:e>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n-US" sz="2800" b="0" i="1" smtClean="0">
                                        <a:latin typeface="Cambria Math" panose="02040503050406030204" pitchFamily="18" charset="0"/>
                                      </a:rPr>
                                      <m:t>𝑋</m:t>
                                    </m:r>
                                  </m:e>
                                  <m:sub>
                                    <m:r>
                                      <a:rPr lang="en-US" sz="2800" i="1">
                                        <a:latin typeface="Cambria Math" panose="02040503050406030204" pitchFamily="18" charset="0"/>
                                      </a:rPr>
                                      <m:t>𝑖</m:t>
                                    </m:r>
                                  </m:sub>
                                </m:sSub>
                                <m:r>
                                  <a:rPr lang="en-US" sz="2800" i="1">
                                    <a:latin typeface="Cambria Math" panose="02040503050406030204" pitchFamily="18" charset="0"/>
                                  </a:rPr>
                                  <m:t>−</m:t>
                                </m:r>
                                <m:acc>
                                  <m:accPr>
                                    <m:chr m:val="̅"/>
                                    <m:ctrlPr>
                                      <a:rPr lang="en-US" sz="2800" i="1">
                                        <a:latin typeface="Cambria Math" panose="02040503050406030204" pitchFamily="18" charset="0"/>
                                      </a:rPr>
                                    </m:ctrlPr>
                                  </m:accPr>
                                  <m:e>
                                    <m:r>
                                      <a:rPr lang="en-US" sz="2800" b="0" i="1" smtClean="0">
                                        <a:latin typeface="Cambria Math" panose="02040503050406030204" pitchFamily="18" charset="0"/>
                                      </a:rPr>
                                      <m:t>𝑋</m:t>
                                    </m:r>
                                  </m:e>
                                </m:acc>
                              </m:e>
                            </m:d>
                          </m:e>
                          <m:sup>
                            <m:r>
                              <a:rPr lang="en-US" sz="2800" i="1">
                                <a:latin typeface="Cambria Math" panose="02040503050406030204" pitchFamily="18" charset="0"/>
                              </a:rPr>
                              <m:t>2</m:t>
                            </m:r>
                          </m:sup>
                        </m:sSup>
                      </m:e>
                    </m:nary>
                  </m:oMath>
                </a14:m>
                <a:r>
                  <a:rPr lang="en-GB" sz="2800" dirty="0" smtClean="0"/>
                  <a:t>  </a:t>
                </a:r>
                <a:r>
                  <a:rPr lang="en-GB" sz="2800" dirty="0" smtClean="0">
                    <a:solidFill>
                      <a:srgbClr val="FF0000"/>
                    </a:solidFill>
                  </a:rPr>
                  <a:t>“Proof H.W”</a:t>
                </a:r>
                <a:endParaRPr lang="en-GB" sz="2800" dirty="0">
                  <a:solidFill>
                    <a:srgbClr val="FF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23139" y="148281"/>
                <a:ext cx="10058400" cy="6244281"/>
              </a:xfrm>
              <a:blipFill rotWithShape="0">
                <a:blip r:embed="rId2"/>
                <a:stretch>
                  <a:fillRect l="-1273" t="-1561" b="-2537"/>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78</a:t>
            </a:fld>
            <a:endParaRPr lang="en-US" dirty="0"/>
          </a:p>
        </p:txBody>
      </p:sp>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2534905973"/>
                  </p:ext>
                </p:extLst>
              </p:nvPr>
            </p:nvGraphicFramePr>
            <p:xfrm>
              <a:off x="848498" y="807785"/>
              <a:ext cx="10569146" cy="4092702"/>
            </p:xfrm>
            <a:graphic>
              <a:graphicData uri="http://schemas.openxmlformats.org/drawingml/2006/table">
                <a:tbl>
                  <a:tblPr firstRow="1" bandRow="1">
                    <a:tableStyleId>{5940675A-B579-460E-94D1-54222C63F5DA}</a:tableStyleId>
                  </a:tblPr>
                  <a:tblGrid>
                    <a:gridCol w="1761524"/>
                    <a:gridCol w="1037869"/>
                    <a:gridCol w="2849384"/>
                    <a:gridCol w="2003140"/>
                    <a:gridCol w="1596083"/>
                    <a:gridCol w="1321146"/>
                  </a:tblGrid>
                  <a:tr h="370840">
                    <a:tc>
                      <a:txBody>
                        <a:bodyPr/>
                        <a:lstStyle/>
                        <a:p>
                          <a:pPr algn="ctr"/>
                          <a:r>
                            <a:rPr lang="en-US" sz="2400" dirty="0" smtClean="0"/>
                            <a:t>Source of Variation</a:t>
                          </a:r>
                          <a:endParaRPr lang="en-GB" sz="2400" dirty="0"/>
                        </a:p>
                      </a:txBody>
                      <a:tcPr/>
                    </a:tc>
                    <a:tc>
                      <a:txBody>
                        <a:bodyPr/>
                        <a:lstStyle/>
                        <a:p>
                          <a:pPr algn="ctr"/>
                          <a:r>
                            <a:rPr lang="en-US" sz="2400" dirty="0" err="1" smtClean="0"/>
                            <a:t>df</a:t>
                          </a:r>
                          <a:endParaRPr lang="en-GB" sz="2400" dirty="0"/>
                        </a:p>
                      </a:txBody>
                      <a:tcPr/>
                    </a:tc>
                    <a:tc>
                      <a:txBody>
                        <a:bodyPr/>
                        <a:lstStyle/>
                        <a:p>
                          <a:pPr algn="ctr"/>
                          <a:r>
                            <a:rPr lang="en-US" sz="2400" dirty="0" smtClean="0"/>
                            <a:t>SS</a:t>
                          </a:r>
                          <a:endParaRPr lang="en-GB" sz="2400" dirty="0"/>
                        </a:p>
                      </a:txBody>
                      <a:tcPr/>
                    </a:tc>
                    <a:tc>
                      <a:txBody>
                        <a:bodyPr/>
                        <a:lstStyle/>
                        <a:p>
                          <a:pPr algn="ctr"/>
                          <a:r>
                            <a:rPr lang="en-US" sz="2400" dirty="0" smtClean="0"/>
                            <a:t>MS</a:t>
                          </a:r>
                          <a:endParaRPr lang="en-GB" sz="2400" dirty="0"/>
                        </a:p>
                      </a:txBody>
                      <a:tcPr/>
                    </a:tc>
                    <a:tc>
                      <a:txBody>
                        <a:bodyPr/>
                        <a:lstStyle/>
                        <a:p>
                          <a:pPr algn="ctr"/>
                          <a:r>
                            <a:rPr lang="en-US" sz="2400" dirty="0" smtClean="0"/>
                            <a:t>F</a:t>
                          </a:r>
                          <a:endParaRPr lang="en-GB" sz="2400" dirty="0"/>
                        </a:p>
                      </a:txBody>
                      <a:tcPr/>
                    </a:tc>
                    <a:tc>
                      <a:txBody>
                        <a:bodyPr/>
                        <a:lstStyle/>
                        <a:p>
                          <a:pPr algn="ctr"/>
                          <a:r>
                            <a:rPr lang="en-US" sz="2400" dirty="0" smtClean="0"/>
                            <a:t>P-Value</a:t>
                          </a:r>
                          <a:endParaRPr lang="en-GB" sz="2400" dirty="0"/>
                        </a:p>
                      </a:txBody>
                      <a:tcPr/>
                    </a:tc>
                  </a:tr>
                  <a:tr h="370840">
                    <a:tc>
                      <a:txBody>
                        <a:bodyPr/>
                        <a:lstStyle/>
                        <a:p>
                          <a:pPr algn="ctr"/>
                          <a:r>
                            <a:rPr lang="en-US" sz="2400" dirty="0" smtClean="0"/>
                            <a:t>Regression model</a:t>
                          </a:r>
                          <a:endParaRPr lang="en-GB" sz="2400" dirty="0"/>
                        </a:p>
                      </a:txBody>
                      <a:tcPr/>
                    </a:tc>
                    <a:tc>
                      <a:txBody>
                        <a:bodyPr/>
                        <a:lstStyle/>
                        <a:p>
                          <a:pPr algn="ctr"/>
                          <a:r>
                            <a:rPr lang="en-US" sz="2400" dirty="0" smtClean="0"/>
                            <a:t>1</a:t>
                          </a:r>
                          <a:endParaRPr lang="en-GB" sz="2400"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𝑆𝑆</m:t>
                                </m:r>
                                <m:r>
                                  <a:rPr lang="en-US" sz="2400" b="0" i="1" smtClean="0">
                                    <a:latin typeface="Cambria Math" panose="02040503050406030204" pitchFamily="18" charset="0"/>
                                  </a:rPr>
                                  <m:t>𝑅</m:t>
                                </m:r>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m:t>
                                    </m:r>
                                    <m:r>
                                      <m:rPr>
                                        <m:brk m:alnAt="23"/>
                                      </m:rPr>
                                      <a:rPr lang="en-US" sz="2400" i="1">
                                        <a:latin typeface="Cambria Math" panose="02040503050406030204" pitchFamily="18" charset="0"/>
                                      </a:rPr>
                                      <m:t>1</m:t>
                                    </m:r>
                                  </m:sub>
                                  <m:sup>
                                    <m:r>
                                      <a:rPr lang="en-US" sz="2400" i="1">
                                        <a:latin typeface="Cambria Math" panose="02040503050406030204" pitchFamily="18" charset="0"/>
                                      </a:rPr>
                                      <m:t>𝑛</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𝑌</m:t>
                                                    </m:r>
                                                  </m:e>
                                                </m:acc>
                                              </m:e>
                                              <m:sub>
                                                <m:r>
                                                  <a:rPr lang="en-US" sz="2400" i="1">
                                                    <a:latin typeface="Cambria Math" panose="02040503050406030204" pitchFamily="18" charset="0"/>
                                                  </a:rPr>
                                                  <m:t>𝑖</m:t>
                                                </m:r>
                                              </m:sub>
                                            </m:sSub>
                                            <m:r>
                                              <a:rPr lang="en-US" sz="2400" i="1">
                                                <a:latin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𝑌</m:t>
                                                </m:r>
                                              </m:e>
                                            </m:acc>
                                          </m:e>
                                        </m:d>
                                      </m:e>
                                      <m:sup>
                                        <m:r>
                                          <a:rPr lang="en-US" sz="2400" i="1">
                                            <a:latin typeface="Cambria Math" panose="02040503050406030204" pitchFamily="18" charset="0"/>
                                          </a:rPr>
                                          <m:t>2</m:t>
                                        </m:r>
                                      </m:sup>
                                    </m:sSup>
                                  </m:e>
                                </m:nary>
                              </m:oMath>
                            </m:oMathPara>
                          </a14:m>
                          <a:endParaRPr lang="en-GB" sz="2400"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𝑀𝑆𝑅</m:t>
                                </m:r>
                                <m:r>
                                  <a:rPr lang="en-US" sz="2400" b="0" i="1" smtClean="0">
                                    <a:latin typeface="Cambria Math" panose="02040503050406030204" pitchFamily="18" charset="0"/>
                                  </a:rPr>
                                  <m:t>=</m:t>
                                </m:r>
                                <m:f>
                                  <m:fPr>
                                    <m:ctrlPr>
                                      <a:rPr lang="en-GB" sz="2400" i="1" smtClean="0">
                                        <a:latin typeface="Cambria Math" panose="02040503050406030204" pitchFamily="18" charset="0"/>
                                      </a:rPr>
                                    </m:ctrlPr>
                                  </m:fPr>
                                  <m:num>
                                    <m:r>
                                      <a:rPr lang="en-US" sz="2400" b="0" i="1" smtClean="0">
                                        <a:latin typeface="Cambria Math" panose="02040503050406030204" pitchFamily="18" charset="0"/>
                                      </a:rPr>
                                      <m:t>𝑆𝑆𝑅</m:t>
                                    </m:r>
                                  </m:num>
                                  <m:den>
                                    <m:r>
                                      <a:rPr lang="en-US" sz="2400" b="0" i="1" smtClean="0">
                                        <a:latin typeface="Cambria Math" panose="02040503050406030204" pitchFamily="18" charset="0"/>
                                      </a:rPr>
                                      <m:t>1</m:t>
                                    </m:r>
                                  </m:den>
                                </m:f>
                              </m:oMath>
                            </m:oMathPara>
                          </a14:m>
                          <a:endParaRPr lang="en-GB" sz="2400"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𝑀𝑆𝑅</m:t>
                                    </m:r>
                                  </m:num>
                                  <m:den>
                                    <m:r>
                                      <a:rPr lang="en-US" sz="2400" b="0" i="1" smtClean="0">
                                        <a:latin typeface="Cambria Math" panose="02040503050406030204" pitchFamily="18" charset="0"/>
                                      </a:rPr>
                                      <m:t>𝑀𝑆𝐸</m:t>
                                    </m:r>
                                  </m:den>
                                </m:f>
                              </m:oMath>
                            </m:oMathPara>
                          </a14:m>
                          <a:endParaRPr lang="en-GB" sz="2400" dirty="0"/>
                        </a:p>
                      </a:txBody>
                      <a:tcPr/>
                    </a:tc>
                    <a:tc>
                      <a:txBody>
                        <a:bodyPr/>
                        <a:lstStyle/>
                        <a:p>
                          <a:pPr algn="ctr"/>
                          <a:r>
                            <a:rPr lang="en-US" sz="2400" dirty="0" smtClean="0"/>
                            <a:t>?</a:t>
                          </a:r>
                          <a:endParaRPr lang="en-GB" sz="2400" dirty="0"/>
                        </a:p>
                      </a:txBody>
                      <a:tcPr/>
                    </a:tc>
                  </a:tr>
                  <a:tr h="370840">
                    <a:tc>
                      <a:txBody>
                        <a:bodyPr/>
                        <a:lstStyle/>
                        <a:p>
                          <a:pPr algn="ctr"/>
                          <a:r>
                            <a:rPr lang="en-US" sz="2400" dirty="0" smtClean="0"/>
                            <a:t>Error</a:t>
                          </a:r>
                          <a:endParaRPr lang="en-GB" sz="2400" dirty="0"/>
                        </a:p>
                      </a:txBody>
                      <a:tcPr/>
                    </a:tc>
                    <a:tc>
                      <a:txBody>
                        <a:bodyPr/>
                        <a:lstStyle/>
                        <a:p>
                          <a:pPr algn="ctr"/>
                          <a:r>
                            <a:rPr lang="en-US" sz="2400" dirty="0" smtClean="0"/>
                            <a:t>n-2</a:t>
                          </a:r>
                          <a:endParaRPr lang="en-GB" sz="2400"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𝑆𝑆</m:t>
                                </m:r>
                                <m:r>
                                  <a:rPr lang="en-US" sz="2400" b="0" i="1" smtClean="0">
                                    <a:latin typeface="Cambria Math" panose="02040503050406030204" pitchFamily="18" charset="0"/>
                                  </a:rPr>
                                  <m:t>𝐸</m:t>
                                </m:r>
                                <m:r>
                                  <a:rPr lang="en-US" sz="2400" i="1">
                                    <a:latin typeface="Cambria Math" panose="02040503050406030204" pitchFamily="18" charset="0"/>
                                  </a:rPr>
                                  <m:t>=</m:t>
                                </m:r>
                                <m:nary>
                                  <m:naryPr>
                                    <m:chr m:val="∑"/>
                                    <m:ctrlPr>
                                      <a:rPr lang="en-US" sz="2400" i="1">
                                        <a:latin typeface="Cambria Math" panose="02040503050406030204" pitchFamily="18" charset="0"/>
                                      </a:rPr>
                                    </m:ctrlPr>
                                  </m:naryPr>
                                  <m:sub>
                                    <m:r>
                                      <m:rPr>
                                        <m:brk m:alnAt="23"/>
                                      </m:rPr>
                                      <a:rPr lang="en-US" sz="2400" i="1">
                                        <a:latin typeface="Cambria Math" panose="02040503050406030204" pitchFamily="18" charset="0"/>
                                      </a:rPr>
                                      <m:t>𝑖</m:t>
                                    </m:r>
                                    <m:r>
                                      <a:rPr lang="en-US" sz="2400" i="1">
                                        <a:latin typeface="Cambria Math" panose="02040503050406030204" pitchFamily="18" charset="0"/>
                                      </a:rPr>
                                      <m:t>=</m:t>
                                    </m:r>
                                    <m:r>
                                      <m:rPr>
                                        <m:brk m:alnAt="23"/>
                                      </m:rPr>
                                      <a:rPr lang="en-US" sz="2400" i="1">
                                        <a:latin typeface="Cambria Math" panose="02040503050406030204" pitchFamily="18" charset="0"/>
                                      </a:rPr>
                                      <m:t>1</m:t>
                                    </m:r>
                                  </m:sub>
                                  <m:sup>
                                    <m:r>
                                      <a:rPr lang="en-US" sz="2400" i="1">
                                        <a:latin typeface="Cambria Math" panose="02040503050406030204" pitchFamily="18" charset="0"/>
                                      </a:rPr>
                                      <m:t>𝑛</m:t>
                                    </m:r>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𝑌</m:t>
                                                </m:r>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b="0" i="1" smtClean="0">
                                                        <a:latin typeface="Cambria Math" panose="02040503050406030204" pitchFamily="18" charset="0"/>
                                                      </a:rPr>
                                                      <m:t>𝑌</m:t>
                                                    </m:r>
                                                  </m:e>
                                                </m:acc>
                                              </m:e>
                                              <m:sub>
                                                <m:r>
                                                  <a:rPr lang="en-US" sz="2400" i="1">
                                                    <a:latin typeface="Cambria Math" panose="02040503050406030204" pitchFamily="18" charset="0"/>
                                                  </a:rPr>
                                                  <m:t>𝑖</m:t>
                                                </m:r>
                                              </m:sub>
                                            </m:sSub>
                                          </m:e>
                                        </m:d>
                                      </m:e>
                                      <m:sup>
                                        <m:r>
                                          <a:rPr lang="en-US" sz="2400" i="1">
                                            <a:latin typeface="Cambria Math" panose="02040503050406030204" pitchFamily="18" charset="0"/>
                                          </a:rPr>
                                          <m:t>2</m:t>
                                        </m:r>
                                      </m:sup>
                                    </m:sSup>
                                  </m:e>
                                </m:nary>
                              </m:oMath>
                            </m:oMathPara>
                          </a14:m>
                          <a:endParaRPr lang="en-GB" sz="2400"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𝑀𝑆𝐸</m:t>
                                </m:r>
                                <m:r>
                                  <a:rPr lang="en-US" sz="2400" b="0" i="1" smtClean="0">
                                    <a:latin typeface="Cambria Math" panose="02040503050406030204" pitchFamily="18" charset="0"/>
                                  </a:rPr>
                                  <m:t>=</m:t>
                                </m:r>
                                <m:f>
                                  <m:fPr>
                                    <m:ctrlPr>
                                      <a:rPr lang="en-GB" sz="2400" i="1" smtClean="0">
                                        <a:latin typeface="Cambria Math" panose="02040503050406030204" pitchFamily="18" charset="0"/>
                                      </a:rPr>
                                    </m:ctrlPr>
                                  </m:fPr>
                                  <m:num>
                                    <m:r>
                                      <a:rPr lang="en-US" sz="2400" b="0" i="1" smtClean="0">
                                        <a:latin typeface="Cambria Math" panose="02040503050406030204" pitchFamily="18" charset="0"/>
                                      </a:rPr>
                                      <m:t>𝑆𝑆</m:t>
                                    </m:r>
                                    <m:r>
                                      <a:rPr lang="en-US" sz="2400" b="0" i="1" smtClean="0">
                                        <a:latin typeface="Cambria Math" panose="02040503050406030204" pitchFamily="18" charset="0"/>
                                      </a:rPr>
                                      <m:t>𝐸</m:t>
                                    </m:r>
                                  </m:num>
                                  <m:den>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2</m:t>
                                    </m:r>
                                  </m:den>
                                </m:f>
                              </m:oMath>
                            </m:oMathPara>
                          </a14:m>
                          <a:endParaRPr lang="en-GB" sz="2400" dirty="0"/>
                        </a:p>
                      </a:txBody>
                      <a:tcPr/>
                    </a:tc>
                    <a:tc>
                      <a:txBody>
                        <a:bodyPr/>
                        <a:lstStyle/>
                        <a:p>
                          <a:pPr algn="ctr"/>
                          <a:endParaRPr lang="en-GB" sz="2400" dirty="0"/>
                        </a:p>
                      </a:txBody>
                      <a:tcPr/>
                    </a:tc>
                    <a:tc>
                      <a:txBody>
                        <a:bodyPr/>
                        <a:lstStyle/>
                        <a:p>
                          <a:pPr algn="ctr"/>
                          <a:endParaRPr lang="en-GB" sz="2400" dirty="0"/>
                        </a:p>
                      </a:txBody>
                      <a:tcPr/>
                    </a:tc>
                  </a:tr>
                  <a:tr h="370840">
                    <a:tc>
                      <a:txBody>
                        <a:bodyPr/>
                        <a:lstStyle/>
                        <a:p>
                          <a:pPr algn="ctr"/>
                          <a:r>
                            <a:rPr lang="en-US" sz="2400" dirty="0" smtClean="0"/>
                            <a:t>Total</a:t>
                          </a:r>
                          <a:endParaRPr lang="en-GB" sz="2400" dirty="0"/>
                        </a:p>
                      </a:txBody>
                      <a:tcPr/>
                    </a:tc>
                    <a:tc>
                      <a:txBody>
                        <a:bodyPr/>
                        <a:lstStyle/>
                        <a:p>
                          <a:pPr algn="ctr"/>
                          <a:r>
                            <a:rPr lang="en-US" sz="2400" dirty="0" smtClean="0"/>
                            <a:t>n-1</a:t>
                          </a:r>
                          <a:endParaRPr lang="en-GB" sz="2400"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𝑆𝑆𝑇𝑜</m:t>
                                </m:r>
                                <m:r>
                                  <a:rPr lang="en-US" sz="2400" b="0" i="1" smtClean="0">
                                    <a:latin typeface="Cambria Math" panose="02040503050406030204" pitchFamily="18" charset="0"/>
                                  </a:rPr>
                                  <m:t>=</m:t>
                                </m:r>
                                <m:nary>
                                  <m:naryPr>
                                    <m:chr m:val="∑"/>
                                    <m:ctrlPr>
                                      <a:rPr lang="en-US" sz="2400" b="0" i="1" smtClean="0">
                                        <a:latin typeface="Cambria Math" panose="02040503050406030204" pitchFamily="18" charset="0"/>
                                      </a:rPr>
                                    </m:ctrlPr>
                                  </m:naryPr>
                                  <m:sub>
                                    <m:r>
                                      <m:rPr>
                                        <m:brk m:alnAt="23"/>
                                      </m:rP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1</m:t>
                                    </m:r>
                                  </m:sub>
                                  <m:sup>
                                    <m:r>
                                      <a:rPr lang="en-US" sz="2400" b="0" i="1" smtClean="0">
                                        <a:latin typeface="Cambria Math" panose="02040503050406030204" pitchFamily="18" charset="0"/>
                                      </a:rPr>
                                      <m:t>𝑛</m:t>
                                    </m:r>
                                  </m:sup>
                                  <m:e>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𝑌</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𝑌</m:t>
                                                </m:r>
                                              </m:e>
                                            </m:acc>
                                          </m:e>
                                        </m:d>
                                      </m:e>
                                      <m:sup>
                                        <m:r>
                                          <a:rPr lang="en-US" sz="2400" b="0" i="1" smtClean="0">
                                            <a:latin typeface="Cambria Math" panose="02040503050406030204" pitchFamily="18" charset="0"/>
                                          </a:rPr>
                                          <m:t>2</m:t>
                                        </m:r>
                                      </m:sup>
                                    </m:sSup>
                                  </m:e>
                                </m:nary>
                              </m:oMath>
                            </m:oMathPara>
                          </a14:m>
                          <a:endParaRPr lang="en-GB" sz="2400" dirty="0"/>
                        </a:p>
                      </a:txBody>
                      <a:tcPr/>
                    </a:tc>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2534905973"/>
                  </p:ext>
                </p:extLst>
              </p:nvPr>
            </p:nvGraphicFramePr>
            <p:xfrm>
              <a:off x="848498" y="807785"/>
              <a:ext cx="10569146" cy="4092702"/>
            </p:xfrm>
            <a:graphic>
              <a:graphicData uri="http://schemas.openxmlformats.org/drawingml/2006/table">
                <a:tbl>
                  <a:tblPr firstRow="1" bandRow="1">
                    <a:tableStyleId>{5940675A-B579-460E-94D1-54222C63F5DA}</a:tableStyleId>
                  </a:tblPr>
                  <a:tblGrid>
                    <a:gridCol w="1761524"/>
                    <a:gridCol w="1037869"/>
                    <a:gridCol w="2849384"/>
                    <a:gridCol w="2003140"/>
                    <a:gridCol w="1596083"/>
                    <a:gridCol w="1321146"/>
                  </a:tblGrid>
                  <a:tr h="822960">
                    <a:tc>
                      <a:txBody>
                        <a:bodyPr/>
                        <a:lstStyle/>
                        <a:p>
                          <a:pPr algn="ctr"/>
                          <a:r>
                            <a:rPr lang="en-US" sz="2400" dirty="0" smtClean="0"/>
                            <a:t>Source of Variation</a:t>
                          </a:r>
                          <a:endParaRPr lang="en-GB" sz="2400" dirty="0"/>
                        </a:p>
                      </a:txBody>
                      <a:tcPr/>
                    </a:tc>
                    <a:tc>
                      <a:txBody>
                        <a:bodyPr/>
                        <a:lstStyle/>
                        <a:p>
                          <a:pPr algn="ctr"/>
                          <a:r>
                            <a:rPr lang="en-US" sz="2400" dirty="0" err="1" smtClean="0"/>
                            <a:t>df</a:t>
                          </a:r>
                          <a:endParaRPr lang="en-GB" sz="2400" dirty="0"/>
                        </a:p>
                      </a:txBody>
                      <a:tcPr/>
                    </a:tc>
                    <a:tc>
                      <a:txBody>
                        <a:bodyPr/>
                        <a:lstStyle/>
                        <a:p>
                          <a:pPr algn="ctr"/>
                          <a:r>
                            <a:rPr lang="en-US" sz="2400" dirty="0" smtClean="0"/>
                            <a:t>SS</a:t>
                          </a:r>
                          <a:endParaRPr lang="en-GB" sz="2400" dirty="0"/>
                        </a:p>
                      </a:txBody>
                      <a:tcPr/>
                    </a:tc>
                    <a:tc>
                      <a:txBody>
                        <a:bodyPr/>
                        <a:lstStyle/>
                        <a:p>
                          <a:pPr algn="ctr"/>
                          <a:r>
                            <a:rPr lang="en-US" sz="2400" dirty="0" smtClean="0"/>
                            <a:t>MS</a:t>
                          </a:r>
                          <a:endParaRPr lang="en-GB" sz="2400" dirty="0"/>
                        </a:p>
                      </a:txBody>
                      <a:tcPr/>
                    </a:tc>
                    <a:tc>
                      <a:txBody>
                        <a:bodyPr/>
                        <a:lstStyle/>
                        <a:p>
                          <a:pPr algn="ctr"/>
                          <a:r>
                            <a:rPr lang="en-US" sz="2400" dirty="0" smtClean="0"/>
                            <a:t>F</a:t>
                          </a:r>
                          <a:endParaRPr lang="en-GB" sz="2400" dirty="0"/>
                        </a:p>
                      </a:txBody>
                      <a:tcPr/>
                    </a:tc>
                    <a:tc>
                      <a:txBody>
                        <a:bodyPr/>
                        <a:lstStyle/>
                        <a:p>
                          <a:pPr algn="ctr"/>
                          <a:r>
                            <a:rPr lang="en-US" sz="2400" dirty="0" smtClean="0"/>
                            <a:t>P-Value</a:t>
                          </a:r>
                          <a:endParaRPr lang="en-GB" sz="2400" dirty="0"/>
                        </a:p>
                      </a:txBody>
                      <a:tcPr/>
                    </a:tc>
                  </a:tr>
                  <a:tr h="1089914">
                    <a:tc>
                      <a:txBody>
                        <a:bodyPr/>
                        <a:lstStyle/>
                        <a:p>
                          <a:pPr algn="ctr"/>
                          <a:r>
                            <a:rPr lang="en-US" sz="2400" dirty="0" smtClean="0"/>
                            <a:t>Regression model</a:t>
                          </a:r>
                          <a:endParaRPr lang="en-GB" sz="2400" dirty="0"/>
                        </a:p>
                      </a:txBody>
                      <a:tcPr/>
                    </a:tc>
                    <a:tc>
                      <a:txBody>
                        <a:bodyPr/>
                        <a:lstStyle/>
                        <a:p>
                          <a:pPr algn="ctr"/>
                          <a:r>
                            <a:rPr lang="en-US" sz="2400" dirty="0" smtClean="0"/>
                            <a:t>1</a:t>
                          </a:r>
                          <a:endParaRPr lang="en-GB" sz="2400" dirty="0"/>
                        </a:p>
                      </a:txBody>
                      <a:tcPr/>
                    </a:tc>
                    <a:tc>
                      <a:txBody>
                        <a:bodyPr/>
                        <a:lstStyle/>
                        <a:p>
                          <a:endParaRPr lang="en-US"/>
                        </a:p>
                      </a:txBody>
                      <a:tcPr>
                        <a:blipFill rotWithShape="0">
                          <a:blip r:embed="rId3"/>
                          <a:stretch>
                            <a:fillRect l="-98291" t="-79330" r="-173077" b="-201117"/>
                          </a:stretch>
                        </a:blipFill>
                      </a:tcPr>
                    </a:tc>
                    <a:tc>
                      <a:txBody>
                        <a:bodyPr/>
                        <a:lstStyle/>
                        <a:p>
                          <a:endParaRPr lang="en-US"/>
                        </a:p>
                      </a:txBody>
                      <a:tcPr>
                        <a:blipFill rotWithShape="0">
                          <a:blip r:embed="rId3"/>
                          <a:stretch>
                            <a:fillRect l="-282927" t="-79330" r="-146951" b="-201117"/>
                          </a:stretch>
                        </a:blipFill>
                      </a:tcPr>
                    </a:tc>
                    <a:tc>
                      <a:txBody>
                        <a:bodyPr/>
                        <a:lstStyle/>
                        <a:p>
                          <a:endParaRPr lang="en-US"/>
                        </a:p>
                      </a:txBody>
                      <a:tcPr>
                        <a:blipFill rotWithShape="0">
                          <a:blip r:embed="rId3"/>
                          <a:stretch>
                            <a:fillRect l="-479389" t="-79330" r="-83969" b="-201117"/>
                          </a:stretch>
                        </a:blipFill>
                      </a:tcPr>
                    </a:tc>
                    <a:tc>
                      <a:txBody>
                        <a:bodyPr/>
                        <a:lstStyle/>
                        <a:p>
                          <a:pPr algn="ctr"/>
                          <a:r>
                            <a:rPr lang="en-US" sz="2400" dirty="0" smtClean="0"/>
                            <a:t>?</a:t>
                          </a:r>
                          <a:endParaRPr lang="en-GB" sz="2400" dirty="0"/>
                        </a:p>
                      </a:txBody>
                      <a:tcPr/>
                    </a:tc>
                  </a:tr>
                  <a:tr h="1089914">
                    <a:tc>
                      <a:txBody>
                        <a:bodyPr/>
                        <a:lstStyle/>
                        <a:p>
                          <a:pPr algn="ctr"/>
                          <a:r>
                            <a:rPr lang="en-US" sz="2400" dirty="0" smtClean="0"/>
                            <a:t>Error</a:t>
                          </a:r>
                          <a:endParaRPr lang="en-GB" sz="2400" dirty="0"/>
                        </a:p>
                      </a:txBody>
                      <a:tcPr/>
                    </a:tc>
                    <a:tc>
                      <a:txBody>
                        <a:bodyPr/>
                        <a:lstStyle/>
                        <a:p>
                          <a:pPr algn="ctr"/>
                          <a:r>
                            <a:rPr lang="en-US" sz="2400" dirty="0" smtClean="0"/>
                            <a:t>n-2</a:t>
                          </a:r>
                          <a:endParaRPr lang="en-GB" sz="2400" dirty="0"/>
                        </a:p>
                      </a:txBody>
                      <a:tcPr/>
                    </a:tc>
                    <a:tc>
                      <a:txBody>
                        <a:bodyPr/>
                        <a:lstStyle/>
                        <a:p>
                          <a:endParaRPr lang="en-US"/>
                        </a:p>
                      </a:txBody>
                      <a:tcPr>
                        <a:blipFill rotWithShape="0">
                          <a:blip r:embed="rId3"/>
                          <a:stretch>
                            <a:fillRect l="-98291" t="-179330" r="-173077" b="-101117"/>
                          </a:stretch>
                        </a:blipFill>
                      </a:tcPr>
                    </a:tc>
                    <a:tc>
                      <a:txBody>
                        <a:bodyPr/>
                        <a:lstStyle/>
                        <a:p>
                          <a:endParaRPr lang="en-US"/>
                        </a:p>
                      </a:txBody>
                      <a:tcPr>
                        <a:blipFill rotWithShape="0">
                          <a:blip r:embed="rId3"/>
                          <a:stretch>
                            <a:fillRect l="-282927" t="-179330" r="-146951" b="-101117"/>
                          </a:stretch>
                        </a:blipFill>
                      </a:tcPr>
                    </a:tc>
                    <a:tc>
                      <a:txBody>
                        <a:bodyPr/>
                        <a:lstStyle/>
                        <a:p>
                          <a:pPr algn="ctr"/>
                          <a:endParaRPr lang="en-GB" sz="2400" dirty="0"/>
                        </a:p>
                      </a:txBody>
                      <a:tcPr/>
                    </a:tc>
                    <a:tc>
                      <a:txBody>
                        <a:bodyPr/>
                        <a:lstStyle/>
                        <a:p>
                          <a:pPr algn="ctr"/>
                          <a:endParaRPr lang="en-GB" sz="2400" dirty="0"/>
                        </a:p>
                      </a:txBody>
                      <a:tcPr/>
                    </a:tc>
                  </a:tr>
                  <a:tr h="1089914">
                    <a:tc>
                      <a:txBody>
                        <a:bodyPr/>
                        <a:lstStyle/>
                        <a:p>
                          <a:pPr algn="ctr"/>
                          <a:r>
                            <a:rPr lang="en-US" sz="2400" dirty="0" smtClean="0"/>
                            <a:t>Total</a:t>
                          </a:r>
                          <a:endParaRPr lang="en-GB" sz="2400" dirty="0"/>
                        </a:p>
                      </a:txBody>
                      <a:tcPr/>
                    </a:tc>
                    <a:tc>
                      <a:txBody>
                        <a:bodyPr/>
                        <a:lstStyle/>
                        <a:p>
                          <a:pPr algn="ctr"/>
                          <a:r>
                            <a:rPr lang="en-US" sz="2400" dirty="0" smtClean="0"/>
                            <a:t>n-1</a:t>
                          </a:r>
                          <a:endParaRPr lang="en-GB" sz="2400" dirty="0"/>
                        </a:p>
                      </a:txBody>
                      <a:tcPr/>
                    </a:tc>
                    <a:tc>
                      <a:txBody>
                        <a:bodyPr/>
                        <a:lstStyle/>
                        <a:p>
                          <a:endParaRPr lang="en-US"/>
                        </a:p>
                      </a:txBody>
                      <a:tcPr>
                        <a:blipFill rotWithShape="0">
                          <a:blip r:embed="rId3"/>
                          <a:stretch>
                            <a:fillRect l="-98291" t="-279330" r="-173077" b="-1117"/>
                          </a:stretch>
                        </a:blipFill>
                      </a:tcPr>
                    </a:tc>
                    <a:tc>
                      <a:txBody>
                        <a:bodyPr/>
                        <a:lstStyle/>
                        <a:p>
                          <a:pPr algn="ctr"/>
                          <a:endParaRPr lang="en-GB" sz="2400" dirty="0"/>
                        </a:p>
                      </a:txBody>
                      <a:tcPr/>
                    </a:tc>
                    <a:tc>
                      <a:txBody>
                        <a:bodyPr/>
                        <a:lstStyle/>
                        <a:p>
                          <a:pPr algn="ctr"/>
                          <a:endParaRPr lang="en-GB" sz="2400" dirty="0"/>
                        </a:p>
                      </a:txBody>
                      <a:tcPr/>
                    </a:tc>
                    <a:tc>
                      <a:txBody>
                        <a:bodyPr/>
                        <a:lstStyle/>
                        <a:p>
                          <a:pPr algn="ctr"/>
                          <a:endParaRPr lang="en-GB" sz="2400" dirty="0"/>
                        </a:p>
                      </a:txBody>
                      <a:tcPr/>
                    </a:tc>
                  </a:tr>
                </a:tbl>
              </a:graphicData>
            </a:graphic>
          </p:graphicFrame>
        </mc:Fallback>
      </mc:AlternateContent>
    </p:spTree>
    <p:extLst>
      <p:ext uri="{BB962C8B-B14F-4D97-AF65-F5344CB8AC3E}">
        <p14:creationId xmlns:p14="http://schemas.microsoft.com/office/powerpoint/2010/main" val="23276375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337751"/>
                <a:ext cx="10058400" cy="5914768"/>
              </a:xfrm>
            </p:spPr>
            <p:txBody>
              <a:bodyPr>
                <a:noAutofit/>
              </a:bodyPr>
              <a:lstStyle/>
              <a:p>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In Simple </a:t>
                </a:r>
                <a:r>
                  <a:rPr lang="en-US" sz="2800" dirty="0">
                    <a:solidFill>
                      <a:schemeClr val="accent1">
                        <a:lumMod val="75000"/>
                      </a:schemeClr>
                    </a:solidFill>
                    <a:latin typeface="Times New Roman" panose="02020603050405020304" pitchFamily="18" charset="0"/>
                    <a:cs typeface="Times New Roman" panose="02020603050405020304" pitchFamily="18" charset="0"/>
                  </a:rPr>
                  <a:t>Linear Regression </a:t>
                </a:r>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Model</a:t>
                </a:r>
              </a:p>
              <a:p>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2800" dirty="0">
                    <a:solidFill>
                      <a:schemeClr val="tx1"/>
                    </a:solidFill>
                    <a:latin typeface="Times New Roman" panose="02020603050405020304" pitchFamily="18" charset="0"/>
                    <a:cs typeface="Times New Roman" panose="02020603050405020304" pitchFamily="18" charset="0"/>
                  </a:rPr>
                  <a:t>1. Hypotheses</a:t>
                </a:r>
              </a:p>
              <a:p>
                <a14:m>
                  <m:oMath xmlns:m="http://schemas.openxmlformats.org/officeDocument/2006/math">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𝐻</m:t>
                        </m:r>
                      </m:e>
                      <m:sub>
                        <m:r>
                          <a:rPr lang="en-US" sz="2800" i="1">
                            <a:solidFill>
                              <a:schemeClr val="tx1"/>
                            </a:solidFill>
                            <a:latin typeface="Cambria Math" panose="02040503050406030204" pitchFamily="18" charset="0"/>
                          </a:rPr>
                          <m:t>0</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𝛽</m:t>
                        </m:r>
                      </m:e>
                      <m:sub>
                        <m:r>
                          <a:rPr lang="en-US" sz="2800" i="1">
                            <a:solidFill>
                              <a:schemeClr val="tx1"/>
                            </a:solidFill>
                            <a:latin typeface="Cambria Math" panose="02040503050406030204" pitchFamily="18" charset="0"/>
                          </a:rPr>
                          <m:t>1</m:t>
                        </m:r>
                      </m:sub>
                    </m:sSub>
                    <m:r>
                      <a:rPr lang="en-US" sz="2800" i="1">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0</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𝑣𝑠</m:t>
                    </m:r>
                    <m:r>
                      <a:rPr lang="en-US" sz="2800" b="0" i="1" smtClean="0">
                        <a:solidFill>
                          <a:schemeClr val="tx1"/>
                        </a:solidFill>
                        <a:latin typeface="Cambria Math" panose="02040503050406030204" pitchFamily="18" charset="0"/>
                      </a:rPr>
                      <m:t>.     </m:t>
                    </m:r>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𝐻</m:t>
                        </m:r>
                      </m:e>
                      <m:sub>
                        <m:r>
                          <a:rPr lang="en-US" sz="2800" i="1">
                            <a:solidFill>
                              <a:schemeClr val="tx1"/>
                            </a:solidFill>
                            <a:latin typeface="Cambria Math" panose="02040503050406030204" pitchFamily="18" charset="0"/>
                          </a:rPr>
                          <m:t>1</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𝛽</m:t>
                        </m:r>
                      </m:e>
                      <m:sub>
                        <m:r>
                          <a:rPr lang="en-US" sz="2800" i="1">
                            <a:solidFill>
                              <a:schemeClr val="tx1"/>
                            </a:solidFill>
                            <a:latin typeface="Cambria Math" panose="02040503050406030204" pitchFamily="18" charset="0"/>
                          </a:rPr>
                          <m:t>1</m:t>
                        </m:r>
                      </m:sub>
                    </m:sSub>
                    <m:r>
                      <a:rPr lang="en-US" sz="2800" i="1" dirty="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rPr>
                      <m:t>0</m:t>
                    </m:r>
                  </m:oMath>
                </a14:m>
                <a:endParaRPr lang="en-US" sz="2800" b="0" dirty="0" smtClean="0">
                  <a:solidFill>
                    <a:schemeClr val="tx1"/>
                  </a:solidFill>
                  <a:latin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2.Test statistic</a:t>
                </a:r>
              </a:p>
              <a:p>
                <a14:m>
                  <m:oMath xmlns:m="http://schemas.openxmlformats.org/officeDocument/2006/math">
                    <m:r>
                      <a:rPr lang="en-US" sz="2800" i="1">
                        <a:latin typeface="Cambria Math" panose="02040503050406030204" pitchFamily="18" charset="0"/>
                      </a:rPr>
                      <m:t>𝐹</m:t>
                    </m:r>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𝑀𝑆𝑅</m:t>
                        </m:r>
                      </m:num>
                      <m:den>
                        <m:r>
                          <a:rPr lang="en-US" sz="2800" i="1">
                            <a:latin typeface="Cambria Math" panose="02040503050406030204" pitchFamily="18" charset="0"/>
                          </a:rPr>
                          <m:t>𝑀𝑆𝐸</m:t>
                        </m:r>
                      </m:den>
                    </m:f>
                    <m:r>
                      <a:rPr lang="en-US" sz="2800"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sz="2800" i="1">
                            <a:latin typeface="Cambria Math" panose="02040503050406030204" pitchFamily="18" charset="0"/>
                            <a:ea typeface="Cambria Math" panose="02040503050406030204" pitchFamily="18" charset="0"/>
                            <a:cs typeface="Times New Roman" panose="02020603050405020304" pitchFamily="18" charset="0"/>
                          </a:rPr>
                        </m:ctrlPr>
                      </m:sSubPr>
                      <m:e>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𝐹</m:t>
                        </m:r>
                      </m:e>
                      <m:sub>
                        <m:r>
                          <a:rPr lang="en-US" sz="2800" b="0" i="1" smtClean="0">
                            <a:latin typeface="Cambria Math" panose="02040503050406030204" pitchFamily="18" charset="0"/>
                            <a:ea typeface="Cambria Math" panose="02040503050406030204" pitchFamily="18" charset="0"/>
                            <a:cs typeface="Times New Roman" panose="02020603050405020304" pitchFamily="18" charset="0"/>
                          </a:rPr>
                          <m:t>1</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ea typeface="Cambria Math" panose="02040503050406030204" pitchFamily="18" charset="0"/>
                            <a:cs typeface="Times New Roman" panose="02020603050405020304" pitchFamily="18" charset="0"/>
                          </a:rPr>
                          <m:t>𝑛</m:t>
                        </m:r>
                        <m:r>
                          <a:rPr lang="en-US" sz="2800" i="1">
                            <a:latin typeface="Cambria Math" panose="02040503050406030204" pitchFamily="18" charset="0"/>
                            <a:ea typeface="Cambria Math" panose="02040503050406030204" pitchFamily="18" charset="0"/>
                            <a:cs typeface="Times New Roman" panose="02020603050405020304" pitchFamily="18" charset="0"/>
                          </a:rPr>
                          <m:t>−</m:t>
                        </m:r>
                        <m:r>
                          <a:rPr lang="en-US" sz="2800" i="1">
                            <a:latin typeface="Cambria Math" panose="02040503050406030204" pitchFamily="18" charset="0"/>
                            <a:ea typeface="Cambria Math" panose="02040503050406030204" pitchFamily="18" charset="0"/>
                            <a:cs typeface="Times New Roman" panose="02020603050405020304" pitchFamily="18" charset="0"/>
                          </a:rPr>
                          <m:t>2</m:t>
                        </m:r>
                      </m:sub>
                    </m:sSub>
                  </m:oMath>
                </a14:m>
                <a:endParaRPr lang="en-GB" sz="2800" dirty="0" smtClean="0">
                  <a:solidFill>
                    <a:schemeClr val="accent1">
                      <a:lumMod val="75000"/>
                    </a:schemeClr>
                  </a:solidFill>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3.Critical Region</a:t>
                </a:r>
                <a:endParaRPr lang="en-US" sz="2800" dirty="0">
                  <a:solidFill>
                    <a:schemeClr val="tx1"/>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Reject </a:t>
                </a:r>
                <a14:m>
                  <m:oMath xmlns:m="http://schemas.openxmlformats.org/officeDocument/2006/math">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𝐻</m:t>
                        </m:r>
                      </m:e>
                      <m:sub>
                        <m:r>
                          <a:rPr lang="en-US" sz="2800" i="1">
                            <a:solidFill>
                              <a:schemeClr val="tx1"/>
                            </a:solidFill>
                            <a:latin typeface="Cambria Math" panose="02040503050406030204" pitchFamily="18" charset="0"/>
                          </a:rPr>
                          <m:t>0</m:t>
                        </m:r>
                      </m:sub>
                    </m:sSub>
                  </m:oMath>
                </a14:m>
                <a:r>
                  <a:rPr lang="en-GB" sz="2800" dirty="0">
                    <a:latin typeface="Times New Roman" panose="02020603050405020304" pitchFamily="18" charset="0"/>
                    <a:cs typeface="Times New Roman" panose="02020603050405020304" pitchFamily="18" charset="0"/>
                  </a:rPr>
                  <a:t> if </a:t>
                </a:r>
                <a:r>
                  <a:rPr lang="en-GB" sz="2800" dirty="0" smtClean="0">
                    <a:latin typeface="Times New Roman" panose="02020603050405020304" pitchFamily="18" charset="0"/>
                    <a:cs typeface="Times New Roman" panose="02020603050405020304" pitchFamily="18" charset="0"/>
                  </a:rPr>
                  <a:t>F&gt;</a:t>
                </a:r>
                <a14:m>
                  <m:oMath xmlns:m="http://schemas.openxmlformats.org/officeDocument/2006/math">
                    <m:sSub>
                      <m:sSubPr>
                        <m:ctrlPr>
                          <a:rPr lang="en-US" sz="2800" i="1">
                            <a:solidFill>
                              <a:schemeClr val="tx1"/>
                            </a:solidFill>
                            <a:latin typeface="Cambria Math" panose="02040503050406030204" pitchFamily="18" charset="0"/>
                            <a:cs typeface="Times New Roman" panose="02020603050405020304" pitchFamily="18" charset="0"/>
                          </a:rPr>
                        </m:ctrlPr>
                      </m:sSubPr>
                      <m:e>
                        <m:r>
                          <a:rPr lang="en-US" sz="2800" b="0" i="1" smtClean="0">
                            <a:solidFill>
                              <a:schemeClr val="tx1"/>
                            </a:solidFill>
                            <a:latin typeface="Cambria Math" panose="02040503050406030204" pitchFamily="18" charset="0"/>
                            <a:cs typeface="Times New Roman" panose="02020603050405020304" pitchFamily="18" charset="0"/>
                          </a:rPr>
                          <m:t>𝐹</m:t>
                        </m:r>
                      </m:e>
                      <m:sub>
                        <m:r>
                          <a:rPr lang="en-US" sz="2800" i="1">
                            <a:solidFill>
                              <a:schemeClr val="tx1"/>
                            </a:solidFill>
                            <a:latin typeface="Cambria Math" panose="02040503050406030204" pitchFamily="18" charset="0"/>
                            <a:cs typeface="Times New Roman" panose="02020603050405020304" pitchFamily="18" charset="0"/>
                          </a:rPr>
                          <m:t>1</m:t>
                        </m:r>
                        <m:r>
                          <a:rPr lang="en-US" sz="2800" i="1">
                            <a:solidFill>
                              <a:schemeClr val="tx1"/>
                            </a:solidFill>
                            <a:latin typeface="Cambria Math" panose="02040503050406030204" pitchFamily="18" charset="0"/>
                            <a:cs typeface="Times New Roman" panose="02020603050405020304" pitchFamily="18" charset="0"/>
                          </a:rPr>
                          <m:t>−</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m:t>
                        </m:r>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oMath>
                </a14:m>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4-Decision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By p-value : </a:t>
                </a:r>
                <a:r>
                  <a:rPr lang="en-GB" sz="2800" dirty="0">
                    <a:latin typeface="Times New Roman" panose="02020603050405020304" pitchFamily="18" charset="0"/>
                    <a:cs typeface="Times New Roman" panose="02020603050405020304" pitchFamily="18" charset="0"/>
                  </a:rPr>
                  <a:t>Reject </a:t>
                </a:r>
                <a14:m>
                  <m:oMath xmlns:m="http://schemas.openxmlformats.org/officeDocument/2006/math">
                    <m:sSub>
                      <m:sSubPr>
                        <m:ctrlPr>
                          <a:rPr lang="en-GB" sz="2800" i="1">
                            <a:latin typeface="Cambria Math" panose="02040503050406030204" pitchFamily="18" charset="0"/>
                          </a:rPr>
                        </m:ctrlPr>
                      </m:sSubPr>
                      <m:e>
                        <m:r>
                          <a:rPr lang="en-US" sz="2800" i="1">
                            <a:latin typeface="Cambria Math" panose="02040503050406030204" pitchFamily="18" charset="0"/>
                          </a:rPr>
                          <m:t>𝐻</m:t>
                        </m:r>
                      </m:e>
                      <m:sub>
                        <m:r>
                          <a:rPr lang="en-US" sz="2800" i="1">
                            <a:latin typeface="Cambria Math" panose="02040503050406030204" pitchFamily="18" charset="0"/>
                          </a:rPr>
                          <m:t>0</m:t>
                        </m:r>
                      </m:sub>
                    </m:sSub>
                  </m:oMath>
                </a14:m>
                <a:r>
                  <a:rPr lang="en-US" sz="2800" dirty="0">
                    <a:latin typeface="Times New Roman" panose="02020603050405020304" pitchFamily="18" charset="0"/>
                    <a:cs typeface="Times New Roman" panose="02020603050405020304" pitchFamily="18" charset="0"/>
                  </a:rPr>
                  <a:t> if </a:t>
                </a:r>
                <a14:m>
                  <m:oMath xmlns:m="http://schemas.openxmlformats.org/officeDocument/2006/math">
                    <m:r>
                      <a:rPr lang="en-US" sz="2800" i="1">
                        <a:latin typeface="Cambria Math" panose="02040503050406030204" pitchFamily="18" charset="0"/>
                      </a:rPr>
                      <m:t>𝑝</m:t>
                    </m:r>
                    <m:r>
                      <a:rPr lang="en-US" sz="2800" i="1">
                        <a:latin typeface="Cambria Math" panose="02040503050406030204" pitchFamily="18" charset="0"/>
                      </a:rPr>
                      <m:t>−</m:t>
                    </m:r>
                    <m:r>
                      <a:rPr lang="en-US" sz="2800" i="1">
                        <a:latin typeface="Cambria Math" panose="02040503050406030204" pitchFamily="18" charset="0"/>
                      </a:rPr>
                      <m:t>𝑣𝑎𝑙𝑢𝑒</m:t>
                    </m:r>
                    <m:r>
                      <a:rPr lang="en-US" sz="2800" i="1">
                        <a:latin typeface="Cambria Math" panose="02040503050406030204" pitchFamily="18" charset="0"/>
                      </a:rPr>
                      <m:t>&lt;</m:t>
                    </m:r>
                    <m:r>
                      <a:rPr lang="en-US" sz="2800" i="1">
                        <a:latin typeface="Cambria Math" panose="02040503050406030204" pitchFamily="18" charset="0"/>
                      </a:rPr>
                      <m:t>𝛼</m:t>
                    </m:r>
                  </m:oMath>
                </a14:m>
                <a:endParaRPr lang="en-US" sz="2800"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337751"/>
                <a:ext cx="10058400" cy="5914768"/>
              </a:xfrm>
              <a:blipFill rotWithShape="0">
                <a:blip r:embed="rId2"/>
                <a:stretch>
                  <a:fillRect l="-1212" t="-1751"/>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79</a:t>
            </a:fld>
            <a:endParaRPr lang="en-US" dirty="0"/>
          </a:p>
        </p:txBody>
      </p:sp>
    </p:spTree>
    <p:extLst>
      <p:ext uri="{BB962C8B-B14F-4D97-AF65-F5344CB8AC3E}">
        <p14:creationId xmlns:p14="http://schemas.microsoft.com/office/powerpoint/2010/main" val="9827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61083"/>
          </a:xfrm>
        </p:spPr>
        <p:txBody>
          <a:bodyPr>
            <a:normAutofit/>
          </a:bodyPr>
          <a:lstStyle/>
          <a:p>
            <a:r>
              <a:rPr lang="en-US" sz="2000" dirty="0">
                <a:solidFill>
                  <a:schemeClr val="bg2">
                    <a:lumMod val="50000"/>
                  </a:schemeClr>
                </a:solidFill>
                <a:latin typeface="Times New Roman" panose="02020603050405020304" pitchFamily="18" charset="0"/>
                <a:cs typeface="Times New Roman" panose="02020603050405020304" pitchFamily="18" charset="0"/>
              </a:rPr>
              <a:t>Statistical Relation between Two </a:t>
            </a:r>
            <a:r>
              <a:rPr lang="en-US" sz="2000" dirty="0" smtClean="0">
                <a:solidFill>
                  <a:schemeClr val="bg2">
                    <a:lumMod val="50000"/>
                  </a:schemeClr>
                </a:solidFill>
                <a:latin typeface="Times New Roman" panose="02020603050405020304" pitchFamily="18" charset="0"/>
                <a:cs typeface="Times New Roman" panose="02020603050405020304" pitchFamily="18" charset="0"/>
              </a:rPr>
              <a:t>Variables</a:t>
            </a:r>
            <a:r>
              <a:rPr lang="en-US" sz="2000" dirty="0" smtClean="0">
                <a:latin typeface="Times New Roman" panose="02020603050405020304" pitchFamily="18" charset="0"/>
                <a:cs typeface="Times New Roman" panose="02020603050405020304" pitchFamily="18" charset="0"/>
              </a:rPr>
              <a:t/>
            </a:r>
            <a:br>
              <a:rPr lang="en-US" sz="2000" dirty="0" smtClean="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 statistical relation, unlike a functional relation, is not a perfect one. In general, </a:t>
            </a:r>
            <a:r>
              <a:rPr lang="en-US" sz="2000" dirty="0" smtClean="0">
                <a:latin typeface="Times New Roman" panose="02020603050405020304" pitchFamily="18" charset="0"/>
                <a:cs typeface="Times New Roman" panose="02020603050405020304" pitchFamily="18" charset="0"/>
              </a:rPr>
              <a:t>the observations </a:t>
            </a:r>
            <a:r>
              <a:rPr lang="en-US" sz="2000" dirty="0">
                <a:latin typeface="Times New Roman" panose="02020603050405020304" pitchFamily="18" charset="0"/>
                <a:cs typeface="Times New Roman" panose="02020603050405020304" pitchFamily="18" charset="0"/>
              </a:rPr>
              <a:t>for a statistical relation do not </a:t>
            </a:r>
            <a:r>
              <a:rPr lang="en-US" sz="2000" dirty="0" smtClean="0">
                <a:latin typeface="Times New Roman" panose="02020603050405020304" pitchFamily="18" charset="0"/>
                <a:cs typeface="Times New Roman" panose="02020603050405020304" pitchFamily="18" charset="0"/>
              </a:rPr>
              <a:t>fall </a:t>
            </a:r>
            <a:r>
              <a:rPr lang="en-US" sz="2000" dirty="0">
                <a:latin typeface="Times New Roman" panose="02020603050405020304" pitchFamily="18" charset="0"/>
                <a:cs typeface="Times New Roman" panose="02020603050405020304" pitchFamily="18" charset="0"/>
              </a:rPr>
              <a:t>directly on-the curve of relationship.</a:t>
            </a:r>
            <a:endParaRPr lang="en-GB" sz="2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247686"/>
            <a:ext cx="10058400" cy="4621408"/>
          </a:xfrm>
        </p:spPr>
        <p:txBody>
          <a:bodyPr>
            <a:noAutofit/>
          </a:bodyPr>
          <a:lstStyle/>
          <a:p>
            <a:pPr algn="just"/>
            <a:r>
              <a:rPr lang="en-US" dirty="0" smtClean="0">
                <a:solidFill>
                  <a:schemeClr val="bg2">
                    <a:lumMod val="50000"/>
                  </a:schemeClr>
                </a:solidFill>
                <a:latin typeface="Times New Roman" panose="02020603050405020304" pitchFamily="18" charset="0"/>
                <a:cs typeface="Times New Roman" panose="02020603050405020304" pitchFamily="18" charset="0"/>
              </a:rPr>
              <a:t>Example 1: Page 3</a:t>
            </a:r>
          </a:p>
          <a:p>
            <a:pPr algn="just"/>
            <a:r>
              <a:rPr lang="en-US" dirty="0" smtClean="0">
                <a:latin typeface="Times New Roman" panose="02020603050405020304" pitchFamily="18" charset="0"/>
                <a:cs typeface="Times New Roman" panose="02020603050405020304" pitchFamily="18" charset="0"/>
              </a:rPr>
              <a:t>Performance </a:t>
            </a:r>
            <a:r>
              <a:rPr lang="en-US" dirty="0">
                <a:latin typeface="Times New Roman" panose="02020603050405020304" pitchFamily="18" charset="0"/>
                <a:cs typeface="Times New Roman" panose="02020603050405020304" pitchFamily="18" charset="0"/>
              </a:rPr>
              <a:t>evaluations for 10 employees were obtained at midyear and at </a:t>
            </a:r>
            <a:r>
              <a:rPr lang="en-US" dirty="0" smtClean="0">
                <a:latin typeface="Times New Roman" panose="02020603050405020304" pitchFamily="18" charset="0"/>
                <a:cs typeface="Times New Roman" panose="02020603050405020304" pitchFamily="18" charset="0"/>
              </a:rPr>
              <a:t>year-end. These </a:t>
            </a:r>
            <a:r>
              <a:rPr lang="en-US" dirty="0">
                <a:latin typeface="Times New Roman" panose="02020603050405020304" pitchFamily="18" charset="0"/>
                <a:cs typeface="Times New Roman" panose="02020603050405020304" pitchFamily="18" charset="0"/>
              </a:rPr>
              <a:t>data are plotted in Figure 1.2a. Year-end evaluations are taken as the dependent </a:t>
            </a:r>
            <a:r>
              <a:rPr lang="en-US" dirty="0" smtClean="0">
                <a:latin typeface="Times New Roman" panose="02020603050405020304" pitchFamily="18" charset="0"/>
                <a:cs typeface="Times New Roman" panose="02020603050405020304" pitchFamily="18" charset="0"/>
              </a:rPr>
              <a:t>or response </a:t>
            </a:r>
            <a:r>
              <a:rPr lang="en-US" dirty="0">
                <a:latin typeface="Times New Roman" panose="02020603050405020304" pitchFamily="18" charset="0"/>
                <a:cs typeface="Times New Roman" panose="02020603050405020304" pitchFamily="18" charset="0"/>
              </a:rPr>
              <a:t>variable Y, and midyear evaluations as the independent, explanatory, or </a:t>
            </a:r>
            <a:r>
              <a:rPr lang="en-US" dirty="0" smtClean="0">
                <a:latin typeface="Times New Roman" panose="02020603050405020304" pitchFamily="18" charset="0"/>
                <a:cs typeface="Times New Roman" panose="02020603050405020304" pitchFamily="18" charset="0"/>
              </a:rPr>
              <a:t>predictor </a:t>
            </a:r>
            <a:r>
              <a:rPr lang="en-US" i="1" dirty="0">
                <a:latin typeface="Times New Roman" panose="02020603050405020304" pitchFamily="18" charset="0"/>
                <a:cs typeface="Times New Roman" panose="02020603050405020304" pitchFamily="18" charset="0"/>
              </a:rPr>
              <a:t>variable </a:t>
            </a:r>
            <a:r>
              <a:rPr lang="en-US" dirty="0">
                <a:latin typeface="Times New Roman" panose="02020603050405020304" pitchFamily="18" charset="0"/>
                <a:cs typeface="Times New Roman" panose="02020603050405020304" pitchFamily="18" charset="0"/>
              </a:rPr>
              <a:t>X. The plotting is done as before. For instance, the midyear and year-end </a:t>
            </a:r>
            <a:r>
              <a:rPr lang="en-US" dirty="0" smtClean="0">
                <a:latin typeface="Times New Roman" panose="02020603050405020304" pitchFamily="18" charset="0"/>
                <a:cs typeface="Times New Roman" panose="02020603050405020304" pitchFamily="18" charset="0"/>
              </a:rPr>
              <a:t>performance evaluations </a:t>
            </a:r>
            <a:r>
              <a:rPr lang="en-US" dirty="0">
                <a:latin typeface="Times New Roman" panose="02020603050405020304" pitchFamily="18" charset="0"/>
                <a:cs typeface="Times New Roman" panose="02020603050405020304" pitchFamily="18" charset="0"/>
              </a:rPr>
              <a:t>for the first employee are plotted at X = 90, </a:t>
            </a:r>
            <a:r>
              <a:rPr lang="en-US" i="1" dirty="0">
                <a:latin typeface="Times New Roman" panose="02020603050405020304" pitchFamily="18" charset="0"/>
                <a:cs typeface="Times New Roman" panose="02020603050405020304" pitchFamily="18" charset="0"/>
              </a:rPr>
              <a:t>Y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94. Figure </a:t>
            </a:r>
            <a:r>
              <a:rPr lang="en-US" dirty="0">
                <a:latin typeface="Times New Roman" panose="02020603050405020304" pitchFamily="18" charset="0"/>
                <a:cs typeface="Times New Roman" panose="02020603050405020304" pitchFamily="18" charset="0"/>
              </a:rPr>
              <a:t>l.2a clearly suggests that there is a relation between midyear and year-end </a:t>
            </a:r>
            <a:r>
              <a:rPr lang="en-US" dirty="0" smtClean="0">
                <a:latin typeface="Times New Roman" panose="02020603050405020304" pitchFamily="18" charset="0"/>
                <a:cs typeface="Times New Roman" panose="02020603050405020304" pitchFamily="18" charset="0"/>
              </a:rPr>
              <a:t>evaluations, in </a:t>
            </a:r>
            <a:r>
              <a:rPr lang="en-US" dirty="0">
                <a:latin typeface="Times New Roman" panose="02020603050405020304" pitchFamily="18" charset="0"/>
                <a:cs typeface="Times New Roman" panose="02020603050405020304" pitchFamily="18" charset="0"/>
              </a:rPr>
              <a:t>the sense that the higher the midyear evaluation, the higher tends to be the </a:t>
            </a:r>
            <a:r>
              <a:rPr lang="en-US" dirty="0" smtClean="0">
                <a:latin typeface="Times New Roman" panose="02020603050405020304" pitchFamily="18" charset="0"/>
                <a:cs typeface="Times New Roman" panose="02020603050405020304" pitchFamily="18" charset="0"/>
              </a:rPr>
              <a:t>year-end evaluation</a:t>
            </a:r>
            <a:r>
              <a:rPr lang="en-US" dirty="0">
                <a:latin typeface="Times New Roman" panose="02020603050405020304" pitchFamily="18" charset="0"/>
                <a:cs typeface="Times New Roman" panose="02020603050405020304" pitchFamily="18" charset="0"/>
              </a:rPr>
              <a:t>. However, the relation is not a perfect one. There is a scattering of points, </a:t>
            </a:r>
            <a:r>
              <a:rPr lang="en-US" dirty="0" smtClean="0">
                <a:latin typeface="Times New Roman" panose="02020603050405020304" pitchFamily="18" charset="0"/>
                <a:cs typeface="Times New Roman" panose="02020603050405020304" pitchFamily="18" charset="0"/>
              </a:rPr>
              <a:t>suggesting that </a:t>
            </a:r>
            <a:r>
              <a:rPr lang="en-US" dirty="0">
                <a:latin typeface="Times New Roman" panose="02020603050405020304" pitchFamily="18" charset="0"/>
                <a:cs typeface="Times New Roman" panose="02020603050405020304" pitchFamily="18" charset="0"/>
              </a:rPr>
              <a:t>some of the variation in year-end evaluations is not accounted for by </a:t>
            </a:r>
            <a:r>
              <a:rPr lang="en-US" dirty="0" smtClean="0">
                <a:latin typeface="Times New Roman" panose="02020603050405020304" pitchFamily="18" charset="0"/>
                <a:cs typeface="Times New Roman" panose="02020603050405020304" pitchFamily="18" charset="0"/>
              </a:rPr>
              <a:t>midyear performance </a:t>
            </a:r>
            <a:r>
              <a:rPr lang="en-US" dirty="0">
                <a:latin typeface="Times New Roman" panose="02020603050405020304" pitchFamily="18" charset="0"/>
                <a:cs typeface="Times New Roman" panose="02020603050405020304" pitchFamily="18" charset="0"/>
              </a:rPr>
              <a:t>assessments. For instance, two employees had midyear evaluations of X = </a:t>
            </a:r>
            <a:r>
              <a:rPr lang="en-US" dirty="0" smtClean="0">
                <a:latin typeface="Times New Roman" panose="02020603050405020304" pitchFamily="18" charset="0"/>
                <a:cs typeface="Times New Roman" panose="02020603050405020304" pitchFamily="18" charset="0"/>
              </a:rPr>
              <a:t>80, yet </a:t>
            </a:r>
            <a:r>
              <a:rPr lang="en-US" dirty="0">
                <a:latin typeface="Times New Roman" panose="02020603050405020304" pitchFamily="18" charset="0"/>
                <a:cs typeface="Times New Roman" panose="02020603050405020304" pitchFamily="18" charset="0"/>
              </a:rPr>
              <a:t>they received somewhat different year-end evaluations. Because of the scattering </a:t>
            </a:r>
            <a:r>
              <a:rPr lang="en-US" dirty="0" smtClean="0">
                <a:latin typeface="Times New Roman" panose="02020603050405020304" pitchFamily="18" charset="0"/>
                <a:cs typeface="Times New Roman" panose="02020603050405020304" pitchFamily="18" charset="0"/>
              </a:rPr>
              <a:t>of points </a:t>
            </a:r>
            <a:r>
              <a:rPr lang="en-US" dirty="0">
                <a:latin typeface="Times New Roman" panose="02020603050405020304" pitchFamily="18" charset="0"/>
                <a:cs typeface="Times New Roman" panose="02020603050405020304" pitchFamily="18" charset="0"/>
              </a:rPr>
              <a:t>in a statistical relation, Figure 1.2a is called a </a:t>
            </a:r>
            <a:r>
              <a:rPr lang="en-US" i="1" dirty="0">
                <a:latin typeface="Times New Roman" panose="02020603050405020304" pitchFamily="18" charset="0"/>
                <a:cs typeface="Times New Roman" panose="02020603050405020304" pitchFamily="18" charset="0"/>
              </a:rPr>
              <a:t>scatter diagram </a:t>
            </a:r>
            <a:r>
              <a:rPr lang="en-US" dirty="0">
                <a:latin typeface="Times New Roman" panose="02020603050405020304" pitchFamily="18" charset="0"/>
                <a:cs typeface="Times New Roman" panose="02020603050405020304" pitchFamily="18" charset="0"/>
              </a:rPr>
              <a:t>or </a:t>
            </a:r>
            <a:r>
              <a:rPr lang="en-US" i="1" dirty="0">
                <a:latin typeface="Times New Roman" panose="02020603050405020304" pitchFamily="18" charset="0"/>
                <a:cs typeface="Times New Roman" panose="02020603050405020304" pitchFamily="18" charset="0"/>
              </a:rPr>
              <a:t>scatter plot. </a:t>
            </a:r>
            <a:r>
              <a:rPr lang="en-US" dirty="0" smtClean="0">
                <a:latin typeface="Times New Roman" panose="02020603050405020304" pitchFamily="18" charset="0"/>
                <a:cs typeface="Times New Roman" panose="02020603050405020304" pitchFamily="18" charset="0"/>
              </a:rPr>
              <a:t>In statistical </a:t>
            </a:r>
            <a:r>
              <a:rPr lang="en-US" dirty="0">
                <a:latin typeface="Times New Roman" panose="02020603050405020304" pitchFamily="18" charset="0"/>
                <a:cs typeface="Times New Roman" panose="02020603050405020304" pitchFamily="18" charset="0"/>
              </a:rPr>
              <a:t>terminology, each point in the scatter diagram represents a </a:t>
            </a:r>
            <a:r>
              <a:rPr lang="en-US" i="1" dirty="0">
                <a:latin typeface="Times New Roman" panose="02020603050405020304" pitchFamily="18" charset="0"/>
                <a:cs typeface="Times New Roman" panose="02020603050405020304" pitchFamily="18" charset="0"/>
              </a:rPr>
              <a:t>trial </a:t>
            </a:r>
            <a:r>
              <a:rPr lang="en-US" dirty="0">
                <a:latin typeface="Times New Roman" panose="02020603050405020304" pitchFamily="18" charset="0"/>
                <a:cs typeface="Times New Roman" panose="02020603050405020304" pitchFamily="18" charset="0"/>
              </a:rPr>
              <a:t>or a </a:t>
            </a:r>
            <a:r>
              <a:rPr lang="en-US" i="1" dirty="0" smtClean="0">
                <a:latin typeface="Times New Roman" panose="02020603050405020304" pitchFamily="18" charset="0"/>
                <a:cs typeface="Times New Roman" panose="02020603050405020304" pitchFamily="18" charset="0"/>
              </a:rPr>
              <a:t>case. </a:t>
            </a: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Figure 1.2b, we have plotted a line of relationship that describes the statistical </a:t>
            </a:r>
            <a:r>
              <a:rPr lang="en-US" dirty="0" smtClean="0">
                <a:latin typeface="Times New Roman" panose="02020603050405020304" pitchFamily="18" charset="0"/>
                <a:cs typeface="Times New Roman" panose="02020603050405020304" pitchFamily="18" charset="0"/>
              </a:rPr>
              <a:t>relation between </a:t>
            </a:r>
            <a:r>
              <a:rPr lang="en-US" dirty="0">
                <a:latin typeface="Times New Roman" panose="02020603050405020304" pitchFamily="18" charset="0"/>
                <a:cs typeface="Times New Roman" panose="02020603050405020304" pitchFamily="18" charset="0"/>
              </a:rPr>
              <a:t>midyear and year-end evaluations. It indicates the general tendency by which </a:t>
            </a:r>
            <a:r>
              <a:rPr lang="en-US" dirty="0" smtClean="0">
                <a:latin typeface="Times New Roman" panose="02020603050405020304" pitchFamily="18" charset="0"/>
                <a:cs typeface="Times New Roman" panose="02020603050405020304" pitchFamily="18" charset="0"/>
              </a:rPr>
              <a:t>yearend evaluations </a:t>
            </a:r>
            <a:r>
              <a:rPr lang="en-US" dirty="0">
                <a:latin typeface="Times New Roman" panose="02020603050405020304" pitchFamily="18" charset="0"/>
                <a:cs typeface="Times New Roman" panose="02020603050405020304" pitchFamily="18" charset="0"/>
              </a:rPr>
              <a:t>vary with the level of midyear performance evaluation. </a:t>
            </a: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113E31D-E2AB-40D1-8B51-AFA5AFEF393A}" type="slidenum">
              <a:rPr lang="en-US" smtClean="0"/>
              <a:t>8</a:t>
            </a:fld>
            <a:endParaRPr lang="en-US" dirty="0"/>
          </a:p>
        </p:txBody>
      </p:sp>
    </p:spTree>
    <p:extLst>
      <p:ext uri="{BB962C8B-B14F-4D97-AF65-F5344CB8AC3E}">
        <p14:creationId xmlns:p14="http://schemas.microsoft.com/office/powerpoint/2010/main" val="32083738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378941"/>
                <a:ext cx="10058400" cy="5490153"/>
              </a:xfrm>
            </p:spPr>
            <p:txBody>
              <a:bodyPr>
                <a:normAutofit fontScale="85000" lnSpcReduction="20000"/>
              </a:bodyPr>
              <a:lstStyle/>
              <a:p>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Then to test </a:t>
                </a:r>
                <a14:m>
                  <m:oMath xmlns:m="http://schemas.openxmlformats.org/officeDocument/2006/math">
                    <m:sSub>
                      <m:sSubPr>
                        <m:ctrlPr>
                          <a:rPr lang="en-US" sz="2800" i="1">
                            <a:solidFill>
                              <a:schemeClr val="accent1">
                                <a:lumMod val="75000"/>
                              </a:schemeClr>
                            </a:solidFill>
                            <a:latin typeface="Cambria Math" panose="02040503050406030204" pitchFamily="18" charset="0"/>
                          </a:rPr>
                        </m:ctrlPr>
                      </m:sSubPr>
                      <m:e>
                        <m:r>
                          <a:rPr lang="en-US" sz="2800" i="1">
                            <a:solidFill>
                              <a:schemeClr val="accent1">
                                <a:lumMod val="75000"/>
                              </a:schemeClr>
                            </a:solidFill>
                            <a:latin typeface="Cambria Math" panose="02040503050406030204" pitchFamily="18" charset="0"/>
                            <a:ea typeface="Cambria Math" panose="02040503050406030204" pitchFamily="18" charset="0"/>
                          </a:rPr>
                          <m:t>𝛽</m:t>
                        </m:r>
                      </m:e>
                      <m:sub>
                        <m:r>
                          <a:rPr lang="en-US" sz="2800" i="1">
                            <a:solidFill>
                              <a:schemeClr val="accent1">
                                <a:lumMod val="75000"/>
                              </a:schemeClr>
                            </a:solidFill>
                            <a:latin typeface="Cambria Math" panose="02040503050406030204" pitchFamily="18" charset="0"/>
                          </a:rPr>
                          <m:t>1</m:t>
                        </m:r>
                      </m:sub>
                    </m:sSub>
                    <m:r>
                      <a:rPr lang="en-US" sz="2800" i="1">
                        <a:solidFill>
                          <a:schemeClr val="accent1">
                            <a:lumMod val="75000"/>
                          </a:schemeClr>
                        </a:solidFill>
                        <a:latin typeface="Cambria Math" panose="02040503050406030204" pitchFamily="18" charset="0"/>
                      </a:rPr>
                      <m:t>=</m:t>
                    </m:r>
                    <m:r>
                      <a:rPr lang="en-US" sz="2800" i="1">
                        <a:solidFill>
                          <a:schemeClr val="accent1">
                            <a:lumMod val="75000"/>
                          </a:schemeClr>
                        </a:solidFill>
                        <a:latin typeface="Cambria Math" panose="02040503050406030204" pitchFamily="18" charset="0"/>
                      </a:rPr>
                      <m:t>0</m:t>
                    </m:r>
                  </m:oMath>
                </a14:m>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 “the linearity” , we have two methods</a:t>
                </a:r>
              </a:p>
              <a:p>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In our example</a:t>
                </a:r>
              </a:p>
              <a:p>
                <a:pPr marL="0" indent="0">
                  <a:buNone/>
                </a:pPr>
                <a:r>
                  <a:rPr lang="en-US" sz="2800" dirty="0" smtClean="0">
                    <a:latin typeface="Times New Roman" panose="02020603050405020304" pitchFamily="18" charset="0"/>
                    <a:cs typeface="Times New Roman" panose="02020603050405020304" pitchFamily="18" charset="0"/>
                  </a:rPr>
                  <a:t> </a:t>
                </a:r>
                <a:r>
                  <a:rPr lang="en-US" sz="2800" dirty="0" smtClean="0">
                    <a:solidFill>
                      <a:schemeClr val="accent1">
                        <a:lumMod val="75000"/>
                      </a:schemeClr>
                    </a:solidFill>
                    <a:latin typeface="Times New Roman" panose="02020603050405020304" pitchFamily="18" charset="0"/>
                    <a:cs typeface="Times New Roman" panose="02020603050405020304" pitchFamily="18" charset="0"/>
                  </a:rPr>
                  <a:t>Method I:</a:t>
                </a:r>
              </a:p>
              <a:p>
                <a:r>
                  <a:rPr lang="en-US" sz="2800" dirty="0">
                    <a:solidFill>
                      <a:schemeClr val="tx1"/>
                    </a:solidFill>
                    <a:latin typeface="Times New Roman" panose="02020603050405020304" pitchFamily="18" charset="0"/>
                    <a:cs typeface="Times New Roman" panose="02020603050405020304" pitchFamily="18" charset="0"/>
                  </a:rPr>
                  <a:t>1. Hypotheses</a:t>
                </a:r>
              </a:p>
              <a:p>
                <a14:m>
                  <m:oMath xmlns:m="http://schemas.openxmlformats.org/officeDocument/2006/math">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𝐻</m:t>
                        </m:r>
                      </m:e>
                      <m:sub>
                        <m:r>
                          <a:rPr lang="en-US" sz="2800" i="1">
                            <a:solidFill>
                              <a:schemeClr val="tx1"/>
                            </a:solidFill>
                            <a:latin typeface="Cambria Math" panose="02040503050406030204" pitchFamily="18" charset="0"/>
                          </a:rPr>
                          <m:t>0</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𝛽</m:t>
                        </m:r>
                      </m:e>
                      <m:sub>
                        <m:r>
                          <a:rPr lang="en-US" sz="2800" i="1">
                            <a:solidFill>
                              <a:schemeClr val="tx1"/>
                            </a:solidFill>
                            <a:latin typeface="Cambria Math" panose="02040503050406030204" pitchFamily="18" charset="0"/>
                          </a:rPr>
                          <m:t>1</m:t>
                        </m:r>
                      </m:sub>
                    </m:sSub>
                    <m:r>
                      <a:rPr lang="en-US" sz="2800" i="1">
                        <a:solidFill>
                          <a:schemeClr val="tx1"/>
                        </a:solidFill>
                        <a:latin typeface="Cambria Math" panose="02040503050406030204" pitchFamily="18" charset="0"/>
                      </a:rPr>
                      <m:t>=</m:t>
                    </m:r>
                    <m:r>
                      <a:rPr lang="en-US" sz="2800" i="1">
                        <a:solidFill>
                          <a:schemeClr val="tx1"/>
                        </a:solidFill>
                        <a:latin typeface="Cambria Math" panose="02040503050406030204" pitchFamily="18" charset="0"/>
                      </a:rPr>
                      <m:t>0</m:t>
                    </m:r>
                    <m:r>
                      <a:rPr lang="en-US" sz="2800" i="1">
                        <a:solidFill>
                          <a:schemeClr val="tx1"/>
                        </a:solidFill>
                        <a:latin typeface="Cambria Math" panose="02040503050406030204" pitchFamily="18" charset="0"/>
                      </a:rPr>
                      <m:t>   </m:t>
                    </m:r>
                    <m:r>
                      <a:rPr lang="en-US" sz="2800" i="1">
                        <a:solidFill>
                          <a:schemeClr val="tx1"/>
                        </a:solidFill>
                        <a:latin typeface="Cambria Math" panose="02040503050406030204" pitchFamily="18" charset="0"/>
                      </a:rPr>
                      <m:t>𝑣𝑠</m:t>
                    </m:r>
                    <m:r>
                      <a:rPr lang="en-US" sz="2800" i="1">
                        <a:solidFill>
                          <a:schemeClr val="tx1"/>
                        </a:solidFill>
                        <a:latin typeface="Cambria Math" panose="02040503050406030204" pitchFamily="18" charset="0"/>
                      </a:rPr>
                      <m:t>.   </m:t>
                    </m:r>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𝐻</m:t>
                        </m:r>
                      </m:e>
                      <m:sub>
                        <m:r>
                          <a:rPr lang="en-US" sz="2800" i="1">
                            <a:solidFill>
                              <a:schemeClr val="tx1"/>
                            </a:solidFill>
                            <a:latin typeface="Cambria Math" panose="02040503050406030204" pitchFamily="18" charset="0"/>
                          </a:rPr>
                          <m:t>1</m:t>
                        </m:r>
                      </m:sub>
                    </m:sSub>
                    <m:r>
                      <a:rPr lang="en-US" sz="2800" i="1">
                        <a:solidFill>
                          <a:schemeClr val="tx1"/>
                        </a:solidFill>
                        <a:latin typeface="Cambria Math" panose="02040503050406030204" pitchFamily="18" charset="0"/>
                      </a:rPr>
                      <m:t>:</m:t>
                    </m:r>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𝛽</m:t>
                        </m:r>
                      </m:e>
                      <m:sub>
                        <m:r>
                          <a:rPr lang="en-US" sz="2800" i="1">
                            <a:solidFill>
                              <a:schemeClr val="tx1"/>
                            </a:solidFill>
                            <a:latin typeface="Cambria Math" panose="02040503050406030204" pitchFamily="18" charset="0"/>
                          </a:rPr>
                          <m:t>1</m:t>
                        </m:r>
                      </m:sub>
                    </m:sSub>
                    <m:r>
                      <a:rPr lang="en-US" sz="2800" i="1" dirty="0">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rPr>
                      <m:t>0</m:t>
                    </m:r>
                  </m:oMath>
                </a14:m>
                <a:endParaRPr lang="en-US" sz="2800" dirty="0">
                  <a:solidFill>
                    <a:schemeClr val="tx1"/>
                  </a:solidFill>
                  <a:latin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2.Test statistic</a:t>
                </a:r>
              </a:p>
              <a:p>
                <a14:m>
                  <m:oMath xmlns:m="http://schemas.openxmlformats.org/officeDocument/2006/math">
                    <m:r>
                      <a:rPr lang="en-US" sz="2800" i="1">
                        <a:solidFill>
                          <a:schemeClr val="tx1"/>
                        </a:solidFill>
                        <a:latin typeface="Cambria Math" panose="02040503050406030204" pitchFamily="18" charset="0"/>
                        <a:cs typeface="Times New Roman" panose="02020603050405020304" pitchFamily="18" charset="0"/>
                      </a:rPr>
                      <m:t>𝑇</m:t>
                    </m:r>
                    <m:r>
                      <a:rPr lang="en-US" sz="2800" i="1">
                        <a:solidFill>
                          <a:schemeClr val="tx1"/>
                        </a:solidFill>
                        <a:latin typeface="Cambria Math" panose="02040503050406030204" pitchFamily="18" charset="0"/>
                        <a:cs typeface="Times New Roman" panose="02020603050405020304" pitchFamily="18" charset="0"/>
                      </a:rPr>
                      <m:t>=</m:t>
                    </m:r>
                    <m:f>
                      <m:fPr>
                        <m:ctrlPr>
                          <a:rPr lang="en-GB" sz="2800" i="1">
                            <a:latin typeface="Cambria Math" panose="02040503050406030204" pitchFamily="18" charset="0"/>
                            <a:cs typeface="Times New Roman" panose="02020603050405020304" pitchFamily="18" charset="0"/>
                          </a:rPr>
                        </m:ctrlPr>
                      </m:fPr>
                      <m:num>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𝑏</m:t>
                            </m:r>
                          </m:e>
                          <m:sub>
                            <m:r>
                              <a:rPr lang="en-US" sz="2800" i="1">
                                <a:latin typeface="Cambria Math" panose="02040503050406030204" pitchFamily="18" charset="0"/>
                                <a:cs typeface="Times New Roman" panose="02020603050405020304" pitchFamily="18" charset="0"/>
                              </a:rPr>
                              <m:t>1</m:t>
                            </m:r>
                          </m:sub>
                        </m:sSub>
                      </m:num>
                      <m:den>
                        <m:r>
                          <a:rPr lang="en-US" sz="2800" i="1">
                            <a:latin typeface="Cambria Math" panose="02040503050406030204" pitchFamily="18" charset="0"/>
                            <a:cs typeface="Times New Roman" panose="02020603050405020304" pitchFamily="18" charset="0"/>
                          </a:rPr>
                          <m:t>𝑆</m:t>
                        </m:r>
                        <m:d>
                          <m:dPr>
                            <m:ctrlPr>
                              <a:rPr lang="en-US" sz="2800" i="1">
                                <a:latin typeface="Cambria Math" panose="02040503050406030204" pitchFamily="18" charset="0"/>
                                <a:cs typeface="Times New Roman" panose="02020603050405020304" pitchFamily="18" charset="0"/>
                              </a:rPr>
                            </m:ctrlPr>
                          </m:dPr>
                          <m:e>
                            <m:sSub>
                              <m:sSubPr>
                                <m:ctrlPr>
                                  <a:rPr lang="en-GB" sz="2800" i="1">
                                    <a:latin typeface="Cambria Math" panose="02040503050406030204" pitchFamily="18" charset="0"/>
                                    <a:cs typeface="Times New Roman" panose="02020603050405020304" pitchFamily="18" charset="0"/>
                                  </a:rPr>
                                </m:ctrlPr>
                              </m:sSubPr>
                              <m:e>
                                <m:r>
                                  <a:rPr lang="en-US" sz="2800" i="1">
                                    <a:latin typeface="Cambria Math" panose="02040503050406030204" pitchFamily="18" charset="0"/>
                                    <a:cs typeface="Times New Roman" panose="02020603050405020304" pitchFamily="18" charset="0"/>
                                  </a:rPr>
                                  <m:t>𝑏</m:t>
                                </m:r>
                              </m:e>
                              <m:sub>
                                <m:r>
                                  <a:rPr lang="en-US" sz="2800" i="1">
                                    <a:latin typeface="Cambria Math" panose="02040503050406030204" pitchFamily="18" charset="0"/>
                                    <a:cs typeface="Times New Roman" panose="02020603050405020304" pitchFamily="18" charset="0"/>
                                  </a:rPr>
                                  <m:t>1</m:t>
                                </m:r>
                              </m:sub>
                            </m:sSub>
                          </m:e>
                        </m:d>
                      </m:den>
                    </m:f>
                    <m:r>
                      <a:rPr lang="en-US" sz="2800" i="1">
                        <a:latin typeface="Cambria Math" panose="02040503050406030204" pitchFamily="18" charset="0"/>
                        <a:cs typeface="Times New Roman" panose="02020603050405020304" pitchFamily="18" charset="0"/>
                      </a:rPr>
                      <m:t>=</m:t>
                    </m:r>
                    <m:f>
                      <m:fPr>
                        <m:ctrlPr>
                          <a:rPr lang="en-GB" sz="2800" i="1">
                            <a:latin typeface="Cambria Math" panose="02040503050406030204" pitchFamily="18" charset="0"/>
                            <a:cs typeface="Times New Roman" panose="02020603050405020304" pitchFamily="18" charset="0"/>
                          </a:rPr>
                        </m:ctrlPr>
                      </m:fPr>
                      <m:num>
                        <m:r>
                          <a:rPr lang="en-US" sz="2800" i="1">
                            <a:latin typeface="Cambria Math" panose="02040503050406030204" pitchFamily="18" charset="0"/>
                            <a:cs typeface="Times New Roman" panose="02020603050405020304" pitchFamily="18" charset="0"/>
                          </a:rPr>
                          <m:t>3</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5702</m:t>
                        </m:r>
                      </m:num>
                      <m:den>
                        <m:r>
                          <a:rPr lang="en-US" sz="2800" i="1">
                            <a:latin typeface="Cambria Math" panose="02040503050406030204" pitchFamily="18" charset="0"/>
                            <a:cs typeface="Times New Roman" panose="02020603050405020304" pitchFamily="18" charset="0"/>
                          </a:rPr>
                          <m:t>0</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3469</m:t>
                        </m:r>
                      </m:den>
                    </m:f>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10</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2917</m:t>
                    </m:r>
                  </m:oMath>
                </a14:m>
                <a:endParaRPr lang="en-GB" sz="2800" dirty="0">
                  <a:latin typeface="Times New Roman" panose="02020603050405020304" pitchFamily="18" charset="0"/>
                  <a:cs typeface="Times New Roman" panose="02020603050405020304" pitchFamily="18" charset="0"/>
                </a:endParaRPr>
              </a:p>
              <a:p>
                <a:r>
                  <a:rPr lang="en-US" sz="2800" dirty="0">
                    <a:solidFill>
                      <a:schemeClr val="tx1"/>
                    </a:solidFill>
                    <a:latin typeface="Times New Roman" panose="02020603050405020304" pitchFamily="18" charset="0"/>
                    <a:cs typeface="Times New Roman" panose="02020603050405020304" pitchFamily="18" charset="0"/>
                  </a:rPr>
                  <a:t>3.Critical Region</a:t>
                </a:r>
              </a:p>
              <a:p>
                <a14:m>
                  <m:oMath xmlns:m="http://schemas.openxmlformats.org/officeDocument/2006/math">
                    <m:r>
                      <a:rPr lang="en-US" sz="2800" i="1">
                        <a:latin typeface="Cambria Math" panose="02040503050406030204" pitchFamily="18" charset="0"/>
                        <a:cs typeface="Times New Roman" panose="02020603050405020304" pitchFamily="18" charset="0"/>
                      </a:rPr>
                      <m:t>10</m:t>
                    </m:r>
                    <m:r>
                      <a:rPr lang="en-US" sz="2800" i="1">
                        <a:latin typeface="Cambria Math" panose="02040503050406030204" pitchFamily="18" charset="0"/>
                        <a:cs typeface="Times New Roman" panose="02020603050405020304" pitchFamily="18" charset="0"/>
                      </a:rPr>
                      <m:t>.</m:t>
                    </m:r>
                    <m:r>
                      <a:rPr lang="en-US" sz="2800" i="1">
                        <a:latin typeface="Cambria Math" panose="02040503050406030204" pitchFamily="18" charset="0"/>
                        <a:cs typeface="Times New Roman" panose="02020603050405020304" pitchFamily="18" charset="0"/>
                      </a:rPr>
                      <m:t>2917</m:t>
                    </m:r>
                  </m:oMath>
                </a14:m>
                <a:r>
                  <a:rPr lang="en-GB" sz="2800" dirty="0">
                    <a:latin typeface="Times New Roman" panose="02020603050405020304" pitchFamily="18" charset="0"/>
                    <a:cs typeface="Times New Roman" panose="02020603050405020304" pitchFamily="18" charset="0"/>
                  </a:rPr>
                  <a:t>&gt;</a:t>
                </a:r>
                <a14:m>
                  <m:oMath xmlns:m="http://schemas.openxmlformats.org/officeDocument/2006/math">
                    <m:r>
                      <m:rPr>
                        <m:nor/>
                      </m:rPr>
                      <a:rPr lang="en-GB" sz="2800" dirty="0">
                        <a:latin typeface="Times New Roman" panose="02020603050405020304" pitchFamily="18" charset="0"/>
                        <a:cs typeface="Times New Roman" panose="02020603050405020304" pitchFamily="18" charset="0"/>
                      </a:rPr>
                      <m:t>2.06866</m:t>
                    </m:r>
                    <m:r>
                      <m:rPr>
                        <m:nor/>
                      </m:rPr>
                      <a:rPr lang="en-US" sz="2800" dirty="0">
                        <a:latin typeface="Times New Roman" panose="02020603050405020304" pitchFamily="18" charset="0"/>
                        <a:cs typeface="Times New Roman" panose="02020603050405020304" pitchFamily="18" charset="0"/>
                      </a:rPr>
                      <m:t> </m:t>
                    </m:r>
                  </m:oMath>
                </a14:m>
                <a:r>
                  <a:rPr lang="en-GB" sz="2800" dirty="0">
                    <a:latin typeface="Times New Roman" panose="02020603050405020304" pitchFamily="18" charset="0"/>
                    <a:cs typeface="Times New Roman" panose="02020603050405020304" pitchFamily="18" charset="0"/>
                  </a:rPr>
                  <a:t>“</a:t>
                </a:r>
              </a:p>
              <a:p>
                <a:r>
                  <a:rPr lang="en-US" sz="2800" dirty="0" smtClean="0">
                    <a:cs typeface="Times New Roman" panose="02020603050405020304" pitchFamily="18" charset="0"/>
                  </a:rPr>
                  <a:t>P-value=2(1- </a:t>
                </a:r>
                <a14:m>
                  <m:oMath xmlns:m="http://schemas.openxmlformats.org/officeDocument/2006/math">
                    <m:r>
                      <a:rPr lang="en-US" sz="2800" i="1">
                        <a:latin typeface="Cambria Math" panose="02040503050406030204" pitchFamily="18" charset="0"/>
                        <a:cs typeface="Times New Roman" panose="02020603050405020304" pitchFamily="18" charset="0"/>
                      </a:rPr>
                      <m:t>𝑃</m:t>
                    </m:r>
                  </m:oMath>
                </a14:m>
                <a:r>
                  <a:rPr lang="en-US" sz="2800" dirty="0">
                    <a:cs typeface="Times New Roman" panose="02020603050405020304" pitchFamily="18" charset="0"/>
                  </a:rPr>
                  <a:t>(</a:t>
                </a:r>
                <a14:m>
                  <m:oMath xmlns:m="http://schemas.openxmlformats.org/officeDocument/2006/math">
                    <m:sSub>
                      <m:sSubPr>
                        <m:ctrlPr>
                          <a:rPr lang="en-US" sz="2800" i="1">
                            <a:solidFill>
                              <a:schemeClr val="tx1"/>
                            </a:solidFill>
                            <a:latin typeface="Cambria Math" panose="02040503050406030204" pitchFamily="18" charset="0"/>
                            <a:cs typeface="Times New Roman" panose="02020603050405020304" pitchFamily="18" charset="0"/>
                          </a:rPr>
                        </m:ctrlPr>
                      </m:sSubPr>
                      <m:e>
                        <m:r>
                          <a:rPr lang="en-US" sz="2800" i="1">
                            <a:solidFill>
                              <a:schemeClr val="tx1"/>
                            </a:solidFill>
                            <a:latin typeface="Cambria Math" panose="02040503050406030204" pitchFamily="18" charset="0"/>
                            <a:cs typeface="Times New Roman" panose="02020603050405020304" pitchFamily="18" charset="0"/>
                          </a:rPr>
                          <m:t>𝑡</m:t>
                        </m:r>
                      </m:e>
                      <m:sub>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23</m:t>
                        </m:r>
                      </m:sub>
                    </m:sSub>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&lt;</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10</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2917</m:t>
                    </m:r>
                  </m:oMath>
                </a14:m>
                <a:r>
                  <a:rPr lang="en-US" sz="2800" dirty="0">
                    <a:cs typeface="Times New Roman" panose="02020603050405020304" pitchFamily="18" charset="0"/>
                  </a:rPr>
                  <a:t>))=2(1-1)=0.00</a:t>
                </a:r>
                <a14:m>
                  <m:oMath xmlns:m="http://schemas.openxmlformats.org/officeDocument/2006/math">
                    <m:r>
                      <a:rPr lang="en-US" sz="2800" i="1">
                        <a:latin typeface="Cambria Math" panose="02040503050406030204" pitchFamily="18" charset="0"/>
                      </a:rPr>
                      <m:t>&lt;</m:t>
                    </m:r>
                    <m:r>
                      <a:rPr lang="en-US" sz="2800" i="1">
                        <a:latin typeface="Cambria Math" panose="02040503050406030204" pitchFamily="18" charset="0"/>
                      </a:rPr>
                      <m:t>𝛼</m:t>
                    </m:r>
                  </m:oMath>
                </a14:m>
                <a:endParaRPr lang="en-US"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4-Decision </a:t>
                </a:r>
              </a:p>
              <a:p>
                <a:r>
                  <a:rPr lang="en-US" sz="2800" dirty="0">
                    <a:latin typeface="Times New Roman" panose="02020603050405020304" pitchFamily="18" charset="0"/>
                    <a:cs typeface="Times New Roman" panose="02020603050405020304" pitchFamily="18" charset="0"/>
                  </a:rPr>
                  <a:t>Reject </a:t>
                </a:r>
                <a14:m>
                  <m:oMath xmlns:m="http://schemas.openxmlformats.org/officeDocument/2006/math">
                    <m:sSub>
                      <m:sSubPr>
                        <m:ctrlPr>
                          <a:rPr lang="en-GB"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rPr>
                          <m:t>𝐻</m:t>
                        </m:r>
                      </m:e>
                      <m:sub>
                        <m:r>
                          <a:rPr lang="en-US" sz="2800" i="1">
                            <a:solidFill>
                              <a:schemeClr val="tx1"/>
                            </a:solidFill>
                            <a:latin typeface="Cambria Math" panose="02040503050406030204" pitchFamily="18" charset="0"/>
                          </a:rPr>
                          <m:t>0</m:t>
                        </m:r>
                      </m:sub>
                    </m:sSub>
                  </m:oMath>
                </a14:m>
                <a:r>
                  <a:rPr lang="en-US" sz="2800" dirty="0">
                    <a:latin typeface="Times New Roman" panose="02020603050405020304" pitchFamily="18" charset="0"/>
                    <a:cs typeface="Times New Roman" panose="02020603050405020304" pitchFamily="18" charset="0"/>
                  </a:rPr>
                  <a:t> then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panose="02040503050406030204" pitchFamily="18" charset="0"/>
                            <a:ea typeface="Cambria Math" panose="02040503050406030204" pitchFamily="18" charset="0"/>
                          </a:rPr>
                          <m:t>𝛽</m:t>
                        </m:r>
                      </m:e>
                      <m:sub>
                        <m:r>
                          <a:rPr lang="en-US" sz="2800" i="1">
                            <a:solidFill>
                              <a:schemeClr val="tx1"/>
                            </a:solidFill>
                            <a:latin typeface="Cambria Math" panose="02040503050406030204" pitchFamily="18" charset="0"/>
                          </a:rPr>
                          <m:t>1</m:t>
                        </m:r>
                      </m:sub>
                    </m:sSub>
                    <m:r>
                      <a:rPr lang="en-US" sz="2800" i="1" dirty="0">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rPr>
                      <m:t>0</m:t>
                    </m:r>
                  </m:oMath>
                </a14:m>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GB" sz="2800" dirty="0">
                  <a:latin typeface="Times New Roman" panose="02020603050405020304" pitchFamily="18" charset="0"/>
                  <a:cs typeface="Times New Roman" panose="02020603050405020304" pitchFamily="18" charset="0"/>
                </a:endParaRPr>
              </a:p>
              <a:p>
                <a:pPr marL="0" indent="0">
                  <a:buNone/>
                </a:pPr>
                <a:endParaRPr lang="en-GB" sz="2800"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378941"/>
                <a:ext cx="10058400" cy="5490153"/>
              </a:xfrm>
              <a:blipFill rotWithShape="0">
                <a:blip r:embed="rId2"/>
                <a:stretch>
                  <a:fillRect l="-1818" t="-2664" b="-1998"/>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80</a:t>
            </a:fld>
            <a:endParaRPr lang="en-US" dirty="0"/>
          </a:p>
        </p:txBody>
      </p:sp>
    </p:spTree>
    <p:extLst>
      <p:ext uri="{BB962C8B-B14F-4D97-AF65-F5344CB8AC3E}">
        <p14:creationId xmlns:p14="http://schemas.microsoft.com/office/powerpoint/2010/main" val="5024264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230659"/>
                <a:ext cx="10058400" cy="5638435"/>
              </a:xfrm>
            </p:spPr>
            <p:txBody>
              <a:bodyPr/>
              <a:lstStyle/>
              <a:p>
                <a:r>
                  <a:rPr lang="en-US" dirty="0" smtClean="0">
                    <a:latin typeface="Times New Roman" panose="02020603050405020304" pitchFamily="18" charset="0"/>
                    <a:cs typeface="Times New Roman" panose="02020603050405020304" pitchFamily="18" charset="0"/>
                  </a:rPr>
                  <a:t> Method II:</a:t>
                </a:r>
              </a:p>
              <a:p>
                <a14:m>
                  <m:oMath xmlns:m="http://schemas.openxmlformats.org/officeDocument/2006/math">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𝑌</m:t>
                                    </m:r>
                                  </m:e>
                                </m:acc>
                              </m:e>
                            </m:d>
                          </m:e>
                          <m:sup>
                            <m:r>
                              <a:rPr lang="en-US" i="1">
                                <a:latin typeface="Cambria Math" panose="02040503050406030204" pitchFamily="18" charset="0"/>
                              </a:rPr>
                              <m:t>2</m:t>
                            </m:r>
                          </m:sup>
                        </m:sSup>
                      </m:e>
                    </m:nary>
                    <m:r>
                      <a:rPr lang="en-US" b="0" i="1" smtClean="0">
                        <a:latin typeface="Cambria Math" panose="02040503050406030204" pitchFamily="18" charset="0"/>
                      </a:rPr>
                      <m:t>=</m:t>
                    </m:r>
                    <m:r>
                      <m:rPr>
                        <m:nor/>
                      </m:rPr>
                      <a:rPr lang="en-GB" dirty="0">
                        <a:solidFill>
                          <a:srgbClr val="000000"/>
                        </a:solidFill>
                        <a:latin typeface="Times New Roman" panose="02020603050405020304" pitchFamily="18" charset="0"/>
                        <a:cs typeface="Times New Roman" panose="02020603050405020304" pitchFamily="18" charset="0"/>
                      </a:rPr>
                      <m:t>307203</m:t>
                    </m:r>
                    <m:r>
                      <a:rPr lang="en-US" b="0" i="1" dirty="0" smtClean="0">
                        <a:solidFill>
                          <a:srgbClr val="000000"/>
                        </a:solidFill>
                        <a:latin typeface="Cambria Math" panose="02040503050406030204" pitchFamily="18" charset="0"/>
                        <a:cs typeface="Times New Roman" panose="02020603050405020304" pitchFamily="18" charset="0"/>
                      </a:rPr>
                      <m:t>  </m:t>
                    </m:r>
                    <m:r>
                      <a:rPr lang="en-US" b="0" i="1" smtClean="0">
                        <a:latin typeface="Cambria Math" panose="02040503050406030204" pitchFamily="18" charset="0"/>
                      </a:rPr>
                      <m:t>,</m:t>
                    </m:r>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𝑖</m:t>
                        </m:r>
                        <m:r>
                          <a:rPr lang="en-US" i="1">
                            <a:latin typeface="Cambria Math" panose="02040503050406030204" pitchFamily="18" charset="0"/>
                          </a:rPr>
                          <m:t>=</m:t>
                        </m:r>
                        <m:r>
                          <m:rPr>
                            <m:brk m:alnAt="23"/>
                          </m:rPr>
                          <a:rPr lang="en-US" i="1">
                            <a:latin typeface="Cambria Math" panose="02040503050406030204" pitchFamily="18" charset="0"/>
                          </a:rPr>
                          <m:t>1</m:t>
                        </m:r>
                      </m:sub>
                      <m:sup>
                        <m:r>
                          <a:rPr lang="en-US" i="1">
                            <a:latin typeface="Cambria Math" panose="02040503050406030204" pitchFamily="18" charset="0"/>
                          </a:rPr>
                          <m:t>𝑛</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𝑌</m:t>
                                        </m:r>
                                      </m:e>
                                    </m:acc>
                                  </m:e>
                                  <m:sub>
                                    <m:r>
                                      <a:rPr lang="en-US" i="1">
                                        <a:latin typeface="Cambria Math" panose="02040503050406030204" pitchFamily="18" charset="0"/>
                                      </a:rPr>
                                      <m:t>𝑖</m:t>
                                    </m:r>
                                  </m:sub>
                                </m:sSub>
                              </m:e>
                            </m:d>
                          </m:e>
                          <m:sup>
                            <m:r>
                              <a:rPr lang="en-US" i="1">
                                <a:latin typeface="Cambria Math" panose="02040503050406030204" pitchFamily="18" charset="0"/>
                              </a:rPr>
                              <m:t>2</m:t>
                            </m:r>
                          </m:sup>
                        </m:sSup>
                      </m:e>
                    </m:nary>
                    <m:r>
                      <a:rPr lang="en-US" b="0" i="1" smtClean="0">
                        <a:latin typeface="Cambria Math" panose="02040503050406030204" pitchFamily="18" charset="0"/>
                      </a:rPr>
                      <m:t>=</m:t>
                    </m:r>
                    <m:r>
                      <m:rPr>
                        <m:nor/>
                      </m:rPr>
                      <a:rPr lang="en-GB" dirty="0">
                        <a:solidFill>
                          <a:srgbClr val="000000"/>
                        </a:solidFill>
                        <a:latin typeface="Times New Roman" panose="02020603050405020304" pitchFamily="18" charset="0"/>
                        <a:cs typeface="Times New Roman" panose="02020603050405020304" pitchFamily="18" charset="0"/>
                      </a:rPr>
                      <m:t>54825.46</m:t>
                    </m:r>
                  </m:oMath>
                </a14:m>
                <a:endParaRPr lang="en-GB" dirty="0">
                  <a:solidFill>
                    <a:srgbClr val="000000"/>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GB"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230659"/>
                <a:ext cx="10058400" cy="5638435"/>
              </a:xfrm>
              <a:blipFill rotWithShape="0">
                <a:blip r:embed="rId2"/>
                <a:stretch>
                  <a:fillRect t="-1189"/>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81</a:t>
            </a:fld>
            <a:endParaRPr lang="en-US" dirty="0"/>
          </a:p>
        </p:txBody>
      </p:sp>
      <p:sp>
        <p:nvSpPr>
          <p:cNvPr id="5" name="Content Placeholder 2"/>
          <p:cNvSpPr txBox="1">
            <a:spLocks/>
          </p:cNvSpPr>
          <p:nvPr/>
        </p:nvSpPr>
        <p:spPr>
          <a:xfrm>
            <a:off x="1023139" y="148281"/>
            <a:ext cx="10058400" cy="624428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800" dirty="0" smtClean="0"/>
          </a:p>
          <a:p>
            <a:endParaRPr lang="en-US" sz="2800" dirty="0"/>
          </a:p>
          <a:p>
            <a:endParaRPr lang="en-US" sz="2800" dirty="0" smtClean="0"/>
          </a:p>
          <a:p>
            <a:endParaRPr lang="en-US" sz="2800" dirty="0"/>
          </a:p>
          <a:p>
            <a:pPr marL="0" indent="0">
              <a:buFont typeface="Calibri" panose="020F0502020204030204" pitchFamily="34" charset="0"/>
              <a:buNone/>
            </a:pPr>
            <a:endParaRPr lang="en-US" sz="2800" dirty="0" smtClean="0"/>
          </a:p>
          <a:p>
            <a:endParaRPr lang="en-US" sz="2800" dirty="0"/>
          </a:p>
          <a:p>
            <a:endParaRPr lang="en-US" sz="2800" i="1" dirty="0" smtClean="0">
              <a:latin typeface="Cambria Math" panose="02040503050406030204" pitchFamily="18" charset="0"/>
            </a:endParaRPr>
          </a:p>
          <a:p>
            <a:endParaRPr lang="en-US" sz="2800" i="1" dirty="0">
              <a:latin typeface="Cambria Math" panose="02040503050406030204" pitchFamily="18" charset="0"/>
            </a:endParaRPr>
          </a:p>
        </p:txBody>
      </p:sp>
      <p:sp>
        <p:nvSpPr>
          <p:cNvPr id="6" name="Slide Number Placeholder 3"/>
          <p:cNvSpPr txBox="1">
            <a:spLocks/>
          </p:cNvSpPr>
          <p:nvPr/>
        </p:nvSpPr>
        <p:spPr>
          <a:xfrm>
            <a:off x="9900458" y="6459785"/>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81</a:t>
            </a:fld>
            <a:endParaRPr lang="en-US" dirty="0"/>
          </a:p>
        </p:txBody>
      </p:sp>
      <mc:AlternateContent xmlns:mc="http://schemas.openxmlformats.org/markup-compatibility/2006">
        <mc:Choice xmlns:a14="http://schemas.microsoft.com/office/drawing/2010/main" Requires="a14">
          <p:graphicFrame>
            <p:nvGraphicFramePr>
              <p:cNvPr id="7" name="Table 6"/>
              <p:cNvGraphicFramePr>
                <a:graphicFrameLocks noGrp="1"/>
              </p:cNvGraphicFramePr>
              <p:nvPr>
                <p:extLst>
                  <p:ext uri="{D42A27DB-BD31-4B8C-83A1-F6EECF244321}">
                    <p14:modId xmlns:p14="http://schemas.microsoft.com/office/powerpoint/2010/main" val="2992423194"/>
                  </p:ext>
                </p:extLst>
              </p:nvPr>
            </p:nvGraphicFramePr>
            <p:xfrm>
              <a:off x="841906" y="1224070"/>
              <a:ext cx="10575737" cy="3345244"/>
            </p:xfrm>
            <a:graphic>
              <a:graphicData uri="http://schemas.openxmlformats.org/drawingml/2006/table">
                <a:tbl>
                  <a:tblPr firstRow="1" bandRow="1">
                    <a:tableStyleId>{5940675A-B579-460E-94D1-54222C63F5DA}</a:tableStyleId>
                  </a:tblPr>
                  <a:tblGrid>
                    <a:gridCol w="2014427"/>
                    <a:gridCol w="640284"/>
                    <a:gridCol w="3159556"/>
                    <a:gridCol w="2936237"/>
                    <a:gridCol w="1825233"/>
                  </a:tblGrid>
                  <a:tr h="370840">
                    <a:tc>
                      <a:txBody>
                        <a:bodyPr/>
                        <a:lstStyle/>
                        <a:p>
                          <a:pPr algn="ctr"/>
                          <a:r>
                            <a:rPr lang="en-US" sz="2000" dirty="0" smtClean="0">
                              <a:latin typeface="Times New Roman" panose="02020603050405020304" pitchFamily="18" charset="0"/>
                              <a:cs typeface="Times New Roman" panose="02020603050405020304" pitchFamily="18" charset="0"/>
                            </a:rPr>
                            <a:t>Source of Variation</a:t>
                          </a:r>
                          <a:endParaRPr lang="en-GB"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err="1" smtClean="0">
                              <a:latin typeface="Times New Roman" panose="02020603050405020304" pitchFamily="18" charset="0"/>
                              <a:cs typeface="Times New Roman" panose="02020603050405020304" pitchFamily="18" charset="0"/>
                            </a:rPr>
                            <a:t>df</a:t>
                          </a:r>
                          <a:endParaRPr lang="en-GB"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SS</a:t>
                          </a:r>
                          <a:endParaRPr lang="en-GB"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MS</a:t>
                          </a:r>
                          <a:endParaRPr lang="en-GB"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F</a:t>
                          </a:r>
                          <a:endParaRPr lang="en-GB"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Regression model</a:t>
                          </a:r>
                          <a:endParaRPr lang="en-GB"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1</a:t>
                          </a:r>
                          <a:endParaRPr lang="en-GB" sz="200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𝑆𝑆</m:t>
                                </m:r>
                                <m:r>
                                  <a:rPr lang="en-US" sz="2000" b="0" i="1" smtClean="0">
                                    <a:latin typeface="Cambria Math" panose="02040503050406030204" pitchFamily="18" charset="0"/>
                                  </a:rPr>
                                  <m:t>𝑅</m:t>
                                </m:r>
                                <m:r>
                                  <a:rPr lang="en-US" sz="2000" i="1">
                                    <a:latin typeface="Cambria Math" panose="02040503050406030204" pitchFamily="18" charset="0"/>
                                  </a:rPr>
                                  <m:t>=</m:t>
                                </m:r>
                                <m:r>
                                  <a:rPr lang="en-US" sz="2000" b="0" i="1" smtClean="0">
                                    <a:latin typeface="Cambria Math" panose="02040503050406030204" pitchFamily="18" charset="0"/>
                                  </a:rPr>
                                  <m:t>307203−54825.46</m:t>
                                </m:r>
                              </m:oMath>
                            </m:oMathPara>
                          </a14:m>
                          <a:endParaRPr lang="en-US" sz="2000" b="0" dirty="0" smtClean="0">
                            <a:latin typeface="Times New Roman" panose="02020603050405020304" pitchFamily="18" charset="0"/>
                            <a:cs typeface="Times New Roman" panose="02020603050405020304" pitchFamily="18" charset="0"/>
                          </a:endParaRPr>
                        </a:p>
                        <a:p>
                          <a:pPr algn="ctr"/>
                          <a:r>
                            <a:rPr lang="en-GB" sz="2000" dirty="0" smtClean="0">
                              <a:latin typeface="Times New Roman" panose="02020603050405020304" pitchFamily="18" charset="0"/>
                              <a:cs typeface="Times New Roman" panose="02020603050405020304" pitchFamily="18" charset="0"/>
                            </a:rPr>
                            <a:t>=252377.54</a:t>
                          </a:r>
                          <a:endParaRPr lang="en-GB" sz="200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𝑀𝑆𝑅</m:t>
                                </m:r>
                                <m:r>
                                  <a:rPr lang="en-US" sz="2000" b="0" i="1" smtClean="0">
                                    <a:latin typeface="Cambria Math" panose="02040503050406030204" pitchFamily="18" charset="0"/>
                                  </a:rPr>
                                  <m:t>=252377.54</m:t>
                                </m:r>
                              </m:oMath>
                            </m:oMathPara>
                          </a14:m>
                          <a:endParaRPr lang="en-GB" sz="200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𝐹</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252377.54</m:t>
                                    </m:r>
                                  </m:num>
                                  <m:den>
                                    <m:r>
                                      <a:rPr lang="en-US" sz="2000" b="0" i="1" smtClean="0">
                                        <a:latin typeface="Cambria Math" panose="02040503050406030204" pitchFamily="18" charset="0"/>
                                      </a:rPr>
                                      <m:t>2383.72</m:t>
                                    </m:r>
                                  </m:den>
                                </m:f>
                                <m:r>
                                  <a:rPr lang="en-US" sz="2000" b="0" i="1" smtClean="0">
                                    <a:latin typeface="Cambria Math" panose="02040503050406030204" pitchFamily="18" charset="0"/>
                                  </a:rPr>
                                  <m:t>=105.876</m:t>
                                </m:r>
                              </m:oMath>
                            </m:oMathPara>
                          </a14:m>
                          <a:endParaRPr lang="en-GB"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Error</a:t>
                          </a:r>
                          <a:endParaRPr lang="en-GB"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23</a:t>
                          </a:r>
                          <a:endParaRPr lang="en-GB" sz="200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𝑆𝑆</m:t>
                                </m:r>
                                <m:r>
                                  <a:rPr lang="en-US" sz="2000" b="0" i="1" smtClean="0">
                                    <a:latin typeface="Cambria Math" panose="02040503050406030204" pitchFamily="18" charset="0"/>
                                  </a:rPr>
                                  <m:t>𝐸</m:t>
                                </m:r>
                                <m:r>
                                  <a:rPr lang="en-US" sz="2000" i="1">
                                    <a:latin typeface="Cambria Math" panose="02040503050406030204" pitchFamily="18" charset="0"/>
                                  </a:rPr>
                                  <m:t>=</m:t>
                                </m:r>
                                <m:r>
                                  <a:rPr lang="en-US" sz="2000" b="0" i="1" smtClean="0">
                                    <a:latin typeface="Cambria Math" panose="02040503050406030204" pitchFamily="18" charset="0"/>
                                  </a:rPr>
                                  <m:t>54825.46</m:t>
                                </m:r>
                              </m:oMath>
                            </m:oMathPara>
                          </a14:m>
                          <a:endParaRPr lang="en-GB" sz="200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𝑀𝑆𝐸</m:t>
                                </m:r>
                                <m:r>
                                  <a:rPr lang="en-US" sz="2000" b="0" i="1" smtClean="0">
                                    <a:latin typeface="Cambria Math" panose="02040503050406030204" pitchFamily="18" charset="0"/>
                                  </a:rPr>
                                  <m:t>=</m:t>
                                </m:r>
                                <m:f>
                                  <m:fPr>
                                    <m:ctrlPr>
                                      <a:rPr lang="en-GB" sz="2000" i="1" smtClean="0">
                                        <a:latin typeface="Cambria Math" panose="02040503050406030204" pitchFamily="18" charset="0"/>
                                      </a:rPr>
                                    </m:ctrlPr>
                                  </m:fPr>
                                  <m:num>
                                    <m:r>
                                      <a:rPr lang="en-US" sz="2000" b="0" i="1" smtClean="0">
                                        <a:latin typeface="Cambria Math" panose="02040503050406030204" pitchFamily="18" charset="0"/>
                                      </a:rPr>
                                      <m:t>54825.46</m:t>
                                    </m:r>
                                  </m:num>
                                  <m:den>
                                    <m:r>
                                      <a:rPr lang="en-US" sz="2000" b="0" i="1" smtClean="0">
                                        <a:latin typeface="Cambria Math" panose="02040503050406030204" pitchFamily="18" charset="0"/>
                                      </a:rPr>
                                      <m:t>23</m:t>
                                    </m:r>
                                  </m:den>
                                </m:f>
                                <m:r>
                                  <a:rPr lang="en-US" sz="2000" b="0" i="1" smtClean="0">
                                    <a:latin typeface="Cambria Math" panose="02040503050406030204" pitchFamily="18" charset="0"/>
                                  </a:rPr>
                                  <m:t>=2383.72</m:t>
                                </m:r>
                              </m:oMath>
                            </m:oMathPara>
                          </a14:m>
                          <a:endParaRPr lang="en-GB" sz="2000" dirty="0">
                            <a:latin typeface="Times New Roman" panose="02020603050405020304" pitchFamily="18" charset="0"/>
                            <a:cs typeface="Times New Roman" panose="02020603050405020304" pitchFamily="18" charset="0"/>
                          </a:endParaRPr>
                        </a:p>
                      </a:txBody>
                      <a:tcPr/>
                    </a:tc>
                    <a:tc>
                      <a:txBody>
                        <a:bodyPr/>
                        <a:lstStyle/>
                        <a:p>
                          <a:pPr algn="ctr"/>
                          <a:endParaRPr lang="en-GB" sz="20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000" dirty="0" smtClean="0">
                              <a:latin typeface="Times New Roman" panose="02020603050405020304" pitchFamily="18" charset="0"/>
                              <a:cs typeface="Times New Roman" panose="02020603050405020304" pitchFamily="18" charset="0"/>
                            </a:rPr>
                            <a:t>Total</a:t>
                          </a:r>
                          <a:endParaRPr lang="en-GB"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24</a:t>
                          </a:r>
                          <a:endParaRPr lang="en-GB" sz="2000" dirty="0">
                            <a:latin typeface="Times New Roman" panose="02020603050405020304" pitchFamily="18" charset="0"/>
                            <a:cs typeface="Times New Roman" panose="02020603050405020304"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𝑆𝑆𝑇𝑜</m:t>
                                </m:r>
                                <m:r>
                                  <a:rPr lang="en-US" sz="2000" b="0" i="1" smtClean="0">
                                    <a:latin typeface="Cambria Math" panose="02040503050406030204" pitchFamily="18" charset="0"/>
                                  </a:rPr>
                                  <m:t>=307203</m:t>
                                </m:r>
                              </m:oMath>
                            </m:oMathPara>
                          </a14:m>
                          <a:endParaRPr lang="en-GB" sz="2000" dirty="0">
                            <a:latin typeface="Times New Roman" panose="02020603050405020304" pitchFamily="18" charset="0"/>
                            <a:cs typeface="Times New Roman" panose="02020603050405020304" pitchFamily="18" charset="0"/>
                          </a:endParaRPr>
                        </a:p>
                      </a:txBody>
                      <a:tcPr/>
                    </a:tc>
                    <a:tc>
                      <a:txBody>
                        <a:bodyPr/>
                        <a:lstStyle/>
                        <a:p>
                          <a:pPr algn="ctr"/>
                          <a:endParaRPr lang="en-GB" sz="2000" dirty="0">
                            <a:latin typeface="Times New Roman" panose="02020603050405020304" pitchFamily="18" charset="0"/>
                            <a:cs typeface="Times New Roman" panose="02020603050405020304" pitchFamily="18" charset="0"/>
                          </a:endParaRPr>
                        </a:p>
                      </a:txBody>
                      <a:tcPr/>
                    </a:tc>
                    <a:tc>
                      <a:txBody>
                        <a:bodyPr/>
                        <a:lstStyle/>
                        <a:p>
                          <a:pPr algn="ctr"/>
                          <a:endParaRPr lang="en-GB" sz="2000" dirty="0">
                            <a:latin typeface="Times New Roman" panose="02020603050405020304" pitchFamily="18" charset="0"/>
                            <a:cs typeface="Times New Roman" panose="02020603050405020304" pitchFamily="18" charset="0"/>
                          </a:endParaRPr>
                        </a:p>
                      </a:txBody>
                      <a:tcPr/>
                    </a:tc>
                  </a:tr>
                </a:tbl>
              </a:graphicData>
            </a:graphic>
          </p:graphicFrame>
        </mc:Choice>
        <mc:Fallback>
          <p:graphicFrame>
            <p:nvGraphicFramePr>
              <p:cNvPr id="7" name="Table 6"/>
              <p:cNvGraphicFramePr>
                <a:graphicFrameLocks noGrp="1"/>
              </p:cNvGraphicFramePr>
              <p:nvPr>
                <p:extLst>
                  <p:ext uri="{D42A27DB-BD31-4B8C-83A1-F6EECF244321}">
                    <p14:modId xmlns:p14="http://schemas.microsoft.com/office/powerpoint/2010/main" val="2992423194"/>
                  </p:ext>
                </p:extLst>
              </p:nvPr>
            </p:nvGraphicFramePr>
            <p:xfrm>
              <a:off x="841906" y="1224070"/>
              <a:ext cx="10575737" cy="3345244"/>
            </p:xfrm>
            <a:graphic>
              <a:graphicData uri="http://schemas.openxmlformats.org/drawingml/2006/table">
                <a:tbl>
                  <a:tblPr firstRow="1" bandRow="1">
                    <a:tableStyleId>{5940675A-B579-460E-94D1-54222C63F5DA}</a:tableStyleId>
                  </a:tblPr>
                  <a:tblGrid>
                    <a:gridCol w="2014427"/>
                    <a:gridCol w="640284"/>
                    <a:gridCol w="3159556"/>
                    <a:gridCol w="2936237"/>
                    <a:gridCol w="1825233"/>
                  </a:tblGrid>
                  <a:tr h="701040">
                    <a:tc>
                      <a:txBody>
                        <a:bodyPr/>
                        <a:lstStyle/>
                        <a:p>
                          <a:pPr algn="ctr"/>
                          <a:r>
                            <a:rPr lang="en-US" sz="2000" dirty="0" smtClean="0">
                              <a:latin typeface="Times New Roman" panose="02020603050405020304" pitchFamily="18" charset="0"/>
                              <a:cs typeface="Times New Roman" panose="02020603050405020304" pitchFamily="18" charset="0"/>
                            </a:rPr>
                            <a:t>Source of Variation</a:t>
                          </a:r>
                          <a:endParaRPr lang="en-GB"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err="1" smtClean="0">
                              <a:latin typeface="Times New Roman" panose="02020603050405020304" pitchFamily="18" charset="0"/>
                              <a:cs typeface="Times New Roman" panose="02020603050405020304" pitchFamily="18" charset="0"/>
                            </a:rPr>
                            <a:t>df</a:t>
                          </a:r>
                          <a:endParaRPr lang="en-GB"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SS</a:t>
                          </a:r>
                          <a:endParaRPr lang="en-GB"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MS</a:t>
                          </a:r>
                          <a:endParaRPr lang="en-GB"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F</a:t>
                          </a:r>
                          <a:endParaRPr lang="en-GB" sz="2000" dirty="0">
                            <a:latin typeface="Times New Roman" panose="02020603050405020304" pitchFamily="18" charset="0"/>
                            <a:cs typeface="Times New Roman" panose="02020603050405020304" pitchFamily="18" charset="0"/>
                          </a:endParaRPr>
                        </a:p>
                      </a:txBody>
                      <a:tcPr/>
                    </a:tc>
                  </a:tr>
                  <a:tr h="1272858">
                    <a:tc>
                      <a:txBody>
                        <a:bodyPr/>
                        <a:lstStyle/>
                        <a:p>
                          <a:pPr algn="ctr"/>
                          <a:r>
                            <a:rPr lang="en-US" sz="2000" dirty="0" smtClean="0">
                              <a:latin typeface="Times New Roman" panose="02020603050405020304" pitchFamily="18" charset="0"/>
                              <a:cs typeface="Times New Roman" panose="02020603050405020304" pitchFamily="18" charset="0"/>
                            </a:rPr>
                            <a:t>Regression model</a:t>
                          </a:r>
                          <a:endParaRPr lang="en-GB"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1</a:t>
                          </a:r>
                          <a:endParaRPr lang="en-GB" sz="2000"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rotWithShape="0">
                          <a:blip r:embed="rId3"/>
                          <a:stretch>
                            <a:fillRect l="-84363" t="-57143" r="-151351" b="-115714"/>
                          </a:stretch>
                        </a:blipFill>
                      </a:tcPr>
                    </a:tc>
                    <a:tc>
                      <a:txBody>
                        <a:bodyPr/>
                        <a:lstStyle/>
                        <a:p>
                          <a:endParaRPr lang="en-US"/>
                        </a:p>
                      </a:txBody>
                      <a:tcPr>
                        <a:blipFill rotWithShape="0">
                          <a:blip r:embed="rId3"/>
                          <a:stretch>
                            <a:fillRect l="-198133" t="-57143" r="-62656" b="-115714"/>
                          </a:stretch>
                        </a:blipFill>
                      </a:tcPr>
                    </a:tc>
                    <a:tc>
                      <a:txBody>
                        <a:bodyPr/>
                        <a:lstStyle/>
                        <a:p>
                          <a:endParaRPr lang="en-US"/>
                        </a:p>
                      </a:txBody>
                      <a:tcPr>
                        <a:blipFill rotWithShape="0">
                          <a:blip r:embed="rId3"/>
                          <a:stretch>
                            <a:fillRect l="-480602" t="-57143" r="-1003" b="-115714"/>
                          </a:stretch>
                        </a:blipFill>
                      </a:tcPr>
                    </a:tc>
                  </a:tr>
                  <a:tr h="975106">
                    <a:tc>
                      <a:txBody>
                        <a:bodyPr/>
                        <a:lstStyle/>
                        <a:p>
                          <a:pPr algn="ctr"/>
                          <a:r>
                            <a:rPr lang="en-US" sz="2000" dirty="0" smtClean="0">
                              <a:latin typeface="Times New Roman" panose="02020603050405020304" pitchFamily="18" charset="0"/>
                              <a:cs typeface="Times New Roman" panose="02020603050405020304" pitchFamily="18" charset="0"/>
                            </a:rPr>
                            <a:t>Error</a:t>
                          </a:r>
                          <a:endParaRPr lang="en-GB"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23</a:t>
                          </a:r>
                          <a:endParaRPr lang="en-GB" sz="2000"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rotWithShape="0">
                          <a:blip r:embed="rId3"/>
                          <a:stretch>
                            <a:fillRect l="-84363" t="-206250" r="-151351" b="-51875"/>
                          </a:stretch>
                        </a:blipFill>
                      </a:tcPr>
                    </a:tc>
                    <a:tc>
                      <a:txBody>
                        <a:bodyPr/>
                        <a:lstStyle/>
                        <a:p>
                          <a:endParaRPr lang="en-US"/>
                        </a:p>
                      </a:txBody>
                      <a:tcPr>
                        <a:blipFill rotWithShape="0">
                          <a:blip r:embed="rId3"/>
                          <a:stretch>
                            <a:fillRect l="-198133" t="-206250" r="-62656" b="-51875"/>
                          </a:stretch>
                        </a:blipFill>
                      </a:tcPr>
                    </a:tc>
                    <a:tc>
                      <a:txBody>
                        <a:bodyPr/>
                        <a:lstStyle/>
                        <a:p>
                          <a:pPr algn="ctr"/>
                          <a:endParaRPr lang="en-GB" sz="2000" dirty="0">
                            <a:latin typeface="Times New Roman" panose="02020603050405020304" pitchFamily="18" charset="0"/>
                            <a:cs typeface="Times New Roman" panose="02020603050405020304" pitchFamily="18" charset="0"/>
                          </a:endParaRPr>
                        </a:p>
                      </a:txBody>
                      <a:tcPr/>
                    </a:tc>
                  </a:tr>
                  <a:tr h="396240">
                    <a:tc>
                      <a:txBody>
                        <a:bodyPr/>
                        <a:lstStyle/>
                        <a:p>
                          <a:pPr algn="ctr"/>
                          <a:r>
                            <a:rPr lang="en-US" sz="2000" dirty="0" smtClean="0">
                              <a:latin typeface="Times New Roman" panose="02020603050405020304" pitchFamily="18" charset="0"/>
                              <a:cs typeface="Times New Roman" panose="02020603050405020304" pitchFamily="18" charset="0"/>
                            </a:rPr>
                            <a:t>Total</a:t>
                          </a:r>
                          <a:endParaRPr lang="en-GB" sz="2000" dirty="0">
                            <a:latin typeface="Times New Roman" panose="02020603050405020304" pitchFamily="18" charset="0"/>
                            <a:cs typeface="Times New Roman" panose="02020603050405020304" pitchFamily="18" charset="0"/>
                          </a:endParaRPr>
                        </a:p>
                      </a:txBody>
                      <a:tcPr/>
                    </a:tc>
                    <a:tc>
                      <a:txBody>
                        <a:bodyPr/>
                        <a:lstStyle/>
                        <a:p>
                          <a:pPr algn="ctr"/>
                          <a:r>
                            <a:rPr lang="en-US" sz="2000" dirty="0" smtClean="0">
                              <a:latin typeface="Times New Roman" panose="02020603050405020304" pitchFamily="18" charset="0"/>
                              <a:cs typeface="Times New Roman" panose="02020603050405020304" pitchFamily="18" charset="0"/>
                            </a:rPr>
                            <a:t>24</a:t>
                          </a:r>
                          <a:endParaRPr lang="en-GB" sz="2000" dirty="0">
                            <a:latin typeface="Times New Roman" panose="02020603050405020304" pitchFamily="18" charset="0"/>
                            <a:cs typeface="Times New Roman" panose="02020603050405020304" pitchFamily="18" charset="0"/>
                          </a:endParaRPr>
                        </a:p>
                      </a:txBody>
                      <a:tcPr/>
                    </a:tc>
                    <a:tc>
                      <a:txBody>
                        <a:bodyPr/>
                        <a:lstStyle/>
                        <a:p>
                          <a:endParaRPr lang="en-US"/>
                        </a:p>
                      </a:txBody>
                      <a:tcPr>
                        <a:blipFill rotWithShape="0">
                          <a:blip r:embed="rId3"/>
                          <a:stretch>
                            <a:fillRect l="-84363" t="-753846" r="-151351" b="-27692"/>
                          </a:stretch>
                        </a:blipFill>
                      </a:tcPr>
                    </a:tc>
                    <a:tc>
                      <a:txBody>
                        <a:bodyPr/>
                        <a:lstStyle/>
                        <a:p>
                          <a:pPr algn="ctr"/>
                          <a:endParaRPr lang="en-GB" sz="2000" dirty="0">
                            <a:latin typeface="Times New Roman" panose="02020603050405020304" pitchFamily="18" charset="0"/>
                            <a:cs typeface="Times New Roman" panose="02020603050405020304" pitchFamily="18" charset="0"/>
                          </a:endParaRPr>
                        </a:p>
                      </a:txBody>
                      <a:tcPr/>
                    </a:tc>
                    <a:tc>
                      <a:txBody>
                        <a:bodyPr/>
                        <a:lstStyle/>
                        <a:p>
                          <a:pPr algn="ctr"/>
                          <a:endParaRPr lang="en-GB" sz="2000" dirty="0">
                            <a:latin typeface="Times New Roman" panose="02020603050405020304" pitchFamily="18" charset="0"/>
                            <a:cs typeface="Times New Roman" panose="02020603050405020304" pitchFamily="18" charset="0"/>
                          </a:endParaRPr>
                        </a:p>
                      </a:txBody>
                      <a:tcPr/>
                    </a:tc>
                  </a:tr>
                </a:tbl>
              </a:graphicData>
            </a:graphic>
          </p:graphicFrame>
        </mc:Fallback>
      </mc:AlternateContent>
    </p:spTree>
    <p:extLst>
      <p:ext uri="{BB962C8B-B14F-4D97-AF65-F5344CB8AC3E}">
        <p14:creationId xmlns:p14="http://schemas.microsoft.com/office/powerpoint/2010/main" val="31382597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205947"/>
                <a:ext cx="10058400" cy="6253838"/>
              </a:xfrm>
            </p:spPr>
            <p:txBody>
              <a:bodyPr>
                <a:noAutofit/>
              </a:bodyPr>
              <a:lstStyle/>
              <a:p>
                <a:r>
                  <a:rPr lang="en-US" sz="2600" dirty="0" smtClean="0">
                    <a:solidFill>
                      <a:schemeClr val="tx1"/>
                    </a:solidFill>
                    <a:latin typeface="Times New Roman" panose="02020603050405020304" pitchFamily="18" charset="0"/>
                    <a:cs typeface="Times New Roman" panose="02020603050405020304" pitchFamily="18" charset="0"/>
                  </a:rPr>
                  <a:t>1. Hypotheses</a:t>
                </a:r>
              </a:p>
              <a:p>
                <a14:m>
                  <m:oMath xmlns:m="http://schemas.openxmlformats.org/officeDocument/2006/math">
                    <m:sSub>
                      <m:sSubPr>
                        <m:ctrlPr>
                          <a:rPr lang="en-GB"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𝐻</m:t>
                        </m:r>
                      </m:e>
                      <m:sub>
                        <m:r>
                          <a:rPr lang="en-US" sz="2600" i="1">
                            <a:solidFill>
                              <a:schemeClr val="tx1"/>
                            </a:solidFill>
                            <a:latin typeface="Cambria Math" panose="02040503050406030204" pitchFamily="18" charset="0"/>
                          </a:rPr>
                          <m:t>0</m:t>
                        </m:r>
                      </m:sub>
                    </m:sSub>
                    <m:r>
                      <a:rPr lang="en-US" sz="2600" i="1">
                        <a:solidFill>
                          <a:schemeClr val="tx1"/>
                        </a:solidFill>
                        <a:latin typeface="Cambria Math" panose="02040503050406030204" pitchFamily="18" charset="0"/>
                      </a:rPr>
                      <m:t>:</m:t>
                    </m:r>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ea typeface="Cambria Math" panose="02040503050406030204" pitchFamily="18" charset="0"/>
                          </a:rPr>
                          <m:t>𝛽</m:t>
                        </m:r>
                      </m:e>
                      <m:sub>
                        <m:r>
                          <a:rPr lang="en-US" sz="2600" i="1">
                            <a:solidFill>
                              <a:schemeClr val="tx1"/>
                            </a:solidFill>
                            <a:latin typeface="Cambria Math" panose="02040503050406030204" pitchFamily="18" charset="0"/>
                          </a:rPr>
                          <m:t>1</m:t>
                        </m:r>
                      </m:sub>
                    </m:sSub>
                    <m:r>
                      <a:rPr lang="en-US" sz="2600" i="1">
                        <a:solidFill>
                          <a:schemeClr val="tx1"/>
                        </a:solidFill>
                        <a:latin typeface="Cambria Math" panose="02040503050406030204" pitchFamily="18" charset="0"/>
                      </a:rPr>
                      <m:t>=</m:t>
                    </m:r>
                    <m:r>
                      <a:rPr lang="en-US" sz="2600" i="1">
                        <a:solidFill>
                          <a:schemeClr val="tx1"/>
                        </a:solidFill>
                        <a:latin typeface="Cambria Math" panose="02040503050406030204" pitchFamily="18" charset="0"/>
                      </a:rPr>
                      <m:t>0    </m:t>
                    </m:r>
                    <m:r>
                      <a:rPr lang="en-US" sz="2600" i="1">
                        <a:solidFill>
                          <a:schemeClr val="tx1"/>
                        </a:solidFill>
                        <a:latin typeface="Cambria Math" panose="02040503050406030204" pitchFamily="18" charset="0"/>
                      </a:rPr>
                      <m:t>𝑣𝑠</m:t>
                    </m:r>
                    <m:r>
                      <a:rPr lang="en-US" sz="2600" i="1">
                        <a:solidFill>
                          <a:schemeClr val="tx1"/>
                        </a:solidFill>
                        <a:latin typeface="Cambria Math" panose="02040503050406030204" pitchFamily="18" charset="0"/>
                      </a:rPr>
                      <m:t>.     </m:t>
                    </m:r>
                    <m:sSub>
                      <m:sSubPr>
                        <m:ctrlPr>
                          <a:rPr lang="en-GB"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𝐻</m:t>
                        </m:r>
                      </m:e>
                      <m:sub>
                        <m:r>
                          <a:rPr lang="en-US" sz="2600" i="1">
                            <a:solidFill>
                              <a:schemeClr val="tx1"/>
                            </a:solidFill>
                            <a:latin typeface="Cambria Math" panose="02040503050406030204" pitchFamily="18" charset="0"/>
                          </a:rPr>
                          <m:t>1</m:t>
                        </m:r>
                      </m:sub>
                    </m:sSub>
                    <m:r>
                      <a:rPr lang="en-US" sz="2600" i="1">
                        <a:solidFill>
                          <a:schemeClr val="tx1"/>
                        </a:solidFill>
                        <a:latin typeface="Cambria Math" panose="02040503050406030204" pitchFamily="18" charset="0"/>
                      </a:rPr>
                      <m:t>:</m:t>
                    </m:r>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ea typeface="Cambria Math" panose="02040503050406030204" pitchFamily="18" charset="0"/>
                          </a:rPr>
                          <m:t>𝛽</m:t>
                        </m:r>
                      </m:e>
                      <m:sub>
                        <m:r>
                          <a:rPr lang="en-US" sz="2600" i="1">
                            <a:solidFill>
                              <a:schemeClr val="tx1"/>
                            </a:solidFill>
                            <a:latin typeface="Cambria Math" panose="02040503050406030204" pitchFamily="18" charset="0"/>
                          </a:rPr>
                          <m:t>1</m:t>
                        </m:r>
                      </m:sub>
                    </m:sSub>
                    <m:r>
                      <a:rPr lang="en-US" sz="2600" i="1" dirty="0">
                        <a:solidFill>
                          <a:schemeClr val="tx1"/>
                        </a:solidFill>
                        <a:latin typeface="Cambria Math" panose="02040503050406030204" pitchFamily="18" charset="0"/>
                        <a:ea typeface="Cambria Math" panose="02040503050406030204" pitchFamily="18" charset="0"/>
                      </a:rPr>
                      <m:t>≠</m:t>
                    </m:r>
                    <m:r>
                      <a:rPr lang="en-US" sz="2600" i="1">
                        <a:solidFill>
                          <a:schemeClr val="tx1"/>
                        </a:solidFill>
                        <a:latin typeface="Cambria Math" panose="02040503050406030204" pitchFamily="18" charset="0"/>
                      </a:rPr>
                      <m:t>0</m:t>
                    </m:r>
                  </m:oMath>
                </a14:m>
                <a:endParaRPr lang="en-US" sz="2600" dirty="0">
                  <a:solidFill>
                    <a:schemeClr val="tx1"/>
                  </a:solidFill>
                  <a:latin typeface="Times New Roman" panose="02020603050405020304" pitchFamily="18" charset="0"/>
                  <a:cs typeface="Times New Roman" panose="02020603050405020304" pitchFamily="18" charset="0"/>
                </a:endParaRPr>
              </a:p>
              <a:p>
                <a:r>
                  <a:rPr lang="en-US" sz="2600" dirty="0">
                    <a:solidFill>
                      <a:schemeClr val="tx1"/>
                    </a:solidFill>
                    <a:latin typeface="Times New Roman" panose="02020603050405020304" pitchFamily="18" charset="0"/>
                    <a:cs typeface="Times New Roman" panose="02020603050405020304" pitchFamily="18" charset="0"/>
                  </a:rPr>
                  <a:t>2.Test statistic</a:t>
                </a:r>
              </a:p>
              <a:p>
                <a14:m>
                  <m:oMath xmlns:m="http://schemas.openxmlformats.org/officeDocument/2006/math">
                    <m:r>
                      <a:rPr lang="en-US" sz="2600" i="1">
                        <a:latin typeface="Cambria Math" panose="02040503050406030204" pitchFamily="18" charset="0"/>
                      </a:rPr>
                      <m:t>𝐹</m:t>
                    </m:r>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𝑀𝑆𝑅</m:t>
                        </m:r>
                      </m:num>
                      <m:den>
                        <m:r>
                          <a:rPr lang="en-US" sz="2600" i="1">
                            <a:latin typeface="Cambria Math" panose="02040503050406030204" pitchFamily="18" charset="0"/>
                          </a:rPr>
                          <m:t>𝑀𝑆𝐸</m:t>
                        </m:r>
                      </m:den>
                    </m:f>
                    <m:r>
                      <a:rPr lang="en-US" sz="2600" i="1">
                        <a:latin typeface="Cambria Math" panose="02040503050406030204" pitchFamily="18" charset="0"/>
                      </a:rPr>
                      <m:t>=</m:t>
                    </m:r>
                    <m:f>
                      <m:fPr>
                        <m:ctrlPr>
                          <a:rPr lang="en-US" sz="2600" i="1">
                            <a:latin typeface="Cambria Math" panose="02040503050406030204" pitchFamily="18" charset="0"/>
                          </a:rPr>
                        </m:ctrlPr>
                      </m:fPr>
                      <m:num>
                        <m:r>
                          <a:rPr lang="en-US" sz="2600" i="1">
                            <a:latin typeface="Cambria Math" panose="02040503050406030204" pitchFamily="18" charset="0"/>
                          </a:rPr>
                          <m:t>252377.54</m:t>
                        </m:r>
                      </m:num>
                      <m:den>
                        <m:r>
                          <a:rPr lang="en-US" sz="2600" i="1">
                            <a:latin typeface="Cambria Math" panose="02040503050406030204" pitchFamily="18" charset="0"/>
                          </a:rPr>
                          <m:t>2383.72</m:t>
                        </m:r>
                      </m:den>
                    </m:f>
                    <m:r>
                      <a:rPr lang="en-US" sz="2600" i="1">
                        <a:latin typeface="Cambria Math" panose="02040503050406030204" pitchFamily="18" charset="0"/>
                      </a:rPr>
                      <m:t>=105.876</m:t>
                    </m:r>
                  </m:oMath>
                </a14:m>
                <a:endParaRPr lang="en-GB" sz="2600" dirty="0">
                  <a:solidFill>
                    <a:schemeClr val="accent1">
                      <a:lumMod val="75000"/>
                    </a:schemeClr>
                  </a:solidFill>
                  <a:latin typeface="Times New Roman" panose="02020603050405020304" pitchFamily="18" charset="0"/>
                  <a:cs typeface="Times New Roman" panose="02020603050405020304" pitchFamily="18" charset="0"/>
                </a:endParaRPr>
              </a:p>
              <a:p>
                <a:r>
                  <a:rPr lang="en-US" sz="2600" dirty="0">
                    <a:solidFill>
                      <a:schemeClr val="tx1"/>
                    </a:solidFill>
                    <a:latin typeface="Times New Roman" panose="02020603050405020304" pitchFamily="18" charset="0"/>
                    <a:cs typeface="Times New Roman" panose="02020603050405020304" pitchFamily="18" charset="0"/>
                  </a:rPr>
                  <a:t>3.Critical Region</a:t>
                </a:r>
              </a:p>
              <a:p>
                <a:r>
                  <a:rPr lang="en-US" sz="2600" dirty="0">
                    <a:latin typeface="Times New Roman" panose="02020603050405020304" pitchFamily="18" charset="0"/>
                    <a:cs typeface="Times New Roman" panose="02020603050405020304" pitchFamily="18" charset="0"/>
                  </a:rPr>
                  <a:t>Reject </a:t>
                </a:r>
                <a14:m>
                  <m:oMath xmlns:m="http://schemas.openxmlformats.org/officeDocument/2006/math">
                    <m:sSub>
                      <m:sSubPr>
                        <m:ctrlPr>
                          <a:rPr lang="en-GB"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𝐻</m:t>
                        </m:r>
                      </m:e>
                      <m:sub>
                        <m:r>
                          <a:rPr lang="en-US" sz="2600" i="1">
                            <a:solidFill>
                              <a:schemeClr val="tx1"/>
                            </a:solidFill>
                            <a:latin typeface="Cambria Math" panose="02040503050406030204" pitchFamily="18" charset="0"/>
                          </a:rPr>
                          <m:t>0</m:t>
                        </m:r>
                      </m:sub>
                    </m:sSub>
                  </m:oMath>
                </a14:m>
                <a:r>
                  <a:rPr lang="en-GB" sz="2600" dirty="0">
                    <a:latin typeface="Times New Roman" panose="02020603050405020304" pitchFamily="18" charset="0"/>
                    <a:cs typeface="Times New Roman" panose="02020603050405020304" pitchFamily="18" charset="0"/>
                  </a:rPr>
                  <a:t> if </a:t>
                </a:r>
                <a:r>
                  <a:rPr lang="en-GB" sz="2600" dirty="0">
                    <a:latin typeface="Times New Roman" panose="02020603050405020304" pitchFamily="18" charset="0"/>
                    <a:cs typeface="Times New Roman" panose="02020603050405020304" pitchFamily="18" charset="0"/>
                  </a:rPr>
                  <a:t>F&gt;</a:t>
                </a:r>
                <a14:m>
                  <m:oMath xmlns:m="http://schemas.openxmlformats.org/officeDocument/2006/math">
                    <m:sSub>
                      <m:sSubPr>
                        <m:ctrlPr>
                          <a:rPr lang="en-US" sz="2600" i="1">
                            <a:solidFill>
                              <a:schemeClr val="tx1"/>
                            </a:solidFill>
                            <a:latin typeface="Cambria Math" panose="02040503050406030204" pitchFamily="18" charset="0"/>
                            <a:cs typeface="Times New Roman" panose="02020603050405020304" pitchFamily="18" charset="0"/>
                          </a:rPr>
                        </m:ctrlPr>
                      </m:sSubPr>
                      <m:e>
                        <m:r>
                          <a:rPr lang="en-US" sz="2600" i="1">
                            <a:solidFill>
                              <a:schemeClr val="tx1"/>
                            </a:solidFill>
                            <a:latin typeface="Cambria Math" panose="02040503050406030204" pitchFamily="18" charset="0"/>
                            <a:cs typeface="Times New Roman" panose="02020603050405020304" pitchFamily="18" charset="0"/>
                          </a:rPr>
                          <m:t>𝐹</m:t>
                        </m:r>
                      </m:e>
                      <m:sub>
                        <m:r>
                          <a:rPr lang="en-US" sz="2600" i="1">
                            <a:solidFill>
                              <a:schemeClr val="tx1"/>
                            </a:solidFill>
                            <a:latin typeface="Cambria Math" panose="02040503050406030204" pitchFamily="18" charset="0"/>
                            <a:cs typeface="Times New Roman" panose="02020603050405020304" pitchFamily="18" charset="0"/>
                          </a:rPr>
                          <m:t>1−</m:t>
                        </m:r>
                        <m:r>
                          <a:rPr lang="en-US" sz="2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r>
                          <a:rPr lang="en-US" sz="2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 </m:t>
                        </m:r>
                        <m:r>
                          <a:rPr lang="en-US" sz="2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2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oMath>
                </a14:m>
                <a:endParaRPr lang="en-US" sz="2600" dirty="0" smtClean="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US" sz="2600" i="1">
                            <a:solidFill>
                              <a:schemeClr val="tx1"/>
                            </a:solidFill>
                            <a:latin typeface="Cambria Math" panose="02040503050406030204" pitchFamily="18" charset="0"/>
                            <a:cs typeface="Times New Roman" panose="02020603050405020304" pitchFamily="18" charset="0"/>
                          </a:rPr>
                        </m:ctrlPr>
                      </m:sSubPr>
                      <m:e>
                        <m:r>
                          <a:rPr lang="en-US" sz="2600" i="1">
                            <a:solidFill>
                              <a:schemeClr val="tx1"/>
                            </a:solidFill>
                            <a:latin typeface="Cambria Math" panose="02040503050406030204" pitchFamily="18" charset="0"/>
                            <a:cs typeface="Times New Roman" panose="02020603050405020304" pitchFamily="18" charset="0"/>
                          </a:rPr>
                          <m:t>𝐹</m:t>
                        </m:r>
                      </m:e>
                      <m:sub>
                        <m:r>
                          <a:rPr lang="en-US" sz="2600" i="1">
                            <a:solidFill>
                              <a:schemeClr val="tx1"/>
                            </a:solidFill>
                            <a:latin typeface="Cambria Math" panose="02040503050406030204" pitchFamily="18" charset="0"/>
                            <a:cs typeface="Times New Roman" panose="02020603050405020304" pitchFamily="18" charset="0"/>
                          </a:rPr>
                          <m:t>1−</m:t>
                        </m:r>
                        <m:r>
                          <a:rPr lang="en-US" sz="2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𝛼</m:t>
                        </m:r>
                        <m:r>
                          <a:rPr lang="en-US" sz="2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 </m:t>
                        </m:r>
                        <m:r>
                          <a:rPr lang="en-US" sz="2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𝑛</m:t>
                        </m:r>
                        <m:r>
                          <a:rPr lang="en-US" sz="2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m:t>
                        </m:r>
                      </m:sub>
                    </m:sSub>
                  </m:oMath>
                </a14:m>
                <a:r>
                  <a:rPr lang="en-US" sz="2600" dirty="0" smtClean="0">
                    <a:latin typeface="Times New Roman" panose="02020603050405020304" pitchFamily="18" charset="0"/>
                    <a:cs typeface="Times New Roman" panose="02020603050405020304" pitchFamily="18" charset="0"/>
                  </a:rPr>
                  <a:t>=</a:t>
                </a:r>
                <a14:m>
                  <m:oMath xmlns:m="http://schemas.openxmlformats.org/officeDocument/2006/math">
                    <m:sSub>
                      <m:sSubPr>
                        <m:ctrlPr>
                          <a:rPr lang="en-US" sz="2600" i="1">
                            <a:solidFill>
                              <a:schemeClr val="tx1"/>
                            </a:solidFill>
                            <a:latin typeface="Cambria Math" panose="02040503050406030204" pitchFamily="18" charset="0"/>
                            <a:cs typeface="Times New Roman" panose="02020603050405020304" pitchFamily="18" charset="0"/>
                          </a:rPr>
                        </m:ctrlPr>
                      </m:sSubPr>
                      <m:e>
                        <m:r>
                          <a:rPr lang="en-US" sz="2600" i="1">
                            <a:solidFill>
                              <a:schemeClr val="tx1"/>
                            </a:solidFill>
                            <a:latin typeface="Cambria Math" panose="02040503050406030204" pitchFamily="18" charset="0"/>
                            <a:cs typeface="Times New Roman" panose="02020603050405020304" pitchFamily="18" charset="0"/>
                          </a:rPr>
                          <m:t>𝐹</m:t>
                        </m:r>
                      </m:e>
                      <m:sub>
                        <m:r>
                          <a:rPr lang="en-US" sz="2600" b="0" i="1" smtClean="0">
                            <a:solidFill>
                              <a:schemeClr val="tx1"/>
                            </a:solidFill>
                            <a:latin typeface="Cambria Math" panose="02040503050406030204" pitchFamily="18" charset="0"/>
                            <a:cs typeface="Times New Roman" panose="02020603050405020304" pitchFamily="18" charset="0"/>
                          </a:rPr>
                          <m:t>0.95</m:t>
                        </m:r>
                        <m:r>
                          <a:rPr lang="en-US" sz="2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 </m:t>
                        </m:r>
                        <m:r>
                          <a:rPr lang="en-US" sz="2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23</m:t>
                        </m:r>
                      </m:sub>
                    </m:sSub>
                    <m:r>
                      <a:rPr lang="en-US" sz="2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=4.2793</m:t>
                    </m:r>
                  </m:oMath>
                </a14:m>
                <a:endParaRPr lang="en-US" sz="2600" dirty="0" smtClean="0">
                  <a:latin typeface="Times New Roman" panose="02020603050405020304" pitchFamily="18" charset="0"/>
                  <a:cs typeface="Times New Roman" panose="02020603050405020304" pitchFamily="18" charset="0"/>
                </a:endParaRPr>
              </a:p>
              <a:p>
                <a14:m>
                  <m:oMath xmlns:m="http://schemas.openxmlformats.org/officeDocument/2006/math">
                    <m:r>
                      <a:rPr lang="en-US" sz="2600" i="1">
                        <a:latin typeface="Cambria Math" panose="02040503050406030204" pitchFamily="18" charset="0"/>
                      </a:rPr>
                      <m:t>105.876</m:t>
                    </m:r>
                    <m:r>
                      <a:rPr lang="en-US" sz="2600" b="0" i="0" smtClean="0">
                        <a:latin typeface="Cambria Math" panose="02040503050406030204" pitchFamily="18" charset="0"/>
                      </a:rPr>
                      <m:t>&gt;4.2793</m:t>
                    </m:r>
                  </m:oMath>
                </a14:m>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4-Decision </a:t>
                </a:r>
              </a:p>
              <a:p>
                <a14:m>
                  <m:oMath xmlns:m="http://schemas.openxmlformats.org/officeDocument/2006/math">
                    <m:r>
                      <a:rPr lang="en-GB" sz="2600" i="1" smtClean="0">
                        <a:latin typeface="Cambria Math" panose="02040503050406030204" pitchFamily="18" charset="0"/>
                        <a:ea typeface="Cambria Math" panose="02040503050406030204" pitchFamily="18" charset="0"/>
                      </a:rPr>
                      <m:t>⟹</m:t>
                    </m:r>
                    <m:r>
                      <m:rPr>
                        <m:nor/>
                      </m:rPr>
                      <a:rPr lang="en-US" sz="2600" dirty="0">
                        <a:latin typeface="Times New Roman" panose="02020603050405020304" pitchFamily="18" charset="0"/>
                        <a:cs typeface="Times New Roman" panose="02020603050405020304" pitchFamily="18" charset="0"/>
                      </a:rPr>
                      <m:t>Reject</m:t>
                    </m:r>
                    <m:r>
                      <m:rPr>
                        <m:nor/>
                      </m:rPr>
                      <a:rPr lang="en-US" sz="2600" dirty="0">
                        <a:latin typeface="Times New Roman" panose="02020603050405020304" pitchFamily="18" charset="0"/>
                        <a:cs typeface="Times New Roman" panose="02020603050405020304" pitchFamily="18" charset="0"/>
                      </a:rPr>
                      <m:t> </m:t>
                    </m:r>
                    <m:sSub>
                      <m:sSubPr>
                        <m:ctrlPr>
                          <a:rPr lang="en-GB"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rPr>
                          <m:t>𝐻</m:t>
                        </m:r>
                      </m:e>
                      <m:sub>
                        <m:r>
                          <a:rPr lang="en-US" sz="2600" i="1">
                            <a:solidFill>
                              <a:schemeClr val="tx1"/>
                            </a:solidFill>
                            <a:latin typeface="Cambria Math" panose="02040503050406030204" pitchFamily="18" charset="0"/>
                          </a:rPr>
                          <m:t>0</m:t>
                        </m:r>
                      </m:sub>
                    </m:sSub>
                  </m:oMath>
                </a14:m>
                <a:r>
                  <a:rPr lang="en-GB" sz="2600" dirty="0" smtClean="0">
                    <a:latin typeface="Times New Roman" panose="02020603050405020304" pitchFamily="18" charset="0"/>
                    <a:cs typeface="Times New Roman" panose="02020603050405020304" pitchFamily="18" charset="0"/>
                  </a:rPr>
                  <a:t>, then </a:t>
                </a:r>
                <a14:m>
                  <m:oMath xmlns:m="http://schemas.openxmlformats.org/officeDocument/2006/math">
                    <m:sSub>
                      <m:sSubPr>
                        <m:ctrlPr>
                          <a:rPr lang="en-US" sz="2600" i="1">
                            <a:solidFill>
                              <a:schemeClr val="tx1"/>
                            </a:solidFill>
                            <a:latin typeface="Cambria Math" panose="02040503050406030204" pitchFamily="18" charset="0"/>
                          </a:rPr>
                        </m:ctrlPr>
                      </m:sSubPr>
                      <m:e>
                        <m:r>
                          <a:rPr lang="en-US" sz="2600" i="1">
                            <a:solidFill>
                              <a:schemeClr val="tx1"/>
                            </a:solidFill>
                            <a:latin typeface="Cambria Math" panose="02040503050406030204" pitchFamily="18" charset="0"/>
                            <a:ea typeface="Cambria Math" panose="02040503050406030204" pitchFamily="18" charset="0"/>
                          </a:rPr>
                          <m:t>𝛽</m:t>
                        </m:r>
                      </m:e>
                      <m:sub>
                        <m:r>
                          <a:rPr lang="en-US" sz="2600" i="1">
                            <a:solidFill>
                              <a:schemeClr val="tx1"/>
                            </a:solidFill>
                            <a:latin typeface="Cambria Math" panose="02040503050406030204" pitchFamily="18" charset="0"/>
                          </a:rPr>
                          <m:t>1</m:t>
                        </m:r>
                      </m:sub>
                    </m:sSub>
                    <m:r>
                      <a:rPr lang="en-US" sz="2600" i="1" dirty="0">
                        <a:solidFill>
                          <a:schemeClr val="tx1"/>
                        </a:solidFill>
                        <a:latin typeface="Cambria Math" panose="02040503050406030204" pitchFamily="18" charset="0"/>
                        <a:ea typeface="Cambria Math" panose="02040503050406030204" pitchFamily="18" charset="0"/>
                      </a:rPr>
                      <m:t>≠</m:t>
                    </m:r>
                    <m:r>
                      <a:rPr lang="en-US" sz="2600" i="1">
                        <a:solidFill>
                          <a:schemeClr val="tx1"/>
                        </a:solidFill>
                        <a:latin typeface="Cambria Math" panose="02040503050406030204" pitchFamily="18" charset="0"/>
                      </a:rPr>
                      <m:t>0</m:t>
                    </m:r>
                  </m:oMath>
                </a14:m>
                <a:endParaRPr lang="en-GB" sz="2600" dirty="0" smtClean="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There are </a:t>
                </a:r>
                <a:r>
                  <a:rPr lang="en-US" sz="2600" dirty="0">
                    <a:latin typeface="Times New Roman" panose="02020603050405020304" pitchFamily="18" charset="0"/>
                    <a:cs typeface="Times New Roman" panose="02020603050405020304" pitchFamily="18" charset="0"/>
                  </a:rPr>
                  <a:t>linear association between work hours and </a:t>
                </a:r>
                <a:r>
                  <a:rPr lang="en-GB" sz="2600" dirty="0">
                    <a:latin typeface="Times New Roman" panose="02020603050405020304" pitchFamily="18" charset="0"/>
                    <a:cs typeface="Times New Roman" panose="02020603050405020304" pitchFamily="18" charset="0"/>
                  </a:rPr>
                  <a:t>lot size</a:t>
                </a:r>
                <a:r>
                  <a:rPr lang="en-GB" sz="2600" dirty="0">
                    <a:solidFill>
                      <a:schemeClr val="accent1">
                        <a:lumMod val="75000"/>
                      </a:schemeClr>
                    </a:solidFill>
                    <a:latin typeface="Times New Roman" panose="02020603050405020304" pitchFamily="18" charset="0"/>
                    <a:cs typeface="Times New Roman" panose="02020603050405020304" pitchFamily="18" charset="0"/>
                  </a:rPr>
                  <a:t> </a:t>
                </a:r>
                <a:endParaRPr lang="en-GB" sz="2600"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205947"/>
                <a:ext cx="10058400" cy="6253838"/>
              </a:xfrm>
              <a:blipFill rotWithShape="0">
                <a:blip r:embed="rId2"/>
                <a:stretch>
                  <a:fillRect l="-1091" t="-1462"/>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82</a:t>
            </a:fld>
            <a:endParaRPr lang="en-US" dirty="0"/>
          </a:p>
        </p:txBody>
      </p:sp>
    </p:spTree>
    <p:extLst>
      <p:ext uri="{BB962C8B-B14F-4D97-AF65-F5344CB8AC3E}">
        <p14:creationId xmlns:p14="http://schemas.microsoft.com/office/powerpoint/2010/main" val="8866258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395416" y="97134"/>
            <a:ext cx="4356659" cy="5611688"/>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83</a:t>
            </a:fld>
            <a:endParaRPr lang="en-US" dirty="0"/>
          </a:p>
        </p:txBody>
      </p:sp>
      <p:pic>
        <p:nvPicPr>
          <p:cNvPr id="6" name="Picture 5"/>
          <p:cNvPicPr>
            <a:picLocks noChangeAspect="1"/>
          </p:cNvPicPr>
          <p:nvPr/>
        </p:nvPicPr>
        <p:blipFill>
          <a:blip r:embed="rId3"/>
          <a:stretch>
            <a:fillRect/>
          </a:stretch>
        </p:blipFill>
        <p:spPr>
          <a:xfrm>
            <a:off x="4205099" y="286603"/>
            <a:ext cx="7652445" cy="5776445"/>
          </a:xfrm>
          <a:prstGeom prst="rect">
            <a:avLst/>
          </a:prstGeom>
        </p:spPr>
      </p:pic>
    </p:spTree>
    <p:extLst>
      <p:ext uri="{BB962C8B-B14F-4D97-AF65-F5344CB8AC3E}">
        <p14:creationId xmlns:p14="http://schemas.microsoft.com/office/powerpoint/2010/main" val="37859523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337751"/>
                <a:ext cx="10058400" cy="5531343"/>
              </a:xfrm>
            </p:spPr>
            <p:txBody>
              <a:bodyPr>
                <a:normAutofit/>
              </a:bodyPr>
              <a:lstStyle/>
              <a:p>
                <a:r>
                  <a:rPr lang="en-GB" dirty="0" smtClean="0"/>
                  <a:t>Analysis of Variance</a:t>
                </a:r>
                <a:endParaRPr lang="en-GB" dirty="0"/>
              </a:p>
              <a:p>
                <a:r>
                  <a:rPr lang="en-GB" dirty="0"/>
                  <a:t>Source      DF      SS    </a:t>
                </a:r>
                <a:r>
                  <a:rPr lang="en-GB" dirty="0" smtClean="0"/>
                  <a:t>       </a:t>
                </a:r>
                <a:r>
                  <a:rPr lang="en-GB" dirty="0"/>
                  <a:t>MS     </a:t>
                </a:r>
                <a:r>
                  <a:rPr lang="en-GB" dirty="0" smtClean="0"/>
                  <a:t>        </a:t>
                </a:r>
                <a:r>
                  <a:rPr lang="en-GB" dirty="0"/>
                  <a:t>F  </a:t>
                </a:r>
                <a:r>
                  <a:rPr lang="en-GB" dirty="0" smtClean="0"/>
                  <a:t>         </a:t>
                </a:r>
                <a:r>
                  <a:rPr lang="en-GB" dirty="0"/>
                  <a:t>P</a:t>
                </a:r>
              </a:p>
              <a:p>
                <a:r>
                  <a:rPr lang="en-GB" dirty="0"/>
                  <a:t>Regression   1  252378  252378  105.88  0.000</a:t>
                </a:r>
              </a:p>
              <a:p>
                <a:r>
                  <a:rPr lang="en-GB" dirty="0"/>
                  <a:t>Error      </a:t>
                </a:r>
                <a:r>
                  <a:rPr lang="en-GB" dirty="0" smtClean="0"/>
                  <a:t>     </a:t>
                </a:r>
                <a:r>
                  <a:rPr lang="en-GB" dirty="0"/>
                  <a:t>23   54825    2384</a:t>
                </a:r>
              </a:p>
              <a:p>
                <a:r>
                  <a:rPr lang="en-GB" dirty="0"/>
                  <a:t>Total     </a:t>
                </a:r>
                <a:r>
                  <a:rPr lang="en-GB" dirty="0" smtClean="0"/>
                  <a:t>      </a:t>
                </a:r>
                <a:r>
                  <a:rPr lang="en-GB" dirty="0"/>
                  <a:t>24  307203</a:t>
                </a:r>
              </a:p>
              <a:p>
                <a:endParaRPr lang="en-US" dirty="0" smtClean="0"/>
              </a:p>
              <a:p>
                <a:r>
                  <a:rPr lang="en-US" dirty="0">
                    <a:latin typeface="Times New Roman" panose="02020603050405020304" pitchFamily="18" charset="0"/>
                    <a:cs typeface="Times New Roman" panose="02020603050405020304" pitchFamily="18" charset="0"/>
                  </a:rPr>
                  <a:t>By p-value : </a:t>
                </a:r>
                <a:r>
                  <a:rPr lang="en-GB" dirty="0">
                    <a:latin typeface="Times New Roman" panose="02020603050405020304" pitchFamily="18" charset="0"/>
                    <a:cs typeface="Times New Roman" panose="02020603050405020304" pitchFamily="18" charset="0"/>
                  </a:rPr>
                  <a:t>Reject </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0</m:t>
                        </m:r>
                      </m:sub>
                    </m:sSub>
                  </m:oMath>
                </a14:m>
                <a:r>
                  <a:rPr lang="en-US" dirty="0">
                    <a:latin typeface="Times New Roman" panose="02020603050405020304" pitchFamily="18" charset="0"/>
                    <a:cs typeface="Times New Roman" panose="02020603050405020304" pitchFamily="18" charset="0"/>
                  </a:rPr>
                  <a:t> if </a:t>
                </a:r>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𝑣𝑎𝑙𝑢𝑒</m:t>
                    </m:r>
                    <m:r>
                      <a:rPr lang="en-US" i="1">
                        <a:latin typeface="Cambria Math" panose="02040503050406030204" pitchFamily="18" charset="0"/>
                      </a:rPr>
                      <m:t>&lt;</m:t>
                    </m:r>
                    <m:r>
                      <a:rPr lang="en-US" i="1">
                        <a:latin typeface="Cambria Math" panose="02040503050406030204" pitchFamily="18" charset="0"/>
                      </a:rPr>
                      <m:t>𝛼</m:t>
                    </m:r>
                  </m:oMath>
                </a14:m>
                <a:endParaRPr lang="en-US" dirty="0">
                  <a:latin typeface="Times New Roman" panose="02020603050405020304" pitchFamily="18" charset="0"/>
                  <a:cs typeface="Times New Roman" panose="02020603050405020304" pitchFamily="18" charset="0"/>
                </a:endParaRPr>
              </a:p>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𝑣𝑎𝑙𝑢𝑒</m:t>
                    </m:r>
                    <m:r>
                      <a:rPr lang="en-US" b="0" i="1" smtClean="0">
                        <a:latin typeface="Cambria Math" panose="02040503050406030204" pitchFamily="18" charset="0"/>
                      </a:rPr>
                      <m:t>=0.00&lt;0.05</m:t>
                    </m:r>
                  </m:oMath>
                </a14:m>
                <a:endParaRPr lang="en-GB" dirty="0" smtClean="0"/>
              </a:p>
              <a:p>
                <a14:m>
                  <m:oMath xmlns:m="http://schemas.openxmlformats.org/officeDocument/2006/math">
                    <m:r>
                      <a:rPr lang="en-GB" i="1">
                        <a:latin typeface="Cambria Math" panose="02040503050406030204" pitchFamily="18" charset="0"/>
                        <a:ea typeface="Cambria Math" panose="02040503050406030204" pitchFamily="18" charset="0"/>
                      </a:rPr>
                      <m:t>⟹</m:t>
                    </m:r>
                    <m:r>
                      <m:rPr>
                        <m:nor/>
                      </m:rPr>
                      <a:rPr lang="en-US" dirty="0">
                        <a:latin typeface="Times New Roman" panose="02020603050405020304" pitchFamily="18" charset="0"/>
                        <a:cs typeface="Times New Roman" panose="02020603050405020304" pitchFamily="18" charset="0"/>
                      </a:rPr>
                      <m:t>Reject</m:t>
                    </m:r>
                    <m:r>
                      <m:rPr>
                        <m:nor/>
                      </m:rPr>
                      <a:rPr lang="en-US" dirty="0">
                        <a:latin typeface="Times New Roman" panose="02020603050405020304" pitchFamily="18" charset="0"/>
                        <a:cs typeface="Times New Roman" panose="02020603050405020304" pitchFamily="18" charset="0"/>
                      </a:rPr>
                      <m:t> </m:t>
                    </m:r>
                    <m:sSub>
                      <m:sSubPr>
                        <m:ctrlPr>
                          <a:rPr lang="en-GB"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𝐻</m:t>
                        </m:r>
                      </m:e>
                      <m:sub>
                        <m:r>
                          <a:rPr lang="en-US" i="1">
                            <a:solidFill>
                              <a:schemeClr val="tx1"/>
                            </a:solidFill>
                            <a:latin typeface="Cambria Math" panose="02040503050406030204" pitchFamily="18" charset="0"/>
                          </a:rPr>
                          <m:t>0</m:t>
                        </m:r>
                      </m:sub>
                    </m:sSub>
                  </m:oMath>
                </a14:m>
                <a:r>
                  <a:rPr lang="en-GB" dirty="0">
                    <a:latin typeface="Times New Roman" panose="02020603050405020304" pitchFamily="18" charset="0"/>
                    <a:cs typeface="Times New Roman" panose="02020603050405020304" pitchFamily="18" charset="0"/>
                  </a:rPr>
                  <a:t>, then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𝛽</m:t>
                        </m:r>
                      </m:e>
                      <m:sub>
                        <m:r>
                          <a:rPr lang="en-US" i="1">
                            <a:solidFill>
                              <a:schemeClr val="tx1"/>
                            </a:solidFill>
                            <a:latin typeface="Cambria Math" panose="02040503050406030204" pitchFamily="18" charset="0"/>
                          </a:rPr>
                          <m:t>1</m:t>
                        </m:r>
                      </m:sub>
                    </m:sSub>
                    <m:r>
                      <a:rPr lang="en-US" i="1" dirty="0">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rPr>
                      <m:t>0</m:t>
                    </m:r>
                  </m:oMath>
                </a14:m>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There are </a:t>
                </a:r>
                <a:r>
                  <a:rPr lang="en-US" dirty="0">
                    <a:latin typeface="Times New Roman" panose="02020603050405020304" pitchFamily="18" charset="0"/>
                    <a:cs typeface="Times New Roman" panose="02020603050405020304" pitchFamily="18" charset="0"/>
                  </a:rPr>
                  <a:t>linear association between work hours and </a:t>
                </a:r>
                <a:r>
                  <a:rPr lang="en-GB" dirty="0">
                    <a:latin typeface="Times New Roman" panose="02020603050405020304" pitchFamily="18" charset="0"/>
                    <a:cs typeface="Times New Roman" panose="02020603050405020304" pitchFamily="18" charset="0"/>
                  </a:rPr>
                  <a:t>lot size</a:t>
                </a:r>
                <a:r>
                  <a:rPr lang="en-GB" dirty="0">
                    <a:solidFill>
                      <a:schemeClr val="accent1">
                        <a:lumMod val="75000"/>
                      </a:schemeClr>
                    </a:solidFill>
                    <a:latin typeface="Times New Roman" panose="02020603050405020304" pitchFamily="18" charset="0"/>
                    <a:cs typeface="Times New Roman" panose="02020603050405020304" pitchFamily="18" charset="0"/>
                  </a:rPr>
                  <a:t> </a:t>
                </a:r>
                <a:endParaRPr lang="en-GB"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337751"/>
                <a:ext cx="10058400" cy="5531343"/>
              </a:xfrm>
              <a:blipFill rotWithShape="0">
                <a:blip r:embed="rId2"/>
                <a:stretch>
                  <a:fillRect l="-1515" t="-1101"/>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84</a:t>
            </a:fld>
            <a:endParaRPr lang="en-US" dirty="0"/>
          </a:p>
        </p:txBody>
      </p:sp>
    </p:spTree>
    <p:extLst>
      <p:ext uri="{BB962C8B-B14F-4D97-AF65-F5344CB8AC3E}">
        <p14:creationId xmlns:p14="http://schemas.microsoft.com/office/powerpoint/2010/main" val="122009187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p:cNvPicPr>
            <a:picLocks noGrp="1" noChangeAspect="1"/>
          </p:cNvPicPr>
          <p:nvPr>
            <p:ph idx="1"/>
          </p:nvPr>
        </p:nvPicPr>
        <p:blipFill>
          <a:blip r:embed="rId2"/>
          <a:stretch>
            <a:fillRect/>
          </a:stretch>
        </p:blipFill>
        <p:spPr>
          <a:xfrm>
            <a:off x="1326291" y="1383957"/>
            <a:ext cx="9069859" cy="4275438"/>
          </a:xfrm>
          <a:prstGeom prst="rect">
            <a:avLst/>
          </a:prstGeom>
        </p:spPr>
      </p:pic>
      <p:sp>
        <p:nvSpPr>
          <p:cNvPr id="4" name="Slide Number Placeholder 3"/>
          <p:cNvSpPr>
            <a:spLocks noGrp="1"/>
          </p:cNvSpPr>
          <p:nvPr>
            <p:ph type="sldNum" sz="quarter" idx="12"/>
          </p:nvPr>
        </p:nvSpPr>
        <p:spPr/>
        <p:txBody>
          <a:bodyPr/>
          <a:lstStyle/>
          <a:p>
            <a:fld id="{6113E31D-E2AB-40D1-8B51-AFA5AFEF393A}" type="slidenum">
              <a:rPr lang="en-US" smtClean="0"/>
              <a:t>85</a:t>
            </a:fld>
            <a:endParaRPr lang="en-US" dirty="0"/>
          </a:p>
        </p:txBody>
      </p:sp>
    </p:spTree>
    <p:extLst>
      <p:ext uri="{BB962C8B-B14F-4D97-AF65-F5344CB8AC3E}">
        <p14:creationId xmlns:p14="http://schemas.microsoft.com/office/powerpoint/2010/main" val="8389975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400" b="1" dirty="0">
                <a:solidFill>
                  <a:schemeClr val="accent1">
                    <a:lumMod val="75000"/>
                  </a:schemeClr>
                </a:solidFill>
                <a:latin typeface="Times New Roman" panose="02020603050405020304" pitchFamily="18" charset="0"/>
                <a:cs typeface="Times New Roman" panose="02020603050405020304" pitchFamily="18" charset="0"/>
              </a:rPr>
              <a:t>Coefficient of Determination</a:t>
            </a:r>
            <a:endParaRPr lang="en-GB" sz="3400" dirty="0">
              <a:solidFill>
                <a:schemeClr val="accent1">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14:m>
                  <m:oMath xmlns:m="http://schemas.openxmlformats.org/officeDocument/2006/math">
                    <m:sSup>
                      <m:sSupPr>
                        <m:ctrlPr>
                          <a:rPr lang="en-GB" sz="2800" i="1" smtClean="0">
                            <a:latin typeface="Cambria Math" panose="02040503050406030204" pitchFamily="18" charset="0"/>
                          </a:rPr>
                        </m:ctrlPr>
                      </m:sSupPr>
                      <m:e>
                        <m:r>
                          <a:rPr lang="en-US" sz="2800" b="0" i="1" smtClean="0">
                            <a:latin typeface="Cambria Math" panose="02040503050406030204" pitchFamily="18" charset="0"/>
                          </a:rPr>
                          <m:t>𝑅</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𝑆𝑆𝑅</m:t>
                        </m:r>
                      </m:num>
                      <m:den>
                        <m:r>
                          <a:rPr lang="en-US" sz="2800" b="0" i="1" smtClean="0">
                            <a:latin typeface="Cambria Math" panose="02040503050406030204" pitchFamily="18" charset="0"/>
                          </a:rPr>
                          <m:t>𝑆𝑆𝑇𝑜</m:t>
                        </m:r>
                      </m:den>
                    </m:f>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𝑆𝑆𝐸</m:t>
                        </m:r>
                      </m:num>
                      <m:den>
                        <m:r>
                          <a:rPr lang="en-US" sz="2800" b="0" i="1" smtClean="0">
                            <a:latin typeface="Cambria Math" panose="02040503050406030204" pitchFamily="18" charset="0"/>
                          </a:rPr>
                          <m:t>𝑆𝑆𝑇𝑜</m:t>
                        </m:r>
                      </m:den>
                    </m:f>
                    <m:r>
                      <a:rPr lang="en-US" sz="2800" b="0" i="0" smtClean="0">
                        <a:latin typeface="Cambria Math" panose="02040503050406030204" pitchFamily="18" charset="0"/>
                      </a:rPr>
                      <m:t>;      </m:t>
                    </m:r>
                    <m:r>
                      <a:rPr lang="en-US" sz="2800" b="0" i="1" smtClean="0">
                        <a:latin typeface="Cambria Math" panose="02040503050406030204" pitchFamily="18" charset="0"/>
                        <a:ea typeface="Cambria Math" panose="02040503050406030204" pitchFamily="18" charset="0"/>
                      </a:rPr>
                      <m:t>0</m:t>
                    </m:r>
                    <m:r>
                      <a:rPr lang="en-GB" sz="2800" i="1" smtClean="0">
                        <a:latin typeface="Cambria Math" panose="02040503050406030204" pitchFamily="18" charset="0"/>
                        <a:ea typeface="Cambria Math" panose="02040503050406030204" pitchFamily="18" charset="0"/>
                      </a:rPr>
                      <m:t>≤</m:t>
                    </m:r>
                    <m:sSup>
                      <m:sSupPr>
                        <m:ctrlPr>
                          <a:rPr lang="en-GB" sz="2800" i="1">
                            <a:latin typeface="Cambria Math" panose="02040503050406030204" pitchFamily="18" charset="0"/>
                          </a:rPr>
                        </m:ctrlPr>
                      </m:sSupPr>
                      <m:e>
                        <m:r>
                          <a:rPr lang="en-US" sz="2800" i="1">
                            <a:latin typeface="Cambria Math" panose="02040503050406030204" pitchFamily="18" charset="0"/>
                          </a:rPr>
                          <m:t>𝑅</m:t>
                        </m:r>
                      </m:e>
                      <m:sup>
                        <m:r>
                          <a:rPr lang="en-US" sz="2800" i="1">
                            <a:latin typeface="Cambria Math" panose="02040503050406030204" pitchFamily="18" charset="0"/>
                          </a:rPr>
                          <m:t>2</m:t>
                        </m:r>
                      </m:sup>
                    </m:sSup>
                    <m:r>
                      <a:rPr lang="en-US" sz="2800" b="0" i="1" dirty="0" smtClean="0">
                        <a:latin typeface="Cambria Math" panose="02040503050406030204" pitchFamily="18" charset="0"/>
                        <a:ea typeface="Cambria Math" panose="02040503050406030204" pitchFamily="18" charset="0"/>
                      </a:rPr>
                      <m:t>≤1</m:t>
                    </m:r>
                  </m:oMath>
                </a14:m>
                <a:endParaRPr lang="en-GB"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We may interpret </a:t>
                </a:r>
                <a14:m>
                  <m:oMath xmlns:m="http://schemas.openxmlformats.org/officeDocument/2006/math">
                    <m:sSup>
                      <m:sSupPr>
                        <m:ctrlPr>
                          <a:rPr lang="en-GB" sz="2800" i="1">
                            <a:latin typeface="Cambria Math" panose="02040503050406030204" pitchFamily="18" charset="0"/>
                          </a:rPr>
                        </m:ctrlPr>
                      </m:sSupPr>
                      <m:e>
                        <m:r>
                          <a:rPr lang="en-US" sz="2800" i="1">
                            <a:latin typeface="Cambria Math" panose="02040503050406030204" pitchFamily="18" charset="0"/>
                          </a:rPr>
                          <m:t>𝑅</m:t>
                        </m:r>
                      </m:e>
                      <m:sup>
                        <m:r>
                          <a:rPr lang="en-US" sz="2800" i="1">
                            <a:latin typeface="Cambria Math" panose="02040503050406030204" pitchFamily="18" charset="0"/>
                          </a:rPr>
                          <m:t>2</m:t>
                        </m:r>
                      </m:sup>
                    </m:sSup>
                  </m:oMath>
                </a14:m>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as the proportionate reduction of total variation associated </a:t>
                </a:r>
                <a:r>
                  <a:rPr lang="en-US" sz="2800" dirty="0" smtClean="0">
                    <a:latin typeface="Times New Roman" panose="02020603050405020304" pitchFamily="18" charset="0"/>
                    <a:cs typeface="Times New Roman" panose="02020603050405020304" pitchFamily="18" charset="0"/>
                  </a:rPr>
                  <a:t>with the </a:t>
                </a:r>
                <a:r>
                  <a:rPr lang="en-US" sz="2800" dirty="0">
                    <a:latin typeface="Times New Roman" panose="02020603050405020304" pitchFamily="18" charset="0"/>
                    <a:cs typeface="Times New Roman" panose="02020603050405020304" pitchFamily="18" charset="0"/>
                  </a:rPr>
                  <a:t>use of the predictor variable X. Thus, the larger </a:t>
                </a:r>
                <a14:m>
                  <m:oMath xmlns:m="http://schemas.openxmlformats.org/officeDocument/2006/math">
                    <m:sSup>
                      <m:sSupPr>
                        <m:ctrlPr>
                          <a:rPr lang="en-GB" sz="2800" i="1">
                            <a:latin typeface="Cambria Math" panose="02040503050406030204" pitchFamily="18" charset="0"/>
                          </a:rPr>
                        </m:ctrlPr>
                      </m:sSupPr>
                      <m:e>
                        <m:r>
                          <a:rPr lang="en-US" sz="2800" i="1">
                            <a:latin typeface="Cambria Math" panose="02040503050406030204" pitchFamily="18" charset="0"/>
                          </a:rPr>
                          <m:t>𝑅</m:t>
                        </m:r>
                      </m:e>
                      <m:sup>
                        <m:r>
                          <a:rPr lang="en-US" sz="2800" i="1">
                            <a:latin typeface="Cambria Math" panose="02040503050406030204" pitchFamily="18" charset="0"/>
                          </a:rPr>
                          <m:t>2</m:t>
                        </m:r>
                      </m:sup>
                    </m:sSup>
                  </m:oMath>
                </a14:m>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is, the more the total variation </a:t>
                </a:r>
                <a:r>
                  <a:rPr lang="en-US" sz="2800" dirty="0" smtClean="0">
                    <a:latin typeface="Times New Roman" panose="02020603050405020304" pitchFamily="18" charset="0"/>
                    <a:cs typeface="Times New Roman" panose="02020603050405020304" pitchFamily="18" charset="0"/>
                  </a:rPr>
                  <a:t>of </a:t>
                </a:r>
                <a:r>
                  <a:rPr lang="en-US" sz="2800" i="1" dirty="0" smtClean="0">
                    <a:latin typeface="Times New Roman" panose="02020603050405020304" pitchFamily="18" charset="0"/>
                    <a:cs typeface="Times New Roman" panose="02020603050405020304" pitchFamily="18" charset="0"/>
                  </a:rPr>
                  <a:t>Y </a:t>
                </a:r>
                <a:r>
                  <a:rPr lang="en-US" sz="2800" dirty="0">
                    <a:latin typeface="Times New Roman" panose="02020603050405020304" pitchFamily="18" charset="0"/>
                    <a:cs typeface="Times New Roman" panose="02020603050405020304" pitchFamily="18" charset="0"/>
                  </a:rPr>
                  <a:t>is reduced by introducing the </a:t>
                </a:r>
                <a:r>
                  <a:rPr lang="en-US" sz="2800" dirty="0" smtClean="0">
                    <a:latin typeface="Times New Roman" panose="02020603050405020304" pitchFamily="18" charset="0"/>
                    <a:cs typeface="Times New Roman" panose="02020603050405020304" pitchFamily="18" charset="0"/>
                  </a:rPr>
                  <a:t>predictor </a:t>
                </a:r>
                <a:r>
                  <a:rPr lang="en-US" sz="2800" dirty="0">
                    <a:latin typeface="Times New Roman" panose="02020603050405020304" pitchFamily="18" charset="0"/>
                    <a:cs typeface="Times New Roman" panose="02020603050405020304" pitchFamily="18" charset="0"/>
                  </a:rPr>
                  <a:t>variable X</a:t>
                </a:r>
                <a:r>
                  <a:rPr lang="en-US" sz="2800" dirty="0" smtClean="0">
                    <a:latin typeface="Times New Roman" panose="02020603050405020304" pitchFamily="18" charset="0"/>
                    <a:cs typeface="Times New Roman" panose="02020603050405020304" pitchFamily="18" charset="0"/>
                  </a:rPr>
                  <a:t>.</a:t>
                </a:r>
              </a:p>
              <a:p>
                <a:endParaRPr lang="en-GB" sz="2800" dirty="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2" r="-788"/>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86</a:t>
            </a:fld>
            <a:endParaRPr lang="en-US" dirty="0"/>
          </a:p>
        </p:txBody>
      </p:sp>
    </p:spTree>
    <p:extLst>
      <p:ext uri="{BB962C8B-B14F-4D97-AF65-F5344CB8AC3E}">
        <p14:creationId xmlns:p14="http://schemas.microsoft.com/office/powerpoint/2010/main" val="18561649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400" b="1" dirty="0">
                <a:solidFill>
                  <a:schemeClr val="accent1">
                    <a:lumMod val="75000"/>
                  </a:schemeClr>
                </a:solidFill>
                <a:latin typeface="Times New Roman" panose="02020603050405020304" pitchFamily="18" charset="0"/>
                <a:cs typeface="Times New Roman" panose="02020603050405020304" pitchFamily="18" charset="0"/>
              </a:rPr>
              <a:t>Coefficient of Correlation</a:t>
            </a:r>
            <a:endParaRPr lang="en-GB" sz="3400" dirty="0">
              <a:solidFill>
                <a:schemeClr val="accent1">
                  <a:lumMod val="75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r>
                  <a:rPr lang="en-US" sz="2800" dirty="0" smtClean="0">
                    <a:latin typeface="Times New Roman" panose="02020603050405020304" pitchFamily="18" charset="0"/>
                    <a:cs typeface="Times New Roman" panose="02020603050405020304" pitchFamily="18" charset="0"/>
                  </a:rPr>
                  <a:t>A measure </a:t>
                </a:r>
                <a:r>
                  <a:rPr lang="en-US" sz="2800" dirty="0">
                    <a:latin typeface="Times New Roman" panose="02020603050405020304" pitchFamily="18" charset="0"/>
                    <a:cs typeface="Times New Roman" panose="02020603050405020304" pitchFamily="18" charset="0"/>
                  </a:rPr>
                  <a:t>of linear association between </a:t>
                </a:r>
                <a:r>
                  <a:rPr lang="en-US" sz="2800" i="1" dirty="0">
                    <a:latin typeface="Times New Roman" panose="02020603050405020304" pitchFamily="18" charset="0"/>
                    <a:cs typeface="Times New Roman" panose="02020603050405020304" pitchFamily="18" charset="0"/>
                  </a:rPr>
                  <a:t>Y </a:t>
                </a:r>
                <a:r>
                  <a:rPr lang="en-US" sz="2800" dirty="0">
                    <a:latin typeface="Times New Roman" panose="02020603050405020304" pitchFamily="18" charset="0"/>
                    <a:cs typeface="Times New Roman" panose="02020603050405020304" pitchFamily="18" charset="0"/>
                  </a:rPr>
                  <a:t>and X when both </a:t>
                </a:r>
                <a:r>
                  <a:rPr lang="en-US" sz="2800" i="1" dirty="0">
                    <a:latin typeface="Times New Roman" panose="02020603050405020304" pitchFamily="18" charset="0"/>
                    <a:cs typeface="Times New Roman" panose="02020603050405020304" pitchFamily="18" charset="0"/>
                  </a:rPr>
                  <a:t>Y </a:t>
                </a:r>
                <a:r>
                  <a:rPr lang="en-US" sz="2800" dirty="0">
                    <a:latin typeface="Times New Roman" panose="02020603050405020304" pitchFamily="18" charset="0"/>
                    <a:cs typeface="Times New Roman" panose="02020603050405020304" pitchFamily="18" charset="0"/>
                  </a:rPr>
                  <a:t>and X are random is </a:t>
                </a:r>
                <a:r>
                  <a:rPr lang="en-US" sz="2800" dirty="0" smtClean="0">
                    <a:latin typeface="Times New Roman" panose="02020603050405020304" pitchFamily="18" charset="0"/>
                    <a:cs typeface="Times New Roman" panose="02020603050405020304" pitchFamily="18" charset="0"/>
                  </a:rPr>
                  <a:t>the </a:t>
                </a:r>
                <a:r>
                  <a:rPr lang="en-US" sz="2800" i="1" dirty="0" smtClean="0">
                    <a:latin typeface="Times New Roman" panose="02020603050405020304" pitchFamily="18" charset="0"/>
                    <a:cs typeface="Times New Roman" panose="02020603050405020304" pitchFamily="18" charset="0"/>
                  </a:rPr>
                  <a:t>coefficient </a:t>
                </a:r>
                <a:r>
                  <a:rPr lang="en-US" sz="2800" i="1" dirty="0">
                    <a:latin typeface="Times New Roman" panose="02020603050405020304" pitchFamily="18" charset="0"/>
                    <a:cs typeface="Times New Roman" panose="02020603050405020304" pitchFamily="18" charset="0"/>
                  </a:rPr>
                  <a:t>of correlation. </a:t>
                </a:r>
                <a:r>
                  <a:rPr lang="en-US" sz="2800" dirty="0">
                    <a:latin typeface="Times New Roman" panose="02020603050405020304" pitchFamily="18" charset="0"/>
                    <a:cs typeface="Times New Roman" panose="02020603050405020304" pitchFamily="18" charset="0"/>
                  </a:rPr>
                  <a:t>This measure is the signed square root of </a:t>
                </a:r>
                <a14:m>
                  <m:oMath xmlns:m="http://schemas.openxmlformats.org/officeDocument/2006/math">
                    <m:sSup>
                      <m:sSupPr>
                        <m:ctrlPr>
                          <a:rPr lang="en-GB" sz="2800" i="1">
                            <a:latin typeface="Cambria Math" panose="02040503050406030204" pitchFamily="18" charset="0"/>
                          </a:rPr>
                        </m:ctrlPr>
                      </m:sSupPr>
                      <m:e>
                        <m:r>
                          <a:rPr lang="en-US" sz="2800" i="1">
                            <a:latin typeface="Cambria Math" panose="02040503050406030204" pitchFamily="18" charset="0"/>
                          </a:rPr>
                          <m:t>𝑅</m:t>
                        </m:r>
                      </m:e>
                      <m:sup>
                        <m:r>
                          <a:rPr lang="en-US" sz="2800" i="1">
                            <a:latin typeface="Cambria Math" panose="02040503050406030204" pitchFamily="18" charset="0"/>
                          </a:rPr>
                          <m:t>2</m:t>
                        </m:r>
                      </m:sup>
                    </m:sSup>
                  </m:oMath>
                </a14:m>
                <a:r>
                  <a:rPr lang="en-US" sz="2800" i="1" dirty="0">
                    <a:latin typeface="Times New Roman" panose="02020603050405020304" pitchFamily="18" charset="0"/>
                    <a:cs typeface="Times New Roman" panose="02020603050405020304" pitchFamily="18" charset="0"/>
                  </a:rPr>
                  <a:t>:</a:t>
                </a:r>
              </a:p>
              <a:p>
                <a14:m>
                  <m:oMath xmlns:m="http://schemas.openxmlformats.org/officeDocument/2006/math">
                    <m:r>
                      <a:rPr lang="en-US" sz="2800" b="0" i="1" smtClean="0">
                        <a:latin typeface="Cambria Math" panose="02040503050406030204" pitchFamily="18" charset="0"/>
                        <a:cs typeface="Times New Roman" panose="02020603050405020304" pitchFamily="18" charset="0"/>
                      </a:rPr>
                      <m:t>𝑟</m:t>
                    </m:r>
                    <m:r>
                      <a:rPr lang="en-US" sz="2800" b="0" i="1" smtClean="0">
                        <a:latin typeface="Cambria Math" panose="02040503050406030204" pitchFamily="18" charset="0"/>
                        <a:cs typeface="Times New Roman" panose="02020603050405020304" pitchFamily="18" charset="0"/>
                      </a:rPr>
                      <m:t>=±</m:t>
                    </m:r>
                    <m:rad>
                      <m:radPr>
                        <m:degHide m:val="on"/>
                        <m:ctrlPr>
                          <a:rPr lang="en-US" sz="2800" b="0" i="1" smtClean="0">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en-GB" sz="2800" i="1">
                                <a:latin typeface="Cambria Math" panose="02040503050406030204" pitchFamily="18" charset="0"/>
                              </a:rPr>
                            </m:ctrlPr>
                          </m:sSupPr>
                          <m:e>
                            <m:r>
                              <a:rPr lang="en-US" sz="2800" i="1">
                                <a:latin typeface="Cambria Math" panose="02040503050406030204" pitchFamily="18" charset="0"/>
                              </a:rPr>
                              <m:t>𝑅</m:t>
                            </m:r>
                          </m:e>
                          <m:sup>
                            <m:r>
                              <a:rPr lang="en-US" sz="2800" i="1">
                                <a:latin typeface="Cambria Math" panose="02040503050406030204" pitchFamily="18" charset="0"/>
                              </a:rPr>
                              <m:t>2</m:t>
                            </m:r>
                          </m:sup>
                        </m:sSup>
                      </m:e>
                    </m:rad>
                  </m:oMath>
                </a14:m>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A </a:t>
                </a:r>
                <a:r>
                  <a:rPr lang="en-US" sz="2800" dirty="0">
                    <a:latin typeface="Times New Roman" panose="02020603050405020304" pitchFamily="18" charset="0"/>
                    <a:cs typeface="Times New Roman" panose="02020603050405020304" pitchFamily="18" charset="0"/>
                  </a:rPr>
                  <a:t>plus or minus sign is attached to this measure according to whether the slope of the </a:t>
                </a:r>
                <a:r>
                  <a:rPr lang="en-US" sz="2800" dirty="0" smtClean="0">
                    <a:latin typeface="Times New Roman" panose="02020603050405020304" pitchFamily="18" charset="0"/>
                    <a:cs typeface="Times New Roman" panose="02020603050405020304" pitchFamily="18" charset="0"/>
                  </a:rPr>
                  <a:t>fitted regression </a:t>
                </a:r>
                <a:r>
                  <a:rPr lang="en-US" sz="2800" dirty="0">
                    <a:latin typeface="Times New Roman" panose="02020603050405020304" pitchFamily="18" charset="0"/>
                    <a:cs typeface="Times New Roman" panose="02020603050405020304" pitchFamily="18" charset="0"/>
                  </a:rPr>
                  <a:t>line is positive or negative. Thus, the range of </a:t>
                </a:r>
                <a:r>
                  <a:rPr lang="en-US" sz="2800" i="1" dirty="0">
                    <a:latin typeface="Times New Roman" panose="02020603050405020304" pitchFamily="18" charset="0"/>
                    <a:cs typeface="Times New Roman" panose="02020603050405020304" pitchFamily="18" charset="0"/>
                  </a:rPr>
                  <a:t>r </a:t>
                </a:r>
                <a:r>
                  <a:rPr lang="en-US" sz="2800" dirty="0">
                    <a:latin typeface="Times New Roman" panose="02020603050405020304" pitchFamily="18" charset="0"/>
                    <a:cs typeface="Times New Roman" panose="02020603050405020304" pitchFamily="18" charset="0"/>
                  </a:rPr>
                  <a:t>is</a:t>
                </a:r>
                <a:r>
                  <a:rPr lang="en-US" sz="2800" dirty="0" smtClean="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−1</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𝑟</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≤1</m:t>
                    </m:r>
                  </m:oMath>
                </a14:m>
                <a:r>
                  <a:rPr lang="en-US" sz="2800" dirty="0" smtClean="0">
                    <a:latin typeface="Times New Roman" panose="02020603050405020304" pitchFamily="18" charset="0"/>
                    <a:cs typeface="Times New Roman" panose="02020603050405020304" pitchFamily="18" charset="0"/>
                  </a:rPr>
                  <a:t>.</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12" t="-2727" r="-2303"/>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87</a:t>
            </a:fld>
            <a:endParaRPr lang="en-US" dirty="0"/>
          </a:p>
        </p:txBody>
      </p:sp>
    </p:spTree>
    <p:extLst>
      <p:ext uri="{BB962C8B-B14F-4D97-AF65-F5344CB8AC3E}">
        <p14:creationId xmlns:p14="http://schemas.microsoft.com/office/powerpoint/2010/main" val="132360461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097280" y="304800"/>
                <a:ext cx="10058400" cy="5564294"/>
              </a:xfrm>
            </p:spPr>
            <p:txBody>
              <a:bodyPr>
                <a:normAutofit fontScale="92500" lnSpcReduction="20000"/>
              </a:bodyPr>
              <a:lstStyle/>
              <a:p>
                <a:r>
                  <a:rPr lang="en-US" sz="2800" dirty="0" smtClean="0">
                    <a:latin typeface="Times New Roman" panose="02020603050405020304" pitchFamily="18" charset="0"/>
                    <a:cs typeface="Times New Roman" panose="02020603050405020304" pitchFamily="18" charset="0"/>
                  </a:rPr>
                  <a:t>In our example</a:t>
                </a:r>
              </a:p>
              <a:p>
                <a14:m>
                  <m:oMath xmlns:m="http://schemas.openxmlformats.org/officeDocument/2006/math">
                    <m:sSup>
                      <m:sSupPr>
                        <m:ctrlPr>
                          <a:rPr lang="en-GB" sz="2800" i="1">
                            <a:latin typeface="Cambria Math" panose="02040503050406030204" pitchFamily="18" charset="0"/>
                          </a:rPr>
                        </m:ctrlPr>
                      </m:sSupPr>
                      <m:e>
                        <m:r>
                          <a:rPr lang="en-US" sz="2800" i="1">
                            <a:latin typeface="Cambria Math" panose="02040503050406030204" pitchFamily="18" charset="0"/>
                          </a:rPr>
                          <m:t>𝑅</m:t>
                        </m:r>
                      </m:e>
                      <m:sup>
                        <m:r>
                          <a:rPr lang="en-US" sz="2800" i="1">
                            <a:latin typeface="Cambria Math" panose="02040503050406030204" pitchFamily="18" charset="0"/>
                          </a:rPr>
                          <m:t>2</m:t>
                        </m:r>
                      </m:sup>
                    </m:sSup>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𝑆𝑆𝑅</m:t>
                        </m:r>
                      </m:num>
                      <m:den>
                        <m:r>
                          <a:rPr lang="en-US" sz="2800" i="1">
                            <a:latin typeface="Cambria Math" panose="02040503050406030204" pitchFamily="18" charset="0"/>
                          </a:rPr>
                          <m:t>𝑆𝑆𝑇𝑜</m:t>
                        </m:r>
                      </m:den>
                    </m:f>
                    <m:r>
                      <a:rPr lang="en-US" sz="2800" b="0" i="1" smtClean="0">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252377</m:t>
                        </m:r>
                        <m:r>
                          <a:rPr lang="en-US" sz="2800" b="0" i="1" smtClean="0">
                            <a:latin typeface="Cambria Math" panose="02040503050406030204" pitchFamily="18" charset="0"/>
                          </a:rPr>
                          <m:t>.</m:t>
                        </m:r>
                        <m:r>
                          <a:rPr lang="en-US" sz="2800" b="0" i="1" smtClean="0">
                            <a:latin typeface="Cambria Math" panose="02040503050406030204" pitchFamily="18" charset="0"/>
                          </a:rPr>
                          <m:t>54</m:t>
                        </m:r>
                      </m:num>
                      <m:den>
                        <m:r>
                          <a:rPr lang="en-US" sz="2800" i="1">
                            <a:latin typeface="Cambria Math" panose="02040503050406030204" pitchFamily="18" charset="0"/>
                          </a:rPr>
                          <m:t>307203</m:t>
                        </m:r>
                      </m:den>
                    </m:f>
                    <m:r>
                      <a:rPr lang="en-US" sz="2800" b="0" i="1" smtClean="0">
                        <a:latin typeface="Cambria Math" panose="02040503050406030204" pitchFamily="18" charset="0"/>
                      </a:rPr>
                      <m:t>=</m:t>
                    </m:r>
                    <m:r>
                      <a:rPr lang="en-US" sz="2800" b="0" i="1" smtClean="0">
                        <a:latin typeface="Cambria Math" panose="02040503050406030204" pitchFamily="18" charset="0"/>
                      </a:rPr>
                      <m:t>0</m:t>
                    </m:r>
                    <m:r>
                      <a:rPr lang="en-US" sz="2800" b="0" i="1" smtClean="0">
                        <a:latin typeface="Cambria Math" panose="02040503050406030204" pitchFamily="18" charset="0"/>
                      </a:rPr>
                      <m:t>.</m:t>
                    </m:r>
                    <m:r>
                      <a:rPr lang="en-US" sz="2800" b="0" i="1" smtClean="0">
                        <a:latin typeface="Cambria Math" panose="02040503050406030204" pitchFamily="18" charset="0"/>
                      </a:rPr>
                      <m:t>8215</m:t>
                    </m:r>
                  </m:oMath>
                </a14:m>
                <a:endParaRPr lang="en-GB" sz="2800" dirty="0" smtClean="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Thus, the variation in work hours is reduced by 82.2 percent when lot size is considered</a:t>
                </a:r>
                <a:r>
                  <a:rPr lang="en-US" sz="2800" dirty="0" smtClean="0">
                    <a:latin typeface="Times New Roman" panose="02020603050405020304" pitchFamily="18" charset="0"/>
                    <a:cs typeface="Times New Roman" panose="02020603050405020304" pitchFamily="18" charset="0"/>
                  </a:rPr>
                  <a:t>.</a:t>
                </a:r>
              </a:p>
              <a:p>
                <a14:m>
                  <m:oMath xmlns:m="http://schemas.openxmlformats.org/officeDocument/2006/math">
                    <m:r>
                      <a:rPr lang="en-US" sz="2800" i="1">
                        <a:latin typeface="Cambria Math" panose="02040503050406030204" pitchFamily="18" charset="0"/>
                        <a:cs typeface="Times New Roman" panose="02020603050405020304" pitchFamily="18" charset="0"/>
                      </a:rPr>
                      <m:t>𝑟</m:t>
                    </m:r>
                    <m:r>
                      <a:rPr lang="en-US" sz="2800" i="1">
                        <a:latin typeface="Cambria Math" panose="02040503050406030204" pitchFamily="18" charset="0"/>
                        <a:cs typeface="Times New Roman" panose="02020603050405020304" pitchFamily="18" charset="0"/>
                      </a:rPr>
                      <m:t>=±</m:t>
                    </m:r>
                    <m:rad>
                      <m:radPr>
                        <m:degHide m:val="on"/>
                        <m:ctrlPr>
                          <a:rPr lang="en-US" sz="2800" i="1">
                            <a:latin typeface="Cambria Math" panose="02040503050406030204" pitchFamily="18" charset="0"/>
                            <a:ea typeface="Cambria Math" panose="02040503050406030204" pitchFamily="18" charset="0"/>
                            <a:cs typeface="Times New Roman" panose="02020603050405020304" pitchFamily="18" charset="0"/>
                          </a:rPr>
                        </m:ctrlPr>
                      </m:radPr>
                      <m:deg/>
                      <m:e>
                        <m:r>
                          <a:rPr lang="en-US" sz="2800" b="0" i="1" smtClean="0">
                            <a:latin typeface="Cambria Math" panose="02040503050406030204" pitchFamily="18" charset="0"/>
                          </a:rPr>
                          <m:t>0</m:t>
                        </m:r>
                        <m:r>
                          <a:rPr lang="en-US" sz="2800" b="0" i="1" smtClean="0">
                            <a:latin typeface="Cambria Math" panose="02040503050406030204" pitchFamily="18" charset="0"/>
                          </a:rPr>
                          <m:t>.</m:t>
                        </m:r>
                        <m:r>
                          <a:rPr lang="en-US" sz="2800" b="0" i="1" smtClean="0">
                            <a:latin typeface="Cambria Math" panose="02040503050406030204" pitchFamily="18" charset="0"/>
                          </a:rPr>
                          <m:t>8215</m:t>
                        </m:r>
                      </m:e>
                    </m:rad>
                    <m:r>
                      <a:rPr lang="en-US" sz="2800" b="0" i="1" smtClean="0">
                        <a:latin typeface="Cambria Math" panose="02040503050406030204" pitchFamily="18" charset="0"/>
                      </a:rPr>
                      <m:t>=+</m:t>
                    </m:r>
                    <m:r>
                      <a:rPr lang="en-US" sz="2800" b="0" i="1" smtClean="0">
                        <a:latin typeface="Cambria Math" panose="02040503050406030204" pitchFamily="18" charset="0"/>
                      </a:rPr>
                      <m:t>0</m:t>
                    </m:r>
                    <m:r>
                      <a:rPr lang="en-US" sz="2800" b="0" i="1" smtClean="0">
                        <a:latin typeface="Cambria Math" panose="02040503050406030204" pitchFamily="18" charset="0"/>
                      </a:rPr>
                      <m:t>.</m:t>
                    </m:r>
                    <m:r>
                      <a:rPr lang="en-US" sz="2800" b="0" i="1" smtClean="0">
                        <a:latin typeface="Cambria Math" panose="02040503050406030204" pitchFamily="18" charset="0"/>
                      </a:rPr>
                      <m:t>9064</m:t>
                    </m:r>
                  </m:oMath>
                </a14:m>
                <a:endParaRPr lang="en-US" sz="2800" dirty="0">
                  <a:latin typeface="Times New Roman" panose="02020603050405020304" pitchFamily="18" charset="0"/>
                  <a:cs typeface="Times New Roman" panose="02020603050405020304" pitchFamily="18" charset="0"/>
                </a:endParaRPr>
              </a:p>
              <a:p>
                <a:r>
                  <a:rPr lang="en-GB" sz="2800" dirty="0">
                    <a:latin typeface="Times New Roman" panose="02020603050405020304" pitchFamily="18" charset="0"/>
                    <a:cs typeface="Times New Roman" panose="02020603050405020304" pitchFamily="18" charset="0"/>
                  </a:rPr>
                  <a:t>These are </a:t>
                </a:r>
                <a:r>
                  <a:rPr lang="en-GB" sz="2800" dirty="0" smtClean="0">
                    <a:latin typeface="Times New Roman" panose="02020603050405020304" pitchFamily="18" charset="0"/>
                    <a:cs typeface="Times New Roman" panose="02020603050405020304" pitchFamily="18" charset="0"/>
                  </a:rPr>
                  <a:t>simply </a:t>
                </a:r>
                <a:r>
                  <a:rPr lang="en-US" sz="2800" dirty="0" smtClean="0">
                    <a:latin typeface="Times New Roman" panose="02020603050405020304" pitchFamily="18" charset="0"/>
                    <a:cs typeface="Times New Roman" panose="02020603050405020304" pitchFamily="18" charset="0"/>
                  </a:rPr>
                  <a:t>descriptive </a:t>
                </a:r>
                <a:r>
                  <a:rPr lang="en-US" sz="2800" dirty="0">
                    <a:latin typeface="Times New Roman" panose="02020603050405020304" pitchFamily="18" charset="0"/>
                    <a:cs typeface="Times New Roman" panose="02020603050405020304" pitchFamily="18" charset="0"/>
                  </a:rPr>
                  <a:t>measures of the degree of </a:t>
                </a:r>
                <a:r>
                  <a:rPr lang="en-US" sz="2800" dirty="0" smtClean="0">
                    <a:latin typeface="Times New Roman" panose="02020603050405020304" pitchFamily="18" charset="0"/>
                    <a:cs typeface="Times New Roman" panose="02020603050405020304" pitchFamily="18" charset="0"/>
                  </a:rPr>
                  <a:t>linear association </a:t>
                </a:r>
                <a:r>
                  <a:rPr lang="en-US" sz="2800" dirty="0">
                    <a:latin typeface="Times New Roman" panose="02020603050405020304" pitchFamily="18" charset="0"/>
                    <a:cs typeface="Times New Roman" panose="02020603050405020304" pitchFamily="18" charset="0"/>
                  </a:rPr>
                  <a:t>between </a:t>
                </a:r>
                <a:r>
                  <a:rPr lang="en-US" sz="2800" i="1" dirty="0">
                    <a:latin typeface="Times New Roman" panose="02020603050405020304" pitchFamily="18" charset="0"/>
                    <a:cs typeface="Times New Roman" panose="02020603050405020304" pitchFamily="18" charset="0"/>
                  </a:rPr>
                  <a:t>X </a:t>
                </a:r>
                <a:r>
                  <a:rPr lang="en-US" sz="2800" dirty="0">
                    <a:latin typeface="Times New Roman" panose="02020603050405020304" pitchFamily="18" charset="0"/>
                    <a:cs typeface="Times New Roman" panose="02020603050405020304" pitchFamily="18" charset="0"/>
                  </a:rPr>
                  <a:t>and </a:t>
                </a:r>
                <a:r>
                  <a:rPr lang="en-US" sz="2800" i="1" dirty="0" smtClean="0">
                    <a:latin typeface="Times New Roman" panose="02020603050405020304" pitchFamily="18" charset="0"/>
                    <a:cs typeface="Times New Roman" panose="02020603050405020304" pitchFamily="18" charset="0"/>
                  </a:rPr>
                  <a:t>Y.</a:t>
                </a:r>
              </a:p>
              <a:p>
                <a:endParaRPr lang="en-US" sz="2800" i="1" dirty="0">
                  <a:latin typeface="Times New Roman" panose="02020603050405020304" pitchFamily="18" charset="0"/>
                  <a:cs typeface="Times New Roman" panose="02020603050405020304" pitchFamily="18" charset="0"/>
                </a:endParaRPr>
              </a:p>
              <a:p>
                <a:r>
                  <a:rPr lang="en-GB" sz="2800" dirty="0"/>
                  <a:t>The regression equation is</a:t>
                </a:r>
              </a:p>
              <a:p>
                <a:r>
                  <a:rPr lang="en-GB" sz="2800" dirty="0"/>
                  <a:t>y = 62.37 + 3.570 x</a:t>
                </a:r>
              </a:p>
              <a:p>
                <a:pPr marL="0" indent="0">
                  <a:buNone/>
                </a:pPr>
                <a:endParaRPr lang="en-GB" sz="2800" dirty="0"/>
              </a:p>
              <a:p>
                <a:r>
                  <a:rPr lang="pt-BR" sz="2800" dirty="0"/>
                  <a:t>S = 48.8233   </a:t>
                </a:r>
                <a:r>
                  <a:rPr lang="pt-BR" sz="2800" dirty="0">
                    <a:solidFill>
                      <a:srgbClr val="FF0000"/>
                    </a:solidFill>
                  </a:rPr>
                  <a:t>R-Sq = 82.2%   </a:t>
                </a:r>
                <a:r>
                  <a:rPr lang="pt-BR" sz="2800" dirty="0"/>
                  <a:t>R-Sq(adj) = 81.4%</a:t>
                </a:r>
              </a:p>
              <a:p>
                <a:endParaRPr lang="en-GB" sz="2800" dirty="0"/>
              </a:p>
              <a:p>
                <a:endParaRPr lang="en-GB" sz="2800" dirty="0" smtClean="0">
                  <a:latin typeface="Times New Roman" panose="02020603050405020304" pitchFamily="18" charset="0"/>
                  <a:cs typeface="Times New Roman" panose="020206030504050203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097280" y="304800"/>
                <a:ext cx="10058400" cy="5564294"/>
              </a:xfrm>
              <a:blipFill rotWithShape="0">
                <a:blip r:embed="rId2"/>
                <a:stretch>
                  <a:fillRect l="-1091" t="-2957" r="-970"/>
                </a:stretch>
              </a:blipFill>
            </p:spPr>
            <p:txBody>
              <a:bodyPr/>
              <a:lstStyle/>
              <a:p>
                <a:r>
                  <a:rPr lang="en-GB">
                    <a:noFill/>
                  </a:rPr>
                  <a:t> </a:t>
                </a:r>
              </a:p>
            </p:txBody>
          </p:sp>
        </mc:Fallback>
      </mc:AlternateContent>
      <p:sp>
        <p:nvSpPr>
          <p:cNvPr id="4" name="Slide Number Placeholder 3"/>
          <p:cNvSpPr>
            <a:spLocks noGrp="1"/>
          </p:cNvSpPr>
          <p:nvPr>
            <p:ph type="sldNum" sz="quarter" idx="12"/>
          </p:nvPr>
        </p:nvSpPr>
        <p:spPr/>
        <p:txBody>
          <a:bodyPr/>
          <a:lstStyle/>
          <a:p>
            <a:fld id="{6113E31D-E2AB-40D1-8B51-AFA5AFEF393A}" type="slidenum">
              <a:rPr lang="en-US" smtClean="0"/>
              <a:t>88</a:t>
            </a:fld>
            <a:endParaRPr lang="en-US" dirty="0"/>
          </a:p>
        </p:txBody>
      </p:sp>
    </p:spTree>
    <p:extLst>
      <p:ext uri="{BB962C8B-B14F-4D97-AF65-F5344CB8AC3E}">
        <p14:creationId xmlns:p14="http://schemas.microsoft.com/office/powerpoint/2010/main" val="1316228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Note that most of the points do not fall directly on the line of statistical relationship. </a:t>
            </a:r>
            <a:r>
              <a:rPr lang="en-US" dirty="0" smtClean="0">
                <a:latin typeface="Times New Roman" panose="02020603050405020304" pitchFamily="18" charset="0"/>
                <a:cs typeface="Times New Roman" panose="02020603050405020304" pitchFamily="18" charset="0"/>
              </a:rPr>
              <a:t>This scattering </a:t>
            </a:r>
            <a:r>
              <a:rPr lang="en-US" dirty="0">
                <a:latin typeface="Times New Roman" panose="02020603050405020304" pitchFamily="18" charset="0"/>
                <a:cs typeface="Times New Roman" panose="02020603050405020304" pitchFamily="18" charset="0"/>
              </a:rPr>
              <a:t>of points around the line represents variation in year-end evaluations that is not associated with midyear performance evaluation and that is usually considered to be of a random nature. Statistical relations can be highly useful, even though they do not have the exactitude of a </a:t>
            </a:r>
            <a:r>
              <a:rPr lang="en-GB" dirty="0">
                <a:latin typeface="Times New Roman" panose="02020603050405020304" pitchFamily="18" charset="0"/>
                <a:cs typeface="Times New Roman" panose="02020603050405020304" pitchFamily="18" charset="0"/>
              </a:rPr>
              <a:t>functional relation</a:t>
            </a:r>
            <a:r>
              <a:rPr lang="en-GB" dirty="0" smtClean="0">
                <a:latin typeface="Times New Roman" panose="02020603050405020304" pitchFamily="18" charset="0"/>
                <a:cs typeface="Times New Roman" panose="02020603050405020304" pitchFamily="18" charset="0"/>
              </a:rPr>
              <a:t>.</a:t>
            </a:r>
          </a:p>
          <a:p>
            <a:pPr algn="r"/>
            <a:r>
              <a:rPr lang="ar-SA" dirty="0">
                <a:latin typeface="Times New Roman" panose="02020603050405020304" pitchFamily="18" charset="0"/>
                <a:cs typeface="Times New Roman" panose="02020603050405020304" pitchFamily="18" charset="0"/>
              </a:rPr>
              <a:t>(الحصول على تقييم الأداء عن 10 موظفا في منتصف العام وحتى نهاية </a:t>
            </a:r>
            <a:r>
              <a:rPr lang="ar-SA" dirty="0" smtClean="0">
                <a:latin typeface="Times New Roman" panose="02020603050405020304" pitchFamily="18" charset="0"/>
                <a:cs typeface="Times New Roman" panose="02020603050405020304" pitchFamily="18" charset="0"/>
              </a:rPr>
              <a:t>العام</a:t>
            </a:r>
          </a:p>
          <a:p>
            <a:pPr marL="0" indent="0" algn="r">
              <a:buNone/>
            </a:pPr>
            <a:r>
              <a:rPr lang="en-US" dirty="0" smtClean="0"/>
              <a:t> Y</a:t>
            </a:r>
            <a:r>
              <a:rPr lang="ar-SA" dirty="0" smtClean="0"/>
              <a:t> تؤخذ </a:t>
            </a:r>
            <a:r>
              <a:rPr lang="ar-SA" dirty="0"/>
              <a:t>تقييمات نهاية العام كمتغير تابع أو </a:t>
            </a:r>
            <a:r>
              <a:rPr lang="ar-SA" dirty="0" smtClean="0"/>
              <a:t>استجابة </a:t>
            </a:r>
          </a:p>
          <a:p>
            <a:pPr marL="0" indent="0" algn="r">
              <a:buNone/>
            </a:pPr>
            <a:r>
              <a:rPr lang="en-US" dirty="0" smtClean="0"/>
              <a:t>X </a:t>
            </a:r>
            <a:r>
              <a:rPr lang="ar-SA" dirty="0" smtClean="0"/>
              <a:t> والتقييمات </a:t>
            </a:r>
            <a:r>
              <a:rPr lang="ar-SA" dirty="0"/>
              <a:t>في منتصف العام باسم، توضيحي، أو متغير توقع </a:t>
            </a:r>
            <a:r>
              <a:rPr lang="ar-SA" dirty="0" smtClean="0"/>
              <a:t>المستقلة</a:t>
            </a:r>
            <a:endParaRPr lang="en-US" dirty="0" smtClean="0"/>
          </a:p>
          <a:p>
            <a:pPr marL="0" indent="0" algn="r">
              <a:buNone/>
            </a:pPr>
            <a:r>
              <a:rPr lang="ar-SA" dirty="0"/>
              <a:t>من الرسم يشير بوضوح إلى أن هناك علاقة بين منتصف العام والتقييمات نهاية العام، بمعنى أنه كلما ارتفع تقييم منتصف العام، يميل أعلى ليكون التقييم في نهاية العام</a:t>
            </a:r>
            <a:r>
              <a:rPr lang="ar-SA" dirty="0" smtClean="0"/>
              <a:t>.</a:t>
            </a:r>
          </a:p>
          <a:p>
            <a:pPr marL="0" indent="0" algn="r">
              <a:buNone/>
            </a:pPr>
            <a:r>
              <a:rPr lang="ar-SA" dirty="0"/>
              <a:t>لاحظ أن معظم النقاط لا تقع مباشرة على خط العلاقة الإحصائية. هذا التشتت من النقاط حول خط يمثل الاختلاف في تقييم نهاية السنة التي لا ترتبط مع تقييم الأداء في منتصف العام والتي تعتبر عادة أن تكون ذات طبيعة عشوائية. يمكن أن العلاقات الإحصائية أن يكون مفيدا للغاية، على الرغم من أنها لا تملك الدقة من وجود علاقة وظيفية</a:t>
            </a:r>
            <a:r>
              <a:rPr lang="ar-SA" dirty="0" smtClean="0"/>
              <a:t>.) </a:t>
            </a:r>
            <a:endParaRPr lang="en-GB" dirty="0"/>
          </a:p>
        </p:txBody>
      </p:sp>
      <p:sp>
        <p:nvSpPr>
          <p:cNvPr id="4" name="Slide Number Placeholder 3"/>
          <p:cNvSpPr>
            <a:spLocks noGrp="1"/>
          </p:cNvSpPr>
          <p:nvPr>
            <p:ph type="sldNum" sz="quarter" idx="12"/>
          </p:nvPr>
        </p:nvSpPr>
        <p:spPr/>
        <p:txBody>
          <a:bodyPr/>
          <a:lstStyle/>
          <a:p>
            <a:fld id="{6113E31D-E2AB-40D1-8B51-AFA5AFEF393A}" type="slidenum">
              <a:rPr lang="en-US" smtClean="0"/>
              <a:t>9</a:t>
            </a:fld>
            <a:endParaRPr lang="en-US" dirty="0"/>
          </a:p>
        </p:txBody>
      </p:sp>
    </p:spTree>
    <p:extLst>
      <p:ext uri="{BB962C8B-B14F-4D97-AF65-F5344CB8AC3E}">
        <p14:creationId xmlns:p14="http://schemas.microsoft.com/office/powerpoint/2010/main" val="3527106652"/>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863</TotalTime>
  <Words>1977</Words>
  <Application>Microsoft Office PowerPoint</Application>
  <PresentationFormat>Widescreen</PresentationFormat>
  <Paragraphs>788</Paragraphs>
  <Slides>88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88</vt:i4>
      </vt:variant>
    </vt:vector>
  </HeadingPairs>
  <TitlesOfParts>
    <vt:vector size="95" baseType="lpstr">
      <vt:lpstr>Arial</vt:lpstr>
      <vt:lpstr>Calibri</vt:lpstr>
      <vt:lpstr>Calibri Light</vt:lpstr>
      <vt:lpstr>Cambria Math</vt:lpstr>
      <vt:lpstr>Courier New</vt:lpstr>
      <vt:lpstr>Times New Roman</vt:lpstr>
      <vt:lpstr>Retrospect</vt:lpstr>
      <vt:lpstr>Outline Stat 332 Regression Analysis</vt:lpstr>
      <vt:lpstr>PowerPoint Presentation</vt:lpstr>
      <vt:lpstr>PowerPoint Presentation</vt:lpstr>
      <vt:lpstr>Chapter 1: Linear Regression with One Predictor Variable</vt:lpstr>
      <vt:lpstr>PowerPoint Presentation</vt:lpstr>
      <vt:lpstr>PowerPoint Presentation</vt:lpstr>
      <vt:lpstr>Example: Page 3 </vt:lpstr>
      <vt:lpstr>Statistical Relation between Two Variables A statistical relation, unlike a functional relation, is not a perfect one. In general, the observations for a statistical relation do not fall directly on-the curve of relationship.</vt:lpstr>
      <vt:lpstr>PowerPoint Presentation</vt:lpstr>
      <vt:lpstr>PowerPoint Presentation</vt:lpstr>
      <vt:lpstr>PowerPoint Presentation</vt:lpstr>
      <vt:lpstr>Simple Linear Regression Model with Distribution of Error Terms Unspecified</vt:lpstr>
      <vt:lpstr>PowerPoint Presentation</vt:lpstr>
      <vt:lpstr>PowerPoint Presentation</vt:lpstr>
      <vt:lpstr>PowerPoint Presentation</vt:lpstr>
      <vt:lpstr>Example:</vt:lpstr>
      <vt:lpstr>PowerPoint Presentation</vt:lpstr>
      <vt:lpstr>Meaning of Regression Parameters</vt:lpstr>
      <vt:lpstr>PowerPoint Presentation</vt:lpstr>
      <vt:lpstr>PowerPoint Presentation</vt:lpstr>
      <vt:lpstr>Estimation of Regression Function  Method of least -Squares</vt:lpstr>
      <vt:lpstr>PowerPoint Presentation</vt:lpstr>
      <vt:lpstr>PowerPoint Presentation</vt:lpstr>
      <vt:lpstr>PowerPoint Presentation</vt:lpstr>
      <vt:lpstr>Simple Linear Regression Model</vt:lpstr>
      <vt:lpstr>Example “Page 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Residuals Properties of Fitted Regression line</vt:lpstr>
      <vt:lpstr>PowerPoint Presentation</vt:lpstr>
      <vt:lpstr>PowerPoint Presentation</vt:lpstr>
      <vt:lpstr>Estimation of Error Terms Variance σ^2</vt:lpstr>
      <vt:lpstr>PowerPoint Presentation</vt:lpstr>
      <vt:lpstr>Chapter 2 Inferences in Regression and Correlation Analysis</vt:lpstr>
      <vt:lpstr>Inferences Concerning β_1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Hypotheses Testing for β_1 </vt:lpstr>
      <vt:lpstr>PowerPoint Presentation</vt:lpstr>
      <vt:lpstr>PowerPoint Presentation</vt:lpstr>
      <vt:lpstr>PowerPoint Presentation</vt:lpstr>
      <vt:lpstr>PowerPoint Presentation</vt:lpstr>
      <vt:lpstr>Inferences Concerning β_0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Analysis of Variance Approach to Regression Analysis  (Page 64)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Coefficient of Determination</vt:lpstr>
      <vt:lpstr>Coefficient of Correlation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Outline Stat 332 Regression Analysis</dc:title>
  <dc:creator>yusra t</dc:creator>
  <cp:lastModifiedBy>yusra t</cp:lastModifiedBy>
  <cp:revision>100</cp:revision>
  <dcterms:created xsi:type="dcterms:W3CDTF">2016-09-18T19:53:15Z</dcterms:created>
  <dcterms:modified xsi:type="dcterms:W3CDTF">2016-10-23T22:45:56Z</dcterms:modified>
</cp:coreProperties>
</file>