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31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299"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ED7237-9CAE-4428-8D12-40362B378BC3}" type="datetimeFigureOut">
              <a:rPr lang="en-US" smtClean="0"/>
              <a:t>4/12/2016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sa/url?sa=i&amp;rct=j&amp;q=&amp;esrc=s&amp;source=images&amp;cd=&amp;cad=rja&amp;uact=8&amp;ved=0ahUKEwjhy_mB-4nMAhUGPxoKHc1pB0MQjRwIBw&amp;url=http%3A%2F%2Fcatalog.flatworldknowledge.com%2Fbookhub%2F5%3Fe%3Dcarpenter-ch04_s01&amp;psig=AFQjCNEoEY1oI2ljLdcEPWl1y5vmRo7OSg&amp;ust=1460579418755673"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a:t>
            </a:fld>
            <a:endParaRPr lang="en-US"/>
          </a:p>
        </p:txBody>
      </p:sp>
    </p:spTree>
    <p:extLst>
      <p:ext uri="{BB962C8B-B14F-4D97-AF65-F5344CB8AC3E}">
        <p14:creationId xmlns:p14="http://schemas.microsoft.com/office/powerpoint/2010/main" val="2412174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10</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a:t>
            </a:r>
            <a:r>
              <a:rPr lang="en-US" sz="3500" b="1" dirty="0" smtClean="0">
                <a:solidFill>
                  <a:srgbClr val="0000FF"/>
                </a:solidFill>
              </a:rPr>
              <a:t>Intent\</a:t>
            </a:r>
            <a:r>
              <a:rPr lang="en-US" sz="3600" b="1" dirty="0">
                <a:solidFill>
                  <a:srgbClr val="0000FF"/>
                </a:solidFill>
              </a:rPr>
              <a:t> </a:t>
            </a:r>
            <a:r>
              <a:rPr lang="en-US" sz="3600" b="1" dirty="0" smtClean="0">
                <a:solidFill>
                  <a:srgbClr val="0000FF"/>
                </a:solidFill>
              </a:rPr>
              <a:t>Directional Strategies </a:t>
            </a:r>
            <a:endParaRPr lang="en-US" sz="3500" b="1" dirty="0">
              <a:solidFill>
                <a:srgbClr val="0000FF"/>
              </a:solidFill>
            </a:endParaRPr>
          </a:p>
          <a:p>
            <a:pPr marL="484632" indent="-457200">
              <a:buClr>
                <a:srgbClr val="0000FF"/>
              </a:buClr>
              <a:buFont typeface="Wingdings" panose="05000000000000000000" pitchFamily="2" charset="2"/>
              <a:buChar char="§"/>
            </a:pPr>
            <a:r>
              <a:rPr lang="en-US" sz="2800" b="1" dirty="0">
                <a:solidFill>
                  <a:schemeClr val="tx1"/>
                </a:solidFill>
              </a:rPr>
              <a:t>Strategic intent is a key gauge of an organization’s relationship with its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identifies stakeholders most important to the organization and the benefits they are to receive.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also should be a statement of commitment to stakeholders and the basis on which the organization defines its successes and failures.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aim to fulfill the organization’s mission and should express the organization’s and stakeholders’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defines what an organization does, how the organization accomplishes it, and what the desired outcomes are</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209939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11</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Strategic intent informs all of an organization’s decisions about its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Organizations </a:t>
            </a:r>
            <a:r>
              <a:rPr lang="en-US" sz="2800" b="1" dirty="0">
                <a:solidFill>
                  <a:schemeClr val="tx1"/>
                </a:solidFill>
              </a:rPr>
              <a:t>that are unclear on their strategic intent or base their activities on multiple strategic intents set conflicting priorities, waste resources, suffer from indecision, and frustrate their workforce.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be realistic and unambiguous and directly reflect the beliefs and desires of senior managers.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statement meeting these criteria often is difficult to establish. Even if an organization has taken the time to craft a written document defining its strategic intent, it may not be tied to the organization’s actions </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2133601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12</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As illustrated in Exhibit 6.2, strategic intent is composed of the values, mission, and vision of an organization.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in practice these terms sometimes are used interchangeably—especially mission and vision—they have different definitions and purposes.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Strategy </a:t>
            </a:r>
            <a:r>
              <a:rPr lang="en-US" sz="2800" b="1" dirty="0">
                <a:solidFill>
                  <a:schemeClr val="tx1"/>
                </a:solidFill>
              </a:rPr>
              <a:t>texts commonly order these terms as mission, vision, and values; however, values are the foundation of the mission and vision and therefore should precede them</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212399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7943088" cy="563880"/>
          </a:xfrm>
        </p:spPr>
        <p:txBody>
          <a:bodyPr>
            <a:noAutofit/>
          </a:bodyPr>
          <a:lstStyle/>
          <a:p>
            <a:r>
              <a:rPr lang="en-US" sz="2400" b="1" dirty="0">
                <a:solidFill>
                  <a:srgbClr val="0000FF"/>
                </a:solidFill>
                <a:effectLst/>
                <a:latin typeface="+mn-lt"/>
              </a:rPr>
              <a:t>EXHIBIT 6.2 Relationship Between Strategic Intent and Mission, Vision, and Values</a:t>
            </a:r>
            <a:endParaRPr lang="en-US" sz="2400" b="1" dirty="0">
              <a:solidFill>
                <a:srgbClr val="0000FF"/>
              </a:solidFill>
              <a:latin typeface="+mn-lt"/>
            </a:endParaRPr>
          </a:p>
        </p:txBody>
      </p:sp>
      <p:sp>
        <p:nvSpPr>
          <p:cNvPr id="3" name="Oval 2"/>
          <p:cNvSpPr/>
          <p:nvPr/>
        </p:nvSpPr>
        <p:spPr>
          <a:xfrm>
            <a:off x="2057400" y="990600"/>
            <a:ext cx="6019800" cy="5410200"/>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14800" y="3695700"/>
            <a:ext cx="1905000" cy="1981200"/>
          </a:xfrm>
          <a:prstGeom prst="ellipse">
            <a:avLst/>
          </a:prstGeom>
          <a:solidFill>
            <a:schemeClr val="accent2">
              <a:lumMod val="60000"/>
              <a:lumOff val="40000"/>
            </a:schemeClr>
          </a:solidFill>
          <a:ln>
            <a:solidFill>
              <a:schemeClr val="tx1"/>
            </a:solidFill>
          </a:ln>
          <a:effectLst>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368111" y="2514600"/>
            <a:ext cx="1905000" cy="1981200"/>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876800" y="2514600"/>
            <a:ext cx="1905000" cy="1981200"/>
          </a:xfrm>
          <a:prstGeom prst="ellipse">
            <a:avLst/>
          </a:prstGeom>
          <a:solidFill>
            <a:schemeClr val="accent2">
              <a:lumMod val="60000"/>
              <a:lumOff val="40000"/>
            </a:schemeClr>
          </a:solidFill>
          <a:ln>
            <a:solidFill>
              <a:schemeClr val="tx1"/>
            </a:solidFill>
          </a:ln>
          <a:effectLst>
            <a:outerShdw blurRad="50800" dist="50800" dir="5400000" algn="ctr" rotWithShape="0">
              <a:srgbClr val="000000">
                <a:alpha val="0"/>
              </a:srgbClr>
            </a:outerShdw>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59081" y="1524000"/>
            <a:ext cx="2667000" cy="461665"/>
          </a:xfrm>
          <a:prstGeom prst="rect">
            <a:avLst/>
          </a:prstGeom>
          <a:noFill/>
        </p:spPr>
        <p:txBody>
          <a:bodyPr wrap="square" rtlCol="0">
            <a:spAutoFit/>
          </a:bodyPr>
          <a:lstStyle/>
          <a:p>
            <a:pPr algn="ctr"/>
            <a:r>
              <a:rPr lang="en-US" sz="2400" b="1" dirty="0">
                <a:solidFill>
                  <a:srgbClr val="0000FF"/>
                </a:solidFill>
              </a:rPr>
              <a:t>Strategic </a:t>
            </a:r>
            <a:r>
              <a:rPr lang="en-US" sz="2400" b="1" dirty="0" smtClean="0">
                <a:solidFill>
                  <a:srgbClr val="0000FF"/>
                </a:solidFill>
              </a:rPr>
              <a:t>Intent</a:t>
            </a:r>
            <a:endParaRPr lang="en-US" sz="2400" dirty="0"/>
          </a:p>
        </p:txBody>
      </p:sp>
      <p:sp>
        <p:nvSpPr>
          <p:cNvPr id="9" name="TextBox 8"/>
          <p:cNvSpPr txBox="1"/>
          <p:nvPr/>
        </p:nvSpPr>
        <p:spPr>
          <a:xfrm>
            <a:off x="3505200" y="3200400"/>
            <a:ext cx="1143000" cy="400110"/>
          </a:xfrm>
          <a:prstGeom prst="rect">
            <a:avLst/>
          </a:prstGeom>
          <a:noFill/>
        </p:spPr>
        <p:txBody>
          <a:bodyPr wrap="square" rtlCol="0">
            <a:spAutoFit/>
          </a:bodyPr>
          <a:lstStyle/>
          <a:p>
            <a:pPr algn="ctr"/>
            <a:r>
              <a:rPr lang="en-US" sz="2000" b="1" dirty="0" smtClean="0">
                <a:solidFill>
                  <a:srgbClr val="0000FF"/>
                </a:solidFill>
              </a:rPr>
              <a:t>Mission</a:t>
            </a:r>
            <a:endParaRPr lang="en-US" sz="2000" b="1" dirty="0">
              <a:solidFill>
                <a:srgbClr val="0000FF"/>
              </a:solidFill>
            </a:endParaRPr>
          </a:p>
        </p:txBody>
      </p:sp>
      <p:sp>
        <p:nvSpPr>
          <p:cNvPr id="10" name="TextBox 9"/>
          <p:cNvSpPr txBox="1"/>
          <p:nvPr/>
        </p:nvSpPr>
        <p:spPr>
          <a:xfrm>
            <a:off x="5283081" y="3200400"/>
            <a:ext cx="1143000" cy="400110"/>
          </a:xfrm>
          <a:prstGeom prst="rect">
            <a:avLst/>
          </a:prstGeom>
          <a:noFill/>
        </p:spPr>
        <p:txBody>
          <a:bodyPr wrap="square" rtlCol="0">
            <a:spAutoFit/>
          </a:bodyPr>
          <a:lstStyle/>
          <a:p>
            <a:pPr algn="ctr"/>
            <a:r>
              <a:rPr lang="en-US" sz="2000" b="1" dirty="0">
                <a:solidFill>
                  <a:srgbClr val="0000FF"/>
                </a:solidFill>
              </a:rPr>
              <a:t>Vision </a:t>
            </a:r>
          </a:p>
        </p:txBody>
      </p:sp>
      <p:sp>
        <p:nvSpPr>
          <p:cNvPr id="11" name="TextBox 10"/>
          <p:cNvSpPr txBox="1"/>
          <p:nvPr/>
        </p:nvSpPr>
        <p:spPr>
          <a:xfrm>
            <a:off x="4521081" y="4686300"/>
            <a:ext cx="1143000" cy="400110"/>
          </a:xfrm>
          <a:prstGeom prst="rect">
            <a:avLst/>
          </a:prstGeom>
          <a:noFill/>
        </p:spPr>
        <p:txBody>
          <a:bodyPr wrap="square" rtlCol="0">
            <a:spAutoFit/>
          </a:bodyPr>
          <a:lstStyle/>
          <a:p>
            <a:pPr algn="ctr"/>
            <a:r>
              <a:rPr lang="en-US" sz="2000" b="1" dirty="0">
                <a:solidFill>
                  <a:srgbClr val="0000FF"/>
                </a:solidFill>
              </a:rPr>
              <a:t>Values </a:t>
            </a:r>
          </a:p>
        </p:txBody>
      </p:sp>
    </p:spTree>
    <p:extLst>
      <p:ext uri="{BB962C8B-B14F-4D97-AF65-F5344CB8AC3E}">
        <p14:creationId xmlns:p14="http://schemas.microsoft.com/office/powerpoint/2010/main" val="3605252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14</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Mission, vision, values</a:t>
            </a:r>
            <a:r>
              <a:rPr lang="en-US" sz="2800" b="1" dirty="0">
                <a:solidFill>
                  <a:schemeClr val="tx1"/>
                </a:solidFill>
              </a:rPr>
              <a:t>, and strategic goals are appropriately called directional strategies because they guide strategists when they make key organizational </a:t>
            </a:r>
            <a:r>
              <a:rPr lang="en-US" sz="2800" b="1" dirty="0" smtClean="0">
                <a:solidFill>
                  <a:schemeClr val="tx1"/>
                </a:solidFill>
              </a:rPr>
              <a:t>decisions.</a:t>
            </a: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mission</a:t>
            </a:r>
            <a:r>
              <a:rPr lang="en-US" sz="2800" b="1" i="1" dirty="0">
                <a:solidFill>
                  <a:schemeClr val="tx1"/>
                </a:solidFill>
              </a:rPr>
              <a:t> </a:t>
            </a:r>
            <a:r>
              <a:rPr lang="en-US" sz="2800" b="1" dirty="0">
                <a:solidFill>
                  <a:schemeClr val="tx1"/>
                </a:solidFill>
              </a:rPr>
              <a:t>attempts to capture the organization’s distinctive purpose or reason for being.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vision</a:t>
            </a:r>
            <a:r>
              <a:rPr lang="en-US" sz="2800" b="1" i="1" dirty="0">
                <a:solidFill>
                  <a:schemeClr val="tx1"/>
                </a:solidFill>
              </a:rPr>
              <a:t> </a:t>
            </a:r>
            <a:r>
              <a:rPr lang="en-US" sz="2800" b="1" dirty="0">
                <a:solidFill>
                  <a:schemeClr val="tx1"/>
                </a:solidFill>
              </a:rPr>
              <a:t>creates a mental image of what the managers, employees, physicians, patients, and other stakeholders want the organization to be when it is accomplishing its purpose or mission. It is the organization’s hope for the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i="1" dirty="0" smtClean="0">
                <a:solidFill>
                  <a:srgbClr val="0000FF"/>
                </a:solidFill>
              </a:rPr>
              <a:t>Values</a:t>
            </a:r>
            <a:r>
              <a:rPr lang="en-US" sz="2800" b="1" i="1" dirty="0" smtClean="0">
                <a:solidFill>
                  <a:schemeClr val="tx1"/>
                </a:solidFill>
              </a:rPr>
              <a:t> </a:t>
            </a:r>
            <a:r>
              <a:rPr lang="en-US" sz="2800" b="1" dirty="0">
                <a:solidFill>
                  <a:schemeClr val="tx1"/>
                </a:solidFill>
              </a:rPr>
              <a:t>are the principles that are held dear by members of the organization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366660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15</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Values</a:t>
            </a:r>
            <a:r>
              <a:rPr lang="en-US" sz="2800" b="1" dirty="0">
                <a:solidFill>
                  <a:schemeClr val="tx1"/>
                </a:solidFill>
              </a:rPr>
              <a:t> indicate how the organization should act; they define acceptable and unacceptable behavior.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These </a:t>
            </a:r>
            <a:r>
              <a:rPr lang="en-US" sz="2800" b="1" dirty="0">
                <a:solidFill>
                  <a:schemeClr val="tx1"/>
                </a:solidFill>
              </a:rPr>
              <a:t>are guiding principles the managers and employees will not compromise while they are in the process of achieving the mission and pursuing the vision and strategic goals.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Mission</a:t>
            </a:r>
            <a:r>
              <a:rPr lang="en-US" sz="2800" b="1" dirty="0" smtClean="0">
                <a:solidFill>
                  <a:schemeClr val="tx1"/>
                </a:solidFill>
              </a:rPr>
              <a:t> </a:t>
            </a:r>
            <a:r>
              <a:rPr lang="en-US" sz="2800" b="1" dirty="0">
                <a:solidFill>
                  <a:schemeClr val="tx1"/>
                </a:solidFill>
              </a:rPr>
              <a:t>reflects these values by expressing the organization’s standards and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Vision</a:t>
            </a:r>
            <a:r>
              <a:rPr lang="en-US" sz="2800" b="1" dirty="0" smtClean="0">
                <a:solidFill>
                  <a:schemeClr val="tx1"/>
                </a:solidFill>
              </a:rPr>
              <a:t> </a:t>
            </a:r>
            <a:r>
              <a:rPr lang="en-US" sz="2800" b="1" dirty="0">
                <a:solidFill>
                  <a:schemeClr val="tx1"/>
                </a:solidFill>
              </a:rPr>
              <a:t>provides direction by depicting the organization’s desired future state.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Values</a:t>
            </a:r>
            <a:r>
              <a:rPr lang="en-US" sz="2800" b="1" dirty="0">
                <a:solidFill>
                  <a:srgbClr val="0000FF"/>
                </a:solidFill>
              </a:rPr>
              <a:t>, mission, and vision </a:t>
            </a:r>
            <a:r>
              <a:rPr lang="en-US" sz="2800" b="1" dirty="0">
                <a:solidFill>
                  <a:schemeClr val="tx1"/>
                </a:solidFill>
              </a:rPr>
              <a:t>are interrelated and, if properly crafted, enable employees to understand and articulate the organization’s core strategy and priorities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50844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762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16</a:t>
            </a:fld>
            <a:endParaRPr lang="en-US"/>
          </a:p>
        </p:txBody>
      </p:sp>
      <p:sp>
        <p:nvSpPr>
          <p:cNvPr id="3" name="Subtitle 2"/>
          <p:cNvSpPr>
            <a:spLocks noGrp="1"/>
          </p:cNvSpPr>
          <p:nvPr>
            <p:ph type="subTitle" idx="1"/>
          </p:nvPr>
        </p:nvSpPr>
        <p:spPr>
          <a:xfrm>
            <a:off x="457200" y="914400"/>
            <a:ext cx="8382000" cy="5410200"/>
          </a:xfrm>
        </p:spPr>
        <p:txBody>
          <a:bodyPr>
            <a:normAutofit/>
          </a:bodyPr>
          <a:lstStyle/>
          <a:p>
            <a:r>
              <a:rPr lang="en-US" sz="3500" b="1" dirty="0">
                <a:solidFill>
                  <a:srgbClr val="0000FF"/>
                </a:solidFill>
              </a:rPr>
              <a:t>Strategic </a:t>
            </a:r>
            <a:r>
              <a:rPr lang="en-US" sz="3500" b="1" dirty="0" smtClean="0">
                <a:solidFill>
                  <a:srgbClr val="0000FF"/>
                </a:solidFill>
              </a:rPr>
              <a:t>Intent</a:t>
            </a:r>
          </a:p>
          <a:p>
            <a:endParaRPr lang="en-US" sz="3500" b="1" dirty="0">
              <a:solidFill>
                <a:srgbClr val="0000FF"/>
              </a:solidFill>
            </a:endParaRPr>
          </a:p>
        </p:txBody>
      </p:sp>
      <p:pic>
        <p:nvPicPr>
          <p:cNvPr id="1026" name="Picture 2" descr="http://images.flatworldknowledge.com/carpenter/carpenter-fig04_004.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8736213" cy="507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8491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17</a:t>
            </a:fld>
            <a:endParaRPr lang="en-US"/>
          </a:p>
        </p:txBody>
      </p:sp>
      <p:sp>
        <p:nvSpPr>
          <p:cNvPr id="3" name="Subtitle 2"/>
          <p:cNvSpPr>
            <a:spLocks noGrp="1"/>
          </p:cNvSpPr>
          <p:nvPr>
            <p:ph type="subTitle" idx="1"/>
          </p:nvPr>
        </p:nvSpPr>
        <p:spPr>
          <a:xfrm>
            <a:off x="685800" y="1219200"/>
            <a:ext cx="8153400" cy="5105400"/>
          </a:xfrm>
        </p:spPr>
        <p:txBody>
          <a:bodyPr>
            <a:normAutofit/>
          </a:bodyPr>
          <a:lstStyle/>
          <a:p>
            <a:r>
              <a:rPr lang="en-US" sz="3500" b="1" dirty="0">
                <a:solidFill>
                  <a:srgbClr val="0000FF"/>
                </a:solidFill>
              </a:rPr>
              <a:t>Strategic Intent</a:t>
            </a:r>
          </a:p>
          <a:p>
            <a:pPr marL="370332" indent="-342900">
              <a:buClr>
                <a:srgbClr val="0000FF"/>
              </a:buClr>
              <a:buFont typeface="Wingdings" panose="05000000000000000000" pitchFamily="2" charset="2"/>
              <a:buChar char="§"/>
            </a:pPr>
            <a:r>
              <a:rPr lang="en-US" sz="2400" b="1" dirty="0">
                <a:solidFill>
                  <a:schemeClr val="tx1"/>
                </a:solidFill>
              </a:rPr>
              <a:t>For organizations to prosper long term, they must be driven by their mission and vision and be committed to practicing a set of values.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Values </a:t>
            </a:r>
            <a:r>
              <a:rPr lang="en-US" sz="2400" b="1" dirty="0">
                <a:solidFill>
                  <a:schemeClr val="tx1"/>
                </a:solidFill>
              </a:rPr>
              <a:t>need to be incorporated into all organizational operations and processes, including hiring, performance review, promotion, reward, and dismissal.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Organizations </a:t>
            </a:r>
            <a:r>
              <a:rPr lang="en-US" sz="2400" b="1" dirty="0">
                <a:solidFill>
                  <a:schemeClr val="tx1"/>
                </a:solidFill>
              </a:rPr>
              <a:t>create problems for themselves when they espouse wonderful-sounding values, missions, and visions and then act contrarily to these dictates</a:t>
            </a:r>
            <a:r>
              <a:rPr lang="en-US" sz="2400" b="1" dirty="0" smtClean="0">
                <a:solidFill>
                  <a:schemeClr val="tx1"/>
                </a:solidFill>
              </a:rPr>
              <a:t>.</a:t>
            </a:r>
            <a:r>
              <a:rPr lang="en-US" sz="2800" dirty="0"/>
              <a:t> </a:t>
            </a:r>
            <a:endParaRPr lang="en-US" sz="2800" dirty="0" smtClean="0"/>
          </a:p>
          <a:p>
            <a:pPr marL="370332" indent="-342900">
              <a:buClr>
                <a:srgbClr val="0000FF"/>
              </a:buClr>
              <a:buFont typeface="Wingdings" panose="05000000000000000000" pitchFamily="2" charset="2"/>
              <a:buChar char="§"/>
            </a:pPr>
            <a:r>
              <a:rPr lang="en-US" sz="2400" b="1" dirty="0" smtClean="0">
                <a:solidFill>
                  <a:schemeClr val="tx1"/>
                </a:solidFill>
              </a:rPr>
              <a:t>They </a:t>
            </a:r>
            <a:r>
              <a:rPr lang="en-US" sz="2400" b="1" dirty="0">
                <a:solidFill>
                  <a:schemeClr val="tx1"/>
                </a:solidFill>
              </a:rPr>
              <a:t>find themselves at odds with their stakeholders and may face civil and criminal penalties. </a:t>
            </a:r>
          </a:p>
        </p:txBody>
      </p:sp>
    </p:spTree>
    <p:extLst>
      <p:ext uri="{BB962C8B-B14F-4D97-AF65-F5344CB8AC3E}">
        <p14:creationId xmlns:p14="http://schemas.microsoft.com/office/powerpoint/2010/main" val="1805664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18</a:t>
            </a:fld>
            <a:endParaRPr lang="en-US"/>
          </a:p>
        </p:txBody>
      </p:sp>
      <p:sp>
        <p:nvSpPr>
          <p:cNvPr id="3" name="Subtitle 2"/>
          <p:cNvSpPr>
            <a:spLocks noGrp="1"/>
          </p:cNvSpPr>
          <p:nvPr>
            <p:ph type="subTitle" idx="1"/>
          </p:nvPr>
        </p:nvSpPr>
        <p:spPr>
          <a:xfrm>
            <a:off x="381000" y="1219200"/>
            <a:ext cx="8458200" cy="5105400"/>
          </a:xfrm>
        </p:spPr>
        <p:txBody>
          <a:bodyPr>
            <a:normAutofit fontScale="62500" lnSpcReduction="200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3600" b="1" dirty="0">
                <a:solidFill>
                  <a:schemeClr val="tx1"/>
                </a:solidFill>
              </a:rPr>
              <a:t>As stated earlier, </a:t>
            </a:r>
            <a:r>
              <a:rPr lang="en-US" sz="3600" b="1" dirty="0">
                <a:solidFill>
                  <a:srgbClr val="0000FF"/>
                </a:solidFill>
              </a:rPr>
              <a:t>values</a:t>
            </a:r>
            <a:r>
              <a:rPr lang="en-US" sz="3600" b="1" dirty="0">
                <a:solidFill>
                  <a:schemeClr val="tx1"/>
                </a:solidFill>
              </a:rPr>
              <a:t> are the foundation of an organization’s mission and vision.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They </a:t>
            </a:r>
            <a:r>
              <a:rPr lang="en-US" sz="3600" b="1" dirty="0">
                <a:solidFill>
                  <a:schemeClr val="tx1"/>
                </a:solidFill>
              </a:rPr>
              <a:t>express the ethics that guide an organization’s actions and processes.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rgbClr val="0000FF"/>
                </a:solidFill>
              </a:rPr>
              <a:t>Values</a:t>
            </a:r>
            <a:r>
              <a:rPr lang="en-US" sz="3600" b="1" dirty="0" smtClean="0">
                <a:solidFill>
                  <a:schemeClr val="tx1"/>
                </a:solidFill>
              </a:rPr>
              <a:t> </a:t>
            </a:r>
            <a:r>
              <a:rPr lang="en-US" sz="3600" b="1" dirty="0">
                <a:solidFill>
                  <a:schemeClr val="tx1"/>
                </a:solidFill>
              </a:rPr>
              <a:t>should be the final metric by which an organization determines whether it has succeeded or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If </a:t>
            </a:r>
            <a:r>
              <a:rPr lang="en-US" sz="3600" b="1" dirty="0">
                <a:solidFill>
                  <a:schemeClr val="tx1"/>
                </a:solidFill>
              </a:rPr>
              <a:t>an organization achieves its goals or benchmarks, especially financial ones, but does so by violating its values, it has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Likewise</a:t>
            </a:r>
            <a:r>
              <a:rPr lang="en-US" sz="3600" b="1" dirty="0">
                <a:solidFill>
                  <a:schemeClr val="tx1"/>
                </a:solidFill>
              </a:rPr>
              <a:t>, if an organization with a culture and embedded values that promote innovation makes an honest but unprofitable investment or a written strategy is not achieved because of changing market conditions, it still could be deemed a success</a:t>
            </a:r>
            <a:r>
              <a:rPr lang="en-US" sz="3600" b="1" dirty="0" smtClean="0">
                <a:solidFill>
                  <a:schemeClr val="tx1"/>
                </a:solidFill>
              </a:rPr>
              <a:t>.</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012652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19</a:t>
            </a:fld>
            <a:endParaRPr lang="en-US"/>
          </a:p>
        </p:txBody>
      </p:sp>
      <p:sp>
        <p:nvSpPr>
          <p:cNvPr id="3" name="Subtitle 2"/>
          <p:cNvSpPr>
            <a:spLocks noGrp="1"/>
          </p:cNvSpPr>
          <p:nvPr>
            <p:ph type="subTitle" idx="1"/>
          </p:nvPr>
        </p:nvSpPr>
        <p:spPr>
          <a:xfrm>
            <a:off x="381000" y="1219200"/>
            <a:ext cx="8458200" cy="5105400"/>
          </a:xfrm>
        </p:spPr>
        <p:txBody>
          <a:bodyPr>
            <a:normAutofit fontScale="925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Most often, discussions of organizational values relate to ethical behavior and socially responsible decision making</a:t>
            </a:r>
            <a:r>
              <a:rPr lang="en-US" sz="2400" b="1" dirty="0" smtClean="0">
                <a:solidFill>
                  <a:schemeClr val="tx1"/>
                </a:solidFill>
              </a:rPr>
              <a:t>.</a:t>
            </a:r>
          </a:p>
          <a:p>
            <a:pPr marL="598932" indent="-571500">
              <a:buClr>
                <a:srgbClr val="0000FF"/>
              </a:buClr>
              <a:buFont typeface="Wingdings" panose="05000000000000000000" pitchFamily="2" charset="2"/>
              <a:buChar char="§"/>
            </a:pPr>
            <a:r>
              <a:rPr lang="en-US" sz="2400" b="1" dirty="0" smtClean="0">
                <a:solidFill>
                  <a:schemeClr val="tx1"/>
                </a:solidFill>
              </a:rPr>
              <a:t>Ethical </a:t>
            </a:r>
            <a:r>
              <a:rPr lang="en-US" sz="2400" b="1" dirty="0">
                <a:solidFill>
                  <a:schemeClr val="tx1"/>
                </a:solidFill>
              </a:rPr>
              <a:t>and social responsibility values are extremely important, not just to a single hospital, HMO, or long-term care facility, but to all citizens.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There </a:t>
            </a:r>
            <a:r>
              <a:rPr lang="en-US" sz="2400" b="1" dirty="0">
                <a:solidFill>
                  <a:schemeClr val="tx1"/>
                </a:solidFill>
              </a:rPr>
              <a:t>are, however, other values that are very specific to a particular organization and the conduct that has either characterized its members’ behavior in the past or the behavior to which members collectively aspire in the future.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Total </a:t>
            </a:r>
            <a:r>
              <a:rPr lang="en-US" sz="2400" b="1" dirty="0">
                <a:solidFill>
                  <a:schemeClr val="tx1"/>
                </a:solidFill>
              </a:rPr>
              <a:t>quality management or continuous improvement is in this sense a value, as is entrepreneurial spirit, teamwork, innovation, and so on</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25386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a:t>
            </a:fld>
            <a:endParaRPr lang="en-US"/>
          </a:p>
        </p:txBody>
      </p:sp>
      <p:sp>
        <p:nvSpPr>
          <p:cNvPr id="7" name="Subtitle 6"/>
          <p:cNvSpPr>
            <a:spLocks noGrp="1"/>
          </p:cNvSpPr>
          <p:nvPr>
            <p:ph type="subTitle" idx="1"/>
          </p:nvPr>
        </p:nvSpPr>
        <p:spPr>
          <a:xfrm>
            <a:off x="457200" y="1143000"/>
            <a:ext cx="8382000" cy="5181600"/>
          </a:xfrm>
        </p:spPr>
        <p:txBody>
          <a:bodyPr>
            <a:noAutofit/>
          </a:bodyPr>
          <a:lstStyle/>
          <a:p>
            <a:r>
              <a:rPr lang="en-US" sz="2800" b="1" dirty="0">
                <a:solidFill>
                  <a:srgbClr val="0000FF"/>
                </a:solidFill>
              </a:rPr>
              <a:t>Learning Objectives</a:t>
            </a:r>
          </a:p>
          <a:p>
            <a:pPr marL="484632" indent="-457200">
              <a:buClr>
                <a:srgbClr val="0000FF"/>
              </a:buClr>
              <a:buFont typeface="Wingdings" panose="05000000000000000000" pitchFamily="2" charset="2"/>
              <a:buChar char="§"/>
            </a:pPr>
            <a:r>
              <a:rPr lang="en-US" sz="2800" b="1" dirty="0">
                <a:solidFill>
                  <a:schemeClr val="tx1"/>
                </a:solidFill>
              </a:rPr>
              <a:t>Understand who organizational stakeholders are and their importance in creating the </a:t>
            </a:r>
            <a:r>
              <a:rPr lang="en-US" sz="2800" b="1" dirty="0" smtClean="0">
                <a:solidFill>
                  <a:schemeClr val="tx1"/>
                </a:solidFill>
              </a:rPr>
              <a:t>Organization’s strategic intent;</a:t>
            </a:r>
          </a:p>
          <a:p>
            <a:pPr marL="484632" indent="-457200">
              <a:buClr>
                <a:srgbClr val="0000FF"/>
              </a:buClr>
              <a:buFont typeface="Wingdings" panose="05000000000000000000" pitchFamily="2" charset="2"/>
              <a:buChar char="§"/>
            </a:pPr>
            <a:r>
              <a:rPr lang="en-US" sz="2800" b="1" dirty="0" smtClean="0">
                <a:solidFill>
                  <a:schemeClr val="tx1"/>
                </a:solidFill>
              </a:rPr>
              <a:t>Comprehend </a:t>
            </a:r>
            <a:r>
              <a:rPr lang="en-US" sz="2800" b="1" dirty="0">
                <a:solidFill>
                  <a:schemeClr val="tx1"/>
                </a:solidFill>
              </a:rPr>
              <a:t>that strategic intent consists of three components: mission, vision, and </a:t>
            </a:r>
            <a:r>
              <a:rPr lang="en-US" sz="2800" b="1" dirty="0" smtClean="0">
                <a:solidFill>
                  <a:schemeClr val="tx1"/>
                </a:solidFill>
              </a:rPr>
              <a:t>values;</a:t>
            </a:r>
          </a:p>
          <a:p>
            <a:pPr marL="484632" indent="-457200">
              <a:buClr>
                <a:srgbClr val="0000FF"/>
              </a:buClr>
              <a:buFont typeface="Wingdings" panose="05000000000000000000" pitchFamily="2" charset="2"/>
              <a:buChar char="§"/>
            </a:pPr>
            <a:r>
              <a:rPr lang="en-US" sz="2800" b="1" dirty="0" smtClean="0">
                <a:solidFill>
                  <a:schemeClr val="tx1"/>
                </a:solidFill>
              </a:rPr>
              <a:t>Know </a:t>
            </a:r>
            <a:r>
              <a:rPr lang="en-US" sz="2800" b="1" dirty="0">
                <a:solidFill>
                  <a:schemeClr val="tx1"/>
                </a:solidFill>
              </a:rPr>
              <a:t>the importance of values to a </a:t>
            </a:r>
            <a:r>
              <a:rPr lang="en-US" sz="2800" b="1" dirty="0" smtClean="0">
                <a:solidFill>
                  <a:schemeClr val="tx1"/>
                </a:solidFill>
              </a:rPr>
              <a:t>Organization and </a:t>
            </a:r>
            <a:r>
              <a:rPr lang="en-US" sz="2800" b="1" dirty="0">
                <a:solidFill>
                  <a:schemeClr val="tx1"/>
                </a:solidFill>
              </a:rPr>
              <a:t>how they can be identified; </a:t>
            </a:r>
            <a:r>
              <a:rPr lang="en-US" sz="2800" b="1" dirty="0" smtClean="0">
                <a:solidFill>
                  <a:schemeClr val="tx1"/>
                </a:solidFill>
              </a:rPr>
              <a:t>and</a:t>
            </a:r>
          </a:p>
          <a:p>
            <a:pPr marL="484632" indent="-457200">
              <a:buClr>
                <a:srgbClr val="0000FF"/>
              </a:buClr>
              <a:buFont typeface="Wingdings" panose="05000000000000000000" pitchFamily="2" charset="2"/>
              <a:buChar char="§"/>
            </a:pPr>
            <a:r>
              <a:rPr lang="en-US" sz="2800" b="1" dirty="0" smtClean="0">
                <a:solidFill>
                  <a:schemeClr val="tx1"/>
                </a:solidFill>
              </a:rPr>
              <a:t>Recognize </a:t>
            </a:r>
            <a:r>
              <a:rPr lang="en-US" sz="2800" b="1" dirty="0">
                <a:solidFill>
                  <a:schemeClr val="tx1"/>
                </a:solidFill>
              </a:rPr>
              <a:t>the differences between mission and vision statements and be able to describe how they are created.</a:t>
            </a:r>
          </a:p>
          <a:p>
            <a:endParaRPr lang="en-US" sz="2800" b="1" dirty="0">
              <a:solidFill>
                <a:schemeClr val="tx1"/>
              </a:solidFill>
            </a:endParaRPr>
          </a:p>
        </p:txBody>
      </p:sp>
    </p:spTree>
    <p:extLst>
      <p:ext uri="{BB962C8B-B14F-4D97-AF65-F5344CB8AC3E}">
        <p14:creationId xmlns:p14="http://schemas.microsoft.com/office/powerpoint/2010/main" val="4089231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20</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000" b="1" dirty="0">
                <a:solidFill>
                  <a:schemeClr val="tx1"/>
                </a:solidFill>
              </a:rPr>
              <a:t>It is important that managers, employees, and key stakeholders understand the values that are expected to drive an organization.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Core </a:t>
            </a:r>
            <a:r>
              <a:rPr lang="en-US" sz="2000" b="1" dirty="0">
                <a:solidFill>
                  <a:schemeClr val="tx1"/>
                </a:solidFill>
              </a:rPr>
              <a:t>values, beliefs, and philosophy seem to be clear during the early stages of an organization’s development but become less clear as the organization matures.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If </a:t>
            </a:r>
            <a:r>
              <a:rPr lang="en-US" sz="2000" b="1" dirty="0">
                <a:solidFill>
                  <a:schemeClr val="tx1"/>
                </a:solidFill>
              </a:rPr>
              <a:t>adhered to appropriately, values can be essential principles guiding all of an organization’s actions and the basis of its culture.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Values </a:t>
            </a:r>
            <a:r>
              <a:rPr lang="en-US" sz="2000" b="1" dirty="0">
                <a:solidFill>
                  <a:schemeClr val="tx1"/>
                </a:solidFill>
              </a:rPr>
              <a:t>should create the ethical environment in which all employees function.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They </a:t>
            </a:r>
            <a:r>
              <a:rPr lang="en-US" sz="2000" b="1" dirty="0">
                <a:solidFill>
                  <a:schemeClr val="tx1"/>
                </a:solidFill>
              </a:rPr>
              <a:t>should inform organizational decisions and be used to resolve conflicts. For values to function as a guide, all internal stakeholders should be aware of them, accept them, and integrate them daily into their organizational decisions and actions</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3570271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21</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The values of Healthcare organization begin with a statement of the organization’s core belief in its employees and expand into the core values </a:t>
            </a:r>
            <a:r>
              <a:rPr lang="en-US" sz="2400" b="1" dirty="0" smtClean="0">
                <a:solidFill>
                  <a:schemeClr val="tx1"/>
                </a:solidFill>
              </a:rPr>
              <a:t>of </a:t>
            </a:r>
            <a:r>
              <a:rPr lang="en-US" sz="2400" b="1" dirty="0">
                <a:solidFill>
                  <a:schemeClr val="tx1"/>
                </a:solidFill>
              </a:rPr>
              <a:t>the organization</a:t>
            </a:r>
            <a:r>
              <a:rPr lang="en-US" sz="2400" b="1" dirty="0" smtClean="0">
                <a:solidFill>
                  <a:schemeClr val="tx1"/>
                </a:solidFill>
              </a:rPr>
              <a:t>.</a:t>
            </a:r>
          </a:p>
          <a:p>
            <a:r>
              <a:rPr lang="en-US" sz="2400" b="1" dirty="0">
                <a:solidFill>
                  <a:srgbClr val="0000FF"/>
                </a:solidFill>
              </a:rPr>
              <a:t>Core Belief</a:t>
            </a:r>
            <a:r>
              <a:rPr lang="en-US" sz="2400" b="1" dirty="0">
                <a:solidFill>
                  <a:schemeClr val="tx1"/>
                </a:solidFill>
              </a:rPr>
              <a:t>:</a:t>
            </a:r>
          </a:p>
          <a:p>
            <a:r>
              <a:rPr lang="en-US" sz="2400" b="1" dirty="0">
                <a:solidFill>
                  <a:schemeClr val="tx1"/>
                </a:solidFill>
              </a:rPr>
              <a:t>Patients and residents are the center of our work. Our employees are the vital link between </a:t>
            </a:r>
            <a:r>
              <a:rPr lang="en-US" sz="2400" b="1" dirty="0">
                <a:solidFill>
                  <a:srgbClr val="0000FF"/>
                </a:solidFill>
              </a:rPr>
              <a:t>Genesis Healthcare </a:t>
            </a:r>
            <a:r>
              <a:rPr lang="en-US" sz="2400" b="1" dirty="0">
                <a:solidFill>
                  <a:schemeClr val="tx1"/>
                </a:solidFill>
              </a:rPr>
              <a:t>and our patients and residents. They are the service we provide, the product we deliver – they are our most valuable resource. Achievement of our vision comes only through the talents and extraordinary dedication employees bring with them every day of the year</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6223099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22</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3600" b="1" dirty="0">
                <a:solidFill>
                  <a:srgbClr val="0000FF"/>
                </a:solidFill>
              </a:rPr>
              <a:t>Values</a:t>
            </a:r>
          </a:p>
          <a:p>
            <a:r>
              <a:rPr lang="en-US" sz="3200" b="1" dirty="0">
                <a:solidFill>
                  <a:srgbClr val="0000FF"/>
                </a:solidFill>
              </a:rPr>
              <a:t>Core Values</a:t>
            </a:r>
            <a:r>
              <a:rPr lang="en-US" sz="2400" b="1" dirty="0">
                <a:solidFill>
                  <a:schemeClr val="tx1"/>
                </a:solidFill>
              </a:rPr>
              <a:t>:</a:t>
            </a:r>
          </a:p>
          <a:p>
            <a:pPr marL="370332" indent="-342900">
              <a:buClr>
                <a:srgbClr val="0000FF"/>
              </a:buClr>
              <a:buFont typeface="Wingdings" panose="05000000000000000000" pitchFamily="2" charset="2"/>
              <a:buChar char="§"/>
            </a:pPr>
            <a:r>
              <a:rPr lang="en-US" sz="2800" b="1" i="1" dirty="0" smtClean="0">
                <a:solidFill>
                  <a:schemeClr val="tx1"/>
                </a:solidFill>
              </a:rPr>
              <a:t>Care </a:t>
            </a:r>
            <a:r>
              <a:rPr lang="en-US" sz="2800" b="1" i="1" dirty="0">
                <a:solidFill>
                  <a:schemeClr val="tx1"/>
                </a:solidFill>
              </a:rPr>
              <a:t>&amp; Compassion </a:t>
            </a:r>
            <a:r>
              <a:rPr lang="en-US" sz="2800" b="1" dirty="0">
                <a:solidFill>
                  <a:schemeClr val="tx1"/>
                </a:solidFill>
              </a:rPr>
              <a:t>for every life we touch.</a:t>
            </a:r>
          </a:p>
          <a:p>
            <a:pPr marL="370332" indent="-342900">
              <a:buClr>
                <a:srgbClr val="0000FF"/>
              </a:buClr>
              <a:buFont typeface="Wingdings" panose="05000000000000000000" pitchFamily="2" charset="2"/>
              <a:buChar char="§"/>
            </a:pPr>
            <a:r>
              <a:rPr lang="en-US" sz="2800" b="1" i="1" dirty="0" smtClean="0">
                <a:solidFill>
                  <a:schemeClr val="tx1"/>
                </a:solidFill>
              </a:rPr>
              <a:t>Respect </a:t>
            </a:r>
            <a:r>
              <a:rPr lang="en-US" sz="2800" b="1" i="1" dirty="0">
                <a:solidFill>
                  <a:schemeClr val="tx1"/>
                </a:solidFill>
              </a:rPr>
              <a:t>&amp; Appreciation </a:t>
            </a:r>
            <a:r>
              <a:rPr lang="en-US" sz="2800" b="1" dirty="0">
                <a:solidFill>
                  <a:schemeClr val="tx1"/>
                </a:solidFill>
              </a:rPr>
              <a:t>for each other.</a:t>
            </a:r>
          </a:p>
          <a:p>
            <a:pPr marL="370332" indent="-342900">
              <a:buClr>
                <a:srgbClr val="0000FF"/>
              </a:buClr>
              <a:buFont typeface="Wingdings" panose="05000000000000000000" pitchFamily="2" charset="2"/>
              <a:buChar char="§"/>
            </a:pPr>
            <a:r>
              <a:rPr lang="en-US" sz="2800" b="1" i="1" dirty="0" smtClean="0">
                <a:solidFill>
                  <a:schemeClr val="tx1"/>
                </a:solidFill>
              </a:rPr>
              <a:t>Teamwork </a:t>
            </a:r>
            <a:r>
              <a:rPr lang="en-US" sz="2800" b="1" i="1" dirty="0">
                <a:solidFill>
                  <a:schemeClr val="tx1"/>
                </a:solidFill>
              </a:rPr>
              <a:t>&amp; Enjoyment </a:t>
            </a:r>
            <a:r>
              <a:rPr lang="en-US" sz="2800" b="1" dirty="0">
                <a:solidFill>
                  <a:schemeClr val="tx1"/>
                </a:solidFill>
              </a:rPr>
              <a:t>in working together.</a:t>
            </a:r>
          </a:p>
          <a:p>
            <a:pPr marL="370332" indent="-342900">
              <a:buClr>
                <a:srgbClr val="0000FF"/>
              </a:buClr>
              <a:buFont typeface="Wingdings" panose="05000000000000000000" pitchFamily="2" charset="2"/>
              <a:buChar char="§"/>
            </a:pPr>
            <a:r>
              <a:rPr lang="en-US" sz="2800" b="1" i="1" dirty="0" smtClean="0">
                <a:solidFill>
                  <a:schemeClr val="tx1"/>
                </a:solidFill>
              </a:rPr>
              <a:t>Focus </a:t>
            </a:r>
            <a:r>
              <a:rPr lang="en-US" sz="2800" b="1" i="1" dirty="0">
                <a:solidFill>
                  <a:schemeClr val="tx1"/>
                </a:solidFill>
              </a:rPr>
              <a:t>&amp; Discipline </a:t>
            </a:r>
            <a:r>
              <a:rPr lang="en-US" sz="2800" b="1" dirty="0">
                <a:solidFill>
                  <a:schemeClr val="tx1"/>
                </a:solidFill>
              </a:rPr>
              <a:t>on improving the quality of care.</a:t>
            </a:r>
          </a:p>
          <a:p>
            <a:pPr marL="370332" indent="-342900">
              <a:buClr>
                <a:srgbClr val="0000FF"/>
              </a:buClr>
              <a:buFont typeface="Wingdings" panose="05000000000000000000" pitchFamily="2" charset="2"/>
              <a:buChar char="§"/>
            </a:pPr>
            <a:r>
              <a:rPr lang="en-US" sz="2800" b="1" i="1" dirty="0" smtClean="0">
                <a:solidFill>
                  <a:schemeClr val="tx1"/>
                </a:solidFill>
              </a:rPr>
              <a:t>Creativity </a:t>
            </a:r>
            <a:r>
              <a:rPr lang="en-US" sz="2800" b="1" i="1" dirty="0">
                <a:solidFill>
                  <a:schemeClr val="tx1"/>
                </a:solidFill>
              </a:rPr>
              <a:t>&amp; Innovation </a:t>
            </a:r>
            <a:r>
              <a:rPr lang="en-US" sz="2800" b="1" dirty="0">
                <a:solidFill>
                  <a:schemeClr val="tx1"/>
                </a:solidFill>
              </a:rPr>
              <a:t>to develop effective solutions.</a:t>
            </a:r>
          </a:p>
          <a:p>
            <a:pPr marL="370332" indent="-342900">
              <a:buClr>
                <a:srgbClr val="0000FF"/>
              </a:buClr>
              <a:buFont typeface="Wingdings" panose="05000000000000000000" pitchFamily="2" charset="2"/>
              <a:buChar char="§"/>
            </a:pPr>
            <a:r>
              <a:rPr lang="en-US" sz="2800" b="1" i="1" dirty="0" smtClean="0">
                <a:solidFill>
                  <a:schemeClr val="tx1"/>
                </a:solidFill>
              </a:rPr>
              <a:t>Honesty </a:t>
            </a:r>
            <a:r>
              <a:rPr lang="en-US" sz="2800" b="1" i="1" dirty="0">
                <a:solidFill>
                  <a:schemeClr val="tx1"/>
                </a:solidFill>
              </a:rPr>
              <a:t>&amp; Integrity </a:t>
            </a:r>
            <a:r>
              <a:rPr lang="en-US" sz="2800" b="1" dirty="0">
                <a:solidFill>
                  <a:schemeClr val="tx1"/>
                </a:solidFill>
              </a:rPr>
              <a:t>in all dealings</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17628257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23</a:t>
            </a:fld>
            <a:endParaRPr lang="en-US"/>
          </a:p>
        </p:txBody>
      </p:sp>
      <p:sp>
        <p:nvSpPr>
          <p:cNvPr id="3" name="Subtitle 2"/>
          <p:cNvSpPr>
            <a:spLocks noGrp="1"/>
          </p:cNvSpPr>
          <p:nvPr>
            <p:ph type="subTitle" idx="1"/>
          </p:nvPr>
        </p:nvSpPr>
        <p:spPr>
          <a:xfrm>
            <a:off x="609600" y="1219200"/>
            <a:ext cx="8229600" cy="5105400"/>
          </a:xfrm>
        </p:spPr>
        <p:txBody>
          <a:bodyPr>
            <a:normAutofit fontScale="77500" lnSpcReduction="20000"/>
          </a:bodyPr>
          <a:lstStyle/>
          <a:p>
            <a:r>
              <a:rPr lang="en-US" sz="3200" b="1" dirty="0" smtClean="0">
                <a:solidFill>
                  <a:srgbClr val="0000FF"/>
                </a:solidFill>
              </a:rPr>
              <a:t>How </a:t>
            </a:r>
            <a:r>
              <a:rPr lang="en-US" sz="3200" b="1" dirty="0">
                <a:solidFill>
                  <a:srgbClr val="0000FF"/>
                </a:solidFill>
              </a:rPr>
              <a:t>should Values Be established?</a:t>
            </a:r>
          </a:p>
          <a:p>
            <a:pPr marL="484632" indent="-457200">
              <a:buClr>
                <a:srgbClr val="0000FF"/>
              </a:buClr>
              <a:buFont typeface="Wingdings" panose="05000000000000000000" pitchFamily="2" charset="2"/>
              <a:buChar char="§"/>
            </a:pPr>
            <a:r>
              <a:rPr lang="en-US" sz="3200" b="1" dirty="0">
                <a:solidFill>
                  <a:schemeClr val="tx1"/>
                </a:solidFill>
              </a:rPr>
              <a:t>Values should be based on the core beliefs and expectations of key shareholders. </a:t>
            </a:r>
            <a:endParaRPr lang="en-US" sz="3200" b="1" dirty="0" smtClean="0">
              <a:solidFill>
                <a:schemeClr val="tx1"/>
              </a:solidFill>
            </a:endParaRPr>
          </a:p>
          <a:p>
            <a:pPr marL="484632" indent="-457200">
              <a:buClr>
                <a:srgbClr val="0000FF"/>
              </a:buClr>
              <a:buFont typeface="Wingdings" panose="05000000000000000000" pitchFamily="2" charset="2"/>
              <a:buChar char="§"/>
            </a:pPr>
            <a:r>
              <a:rPr lang="en-US" sz="3200" b="1" dirty="0" smtClean="0">
                <a:solidFill>
                  <a:schemeClr val="tx1"/>
                </a:solidFill>
              </a:rPr>
              <a:t>The </a:t>
            </a:r>
            <a:r>
              <a:rPr lang="en-US" sz="3200" b="1" dirty="0">
                <a:solidFill>
                  <a:schemeClr val="tx1"/>
                </a:solidFill>
              </a:rPr>
              <a:t>following guidelines describe one method for understanding and establishing an organization’s values</a:t>
            </a:r>
            <a:r>
              <a:rPr lang="en-US" sz="2800" b="1" dirty="0" smtClean="0">
                <a:solidFill>
                  <a:schemeClr val="tx1"/>
                </a:solidFill>
              </a:rPr>
              <a:t>. </a:t>
            </a:r>
          </a:p>
          <a:p>
            <a:pPr marL="914400" lvl="1" indent="-457200" algn="l">
              <a:buClr>
                <a:srgbClr val="0000FF"/>
              </a:buClr>
              <a:buFont typeface="Wingdings" panose="05000000000000000000" pitchFamily="2" charset="2"/>
              <a:buChar char="q"/>
            </a:pPr>
            <a:r>
              <a:rPr lang="en-US" sz="3100" b="1" dirty="0">
                <a:solidFill>
                  <a:schemeClr val="tx1"/>
                </a:solidFill>
              </a:rPr>
              <a:t>Obtain key stakeholders’ expectations for the organization</a:t>
            </a:r>
            <a:r>
              <a:rPr lang="en-US" sz="3100" b="1" dirty="0" smtClean="0">
                <a:solidFill>
                  <a:schemeClr val="tx1"/>
                </a:solidFill>
              </a:rPr>
              <a:t>.</a:t>
            </a:r>
          </a:p>
          <a:p>
            <a:pPr marL="914400" lvl="1" indent="-457200" algn="l">
              <a:buClr>
                <a:srgbClr val="0000FF"/>
              </a:buClr>
              <a:buFont typeface="Wingdings" panose="05000000000000000000" pitchFamily="2" charset="2"/>
              <a:buChar char="q"/>
            </a:pPr>
            <a:r>
              <a:rPr lang="en-US" sz="3100" b="1" dirty="0"/>
              <a:t>Identify common values among stakeholders. Emphasis should be placed on values that distinguish the organization from its competitors.</a:t>
            </a:r>
          </a:p>
          <a:p>
            <a:pPr marL="914400" lvl="1" indent="-457200" algn="l">
              <a:buClr>
                <a:srgbClr val="0000FF"/>
              </a:buClr>
              <a:buFont typeface="Wingdings" panose="05000000000000000000" pitchFamily="2" charset="2"/>
              <a:buChar char="q"/>
            </a:pPr>
            <a:r>
              <a:rPr lang="en-US" sz="3100" b="1" dirty="0"/>
              <a:t>Values should be visible and tangible to employees</a:t>
            </a:r>
            <a:r>
              <a:rPr lang="en-US" sz="3100" b="1" dirty="0" smtClean="0"/>
              <a:t>.</a:t>
            </a:r>
          </a:p>
          <a:p>
            <a:pPr marL="914400" lvl="1" indent="-457200" algn="l">
              <a:buClr>
                <a:srgbClr val="0000FF"/>
              </a:buClr>
              <a:buFont typeface="Wingdings" panose="05000000000000000000" pitchFamily="2" charset="2"/>
              <a:buChar char="q"/>
            </a:pPr>
            <a:r>
              <a:rPr lang="en-US" sz="3100" b="1" dirty="0"/>
              <a:t>Values should be memorable. Values should be expressed in terms that stakeholders understand and can remember.</a:t>
            </a:r>
          </a:p>
        </p:txBody>
      </p:sp>
    </p:spTree>
    <p:extLst>
      <p:ext uri="{BB962C8B-B14F-4D97-AF65-F5344CB8AC3E}">
        <p14:creationId xmlns:p14="http://schemas.microsoft.com/office/powerpoint/2010/main" val="14268923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24</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An organization’s mission is an enduring statement of purpose that distinguishes it from other organizations and identifies the scope of its operations in terms of products and markets.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organization’s mission should be the foundation of its strategic direction and reflect its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indicates which stakeholders are most important, and its fulfillment is the basis for judging an organization’s success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558574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25</a:t>
            </a:fld>
            <a:endParaRPr lang="en-US"/>
          </a:p>
        </p:txBody>
      </p:sp>
      <p:sp>
        <p:nvSpPr>
          <p:cNvPr id="3" name="Subtitle 2"/>
          <p:cNvSpPr>
            <a:spLocks noGrp="1"/>
          </p:cNvSpPr>
          <p:nvPr>
            <p:ph type="subTitle" idx="1"/>
          </p:nvPr>
        </p:nvSpPr>
        <p:spPr>
          <a:xfrm>
            <a:off x="609600" y="1219200"/>
            <a:ext cx="8229600" cy="5105400"/>
          </a:xfrm>
        </p:spPr>
        <p:txBody>
          <a:bodyPr>
            <a:normAutofit fontScale="92500" lnSpcReduction="20000"/>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In the hierarchy of goals (end results and organizational plans to accomplish them), the mission captures the organization’s distinctive character.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a well-conceived mission is general, it is more concrete than vision.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organizational mission is not an expression of hope. On the contrary, it is an attempt to capture the essence of the organizational purpose and commit it to writing.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Amedisys</a:t>
            </a:r>
            <a:r>
              <a:rPr lang="en-US" sz="2800" b="1" dirty="0">
                <a:solidFill>
                  <a:schemeClr val="tx1"/>
                </a:solidFill>
              </a:rPr>
              <a:t>, a provider of home health nursing services, states that its purpose is to “assist patients in maintaining and improving their quality of life.” This is the company’s purpose– the reason it exists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547127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26</a:t>
            </a:fld>
            <a:endParaRPr lang="en-US"/>
          </a:p>
        </p:txBody>
      </p:sp>
      <p:sp>
        <p:nvSpPr>
          <p:cNvPr id="3" name="Subtitle 2"/>
          <p:cNvSpPr>
            <a:spLocks noGrp="1"/>
          </p:cNvSpPr>
          <p:nvPr>
            <p:ph type="subTitle" idx="1"/>
          </p:nvPr>
        </p:nvSpPr>
        <p:spPr>
          <a:xfrm>
            <a:off x="609600" y="1295400"/>
            <a:ext cx="8229600" cy="5029200"/>
          </a:xfrm>
        </p:spPr>
        <p:txBody>
          <a:bodyPr>
            <a:normAutofit fontScale="77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 mission can keep management focused on meeting the needs of key stakeholders, thereby reducing the risk of losing their support.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be a guide to establishing goals, performance measures, and structures aimed at creating value for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address the organization’s reason for being (what the organization does), why it does what it does, and for whom it does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As </a:t>
            </a:r>
            <a:r>
              <a:rPr lang="en-US" sz="2800" b="1" dirty="0">
                <a:solidFill>
                  <a:schemeClr val="tx1"/>
                </a:solidFill>
              </a:rPr>
              <a:t>a direct outgrowth of the organization’s values, the mission guides leaders to make ethical choices and allocate resources appropriately.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is the foundation on which to base the answer to the question Are we doing the right things for the right reasons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6558182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27</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primary purpose of mission statements is to communicate measurable, definable, and actionable objectives to internal and external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Missions </a:t>
            </a:r>
            <a:r>
              <a:rPr lang="en-US" sz="2800" b="1" dirty="0">
                <a:solidFill>
                  <a:schemeClr val="tx1"/>
                </a:solidFill>
              </a:rPr>
              <a:t>should motivate employees and give them a worthwhile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mission becomes meaningful only when it begins to affect the behavior and actions of stakeholders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91653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28</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Arial" panose="020B0604020202020204" pitchFamily="34" charset="0"/>
              <a:buChar char="•"/>
            </a:pPr>
            <a:r>
              <a:rPr lang="en-US" sz="2800" b="1" dirty="0">
                <a:solidFill>
                  <a:schemeClr val="tx1"/>
                </a:solidFill>
              </a:rPr>
              <a:t>Key components of a mission statement include a definition of the organization’s product or service, the organization’s standards and values, and the population or key stakeholders the organization serves.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The </a:t>
            </a:r>
            <a:r>
              <a:rPr lang="en-US" sz="2800" b="1" dirty="0">
                <a:solidFill>
                  <a:schemeClr val="tx1"/>
                </a:solidFill>
              </a:rPr>
              <a:t>mission also sets boundaries beyond which the company does not venture. Some missions target a specific customer base.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For </a:t>
            </a:r>
            <a:r>
              <a:rPr lang="en-US" sz="2800" b="1" dirty="0">
                <a:solidFill>
                  <a:schemeClr val="tx1"/>
                </a:solidFill>
              </a:rPr>
              <a:t>example, an organization may state in its mission that it serves a special demographic segment (e.g., women or children) or a particular region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4174848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29</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purpose of the mission statement is to describe the organization’s competitive advantage: what the organization does differently or better than others.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statements of organizations in an industry often are too similar—“long on lofty ideals and objectives” and lacking elements that distinguish them from their competitors.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healthcare, common mission statements include such wording as “providing world-class services” and “setting the community’s quality standards.”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lack of difference is frequently reflected in public relations materials that focus on the soft, caring aspect of healthcare employees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4639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Organizations are created to efficiently and effectively accomplish some aim or output for a group(s) of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Outputs </a:t>
            </a:r>
            <a:r>
              <a:rPr lang="en-US" sz="2800" b="1" dirty="0">
                <a:solidFill>
                  <a:schemeClr val="tx1"/>
                </a:solidFill>
              </a:rPr>
              <a:t>might be the production of cars or prescription drugs or the provision of community benefits or healthcare services, to name a few.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Stakeholders </a:t>
            </a:r>
            <a:r>
              <a:rPr lang="en-US" sz="2800" b="1" dirty="0">
                <a:solidFill>
                  <a:schemeClr val="tx1"/>
                </a:solidFill>
              </a:rPr>
              <a:t>are individuals and groups that have some investment in an organization and/or obtain some benefit from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Ultimately</a:t>
            </a:r>
            <a:r>
              <a:rPr lang="en-US" sz="2800" b="1" dirty="0">
                <a:solidFill>
                  <a:schemeClr val="tx1"/>
                </a:solidFill>
              </a:rPr>
              <a:t>, organizations exist for the benefit of their stakeholders.</a:t>
            </a:r>
          </a:p>
        </p:txBody>
      </p:sp>
    </p:spTree>
    <p:extLst>
      <p:ext uri="{BB962C8B-B14F-4D97-AF65-F5344CB8AC3E}">
        <p14:creationId xmlns:p14="http://schemas.microsoft.com/office/powerpoint/2010/main" val="25030680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30</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One organization proclaims “we care,” and then a competitor puts up a bigger billboard stating that it cares more.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Subsequently</a:t>
            </a:r>
            <a:r>
              <a:rPr lang="en-US" sz="2800" b="1" dirty="0">
                <a:solidFill>
                  <a:schemeClr val="tx1"/>
                </a:solidFill>
              </a:rPr>
              <a:t>, another competitor’s marketing states that it cares the most—and so 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Most </a:t>
            </a:r>
            <a:r>
              <a:rPr lang="en-US" sz="2800" b="1" dirty="0">
                <a:solidFill>
                  <a:schemeClr val="tx1"/>
                </a:solidFill>
              </a:rPr>
              <a:t>organizations over time tend to imitate their competitors and copy their structures, policies, and practices.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“isomorphism” suggests that, especially in industries where goals are ambiguous and great uncertainty exists, they may do so in response to external pressures from laws, accreditation rules, and professional associations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132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31</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r>
              <a:rPr lang="en-US" sz="2800" b="1" dirty="0">
                <a:solidFill>
                  <a:schemeClr val="tx1"/>
                </a:solidFill>
              </a:rPr>
              <a:t>Although the content of successful companies’ missions varies, generally missions should contain</a:t>
            </a:r>
          </a:p>
          <a:p>
            <a:pPr marL="484632" indent="-457200">
              <a:buClr>
                <a:srgbClr val="0000FF"/>
              </a:buClr>
              <a:buFont typeface="Wingdings" panose="05000000000000000000" pitchFamily="2" charset="2"/>
              <a:buChar char="§"/>
            </a:pPr>
            <a:r>
              <a:rPr lang="en-US" sz="2800" b="1" dirty="0">
                <a:solidFill>
                  <a:schemeClr val="tx1"/>
                </a:solidFill>
              </a:rPr>
              <a:t>The services or products offered, </a:t>
            </a:r>
          </a:p>
          <a:p>
            <a:pPr marL="484632" indent="-457200">
              <a:buClr>
                <a:srgbClr val="0000FF"/>
              </a:buClr>
              <a:buFont typeface="Wingdings" panose="05000000000000000000" pitchFamily="2" charset="2"/>
              <a:buChar char="§"/>
            </a:pPr>
            <a:r>
              <a:rPr lang="en-US" sz="2800" b="1" dirty="0">
                <a:solidFill>
                  <a:schemeClr val="tx1"/>
                </a:solidFill>
              </a:rPr>
              <a:t>The values and standards that distinguish the organization, and </a:t>
            </a:r>
          </a:p>
          <a:p>
            <a:pPr marL="484632" indent="-457200">
              <a:buClr>
                <a:srgbClr val="0000FF"/>
              </a:buClr>
              <a:buFont typeface="Wingdings" panose="05000000000000000000" pitchFamily="2" charset="2"/>
              <a:buChar char="§"/>
            </a:pPr>
            <a:r>
              <a:rPr lang="en-US" sz="2800" b="1" dirty="0">
                <a:solidFill>
                  <a:schemeClr val="tx1"/>
                </a:solidFill>
              </a:rPr>
              <a:t>The market(s) in which the organization operates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540223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32</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experience of King Faisal Specialist (KFS) Hospital related in Exhibit 6.5 demonstrates the development of a meaningful, distinctive mission statement.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KFS </a:t>
            </a:r>
            <a:r>
              <a:rPr lang="en-US" sz="2800" b="1" dirty="0">
                <a:solidFill>
                  <a:schemeClr val="tx1"/>
                </a:solidFill>
              </a:rPr>
              <a:t>had to determine what its actual purpose was and what functions existed to support that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Instead </a:t>
            </a:r>
            <a:r>
              <a:rPr lang="en-US" sz="2800" b="1" dirty="0">
                <a:solidFill>
                  <a:schemeClr val="tx1"/>
                </a:solidFill>
              </a:rPr>
              <a:t>of embracing multiple purposes, the hospital determined that its primary reason for existence was the provision of specialized medical services.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Education </a:t>
            </a:r>
            <a:r>
              <a:rPr lang="en-US" sz="2800" b="1" dirty="0">
                <a:solidFill>
                  <a:schemeClr val="tx1"/>
                </a:solidFill>
              </a:rPr>
              <a:t>and research were important but only secondary to KFS’s focus—patient services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196303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33</a:t>
            </a:fld>
            <a:endParaRPr lang="en-US"/>
          </a:p>
        </p:txBody>
      </p:sp>
      <p:sp>
        <p:nvSpPr>
          <p:cNvPr id="3" name="Subtitle 2"/>
          <p:cNvSpPr>
            <a:spLocks noGrp="1"/>
          </p:cNvSpPr>
          <p:nvPr>
            <p:ph type="subTitle" idx="1"/>
          </p:nvPr>
        </p:nvSpPr>
        <p:spPr>
          <a:xfrm>
            <a:off x="914400" y="1295400"/>
            <a:ext cx="79248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KFS Hospital, a 936-bed tertiary facility focused primarily on highly sophisticated and complicated cases, was affiliated with a medical school and had many residents but did not provide education. The hospital had developed a research center that was semi-autonomous and had studied a number of different topics. KFS’s mission stated, “The KFS Hospital will provide medical services of highly specialized nature and promote medical research and education programs, including postgraduate education training, as well as contribute to the prevention of disease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6627876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34</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2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To facilitate its planning process, the hospital hired a consultant. Subsequently, KFS’s top managers held a meeting to discuss the hospital’s mission statement and determine whether it should be changed. The consultant identified four main purposes for the existence of the hospital in the mission statement:</a:t>
            </a:r>
          </a:p>
          <a:p>
            <a:pPr marL="484632" indent="-457200">
              <a:buClr>
                <a:srgbClr val="0000FF"/>
              </a:buClr>
              <a:buFont typeface="Wingdings" panose="05000000000000000000" pitchFamily="2" charset="2"/>
              <a:buChar char="q"/>
            </a:pPr>
            <a:r>
              <a:rPr lang="en-US" sz="2800" b="1" dirty="0">
                <a:solidFill>
                  <a:schemeClr val="tx1"/>
                </a:solidFill>
              </a:rPr>
              <a:t>Provision of highly specialized (tertiary and quaternary) services </a:t>
            </a:r>
          </a:p>
          <a:p>
            <a:pPr marL="484632" indent="-457200">
              <a:buClr>
                <a:srgbClr val="0000FF"/>
              </a:buClr>
              <a:buFont typeface="Wingdings" panose="05000000000000000000" pitchFamily="2" charset="2"/>
              <a:buChar char="q"/>
            </a:pPr>
            <a:r>
              <a:rPr lang="en-US" sz="2800" b="1" dirty="0">
                <a:solidFill>
                  <a:schemeClr val="tx1"/>
                </a:solidFill>
              </a:rPr>
              <a:t>Promotion of medical research </a:t>
            </a:r>
          </a:p>
          <a:p>
            <a:pPr marL="484632" indent="-457200">
              <a:buClr>
                <a:srgbClr val="0000FF"/>
              </a:buClr>
              <a:buFont typeface="Wingdings" panose="05000000000000000000" pitchFamily="2" charset="2"/>
              <a:buChar char="q"/>
            </a:pPr>
            <a:r>
              <a:rPr lang="en-US" sz="2800" b="1" dirty="0">
                <a:solidFill>
                  <a:schemeClr val="tx1"/>
                </a:solidFill>
              </a:rPr>
              <a:t>Promotion of educational programs, including postgraduate training </a:t>
            </a:r>
          </a:p>
          <a:p>
            <a:pPr marL="484632" indent="-457200">
              <a:buClr>
                <a:srgbClr val="0000FF"/>
              </a:buClr>
              <a:buFont typeface="Wingdings" panose="05000000000000000000" pitchFamily="2" charset="2"/>
              <a:buChar char="q"/>
            </a:pPr>
            <a:r>
              <a:rPr lang="en-US" sz="2800" b="1" dirty="0">
                <a:solidFill>
                  <a:schemeClr val="tx1"/>
                </a:solidFill>
              </a:rPr>
              <a:t>Prevention of disease</a:t>
            </a:r>
          </a:p>
        </p:txBody>
      </p:sp>
    </p:spTree>
    <p:extLst>
      <p:ext uri="{BB962C8B-B14F-4D97-AF65-F5344CB8AC3E}">
        <p14:creationId xmlns:p14="http://schemas.microsoft.com/office/powerpoint/2010/main" val="20581122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35</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Discussion ensued regarding the actual importance of these four areas at KFS Hospital. The meeting attendees finally agreed that the real purpose of the hospital was to serve as the referral center for tertiary and quaternary services in Saudi Arabia and that the other three reasons were secondary to this focus. One person pointed out that the hospital provided few prevention services. Following extensive comments and wordsmithing, the group agreed on the following mission statement: The KFS Hospital exists to provide the highest quality, specialized healthcare through an integrated education and research </a:t>
            </a:r>
            <a:r>
              <a:rPr lang="en-US" sz="2800" b="1" dirty="0" smtClean="0">
                <a:solidFill>
                  <a:schemeClr val="tx1"/>
                </a:solidFill>
              </a:rPr>
              <a:t>setting.</a:t>
            </a:r>
            <a:endParaRPr lang="en-US" sz="2800" b="1" dirty="0">
              <a:solidFill>
                <a:schemeClr val="tx1"/>
              </a:solidFill>
            </a:endParaRPr>
          </a:p>
        </p:txBody>
      </p:sp>
    </p:spTree>
    <p:extLst>
      <p:ext uri="{BB962C8B-B14F-4D97-AF65-F5344CB8AC3E}">
        <p14:creationId xmlns:p14="http://schemas.microsoft.com/office/powerpoint/2010/main" val="21383051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36</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This statement clarified that the real purpose of the hospital was the provision of specialized healthcare and that the research and educational programs were engaged to help provide the specialized patient services and therefore should be directly tied to a process to increase the sophistication and competence of the provision of highly specialized healthcare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42178972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37</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20000"/>
          </a:bodyPr>
          <a:lstStyle/>
          <a:p>
            <a:r>
              <a:rPr lang="en-US" sz="4100" b="1" dirty="0" smtClean="0">
                <a:solidFill>
                  <a:srgbClr val="0000FF"/>
                </a:solidFill>
              </a:rPr>
              <a:t>Mission</a:t>
            </a:r>
            <a:endParaRPr lang="en-US" sz="3500" b="1" dirty="0">
              <a:solidFill>
                <a:srgbClr val="0000FF"/>
              </a:solidFill>
            </a:endParaRPr>
          </a:p>
          <a:p>
            <a:r>
              <a:rPr lang="en-US" sz="2800" b="1" dirty="0">
                <a:solidFill>
                  <a:schemeClr val="tx1"/>
                </a:solidFill>
              </a:rPr>
              <a:t>Compare this mission statement to that of Novartis, a for-profit global pharmaceutical company:</a:t>
            </a:r>
          </a:p>
          <a:p>
            <a:pPr lvl="1" algn="l"/>
            <a:r>
              <a:rPr lang="en-US" sz="3000" i="1" dirty="0">
                <a:solidFill>
                  <a:srgbClr val="0000FF"/>
                </a:solidFill>
              </a:rPr>
              <a:t>We want to discover, develop and successfully market innovative products to prevent and cure diseases, to ease suffering and to enhance the quality of life.</a:t>
            </a:r>
          </a:p>
          <a:p>
            <a:pPr lvl="1" algn="l"/>
            <a:r>
              <a:rPr lang="en-US" sz="3000" i="1" dirty="0">
                <a:solidFill>
                  <a:srgbClr val="0000FF"/>
                </a:solidFill>
              </a:rPr>
              <a:t>We also want to provide a shareholder return that reflects outstanding performance and to adequately reward those who invest ideas and work in our company.</a:t>
            </a:r>
          </a:p>
          <a:p>
            <a:r>
              <a:rPr lang="en-US" sz="2800" b="1" dirty="0">
                <a:solidFill>
                  <a:schemeClr val="tx1"/>
                </a:solidFill>
              </a:rPr>
              <a:t>This statement balances quality and profits and accurately captures the </a:t>
            </a:r>
            <a:r>
              <a:rPr lang="en-US" sz="2800" b="1" dirty="0" smtClean="0">
                <a:solidFill>
                  <a:schemeClr val="tx1"/>
                </a:solidFill>
              </a:rPr>
              <a:t>company’s </a:t>
            </a:r>
            <a:r>
              <a:rPr lang="en-US" sz="2800" b="1" dirty="0">
                <a:solidFill>
                  <a:schemeClr val="tx1"/>
                </a:solidFill>
              </a:rPr>
              <a:t>purpose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3040557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38</a:t>
            </a:fld>
            <a:endParaRPr lang="en-US"/>
          </a:p>
        </p:txBody>
      </p:sp>
      <p:sp>
        <p:nvSpPr>
          <p:cNvPr id="3" name="Subtitle 2"/>
          <p:cNvSpPr>
            <a:spLocks noGrp="1"/>
          </p:cNvSpPr>
          <p:nvPr>
            <p:ph type="subTitle" idx="1"/>
          </p:nvPr>
        </p:nvSpPr>
        <p:spPr>
          <a:xfrm>
            <a:off x="990600" y="1295400"/>
            <a:ext cx="7848600" cy="5029200"/>
          </a:xfrm>
        </p:spPr>
        <p:txBody>
          <a:bodyPr>
            <a:normAutofit fontScale="85000" lnSpcReduction="20000"/>
          </a:bodyPr>
          <a:lstStyle/>
          <a:p>
            <a:r>
              <a:rPr lang="en-US" sz="4100" b="1" dirty="0" smtClean="0">
                <a:solidFill>
                  <a:srgbClr val="0000FF"/>
                </a:solidFill>
              </a:rPr>
              <a:t>Mission</a:t>
            </a:r>
            <a:endParaRPr lang="en-US" sz="3500" b="1" dirty="0">
              <a:solidFill>
                <a:srgbClr val="0000FF"/>
              </a:solidFill>
            </a:endParaRPr>
          </a:p>
          <a:p>
            <a:pPr marL="484632" indent="-457200">
              <a:buClr>
                <a:srgbClr val="0000FF"/>
              </a:buClr>
              <a:buFont typeface="Wingdings" panose="05000000000000000000" pitchFamily="2" charset="2"/>
              <a:buChar char="§"/>
            </a:pPr>
            <a:r>
              <a:rPr lang="en-US" sz="2800" b="1" dirty="0">
                <a:solidFill>
                  <a:schemeClr val="tx1"/>
                </a:solidFill>
              </a:rPr>
              <a:t>Although missions are enduring, this should not imply that the mission will never, or should never, change.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New </a:t>
            </a:r>
            <a:r>
              <a:rPr lang="en-US" sz="2800" b="1" dirty="0">
                <a:solidFill>
                  <a:schemeClr val="tx1"/>
                </a:solidFill>
              </a:rPr>
              <a:t>technologies, demographic trends, and so on might be very good reasons to rethink the mission of an organization.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For </a:t>
            </a:r>
            <a:r>
              <a:rPr lang="en-US" sz="2800" b="1" dirty="0">
                <a:solidFill>
                  <a:schemeClr val="tx1"/>
                </a:solidFill>
              </a:rPr>
              <a:t>example, a number of hospitals have incorporated the desire to be an “independent provider of health care” in their statement of mission.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today’s managed care oriented health care environment that aspect of mission may need to be revisited.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some markets, alignment with managed care organizations might become a necessity for survival and the mission statement should not stand in the way</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1351666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39</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endParaRPr lang="en-US" sz="3500" b="1" dirty="0">
              <a:solidFill>
                <a:srgbClr val="0000FF"/>
              </a:solidFill>
            </a:endParaRPr>
          </a:p>
          <a:p>
            <a:r>
              <a:rPr lang="en-US" sz="2400" b="1" dirty="0">
                <a:solidFill>
                  <a:schemeClr val="tx1"/>
                </a:solidFill>
              </a:rPr>
              <a:t>Mission statements should be reviewed periodically to evaluate their effectiveness and relevance and ensure that organizations’ actions are in line with their missions. The following questions can help organizations identify aspects that are missing or in need of modification. Does the mission:</a:t>
            </a:r>
          </a:p>
          <a:p>
            <a:pPr marL="484632" indent="-457200">
              <a:buClr>
                <a:srgbClr val="0000FF"/>
              </a:buClr>
              <a:buFont typeface="+mj-lt"/>
              <a:buAutoNum type="arabicPeriod"/>
            </a:pPr>
            <a:r>
              <a:rPr lang="en-US" sz="2400" b="1" dirty="0">
                <a:solidFill>
                  <a:schemeClr val="tx1"/>
                </a:solidFill>
              </a:rPr>
              <a:t>Define the organization’s products/services and the markets in which it competes?</a:t>
            </a:r>
          </a:p>
          <a:p>
            <a:pPr marL="484632" indent="-457200">
              <a:buClr>
                <a:srgbClr val="0000FF"/>
              </a:buClr>
              <a:buFont typeface="+mj-lt"/>
              <a:buAutoNum type="arabicPeriod"/>
            </a:pPr>
            <a:r>
              <a:rPr lang="en-US" sz="2400" b="1" dirty="0">
                <a:solidFill>
                  <a:schemeClr val="tx1"/>
                </a:solidFill>
              </a:rPr>
              <a:t>Communicate where the company is and where it is going? </a:t>
            </a:r>
          </a:p>
          <a:p>
            <a:pPr marL="484632" indent="-457200">
              <a:buClr>
                <a:srgbClr val="0000FF"/>
              </a:buClr>
              <a:buFont typeface="+mj-lt"/>
              <a:buAutoNum type="arabicPeriod"/>
            </a:pPr>
            <a:r>
              <a:rPr lang="en-US" sz="2400" b="1" dirty="0">
                <a:solidFill>
                  <a:schemeClr val="tx1"/>
                </a:solidFill>
              </a:rPr>
              <a:t>Define and express concern for its key stakeholders? </a:t>
            </a:r>
            <a:endParaRPr lang="en-US" sz="2800" b="1" dirty="0">
              <a:solidFill>
                <a:schemeClr val="tx1"/>
              </a:solidFill>
            </a:endParaRPr>
          </a:p>
        </p:txBody>
      </p:sp>
    </p:spTree>
    <p:extLst>
      <p:ext uri="{BB962C8B-B14F-4D97-AF65-F5344CB8AC3E}">
        <p14:creationId xmlns:p14="http://schemas.microsoft.com/office/powerpoint/2010/main" val="3455547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i="1" dirty="0">
                <a:solidFill>
                  <a:schemeClr val="tx1"/>
                </a:solidFill>
              </a:rPr>
              <a:t>Stakeholder analysis </a:t>
            </a:r>
            <a:r>
              <a:rPr lang="en-US" sz="2800" b="1" dirty="0">
                <a:solidFill>
                  <a:schemeClr val="tx1"/>
                </a:solidFill>
              </a:rPr>
              <a:t>is based on the belief that there is a reciprocal relationship between an organization and certain other organizations, groups, and individuals.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They </a:t>
            </a:r>
            <a:r>
              <a:rPr lang="en-US" sz="2800" b="1" dirty="0">
                <a:solidFill>
                  <a:schemeClr val="tx1"/>
                </a:solidFill>
              </a:rPr>
              <a:t>are referred to as stakeholders: that is, organizations, groups, and individuals that have an interest or “stake” in the success of the organization</a:t>
            </a:r>
            <a:r>
              <a:rPr lang="en-US" sz="2800" b="1" dirty="0" smtClean="0">
                <a:solidFill>
                  <a:schemeClr val="tx1"/>
                </a:solidFill>
              </a:rPr>
              <a:t>.</a:t>
            </a:r>
          </a:p>
          <a:p>
            <a:pPr marL="484632" indent="-457200">
              <a:buClr>
                <a:srgbClr val="0000FF"/>
              </a:buClr>
              <a:buFont typeface="Wingdings" panose="05000000000000000000" pitchFamily="2" charset="2"/>
              <a:buChar char="§"/>
            </a:pPr>
            <a:r>
              <a:rPr lang="en-US" sz="2800" b="1" dirty="0">
                <a:solidFill>
                  <a:schemeClr val="tx1"/>
                </a:solidFill>
              </a:rPr>
              <a:t>Integration and an understanding of key stakeholders are important in all organizations but can be especially critical in public organizations, many of which are healthcare providers</a:t>
            </a:r>
            <a:r>
              <a:rPr lang="en-US" sz="3200" b="1" dirty="0">
                <a:solidFill>
                  <a:schemeClr val="tx1"/>
                </a:solidFill>
              </a:rPr>
              <a:t>.</a:t>
            </a:r>
          </a:p>
          <a:p>
            <a:pPr marL="484632" indent="-457200">
              <a:buClr>
                <a:srgbClr val="0000FF"/>
              </a:buClr>
              <a:buFont typeface="Wingdings" panose="05000000000000000000" pitchFamily="2" charset="2"/>
              <a:buChar char="§"/>
            </a:pPr>
            <a:r>
              <a:rPr lang="en-US" sz="2800" b="1" dirty="0" smtClean="0">
                <a:solidFill>
                  <a:schemeClr val="tx1"/>
                </a:solidFill>
              </a:rPr>
              <a:t>Neglecting </a:t>
            </a:r>
            <a:r>
              <a:rPr lang="en-US" sz="2800" b="1" dirty="0">
                <a:solidFill>
                  <a:schemeClr val="tx1"/>
                </a:solidFill>
              </a:rPr>
              <a:t>to attend to the interests of key stakeholders has been found to contribute significantly to poor implementation of strategic decisions and subsequent failure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8202332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40</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endParaRPr lang="en-US" sz="3500" b="1" dirty="0">
              <a:solidFill>
                <a:srgbClr val="0000FF"/>
              </a:solidFill>
            </a:endParaRPr>
          </a:p>
          <a:p>
            <a:r>
              <a:rPr lang="en-US" sz="2400" b="1" dirty="0" smtClean="0">
                <a:solidFill>
                  <a:schemeClr val="tx1"/>
                </a:solidFill>
              </a:rPr>
              <a:t>Does </a:t>
            </a:r>
            <a:r>
              <a:rPr lang="en-US" sz="2400" b="1" dirty="0">
                <a:solidFill>
                  <a:schemeClr val="tx1"/>
                </a:solidFill>
              </a:rPr>
              <a:t>the mission:</a:t>
            </a:r>
          </a:p>
          <a:p>
            <a:pPr marL="484632" indent="-457200">
              <a:buClr>
                <a:srgbClr val="0000FF"/>
              </a:buClr>
              <a:buFont typeface="+mj-lt"/>
              <a:buAutoNum type="arabicPeriod" startAt="4"/>
            </a:pPr>
            <a:r>
              <a:rPr lang="en-US" sz="2400" b="1" dirty="0">
                <a:solidFill>
                  <a:schemeClr val="tx1"/>
                </a:solidFill>
              </a:rPr>
              <a:t>Motivate employees and reflect actual daily practice? </a:t>
            </a:r>
          </a:p>
          <a:p>
            <a:pPr marL="484632" indent="-457200">
              <a:buClr>
                <a:srgbClr val="0000FF"/>
              </a:buClr>
              <a:buFont typeface="+mj-lt"/>
              <a:buAutoNum type="arabicPeriod" startAt="4"/>
            </a:pPr>
            <a:r>
              <a:rPr lang="en-US" sz="2400" b="1" dirty="0">
                <a:solidFill>
                  <a:schemeClr val="tx1"/>
                </a:solidFill>
              </a:rPr>
              <a:t>Discuss the organization’s commitment to economic objectives of prosperity, growth, and profitability? </a:t>
            </a:r>
          </a:p>
          <a:p>
            <a:pPr marL="484632" indent="-457200">
              <a:buClr>
                <a:srgbClr val="0000FF"/>
              </a:buClr>
              <a:buFont typeface="+mj-lt"/>
              <a:buAutoNum type="arabicPeriod" startAt="4"/>
            </a:pPr>
            <a:r>
              <a:rPr lang="en-US" sz="2400" b="1" dirty="0">
                <a:solidFill>
                  <a:schemeClr val="tx1"/>
                </a:solidFill>
              </a:rPr>
              <a:t>Incorporate the organization’s basic beliefs, values, aspirations, and philosophical priorities? </a:t>
            </a:r>
          </a:p>
          <a:p>
            <a:pPr marL="484632" indent="-457200">
              <a:buClr>
                <a:srgbClr val="0000FF"/>
              </a:buClr>
              <a:buFont typeface="+mj-lt"/>
              <a:buAutoNum type="arabicPeriod" startAt="4"/>
            </a:pPr>
            <a:r>
              <a:rPr lang="en-US" sz="2400" b="1" dirty="0">
                <a:solidFill>
                  <a:schemeClr val="tx1"/>
                </a:solidFill>
              </a:rPr>
              <a:t>Indicate the competence or competitive advantage that distinguishes the organization from its competitors? </a:t>
            </a:r>
          </a:p>
          <a:p>
            <a:pPr marL="484632" indent="-457200">
              <a:buClr>
                <a:srgbClr val="0000FF"/>
              </a:buClr>
              <a:buFont typeface="+mj-lt"/>
              <a:buAutoNum type="arabicPeriod" startAt="4"/>
            </a:pPr>
            <a:r>
              <a:rPr lang="en-US" sz="2400" b="1" dirty="0">
                <a:solidFill>
                  <a:schemeClr val="tx1"/>
                </a:solidFill>
              </a:rPr>
              <a:t>Suggest the level and nature of the organization’s social commitment</a:t>
            </a:r>
            <a:r>
              <a:rPr lang="en-US" sz="24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1627517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41</a:t>
            </a:fld>
            <a:endParaRPr lang="en-US"/>
          </a:p>
        </p:txBody>
      </p:sp>
      <p:sp>
        <p:nvSpPr>
          <p:cNvPr id="3" name="Subtitle 2"/>
          <p:cNvSpPr>
            <a:spLocks noGrp="1"/>
          </p:cNvSpPr>
          <p:nvPr>
            <p:ph type="subTitle" idx="1"/>
          </p:nvPr>
        </p:nvSpPr>
        <p:spPr>
          <a:xfrm>
            <a:off x="990600" y="1295400"/>
            <a:ext cx="7848600" cy="5029200"/>
          </a:xfrm>
        </p:spPr>
        <p:txBody>
          <a:bodyPr>
            <a:normAutofit lnSpcReduction="10000"/>
          </a:bodyPr>
          <a:lstStyle/>
          <a:p>
            <a:r>
              <a:rPr lang="en-US" sz="4000" b="1" dirty="0">
                <a:solidFill>
                  <a:srgbClr val="0000FF"/>
                </a:solidFill>
              </a:rPr>
              <a:t>Vision: Hope for the Future</a:t>
            </a:r>
            <a:endParaRPr lang="en-US" sz="4000" dirty="0">
              <a:solidFill>
                <a:srgbClr val="0000FF"/>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third part of an organization’s strategic intent is its vision.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While </a:t>
            </a:r>
            <a:r>
              <a:rPr lang="en-US" sz="2800" b="1" dirty="0">
                <a:solidFill>
                  <a:schemeClr val="tx1"/>
                </a:solidFill>
              </a:rPr>
              <a:t>some organizations combine their vision and mission, the two have different purposes.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vision describes the organization’s desired future state—what it wishes to become—while the mission describes the organization’s existing purpose and practices.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clearly articulated, widely held vision can highly motivate employees</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41961649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42</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20000"/>
          </a:bodyPr>
          <a:lstStyle/>
          <a:p>
            <a:r>
              <a:rPr lang="en-US" sz="4700" b="1" dirty="0">
                <a:solidFill>
                  <a:srgbClr val="0000FF"/>
                </a:solidFill>
              </a:rPr>
              <a:t>Vision: Hope for the Future</a:t>
            </a:r>
            <a:endParaRPr lang="en-US" sz="4700" dirty="0">
              <a:solidFill>
                <a:srgbClr val="0000FF"/>
              </a:solidFill>
            </a:endParaRPr>
          </a:p>
          <a:p>
            <a:pPr marL="484632" indent="-457200">
              <a:buClr>
                <a:srgbClr val="0000FF"/>
              </a:buClr>
              <a:buFont typeface="Wingdings" panose="05000000000000000000" pitchFamily="2" charset="2"/>
              <a:buChar char="§"/>
            </a:pPr>
            <a:r>
              <a:rPr lang="en-US" sz="2800" b="1" dirty="0" smtClean="0">
                <a:solidFill>
                  <a:schemeClr val="tx1"/>
                </a:solidFill>
              </a:rPr>
              <a:t>Leaders </a:t>
            </a:r>
            <a:r>
              <a:rPr lang="en-US" sz="2800" b="1" dirty="0">
                <a:solidFill>
                  <a:schemeClr val="tx1"/>
                </a:solidFill>
              </a:rPr>
              <a:t>should understand and use the vision to craft goals and strategic actions.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should be intricately tied to employees’ work so that they feel proud and excited to be part of a design much bigger than themselves.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vision also should challenge and stretch the organization’s capabilities and image of itself and set a time horizon of at least five to ten years.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Visions </a:t>
            </a:r>
            <a:r>
              <a:rPr lang="en-US" sz="2800" b="1" dirty="0">
                <a:solidFill>
                  <a:schemeClr val="tx1"/>
                </a:solidFill>
              </a:rPr>
              <a:t>are created through a visualization process in which leaders imagine what the organization should be.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Good </a:t>
            </a:r>
            <a:r>
              <a:rPr lang="en-US" sz="2800" b="1" dirty="0">
                <a:solidFill>
                  <a:schemeClr val="tx1"/>
                </a:solidFill>
              </a:rPr>
              <a:t>vision statements ground and direct an  organization and give shape to its future and are especially helpful during turbulent times of change</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36084997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43</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20000"/>
          </a:bodyPr>
          <a:lstStyle/>
          <a:p>
            <a:r>
              <a:rPr lang="en-US" sz="4700" b="1" dirty="0">
                <a:solidFill>
                  <a:srgbClr val="0000FF"/>
                </a:solidFill>
              </a:rPr>
              <a:t>Vision: Hope for the Future</a:t>
            </a:r>
            <a:endParaRPr lang="en-US" sz="4700" dirty="0">
              <a:solidFill>
                <a:srgbClr val="0000FF"/>
              </a:solidFill>
            </a:endParaRPr>
          </a:p>
          <a:p>
            <a:pPr marL="484632" indent="-457200">
              <a:buClr>
                <a:srgbClr val="0000FF"/>
              </a:buClr>
              <a:buFont typeface="Wingdings" panose="05000000000000000000" pitchFamily="2" charset="2"/>
              <a:buChar char="§"/>
            </a:pPr>
            <a:r>
              <a:rPr lang="en-US" sz="2400" b="1" dirty="0">
                <a:solidFill>
                  <a:schemeClr val="tx1"/>
                </a:solidFill>
              </a:rPr>
              <a:t>Effective visions possess four important attributes: idealism, uniqueness, future orientation, and imagery.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Visions </a:t>
            </a:r>
            <a:r>
              <a:rPr lang="en-US" sz="2400" b="1" dirty="0">
                <a:solidFill>
                  <a:schemeClr val="tx1"/>
                </a:solidFill>
              </a:rPr>
              <a:t>are about ideals, standards, and desired future states.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focus on ideals encourages everyone in the organization to think about possibilities.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Vision </a:t>
            </a:r>
            <a:r>
              <a:rPr lang="en-US" sz="2400" b="1" dirty="0">
                <a:solidFill>
                  <a:schemeClr val="tx1"/>
                </a:solidFill>
              </a:rPr>
              <a:t>communicates what the organization could be if everyone worked diligently to realize the potential.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Health </a:t>
            </a:r>
            <a:r>
              <a:rPr lang="en-US" sz="2400" b="1" dirty="0">
                <a:solidFill>
                  <a:schemeClr val="tx1"/>
                </a:solidFill>
              </a:rPr>
              <a:t>care organizations need leaders who are forward looking.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Effective </a:t>
            </a:r>
            <a:r>
              <a:rPr lang="en-US" sz="2400" b="1" dirty="0">
                <a:solidFill>
                  <a:schemeClr val="tx1"/>
                </a:solidFill>
              </a:rPr>
              <a:t>visions are statements of destination that provide a compass heading to where the organization’s leadership collectively wants to go.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Finally</a:t>
            </a:r>
            <a:r>
              <a:rPr lang="en-US" sz="2400" b="1" dirty="0">
                <a:solidFill>
                  <a:schemeClr val="tx1"/>
                </a:solidFill>
              </a:rPr>
              <a:t>, visions are built on images of the future. </a:t>
            </a:r>
            <a:r>
              <a:rPr lang="en-US" sz="2400" b="1" dirty="0" smtClean="0">
                <a:solidFill>
                  <a:schemeClr val="tx1"/>
                </a:solidFill>
              </a:rPr>
              <a:t>When </a:t>
            </a:r>
            <a:r>
              <a:rPr lang="en-US" sz="2400" b="1" dirty="0">
                <a:solidFill>
                  <a:schemeClr val="tx1"/>
                </a:solidFill>
              </a:rPr>
              <a:t>people are asked to describe a desirable place or thing they almost always do so in terms of images</a:t>
            </a:r>
            <a:r>
              <a:rPr lang="en-US" sz="2400" b="1" dirty="0" smtClean="0">
                <a:solidFill>
                  <a:schemeClr val="tx1"/>
                </a:solidFill>
              </a:rPr>
              <a:t>. Rarely </a:t>
            </a:r>
            <a:r>
              <a:rPr lang="en-US" sz="2400" b="1" dirty="0">
                <a:solidFill>
                  <a:schemeClr val="tx1"/>
                </a:solidFill>
              </a:rPr>
              <a:t>do they focus on tangible outcomes. </a:t>
            </a:r>
            <a:r>
              <a:rPr lang="en-US" sz="2400" b="1" dirty="0" smtClean="0">
                <a:solidFill>
                  <a:schemeClr val="tx1"/>
                </a:solidFill>
              </a:rPr>
              <a:t>Images </a:t>
            </a:r>
            <a:r>
              <a:rPr lang="en-US" sz="2400" b="1" dirty="0">
                <a:solidFill>
                  <a:schemeClr val="tx1"/>
                </a:solidFill>
              </a:rPr>
              <a:t>motivate people to pursue the seemingly impossible</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2581911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412480" cy="5486400"/>
          </a:xfrm>
          <a:solidFill>
            <a:schemeClr val="accent2"/>
          </a:solidFill>
        </p:spPr>
        <p:txBody>
          <a:bodyPr>
            <a:noAutofit/>
          </a:bodyPr>
          <a:lstStyle/>
          <a:p>
            <a:r>
              <a:rPr lang="en-US" sz="2400" i="1" dirty="0">
                <a:solidFill>
                  <a:schemeClr val="tx1"/>
                </a:solidFill>
                <a:effectLst/>
                <a:latin typeface="+mn-lt"/>
              </a:rPr>
              <a:t>A man was passing by a work site where bricklayers were building a wall. It was still too early in the construction process to see what they were building. The man stopped and asked, “What are you doing?” One worker answered, “I am laying bricks.” The man continued on his walk and then stopped to talk to a second worker further along the construction site. Again, the man asked, “What are you doing?” The second worker responded, “I am building a tall, strong wall.” The man thanked the second worker and continued walking. Near the end of the work site, the man stopped a third time to ask another worker the same question. The third worker faced the man and stated, “I am building a Mosque for the glory of Allah.”</a:t>
            </a:r>
            <a:br>
              <a:rPr lang="en-US" sz="2400" i="1" dirty="0">
                <a:solidFill>
                  <a:schemeClr val="tx1"/>
                </a:solidFill>
                <a:effectLst/>
                <a:latin typeface="+mn-lt"/>
              </a:rPr>
            </a:br>
            <a:r>
              <a:rPr lang="en-US" sz="2400" i="1" dirty="0">
                <a:solidFill>
                  <a:srgbClr val="0000FF"/>
                </a:solidFill>
                <a:effectLst/>
                <a:latin typeface="+mn-lt"/>
              </a:rPr>
              <a:t>Whose response captured the essence of a vision, and how do you think it influenced the quality of his work</a:t>
            </a:r>
            <a:endParaRPr lang="en-US" sz="2400" i="1" dirty="0">
              <a:solidFill>
                <a:srgbClr val="0000FF"/>
              </a:solidFill>
              <a:latin typeface="+mn-lt"/>
            </a:endParaRPr>
          </a:p>
        </p:txBody>
      </p:sp>
      <p:sp>
        <p:nvSpPr>
          <p:cNvPr id="3" name="TextBox 2"/>
          <p:cNvSpPr txBox="1"/>
          <p:nvPr/>
        </p:nvSpPr>
        <p:spPr>
          <a:xfrm>
            <a:off x="1066800" y="272534"/>
            <a:ext cx="7162800" cy="584775"/>
          </a:xfrm>
          <a:prstGeom prst="rect">
            <a:avLst/>
          </a:prstGeom>
          <a:noFill/>
        </p:spPr>
        <p:txBody>
          <a:bodyPr wrap="square" rtlCol="0">
            <a:spAutoFit/>
          </a:bodyPr>
          <a:lstStyle/>
          <a:p>
            <a:r>
              <a:rPr lang="en-US" sz="3200" b="1" dirty="0">
                <a:solidFill>
                  <a:srgbClr val="0000FF"/>
                </a:solidFill>
              </a:rPr>
              <a:t>EXHIBIT 6.6 Who Has the Vision</a:t>
            </a:r>
            <a:r>
              <a:rPr lang="en-US" sz="3200" b="1" dirty="0" smtClean="0">
                <a:solidFill>
                  <a:srgbClr val="0000FF"/>
                </a:solidFill>
              </a:rPr>
              <a:t>?</a:t>
            </a:r>
            <a:endParaRPr lang="en-US" sz="3200" b="1" dirty="0">
              <a:solidFill>
                <a:srgbClr val="0000FF"/>
              </a:solidFill>
            </a:endParaRPr>
          </a:p>
        </p:txBody>
      </p:sp>
    </p:spTree>
    <p:extLst>
      <p:ext uri="{BB962C8B-B14F-4D97-AF65-F5344CB8AC3E}">
        <p14:creationId xmlns:p14="http://schemas.microsoft.com/office/powerpoint/2010/main" val="6397843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45</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800" b="1" dirty="0">
                <a:solidFill>
                  <a:schemeClr val="tx1"/>
                </a:solidFill>
              </a:rPr>
              <a:t>As described in Exhibit 6.6, employees who understand the real purpose and vision of their organization and believe they are working toward a meaningful end will be more fully committed to their jobs. </a:t>
            </a:r>
            <a:endParaRPr lang="en-US" sz="2800" b="1" dirty="0" smtClean="0">
              <a:solidFill>
                <a:schemeClr val="tx1"/>
              </a:solidFill>
            </a:endParaRPr>
          </a:p>
          <a:p>
            <a:pPr marL="370332" indent="-342900">
              <a:buClr>
                <a:srgbClr val="0000FF"/>
              </a:buClr>
              <a:buFont typeface="Wingdings" panose="05000000000000000000" pitchFamily="2" charset="2"/>
              <a:buChar char="§"/>
            </a:pPr>
            <a:r>
              <a:rPr lang="en-US" sz="2800" b="1" dirty="0" smtClean="0">
                <a:solidFill>
                  <a:schemeClr val="tx1"/>
                </a:solidFill>
              </a:rPr>
              <a:t>Stressing </a:t>
            </a:r>
            <a:r>
              <a:rPr lang="en-US" sz="2800" b="1" dirty="0">
                <a:solidFill>
                  <a:schemeClr val="tx1"/>
                </a:solidFill>
              </a:rPr>
              <a:t>financial returns and profits alone will not inspire this level of </a:t>
            </a:r>
            <a:r>
              <a:rPr lang="en-US" sz="2800" b="1" dirty="0" smtClean="0">
                <a:solidFill>
                  <a:schemeClr val="tx1"/>
                </a:solidFill>
              </a:rPr>
              <a:t>motivation.</a:t>
            </a:r>
          </a:p>
          <a:p>
            <a:pPr marL="370332" indent="-342900">
              <a:buClr>
                <a:srgbClr val="0000FF"/>
              </a:buClr>
              <a:buFont typeface="Wingdings" panose="05000000000000000000" pitchFamily="2" charset="2"/>
              <a:buChar char="§"/>
            </a:pPr>
            <a:r>
              <a:rPr lang="en-US" sz="2800" b="1" dirty="0" smtClean="0">
                <a:solidFill>
                  <a:schemeClr val="tx1"/>
                </a:solidFill>
              </a:rPr>
              <a:t>Vision </a:t>
            </a:r>
            <a:r>
              <a:rPr lang="en-US" sz="2800" b="1" dirty="0">
                <a:solidFill>
                  <a:schemeClr val="tx1"/>
                </a:solidFill>
              </a:rPr>
              <a:t>statements can be even more important in not-for-profit organizations. Without a primary bottom-line focus, not-for-profits can use an effective vision as a guide to meeting the challenges of their environment. </a:t>
            </a:r>
            <a:endParaRPr lang="en-US" sz="2800" b="1" dirty="0" smtClean="0">
              <a:solidFill>
                <a:schemeClr val="tx1"/>
              </a:solidFill>
            </a:endParaRPr>
          </a:p>
          <a:p>
            <a:pPr marL="370332" indent="-3429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concise vision written in clear language can provide specific, meaningful ideas to congeal an organization’s goals and direction</a:t>
            </a:r>
            <a:endParaRPr lang="en-US" sz="2800" b="1" dirty="0">
              <a:solidFill>
                <a:schemeClr val="tx1"/>
              </a:solidFill>
            </a:endParaRPr>
          </a:p>
        </p:txBody>
      </p:sp>
    </p:spTree>
    <p:extLst>
      <p:ext uri="{BB962C8B-B14F-4D97-AF65-F5344CB8AC3E}">
        <p14:creationId xmlns:p14="http://schemas.microsoft.com/office/powerpoint/2010/main" val="36974540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46</a:t>
            </a:fld>
            <a:endParaRPr lang="en-US"/>
          </a:p>
        </p:txBody>
      </p:sp>
      <p:sp>
        <p:nvSpPr>
          <p:cNvPr id="3" name="Subtitle 2"/>
          <p:cNvSpPr>
            <a:spLocks noGrp="1"/>
          </p:cNvSpPr>
          <p:nvPr>
            <p:ph type="subTitle" idx="1"/>
          </p:nvPr>
        </p:nvSpPr>
        <p:spPr>
          <a:xfrm>
            <a:off x="990600" y="1143000"/>
            <a:ext cx="7848600" cy="5181600"/>
          </a:xfrm>
        </p:spPr>
        <p:txBody>
          <a:bodyPr>
            <a:normAutofit fontScale="92500"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Like missions, visions should be relatively short and written in understandable language.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Employees </a:t>
            </a:r>
            <a:r>
              <a:rPr lang="en-US" sz="2400" b="1" dirty="0">
                <a:solidFill>
                  <a:schemeClr val="tx1"/>
                </a:solidFill>
              </a:rPr>
              <a:t>should be able to easily remember the statement’s key components.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Poor </a:t>
            </a:r>
            <a:r>
              <a:rPr lang="en-US" sz="2400" b="1" dirty="0">
                <a:solidFill>
                  <a:schemeClr val="tx1"/>
                </a:solidFill>
              </a:rPr>
              <a:t>vision statements often include bland, generic phrases, interweave goals and objectives, and speculate on the unknown.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one hospital in the US Northwest embarked on a five-year project to change its culture and dramatically lowers its costs. The vision, set by the CEO, was “Welcome to a journey of change.” Employees were confused and seemed cynical about the vision. It was unclear about the hospital’s desired outcomes and did not motivate employees as the CEO had hoped.</a:t>
            </a:r>
          </a:p>
        </p:txBody>
      </p:sp>
    </p:spTree>
    <p:extLst>
      <p:ext uri="{BB962C8B-B14F-4D97-AF65-F5344CB8AC3E}">
        <p14:creationId xmlns:p14="http://schemas.microsoft.com/office/powerpoint/2010/main" val="15856475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47</a:t>
            </a:fld>
            <a:endParaRPr lang="en-US"/>
          </a:p>
        </p:txBody>
      </p:sp>
      <p:sp>
        <p:nvSpPr>
          <p:cNvPr id="3" name="Subtitle 2"/>
          <p:cNvSpPr>
            <a:spLocks noGrp="1"/>
          </p:cNvSpPr>
          <p:nvPr>
            <p:ph type="subTitle" idx="1"/>
          </p:nvPr>
        </p:nvSpPr>
        <p:spPr>
          <a:xfrm>
            <a:off x="990600" y="1143000"/>
            <a:ext cx="7848600" cy="5181600"/>
          </a:xfrm>
        </p:spPr>
        <p:txBody>
          <a:bodyPr>
            <a:normAutofit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000" b="1" dirty="0">
                <a:solidFill>
                  <a:schemeClr val="tx1"/>
                </a:solidFill>
              </a:rPr>
              <a:t>Visions should be specific enough that someone not familiar with the organization would still be able to identify the industry to which it belongs. </a:t>
            </a:r>
            <a:endParaRPr lang="en-US" sz="2000" b="1" dirty="0" smtClean="0">
              <a:solidFill>
                <a:schemeClr val="tx1"/>
              </a:solidFill>
            </a:endParaRPr>
          </a:p>
          <a:p>
            <a:pPr marL="370332" indent="-342900">
              <a:buClr>
                <a:srgbClr val="0000FF"/>
              </a:buClr>
              <a:buFont typeface="Wingdings" panose="05000000000000000000" pitchFamily="2" charset="2"/>
              <a:buChar char="§"/>
            </a:pPr>
            <a:r>
              <a:rPr lang="en-US" sz="2000" b="1" dirty="0" smtClean="0">
                <a:solidFill>
                  <a:schemeClr val="tx1"/>
                </a:solidFill>
              </a:rPr>
              <a:t>For </a:t>
            </a:r>
            <a:r>
              <a:rPr lang="en-US" sz="2000" b="1" dirty="0">
                <a:solidFill>
                  <a:schemeClr val="tx1"/>
                </a:solidFill>
              </a:rPr>
              <a:t>example, one company’s vision—“First for customers, first for employees, and first for shareholders”—is so nonspecific that it could be from any industry. As a result, it was of little benefit to the company. </a:t>
            </a:r>
            <a:endParaRPr lang="en-US" sz="2000" b="1" dirty="0" smtClean="0">
              <a:solidFill>
                <a:schemeClr val="tx1"/>
              </a:solidFill>
            </a:endParaRPr>
          </a:p>
          <a:p>
            <a:pPr marL="370332" indent="-342900">
              <a:buClr>
                <a:srgbClr val="0000FF"/>
              </a:buClr>
              <a:buFont typeface="Wingdings" panose="05000000000000000000" pitchFamily="2" charset="2"/>
              <a:buChar char="§"/>
            </a:pPr>
            <a:r>
              <a:rPr lang="en-US" sz="2000" b="1" dirty="0" smtClean="0">
                <a:solidFill>
                  <a:schemeClr val="tx1"/>
                </a:solidFill>
              </a:rPr>
              <a:t>In </a:t>
            </a:r>
            <a:r>
              <a:rPr lang="en-US" sz="2000" b="1" dirty="0">
                <a:solidFill>
                  <a:schemeClr val="tx1"/>
                </a:solidFill>
              </a:rPr>
              <a:t>contrast, the vision of Life Point Hospitals, a national for-profit healthcare system, is clear and concise and identifies the industry:</a:t>
            </a:r>
          </a:p>
          <a:p>
            <a:pPr marL="800100" lvl="1" indent="-342900" algn="l">
              <a:buClr>
                <a:srgbClr val="0000FF"/>
              </a:buClr>
              <a:buFont typeface="Wingdings" panose="05000000000000000000" pitchFamily="2" charset="2"/>
              <a:buChar char="v"/>
            </a:pPr>
            <a:r>
              <a:rPr lang="en-US" sz="2200" b="1" dirty="0">
                <a:solidFill>
                  <a:schemeClr val="tx1"/>
                </a:solidFill>
              </a:rPr>
              <a:t>We want every hospital to be a place where: </a:t>
            </a:r>
          </a:p>
          <a:p>
            <a:pPr marL="800100" lvl="1" indent="-342900" algn="l">
              <a:buClr>
                <a:srgbClr val="0000FF"/>
              </a:buClr>
              <a:buFont typeface="Wingdings" panose="05000000000000000000" pitchFamily="2" charset="2"/>
              <a:buChar char="v"/>
            </a:pPr>
            <a:r>
              <a:rPr lang="en-US" sz="2200" b="1" dirty="0">
                <a:solidFill>
                  <a:schemeClr val="tx1"/>
                </a:solidFill>
              </a:rPr>
              <a:t>Patients choose to come for healthcare, </a:t>
            </a:r>
          </a:p>
          <a:p>
            <a:pPr marL="800100" lvl="1" indent="-342900" algn="l">
              <a:buClr>
                <a:srgbClr val="0000FF"/>
              </a:buClr>
              <a:buFont typeface="Wingdings" panose="05000000000000000000" pitchFamily="2" charset="2"/>
              <a:buChar char="v"/>
            </a:pPr>
            <a:r>
              <a:rPr lang="en-US" sz="2200" b="1" dirty="0">
                <a:solidFill>
                  <a:schemeClr val="tx1"/>
                </a:solidFill>
              </a:rPr>
              <a:t>Physicians want to practice, and </a:t>
            </a:r>
          </a:p>
          <a:p>
            <a:pPr marL="800100" lvl="1" indent="-342900" algn="l">
              <a:buClr>
                <a:srgbClr val="0000FF"/>
              </a:buClr>
              <a:buFont typeface="Wingdings" panose="05000000000000000000" pitchFamily="2" charset="2"/>
              <a:buChar char="v"/>
            </a:pPr>
            <a:r>
              <a:rPr lang="en-US" sz="2200" b="1" dirty="0">
                <a:solidFill>
                  <a:schemeClr val="tx1"/>
                </a:solidFill>
              </a:rPr>
              <a:t>Employees want to work</a:t>
            </a:r>
            <a:r>
              <a:rPr lang="en-US" sz="2200"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4252846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48</a:t>
            </a:fld>
            <a:endParaRPr lang="en-US"/>
          </a:p>
        </p:txBody>
      </p:sp>
      <p:sp>
        <p:nvSpPr>
          <p:cNvPr id="3" name="Subtitle 2"/>
          <p:cNvSpPr>
            <a:spLocks noGrp="1"/>
          </p:cNvSpPr>
          <p:nvPr>
            <p:ph type="subTitle" idx="1"/>
          </p:nvPr>
        </p:nvSpPr>
        <p:spPr>
          <a:xfrm>
            <a:off x="990600" y="1143000"/>
            <a:ext cx="7848600" cy="5181600"/>
          </a:xfrm>
        </p:spPr>
        <p:txBody>
          <a:bodyPr>
            <a:normAutofit fontScale="92500" lnSpcReduction="2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The job of building a vision for an organization is frequently referred to as pathfinding. When the leader of a healthcare organization functions as a pathfinder, the focus is on the long run.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goal of the pathfinder is to provide a vision, find the paths the organization should pursue, and provide a clearly marked trail for those who will follow.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Pathfinders </a:t>
            </a:r>
            <a:r>
              <a:rPr lang="en-US" sz="2400" b="1" dirty="0">
                <a:solidFill>
                  <a:schemeClr val="tx1"/>
                </a:solidFill>
              </a:rPr>
              <a:t>have an ability to create a natural energy for changing reality by “holding a picture of what might be that is more important to people than what is.”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Strategic </a:t>
            </a:r>
            <a:r>
              <a:rPr lang="en-US" sz="2400" b="1" dirty="0">
                <a:solidFill>
                  <a:schemeClr val="tx1"/>
                </a:solidFill>
              </a:rPr>
              <a:t>leaders are the key to establishing a vision for an organization.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A </a:t>
            </a:r>
            <a:r>
              <a:rPr lang="en-US" sz="2400" b="1" dirty="0">
                <a:solidFill>
                  <a:schemeClr val="tx1"/>
                </a:solidFill>
              </a:rPr>
              <a:t>vision led organization is guided by a philosophy to which leaders are committed but that has not yet become obvious in the daily life of the organization</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1454407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49</a:t>
            </a:fld>
            <a:endParaRPr lang="en-US"/>
          </a:p>
        </p:txBody>
      </p:sp>
      <p:sp>
        <p:nvSpPr>
          <p:cNvPr id="3" name="Subtitle 2"/>
          <p:cNvSpPr>
            <a:spLocks noGrp="1"/>
          </p:cNvSpPr>
          <p:nvPr>
            <p:ph type="subTitle" idx="1"/>
          </p:nvPr>
        </p:nvSpPr>
        <p:spPr>
          <a:xfrm>
            <a:off x="762000" y="990600"/>
            <a:ext cx="8077200" cy="5562600"/>
          </a:xfrm>
        </p:spPr>
        <p:txBody>
          <a:bodyPr>
            <a:normAutofit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200" b="1" dirty="0">
                <a:solidFill>
                  <a:schemeClr val="tx1"/>
                </a:solidFill>
              </a:rPr>
              <a:t>The </a:t>
            </a:r>
            <a:r>
              <a:rPr lang="en-US" sz="2200" b="1" i="1" dirty="0">
                <a:solidFill>
                  <a:schemeClr val="tx1"/>
                </a:solidFill>
              </a:rPr>
              <a:t>vision led approach </a:t>
            </a:r>
            <a:r>
              <a:rPr lang="en-US" sz="2200" b="1" dirty="0">
                <a:solidFill>
                  <a:schemeClr val="tx1"/>
                </a:solidFill>
              </a:rPr>
              <a:t>hopes for higher levels of performance that are inspiring although they cannot yet be achieved.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A </a:t>
            </a:r>
            <a:r>
              <a:rPr lang="en-US" sz="2200" b="1" dirty="0">
                <a:solidFill>
                  <a:schemeClr val="tx1"/>
                </a:solidFill>
              </a:rPr>
              <a:t>primary role of management under this approach is to clarify goals and priorities and to ensure that they are understood and accepted by employees.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The </a:t>
            </a:r>
            <a:r>
              <a:rPr lang="en-US" sz="2200" b="1" dirty="0">
                <a:solidFill>
                  <a:schemeClr val="tx1"/>
                </a:solidFill>
              </a:rPr>
              <a:t>role of the strategic leader, however, is more than pathfinding. As Barnard noted, because executives are responsible for inculcating the purpose into every employee, the leader must also be the </a:t>
            </a:r>
            <a:r>
              <a:rPr lang="en-US" sz="2200" b="1" i="1" dirty="0">
                <a:solidFill>
                  <a:schemeClr val="tx1"/>
                </a:solidFill>
              </a:rPr>
              <a:t>keeper of the vision </a:t>
            </a:r>
            <a:r>
              <a:rPr lang="en-US" sz="2200" b="1" dirty="0">
                <a:solidFill>
                  <a:schemeClr val="tx1"/>
                </a:solidFill>
              </a:rPr>
              <a:t>– a cheerleader who holds on to the vision even when others lose hope.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Employees </a:t>
            </a:r>
            <a:r>
              <a:rPr lang="en-US" sz="2200" b="1" dirty="0">
                <a:solidFill>
                  <a:schemeClr val="tx1"/>
                </a:solidFill>
              </a:rPr>
              <a:t>want to believe that what they are doing is important, and nothing convinces employees of the importance of their jobs more than a leader who keeps the inspirational vision before them (especially when things are not going well</a:t>
            </a:r>
            <a:r>
              <a:rPr lang="en-US" sz="2200" b="1" dirty="0" smtClean="0">
                <a:solidFill>
                  <a:schemeClr val="tx1"/>
                </a:solidFill>
              </a:rPr>
              <a:t>).</a:t>
            </a:r>
            <a:endParaRPr lang="en-US" sz="2200" b="1" dirty="0">
              <a:solidFill>
                <a:schemeClr val="tx1"/>
              </a:solidFill>
            </a:endParaRPr>
          </a:p>
        </p:txBody>
      </p:sp>
    </p:spTree>
    <p:extLst>
      <p:ext uri="{BB962C8B-B14F-4D97-AF65-F5344CB8AC3E}">
        <p14:creationId xmlns:p14="http://schemas.microsoft.com/office/powerpoint/2010/main" val="1726730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An organization must consider both its stakeholders’ needs and the support it requires when formulating and implementing its strategies.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organization fails to consider one or both of these interests, stakeholders may withdraw their contributions, and the organization may incur serious negative consequences as a result.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key governmental entities might refuse to grant crucial approvals, investors may withdraw critical capital funds, or customers may seek services and products from other organizations</a:t>
            </a:r>
            <a:r>
              <a:rPr lang="en-US" sz="2400" b="1" dirty="0" smtClean="0">
                <a:solidFill>
                  <a:schemeClr val="tx1"/>
                </a:solidFill>
              </a:rPr>
              <a:t>.</a:t>
            </a:r>
          </a:p>
        </p:txBody>
      </p:sp>
    </p:spTree>
    <p:extLst>
      <p:ext uri="{BB962C8B-B14F-4D97-AF65-F5344CB8AC3E}">
        <p14:creationId xmlns:p14="http://schemas.microsoft.com/office/powerpoint/2010/main" val="27381853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50</a:t>
            </a:fld>
            <a:endParaRPr lang="en-US"/>
          </a:p>
        </p:txBody>
      </p:sp>
      <p:sp>
        <p:nvSpPr>
          <p:cNvPr id="3" name="Subtitle 2"/>
          <p:cNvSpPr>
            <a:spLocks noGrp="1"/>
          </p:cNvSpPr>
          <p:nvPr>
            <p:ph type="subTitle" idx="1"/>
          </p:nvPr>
        </p:nvSpPr>
        <p:spPr>
          <a:xfrm>
            <a:off x="762000" y="990600"/>
            <a:ext cx="8077200" cy="5562600"/>
          </a:xfrm>
        </p:spPr>
        <p:txBody>
          <a:bodyPr>
            <a:normAutofit/>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A leader’s vision is related to the perceived strengths and weaknesses of the organization.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challenge to reconcile vision with internal capacity is illustrated by </a:t>
            </a:r>
            <a:r>
              <a:rPr lang="en-US" sz="2400" b="1" dirty="0" err="1">
                <a:solidFill>
                  <a:schemeClr val="tx1"/>
                </a:solidFill>
              </a:rPr>
              <a:t>Senge’s</a:t>
            </a:r>
            <a:r>
              <a:rPr lang="en-US" sz="2400" b="1" dirty="0">
                <a:solidFill>
                  <a:schemeClr val="tx1"/>
                </a:solidFill>
              </a:rPr>
              <a:t> integrative principle of creative tension. Creative tension comes into play when leaders develop a view of where they want to be in the future (vision) and tell the truth about where they are now or understand the current reality.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current reality is heavily determined by the organization’s present internal capacity and how this capacity relates to its aspirations. </a:t>
            </a:r>
            <a:endParaRPr lang="en-US" sz="2200" b="1" dirty="0">
              <a:solidFill>
                <a:schemeClr val="tx1"/>
              </a:solidFill>
            </a:endParaRPr>
          </a:p>
        </p:txBody>
      </p:sp>
    </p:spTree>
    <p:extLst>
      <p:ext uri="{BB962C8B-B14F-4D97-AF65-F5344CB8AC3E}">
        <p14:creationId xmlns:p14="http://schemas.microsoft.com/office/powerpoint/2010/main" val="25296626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51</a:t>
            </a:fld>
            <a:endParaRPr lang="en-US"/>
          </a:p>
        </p:txBody>
      </p:sp>
      <p:sp>
        <p:nvSpPr>
          <p:cNvPr id="3" name="Subtitle 2"/>
          <p:cNvSpPr>
            <a:spLocks noGrp="1"/>
          </p:cNvSpPr>
          <p:nvPr>
            <p:ph type="subTitle" idx="1"/>
          </p:nvPr>
        </p:nvSpPr>
        <p:spPr>
          <a:xfrm>
            <a:off x="762000" y="990600"/>
            <a:ext cx="8077200" cy="5562600"/>
          </a:xfrm>
        </p:spPr>
        <p:txBody>
          <a:bodyPr>
            <a:normAutofit fontScale="925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Organizations deal with this creative tension in different ways. If the organization has been successful in the past, it may be aggressive about the future and raise its current aspirations in pursuit of the vision. If it has experienced failure, limited success, or merely has a cautious philosophy, management may choose instead to revise and reduce the vision to bring it more in line with current reality.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Leaders </a:t>
            </a:r>
            <a:r>
              <a:rPr lang="en-US" sz="2400" b="1" dirty="0">
                <a:solidFill>
                  <a:schemeClr val="tx1"/>
                </a:solidFill>
              </a:rPr>
              <a:t>have visions; organizations gain and lose competitive advantage based on how the vision fits the environment and the strategic capability of the organization to capitalize on opportunities. However, developing a vision is “messy work,” and for this reason it is necessary to examine more closely what organizational vision actually means</a:t>
            </a:r>
            <a:r>
              <a:rPr lang="en-US" sz="2400" b="1" dirty="0" smtClean="0">
                <a:solidFill>
                  <a:schemeClr val="tx1"/>
                </a:solidFill>
              </a:rPr>
              <a:t>. </a:t>
            </a:r>
            <a:endParaRPr lang="en-US" sz="2200" b="1" dirty="0">
              <a:solidFill>
                <a:schemeClr val="tx1"/>
              </a:solidFill>
            </a:endParaRPr>
          </a:p>
        </p:txBody>
      </p:sp>
    </p:spTree>
    <p:extLst>
      <p:ext uri="{BB962C8B-B14F-4D97-AF65-F5344CB8AC3E}">
        <p14:creationId xmlns:p14="http://schemas.microsoft.com/office/powerpoint/2010/main" val="19188714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52</a:t>
            </a:fld>
            <a:endParaRPr lang="en-US"/>
          </a:p>
        </p:txBody>
      </p:sp>
      <p:sp>
        <p:nvSpPr>
          <p:cNvPr id="3" name="Subtitle 2"/>
          <p:cNvSpPr>
            <a:spLocks noGrp="1"/>
          </p:cNvSpPr>
          <p:nvPr>
            <p:ph type="subTitle" idx="1"/>
          </p:nvPr>
        </p:nvSpPr>
        <p:spPr>
          <a:xfrm>
            <a:off x="990600" y="990600"/>
            <a:ext cx="7848600" cy="5562600"/>
          </a:xfrm>
        </p:spPr>
        <p:txBody>
          <a:bodyPr>
            <a:normAutofit/>
          </a:bodyPr>
          <a:lstStyle/>
          <a:p>
            <a:r>
              <a:rPr lang="en-US" sz="4700" b="1" dirty="0">
                <a:solidFill>
                  <a:srgbClr val="0000FF"/>
                </a:solidFill>
              </a:rPr>
              <a:t>Vision: Hope for the Future</a:t>
            </a:r>
            <a:endParaRPr lang="en-US" sz="4700" dirty="0">
              <a:solidFill>
                <a:srgbClr val="0000FF"/>
              </a:solidFill>
            </a:endParaRPr>
          </a:p>
          <a:p>
            <a:r>
              <a:rPr lang="en-US" sz="2800" b="1" dirty="0">
                <a:solidFill>
                  <a:schemeClr val="tx1"/>
                </a:solidFill>
              </a:rPr>
              <a:t>Vision statements should:</a:t>
            </a:r>
          </a:p>
          <a:p>
            <a:pPr marL="484632" indent="-457200">
              <a:buClr>
                <a:srgbClr val="0000FF"/>
              </a:buClr>
              <a:buFont typeface="Wingdings" panose="05000000000000000000" pitchFamily="2" charset="2"/>
              <a:buChar char="§"/>
            </a:pPr>
            <a:r>
              <a:rPr lang="en-US" sz="2800" b="1" dirty="0">
                <a:solidFill>
                  <a:schemeClr val="tx1"/>
                </a:solidFill>
              </a:rPr>
              <a:t>Describe an organization’s big picture and project its future,</a:t>
            </a:r>
          </a:p>
          <a:p>
            <a:pPr marL="484632" indent="-457200">
              <a:buClr>
                <a:srgbClr val="0000FF"/>
              </a:buClr>
              <a:buFont typeface="Wingdings" panose="05000000000000000000" pitchFamily="2" charset="2"/>
              <a:buChar char="§"/>
            </a:pPr>
            <a:r>
              <a:rPr lang="en-US" sz="2800" b="1" dirty="0">
                <a:solidFill>
                  <a:schemeClr val="tx1"/>
                </a:solidFill>
              </a:rPr>
              <a:t>Be grounded in sound knowledge of the business,</a:t>
            </a:r>
          </a:p>
          <a:p>
            <a:pPr marL="484632" indent="-457200">
              <a:buClr>
                <a:srgbClr val="0000FF"/>
              </a:buClr>
              <a:buFont typeface="Wingdings" panose="05000000000000000000" pitchFamily="2" charset="2"/>
              <a:buChar char="§"/>
            </a:pPr>
            <a:r>
              <a:rPr lang="en-US" sz="2800" b="1" dirty="0">
                <a:solidFill>
                  <a:schemeClr val="tx1"/>
                </a:solidFill>
              </a:rPr>
              <a:t>Be concrete and as specific as practical,</a:t>
            </a:r>
          </a:p>
          <a:p>
            <a:pPr marL="484632" indent="-457200">
              <a:buClr>
                <a:srgbClr val="0000FF"/>
              </a:buClr>
              <a:buFont typeface="Wingdings" panose="05000000000000000000" pitchFamily="2" charset="2"/>
              <a:buChar char="§"/>
            </a:pPr>
            <a:r>
              <a:rPr lang="en-US" sz="2800" b="1" dirty="0">
                <a:solidFill>
                  <a:schemeClr val="tx1"/>
                </a:solidFill>
              </a:rPr>
              <a:t>Contrast the present and the future,</a:t>
            </a:r>
          </a:p>
          <a:p>
            <a:pPr marL="484632" indent="-457200">
              <a:buClr>
                <a:srgbClr val="0000FF"/>
              </a:buClr>
              <a:buFont typeface="Wingdings" panose="05000000000000000000" pitchFamily="2" charset="2"/>
              <a:buChar char="§"/>
            </a:pPr>
            <a:r>
              <a:rPr lang="en-US" sz="2800" b="1" dirty="0">
                <a:solidFill>
                  <a:schemeClr val="tx1"/>
                </a:solidFill>
              </a:rPr>
              <a:t>Stretch the imaginations and creative energies of people in the organization,</a:t>
            </a:r>
          </a:p>
          <a:p>
            <a:pPr marL="484632" indent="-457200">
              <a:buClr>
                <a:srgbClr val="0000FF"/>
              </a:buClr>
              <a:buFont typeface="Wingdings" panose="05000000000000000000" pitchFamily="2" charset="2"/>
              <a:buChar char="§"/>
            </a:pPr>
            <a:r>
              <a:rPr lang="en-US" sz="2800" b="1" dirty="0">
                <a:solidFill>
                  <a:schemeClr val="tx1"/>
                </a:solidFill>
              </a:rPr>
              <a:t>Have a sense of significance, and matter</a:t>
            </a:r>
            <a:r>
              <a:rPr lang="en-US" sz="2800" b="1" dirty="0" smtClean="0">
                <a:solidFill>
                  <a:schemeClr val="tx1"/>
                </a:solidFill>
              </a:rPr>
              <a:t>.</a:t>
            </a:r>
            <a:r>
              <a:rPr lang="en-US" sz="2400" b="1" dirty="0" smtClean="0">
                <a:solidFill>
                  <a:schemeClr val="tx1"/>
                </a:solidFill>
              </a:rPr>
              <a:t> </a:t>
            </a:r>
            <a:endParaRPr lang="en-US" sz="2200" b="1" dirty="0">
              <a:solidFill>
                <a:schemeClr val="tx1"/>
              </a:solidFill>
            </a:endParaRPr>
          </a:p>
        </p:txBody>
      </p:sp>
    </p:spTree>
    <p:extLst>
      <p:ext uri="{BB962C8B-B14F-4D97-AF65-F5344CB8AC3E}">
        <p14:creationId xmlns:p14="http://schemas.microsoft.com/office/powerpoint/2010/main" val="12914829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6019800"/>
          </a:xfrm>
          <a:solidFill>
            <a:schemeClr val="accent2"/>
          </a:solidFill>
        </p:spPr>
        <p:txBody>
          <a:bodyPr>
            <a:noAutofit/>
          </a:bodyPr>
          <a:lstStyle/>
          <a:p>
            <a:r>
              <a:rPr lang="en-US" sz="3200" b="1" dirty="0">
                <a:solidFill>
                  <a:srgbClr val="0000FF"/>
                </a:solidFill>
                <a:effectLst/>
                <a:latin typeface="+mn-lt"/>
              </a:rPr>
              <a:t>Vision Statement of Coventry Health Care</a:t>
            </a:r>
            <a:br>
              <a:rPr lang="en-US" sz="3200" b="1" dirty="0">
                <a:solidFill>
                  <a:srgbClr val="0000FF"/>
                </a:solidFill>
                <a:effectLst/>
                <a:latin typeface="+mn-lt"/>
              </a:rPr>
            </a:br>
            <a:r>
              <a:rPr lang="en-US" sz="2600" b="1" i="1" dirty="0">
                <a:solidFill>
                  <a:schemeClr val="tx1"/>
                </a:solidFill>
                <a:effectLst/>
                <a:latin typeface="+mn-lt"/>
              </a:rPr>
              <a:t>We intend to revolutionize the health care industry in our markets through innovation, technology, quality performance, and commitment to our customers and constituents. Our aim is to offer products and services that will responsibly improve the quality of life for all we serve. We will conduct our business affairs in an ethical and financially prudent manner through employee development, involvement and empowerment, while demonstrating compassion to our members and setting the standard for all others to achieve.</a:t>
            </a:r>
            <a:br>
              <a:rPr lang="en-US" sz="2600" b="1" i="1" dirty="0">
                <a:solidFill>
                  <a:schemeClr val="tx1"/>
                </a:solidFill>
                <a:effectLst/>
                <a:latin typeface="+mn-lt"/>
              </a:rPr>
            </a:br>
            <a:r>
              <a:rPr lang="en-US" sz="2600" b="1" i="1" dirty="0">
                <a:solidFill>
                  <a:srgbClr val="0000FF"/>
                </a:solidFill>
                <a:effectLst/>
                <a:latin typeface="+mn-lt"/>
              </a:rPr>
              <a:t>Source</a:t>
            </a:r>
            <a:r>
              <a:rPr lang="en-US" sz="2600" b="1" i="1" dirty="0">
                <a:solidFill>
                  <a:schemeClr val="tx1"/>
                </a:solidFill>
                <a:effectLst/>
                <a:latin typeface="+mn-lt"/>
              </a:rPr>
              <a:t>: Coventry Health Care</a:t>
            </a:r>
            <a:r>
              <a:rPr lang="en-US" sz="2600" b="1" i="1" dirty="0" smtClean="0">
                <a:solidFill>
                  <a:schemeClr val="tx1"/>
                </a:solidFill>
                <a:effectLst/>
                <a:latin typeface="+mn-lt"/>
              </a:rPr>
              <a:t>.</a:t>
            </a:r>
            <a:endParaRPr lang="en-US" sz="2600" b="1" i="1" dirty="0">
              <a:solidFill>
                <a:schemeClr val="tx1"/>
              </a:solidFill>
              <a:latin typeface="+mn-lt"/>
            </a:endParaRPr>
          </a:p>
        </p:txBody>
      </p:sp>
    </p:spTree>
    <p:extLst>
      <p:ext uri="{BB962C8B-B14F-4D97-AF65-F5344CB8AC3E}">
        <p14:creationId xmlns:p14="http://schemas.microsoft.com/office/powerpoint/2010/main" val="16174792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6019800"/>
          </a:xfrm>
          <a:solidFill>
            <a:schemeClr val="accent2"/>
          </a:solidFill>
        </p:spPr>
        <p:txBody>
          <a:bodyPr>
            <a:noAutofit/>
          </a:bodyPr>
          <a:lstStyle/>
          <a:p>
            <a:r>
              <a:rPr lang="en-US" sz="3200" b="1" dirty="0">
                <a:solidFill>
                  <a:srgbClr val="0000FF"/>
                </a:solidFill>
                <a:effectLst/>
                <a:latin typeface="+mn-lt"/>
              </a:rPr>
              <a:t>Vision Statement of Advanced Medical </a:t>
            </a:r>
            <a:r>
              <a:rPr lang="en-US" sz="3200" b="1" dirty="0" smtClean="0">
                <a:solidFill>
                  <a:srgbClr val="0000FF"/>
                </a:solidFill>
                <a:effectLst/>
                <a:latin typeface="+mn-lt"/>
              </a:rPr>
              <a:t>Optics</a:t>
            </a:r>
            <a:br>
              <a:rPr lang="en-US" sz="3200" b="1" dirty="0" smtClean="0">
                <a:solidFill>
                  <a:srgbClr val="0000FF"/>
                </a:solidFill>
                <a:effectLst/>
                <a:latin typeface="+mn-lt"/>
              </a:rPr>
            </a:br>
            <a:r>
              <a:rPr lang="en-US" sz="3200" dirty="0">
                <a:solidFill>
                  <a:schemeClr val="tx1"/>
                </a:solidFill>
                <a:effectLst/>
                <a:latin typeface="+mn-lt"/>
              </a:rPr>
              <a:t/>
            </a:r>
            <a:br>
              <a:rPr lang="en-US" sz="3200" dirty="0">
                <a:solidFill>
                  <a:schemeClr val="tx1"/>
                </a:solidFill>
                <a:effectLst/>
                <a:latin typeface="+mn-lt"/>
              </a:rPr>
            </a:br>
            <a:r>
              <a:rPr lang="en-US" sz="3200" b="1" dirty="0">
                <a:solidFill>
                  <a:schemeClr val="tx1"/>
                </a:solidFill>
                <a:effectLst/>
                <a:latin typeface="+mn-lt"/>
              </a:rPr>
              <a:t>Advanced Medical Optics is a leader and trusted partner in helping the world achieve the best possible vision. We are dedicated to delivering innovative technologies that provide eye care professionals and patients with superior technology and the highest quality products and services.</a:t>
            </a:r>
            <a:br>
              <a:rPr lang="en-US" sz="3200" b="1" dirty="0">
                <a:solidFill>
                  <a:schemeClr val="tx1"/>
                </a:solidFill>
                <a:effectLst/>
                <a:latin typeface="+mn-lt"/>
              </a:rPr>
            </a:br>
            <a:r>
              <a:rPr lang="en-US" sz="3200" b="1" dirty="0">
                <a:solidFill>
                  <a:schemeClr val="tx1"/>
                </a:solidFill>
                <a:effectLst/>
                <a:latin typeface="+mn-lt"/>
              </a:rPr>
              <a:t>We will create </a:t>
            </a:r>
            <a:r>
              <a:rPr lang="en-US" sz="3200" b="1" i="1" dirty="0">
                <a:solidFill>
                  <a:schemeClr val="tx1"/>
                </a:solidFill>
                <a:effectLst/>
                <a:latin typeface="+mn-lt"/>
              </a:rPr>
              <a:t>The Future in Sight</a:t>
            </a:r>
            <a:r>
              <a:rPr lang="en-US" sz="3200" b="1" dirty="0">
                <a:solidFill>
                  <a:schemeClr val="tx1"/>
                </a:solidFill>
                <a:effectLst/>
                <a:latin typeface="+mn-lt"/>
              </a:rPr>
              <a:t>™</a:t>
            </a:r>
            <a:r>
              <a:rPr lang="en-US" sz="3200" b="1" i="1" dirty="0" smtClean="0">
                <a:solidFill>
                  <a:schemeClr val="tx1"/>
                </a:solidFill>
                <a:effectLst/>
                <a:latin typeface="+mn-lt"/>
              </a:rPr>
              <a:t>.</a:t>
            </a:r>
            <a:endParaRPr lang="en-US" sz="3200" b="1" i="1" dirty="0">
              <a:solidFill>
                <a:schemeClr val="tx1"/>
              </a:solidFill>
              <a:latin typeface="+mn-lt"/>
            </a:endParaRPr>
          </a:p>
        </p:txBody>
      </p:sp>
    </p:spTree>
    <p:extLst>
      <p:ext uri="{BB962C8B-B14F-4D97-AF65-F5344CB8AC3E}">
        <p14:creationId xmlns:p14="http://schemas.microsoft.com/office/powerpoint/2010/main" val="25766131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ids-healthcare.com/Common/Paper/Paper_51/z3.jpg"/>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10600" cy="6324600"/>
          </a:xfrm>
          <a:prstGeom prst="rect">
            <a:avLst/>
          </a:prstGeom>
          <a:solidFill>
            <a:srgbClr val="7030A0">
              <a:alpha val="25000"/>
            </a:srgbClr>
          </a:solidFill>
          <a:ln>
            <a:solidFill>
              <a:schemeClr val="accent6">
                <a:lumMod val="50000"/>
                <a:alpha val="47000"/>
              </a:schemeClr>
            </a:solidFill>
          </a:ln>
        </p:spPr>
      </p:pic>
    </p:spTree>
    <p:extLst>
      <p:ext uri="{BB962C8B-B14F-4D97-AF65-F5344CB8AC3E}">
        <p14:creationId xmlns:p14="http://schemas.microsoft.com/office/powerpoint/2010/main" val="713192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6</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Stakeholders may be categorized as </a:t>
            </a:r>
            <a:r>
              <a:rPr lang="en-US" sz="2800" b="1" dirty="0">
                <a:solidFill>
                  <a:srgbClr val="0000FF"/>
                </a:solidFill>
              </a:rPr>
              <a:t>internal, interface</a:t>
            </a:r>
            <a:r>
              <a:rPr lang="en-US" sz="2800" b="1" dirty="0">
                <a:solidFill>
                  <a:schemeClr val="tx1"/>
                </a:solidFill>
              </a:rPr>
              <a:t>, and </a:t>
            </a:r>
            <a:r>
              <a:rPr lang="en-US" sz="2800" b="1" dirty="0">
                <a:solidFill>
                  <a:srgbClr val="0000FF"/>
                </a:solidFill>
              </a:rPr>
              <a:t>external</a:t>
            </a:r>
            <a:r>
              <a:rPr lang="en-US" sz="2800" b="1" dirty="0">
                <a:solidFill>
                  <a:schemeClr val="tx1"/>
                </a:solidFill>
              </a:rPr>
              <a: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Internal</a:t>
            </a:r>
            <a:r>
              <a:rPr lang="en-US" sz="2800" b="1" dirty="0" smtClean="0">
                <a:solidFill>
                  <a:schemeClr val="tx1"/>
                </a:solidFill>
              </a:rPr>
              <a:t> </a:t>
            </a:r>
            <a:r>
              <a:rPr lang="en-US" sz="2800" b="1" dirty="0">
                <a:solidFill>
                  <a:srgbClr val="0000FF"/>
                </a:solidFill>
              </a:rPr>
              <a:t>stakeholders</a:t>
            </a:r>
            <a:r>
              <a:rPr lang="en-US" sz="2800" b="1" dirty="0">
                <a:solidFill>
                  <a:schemeClr val="tx1"/>
                </a:solidFill>
              </a:rPr>
              <a:t> are those who operate primarily within the bounds of the organization, such as managers and other employees.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Interface </a:t>
            </a:r>
            <a:r>
              <a:rPr lang="en-US" sz="2800" b="1" dirty="0">
                <a:solidFill>
                  <a:srgbClr val="0000FF"/>
                </a:solidFill>
              </a:rPr>
              <a:t>stakeholders </a:t>
            </a:r>
            <a:r>
              <a:rPr lang="en-US" sz="2800" b="1" dirty="0">
                <a:solidFill>
                  <a:schemeClr val="tx1"/>
                </a:solidFill>
              </a:rPr>
              <a:t>are those who function both internally and externally, such as the medical staff and the corporate officers of the parent company.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External </a:t>
            </a:r>
            <a:r>
              <a:rPr lang="en-US" sz="2800" b="1" dirty="0">
                <a:solidFill>
                  <a:srgbClr val="0000FF"/>
                </a:solidFill>
              </a:rPr>
              <a:t>stakeholders </a:t>
            </a:r>
            <a:r>
              <a:rPr lang="en-US" sz="2800" b="1" dirty="0">
                <a:solidFill>
                  <a:schemeClr val="tx1"/>
                </a:solidFill>
              </a:rPr>
              <a:t>operate outside the organization and include such entities as suppliers, third-party payers, competitors, regulatory agencies, the media, the local community, and so on. Such stakeholders have been referred to as the “organization ecosystem” – organizations that affect and are affected by the creation and delivery of the organization’s product or service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3537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7</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Part of stakeholder analysis is to systematically identify the organizations with which their future is most closely intertwined and determine the dependencies that are most critical.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of these stakeholders are almost always powerful or influential; others are influential regarding only certain issues; still others have little influence or power.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stakeholders can be identified and evaluated, then the “forces” affecting the organization may be specified</a:t>
            </a:r>
            <a:r>
              <a:rPr lang="en-US" sz="2400" b="1" dirty="0" smtClean="0">
                <a:solidFill>
                  <a:schemeClr val="tx1"/>
                </a:solidFill>
              </a:rPr>
              <a:t>.</a:t>
            </a:r>
          </a:p>
          <a:p>
            <a:pPr marL="484632" indent="-4572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needs and wants of these constituencies may dramatically affect the strategy of an organization</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35244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8</a:t>
            </a:fld>
            <a:endParaRPr lang="en-US"/>
          </a:p>
        </p:txBody>
      </p:sp>
      <p:sp>
        <p:nvSpPr>
          <p:cNvPr id="3" name="Subtitle 2"/>
          <p:cNvSpPr>
            <a:spLocks noGrp="1"/>
          </p:cNvSpPr>
          <p:nvPr>
            <p:ph type="subTitle" idx="1"/>
          </p:nvPr>
        </p:nvSpPr>
        <p:spPr>
          <a:xfrm>
            <a:off x="457200" y="1219200"/>
            <a:ext cx="8382000" cy="5105400"/>
          </a:xfrm>
        </p:spPr>
        <p:txBody>
          <a:bodyPr>
            <a:normAutofit fontScale="925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Stakeholders can impact the strategic management process by demanding to participate or certain groups might be invited to participate (physicians, directors from a community-based board of directors, and so on).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stakeholders (patients, employees, insurance companies) may not be a direct part of strategic management but their interests are clearly considered as part of the scanning process.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Management </a:t>
            </a:r>
            <a:r>
              <a:rPr lang="en-US" sz="2400" b="1" dirty="0">
                <a:solidFill>
                  <a:schemeClr val="tx1"/>
                </a:solidFill>
              </a:rPr>
              <a:t>usually relies on its collective judgment to provide an accurate assessment of the relative power of the important stakeholders.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It </a:t>
            </a:r>
            <a:r>
              <a:rPr lang="en-US" sz="2400" b="1" dirty="0">
                <a:solidFill>
                  <a:schemeClr val="tx1"/>
                </a:solidFill>
              </a:rPr>
              <a:t>can be a critical error not to understand how the stakeholders perceive their own power and how they would contribute to the strategy formulation process</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72108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4/12/2016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9</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Despite the recent emphasis in health care on developing a customer orientation, patients did not believe they had much influence; nor did any other group rate them as possessing very high influence.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A </a:t>
            </a:r>
            <a:r>
              <a:rPr lang="en-US" sz="2400" b="1" dirty="0">
                <a:solidFill>
                  <a:schemeClr val="tx1"/>
                </a:solidFill>
              </a:rPr>
              <a:t>patient may complain to a physician about some aspect of a hospital experience and expect some action; however, the physician will probably feel relatively unable to cause any change.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Because </a:t>
            </a:r>
            <a:r>
              <a:rPr lang="en-US" sz="2400" b="1" dirty="0">
                <a:solidFill>
                  <a:schemeClr val="tx1"/>
                </a:solidFill>
              </a:rPr>
              <a:t>those who feel they have power in an organization are more likely to support its mission and strategic plan, it is no wonder that leaders have to be diligent in involving the medical community</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29051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374</TotalTime>
  <Words>5564</Words>
  <Application>Microsoft Office PowerPoint</Application>
  <PresentationFormat>On-screen Show (4:3)</PresentationFormat>
  <Paragraphs>460</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Solstice</vt:lpstr>
      <vt:lpstr>King Saud University College of Business Administration Department of Health Administration - Masters` Program</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EXHIBIT 6.2 Relationship Between Strategic Intent and Mission, Vision, and Values</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A man was passing by a work site where bricklayers were building a wall. It was still too early in the construction process to see what they were building. The man stopped and asked, “What are you doing?” One worker answered, “I am laying bricks.” The man continued on his walk and then stopped to talk to a second worker further along the construction site. Again, the man asked, “What are you doing?” The second worker responded, “I am building a tall, strong wall.” The man thanked the second worker and continued walking. Near the end of the work site, the man stopped a third time to ask another worker the same question. The third worker faced the man and stated, “I am building a Mosque for the glory of Allah.” Whose response captured the essence of a vision, and how do you think it influenced the quality of his work</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Vision Statement of Coventry Health Care We intend to revolutionize the health care industry in our markets through innovation, technology, quality performance, and commitment to our customers and constituents. Our aim is to offer products and services that will responsibly improve the quality of life for all we serve. We will conduct our business affairs in an ethical and financially prudent manner through employee development, involvement and empowerment, while demonstrating compassion to our members and setting the standard for all others to achieve. Source: Coventry Health Care.</vt:lpstr>
      <vt:lpstr>Vision Statement of Advanced Medical Optics  Advanced Medical Optics is a leader and trusted partner in helping the world achieve the best possible vision. We are dedicated to delivering innovative technologies that provide eye care professionals and patients with superior technology and the highest quality products and services. We will create The Future in Sight™.</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alnaif</cp:lastModifiedBy>
  <cp:revision>29</cp:revision>
  <dcterms:created xsi:type="dcterms:W3CDTF">2016-03-29T20:53:04Z</dcterms:created>
  <dcterms:modified xsi:type="dcterms:W3CDTF">2016-04-12T20:50:16Z</dcterms:modified>
</cp:coreProperties>
</file>