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5ED7237-9CAE-4428-8D12-40362B378BC3}" type="datetimeFigureOut">
              <a:rPr lang="en-US" smtClean="0"/>
              <a:t>3/29/2016</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EEEECDCC-63C2-4492-ADC6-A6890B1EB79E}"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5ED7237-9CAE-4428-8D12-40362B378BC3}" type="datetimeFigureOut">
              <a:rPr lang="en-US" smtClean="0"/>
              <a:t>3/29/2016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5ED7237-9CAE-4428-8D12-40362B378BC3}" type="datetimeFigureOut">
              <a:rPr lang="en-US" smtClean="0"/>
              <a:t>3/29/2016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5ED7237-9CAE-4428-8D12-40362B378BC3}" type="datetimeFigureOut">
              <a:rPr lang="en-US" smtClean="0"/>
              <a:t>3/29/2016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5ED7237-9CAE-4428-8D12-40362B378BC3}" type="datetimeFigureOut">
              <a:rPr lang="en-US" smtClean="0"/>
              <a:t>3/29/2016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EECDCC-63C2-4492-ADC6-A6890B1EB79E}"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5ED7237-9CAE-4428-8D12-40362B378BC3}" type="datetimeFigureOut">
              <a:rPr lang="en-US" smtClean="0"/>
              <a:t>3/29/2016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5ED7237-9CAE-4428-8D12-40362B378BC3}" type="datetimeFigureOut">
              <a:rPr lang="en-US" smtClean="0"/>
              <a:t>3/29/2016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5ED7237-9CAE-4428-8D12-40362B378BC3}" type="datetimeFigureOut">
              <a:rPr lang="en-US" smtClean="0"/>
              <a:t>3/29/2016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5ED7237-9CAE-4428-8D12-40362B378BC3}" type="datetimeFigureOut">
              <a:rPr lang="en-US" smtClean="0"/>
              <a:t>3/29/2016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EEECDCC-63C2-4492-ADC6-A6890B1EB79E}"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5ED7237-9CAE-4428-8D12-40362B378BC3}" type="datetimeFigureOut">
              <a:rPr lang="en-US" smtClean="0"/>
              <a:t>3/29/2016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5ED7237-9CAE-4428-8D12-40362B378BC3}" type="datetimeFigureOut">
              <a:rPr lang="en-US" smtClean="0"/>
              <a:t>3/29/2016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EEECDCC-63C2-4492-ADC6-A6890B1EB79E}"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5ED7237-9CAE-4428-8D12-40362B378BC3}" type="datetimeFigureOut">
              <a:rPr lang="en-US" smtClean="0"/>
              <a:t>3/29/2016</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EEECDCC-63C2-4492-ADC6-A6890B1EB79E}"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lnaif@ksu.edu.s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81000"/>
            <a:ext cx="7848600" cy="1222482"/>
          </a:xfrm>
        </p:spPr>
        <p:txBody>
          <a:bodyPr>
            <a:noAutofit/>
          </a:bodyPr>
          <a:lstStyle/>
          <a:p>
            <a:pPr algn="ctr"/>
            <a:r>
              <a:rPr lang="en-US" sz="2400" b="1" i="1" dirty="0">
                <a:solidFill>
                  <a:schemeClr val="tx1"/>
                </a:solidFill>
                <a:latin typeface="Times New Roman" panose="02020603050405020304" pitchFamily="18" charset="0"/>
                <a:cs typeface="Times New Roman" panose="02020603050405020304" pitchFamily="18" charset="0"/>
              </a:rPr>
              <a:t>King Saud University</a:t>
            </a:r>
            <a:br>
              <a:rPr lang="en-US" sz="2400" b="1" i="1" dirty="0">
                <a:solidFill>
                  <a:schemeClr val="tx1"/>
                </a:solidFill>
                <a:latin typeface="Times New Roman" panose="02020603050405020304" pitchFamily="18" charset="0"/>
                <a:cs typeface="Times New Roman" panose="02020603050405020304" pitchFamily="18" charset="0"/>
              </a:rPr>
            </a:br>
            <a:r>
              <a:rPr lang="en-US" sz="2400" b="1" i="1" dirty="0">
                <a:solidFill>
                  <a:schemeClr val="tx1"/>
                </a:solidFill>
                <a:latin typeface="Times New Roman" panose="02020603050405020304" pitchFamily="18" charset="0"/>
                <a:cs typeface="Times New Roman" panose="02020603050405020304" pitchFamily="18" charset="0"/>
              </a:rPr>
              <a:t>College of Business Administration</a:t>
            </a:r>
            <a:br>
              <a:rPr lang="en-US" sz="2400" b="1" i="1" dirty="0">
                <a:solidFill>
                  <a:schemeClr val="tx1"/>
                </a:solidFill>
                <a:latin typeface="Times New Roman" panose="02020603050405020304" pitchFamily="18" charset="0"/>
                <a:cs typeface="Times New Roman" panose="02020603050405020304" pitchFamily="18" charset="0"/>
              </a:rPr>
            </a:br>
            <a:r>
              <a:rPr lang="en-US" sz="2400" b="1" i="1" dirty="0">
                <a:solidFill>
                  <a:schemeClr val="tx1"/>
                </a:solidFill>
                <a:latin typeface="Times New Roman" panose="02020603050405020304" pitchFamily="18" charset="0"/>
                <a:cs typeface="Times New Roman" panose="02020603050405020304" pitchFamily="18" charset="0"/>
              </a:rPr>
              <a:t>Department of Health Administration - Masters` Program</a:t>
            </a:r>
            <a:endParaRPr lang="en-US" sz="2400" dirty="0"/>
          </a:p>
        </p:txBody>
      </p:sp>
      <p:sp>
        <p:nvSpPr>
          <p:cNvPr id="3" name="Subtitle 2"/>
          <p:cNvSpPr>
            <a:spLocks noGrp="1"/>
          </p:cNvSpPr>
          <p:nvPr>
            <p:ph type="subTitle" idx="1"/>
          </p:nvPr>
        </p:nvSpPr>
        <p:spPr>
          <a:xfrm>
            <a:off x="990600" y="2438400"/>
            <a:ext cx="7787640" cy="3124200"/>
          </a:xfrm>
        </p:spPr>
        <p:txBody>
          <a:bodyPr>
            <a:normAutofit/>
          </a:bodyPr>
          <a:lstStyle/>
          <a:p>
            <a:pPr algn="ctr"/>
            <a:r>
              <a:rPr lang="en-US" sz="2800" b="1" i="1" dirty="0">
                <a:solidFill>
                  <a:schemeClr val="tx1"/>
                </a:solidFill>
              </a:rPr>
              <a:t>PA 518 – Strategic Management in Healthcare Organizations</a:t>
            </a:r>
            <a:endParaRPr lang="en-US" sz="2800" b="1" dirty="0" smtClean="0">
              <a:solidFill>
                <a:schemeClr val="tx1"/>
              </a:solidFill>
            </a:endParaRPr>
          </a:p>
          <a:p>
            <a:pPr algn="ctr"/>
            <a:r>
              <a:rPr lang="en-US" sz="2800" b="1" i="1" dirty="0">
                <a:solidFill>
                  <a:schemeClr val="tx1"/>
                </a:solidFill>
                <a:latin typeface="Times New Roman" panose="02020603050405020304" pitchFamily="18" charset="0"/>
                <a:cs typeface="Times New Roman" panose="02020603050405020304" pitchFamily="18" charset="0"/>
              </a:rPr>
              <a:t>Second Semester 1436/ 1437</a:t>
            </a:r>
          </a:p>
          <a:p>
            <a:pPr algn="ctr"/>
            <a:r>
              <a:rPr lang="en-US" sz="2800" b="1" dirty="0">
                <a:solidFill>
                  <a:schemeClr val="tx1"/>
                </a:solidFill>
                <a:latin typeface="Times New Roman" panose="02020603050405020304" pitchFamily="18" charset="0"/>
                <a:cs typeface="Times New Roman" panose="02020603050405020304" pitchFamily="18" charset="0"/>
              </a:rPr>
              <a:t>Mohammed S. Alnaif, Ph.D. </a:t>
            </a:r>
          </a:p>
          <a:p>
            <a:pPr algn="ctr"/>
            <a:r>
              <a:rPr lang="en-US" sz="2800" b="1" dirty="0">
                <a:solidFill>
                  <a:schemeClr val="tx1"/>
                </a:solidFill>
                <a:latin typeface="Times New Roman" panose="02020603050405020304" pitchFamily="18" charset="0"/>
                <a:cs typeface="Times New Roman" panose="02020603050405020304" pitchFamily="18" charset="0"/>
              </a:rPr>
              <a:t>E-mail:    </a:t>
            </a:r>
            <a:r>
              <a:rPr lang="en-US" sz="2800" b="1" dirty="0">
                <a:solidFill>
                  <a:srgbClr val="0000FF"/>
                </a:solidFill>
                <a:latin typeface="Times New Roman" panose="02020603050405020304" pitchFamily="18" charset="0"/>
                <a:cs typeface="Times New Roman" panose="02020603050405020304" pitchFamily="18" charset="0"/>
                <a:hlinkClick r:id="rId2"/>
              </a:rPr>
              <a:t>alnaif@ksu.edu.sa</a:t>
            </a:r>
            <a:endParaRPr lang="en-US" sz="2800" b="1" dirty="0">
              <a:solidFill>
                <a:srgbClr val="0000FF"/>
              </a:solidFill>
              <a:latin typeface="Times New Roman" panose="02020603050405020304" pitchFamily="18" charset="0"/>
              <a:cs typeface="Times New Roman" panose="02020603050405020304" pitchFamily="18" charset="0"/>
            </a:endParaRPr>
          </a:p>
          <a:p>
            <a:pPr algn="ctr"/>
            <a:endParaRPr lang="en-US" dirty="0"/>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a:t>
            </a:fld>
            <a:endParaRPr lang="en-US"/>
          </a:p>
        </p:txBody>
      </p:sp>
    </p:spTree>
    <p:extLst>
      <p:ext uri="{BB962C8B-B14F-4D97-AF65-F5344CB8AC3E}">
        <p14:creationId xmlns:p14="http://schemas.microsoft.com/office/powerpoint/2010/main" val="24121742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10</a:t>
            </a:fld>
            <a:endParaRPr lang="en-US"/>
          </a:p>
        </p:txBody>
      </p:sp>
      <p:sp>
        <p:nvSpPr>
          <p:cNvPr id="3" name="Subtitle 2"/>
          <p:cNvSpPr>
            <a:spLocks noGrp="1"/>
          </p:cNvSpPr>
          <p:nvPr>
            <p:ph type="subTitle" idx="1"/>
          </p:nvPr>
        </p:nvSpPr>
        <p:spPr>
          <a:xfrm>
            <a:off x="457200" y="1219200"/>
            <a:ext cx="8382000" cy="5105400"/>
          </a:xfrm>
        </p:spPr>
        <p:txBody>
          <a:bodyPr>
            <a:normAutofit fontScale="92500" lnSpcReduction="20000"/>
          </a:bodyPr>
          <a:lstStyle/>
          <a:p>
            <a:r>
              <a:rPr lang="en-US" sz="3500" b="1" dirty="0">
                <a:solidFill>
                  <a:srgbClr val="0000FF"/>
                </a:solidFill>
              </a:rPr>
              <a:t>Strategic </a:t>
            </a:r>
            <a:r>
              <a:rPr lang="en-US" sz="3500" b="1" dirty="0" smtClean="0">
                <a:solidFill>
                  <a:srgbClr val="0000FF"/>
                </a:solidFill>
              </a:rPr>
              <a:t>Intent\</a:t>
            </a:r>
            <a:r>
              <a:rPr lang="en-US" sz="3600" b="1" dirty="0">
                <a:solidFill>
                  <a:srgbClr val="0000FF"/>
                </a:solidFill>
              </a:rPr>
              <a:t> </a:t>
            </a:r>
            <a:r>
              <a:rPr lang="en-US" sz="3600" b="1" dirty="0" smtClean="0">
                <a:solidFill>
                  <a:srgbClr val="0000FF"/>
                </a:solidFill>
              </a:rPr>
              <a:t>Directional Strategies </a:t>
            </a:r>
            <a:endParaRPr lang="en-US" sz="3500" b="1" dirty="0">
              <a:solidFill>
                <a:srgbClr val="0000FF"/>
              </a:solidFill>
            </a:endParaRPr>
          </a:p>
          <a:p>
            <a:pPr marL="484632" indent="-457200">
              <a:buClr>
                <a:srgbClr val="0000FF"/>
              </a:buClr>
              <a:buFont typeface="Wingdings" panose="05000000000000000000" pitchFamily="2" charset="2"/>
              <a:buChar char="§"/>
            </a:pPr>
            <a:r>
              <a:rPr lang="en-US" sz="2800" b="1" dirty="0">
                <a:solidFill>
                  <a:schemeClr val="tx1"/>
                </a:solidFill>
              </a:rPr>
              <a:t>Strategic intent is a key gauge of an organization’s relationship with its stakeholders.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It </a:t>
            </a:r>
            <a:r>
              <a:rPr lang="en-US" sz="2800" b="1" dirty="0">
                <a:solidFill>
                  <a:schemeClr val="tx1"/>
                </a:solidFill>
              </a:rPr>
              <a:t>identifies stakeholders most important to the organization and the benefits they are to receive.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It </a:t>
            </a:r>
            <a:r>
              <a:rPr lang="en-US" sz="2800" b="1" dirty="0">
                <a:solidFill>
                  <a:schemeClr val="tx1"/>
                </a:solidFill>
              </a:rPr>
              <a:t>also should be a statement of commitment to stakeholders and the basis on which the organization defines its successes and failures.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Strategic </a:t>
            </a:r>
            <a:r>
              <a:rPr lang="en-US" sz="2800" b="1" dirty="0">
                <a:solidFill>
                  <a:schemeClr val="tx1"/>
                </a:solidFill>
              </a:rPr>
              <a:t>intent should aim to fulfill the organization’s mission and should express the organization’s and stakeholders’ values.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It </a:t>
            </a:r>
            <a:r>
              <a:rPr lang="en-US" sz="2800" b="1" dirty="0">
                <a:solidFill>
                  <a:schemeClr val="tx1"/>
                </a:solidFill>
              </a:rPr>
              <a:t>defines what an organization does, how the organization accomplishes it, and what the desired outcomes are</a:t>
            </a:r>
            <a:r>
              <a:rPr lang="en-US" sz="2400" b="1" dirty="0" smtClean="0">
                <a:solidFill>
                  <a:schemeClr val="tx1"/>
                </a:solidFill>
              </a:rPr>
              <a:t>.</a:t>
            </a:r>
            <a:endParaRPr lang="en-US" sz="2400" b="1" dirty="0">
              <a:solidFill>
                <a:schemeClr val="tx1"/>
              </a:solidFill>
            </a:endParaRPr>
          </a:p>
        </p:txBody>
      </p:sp>
    </p:spTree>
    <p:extLst>
      <p:ext uri="{BB962C8B-B14F-4D97-AF65-F5344CB8AC3E}">
        <p14:creationId xmlns:p14="http://schemas.microsoft.com/office/powerpoint/2010/main" val="42099394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11</a:t>
            </a:fld>
            <a:endParaRPr lang="en-US"/>
          </a:p>
        </p:txBody>
      </p:sp>
      <p:sp>
        <p:nvSpPr>
          <p:cNvPr id="3" name="Subtitle 2"/>
          <p:cNvSpPr>
            <a:spLocks noGrp="1"/>
          </p:cNvSpPr>
          <p:nvPr>
            <p:ph type="subTitle" idx="1"/>
          </p:nvPr>
        </p:nvSpPr>
        <p:spPr>
          <a:xfrm>
            <a:off x="457200" y="1219200"/>
            <a:ext cx="8382000" cy="5105400"/>
          </a:xfrm>
        </p:spPr>
        <p:txBody>
          <a:bodyPr>
            <a:normAutofit fontScale="92500" lnSpcReduction="20000"/>
          </a:bodyPr>
          <a:lstStyle/>
          <a:p>
            <a:r>
              <a:rPr lang="en-US" sz="3500" b="1" dirty="0">
                <a:solidFill>
                  <a:srgbClr val="0000FF"/>
                </a:solidFill>
              </a:rPr>
              <a:t>Strategic Intent</a:t>
            </a:r>
          </a:p>
          <a:p>
            <a:pPr marL="484632" indent="-457200">
              <a:buClr>
                <a:srgbClr val="0000FF"/>
              </a:buClr>
              <a:buFont typeface="Wingdings" panose="05000000000000000000" pitchFamily="2" charset="2"/>
              <a:buChar char="§"/>
            </a:pPr>
            <a:r>
              <a:rPr lang="en-US" sz="2800" b="1" dirty="0">
                <a:solidFill>
                  <a:schemeClr val="tx1"/>
                </a:solidFill>
              </a:rPr>
              <a:t>Strategic intent informs all of an organization’s decisions about its future.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Organizations </a:t>
            </a:r>
            <a:r>
              <a:rPr lang="en-US" sz="2800" b="1" dirty="0">
                <a:solidFill>
                  <a:schemeClr val="tx1"/>
                </a:solidFill>
              </a:rPr>
              <a:t>that are unclear on their strategic intent or base their activities on multiple strategic intents set conflicting priorities, waste resources, suffer from indecision, and frustrate their workforce.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Strategic </a:t>
            </a:r>
            <a:r>
              <a:rPr lang="en-US" sz="2800" b="1" dirty="0">
                <a:solidFill>
                  <a:schemeClr val="tx1"/>
                </a:solidFill>
              </a:rPr>
              <a:t>intent should be realistic and unambiguous and directly reflect the beliefs and desires of senior managers.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A </a:t>
            </a:r>
            <a:r>
              <a:rPr lang="en-US" sz="2800" b="1" dirty="0">
                <a:solidFill>
                  <a:schemeClr val="tx1"/>
                </a:solidFill>
              </a:rPr>
              <a:t>statement meeting these criteria often is difficult to establish. Even if an organization has taken the time to craft a written document defining its strategic intent, it may not be tied to the organization’s actions </a:t>
            </a:r>
            <a:r>
              <a:rPr lang="en-US" sz="2400" b="1" dirty="0" smtClean="0">
                <a:solidFill>
                  <a:schemeClr val="tx1"/>
                </a:solidFill>
              </a:rPr>
              <a:t>.</a:t>
            </a:r>
            <a:endParaRPr lang="en-US" sz="2400" b="1" dirty="0">
              <a:solidFill>
                <a:schemeClr val="tx1"/>
              </a:solidFill>
            </a:endParaRPr>
          </a:p>
        </p:txBody>
      </p:sp>
    </p:spTree>
    <p:extLst>
      <p:ext uri="{BB962C8B-B14F-4D97-AF65-F5344CB8AC3E}">
        <p14:creationId xmlns:p14="http://schemas.microsoft.com/office/powerpoint/2010/main" val="21336018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12</a:t>
            </a:fld>
            <a:endParaRPr lang="en-US"/>
          </a:p>
        </p:txBody>
      </p:sp>
      <p:sp>
        <p:nvSpPr>
          <p:cNvPr id="3" name="Subtitle 2"/>
          <p:cNvSpPr>
            <a:spLocks noGrp="1"/>
          </p:cNvSpPr>
          <p:nvPr>
            <p:ph type="subTitle" idx="1"/>
          </p:nvPr>
        </p:nvSpPr>
        <p:spPr>
          <a:xfrm>
            <a:off x="457200" y="1219200"/>
            <a:ext cx="8382000" cy="5105400"/>
          </a:xfrm>
        </p:spPr>
        <p:txBody>
          <a:bodyPr>
            <a:normAutofit lnSpcReduction="10000"/>
          </a:bodyPr>
          <a:lstStyle/>
          <a:p>
            <a:r>
              <a:rPr lang="en-US" sz="3500" b="1" dirty="0">
                <a:solidFill>
                  <a:srgbClr val="0000FF"/>
                </a:solidFill>
              </a:rPr>
              <a:t>Strategic Intent</a:t>
            </a:r>
          </a:p>
          <a:p>
            <a:pPr marL="484632" indent="-457200">
              <a:buClr>
                <a:srgbClr val="0000FF"/>
              </a:buClr>
              <a:buFont typeface="Wingdings" panose="05000000000000000000" pitchFamily="2" charset="2"/>
              <a:buChar char="§"/>
            </a:pPr>
            <a:r>
              <a:rPr lang="en-US" sz="2800" b="1" dirty="0">
                <a:solidFill>
                  <a:schemeClr val="tx1"/>
                </a:solidFill>
              </a:rPr>
              <a:t>As illustrated in Exhibit 6.2, strategic intent is composed of the values, mission, and vision of an organization.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Although </a:t>
            </a:r>
            <a:r>
              <a:rPr lang="en-US" sz="2800" b="1" dirty="0">
                <a:solidFill>
                  <a:schemeClr val="tx1"/>
                </a:solidFill>
              </a:rPr>
              <a:t>in practice these terms sometimes are used interchangeably—especially mission and vision—they have different definitions and purposes.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Strategy </a:t>
            </a:r>
            <a:r>
              <a:rPr lang="en-US" sz="2800" b="1" dirty="0">
                <a:solidFill>
                  <a:schemeClr val="tx1"/>
                </a:solidFill>
              </a:rPr>
              <a:t>texts commonly order these terms as mission, vision, and values; however, values are the foundation of the mission and vision and therefore should precede them</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32123990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320"/>
            <a:ext cx="7943088" cy="563880"/>
          </a:xfrm>
        </p:spPr>
        <p:txBody>
          <a:bodyPr>
            <a:noAutofit/>
          </a:bodyPr>
          <a:lstStyle/>
          <a:p>
            <a:r>
              <a:rPr lang="en-US" sz="2400" b="1" dirty="0">
                <a:solidFill>
                  <a:srgbClr val="0000FF"/>
                </a:solidFill>
                <a:effectLst/>
                <a:latin typeface="+mn-lt"/>
              </a:rPr>
              <a:t>EXHIBIT 6.2 Relationship Between Strategic Intent and Mission, Vision, and Values</a:t>
            </a:r>
            <a:endParaRPr lang="en-US" sz="2400" b="1" dirty="0">
              <a:solidFill>
                <a:srgbClr val="0000FF"/>
              </a:solidFill>
              <a:latin typeface="+mn-lt"/>
            </a:endParaRPr>
          </a:p>
        </p:txBody>
      </p:sp>
      <p:sp>
        <p:nvSpPr>
          <p:cNvPr id="3" name="Oval 2"/>
          <p:cNvSpPr/>
          <p:nvPr/>
        </p:nvSpPr>
        <p:spPr>
          <a:xfrm>
            <a:off x="2057400" y="990600"/>
            <a:ext cx="6019800" cy="5410200"/>
          </a:xfrm>
          <a:prstGeom prst="ellipse">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114800" y="3695700"/>
            <a:ext cx="1905000" cy="1981200"/>
          </a:xfrm>
          <a:prstGeom prst="ellipse">
            <a:avLst/>
          </a:prstGeom>
          <a:solidFill>
            <a:schemeClr val="accent2">
              <a:lumMod val="60000"/>
              <a:lumOff val="40000"/>
            </a:schemeClr>
          </a:solidFill>
          <a:ln>
            <a:solidFill>
              <a:schemeClr val="tx1"/>
            </a:solidFill>
          </a:ln>
          <a:effectLst>
            <a:reflection stA="0" endPos="65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3368111" y="2514600"/>
            <a:ext cx="1905000" cy="1981200"/>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4876800" y="2514600"/>
            <a:ext cx="1905000" cy="1981200"/>
          </a:xfrm>
          <a:prstGeom prst="ellipse">
            <a:avLst/>
          </a:prstGeom>
          <a:solidFill>
            <a:schemeClr val="accent2">
              <a:lumMod val="60000"/>
              <a:lumOff val="40000"/>
            </a:schemeClr>
          </a:solidFill>
          <a:ln>
            <a:solidFill>
              <a:schemeClr val="tx1"/>
            </a:solidFill>
          </a:ln>
          <a:effectLst>
            <a:outerShdw blurRad="50800" dist="50800" dir="5400000" algn="ctr" rotWithShape="0">
              <a:srgbClr val="000000">
                <a:alpha val="0"/>
              </a:srgbClr>
            </a:outerShdw>
            <a:reflection stA="0" endPos="65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759081" y="1524000"/>
            <a:ext cx="2667000" cy="461665"/>
          </a:xfrm>
          <a:prstGeom prst="rect">
            <a:avLst/>
          </a:prstGeom>
          <a:noFill/>
        </p:spPr>
        <p:txBody>
          <a:bodyPr wrap="square" rtlCol="0">
            <a:spAutoFit/>
          </a:bodyPr>
          <a:lstStyle/>
          <a:p>
            <a:pPr algn="ctr"/>
            <a:r>
              <a:rPr lang="en-US" sz="2400" b="1" dirty="0">
                <a:solidFill>
                  <a:srgbClr val="0000FF"/>
                </a:solidFill>
              </a:rPr>
              <a:t>Strategic </a:t>
            </a:r>
            <a:r>
              <a:rPr lang="en-US" sz="2400" b="1" dirty="0" smtClean="0">
                <a:solidFill>
                  <a:srgbClr val="0000FF"/>
                </a:solidFill>
              </a:rPr>
              <a:t>Intent</a:t>
            </a:r>
            <a:endParaRPr lang="en-US" sz="2400" dirty="0"/>
          </a:p>
        </p:txBody>
      </p:sp>
      <p:sp>
        <p:nvSpPr>
          <p:cNvPr id="9" name="TextBox 8"/>
          <p:cNvSpPr txBox="1"/>
          <p:nvPr/>
        </p:nvSpPr>
        <p:spPr>
          <a:xfrm>
            <a:off x="3505200" y="3200400"/>
            <a:ext cx="1143000" cy="400110"/>
          </a:xfrm>
          <a:prstGeom prst="rect">
            <a:avLst/>
          </a:prstGeom>
          <a:noFill/>
        </p:spPr>
        <p:txBody>
          <a:bodyPr wrap="square" rtlCol="0">
            <a:spAutoFit/>
          </a:bodyPr>
          <a:lstStyle/>
          <a:p>
            <a:pPr algn="ctr"/>
            <a:r>
              <a:rPr lang="en-US" sz="2000" b="1" dirty="0" smtClean="0">
                <a:solidFill>
                  <a:srgbClr val="0000FF"/>
                </a:solidFill>
              </a:rPr>
              <a:t>Mission</a:t>
            </a:r>
            <a:endParaRPr lang="en-US" sz="2000" b="1" dirty="0">
              <a:solidFill>
                <a:srgbClr val="0000FF"/>
              </a:solidFill>
            </a:endParaRPr>
          </a:p>
        </p:txBody>
      </p:sp>
      <p:sp>
        <p:nvSpPr>
          <p:cNvPr id="10" name="TextBox 9"/>
          <p:cNvSpPr txBox="1"/>
          <p:nvPr/>
        </p:nvSpPr>
        <p:spPr>
          <a:xfrm>
            <a:off x="5283081" y="3200400"/>
            <a:ext cx="1143000" cy="400110"/>
          </a:xfrm>
          <a:prstGeom prst="rect">
            <a:avLst/>
          </a:prstGeom>
          <a:noFill/>
        </p:spPr>
        <p:txBody>
          <a:bodyPr wrap="square" rtlCol="0">
            <a:spAutoFit/>
          </a:bodyPr>
          <a:lstStyle/>
          <a:p>
            <a:pPr algn="ctr"/>
            <a:r>
              <a:rPr lang="en-US" sz="2000" b="1" dirty="0">
                <a:solidFill>
                  <a:srgbClr val="0000FF"/>
                </a:solidFill>
              </a:rPr>
              <a:t>Vision </a:t>
            </a:r>
            <a:endParaRPr lang="en-US" sz="2000" b="1" dirty="0">
              <a:solidFill>
                <a:srgbClr val="0000FF"/>
              </a:solidFill>
            </a:endParaRPr>
          </a:p>
        </p:txBody>
      </p:sp>
      <p:sp>
        <p:nvSpPr>
          <p:cNvPr id="11" name="TextBox 10"/>
          <p:cNvSpPr txBox="1"/>
          <p:nvPr/>
        </p:nvSpPr>
        <p:spPr>
          <a:xfrm>
            <a:off x="4521081" y="4686300"/>
            <a:ext cx="1143000" cy="400110"/>
          </a:xfrm>
          <a:prstGeom prst="rect">
            <a:avLst/>
          </a:prstGeom>
          <a:noFill/>
        </p:spPr>
        <p:txBody>
          <a:bodyPr wrap="square" rtlCol="0">
            <a:spAutoFit/>
          </a:bodyPr>
          <a:lstStyle/>
          <a:p>
            <a:pPr algn="ctr"/>
            <a:r>
              <a:rPr lang="en-US" sz="2000" b="1" dirty="0">
                <a:solidFill>
                  <a:srgbClr val="0000FF"/>
                </a:solidFill>
              </a:rPr>
              <a:t>Values </a:t>
            </a:r>
            <a:endParaRPr lang="en-US" sz="2000" b="1" dirty="0">
              <a:solidFill>
                <a:srgbClr val="0000FF"/>
              </a:solidFill>
            </a:endParaRPr>
          </a:p>
        </p:txBody>
      </p:sp>
    </p:spTree>
    <p:extLst>
      <p:ext uri="{BB962C8B-B14F-4D97-AF65-F5344CB8AC3E}">
        <p14:creationId xmlns:p14="http://schemas.microsoft.com/office/powerpoint/2010/main" val="36052529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14</a:t>
            </a:fld>
            <a:endParaRPr lang="en-US"/>
          </a:p>
        </p:txBody>
      </p:sp>
      <p:sp>
        <p:nvSpPr>
          <p:cNvPr id="3" name="Subtitle 2"/>
          <p:cNvSpPr>
            <a:spLocks noGrp="1"/>
          </p:cNvSpPr>
          <p:nvPr>
            <p:ph type="subTitle" idx="1"/>
          </p:nvPr>
        </p:nvSpPr>
        <p:spPr>
          <a:xfrm>
            <a:off x="457200" y="1219200"/>
            <a:ext cx="8382000" cy="5105400"/>
          </a:xfrm>
        </p:spPr>
        <p:txBody>
          <a:bodyPr>
            <a:normAutofit fontScale="92500" lnSpcReduction="20000"/>
          </a:bodyPr>
          <a:lstStyle/>
          <a:p>
            <a:r>
              <a:rPr lang="en-US" sz="3500" b="1" dirty="0">
                <a:solidFill>
                  <a:srgbClr val="0000FF"/>
                </a:solidFill>
              </a:rPr>
              <a:t>Strategic Intent</a:t>
            </a:r>
          </a:p>
          <a:p>
            <a:pPr marL="484632" indent="-457200">
              <a:buClr>
                <a:srgbClr val="0000FF"/>
              </a:buClr>
              <a:buFont typeface="Wingdings" panose="05000000000000000000" pitchFamily="2" charset="2"/>
              <a:buChar char="§"/>
            </a:pPr>
            <a:r>
              <a:rPr lang="en-US" sz="2800" b="1" dirty="0">
                <a:solidFill>
                  <a:srgbClr val="0000FF"/>
                </a:solidFill>
              </a:rPr>
              <a:t>Mission, vision, values</a:t>
            </a:r>
            <a:r>
              <a:rPr lang="en-US" sz="2800" b="1" dirty="0">
                <a:solidFill>
                  <a:schemeClr val="tx1"/>
                </a:solidFill>
              </a:rPr>
              <a:t>, and strategic goals are appropriately called directional strategies because they guide strategists when they make key organizational </a:t>
            </a:r>
            <a:r>
              <a:rPr lang="en-US" sz="2800" b="1" dirty="0" smtClean="0">
                <a:solidFill>
                  <a:schemeClr val="tx1"/>
                </a:solidFill>
              </a:rPr>
              <a:t>decisions.</a:t>
            </a:r>
          </a:p>
          <a:p>
            <a:pPr marL="484632" indent="-457200">
              <a:buClr>
                <a:srgbClr val="0000FF"/>
              </a:buClr>
              <a:buFont typeface="Wingdings" panose="05000000000000000000" pitchFamily="2" charset="2"/>
              <a:buChar char="§"/>
            </a:pPr>
            <a:r>
              <a:rPr lang="en-US" sz="2800" b="1" dirty="0" smtClean="0">
                <a:solidFill>
                  <a:schemeClr val="tx1"/>
                </a:solidFill>
              </a:rPr>
              <a:t>The </a:t>
            </a:r>
            <a:r>
              <a:rPr lang="en-US" sz="2800" b="1" i="1" dirty="0">
                <a:solidFill>
                  <a:srgbClr val="0000FF"/>
                </a:solidFill>
              </a:rPr>
              <a:t>mission</a:t>
            </a:r>
            <a:r>
              <a:rPr lang="en-US" sz="2800" b="1" i="1" dirty="0">
                <a:solidFill>
                  <a:schemeClr val="tx1"/>
                </a:solidFill>
              </a:rPr>
              <a:t> </a:t>
            </a:r>
            <a:r>
              <a:rPr lang="en-US" sz="2800" b="1" dirty="0">
                <a:solidFill>
                  <a:schemeClr val="tx1"/>
                </a:solidFill>
              </a:rPr>
              <a:t>attempts to capture the organization’s distinctive purpose or reason for being.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The </a:t>
            </a:r>
            <a:r>
              <a:rPr lang="en-US" sz="2800" b="1" i="1" dirty="0">
                <a:solidFill>
                  <a:srgbClr val="0000FF"/>
                </a:solidFill>
              </a:rPr>
              <a:t>vision</a:t>
            </a:r>
            <a:r>
              <a:rPr lang="en-US" sz="2800" b="1" i="1" dirty="0">
                <a:solidFill>
                  <a:schemeClr val="tx1"/>
                </a:solidFill>
              </a:rPr>
              <a:t> </a:t>
            </a:r>
            <a:r>
              <a:rPr lang="en-US" sz="2800" b="1" dirty="0">
                <a:solidFill>
                  <a:schemeClr val="tx1"/>
                </a:solidFill>
              </a:rPr>
              <a:t>creates a mental image of what the managers, employees, physicians, patients, and other stakeholders want the organization to be when it is accomplishing its purpose or mission. It is the organization’s hope for the future.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i="1" dirty="0" smtClean="0">
                <a:solidFill>
                  <a:srgbClr val="0000FF"/>
                </a:solidFill>
              </a:rPr>
              <a:t>Values</a:t>
            </a:r>
            <a:r>
              <a:rPr lang="en-US" sz="2800" b="1" i="1" dirty="0" smtClean="0">
                <a:solidFill>
                  <a:schemeClr val="tx1"/>
                </a:solidFill>
              </a:rPr>
              <a:t> </a:t>
            </a:r>
            <a:r>
              <a:rPr lang="en-US" sz="2800" b="1" dirty="0">
                <a:solidFill>
                  <a:schemeClr val="tx1"/>
                </a:solidFill>
              </a:rPr>
              <a:t>are the principles that are held dear by members of the organization</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33666606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15</a:t>
            </a:fld>
            <a:endParaRPr lang="en-US"/>
          </a:p>
        </p:txBody>
      </p:sp>
      <p:sp>
        <p:nvSpPr>
          <p:cNvPr id="3" name="Subtitle 2"/>
          <p:cNvSpPr>
            <a:spLocks noGrp="1"/>
          </p:cNvSpPr>
          <p:nvPr>
            <p:ph type="subTitle" idx="1"/>
          </p:nvPr>
        </p:nvSpPr>
        <p:spPr>
          <a:xfrm>
            <a:off x="457200" y="1219200"/>
            <a:ext cx="8382000" cy="5105400"/>
          </a:xfrm>
        </p:spPr>
        <p:txBody>
          <a:bodyPr>
            <a:normAutofit fontScale="85000" lnSpcReduction="20000"/>
          </a:bodyPr>
          <a:lstStyle/>
          <a:p>
            <a:r>
              <a:rPr lang="en-US" sz="3500" b="1" dirty="0">
                <a:solidFill>
                  <a:srgbClr val="0000FF"/>
                </a:solidFill>
              </a:rPr>
              <a:t>Strategic Intent</a:t>
            </a:r>
          </a:p>
          <a:p>
            <a:pPr marL="484632" indent="-457200">
              <a:buClr>
                <a:srgbClr val="0000FF"/>
              </a:buClr>
              <a:buFont typeface="Wingdings" panose="05000000000000000000" pitchFamily="2" charset="2"/>
              <a:buChar char="§"/>
            </a:pPr>
            <a:r>
              <a:rPr lang="en-US" sz="2800" b="1" dirty="0">
                <a:solidFill>
                  <a:srgbClr val="0000FF"/>
                </a:solidFill>
              </a:rPr>
              <a:t>Values</a:t>
            </a:r>
            <a:r>
              <a:rPr lang="en-US" sz="2800" b="1" dirty="0">
                <a:solidFill>
                  <a:schemeClr val="tx1"/>
                </a:solidFill>
              </a:rPr>
              <a:t> indicate how the organization should act; they define acceptable and unacceptable behavior.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These </a:t>
            </a:r>
            <a:r>
              <a:rPr lang="en-US" sz="2800" b="1" dirty="0">
                <a:solidFill>
                  <a:schemeClr val="tx1"/>
                </a:solidFill>
              </a:rPr>
              <a:t>are guiding principles the managers and employees will not compromise while they are in the process of achieving the mission and pursuing the vision and strategic goals.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rgbClr val="0000FF"/>
                </a:solidFill>
              </a:rPr>
              <a:t>Mission</a:t>
            </a:r>
            <a:r>
              <a:rPr lang="en-US" sz="2800" b="1" dirty="0" smtClean="0">
                <a:solidFill>
                  <a:schemeClr val="tx1"/>
                </a:solidFill>
              </a:rPr>
              <a:t> </a:t>
            </a:r>
            <a:r>
              <a:rPr lang="en-US" sz="2800" b="1" dirty="0">
                <a:solidFill>
                  <a:schemeClr val="tx1"/>
                </a:solidFill>
              </a:rPr>
              <a:t>reflects these values by expressing the organization’s standards and purpose.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rgbClr val="0000FF"/>
                </a:solidFill>
              </a:rPr>
              <a:t>Vision</a:t>
            </a:r>
            <a:r>
              <a:rPr lang="en-US" sz="2800" b="1" dirty="0" smtClean="0">
                <a:solidFill>
                  <a:schemeClr val="tx1"/>
                </a:solidFill>
              </a:rPr>
              <a:t> </a:t>
            </a:r>
            <a:r>
              <a:rPr lang="en-US" sz="2800" b="1" dirty="0">
                <a:solidFill>
                  <a:schemeClr val="tx1"/>
                </a:solidFill>
              </a:rPr>
              <a:t>provides direction by depicting the organization’s desired future state.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rgbClr val="0000FF"/>
                </a:solidFill>
              </a:rPr>
              <a:t>Values</a:t>
            </a:r>
            <a:r>
              <a:rPr lang="en-US" sz="2800" b="1" dirty="0">
                <a:solidFill>
                  <a:srgbClr val="0000FF"/>
                </a:solidFill>
              </a:rPr>
              <a:t>, mission, and vision </a:t>
            </a:r>
            <a:r>
              <a:rPr lang="en-US" sz="2800" b="1" dirty="0">
                <a:solidFill>
                  <a:schemeClr val="tx1"/>
                </a:solidFill>
              </a:rPr>
              <a:t>are interrelated and, if properly crafted, enable employees to understand and articulate the organization’s core strategy and priorities</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24508444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16</a:t>
            </a:fld>
            <a:endParaRPr lang="en-US"/>
          </a:p>
        </p:txBody>
      </p:sp>
      <p:sp>
        <p:nvSpPr>
          <p:cNvPr id="3" name="Subtitle 2"/>
          <p:cNvSpPr>
            <a:spLocks noGrp="1"/>
          </p:cNvSpPr>
          <p:nvPr>
            <p:ph type="subTitle" idx="1"/>
          </p:nvPr>
        </p:nvSpPr>
        <p:spPr>
          <a:xfrm>
            <a:off x="685800" y="1219200"/>
            <a:ext cx="8153400" cy="5105400"/>
          </a:xfrm>
        </p:spPr>
        <p:txBody>
          <a:bodyPr>
            <a:normAutofit/>
          </a:bodyPr>
          <a:lstStyle/>
          <a:p>
            <a:r>
              <a:rPr lang="en-US" sz="3500" b="1" dirty="0">
                <a:solidFill>
                  <a:srgbClr val="0000FF"/>
                </a:solidFill>
              </a:rPr>
              <a:t>Strategic Intent</a:t>
            </a:r>
          </a:p>
          <a:p>
            <a:pPr marL="370332" indent="-342900">
              <a:buClr>
                <a:srgbClr val="0000FF"/>
              </a:buClr>
              <a:buFont typeface="Wingdings" panose="05000000000000000000" pitchFamily="2" charset="2"/>
              <a:buChar char="§"/>
            </a:pPr>
            <a:r>
              <a:rPr lang="en-US" sz="2400" b="1" dirty="0">
                <a:solidFill>
                  <a:schemeClr val="tx1"/>
                </a:solidFill>
              </a:rPr>
              <a:t>For organizations to prosper long term, they must be driven by their mission and vision and be committed to practicing a set of values. </a:t>
            </a:r>
            <a:endParaRPr lang="en-US" sz="2400" b="1" dirty="0" smtClean="0">
              <a:solidFill>
                <a:schemeClr val="tx1"/>
              </a:solidFill>
            </a:endParaRPr>
          </a:p>
          <a:p>
            <a:pPr marL="370332" indent="-342900">
              <a:buClr>
                <a:srgbClr val="0000FF"/>
              </a:buClr>
              <a:buFont typeface="Wingdings" panose="05000000000000000000" pitchFamily="2" charset="2"/>
              <a:buChar char="§"/>
            </a:pPr>
            <a:r>
              <a:rPr lang="en-US" sz="2400" b="1" dirty="0" smtClean="0">
                <a:solidFill>
                  <a:schemeClr val="tx1"/>
                </a:solidFill>
              </a:rPr>
              <a:t>Values </a:t>
            </a:r>
            <a:r>
              <a:rPr lang="en-US" sz="2400" b="1" dirty="0">
                <a:solidFill>
                  <a:schemeClr val="tx1"/>
                </a:solidFill>
              </a:rPr>
              <a:t>need to be incorporated into all organizational operations and processes, including hiring, performance review, promotion, reward, and dismissal. </a:t>
            </a:r>
            <a:endParaRPr lang="en-US" sz="2400" b="1" dirty="0" smtClean="0">
              <a:solidFill>
                <a:schemeClr val="tx1"/>
              </a:solidFill>
            </a:endParaRPr>
          </a:p>
          <a:p>
            <a:pPr marL="370332" indent="-342900">
              <a:buClr>
                <a:srgbClr val="0000FF"/>
              </a:buClr>
              <a:buFont typeface="Wingdings" panose="05000000000000000000" pitchFamily="2" charset="2"/>
              <a:buChar char="§"/>
            </a:pPr>
            <a:r>
              <a:rPr lang="en-US" sz="2400" b="1" dirty="0" smtClean="0">
                <a:solidFill>
                  <a:schemeClr val="tx1"/>
                </a:solidFill>
              </a:rPr>
              <a:t>Organizations </a:t>
            </a:r>
            <a:r>
              <a:rPr lang="en-US" sz="2400" b="1" dirty="0">
                <a:solidFill>
                  <a:schemeClr val="tx1"/>
                </a:solidFill>
              </a:rPr>
              <a:t>create problems for themselves when they espouse wonderful-sounding values, missions, and visions and then act contrarily to these dictates</a:t>
            </a:r>
            <a:r>
              <a:rPr lang="en-US" sz="2400" b="1" dirty="0" smtClean="0">
                <a:solidFill>
                  <a:schemeClr val="tx1"/>
                </a:solidFill>
              </a:rPr>
              <a:t>.</a:t>
            </a:r>
            <a:r>
              <a:rPr lang="en-US" sz="2800" dirty="0"/>
              <a:t> </a:t>
            </a:r>
            <a:endParaRPr lang="en-US" sz="2800" dirty="0" smtClean="0"/>
          </a:p>
          <a:p>
            <a:pPr marL="370332" indent="-342900">
              <a:buClr>
                <a:srgbClr val="0000FF"/>
              </a:buClr>
              <a:buFont typeface="Wingdings" panose="05000000000000000000" pitchFamily="2" charset="2"/>
              <a:buChar char="§"/>
            </a:pPr>
            <a:r>
              <a:rPr lang="en-US" sz="2400" b="1" dirty="0" smtClean="0">
                <a:solidFill>
                  <a:schemeClr val="tx1"/>
                </a:solidFill>
              </a:rPr>
              <a:t>They </a:t>
            </a:r>
            <a:r>
              <a:rPr lang="en-US" sz="2400" b="1" dirty="0">
                <a:solidFill>
                  <a:schemeClr val="tx1"/>
                </a:solidFill>
              </a:rPr>
              <a:t>find themselves at odds with their stakeholders and may face civil and criminal penalties. </a:t>
            </a:r>
          </a:p>
        </p:txBody>
      </p:sp>
    </p:spTree>
    <p:extLst>
      <p:ext uri="{BB962C8B-B14F-4D97-AF65-F5344CB8AC3E}">
        <p14:creationId xmlns:p14="http://schemas.microsoft.com/office/powerpoint/2010/main" val="18056640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17</a:t>
            </a:fld>
            <a:endParaRPr lang="en-US"/>
          </a:p>
        </p:txBody>
      </p:sp>
      <p:sp>
        <p:nvSpPr>
          <p:cNvPr id="3" name="Subtitle 2"/>
          <p:cNvSpPr>
            <a:spLocks noGrp="1"/>
          </p:cNvSpPr>
          <p:nvPr>
            <p:ph type="subTitle" idx="1"/>
          </p:nvPr>
        </p:nvSpPr>
        <p:spPr>
          <a:xfrm>
            <a:off x="381000" y="1219200"/>
            <a:ext cx="8458200" cy="5105400"/>
          </a:xfrm>
        </p:spPr>
        <p:txBody>
          <a:bodyPr>
            <a:normAutofit fontScale="62500" lnSpcReduction="20000"/>
          </a:bodyPr>
          <a:lstStyle/>
          <a:p>
            <a:r>
              <a:rPr lang="en-US" sz="3600" b="1" dirty="0">
                <a:solidFill>
                  <a:srgbClr val="0000FF"/>
                </a:solidFill>
              </a:rPr>
              <a:t>Values</a:t>
            </a:r>
          </a:p>
          <a:p>
            <a:pPr marL="598932" indent="-571500">
              <a:buClr>
                <a:srgbClr val="0000FF"/>
              </a:buClr>
              <a:buFont typeface="Wingdings" panose="05000000000000000000" pitchFamily="2" charset="2"/>
              <a:buChar char="§"/>
            </a:pPr>
            <a:r>
              <a:rPr lang="en-US" sz="3600" b="1" dirty="0">
                <a:solidFill>
                  <a:schemeClr val="tx1"/>
                </a:solidFill>
              </a:rPr>
              <a:t>As stated earlier, </a:t>
            </a:r>
            <a:r>
              <a:rPr lang="en-US" sz="3600" b="1" dirty="0">
                <a:solidFill>
                  <a:srgbClr val="0000FF"/>
                </a:solidFill>
              </a:rPr>
              <a:t>values</a:t>
            </a:r>
            <a:r>
              <a:rPr lang="en-US" sz="3600" b="1" dirty="0">
                <a:solidFill>
                  <a:schemeClr val="tx1"/>
                </a:solidFill>
              </a:rPr>
              <a:t> are the foundation of an organization’s mission and vision. </a:t>
            </a:r>
            <a:endParaRPr lang="en-US" sz="3600" b="1" dirty="0" smtClean="0">
              <a:solidFill>
                <a:schemeClr val="tx1"/>
              </a:solidFill>
            </a:endParaRPr>
          </a:p>
          <a:p>
            <a:pPr marL="598932" indent="-571500">
              <a:buClr>
                <a:srgbClr val="0000FF"/>
              </a:buClr>
              <a:buFont typeface="Wingdings" panose="05000000000000000000" pitchFamily="2" charset="2"/>
              <a:buChar char="§"/>
            </a:pPr>
            <a:r>
              <a:rPr lang="en-US" sz="3600" b="1" dirty="0" smtClean="0">
                <a:solidFill>
                  <a:schemeClr val="tx1"/>
                </a:solidFill>
              </a:rPr>
              <a:t>They </a:t>
            </a:r>
            <a:r>
              <a:rPr lang="en-US" sz="3600" b="1" dirty="0">
                <a:solidFill>
                  <a:schemeClr val="tx1"/>
                </a:solidFill>
              </a:rPr>
              <a:t>express the ethics that guide an organization’s actions and processes. </a:t>
            </a:r>
            <a:endParaRPr lang="en-US" sz="3600" b="1" dirty="0" smtClean="0">
              <a:solidFill>
                <a:schemeClr val="tx1"/>
              </a:solidFill>
            </a:endParaRPr>
          </a:p>
          <a:p>
            <a:pPr marL="598932" indent="-571500">
              <a:buClr>
                <a:srgbClr val="0000FF"/>
              </a:buClr>
              <a:buFont typeface="Wingdings" panose="05000000000000000000" pitchFamily="2" charset="2"/>
              <a:buChar char="§"/>
            </a:pPr>
            <a:r>
              <a:rPr lang="en-US" sz="3600" b="1" dirty="0" smtClean="0">
                <a:solidFill>
                  <a:srgbClr val="0000FF"/>
                </a:solidFill>
              </a:rPr>
              <a:t>Values</a:t>
            </a:r>
            <a:r>
              <a:rPr lang="en-US" sz="3600" b="1" dirty="0" smtClean="0">
                <a:solidFill>
                  <a:schemeClr val="tx1"/>
                </a:solidFill>
              </a:rPr>
              <a:t> </a:t>
            </a:r>
            <a:r>
              <a:rPr lang="en-US" sz="3600" b="1" dirty="0">
                <a:solidFill>
                  <a:schemeClr val="tx1"/>
                </a:solidFill>
              </a:rPr>
              <a:t>should be the final metric by which an organization determines whether it has succeeded or failed. </a:t>
            </a:r>
            <a:endParaRPr lang="en-US" sz="3600" b="1" dirty="0" smtClean="0">
              <a:solidFill>
                <a:schemeClr val="tx1"/>
              </a:solidFill>
            </a:endParaRPr>
          </a:p>
          <a:p>
            <a:pPr marL="598932" indent="-571500">
              <a:buClr>
                <a:srgbClr val="0000FF"/>
              </a:buClr>
              <a:buFont typeface="Wingdings" panose="05000000000000000000" pitchFamily="2" charset="2"/>
              <a:buChar char="§"/>
            </a:pPr>
            <a:r>
              <a:rPr lang="en-US" sz="3600" b="1" dirty="0" smtClean="0">
                <a:solidFill>
                  <a:schemeClr val="tx1"/>
                </a:solidFill>
              </a:rPr>
              <a:t>If </a:t>
            </a:r>
            <a:r>
              <a:rPr lang="en-US" sz="3600" b="1" dirty="0">
                <a:solidFill>
                  <a:schemeClr val="tx1"/>
                </a:solidFill>
              </a:rPr>
              <a:t>an organization achieves its goals or benchmarks, especially financial ones, but does so by violating its values, it has failed. </a:t>
            </a:r>
            <a:endParaRPr lang="en-US" sz="3600" b="1" dirty="0" smtClean="0">
              <a:solidFill>
                <a:schemeClr val="tx1"/>
              </a:solidFill>
            </a:endParaRPr>
          </a:p>
          <a:p>
            <a:pPr marL="598932" indent="-571500">
              <a:buClr>
                <a:srgbClr val="0000FF"/>
              </a:buClr>
              <a:buFont typeface="Wingdings" panose="05000000000000000000" pitchFamily="2" charset="2"/>
              <a:buChar char="§"/>
            </a:pPr>
            <a:r>
              <a:rPr lang="en-US" sz="3600" b="1" dirty="0" smtClean="0">
                <a:solidFill>
                  <a:schemeClr val="tx1"/>
                </a:solidFill>
              </a:rPr>
              <a:t>Likewise</a:t>
            </a:r>
            <a:r>
              <a:rPr lang="en-US" sz="3600" b="1" dirty="0">
                <a:solidFill>
                  <a:schemeClr val="tx1"/>
                </a:solidFill>
              </a:rPr>
              <a:t>, if an organization with a culture and embedded values that promote innovation makes an honest but unprofitable investment or a written strategy is not achieved because of changing market conditions, it still could be deemed a success</a:t>
            </a:r>
            <a:r>
              <a:rPr lang="en-US" sz="3600" b="1" dirty="0" smtClean="0">
                <a:solidFill>
                  <a:schemeClr val="tx1"/>
                </a:solidFill>
              </a:rPr>
              <a:t>.</a:t>
            </a:r>
            <a:r>
              <a:rPr lang="en-US" sz="2400" b="1" dirty="0" smtClean="0">
                <a:solidFill>
                  <a:schemeClr val="tx1"/>
                </a:solidFill>
              </a:rPr>
              <a:t> </a:t>
            </a:r>
            <a:endParaRPr lang="en-US" sz="2400" b="1" dirty="0">
              <a:solidFill>
                <a:schemeClr val="tx1"/>
              </a:solidFill>
            </a:endParaRPr>
          </a:p>
        </p:txBody>
      </p:sp>
    </p:spTree>
    <p:extLst>
      <p:ext uri="{BB962C8B-B14F-4D97-AF65-F5344CB8AC3E}">
        <p14:creationId xmlns:p14="http://schemas.microsoft.com/office/powerpoint/2010/main" val="20126526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18</a:t>
            </a:fld>
            <a:endParaRPr lang="en-US"/>
          </a:p>
        </p:txBody>
      </p:sp>
      <p:sp>
        <p:nvSpPr>
          <p:cNvPr id="3" name="Subtitle 2"/>
          <p:cNvSpPr>
            <a:spLocks noGrp="1"/>
          </p:cNvSpPr>
          <p:nvPr>
            <p:ph type="subTitle" idx="1"/>
          </p:nvPr>
        </p:nvSpPr>
        <p:spPr>
          <a:xfrm>
            <a:off x="381000" y="1219200"/>
            <a:ext cx="8458200" cy="5105400"/>
          </a:xfrm>
        </p:spPr>
        <p:txBody>
          <a:bodyPr>
            <a:normAutofit fontScale="92500"/>
          </a:bodyPr>
          <a:lstStyle/>
          <a:p>
            <a:r>
              <a:rPr lang="en-US" sz="3600" b="1" dirty="0">
                <a:solidFill>
                  <a:srgbClr val="0000FF"/>
                </a:solidFill>
              </a:rPr>
              <a:t>Values</a:t>
            </a:r>
          </a:p>
          <a:p>
            <a:pPr marL="598932" indent="-571500">
              <a:buClr>
                <a:srgbClr val="0000FF"/>
              </a:buClr>
              <a:buFont typeface="Wingdings" panose="05000000000000000000" pitchFamily="2" charset="2"/>
              <a:buChar char="§"/>
            </a:pPr>
            <a:r>
              <a:rPr lang="en-US" sz="2400" b="1" dirty="0">
                <a:solidFill>
                  <a:schemeClr val="tx1"/>
                </a:solidFill>
              </a:rPr>
              <a:t>Most often, discussions of organizational values relate to ethical behavior and socially responsible decision making</a:t>
            </a:r>
            <a:r>
              <a:rPr lang="en-US" sz="2400" b="1" dirty="0" smtClean="0">
                <a:solidFill>
                  <a:schemeClr val="tx1"/>
                </a:solidFill>
              </a:rPr>
              <a:t>.</a:t>
            </a:r>
          </a:p>
          <a:p>
            <a:pPr marL="598932" indent="-571500">
              <a:buClr>
                <a:srgbClr val="0000FF"/>
              </a:buClr>
              <a:buFont typeface="Wingdings" panose="05000000000000000000" pitchFamily="2" charset="2"/>
              <a:buChar char="§"/>
            </a:pPr>
            <a:r>
              <a:rPr lang="en-US" sz="2400" b="1" dirty="0" smtClean="0">
                <a:solidFill>
                  <a:schemeClr val="tx1"/>
                </a:solidFill>
              </a:rPr>
              <a:t>Ethical </a:t>
            </a:r>
            <a:r>
              <a:rPr lang="en-US" sz="2400" b="1" dirty="0">
                <a:solidFill>
                  <a:schemeClr val="tx1"/>
                </a:solidFill>
              </a:rPr>
              <a:t>and social responsibility values are extremely important, not just to a single hospital, HMO, or long-term care facility, but to all citizens. </a:t>
            </a:r>
            <a:endParaRPr lang="en-US" sz="2400" b="1" dirty="0" smtClean="0">
              <a:solidFill>
                <a:schemeClr val="tx1"/>
              </a:solidFill>
            </a:endParaRPr>
          </a:p>
          <a:p>
            <a:pPr marL="598932" indent="-571500">
              <a:buClr>
                <a:srgbClr val="0000FF"/>
              </a:buClr>
              <a:buFont typeface="Wingdings" panose="05000000000000000000" pitchFamily="2" charset="2"/>
              <a:buChar char="§"/>
            </a:pPr>
            <a:r>
              <a:rPr lang="en-US" sz="2400" b="1" dirty="0" smtClean="0">
                <a:solidFill>
                  <a:schemeClr val="tx1"/>
                </a:solidFill>
              </a:rPr>
              <a:t>There </a:t>
            </a:r>
            <a:r>
              <a:rPr lang="en-US" sz="2400" b="1" dirty="0">
                <a:solidFill>
                  <a:schemeClr val="tx1"/>
                </a:solidFill>
              </a:rPr>
              <a:t>are, however, other values that are very specific to a particular organization and the conduct that has either characterized its members’ behavior in the past or the behavior to which members collectively aspire in the future. </a:t>
            </a:r>
            <a:endParaRPr lang="en-US" sz="2400" b="1" dirty="0" smtClean="0">
              <a:solidFill>
                <a:schemeClr val="tx1"/>
              </a:solidFill>
            </a:endParaRPr>
          </a:p>
          <a:p>
            <a:pPr marL="598932" indent="-571500">
              <a:buClr>
                <a:srgbClr val="0000FF"/>
              </a:buClr>
              <a:buFont typeface="Wingdings" panose="05000000000000000000" pitchFamily="2" charset="2"/>
              <a:buChar char="§"/>
            </a:pPr>
            <a:r>
              <a:rPr lang="en-US" sz="2400" b="1" dirty="0" smtClean="0">
                <a:solidFill>
                  <a:schemeClr val="tx1"/>
                </a:solidFill>
              </a:rPr>
              <a:t>Total </a:t>
            </a:r>
            <a:r>
              <a:rPr lang="en-US" sz="2400" b="1" dirty="0">
                <a:solidFill>
                  <a:schemeClr val="tx1"/>
                </a:solidFill>
              </a:rPr>
              <a:t>quality management or continuous improvement is in this sense a value, as is entrepreneurial spirit, teamwork, innovation, and so on</a:t>
            </a:r>
            <a:r>
              <a:rPr lang="en-US" sz="2400" b="1" dirty="0" smtClean="0">
                <a:solidFill>
                  <a:schemeClr val="tx1"/>
                </a:solidFill>
              </a:rPr>
              <a:t>. </a:t>
            </a:r>
            <a:endParaRPr lang="en-US" sz="2400" b="1" dirty="0">
              <a:solidFill>
                <a:schemeClr val="tx1"/>
              </a:solidFill>
            </a:endParaRPr>
          </a:p>
        </p:txBody>
      </p:sp>
    </p:spTree>
    <p:extLst>
      <p:ext uri="{BB962C8B-B14F-4D97-AF65-F5344CB8AC3E}">
        <p14:creationId xmlns:p14="http://schemas.microsoft.com/office/powerpoint/2010/main" val="22538678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19</a:t>
            </a:fld>
            <a:endParaRPr lang="en-US"/>
          </a:p>
        </p:txBody>
      </p:sp>
      <p:sp>
        <p:nvSpPr>
          <p:cNvPr id="3" name="Subtitle 2"/>
          <p:cNvSpPr>
            <a:spLocks noGrp="1"/>
          </p:cNvSpPr>
          <p:nvPr>
            <p:ph type="subTitle" idx="1"/>
          </p:nvPr>
        </p:nvSpPr>
        <p:spPr>
          <a:xfrm>
            <a:off x="381000" y="1219200"/>
            <a:ext cx="8458200" cy="5105400"/>
          </a:xfrm>
        </p:spPr>
        <p:txBody>
          <a:bodyPr>
            <a:normAutofit/>
          </a:bodyPr>
          <a:lstStyle/>
          <a:p>
            <a:r>
              <a:rPr lang="en-US" sz="3600" b="1" dirty="0">
                <a:solidFill>
                  <a:srgbClr val="0000FF"/>
                </a:solidFill>
              </a:rPr>
              <a:t>Values</a:t>
            </a:r>
          </a:p>
          <a:p>
            <a:pPr marL="598932" indent="-571500">
              <a:buClr>
                <a:srgbClr val="0000FF"/>
              </a:buClr>
              <a:buFont typeface="Wingdings" panose="05000000000000000000" pitchFamily="2" charset="2"/>
              <a:buChar char="§"/>
            </a:pPr>
            <a:r>
              <a:rPr lang="en-US" sz="2000" b="1" dirty="0">
                <a:solidFill>
                  <a:schemeClr val="tx1"/>
                </a:solidFill>
              </a:rPr>
              <a:t>It is important that managers, employees, and key stakeholders understand the values that are expected to drive an organization. </a:t>
            </a:r>
            <a:endParaRPr lang="en-US" sz="2000" b="1" dirty="0" smtClean="0">
              <a:solidFill>
                <a:schemeClr val="tx1"/>
              </a:solidFill>
            </a:endParaRPr>
          </a:p>
          <a:p>
            <a:pPr marL="598932" indent="-571500">
              <a:buClr>
                <a:srgbClr val="0000FF"/>
              </a:buClr>
              <a:buFont typeface="Wingdings" panose="05000000000000000000" pitchFamily="2" charset="2"/>
              <a:buChar char="§"/>
            </a:pPr>
            <a:r>
              <a:rPr lang="en-US" sz="2000" b="1" dirty="0" smtClean="0">
                <a:solidFill>
                  <a:schemeClr val="tx1"/>
                </a:solidFill>
              </a:rPr>
              <a:t>Core </a:t>
            </a:r>
            <a:r>
              <a:rPr lang="en-US" sz="2000" b="1" dirty="0">
                <a:solidFill>
                  <a:schemeClr val="tx1"/>
                </a:solidFill>
              </a:rPr>
              <a:t>values, beliefs, and philosophy seem to be clear during the early stages of an organization’s development but become less clear as the organization matures. </a:t>
            </a:r>
            <a:endParaRPr lang="en-US" sz="2000" b="1" dirty="0" smtClean="0">
              <a:solidFill>
                <a:schemeClr val="tx1"/>
              </a:solidFill>
            </a:endParaRPr>
          </a:p>
          <a:p>
            <a:pPr marL="598932" indent="-571500">
              <a:buClr>
                <a:srgbClr val="0000FF"/>
              </a:buClr>
              <a:buFont typeface="Wingdings" panose="05000000000000000000" pitchFamily="2" charset="2"/>
              <a:buChar char="§"/>
            </a:pPr>
            <a:r>
              <a:rPr lang="en-US" sz="2000" b="1" dirty="0" smtClean="0">
                <a:solidFill>
                  <a:schemeClr val="tx1"/>
                </a:solidFill>
              </a:rPr>
              <a:t>If </a:t>
            </a:r>
            <a:r>
              <a:rPr lang="en-US" sz="2000" b="1" dirty="0">
                <a:solidFill>
                  <a:schemeClr val="tx1"/>
                </a:solidFill>
              </a:rPr>
              <a:t>adhered to appropriately, values can be essential principles guiding all of an organization’s actions and the basis of its culture. </a:t>
            </a:r>
            <a:endParaRPr lang="en-US" sz="2000" b="1" dirty="0" smtClean="0">
              <a:solidFill>
                <a:schemeClr val="tx1"/>
              </a:solidFill>
            </a:endParaRPr>
          </a:p>
          <a:p>
            <a:pPr marL="598932" indent="-571500">
              <a:buClr>
                <a:srgbClr val="0000FF"/>
              </a:buClr>
              <a:buFont typeface="Wingdings" panose="05000000000000000000" pitchFamily="2" charset="2"/>
              <a:buChar char="§"/>
            </a:pPr>
            <a:r>
              <a:rPr lang="en-US" sz="2000" b="1" dirty="0" smtClean="0">
                <a:solidFill>
                  <a:schemeClr val="tx1"/>
                </a:solidFill>
              </a:rPr>
              <a:t>Values </a:t>
            </a:r>
            <a:r>
              <a:rPr lang="en-US" sz="2000" b="1" dirty="0">
                <a:solidFill>
                  <a:schemeClr val="tx1"/>
                </a:solidFill>
              </a:rPr>
              <a:t>should create the ethical environment in which all employees function. </a:t>
            </a:r>
            <a:endParaRPr lang="en-US" sz="2000" b="1" dirty="0" smtClean="0">
              <a:solidFill>
                <a:schemeClr val="tx1"/>
              </a:solidFill>
            </a:endParaRPr>
          </a:p>
          <a:p>
            <a:pPr marL="598932" indent="-571500">
              <a:buClr>
                <a:srgbClr val="0000FF"/>
              </a:buClr>
              <a:buFont typeface="Wingdings" panose="05000000000000000000" pitchFamily="2" charset="2"/>
              <a:buChar char="§"/>
            </a:pPr>
            <a:r>
              <a:rPr lang="en-US" sz="2000" b="1" dirty="0" smtClean="0">
                <a:solidFill>
                  <a:schemeClr val="tx1"/>
                </a:solidFill>
              </a:rPr>
              <a:t>They </a:t>
            </a:r>
            <a:r>
              <a:rPr lang="en-US" sz="2000" b="1" dirty="0">
                <a:solidFill>
                  <a:schemeClr val="tx1"/>
                </a:solidFill>
              </a:rPr>
              <a:t>should inform organizational decisions and be used to resolve conflicts. For values to function as a guide, all internal stakeholders should be aware of them, accept them, and integrate them daily into their organizational decisions and actions</a:t>
            </a:r>
            <a:r>
              <a:rPr lang="en-US" sz="2400" b="1" dirty="0" smtClean="0">
                <a:solidFill>
                  <a:schemeClr val="tx1"/>
                </a:solidFill>
              </a:rPr>
              <a:t>. </a:t>
            </a:r>
            <a:endParaRPr lang="en-US" sz="2400" b="1" dirty="0">
              <a:solidFill>
                <a:schemeClr val="tx1"/>
              </a:solidFill>
            </a:endParaRPr>
          </a:p>
        </p:txBody>
      </p:sp>
    </p:spTree>
    <p:extLst>
      <p:ext uri="{BB962C8B-B14F-4D97-AF65-F5344CB8AC3E}">
        <p14:creationId xmlns:p14="http://schemas.microsoft.com/office/powerpoint/2010/main" val="3570271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a:t>
            </a:fld>
            <a:endParaRPr lang="en-US"/>
          </a:p>
        </p:txBody>
      </p:sp>
      <p:sp>
        <p:nvSpPr>
          <p:cNvPr id="7" name="Subtitle 6"/>
          <p:cNvSpPr>
            <a:spLocks noGrp="1"/>
          </p:cNvSpPr>
          <p:nvPr>
            <p:ph type="subTitle" idx="1"/>
          </p:nvPr>
        </p:nvSpPr>
        <p:spPr>
          <a:xfrm>
            <a:off x="457200" y="1143000"/>
            <a:ext cx="8382000" cy="5181600"/>
          </a:xfrm>
        </p:spPr>
        <p:txBody>
          <a:bodyPr>
            <a:noAutofit/>
          </a:bodyPr>
          <a:lstStyle/>
          <a:p>
            <a:r>
              <a:rPr lang="en-US" sz="2800" b="1" dirty="0">
                <a:solidFill>
                  <a:srgbClr val="0000FF"/>
                </a:solidFill>
              </a:rPr>
              <a:t>Learning Objectives</a:t>
            </a:r>
          </a:p>
          <a:p>
            <a:pPr marL="484632" indent="-457200">
              <a:buClr>
                <a:srgbClr val="0000FF"/>
              </a:buClr>
              <a:buFont typeface="Wingdings" panose="05000000000000000000" pitchFamily="2" charset="2"/>
              <a:buChar char="§"/>
            </a:pPr>
            <a:r>
              <a:rPr lang="en-US" sz="2800" b="1" dirty="0">
                <a:solidFill>
                  <a:schemeClr val="tx1"/>
                </a:solidFill>
              </a:rPr>
              <a:t>Understand who organizational stakeholders are and their importance in creating the </a:t>
            </a:r>
            <a:r>
              <a:rPr lang="en-US" sz="2800" b="1" dirty="0" smtClean="0">
                <a:solidFill>
                  <a:schemeClr val="tx1"/>
                </a:solidFill>
              </a:rPr>
              <a:t>Organization’s strategic intent;</a:t>
            </a:r>
          </a:p>
          <a:p>
            <a:pPr marL="484632" indent="-457200">
              <a:buClr>
                <a:srgbClr val="0000FF"/>
              </a:buClr>
              <a:buFont typeface="Wingdings" panose="05000000000000000000" pitchFamily="2" charset="2"/>
              <a:buChar char="§"/>
            </a:pPr>
            <a:r>
              <a:rPr lang="en-US" sz="2800" b="1" dirty="0" smtClean="0">
                <a:solidFill>
                  <a:schemeClr val="tx1"/>
                </a:solidFill>
              </a:rPr>
              <a:t>Comprehend </a:t>
            </a:r>
            <a:r>
              <a:rPr lang="en-US" sz="2800" b="1" dirty="0">
                <a:solidFill>
                  <a:schemeClr val="tx1"/>
                </a:solidFill>
              </a:rPr>
              <a:t>that strategic intent consists of three components: mission, vision, and </a:t>
            </a:r>
            <a:r>
              <a:rPr lang="en-US" sz="2800" b="1" dirty="0" smtClean="0">
                <a:solidFill>
                  <a:schemeClr val="tx1"/>
                </a:solidFill>
              </a:rPr>
              <a:t>values;</a:t>
            </a:r>
          </a:p>
          <a:p>
            <a:pPr marL="484632" indent="-457200">
              <a:buClr>
                <a:srgbClr val="0000FF"/>
              </a:buClr>
              <a:buFont typeface="Wingdings" panose="05000000000000000000" pitchFamily="2" charset="2"/>
              <a:buChar char="§"/>
            </a:pPr>
            <a:r>
              <a:rPr lang="en-US" sz="2800" b="1" dirty="0" smtClean="0">
                <a:solidFill>
                  <a:schemeClr val="tx1"/>
                </a:solidFill>
              </a:rPr>
              <a:t>Know </a:t>
            </a:r>
            <a:r>
              <a:rPr lang="en-US" sz="2800" b="1" dirty="0">
                <a:solidFill>
                  <a:schemeClr val="tx1"/>
                </a:solidFill>
              </a:rPr>
              <a:t>the importance of values to a </a:t>
            </a:r>
            <a:r>
              <a:rPr lang="en-US" sz="2800" b="1" dirty="0" smtClean="0">
                <a:solidFill>
                  <a:schemeClr val="tx1"/>
                </a:solidFill>
              </a:rPr>
              <a:t>Organization and </a:t>
            </a:r>
            <a:r>
              <a:rPr lang="en-US" sz="2800" b="1" dirty="0">
                <a:solidFill>
                  <a:schemeClr val="tx1"/>
                </a:solidFill>
              </a:rPr>
              <a:t>how they can be identified; </a:t>
            </a:r>
            <a:r>
              <a:rPr lang="en-US" sz="2800" b="1" dirty="0" smtClean="0">
                <a:solidFill>
                  <a:schemeClr val="tx1"/>
                </a:solidFill>
              </a:rPr>
              <a:t>and</a:t>
            </a:r>
          </a:p>
          <a:p>
            <a:pPr marL="484632" indent="-457200">
              <a:buClr>
                <a:srgbClr val="0000FF"/>
              </a:buClr>
              <a:buFont typeface="Wingdings" panose="05000000000000000000" pitchFamily="2" charset="2"/>
              <a:buChar char="§"/>
            </a:pPr>
            <a:r>
              <a:rPr lang="en-US" sz="2800" b="1" dirty="0" smtClean="0">
                <a:solidFill>
                  <a:schemeClr val="tx1"/>
                </a:solidFill>
              </a:rPr>
              <a:t>Recognize </a:t>
            </a:r>
            <a:r>
              <a:rPr lang="en-US" sz="2800" b="1" dirty="0">
                <a:solidFill>
                  <a:schemeClr val="tx1"/>
                </a:solidFill>
              </a:rPr>
              <a:t>the differences between mission and vision statements and be able to describe how they are created.</a:t>
            </a:r>
          </a:p>
          <a:p>
            <a:endParaRPr lang="en-US" sz="2800" b="1" dirty="0">
              <a:solidFill>
                <a:schemeClr val="tx1"/>
              </a:solidFill>
            </a:endParaRPr>
          </a:p>
        </p:txBody>
      </p:sp>
    </p:spTree>
    <p:extLst>
      <p:ext uri="{BB962C8B-B14F-4D97-AF65-F5344CB8AC3E}">
        <p14:creationId xmlns:p14="http://schemas.microsoft.com/office/powerpoint/2010/main" val="40892318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20</a:t>
            </a:fld>
            <a:endParaRPr lang="en-US"/>
          </a:p>
        </p:txBody>
      </p:sp>
      <p:sp>
        <p:nvSpPr>
          <p:cNvPr id="3" name="Subtitle 2"/>
          <p:cNvSpPr>
            <a:spLocks noGrp="1"/>
          </p:cNvSpPr>
          <p:nvPr>
            <p:ph type="subTitle" idx="1"/>
          </p:nvPr>
        </p:nvSpPr>
        <p:spPr>
          <a:xfrm>
            <a:off x="381000" y="1219200"/>
            <a:ext cx="8458200" cy="5105400"/>
          </a:xfrm>
        </p:spPr>
        <p:txBody>
          <a:bodyPr>
            <a:normAutofit/>
          </a:bodyPr>
          <a:lstStyle/>
          <a:p>
            <a:r>
              <a:rPr lang="en-US" sz="3600" b="1" dirty="0">
                <a:solidFill>
                  <a:srgbClr val="0000FF"/>
                </a:solidFill>
              </a:rPr>
              <a:t>Values</a:t>
            </a:r>
          </a:p>
          <a:p>
            <a:pPr marL="598932" indent="-571500">
              <a:buClr>
                <a:srgbClr val="0000FF"/>
              </a:buClr>
              <a:buFont typeface="Wingdings" panose="05000000000000000000" pitchFamily="2" charset="2"/>
              <a:buChar char="§"/>
            </a:pPr>
            <a:r>
              <a:rPr lang="en-US" sz="2400" b="1" dirty="0">
                <a:solidFill>
                  <a:schemeClr val="tx1"/>
                </a:solidFill>
              </a:rPr>
              <a:t>The values of Healthcare organization begin with a statement of the organization’s core belief in its employees and expand into the core values </a:t>
            </a:r>
            <a:r>
              <a:rPr lang="en-US" sz="2400" b="1" dirty="0" smtClean="0">
                <a:solidFill>
                  <a:schemeClr val="tx1"/>
                </a:solidFill>
              </a:rPr>
              <a:t>of </a:t>
            </a:r>
            <a:r>
              <a:rPr lang="en-US" sz="2400" b="1" dirty="0">
                <a:solidFill>
                  <a:schemeClr val="tx1"/>
                </a:solidFill>
              </a:rPr>
              <a:t>the organization</a:t>
            </a:r>
            <a:r>
              <a:rPr lang="en-US" sz="2400" b="1" dirty="0" smtClean="0">
                <a:solidFill>
                  <a:schemeClr val="tx1"/>
                </a:solidFill>
              </a:rPr>
              <a:t>.</a:t>
            </a:r>
          </a:p>
          <a:p>
            <a:r>
              <a:rPr lang="en-US" sz="2400" b="1" dirty="0">
                <a:solidFill>
                  <a:srgbClr val="0000FF"/>
                </a:solidFill>
              </a:rPr>
              <a:t>Core Belief</a:t>
            </a:r>
            <a:r>
              <a:rPr lang="en-US" sz="2400" b="1" dirty="0">
                <a:solidFill>
                  <a:schemeClr val="tx1"/>
                </a:solidFill>
              </a:rPr>
              <a:t>:</a:t>
            </a:r>
          </a:p>
          <a:p>
            <a:r>
              <a:rPr lang="en-US" sz="2400" b="1" dirty="0">
                <a:solidFill>
                  <a:schemeClr val="tx1"/>
                </a:solidFill>
              </a:rPr>
              <a:t>Patients and residents are the center of our work. Our employees are the vital link between </a:t>
            </a:r>
            <a:r>
              <a:rPr lang="en-US" sz="2400" b="1" dirty="0">
                <a:solidFill>
                  <a:srgbClr val="0000FF"/>
                </a:solidFill>
              </a:rPr>
              <a:t>Genesis Healthcare </a:t>
            </a:r>
            <a:r>
              <a:rPr lang="en-US" sz="2400" b="1" dirty="0">
                <a:solidFill>
                  <a:schemeClr val="tx1"/>
                </a:solidFill>
              </a:rPr>
              <a:t>and our patients and residents. They are the service we provide, the product we deliver – they are our most valuable resource. Achievement of our vision comes only through the talents and extraordinary dedication employees bring with them every day of the year</a:t>
            </a:r>
            <a:r>
              <a:rPr lang="en-US" sz="2400" b="1" dirty="0" smtClean="0">
                <a:solidFill>
                  <a:schemeClr val="tx1"/>
                </a:solidFill>
              </a:rPr>
              <a:t>. </a:t>
            </a:r>
            <a:endParaRPr lang="en-US" sz="2400" b="1" dirty="0">
              <a:solidFill>
                <a:schemeClr val="tx1"/>
              </a:solidFill>
            </a:endParaRPr>
          </a:p>
        </p:txBody>
      </p:sp>
    </p:spTree>
    <p:extLst>
      <p:ext uri="{BB962C8B-B14F-4D97-AF65-F5344CB8AC3E}">
        <p14:creationId xmlns:p14="http://schemas.microsoft.com/office/powerpoint/2010/main" val="26223099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21</a:t>
            </a:fld>
            <a:endParaRPr lang="en-US"/>
          </a:p>
        </p:txBody>
      </p:sp>
      <p:sp>
        <p:nvSpPr>
          <p:cNvPr id="3" name="Subtitle 2"/>
          <p:cNvSpPr>
            <a:spLocks noGrp="1"/>
          </p:cNvSpPr>
          <p:nvPr>
            <p:ph type="subTitle" idx="1"/>
          </p:nvPr>
        </p:nvSpPr>
        <p:spPr>
          <a:xfrm>
            <a:off x="609600" y="1219200"/>
            <a:ext cx="8229600" cy="5105400"/>
          </a:xfrm>
        </p:spPr>
        <p:txBody>
          <a:bodyPr>
            <a:normAutofit/>
          </a:bodyPr>
          <a:lstStyle/>
          <a:p>
            <a:r>
              <a:rPr lang="en-US" sz="3600" b="1" dirty="0">
                <a:solidFill>
                  <a:srgbClr val="0000FF"/>
                </a:solidFill>
              </a:rPr>
              <a:t>Values</a:t>
            </a:r>
          </a:p>
          <a:p>
            <a:r>
              <a:rPr lang="en-US" sz="3200" b="1" dirty="0">
                <a:solidFill>
                  <a:srgbClr val="0000FF"/>
                </a:solidFill>
              </a:rPr>
              <a:t>Core Values</a:t>
            </a:r>
            <a:r>
              <a:rPr lang="en-US" sz="2400" b="1" dirty="0">
                <a:solidFill>
                  <a:schemeClr val="tx1"/>
                </a:solidFill>
              </a:rPr>
              <a:t>:</a:t>
            </a:r>
          </a:p>
          <a:p>
            <a:pPr marL="370332" indent="-342900">
              <a:buClr>
                <a:srgbClr val="0000FF"/>
              </a:buClr>
              <a:buFont typeface="Wingdings" panose="05000000000000000000" pitchFamily="2" charset="2"/>
              <a:buChar char="§"/>
            </a:pPr>
            <a:r>
              <a:rPr lang="en-US" sz="2800" b="1" i="1" dirty="0" smtClean="0">
                <a:solidFill>
                  <a:schemeClr val="tx1"/>
                </a:solidFill>
              </a:rPr>
              <a:t>Care </a:t>
            </a:r>
            <a:r>
              <a:rPr lang="en-US" sz="2800" b="1" i="1" dirty="0">
                <a:solidFill>
                  <a:schemeClr val="tx1"/>
                </a:solidFill>
              </a:rPr>
              <a:t>&amp; Compassion </a:t>
            </a:r>
            <a:r>
              <a:rPr lang="en-US" sz="2800" b="1" dirty="0">
                <a:solidFill>
                  <a:schemeClr val="tx1"/>
                </a:solidFill>
              </a:rPr>
              <a:t>for every life we touch.</a:t>
            </a:r>
          </a:p>
          <a:p>
            <a:pPr marL="370332" indent="-342900">
              <a:buClr>
                <a:srgbClr val="0000FF"/>
              </a:buClr>
              <a:buFont typeface="Wingdings" panose="05000000000000000000" pitchFamily="2" charset="2"/>
              <a:buChar char="§"/>
            </a:pPr>
            <a:r>
              <a:rPr lang="en-US" sz="2800" b="1" i="1" dirty="0" smtClean="0">
                <a:solidFill>
                  <a:schemeClr val="tx1"/>
                </a:solidFill>
              </a:rPr>
              <a:t>Respect </a:t>
            </a:r>
            <a:r>
              <a:rPr lang="en-US" sz="2800" b="1" i="1" dirty="0">
                <a:solidFill>
                  <a:schemeClr val="tx1"/>
                </a:solidFill>
              </a:rPr>
              <a:t>&amp; Appreciation </a:t>
            </a:r>
            <a:r>
              <a:rPr lang="en-US" sz="2800" b="1" dirty="0">
                <a:solidFill>
                  <a:schemeClr val="tx1"/>
                </a:solidFill>
              </a:rPr>
              <a:t>for each other.</a:t>
            </a:r>
          </a:p>
          <a:p>
            <a:pPr marL="370332" indent="-342900">
              <a:buClr>
                <a:srgbClr val="0000FF"/>
              </a:buClr>
              <a:buFont typeface="Wingdings" panose="05000000000000000000" pitchFamily="2" charset="2"/>
              <a:buChar char="§"/>
            </a:pPr>
            <a:r>
              <a:rPr lang="en-US" sz="2800" b="1" i="1" dirty="0" smtClean="0">
                <a:solidFill>
                  <a:schemeClr val="tx1"/>
                </a:solidFill>
              </a:rPr>
              <a:t>Teamwork </a:t>
            </a:r>
            <a:r>
              <a:rPr lang="en-US" sz="2800" b="1" i="1" dirty="0">
                <a:solidFill>
                  <a:schemeClr val="tx1"/>
                </a:solidFill>
              </a:rPr>
              <a:t>&amp; Enjoyment </a:t>
            </a:r>
            <a:r>
              <a:rPr lang="en-US" sz="2800" b="1" dirty="0">
                <a:solidFill>
                  <a:schemeClr val="tx1"/>
                </a:solidFill>
              </a:rPr>
              <a:t>in working together.</a:t>
            </a:r>
          </a:p>
          <a:p>
            <a:pPr marL="370332" indent="-342900">
              <a:buClr>
                <a:srgbClr val="0000FF"/>
              </a:buClr>
              <a:buFont typeface="Wingdings" panose="05000000000000000000" pitchFamily="2" charset="2"/>
              <a:buChar char="§"/>
            </a:pPr>
            <a:r>
              <a:rPr lang="en-US" sz="2800" b="1" i="1" dirty="0" smtClean="0">
                <a:solidFill>
                  <a:schemeClr val="tx1"/>
                </a:solidFill>
              </a:rPr>
              <a:t>Focus </a:t>
            </a:r>
            <a:r>
              <a:rPr lang="en-US" sz="2800" b="1" i="1" dirty="0">
                <a:solidFill>
                  <a:schemeClr val="tx1"/>
                </a:solidFill>
              </a:rPr>
              <a:t>&amp; Discipline </a:t>
            </a:r>
            <a:r>
              <a:rPr lang="en-US" sz="2800" b="1" dirty="0">
                <a:solidFill>
                  <a:schemeClr val="tx1"/>
                </a:solidFill>
              </a:rPr>
              <a:t>on improving the quality of care.</a:t>
            </a:r>
          </a:p>
          <a:p>
            <a:pPr marL="370332" indent="-342900">
              <a:buClr>
                <a:srgbClr val="0000FF"/>
              </a:buClr>
              <a:buFont typeface="Wingdings" panose="05000000000000000000" pitchFamily="2" charset="2"/>
              <a:buChar char="§"/>
            </a:pPr>
            <a:r>
              <a:rPr lang="en-US" sz="2800" b="1" i="1" dirty="0" smtClean="0">
                <a:solidFill>
                  <a:schemeClr val="tx1"/>
                </a:solidFill>
              </a:rPr>
              <a:t>Creativity </a:t>
            </a:r>
            <a:r>
              <a:rPr lang="en-US" sz="2800" b="1" i="1" dirty="0">
                <a:solidFill>
                  <a:schemeClr val="tx1"/>
                </a:solidFill>
              </a:rPr>
              <a:t>&amp; Innovation </a:t>
            </a:r>
            <a:r>
              <a:rPr lang="en-US" sz="2800" b="1" dirty="0">
                <a:solidFill>
                  <a:schemeClr val="tx1"/>
                </a:solidFill>
              </a:rPr>
              <a:t>to develop effective solutions.</a:t>
            </a:r>
          </a:p>
          <a:p>
            <a:pPr marL="370332" indent="-342900">
              <a:buClr>
                <a:srgbClr val="0000FF"/>
              </a:buClr>
              <a:buFont typeface="Wingdings" panose="05000000000000000000" pitchFamily="2" charset="2"/>
              <a:buChar char="§"/>
            </a:pPr>
            <a:r>
              <a:rPr lang="en-US" sz="2800" b="1" i="1" dirty="0" smtClean="0">
                <a:solidFill>
                  <a:schemeClr val="tx1"/>
                </a:solidFill>
              </a:rPr>
              <a:t>Honesty </a:t>
            </a:r>
            <a:r>
              <a:rPr lang="en-US" sz="2800" b="1" i="1" dirty="0">
                <a:solidFill>
                  <a:schemeClr val="tx1"/>
                </a:solidFill>
              </a:rPr>
              <a:t>&amp; Integrity </a:t>
            </a:r>
            <a:r>
              <a:rPr lang="en-US" sz="2800" b="1" dirty="0">
                <a:solidFill>
                  <a:schemeClr val="tx1"/>
                </a:solidFill>
              </a:rPr>
              <a:t>in all dealings</a:t>
            </a:r>
            <a:r>
              <a:rPr lang="en-US" sz="2800" b="1" dirty="0" smtClean="0">
                <a:solidFill>
                  <a:schemeClr val="tx1"/>
                </a:solidFill>
              </a:rPr>
              <a:t>. </a:t>
            </a:r>
            <a:endParaRPr lang="en-US" sz="2800" b="1" dirty="0">
              <a:solidFill>
                <a:schemeClr val="tx1"/>
              </a:solidFill>
            </a:endParaRPr>
          </a:p>
        </p:txBody>
      </p:sp>
    </p:spTree>
    <p:extLst>
      <p:ext uri="{BB962C8B-B14F-4D97-AF65-F5344CB8AC3E}">
        <p14:creationId xmlns:p14="http://schemas.microsoft.com/office/powerpoint/2010/main" val="17628257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22</a:t>
            </a:fld>
            <a:endParaRPr lang="en-US"/>
          </a:p>
        </p:txBody>
      </p:sp>
      <p:sp>
        <p:nvSpPr>
          <p:cNvPr id="3" name="Subtitle 2"/>
          <p:cNvSpPr>
            <a:spLocks noGrp="1"/>
          </p:cNvSpPr>
          <p:nvPr>
            <p:ph type="subTitle" idx="1"/>
          </p:nvPr>
        </p:nvSpPr>
        <p:spPr>
          <a:xfrm>
            <a:off x="609600" y="1219200"/>
            <a:ext cx="8229600" cy="5105400"/>
          </a:xfrm>
        </p:spPr>
        <p:txBody>
          <a:bodyPr>
            <a:normAutofit fontScale="77500" lnSpcReduction="20000"/>
          </a:bodyPr>
          <a:lstStyle/>
          <a:p>
            <a:r>
              <a:rPr lang="en-US" sz="3200" b="1" dirty="0" smtClean="0">
                <a:solidFill>
                  <a:srgbClr val="0000FF"/>
                </a:solidFill>
              </a:rPr>
              <a:t>How </a:t>
            </a:r>
            <a:r>
              <a:rPr lang="en-US" sz="3200" b="1" dirty="0">
                <a:solidFill>
                  <a:srgbClr val="0000FF"/>
                </a:solidFill>
              </a:rPr>
              <a:t>should Values Be established?</a:t>
            </a:r>
          </a:p>
          <a:p>
            <a:pPr marL="484632" indent="-457200">
              <a:buClr>
                <a:srgbClr val="0000FF"/>
              </a:buClr>
              <a:buFont typeface="Wingdings" panose="05000000000000000000" pitchFamily="2" charset="2"/>
              <a:buChar char="§"/>
            </a:pPr>
            <a:r>
              <a:rPr lang="en-US" sz="3200" b="1" dirty="0">
                <a:solidFill>
                  <a:schemeClr val="tx1"/>
                </a:solidFill>
              </a:rPr>
              <a:t>Values should be based on the core beliefs and expectations of key shareholders. </a:t>
            </a:r>
            <a:endParaRPr lang="en-US" sz="3200" b="1" dirty="0" smtClean="0">
              <a:solidFill>
                <a:schemeClr val="tx1"/>
              </a:solidFill>
            </a:endParaRPr>
          </a:p>
          <a:p>
            <a:pPr marL="484632" indent="-457200">
              <a:buClr>
                <a:srgbClr val="0000FF"/>
              </a:buClr>
              <a:buFont typeface="Wingdings" panose="05000000000000000000" pitchFamily="2" charset="2"/>
              <a:buChar char="§"/>
            </a:pPr>
            <a:r>
              <a:rPr lang="en-US" sz="3200" b="1" dirty="0" smtClean="0">
                <a:solidFill>
                  <a:schemeClr val="tx1"/>
                </a:solidFill>
              </a:rPr>
              <a:t>The </a:t>
            </a:r>
            <a:r>
              <a:rPr lang="en-US" sz="3200" b="1" dirty="0">
                <a:solidFill>
                  <a:schemeClr val="tx1"/>
                </a:solidFill>
              </a:rPr>
              <a:t>following guidelines describe one method for understanding and establishing an organization’s values</a:t>
            </a:r>
            <a:r>
              <a:rPr lang="en-US" sz="2800" b="1" dirty="0" smtClean="0">
                <a:solidFill>
                  <a:schemeClr val="tx1"/>
                </a:solidFill>
              </a:rPr>
              <a:t>. </a:t>
            </a:r>
          </a:p>
          <a:p>
            <a:pPr marL="914400" lvl="1" indent="-457200" algn="l">
              <a:buClr>
                <a:srgbClr val="0000FF"/>
              </a:buClr>
              <a:buFont typeface="Wingdings" panose="05000000000000000000" pitchFamily="2" charset="2"/>
              <a:buChar char="q"/>
            </a:pPr>
            <a:r>
              <a:rPr lang="en-US" sz="3100" b="1" dirty="0">
                <a:solidFill>
                  <a:schemeClr val="tx1"/>
                </a:solidFill>
              </a:rPr>
              <a:t>Obtain key stakeholders’ expectations for the organization</a:t>
            </a:r>
            <a:r>
              <a:rPr lang="en-US" sz="3100" b="1" dirty="0" smtClean="0">
                <a:solidFill>
                  <a:schemeClr val="tx1"/>
                </a:solidFill>
              </a:rPr>
              <a:t>.</a:t>
            </a:r>
          </a:p>
          <a:p>
            <a:pPr marL="914400" lvl="1" indent="-457200" algn="l">
              <a:buClr>
                <a:srgbClr val="0000FF"/>
              </a:buClr>
              <a:buFont typeface="Wingdings" panose="05000000000000000000" pitchFamily="2" charset="2"/>
              <a:buChar char="q"/>
            </a:pPr>
            <a:r>
              <a:rPr lang="en-US" sz="3100" b="1" dirty="0"/>
              <a:t>Identify common values among stakeholders. Emphasis should be placed on values that distinguish the organization from its competitors.</a:t>
            </a:r>
          </a:p>
          <a:p>
            <a:pPr marL="914400" lvl="1" indent="-457200" algn="l">
              <a:buClr>
                <a:srgbClr val="0000FF"/>
              </a:buClr>
              <a:buFont typeface="Wingdings" panose="05000000000000000000" pitchFamily="2" charset="2"/>
              <a:buChar char="q"/>
            </a:pPr>
            <a:r>
              <a:rPr lang="en-US" sz="3100" b="1" dirty="0"/>
              <a:t>Values should be visible and tangible to employees</a:t>
            </a:r>
            <a:r>
              <a:rPr lang="en-US" sz="3100" b="1" dirty="0" smtClean="0"/>
              <a:t>.</a:t>
            </a:r>
          </a:p>
          <a:p>
            <a:pPr marL="914400" lvl="1" indent="-457200" algn="l">
              <a:buClr>
                <a:srgbClr val="0000FF"/>
              </a:buClr>
              <a:buFont typeface="Wingdings" panose="05000000000000000000" pitchFamily="2" charset="2"/>
              <a:buChar char="q"/>
            </a:pPr>
            <a:r>
              <a:rPr lang="en-US" sz="3100" b="1" dirty="0"/>
              <a:t>Values should be memorable. Values should be expressed in terms that stakeholders understand and can remember.</a:t>
            </a:r>
          </a:p>
        </p:txBody>
      </p:sp>
    </p:spTree>
    <p:extLst>
      <p:ext uri="{BB962C8B-B14F-4D97-AF65-F5344CB8AC3E}">
        <p14:creationId xmlns:p14="http://schemas.microsoft.com/office/powerpoint/2010/main" val="14268923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23</a:t>
            </a:fld>
            <a:endParaRPr lang="en-US"/>
          </a:p>
        </p:txBody>
      </p:sp>
      <p:sp>
        <p:nvSpPr>
          <p:cNvPr id="3" name="Subtitle 2"/>
          <p:cNvSpPr>
            <a:spLocks noGrp="1"/>
          </p:cNvSpPr>
          <p:nvPr>
            <p:ph type="subTitle" idx="1"/>
          </p:nvPr>
        </p:nvSpPr>
        <p:spPr>
          <a:xfrm>
            <a:off x="609600" y="1219200"/>
            <a:ext cx="8229600" cy="5105400"/>
          </a:xfrm>
        </p:spPr>
        <p:txBody>
          <a:bodyPr>
            <a:normAutofit/>
          </a:bodyPr>
          <a:lstStyle/>
          <a:p>
            <a:r>
              <a:rPr lang="en-US" sz="2800" b="1" dirty="0">
                <a:solidFill>
                  <a:srgbClr val="0000FF"/>
                </a:solidFill>
              </a:rPr>
              <a:t>Mission</a:t>
            </a:r>
          </a:p>
          <a:p>
            <a:pPr marL="484632" indent="-457200">
              <a:buClr>
                <a:srgbClr val="0000FF"/>
              </a:buClr>
              <a:buFont typeface="Wingdings" panose="05000000000000000000" pitchFamily="2" charset="2"/>
              <a:buChar char="§"/>
            </a:pPr>
            <a:r>
              <a:rPr lang="en-US" sz="2800" b="1" dirty="0">
                <a:solidFill>
                  <a:schemeClr val="tx1"/>
                </a:solidFill>
              </a:rPr>
              <a:t>An organization’s mission is an enduring statement of purpose that distinguishes it from other organizations and identifies the scope of its operations in terms of products and markets.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An </a:t>
            </a:r>
            <a:r>
              <a:rPr lang="en-US" sz="2800" b="1" dirty="0">
                <a:solidFill>
                  <a:schemeClr val="tx1"/>
                </a:solidFill>
              </a:rPr>
              <a:t>organization’s mission should be the foundation of its strategic direction and reflect its values.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The </a:t>
            </a:r>
            <a:r>
              <a:rPr lang="en-US" sz="2800" b="1" dirty="0">
                <a:solidFill>
                  <a:schemeClr val="tx1"/>
                </a:solidFill>
              </a:rPr>
              <a:t>mission indicates which stakeholders are most important, and its fulfillment is the basis for judging an organization’s success</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5585747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24</a:t>
            </a:fld>
            <a:endParaRPr lang="en-US"/>
          </a:p>
        </p:txBody>
      </p:sp>
      <p:sp>
        <p:nvSpPr>
          <p:cNvPr id="3" name="Subtitle 2"/>
          <p:cNvSpPr>
            <a:spLocks noGrp="1"/>
          </p:cNvSpPr>
          <p:nvPr>
            <p:ph type="subTitle" idx="1"/>
          </p:nvPr>
        </p:nvSpPr>
        <p:spPr>
          <a:xfrm>
            <a:off x="609600" y="1219200"/>
            <a:ext cx="8229600" cy="5105400"/>
          </a:xfrm>
        </p:spPr>
        <p:txBody>
          <a:bodyPr>
            <a:normAutofit fontScale="92500" lnSpcReduction="20000"/>
          </a:bodyPr>
          <a:lstStyle/>
          <a:p>
            <a:r>
              <a:rPr lang="en-US" sz="2800" b="1" dirty="0">
                <a:solidFill>
                  <a:srgbClr val="0000FF"/>
                </a:solidFill>
              </a:rPr>
              <a:t>Mission</a:t>
            </a:r>
          </a:p>
          <a:p>
            <a:pPr marL="484632" indent="-457200">
              <a:buClr>
                <a:srgbClr val="0000FF"/>
              </a:buClr>
              <a:buFont typeface="Wingdings" panose="05000000000000000000" pitchFamily="2" charset="2"/>
              <a:buChar char="§"/>
            </a:pPr>
            <a:r>
              <a:rPr lang="en-US" sz="2800" b="1" dirty="0">
                <a:solidFill>
                  <a:schemeClr val="tx1"/>
                </a:solidFill>
              </a:rPr>
              <a:t>In the hierarchy of goals (end results and organizational plans to accomplish them), the mission captures the organization’s distinctive character.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Although </a:t>
            </a:r>
            <a:r>
              <a:rPr lang="en-US" sz="2800" b="1" dirty="0">
                <a:solidFill>
                  <a:schemeClr val="tx1"/>
                </a:solidFill>
              </a:rPr>
              <a:t>a well-conceived mission is general, it is more concrete than vision.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An </a:t>
            </a:r>
            <a:r>
              <a:rPr lang="en-US" sz="2800" b="1" dirty="0">
                <a:solidFill>
                  <a:schemeClr val="tx1"/>
                </a:solidFill>
              </a:rPr>
              <a:t>organizational mission is not an expression of hope. On the contrary, it is an attempt to capture the essence of the organizational purpose and commit it to writing.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Amedisys</a:t>
            </a:r>
            <a:r>
              <a:rPr lang="en-US" sz="2800" b="1" dirty="0">
                <a:solidFill>
                  <a:schemeClr val="tx1"/>
                </a:solidFill>
              </a:rPr>
              <a:t>, a provider of home health nursing services, states that its purpose is to “assist patients in maintaining and improving their quality of life.” This is the company’s purpose– the reason it exists</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15471273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25</a:t>
            </a:fld>
            <a:endParaRPr lang="en-US"/>
          </a:p>
        </p:txBody>
      </p:sp>
      <p:sp>
        <p:nvSpPr>
          <p:cNvPr id="3" name="Subtitle 2"/>
          <p:cNvSpPr>
            <a:spLocks noGrp="1"/>
          </p:cNvSpPr>
          <p:nvPr>
            <p:ph type="subTitle" idx="1"/>
          </p:nvPr>
        </p:nvSpPr>
        <p:spPr>
          <a:xfrm>
            <a:off x="609600" y="1295400"/>
            <a:ext cx="8229600" cy="5029200"/>
          </a:xfrm>
        </p:spPr>
        <p:txBody>
          <a:bodyPr>
            <a:normAutofit fontScale="77500" lnSpcReduction="20000"/>
          </a:bodyPr>
          <a:lstStyle/>
          <a:p>
            <a:r>
              <a:rPr lang="en-US" sz="4100" b="1" dirty="0">
                <a:solidFill>
                  <a:srgbClr val="0000FF"/>
                </a:solidFill>
              </a:rPr>
              <a:t>Mission</a:t>
            </a:r>
          </a:p>
          <a:p>
            <a:pPr marL="484632" indent="-457200">
              <a:buClr>
                <a:srgbClr val="0000FF"/>
              </a:buClr>
              <a:buFont typeface="Wingdings" panose="05000000000000000000" pitchFamily="2" charset="2"/>
              <a:buChar char="§"/>
            </a:pPr>
            <a:r>
              <a:rPr lang="en-US" sz="2800" b="1" dirty="0">
                <a:solidFill>
                  <a:schemeClr val="tx1"/>
                </a:solidFill>
              </a:rPr>
              <a:t>A mission can keep management focused on meeting the needs of key stakeholders, thereby reducing the risk of losing their support.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The </a:t>
            </a:r>
            <a:r>
              <a:rPr lang="en-US" sz="2800" b="1" dirty="0">
                <a:solidFill>
                  <a:schemeClr val="tx1"/>
                </a:solidFill>
              </a:rPr>
              <a:t>mission should be a guide to establishing goals, performance measures, and structures aimed at creating value for stakeholders.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The </a:t>
            </a:r>
            <a:r>
              <a:rPr lang="en-US" sz="2800" b="1" dirty="0">
                <a:solidFill>
                  <a:schemeClr val="tx1"/>
                </a:solidFill>
              </a:rPr>
              <a:t>mission should address the organization’s reason for being (what the organization does), why it does what it does, and for whom it does it.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As </a:t>
            </a:r>
            <a:r>
              <a:rPr lang="en-US" sz="2800" b="1" dirty="0">
                <a:solidFill>
                  <a:schemeClr val="tx1"/>
                </a:solidFill>
              </a:rPr>
              <a:t>a direct outgrowth of the organization’s values, the mission guides leaders to make ethical choices and allocate resources appropriately.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It </a:t>
            </a:r>
            <a:r>
              <a:rPr lang="en-US" sz="2800" b="1" dirty="0">
                <a:solidFill>
                  <a:schemeClr val="tx1"/>
                </a:solidFill>
              </a:rPr>
              <a:t>is the foundation on which to base the answer to the question Are we doing the right things for the right reasons</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6558182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26</a:t>
            </a:fld>
            <a:endParaRPr lang="en-US"/>
          </a:p>
        </p:txBody>
      </p:sp>
      <p:sp>
        <p:nvSpPr>
          <p:cNvPr id="3" name="Subtitle 2"/>
          <p:cNvSpPr>
            <a:spLocks noGrp="1"/>
          </p:cNvSpPr>
          <p:nvPr>
            <p:ph type="subTitle" idx="1"/>
          </p:nvPr>
        </p:nvSpPr>
        <p:spPr>
          <a:xfrm>
            <a:off x="609600" y="1295400"/>
            <a:ext cx="8229600" cy="5029200"/>
          </a:xfrm>
        </p:spPr>
        <p:txBody>
          <a:bodyPr>
            <a:normAutofit/>
          </a:bodyPr>
          <a:lstStyle/>
          <a:p>
            <a:r>
              <a:rPr lang="en-US" sz="4100" b="1" dirty="0">
                <a:solidFill>
                  <a:srgbClr val="0000FF"/>
                </a:solidFill>
              </a:rPr>
              <a:t>Mission</a:t>
            </a:r>
          </a:p>
          <a:p>
            <a:pPr marL="484632" indent="-457200">
              <a:buClr>
                <a:srgbClr val="0000FF"/>
              </a:buClr>
              <a:buFont typeface="Wingdings" panose="05000000000000000000" pitchFamily="2" charset="2"/>
              <a:buChar char="§"/>
            </a:pPr>
            <a:r>
              <a:rPr lang="en-US" sz="2800" b="1" dirty="0">
                <a:solidFill>
                  <a:schemeClr val="tx1"/>
                </a:solidFill>
              </a:rPr>
              <a:t>The primary purpose of mission statements is to communicate measurable, definable, and actionable objectives to internal and external stakeholders.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Missions </a:t>
            </a:r>
            <a:r>
              <a:rPr lang="en-US" sz="2800" b="1" dirty="0">
                <a:solidFill>
                  <a:schemeClr val="tx1"/>
                </a:solidFill>
              </a:rPr>
              <a:t>should motivate employees and give them a worthwhile purpose.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A </a:t>
            </a:r>
            <a:r>
              <a:rPr lang="en-US" sz="2800" b="1" dirty="0">
                <a:solidFill>
                  <a:schemeClr val="tx1"/>
                </a:solidFill>
              </a:rPr>
              <a:t>mission becomes meaningful only when it begins to affect the behavior and actions of stakeholders</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2491653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27</a:t>
            </a:fld>
            <a:endParaRPr lang="en-US"/>
          </a:p>
        </p:txBody>
      </p:sp>
      <p:sp>
        <p:nvSpPr>
          <p:cNvPr id="3" name="Subtitle 2"/>
          <p:cNvSpPr>
            <a:spLocks noGrp="1"/>
          </p:cNvSpPr>
          <p:nvPr>
            <p:ph type="subTitle" idx="1"/>
          </p:nvPr>
        </p:nvSpPr>
        <p:spPr>
          <a:xfrm>
            <a:off x="609600" y="1295400"/>
            <a:ext cx="8229600" cy="5029200"/>
          </a:xfrm>
        </p:spPr>
        <p:txBody>
          <a:bodyPr>
            <a:normAutofit fontScale="92500" lnSpcReduction="10000"/>
          </a:bodyPr>
          <a:lstStyle/>
          <a:p>
            <a:r>
              <a:rPr lang="en-US" sz="4100" b="1" dirty="0">
                <a:solidFill>
                  <a:srgbClr val="0000FF"/>
                </a:solidFill>
              </a:rPr>
              <a:t>Mission</a:t>
            </a:r>
          </a:p>
          <a:p>
            <a:pPr marL="484632" indent="-457200">
              <a:buClr>
                <a:srgbClr val="0000FF"/>
              </a:buClr>
              <a:buFont typeface="Arial" panose="020B0604020202020204" pitchFamily="34" charset="0"/>
              <a:buChar char="•"/>
            </a:pPr>
            <a:r>
              <a:rPr lang="en-US" sz="2800" b="1" dirty="0">
                <a:solidFill>
                  <a:schemeClr val="tx1"/>
                </a:solidFill>
              </a:rPr>
              <a:t>Key components of a mission statement include a definition of the organization’s product or service, the organization’s standards and values, and the population or key stakeholders the organization serves. </a:t>
            </a:r>
            <a:endParaRPr lang="en-US" sz="2800" b="1" dirty="0" smtClean="0">
              <a:solidFill>
                <a:schemeClr val="tx1"/>
              </a:solidFill>
            </a:endParaRPr>
          </a:p>
          <a:p>
            <a:pPr marL="484632" indent="-457200">
              <a:buClr>
                <a:srgbClr val="0000FF"/>
              </a:buClr>
              <a:buFont typeface="Arial" panose="020B0604020202020204" pitchFamily="34" charset="0"/>
              <a:buChar char="•"/>
            </a:pPr>
            <a:r>
              <a:rPr lang="en-US" sz="2800" b="1" dirty="0" smtClean="0">
                <a:solidFill>
                  <a:schemeClr val="tx1"/>
                </a:solidFill>
              </a:rPr>
              <a:t>The </a:t>
            </a:r>
            <a:r>
              <a:rPr lang="en-US" sz="2800" b="1" dirty="0">
                <a:solidFill>
                  <a:schemeClr val="tx1"/>
                </a:solidFill>
              </a:rPr>
              <a:t>mission also sets boundaries beyond which the company does not venture. Some missions target a specific customer base. </a:t>
            </a:r>
            <a:endParaRPr lang="en-US" sz="2800" b="1" dirty="0" smtClean="0">
              <a:solidFill>
                <a:schemeClr val="tx1"/>
              </a:solidFill>
            </a:endParaRPr>
          </a:p>
          <a:p>
            <a:pPr marL="484632" indent="-457200">
              <a:buClr>
                <a:srgbClr val="0000FF"/>
              </a:buClr>
              <a:buFont typeface="Arial" panose="020B0604020202020204" pitchFamily="34" charset="0"/>
              <a:buChar char="•"/>
            </a:pPr>
            <a:r>
              <a:rPr lang="en-US" sz="2800" b="1" dirty="0" smtClean="0">
                <a:solidFill>
                  <a:schemeClr val="tx1"/>
                </a:solidFill>
              </a:rPr>
              <a:t>For </a:t>
            </a:r>
            <a:r>
              <a:rPr lang="en-US" sz="2800" b="1" dirty="0">
                <a:solidFill>
                  <a:schemeClr val="tx1"/>
                </a:solidFill>
              </a:rPr>
              <a:t>example, an organization may state in its mission that it serves a special demographic segment (e.g., women or children) or a particular region</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34174848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28</a:t>
            </a:fld>
            <a:endParaRPr lang="en-US"/>
          </a:p>
        </p:txBody>
      </p:sp>
      <p:sp>
        <p:nvSpPr>
          <p:cNvPr id="3" name="Subtitle 2"/>
          <p:cNvSpPr>
            <a:spLocks noGrp="1"/>
          </p:cNvSpPr>
          <p:nvPr>
            <p:ph type="subTitle" idx="1"/>
          </p:nvPr>
        </p:nvSpPr>
        <p:spPr>
          <a:xfrm>
            <a:off x="609600" y="1295400"/>
            <a:ext cx="8229600" cy="5029200"/>
          </a:xfrm>
        </p:spPr>
        <p:txBody>
          <a:bodyPr>
            <a:normAutofit fontScale="92500" lnSpcReduction="20000"/>
          </a:bodyPr>
          <a:lstStyle/>
          <a:p>
            <a:r>
              <a:rPr lang="en-US" sz="4100" b="1" dirty="0">
                <a:solidFill>
                  <a:srgbClr val="0000FF"/>
                </a:solidFill>
              </a:rPr>
              <a:t>Mission</a:t>
            </a:r>
          </a:p>
          <a:p>
            <a:pPr marL="484632" indent="-457200">
              <a:buClr>
                <a:srgbClr val="0000FF"/>
              </a:buClr>
              <a:buFont typeface="Wingdings" panose="05000000000000000000" pitchFamily="2" charset="2"/>
              <a:buChar char="§"/>
            </a:pPr>
            <a:r>
              <a:rPr lang="en-US" sz="2800" b="1" dirty="0">
                <a:solidFill>
                  <a:schemeClr val="tx1"/>
                </a:solidFill>
              </a:rPr>
              <a:t>The purpose of the mission statement is to describe the organization’s competitive advantage: what the organization does differently or better than others.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The </a:t>
            </a:r>
            <a:r>
              <a:rPr lang="en-US" sz="2800" b="1" dirty="0">
                <a:solidFill>
                  <a:schemeClr val="tx1"/>
                </a:solidFill>
              </a:rPr>
              <a:t>mission statements of organizations in an industry often are too similar—“long on lofty ideals and objectives” and lacking elements that distinguish them from their competitors.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In </a:t>
            </a:r>
            <a:r>
              <a:rPr lang="en-US" sz="2800" b="1" dirty="0">
                <a:solidFill>
                  <a:schemeClr val="tx1"/>
                </a:solidFill>
              </a:rPr>
              <a:t>healthcare, common mission statements include such wording as “providing world-class services” and “setting the community’s quality standards.”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This </a:t>
            </a:r>
            <a:r>
              <a:rPr lang="en-US" sz="2800" b="1" dirty="0">
                <a:solidFill>
                  <a:schemeClr val="tx1"/>
                </a:solidFill>
              </a:rPr>
              <a:t>lack of difference is frequently reflected in public relations materials that focus on the soft, caring aspect of healthcare employees</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27463906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29</a:t>
            </a:fld>
            <a:endParaRPr lang="en-US"/>
          </a:p>
        </p:txBody>
      </p:sp>
      <p:sp>
        <p:nvSpPr>
          <p:cNvPr id="3" name="Subtitle 2"/>
          <p:cNvSpPr>
            <a:spLocks noGrp="1"/>
          </p:cNvSpPr>
          <p:nvPr>
            <p:ph type="subTitle" idx="1"/>
          </p:nvPr>
        </p:nvSpPr>
        <p:spPr>
          <a:xfrm>
            <a:off x="609600" y="1295400"/>
            <a:ext cx="8229600" cy="5029200"/>
          </a:xfrm>
        </p:spPr>
        <p:txBody>
          <a:bodyPr>
            <a:normAutofit fontScale="92500" lnSpcReduction="20000"/>
          </a:bodyPr>
          <a:lstStyle/>
          <a:p>
            <a:r>
              <a:rPr lang="en-US" sz="4100" b="1" dirty="0">
                <a:solidFill>
                  <a:srgbClr val="0000FF"/>
                </a:solidFill>
              </a:rPr>
              <a:t>Mission</a:t>
            </a:r>
          </a:p>
          <a:p>
            <a:pPr marL="484632" indent="-457200">
              <a:buClr>
                <a:srgbClr val="0000FF"/>
              </a:buClr>
              <a:buFont typeface="Wingdings" panose="05000000000000000000" pitchFamily="2" charset="2"/>
              <a:buChar char="§"/>
            </a:pPr>
            <a:r>
              <a:rPr lang="en-US" sz="2800" b="1" dirty="0">
                <a:solidFill>
                  <a:schemeClr val="tx1"/>
                </a:solidFill>
              </a:rPr>
              <a:t>One organization proclaims “we care,” and then a competitor puts up a bigger billboard stating that it cares more.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Subsequently</a:t>
            </a:r>
            <a:r>
              <a:rPr lang="en-US" sz="2800" b="1" dirty="0">
                <a:solidFill>
                  <a:schemeClr val="tx1"/>
                </a:solidFill>
              </a:rPr>
              <a:t>, another competitor’s marketing states that it cares the most—and so on.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Most </a:t>
            </a:r>
            <a:r>
              <a:rPr lang="en-US" sz="2800" b="1" dirty="0">
                <a:solidFill>
                  <a:schemeClr val="tx1"/>
                </a:solidFill>
              </a:rPr>
              <a:t>organizations over time tend to imitate their competitors and copy their structures, policies, and practices.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This </a:t>
            </a:r>
            <a:r>
              <a:rPr lang="en-US" sz="2800" b="1" dirty="0">
                <a:solidFill>
                  <a:schemeClr val="tx1"/>
                </a:solidFill>
              </a:rPr>
              <a:t>“isomorphism” suggests that, especially in industries where goals are ambiguous and great uncertainty exists, they may do so in response to external pressures from laws, accreditation rules, and professional associations</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2791323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3</a:t>
            </a:fld>
            <a:endParaRPr lang="en-US"/>
          </a:p>
        </p:txBody>
      </p:sp>
      <p:sp>
        <p:nvSpPr>
          <p:cNvPr id="3" name="Subtitle 2"/>
          <p:cNvSpPr>
            <a:spLocks noGrp="1"/>
          </p:cNvSpPr>
          <p:nvPr>
            <p:ph type="subTitle" idx="1"/>
          </p:nvPr>
        </p:nvSpPr>
        <p:spPr>
          <a:xfrm>
            <a:off x="457200" y="1219200"/>
            <a:ext cx="8382000" cy="5105400"/>
          </a:xfrm>
        </p:spPr>
        <p:txBody>
          <a:bodyPr>
            <a:normAutofit lnSpcReduction="10000"/>
          </a:bodyPr>
          <a:lstStyle/>
          <a:p>
            <a:r>
              <a:rPr lang="en-US" sz="2800" b="1" dirty="0">
                <a:solidFill>
                  <a:srgbClr val="0000FF"/>
                </a:solidFill>
              </a:rPr>
              <a:t>Stakeholders and organizational Purpose</a:t>
            </a:r>
          </a:p>
          <a:p>
            <a:pPr marL="484632" indent="-457200">
              <a:buClr>
                <a:srgbClr val="0000FF"/>
              </a:buClr>
              <a:buFont typeface="Wingdings" panose="05000000000000000000" pitchFamily="2" charset="2"/>
              <a:buChar char="§"/>
            </a:pPr>
            <a:r>
              <a:rPr lang="en-US" sz="2800" b="1" dirty="0">
                <a:solidFill>
                  <a:schemeClr val="tx1"/>
                </a:solidFill>
              </a:rPr>
              <a:t>Organizations are created to efficiently and effectively accomplish some aim or output for a group(s) of stakeholders.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Outputs </a:t>
            </a:r>
            <a:r>
              <a:rPr lang="en-US" sz="2800" b="1" dirty="0">
                <a:solidFill>
                  <a:schemeClr val="tx1"/>
                </a:solidFill>
              </a:rPr>
              <a:t>might be the production of cars or prescription drugs or the provision of community benefits or healthcare services, to name a few.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Stakeholders </a:t>
            </a:r>
            <a:r>
              <a:rPr lang="en-US" sz="2800" b="1" dirty="0">
                <a:solidFill>
                  <a:schemeClr val="tx1"/>
                </a:solidFill>
              </a:rPr>
              <a:t>are individuals and groups that have some investment in an organization and/or obtain some benefit from it.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Ultimately</a:t>
            </a:r>
            <a:r>
              <a:rPr lang="en-US" sz="2800" b="1" dirty="0">
                <a:solidFill>
                  <a:schemeClr val="tx1"/>
                </a:solidFill>
              </a:rPr>
              <a:t>, organizations exist for the benefit of their stakeholders.</a:t>
            </a:r>
            <a:endParaRPr lang="en-US" sz="2800" b="1" dirty="0">
              <a:solidFill>
                <a:schemeClr val="tx1"/>
              </a:solidFill>
            </a:endParaRPr>
          </a:p>
        </p:txBody>
      </p:sp>
    </p:spTree>
    <p:extLst>
      <p:ext uri="{BB962C8B-B14F-4D97-AF65-F5344CB8AC3E}">
        <p14:creationId xmlns:p14="http://schemas.microsoft.com/office/powerpoint/2010/main" val="25030680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30</a:t>
            </a:fld>
            <a:endParaRPr lang="en-US"/>
          </a:p>
        </p:txBody>
      </p:sp>
      <p:sp>
        <p:nvSpPr>
          <p:cNvPr id="3" name="Subtitle 2"/>
          <p:cNvSpPr>
            <a:spLocks noGrp="1"/>
          </p:cNvSpPr>
          <p:nvPr>
            <p:ph type="subTitle" idx="1"/>
          </p:nvPr>
        </p:nvSpPr>
        <p:spPr>
          <a:xfrm>
            <a:off x="609600" y="1295400"/>
            <a:ext cx="8229600" cy="5029200"/>
          </a:xfrm>
        </p:spPr>
        <p:txBody>
          <a:bodyPr>
            <a:normAutofit/>
          </a:bodyPr>
          <a:lstStyle/>
          <a:p>
            <a:r>
              <a:rPr lang="en-US" sz="4100" b="1" dirty="0">
                <a:solidFill>
                  <a:srgbClr val="0000FF"/>
                </a:solidFill>
              </a:rPr>
              <a:t>Mission</a:t>
            </a:r>
          </a:p>
          <a:p>
            <a:r>
              <a:rPr lang="en-US" sz="2800" b="1" dirty="0">
                <a:solidFill>
                  <a:schemeClr val="tx1"/>
                </a:solidFill>
              </a:rPr>
              <a:t>Although the content of successful companies’ missions varies, generally missions should contain</a:t>
            </a:r>
          </a:p>
          <a:p>
            <a:pPr marL="484632" indent="-457200">
              <a:buClr>
                <a:srgbClr val="0000FF"/>
              </a:buClr>
              <a:buFont typeface="Wingdings" panose="05000000000000000000" pitchFamily="2" charset="2"/>
              <a:buChar char="§"/>
            </a:pPr>
            <a:r>
              <a:rPr lang="en-US" sz="2800" b="1" dirty="0">
                <a:solidFill>
                  <a:schemeClr val="tx1"/>
                </a:solidFill>
              </a:rPr>
              <a:t>The services or products offered, </a:t>
            </a:r>
          </a:p>
          <a:p>
            <a:pPr marL="484632" indent="-457200">
              <a:buClr>
                <a:srgbClr val="0000FF"/>
              </a:buClr>
              <a:buFont typeface="Wingdings" panose="05000000000000000000" pitchFamily="2" charset="2"/>
              <a:buChar char="§"/>
            </a:pPr>
            <a:r>
              <a:rPr lang="en-US" sz="2800" b="1" dirty="0">
                <a:solidFill>
                  <a:schemeClr val="tx1"/>
                </a:solidFill>
              </a:rPr>
              <a:t>The values and standards that distinguish the organization, and </a:t>
            </a:r>
          </a:p>
          <a:p>
            <a:pPr marL="484632" indent="-457200">
              <a:buClr>
                <a:srgbClr val="0000FF"/>
              </a:buClr>
              <a:buFont typeface="Wingdings" panose="05000000000000000000" pitchFamily="2" charset="2"/>
              <a:buChar char="§"/>
            </a:pPr>
            <a:r>
              <a:rPr lang="en-US" sz="2800" b="1" dirty="0">
                <a:solidFill>
                  <a:schemeClr val="tx1"/>
                </a:solidFill>
              </a:rPr>
              <a:t>The market(s) in which the organization operates</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25402238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31</a:t>
            </a:fld>
            <a:endParaRPr lang="en-US"/>
          </a:p>
        </p:txBody>
      </p:sp>
      <p:sp>
        <p:nvSpPr>
          <p:cNvPr id="3" name="Subtitle 2"/>
          <p:cNvSpPr>
            <a:spLocks noGrp="1"/>
          </p:cNvSpPr>
          <p:nvPr>
            <p:ph type="subTitle" idx="1"/>
          </p:nvPr>
        </p:nvSpPr>
        <p:spPr>
          <a:xfrm>
            <a:off x="609600" y="1295400"/>
            <a:ext cx="8229600" cy="5029200"/>
          </a:xfrm>
        </p:spPr>
        <p:txBody>
          <a:bodyPr>
            <a:normAutofit fontScale="92500" lnSpcReduction="10000"/>
          </a:bodyPr>
          <a:lstStyle/>
          <a:p>
            <a:r>
              <a:rPr lang="en-US" sz="4100" b="1" dirty="0">
                <a:solidFill>
                  <a:srgbClr val="0000FF"/>
                </a:solidFill>
              </a:rPr>
              <a:t>Mission</a:t>
            </a:r>
          </a:p>
          <a:p>
            <a:pPr marL="484632" indent="-457200">
              <a:buClr>
                <a:srgbClr val="0000FF"/>
              </a:buClr>
              <a:buFont typeface="Wingdings" panose="05000000000000000000" pitchFamily="2" charset="2"/>
              <a:buChar char="§"/>
            </a:pPr>
            <a:r>
              <a:rPr lang="en-US" sz="2800" b="1" dirty="0">
                <a:solidFill>
                  <a:schemeClr val="tx1"/>
                </a:solidFill>
              </a:rPr>
              <a:t>The experience of King Faisal Specialist (KFS) Hospital related in Exhibit 6.5 demonstrates the development of a meaningful, distinctive mission statement.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KFS </a:t>
            </a:r>
            <a:r>
              <a:rPr lang="en-US" sz="2800" b="1" dirty="0">
                <a:solidFill>
                  <a:schemeClr val="tx1"/>
                </a:solidFill>
              </a:rPr>
              <a:t>had to determine what its actual purpose was and what functions existed to support that purpose.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Instead </a:t>
            </a:r>
            <a:r>
              <a:rPr lang="en-US" sz="2800" b="1" dirty="0">
                <a:solidFill>
                  <a:schemeClr val="tx1"/>
                </a:solidFill>
              </a:rPr>
              <a:t>of embracing multiple purposes, the hospital determined that its primary reason for existence was the provision of specialized medical services.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Education </a:t>
            </a:r>
            <a:r>
              <a:rPr lang="en-US" sz="2800" b="1" dirty="0">
                <a:solidFill>
                  <a:schemeClr val="tx1"/>
                </a:solidFill>
              </a:rPr>
              <a:t>and research were important but only secondary to KFS’s focus—patient services</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11963039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32</a:t>
            </a:fld>
            <a:endParaRPr lang="en-US"/>
          </a:p>
        </p:txBody>
      </p:sp>
      <p:sp>
        <p:nvSpPr>
          <p:cNvPr id="3" name="Subtitle 2"/>
          <p:cNvSpPr>
            <a:spLocks noGrp="1"/>
          </p:cNvSpPr>
          <p:nvPr>
            <p:ph type="subTitle" idx="1"/>
          </p:nvPr>
        </p:nvSpPr>
        <p:spPr>
          <a:xfrm>
            <a:off x="914400" y="1295400"/>
            <a:ext cx="7924800" cy="5029200"/>
          </a:xfrm>
        </p:spPr>
        <p:txBody>
          <a:bodyPr>
            <a:normAutofit fontScale="92500" lnSpcReduction="10000"/>
          </a:bodyPr>
          <a:lstStyle/>
          <a:p>
            <a:r>
              <a:rPr lang="en-US" sz="4100" b="1" dirty="0" smtClean="0">
                <a:solidFill>
                  <a:srgbClr val="0000FF"/>
                </a:solidFill>
              </a:rPr>
              <a:t>Mission\</a:t>
            </a:r>
            <a:r>
              <a:rPr lang="en-US" sz="4400" b="1" dirty="0">
                <a:solidFill>
                  <a:schemeClr val="tx1"/>
                </a:solidFill>
              </a:rPr>
              <a:t> </a:t>
            </a:r>
            <a:r>
              <a:rPr lang="en-US" sz="3500" b="1" dirty="0">
                <a:solidFill>
                  <a:srgbClr val="0000FF"/>
                </a:solidFill>
              </a:rPr>
              <a:t>Exhibit 6.5 </a:t>
            </a:r>
            <a:endParaRPr lang="en-US" sz="3500" b="1" dirty="0">
              <a:solidFill>
                <a:srgbClr val="0000FF"/>
              </a:solidFill>
            </a:endParaRPr>
          </a:p>
          <a:p>
            <a:r>
              <a:rPr lang="en-US" sz="2800" b="1" dirty="0">
                <a:solidFill>
                  <a:schemeClr val="tx1"/>
                </a:solidFill>
              </a:rPr>
              <a:t>KFS Hospital, a 936-bed tertiary facility focused primarily on highly sophisticated and complicated cases, was affiliated with a medical school and had many residents but did not provide education. The hospital had developed a research center that was semi-autonomous and had studied a number of different topics. KFS’s mission stated, “The KFS Hospital will provide medical services of highly specialized nature and promote medical research and education programs, including postgraduate education training, as well as contribute to the prevention of disease</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16627876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33</a:t>
            </a:fld>
            <a:endParaRPr lang="en-US"/>
          </a:p>
        </p:txBody>
      </p:sp>
      <p:sp>
        <p:nvSpPr>
          <p:cNvPr id="3" name="Subtitle 2"/>
          <p:cNvSpPr>
            <a:spLocks noGrp="1"/>
          </p:cNvSpPr>
          <p:nvPr>
            <p:ph type="subTitle" idx="1"/>
          </p:nvPr>
        </p:nvSpPr>
        <p:spPr>
          <a:xfrm>
            <a:off x="990600" y="1295400"/>
            <a:ext cx="7848600" cy="5029200"/>
          </a:xfrm>
        </p:spPr>
        <p:txBody>
          <a:bodyPr>
            <a:normAutofit fontScale="92500" lnSpcReduction="20000"/>
          </a:bodyPr>
          <a:lstStyle/>
          <a:p>
            <a:r>
              <a:rPr lang="en-US" sz="4100" b="1" dirty="0" smtClean="0">
                <a:solidFill>
                  <a:srgbClr val="0000FF"/>
                </a:solidFill>
              </a:rPr>
              <a:t>Mission\</a:t>
            </a:r>
            <a:r>
              <a:rPr lang="en-US" sz="4400" b="1" dirty="0">
                <a:solidFill>
                  <a:schemeClr val="tx1"/>
                </a:solidFill>
              </a:rPr>
              <a:t> </a:t>
            </a:r>
            <a:r>
              <a:rPr lang="en-US" sz="3500" b="1" dirty="0">
                <a:solidFill>
                  <a:srgbClr val="0000FF"/>
                </a:solidFill>
              </a:rPr>
              <a:t>Exhibit 6.5 </a:t>
            </a:r>
            <a:endParaRPr lang="en-US" sz="3500" b="1" dirty="0">
              <a:solidFill>
                <a:srgbClr val="0000FF"/>
              </a:solidFill>
            </a:endParaRPr>
          </a:p>
          <a:p>
            <a:r>
              <a:rPr lang="en-US" sz="2800" b="1" dirty="0">
                <a:solidFill>
                  <a:schemeClr val="tx1"/>
                </a:solidFill>
              </a:rPr>
              <a:t>To facilitate its planning process, the hospital hired a consultant. Subsequently, KFS’s top managers held a meeting to discuss the hospital’s mission statement and determine whether it should be changed. The consultant identified four main purposes for the existence of the hospital in the mission statement:</a:t>
            </a:r>
          </a:p>
          <a:p>
            <a:pPr marL="484632" indent="-457200">
              <a:buClr>
                <a:srgbClr val="0000FF"/>
              </a:buClr>
              <a:buFont typeface="Wingdings" panose="05000000000000000000" pitchFamily="2" charset="2"/>
              <a:buChar char="q"/>
            </a:pPr>
            <a:r>
              <a:rPr lang="en-US" sz="2800" b="1" dirty="0">
                <a:solidFill>
                  <a:schemeClr val="tx1"/>
                </a:solidFill>
              </a:rPr>
              <a:t>Provision of highly specialized (tertiary and quaternary) services </a:t>
            </a:r>
          </a:p>
          <a:p>
            <a:pPr marL="484632" indent="-457200">
              <a:buClr>
                <a:srgbClr val="0000FF"/>
              </a:buClr>
              <a:buFont typeface="Wingdings" panose="05000000000000000000" pitchFamily="2" charset="2"/>
              <a:buChar char="q"/>
            </a:pPr>
            <a:r>
              <a:rPr lang="en-US" sz="2800" b="1" dirty="0">
                <a:solidFill>
                  <a:schemeClr val="tx1"/>
                </a:solidFill>
              </a:rPr>
              <a:t>Promotion of medical research </a:t>
            </a:r>
          </a:p>
          <a:p>
            <a:pPr marL="484632" indent="-457200">
              <a:buClr>
                <a:srgbClr val="0000FF"/>
              </a:buClr>
              <a:buFont typeface="Wingdings" panose="05000000000000000000" pitchFamily="2" charset="2"/>
              <a:buChar char="q"/>
            </a:pPr>
            <a:r>
              <a:rPr lang="en-US" sz="2800" b="1" dirty="0">
                <a:solidFill>
                  <a:schemeClr val="tx1"/>
                </a:solidFill>
              </a:rPr>
              <a:t>Promotion of educational programs, including postgraduate training </a:t>
            </a:r>
          </a:p>
          <a:p>
            <a:pPr marL="484632" indent="-457200">
              <a:buClr>
                <a:srgbClr val="0000FF"/>
              </a:buClr>
              <a:buFont typeface="Wingdings" panose="05000000000000000000" pitchFamily="2" charset="2"/>
              <a:buChar char="q"/>
            </a:pPr>
            <a:r>
              <a:rPr lang="en-US" sz="2800" b="1" dirty="0">
                <a:solidFill>
                  <a:schemeClr val="tx1"/>
                </a:solidFill>
              </a:rPr>
              <a:t>Prevention of disease</a:t>
            </a:r>
          </a:p>
        </p:txBody>
      </p:sp>
    </p:spTree>
    <p:extLst>
      <p:ext uri="{BB962C8B-B14F-4D97-AF65-F5344CB8AC3E}">
        <p14:creationId xmlns:p14="http://schemas.microsoft.com/office/powerpoint/2010/main" val="20581122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34</a:t>
            </a:fld>
            <a:endParaRPr lang="en-US"/>
          </a:p>
        </p:txBody>
      </p:sp>
      <p:sp>
        <p:nvSpPr>
          <p:cNvPr id="3" name="Subtitle 2"/>
          <p:cNvSpPr>
            <a:spLocks noGrp="1"/>
          </p:cNvSpPr>
          <p:nvPr>
            <p:ph type="subTitle" idx="1"/>
          </p:nvPr>
        </p:nvSpPr>
        <p:spPr>
          <a:xfrm>
            <a:off x="990600" y="1295400"/>
            <a:ext cx="7848600" cy="5029200"/>
          </a:xfrm>
        </p:spPr>
        <p:txBody>
          <a:bodyPr>
            <a:normAutofit fontScale="92500" lnSpcReduction="10000"/>
          </a:bodyPr>
          <a:lstStyle/>
          <a:p>
            <a:r>
              <a:rPr lang="en-US" sz="4100" b="1" dirty="0" smtClean="0">
                <a:solidFill>
                  <a:srgbClr val="0000FF"/>
                </a:solidFill>
              </a:rPr>
              <a:t>Mission\</a:t>
            </a:r>
            <a:r>
              <a:rPr lang="en-US" sz="4400" b="1" dirty="0">
                <a:solidFill>
                  <a:schemeClr val="tx1"/>
                </a:solidFill>
              </a:rPr>
              <a:t> </a:t>
            </a:r>
            <a:r>
              <a:rPr lang="en-US" sz="3500" b="1" dirty="0">
                <a:solidFill>
                  <a:srgbClr val="0000FF"/>
                </a:solidFill>
              </a:rPr>
              <a:t>Exhibit 6.5 </a:t>
            </a:r>
            <a:endParaRPr lang="en-US" sz="3500" b="1" dirty="0">
              <a:solidFill>
                <a:srgbClr val="0000FF"/>
              </a:solidFill>
            </a:endParaRPr>
          </a:p>
          <a:p>
            <a:r>
              <a:rPr lang="en-US" sz="2800" b="1" dirty="0">
                <a:solidFill>
                  <a:schemeClr val="tx1"/>
                </a:solidFill>
              </a:rPr>
              <a:t>Discussion ensued regarding the actual importance of these four areas at KFS Hospital. The meeting attendees finally agreed that the real purpose of the hospital was to serve as the referral center for tertiary and quaternary services in Saudi Arabia and that the other three reasons were secondary to this focus. One person pointed out that the hospital provided few prevention services. Following extensive comments and wordsmithing, the group agreed on the following mission statement: The KFS Hospital exists to provide the highest quality, specialized healthcare through an integrated education and research </a:t>
            </a:r>
            <a:r>
              <a:rPr lang="en-US" sz="2800" b="1" dirty="0" smtClean="0">
                <a:solidFill>
                  <a:schemeClr val="tx1"/>
                </a:solidFill>
              </a:rPr>
              <a:t>setting.</a:t>
            </a:r>
            <a:endParaRPr lang="en-US" sz="2800" b="1" dirty="0">
              <a:solidFill>
                <a:schemeClr val="tx1"/>
              </a:solidFill>
            </a:endParaRPr>
          </a:p>
        </p:txBody>
      </p:sp>
    </p:spTree>
    <p:extLst>
      <p:ext uri="{BB962C8B-B14F-4D97-AF65-F5344CB8AC3E}">
        <p14:creationId xmlns:p14="http://schemas.microsoft.com/office/powerpoint/2010/main" val="21383051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35</a:t>
            </a:fld>
            <a:endParaRPr lang="en-US"/>
          </a:p>
        </p:txBody>
      </p:sp>
      <p:sp>
        <p:nvSpPr>
          <p:cNvPr id="3" name="Subtitle 2"/>
          <p:cNvSpPr>
            <a:spLocks noGrp="1"/>
          </p:cNvSpPr>
          <p:nvPr>
            <p:ph type="subTitle" idx="1"/>
          </p:nvPr>
        </p:nvSpPr>
        <p:spPr>
          <a:xfrm>
            <a:off x="990600" y="1295400"/>
            <a:ext cx="7848600" cy="5029200"/>
          </a:xfrm>
        </p:spPr>
        <p:txBody>
          <a:bodyPr>
            <a:normAutofit/>
          </a:bodyPr>
          <a:lstStyle/>
          <a:p>
            <a:r>
              <a:rPr lang="en-US" sz="4100" b="1" dirty="0" smtClean="0">
                <a:solidFill>
                  <a:srgbClr val="0000FF"/>
                </a:solidFill>
              </a:rPr>
              <a:t>Mission\</a:t>
            </a:r>
            <a:r>
              <a:rPr lang="en-US" sz="4400" b="1" dirty="0">
                <a:solidFill>
                  <a:schemeClr val="tx1"/>
                </a:solidFill>
              </a:rPr>
              <a:t> </a:t>
            </a:r>
            <a:r>
              <a:rPr lang="en-US" sz="3500" b="1" dirty="0">
                <a:solidFill>
                  <a:srgbClr val="0000FF"/>
                </a:solidFill>
              </a:rPr>
              <a:t>Exhibit 6.5 </a:t>
            </a:r>
            <a:endParaRPr lang="en-US" sz="3500" b="1" dirty="0">
              <a:solidFill>
                <a:srgbClr val="0000FF"/>
              </a:solidFill>
            </a:endParaRPr>
          </a:p>
          <a:p>
            <a:r>
              <a:rPr lang="en-US" sz="2800" b="1" dirty="0">
                <a:solidFill>
                  <a:schemeClr val="tx1"/>
                </a:solidFill>
              </a:rPr>
              <a:t>This statement clarified that the real purpose of the hospital was the provision of specialized healthcare and that the research and educational programs were engaged to help provide the specialized patient services and therefore should be directly tied to a process to increase the sophistication and competence of the provision of highly specialized healthcare</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42178972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4</a:t>
            </a:fld>
            <a:endParaRPr lang="en-US"/>
          </a:p>
        </p:txBody>
      </p:sp>
      <p:sp>
        <p:nvSpPr>
          <p:cNvPr id="3" name="Subtitle 2"/>
          <p:cNvSpPr>
            <a:spLocks noGrp="1"/>
          </p:cNvSpPr>
          <p:nvPr>
            <p:ph type="subTitle" idx="1"/>
          </p:nvPr>
        </p:nvSpPr>
        <p:spPr>
          <a:xfrm>
            <a:off x="457200" y="1219200"/>
            <a:ext cx="8382000" cy="5105400"/>
          </a:xfrm>
        </p:spPr>
        <p:txBody>
          <a:bodyPr>
            <a:normAutofit fontScale="85000" lnSpcReduction="20000"/>
          </a:bodyPr>
          <a:lstStyle/>
          <a:p>
            <a:r>
              <a:rPr lang="en-US" sz="2800" b="1" dirty="0">
                <a:solidFill>
                  <a:srgbClr val="0000FF"/>
                </a:solidFill>
              </a:rPr>
              <a:t>Stakeholders and organizational Purpose</a:t>
            </a:r>
          </a:p>
          <a:p>
            <a:pPr marL="484632" indent="-457200">
              <a:buClr>
                <a:srgbClr val="0000FF"/>
              </a:buClr>
              <a:buFont typeface="Wingdings" panose="05000000000000000000" pitchFamily="2" charset="2"/>
              <a:buChar char="§"/>
            </a:pPr>
            <a:r>
              <a:rPr lang="en-US" sz="2800" b="1" i="1" dirty="0">
                <a:solidFill>
                  <a:schemeClr val="tx1"/>
                </a:solidFill>
              </a:rPr>
              <a:t>Stakeholder analysis </a:t>
            </a:r>
            <a:r>
              <a:rPr lang="en-US" sz="2800" b="1" dirty="0">
                <a:solidFill>
                  <a:schemeClr val="tx1"/>
                </a:solidFill>
              </a:rPr>
              <a:t>is based on the belief that there is a reciprocal relationship between an organization and certain other organizations, groups, and individuals.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They </a:t>
            </a:r>
            <a:r>
              <a:rPr lang="en-US" sz="2800" b="1" dirty="0">
                <a:solidFill>
                  <a:schemeClr val="tx1"/>
                </a:solidFill>
              </a:rPr>
              <a:t>are referred to as stakeholders: that is, organizations, groups, and individuals that have an interest or “stake” in the success of the organization</a:t>
            </a:r>
            <a:r>
              <a:rPr lang="en-US" sz="2800" b="1" dirty="0" smtClean="0">
                <a:solidFill>
                  <a:schemeClr val="tx1"/>
                </a:solidFill>
              </a:rPr>
              <a:t>.</a:t>
            </a:r>
          </a:p>
          <a:p>
            <a:pPr marL="484632" indent="-457200">
              <a:buClr>
                <a:srgbClr val="0000FF"/>
              </a:buClr>
              <a:buFont typeface="Wingdings" panose="05000000000000000000" pitchFamily="2" charset="2"/>
              <a:buChar char="§"/>
            </a:pPr>
            <a:r>
              <a:rPr lang="en-US" sz="2800" b="1" dirty="0">
                <a:solidFill>
                  <a:schemeClr val="tx1"/>
                </a:solidFill>
              </a:rPr>
              <a:t>Integration and an understanding of key stakeholders are important in all organizations but can be especially critical in public organizations, many of which are healthcare providers</a:t>
            </a:r>
            <a:r>
              <a:rPr lang="en-US" sz="3200" b="1" dirty="0">
                <a:solidFill>
                  <a:schemeClr val="tx1"/>
                </a:solidFill>
              </a:rPr>
              <a:t>.</a:t>
            </a:r>
          </a:p>
          <a:p>
            <a:pPr marL="484632" indent="-457200">
              <a:buClr>
                <a:srgbClr val="0000FF"/>
              </a:buClr>
              <a:buFont typeface="Wingdings" panose="05000000000000000000" pitchFamily="2" charset="2"/>
              <a:buChar char="§"/>
            </a:pPr>
            <a:r>
              <a:rPr lang="en-US" sz="2800" b="1" dirty="0" smtClean="0">
                <a:solidFill>
                  <a:schemeClr val="tx1"/>
                </a:solidFill>
              </a:rPr>
              <a:t>Neglecting </a:t>
            </a:r>
            <a:r>
              <a:rPr lang="en-US" sz="2800" b="1" dirty="0">
                <a:solidFill>
                  <a:schemeClr val="tx1"/>
                </a:solidFill>
              </a:rPr>
              <a:t>to attend to the interests of key stakeholders has been found to contribute significantly to poor implementation of strategic decisions and subsequent failure</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38202332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5</a:t>
            </a:fld>
            <a:endParaRPr lang="en-US"/>
          </a:p>
        </p:txBody>
      </p:sp>
      <p:sp>
        <p:nvSpPr>
          <p:cNvPr id="3" name="Subtitle 2"/>
          <p:cNvSpPr>
            <a:spLocks noGrp="1"/>
          </p:cNvSpPr>
          <p:nvPr>
            <p:ph type="subTitle" idx="1"/>
          </p:nvPr>
        </p:nvSpPr>
        <p:spPr>
          <a:xfrm>
            <a:off x="457200" y="1219200"/>
            <a:ext cx="8382000" cy="5105400"/>
          </a:xfrm>
        </p:spPr>
        <p:txBody>
          <a:bodyPr>
            <a:normAutofit/>
          </a:bodyPr>
          <a:lstStyle/>
          <a:p>
            <a:r>
              <a:rPr lang="en-US" sz="2800" b="1" dirty="0">
                <a:solidFill>
                  <a:srgbClr val="0000FF"/>
                </a:solidFill>
              </a:rPr>
              <a:t>Stakeholders and organizational Purpose</a:t>
            </a:r>
          </a:p>
          <a:p>
            <a:pPr marL="484632" indent="-457200">
              <a:buClr>
                <a:srgbClr val="0000FF"/>
              </a:buClr>
              <a:buFont typeface="Wingdings" panose="05000000000000000000" pitchFamily="2" charset="2"/>
              <a:buChar char="§"/>
            </a:pPr>
            <a:r>
              <a:rPr lang="en-US" sz="2400" b="1" dirty="0">
                <a:solidFill>
                  <a:schemeClr val="tx1"/>
                </a:solidFill>
              </a:rPr>
              <a:t>An organization must consider both its stakeholders’ needs and the support it requires when formulating and implementing its strategies.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If </a:t>
            </a:r>
            <a:r>
              <a:rPr lang="en-US" sz="2400" b="1" dirty="0">
                <a:solidFill>
                  <a:schemeClr val="tx1"/>
                </a:solidFill>
              </a:rPr>
              <a:t>the organization fails to consider one or both of these interests, stakeholders may withdraw their contributions, and the organization may incur serious negative consequences as a result.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For </a:t>
            </a:r>
            <a:r>
              <a:rPr lang="en-US" sz="2400" b="1" dirty="0">
                <a:solidFill>
                  <a:schemeClr val="tx1"/>
                </a:solidFill>
              </a:rPr>
              <a:t>example, key governmental entities might refuse to grant crucial approvals, investors may withdraw critical capital funds, or customers may seek services and products from other organizations</a:t>
            </a:r>
            <a:r>
              <a:rPr lang="en-US" sz="2400" b="1" dirty="0" smtClean="0">
                <a:solidFill>
                  <a:schemeClr val="tx1"/>
                </a:solidFill>
              </a:rPr>
              <a:t>.</a:t>
            </a:r>
          </a:p>
        </p:txBody>
      </p:sp>
    </p:spTree>
    <p:extLst>
      <p:ext uri="{BB962C8B-B14F-4D97-AF65-F5344CB8AC3E}">
        <p14:creationId xmlns:p14="http://schemas.microsoft.com/office/powerpoint/2010/main" val="27381853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6</a:t>
            </a:fld>
            <a:endParaRPr lang="en-US"/>
          </a:p>
        </p:txBody>
      </p:sp>
      <p:sp>
        <p:nvSpPr>
          <p:cNvPr id="3" name="Subtitle 2"/>
          <p:cNvSpPr>
            <a:spLocks noGrp="1"/>
          </p:cNvSpPr>
          <p:nvPr>
            <p:ph type="subTitle" idx="1"/>
          </p:nvPr>
        </p:nvSpPr>
        <p:spPr>
          <a:xfrm>
            <a:off x="457200" y="1219200"/>
            <a:ext cx="8382000" cy="5105400"/>
          </a:xfrm>
        </p:spPr>
        <p:txBody>
          <a:bodyPr>
            <a:normAutofit fontScale="85000" lnSpcReduction="20000"/>
          </a:bodyPr>
          <a:lstStyle/>
          <a:p>
            <a:r>
              <a:rPr lang="en-US" sz="2800" b="1" dirty="0">
                <a:solidFill>
                  <a:srgbClr val="0000FF"/>
                </a:solidFill>
              </a:rPr>
              <a:t>Stakeholders and organizational Purpose</a:t>
            </a:r>
          </a:p>
          <a:p>
            <a:pPr marL="484632" indent="-457200">
              <a:buClr>
                <a:srgbClr val="0000FF"/>
              </a:buClr>
              <a:buFont typeface="Wingdings" panose="05000000000000000000" pitchFamily="2" charset="2"/>
              <a:buChar char="§"/>
            </a:pPr>
            <a:r>
              <a:rPr lang="en-US" sz="2800" b="1" dirty="0">
                <a:solidFill>
                  <a:schemeClr val="tx1"/>
                </a:solidFill>
              </a:rPr>
              <a:t>Stakeholders may be categorized as </a:t>
            </a:r>
            <a:r>
              <a:rPr lang="en-US" sz="2800" b="1" dirty="0">
                <a:solidFill>
                  <a:srgbClr val="0000FF"/>
                </a:solidFill>
              </a:rPr>
              <a:t>internal, interface</a:t>
            </a:r>
            <a:r>
              <a:rPr lang="en-US" sz="2800" b="1" dirty="0">
                <a:solidFill>
                  <a:schemeClr val="tx1"/>
                </a:solidFill>
              </a:rPr>
              <a:t>, and </a:t>
            </a:r>
            <a:r>
              <a:rPr lang="en-US" sz="2800" b="1" dirty="0">
                <a:solidFill>
                  <a:srgbClr val="0000FF"/>
                </a:solidFill>
              </a:rPr>
              <a:t>external</a:t>
            </a:r>
            <a:r>
              <a:rPr lang="en-US" sz="2800" b="1" dirty="0">
                <a:solidFill>
                  <a:schemeClr val="tx1"/>
                </a:solidFill>
              </a:rPr>
              <a:t>.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rgbClr val="0000FF"/>
                </a:solidFill>
              </a:rPr>
              <a:t>Internal</a:t>
            </a:r>
            <a:r>
              <a:rPr lang="en-US" sz="2800" b="1" dirty="0" smtClean="0">
                <a:solidFill>
                  <a:schemeClr val="tx1"/>
                </a:solidFill>
              </a:rPr>
              <a:t> </a:t>
            </a:r>
            <a:r>
              <a:rPr lang="en-US" sz="2800" b="1" dirty="0">
                <a:solidFill>
                  <a:srgbClr val="0000FF"/>
                </a:solidFill>
              </a:rPr>
              <a:t>stakeholders</a:t>
            </a:r>
            <a:r>
              <a:rPr lang="en-US" sz="2800" b="1" dirty="0">
                <a:solidFill>
                  <a:schemeClr val="tx1"/>
                </a:solidFill>
              </a:rPr>
              <a:t> are those who operate primarily within the bounds of the organization, such as managers and other employees.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rgbClr val="0000FF"/>
                </a:solidFill>
              </a:rPr>
              <a:t>Interface </a:t>
            </a:r>
            <a:r>
              <a:rPr lang="en-US" sz="2800" b="1" dirty="0">
                <a:solidFill>
                  <a:srgbClr val="0000FF"/>
                </a:solidFill>
              </a:rPr>
              <a:t>stakeholders </a:t>
            </a:r>
            <a:r>
              <a:rPr lang="en-US" sz="2800" b="1" dirty="0">
                <a:solidFill>
                  <a:schemeClr val="tx1"/>
                </a:solidFill>
              </a:rPr>
              <a:t>are those who function both internally and externally, such as the medical staff and the corporate officers of the parent company.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rgbClr val="0000FF"/>
                </a:solidFill>
              </a:rPr>
              <a:t>External </a:t>
            </a:r>
            <a:r>
              <a:rPr lang="en-US" sz="2800" b="1" dirty="0">
                <a:solidFill>
                  <a:srgbClr val="0000FF"/>
                </a:solidFill>
              </a:rPr>
              <a:t>stakeholders </a:t>
            </a:r>
            <a:r>
              <a:rPr lang="en-US" sz="2800" b="1" dirty="0">
                <a:solidFill>
                  <a:schemeClr val="tx1"/>
                </a:solidFill>
              </a:rPr>
              <a:t>operate outside the organization and include such entities as suppliers, third-party payers, competitors, regulatory agencies, the media, the local community, and so on. Such stakeholders have been referred to as the “organization ecosystem” – organizations that affect and are affected by the creation and delivery of the organization’s product or service</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27935378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7</a:t>
            </a:fld>
            <a:endParaRPr lang="en-US"/>
          </a:p>
        </p:txBody>
      </p:sp>
      <p:sp>
        <p:nvSpPr>
          <p:cNvPr id="3" name="Subtitle 2"/>
          <p:cNvSpPr>
            <a:spLocks noGrp="1"/>
          </p:cNvSpPr>
          <p:nvPr>
            <p:ph type="subTitle" idx="1"/>
          </p:nvPr>
        </p:nvSpPr>
        <p:spPr>
          <a:xfrm>
            <a:off x="457200" y="1219200"/>
            <a:ext cx="8382000" cy="5105400"/>
          </a:xfrm>
        </p:spPr>
        <p:txBody>
          <a:bodyPr>
            <a:normAutofit/>
          </a:bodyPr>
          <a:lstStyle/>
          <a:p>
            <a:r>
              <a:rPr lang="en-US" sz="2800" b="1" dirty="0">
                <a:solidFill>
                  <a:srgbClr val="0000FF"/>
                </a:solidFill>
              </a:rPr>
              <a:t>Stakeholders and organizational Purpose</a:t>
            </a:r>
          </a:p>
          <a:p>
            <a:pPr marL="484632" indent="-457200">
              <a:buClr>
                <a:srgbClr val="0000FF"/>
              </a:buClr>
              <a:buFont typeface="Wingdings" panose="05000000000000000000" pitchFamily="2" charset="2"/>
              <a:buChar char="§"/>
            </a:pPr>
            <a:r>
              <a:rPr lang="en-US" sz="2400" b="1" dirty="0">
                <a:solidFill>
                  <a:schemeClr val="tx1"/>
                </a:solidFill>
              </a:rPr>
              <a:t>Part of stakeholder analysis is to systematically identify the organizations with which their future is most closely intertwined and determine the dependencies that are most critical.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Some </a:t>
            </a:r>
            <a:r>
              <a:rPr lang="en-US" sz="2400" b="1" dirty="0">
                <a:solidFill>
                  <a:schemeClr val="tx1"/>
                </a:solidFill>
              </a:rPr>
              <a:t>of these stakeholders are almost always powerful or influential; others are influential regarding only certain issues; still others have little influence or power.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If </a:t>
            </a:r>
            <a:r>
              <a:rPr lang="en-US" sz="2400" b="1" dirty="0">
                <a:solidFill>
                  <a:schemeClr val="tx1"/>
                </a:solidFill>
              </a:rPr>
              <a:t>the stakeholders can be identified and evaluated, then the “forces” affecting the organization may be specified</a:t>
            </a:r>
            <a:r>
              <a:rPr lang="en-US" sz="2400" b="1" dirty="0" smtClean="0">
                <a:solidFill>
                  <a:schemeClr val="tx1"/>
                </a:solidFill>
              </a:rPr>
              <a:t>.</a:t>
            </a:r>
          </a:p>
          <a:p>
            <a:pPr marL="484632" indent="-457200">
              <a:buClr>
                <a:srgbClr val="0000FF"/>
              </a:buClr>
              <a:buFont typeface="Wingdings" panose="05000000000000000000" pitchFamily="2" charset="2"/>
              <a:buChar char="§"/>
            </a:pPr>
            <a:r>
              <a:rPr lang="en-US" sz="2400" b="1" dirty="0" smtClean="0">
                <a:solidFill>
                  <a:schemeClr val="tx1"/>
                </a:solidFill>
              </a:rPr>
              <a:t>The </a:t>
            </a:r>
            <a:r>
              <a:rPr lang="en-US" sz="2400" b="1" dirty="0">
                <a:solidFill>
                  <a:schemeClr val="tx1"/>
                </a:solidFill>
              </a:rPr>
              <a:t>needs and wants of these constituencies may dramatically affect the strategy of an organization</a:t>
            </a:r>
            <a:r>
              <a:rPr lang="en-US" sz="2400" b="1" dirty="0" smtClean="0">
                <a:solidFill>
                  <a:schemeClr val="tx1"/>
                </a:solidFill>
              </a:rPr>
              <a:t>.</a:t>
            </a:r>
            <a:endParaRPr lang="en-US" sz="2400" b="1" dirty="0">
              <a:solidFill>
                <a:schemeClr val="tx1"/>
              </a:solidFill>
            </a:endParaRPr>
          </a:p>
        </p:txBody>
      </p:sp>
    </p:spTree>
    <p:extLst>
      <p:ext uri="{BB962C8B-B14F-4D97-AF65-F5344CB8AC3E}">
        <p14:creationId xmlns:p14="http://schemas.microsoft.com/office/powerpoint/2010/main" val="4352448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8</a:t>
            </a:fld>
            <a:endParaRPr lang="en-US"/>
          </a:p>
        </p:txBody>
      </p:sp>
      <p:sp>
        <p:nvSpPr>
          <p:cNvPr id="3" name="Subtitle 2"/>
          <p:cNvSpPr>
            <a:spLocks noGrp="1"/>
          </p:cNvSpPr>
          <p:nvPr>
            <p:ph type="subTitle" idx="1"/>
          </p:nvPr>
        </p:nvSpPr>
        <p:spPr>
          <a:xfrm>
            <a:off x="457200" y="1219200"/>
            <a:ext cx="8382000" cy="5105400"/>
          </a:xfrm>
        </p:spPr>
        <p:txBody>
          <a:bodyPr>
            <a:normAutofit fontScale="92500"/>
          </a:bodyPr>
          <a:lstStyle/>
          <a:p>
            <a:r>
              <a:rPr lang="en-US" sz="2800" b="1" dirty="0">
                <a:solidFill>
                  <a:srgbClr val="0000FF"/>
                </a:solidFill>
              </a:rPr>
              <a:t>Stakeholders and organizational Purpose</a:t>
            </a:r>
          </a:p>
          <a:p>
            <a:pPr marL="484632" indent="-457200">
              <a:buClr>
                <a:srgbClr val="0000FF"/>
              </a:buClr>
              <a:buFont typeface="Wingdings" panose="05000000000000000000" pitchFamily="2" charset="2"/>
              <a:buChar char="§"/>
            </a:pPr>
            <a:r>
              <a:rPr lang="en-US" sz="2400" b="1" dirty="0">
                <a:solidFill>
                  <a:schemeClr val="tx1"/>
                </a:solidFill>
              </a:rPr>
              <a:t>Stakeholders can impact the strategic management process by demanding to participate or certain groups might be invited to participate (physicians, directors from a community-based board of directors, and so on).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Some </a:t>
            </a:r>
            <a:r>
              <a:rPr lang="en-US" sz="2400" b="1" dirty="0">
                <a:solidFill>
                  <a:schemeClr val="tx1"/>
                </a:solidFill>
              </a:rPr>
              <a:t>stakeholders (patients, employees, insurance companies) may not be a direct part of strategic management but their interests are clearly considered as part of the scanning process.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Management </a:t>
            </a:r>
            <a:r>
              <a:rPr lang="en-US" sz="2400" b="1" dirty="0">
                <a:solidFill>
                  <a:schemeClr val="tx1"/>
                </a:solidFill>
              </a:rPr>
              <a:t>usually relies on its collective judgment to provide an accurate assessment of the relative power of the important stakeholders.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It </a:t>
            </a:r>
            <a:r>
              <a:rPr lang="en-US" sz="2400" b="1" dirty="0">
                <a:solidFill>
                  <a:schemeClr val="tx1"/>
                </a:solidFill>
              </a:rPr>
              <a:t>can be a critical error not to understand how the stakeholders perceive their own power and how they would contribute to the strategy formulation process</a:t>
            </a:r>
            <a:r>
              <a:rPr lang="en-US" sz="2400" b="1" dirty="0" smtClean="0">
                <a:solidFill>
                  <a:schemeClr val="tx1"/>
                </a:solidFill>
              </a:rPr>
              <a:t>.</a:t>
            </a:r>
            <a:endParaRPr lang="en-US" sz="2400" b="1" dirty="0">
              <a:solidFill>
                <a:schemeClr val="tx1"/>
              </a:solidFill>
            </a:endParaRPr>
          </a:p>
        </p:txBody>
      </p:sp>
    </p:spTree>
    <p:extLst>
      <p:ext uri="{BB962C8B-B14F-4D97-AF65-F5344CB8AC3E}">
        <p14:creationId xmlns:p14="http://schemas.microsoft.com/office/powerpoint/2010/main" val="15721084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3/29/2016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9</a:t>
            </a:fld>
            <a:endParaRPr lang="en-US"/>
          </a:p>
        </p:txBody>
      </p:sp>
      <p:sp>
        <p:nvSpPr>
          <p:cNvPr id="3" name="Subtitle 2"/>
          <p:cNvSpPr>
            <a:spLocks noGrp="1"/>
          </p:cNvSpPr>
          <p:nvPr>
            <p:ph type="subTitle" idx="1"/>
          </p:nvPr>
        </p:nvSpPr>
        <p:spPr>
          <a:xfrm>
            <a:off x="457200" y="1219200"/>
            <a:ext cx="8382000" cy="5105400"/>
          </a:xfrm>
        </p:spPr>
        <p:txBody>
          <a:bodyPr>
            <a:normAutofit/>
          </a:bodyPr>
          <a:lstStyle/>
          <a:p>
            <a:r>
              <a:rPr lang="en-US" sz="2800" b="1" dirty="0">
                <a:solidFill>
                  <a:srgbClr val="0000FF"/>
                </a:solidFill>
              </a:rPr>
              <a:t>Stakeholders and organizational Purpose</a:t>
            </a:r>
          </a:p>
          <a:p>
            <a:pPr marL="484632" indent="-457200">
              <a:buClr>
                <a:srgbClr val="0000FF"/>
              </a:buClr>
              <a:buFont typeface="Wingdings" panose="05000000000000000000" pitchFamily="2" charset="2"/>
              <a:buChar char="§"/>
            </a:pPr>
            <a:r>
              <a:rPr lang="en-US" sz="2400" b="1" dirty="0">
                <a:solidFill>
                  <a:schemeClr val="tx1"/>
                </a:solidFill>
              </a:rPr>
              <a:t>Despite the recent emphasis in health care on developing a customer orientation, patients did not believe they had much influence; nor did any other group rate them as possessing very high influence.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A </a:t>
            </a:r>
            <a:r>
              <a:rPr lang="en-US" sz="2400" b="1" dirty="0">
                <a:solidFill>
                  <a:schemeClr val="tx1"/>
                </a:solidFill>
              </a:rPr>
              <a:t>patient may complain to a physician about some aspect of a hospital experience and expect some action; however, the physician will probably feel relatively unable to cause any change.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Because </a:t>
            </a:r>
            <a:r>
              <a:rPr lang="en-US" sz="2400" b="1" dirty="0">
                <a:solidFill>
                  <a:schemeClr val="tx1"/>
                </a:solidFill>
              </a:rPr>
              <a:t>those who feel they have power in an organization are more likely to support its mission and strategic plan, it is no wonder that leaders have to be diligent in involving the medical community</a:t>
            </a:r>
            <a:r>
              <a:rPr lang="en-US" sz="2400" b="1" dirty="0" smtClean="0">
                <a:solidFill>
                  <a:schemeClr val="tx1"/>
                </a:solidFill>
              </a:rPr>
              <a:t>.</a:t>
            </a:r>
            <a:endParaRPr lang="en-US" sz="2400" b="1" dirty="0">
              <a:solidFill>
                <a:schemeClr val="tx1"/>
              </a:solidFill>
            </a:endParaRPr>
          </a:p>
        </p:txBody>
      </p:sp>
    </p:spTree>
    <p:extLst>
      <p:ext uri="{BB962C8B-B14F-4D97-AF65-F5344CB8AC3E}">
        <p14:creationId xmlns:p14="http://schemas.microsoft.com/office/powerpoint/2010/main" val="15290514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213</TotalTime>
  <Words>3540</Words>
  <Application>Microsoft Office PowerPoint</Application>
  <PresentationFormat>On-screen Show (4:3)</PresentationFormat>
  <Paragraphs>305</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Solstice</vt:lpstr>
      <vt:lpstr>King Saud University College of Business Administration Department of Health Administration - Masters` Program</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EXHIBIT 6.2 Relationship Between Strategic Intent and Mission, Vision, and Values</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King Saud University College of Business Administration Department of Health Administration - Masters` Program</dc:title>
  <dc:creator>alnaif</dc:creator>
  <cp:lastModifiedBy>alnaif</cp:lastModifiedBy>
  <cp:revision>17</cp:revision>
  <dcterms:created xsi:type="dcterms:W3CDTF">2016-03-29T20:53:04Z</dcterms:created>
  <dcterms:modified xsi:type="dcterms:W3CDTF">2016-03-30T00:26:16Z</dcterms:modified>
</cp:coreProperties>
</file>