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4"/>
  </p:notesMasterIdLst>
  <p:handoutMasterIdLst>
    <p:handoutMasterId r:id="rId25"/>
  </p:handoutMasterIdLst>
  <p:sldIdLst>
    <p:sldId id="267" r:id="rId5"/>
    <p:sldId id="268" r:id="rId6"/>
    <p:sldId id="325" r:id="rId7"/>
    <p:sldId id="269" r:id="rId8"/>
    <p:sldId id="328" r:id="rId9"/>
    <p:sldId id="326" r:id="rId10"/>
    <p:sldId id="329" r:id="rId11"/>
    <p:sldId id="327" r:id="rId12"/>
    <p:sldId id="330" r:id="rId13"/>
    <p:sldId id="333" r:id="rId14"/>
    <p:sldId id="331" r:id="rId15"/>
    <p:sldId id="332" r:id="rId16"/>
    <p:sldId id="334" r:id="rId17"/>
    <p:sldId id="335" r:id="rId18"/>
    <p:sldId id="336" r:id="rId19"/>
    <p:sldId id="337" r:id="rId20"/>
    <p:sldId id="338" r:id="rId21"/>
    <p:sldId id="339" r:id="rId22"/>
    <p:sldId id="340" r:id="rId23"/>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00FF00"/>
    <a:srgbClr val="FFCC00"/>
    <a:srgbClr val="00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wedge/>
  </p:transition>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optropicals.com/pics/garden/08/km/PICT2434.jpg"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goree.rice.edu/"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f/ff/Hibiscus_rosa-sinensis_(bloom).JPG"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upload.wikimedia.org/wikipedia/commons/8/81/Hibiscus_rosa-sinensis_(Tierlexikon).jpg"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hear.org/starr/images/images/plants/full/starr-090721-3265.jpg"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7/70/Calotropis_procera.jpg"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sa/imgres?imgurl=http://lh4.ggpht.com/_5BQgjsTX17s/SynZ0dwpNSI/AAAAAAAAIZo/LnmdkKz23hA/%D7%A4%D7%A8%D7%A1%D7%98%D7%99%D7%94+%D7%9E%D7%A6%D7%A8%D7%99%D7%AA1.jpg&amp;imgrefurl=http://picasaweb.google.com/lh/photo/SfrD60Ha12xJ3aEQoEHDFA&amp;usg=__hsOOm2JuzzIJKmFs_A3-zgOpFss=&amp;h=768&amp;w=1024&amp;sz=66&amp;hl=ar&amp;start=1&amp;zoom=1&amp;itbs=1&amp;tbnid=8tq6U-Pw5gZMfM:&amp;tbnh=113&amp;tbnw=150&amp;prev=/images?q=Farsetia+aegyptia&amp;hl=ar&amp;safe=active&amp;sa=X&amp;gbv=2&amp;tbs=isch:1"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http://faculty.ksu.edu.sa/Al-Rowaily/Pictures%20Library/Rangeland%20Flora%20&#1606;&#1576;&#1575;&#1578;&#1575;&#1578;%20&#1575;&#1604;&#1605;&#1585;&#1575;&#1593;&#1610;/Rhazya%20stricta.bmp"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sa/imgres?imgurl=http://farm4.static.flickr.com/3437/3999671908_256fe1351e.jpg&amp;imgrefurl=http://www.flickriver.com/photos/keizer4u/popular-interesting/&amp;usg=__agcX4PW9pRXMz7FYIKYGwc8OruA=&amp;h=334&amp;w=500&amp;sz=61&amp;hl=ar&amp;start=4&amp;zoom=1&amp;itbs=1&amp;tbnid=LkQ4ItyGOIjzaM:&amp;tbnh=87&amp;tbnw=130&amp;prev=/images?q=Ipomoea+purparea&amp;hl=ar&amp;safe=active&amp;sa=G&amp;gbv=2&amp;tbs=isch:1"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sa/imgres?imgurl=http://drprabhattandon.files.wordpress.com/2007/07/withania-somnifera.jpg&amp;imgrefurl=http://drprabhattandon.wordpress.com/2007/07/12/lactation-failure-and-homeopathy/&amp;usg=__s8x-Px-JYPraynyWjLEqoVAyigA=&amp;h=662&amp;w=874&amp;sz=158&amp;hl=ar&amp;start=1&amp;zoom=1&amp;itbs=1&amp;tbnid=mulS4WJX9OtftM:&amp;tbnh=111&amp;tbnw=146&amp;prev=/images?q=Withania+Somnifera&amp;hl=ar&amp;safe=active&amp;sa=G&amp;gbv=2&amp;tbs=isch: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esterndesertflora.geolab.cz/images/plants/Tamarix_nilotica3.jpg?q=node/202" TargetMode="External"/><Relationship Id="rId1" Type="http://schemas.openxmlformats.org/officeDocument/2006/relationships/slideLayout" Target="../slideLayouts/slideLayout2.xml"/><Relationship Id="rId6" Type="http://schemas.openxmlformats.org/officeDocument/2006/relationships/hyperlink" Target="http://westerndesertflora.geolab.cz/images/plants/Tamarix_nilotica1.jpg" TargetMode="External"/><Relationship Id="rId5" Type="http://schemas.openxmlformats.org/officeDocument/2006/relationships/image" Target="../media/image12.jpeg"/><Relationship Id="rId4" Type="http://schemas.openxmlformats.org/officeDocument/2006/relationships/hyperlink" Target="http://www.yunphoto.net/ar/photobase/hr/hr2473.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14</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000" dirty="0" smtClean="0">
                <a:solidFill>
                  <a:schemeClr val="accent2"/>
                </a:solidFill>
              </a:rPr>
              <a:t>العائلة الفربينية </a:t>
            </a:r>
            <a:r>
              <a:rPr lang="en-US" sz="4000" dirty="0" smtClean="0">
                <a:solidFill>
                  <a:schemeClr val="accent2"/>
                </a:solidFill>
              </a:rPr>
              <a:t>Fam. </a:t>
            </a:r>
            <a:r>
              <a:rPr lang="en-US" sz="4000" dirty="0" err="1" smtClean="0">
                <a:solidFill>
                  <a:schemeClr val="accent2"/>
                </a:solidFill>
              </a:rPr>
              <a:t>Verbenaceae</a:t>
            </a:r>
            <a:r>
              <a:rPr lang="en-US" sz="4000" dirty="0" smtClean="0">
                <a:solidFill>
                  <a:schemeClr val="accent2"/>
                </a:solidFill>
              </a:rPr>
              <a:t> </a:t>
            </a:r>
            <a:endParaRPr lang="en-US" sz="4000" dirty="0">
              <a:solidFill>
                <a:schemeClr val="accent2"/>
              </a:solidFill>
            </a:endParaRPr>
          </a:p>
        </p:txBody>
      </p:sp>
      <p:sp>
        <p:nvSpPr>
          <p:cNvPr id="3" name="Content Placeholder 2"/>
          <p:cNvSpPr>
            <a:spLocks noGrp="1"/>
          </p:cNvSpPr>
          <p:nvPr>
            <p:ph idx="1"/>
          </p:nvPr>
        </p:nvSpPr>
        <p:spPr>
          <a:xfrm>
            <a:off x="2590800" y="1981200"/>
            <a:ext cx="6248399" cy="4114800"/>
          </a:xfrm>
        </p:spPr>
        <p:txBody>
          <a:bodyPr/>
          <a:lstStyle/>
          <a:p>
            <a:pPr algn="r" rtl="1">
              <a:buNone/>
            </a:pPr>
            <a:r>
              <a:rPr lang="ar-SA" sz="2800" dirty="0" smtClean="0"/>
              <a:t>الياسمين الزفر </a:t>
            </a:r>
            <a:r>
              <a:rPr lang="en-US" sz="2800" dirty="0" err="1" smtClean="0"/>
              <a:t>Clerodendrum</a:t>
            </a:r>
            <a:r>
              <a:rPr lang="en-US" sz="2800" dirty="0" smtClean="0"/>
              <a:t> </a:t>
            </a:r>
            <a:r>
              <a:rPr lang="en-US" sz="2800" dirty="0" err="1" smtClean="0"/>
              <a:t>gluprum</a:t>
            </a:r>
            <a:endParaRPr lang="ar-SA" sz="2800" dirty="0" smtClean="0"/>
          </a:p>
          <a:p>
            <a:pPr algn="r" rtl="1">
              <a:buNone/>
            </a:pPr>
            <a:r>
              <a:rPr lang="ar-SA" sz="2800" dirty="0" smtClean="0"/>
              <a:t>النبات شجيرات والبعض متسلقات</a:t>
            </a:r>
          </a:p>
          <a:p>
            <a:pPr algn="r" rtl="1">
              <a:buNone/>
            </a:pPr>
            <a:r>
              <a:rPr lang="ar-SA" sz="2800" dirty="0" smtClean="0"/>
              <a:t>الساق مربعة الشكل في المقطع العرضي</a:t>
            </a:r>
          </a:p>
          <a:p>
            <a:pPr algn="r" rtl="1">
              <a:buNone/>
            </a:pPr>
            <a:r>
              <a:rPr lang="ar-SA" sz="2800" dirty="0" smtClean="0"/>
              <a:t>الأوراق متقابلة بسيطة</a:t>
            </a:r>
          </a:p>
          <a:p>
            <a:pPr algn="r" rtl="1">
              <a:buNone/>
            </a:pPr>
            <a:r>
              <a:rPr lang="ar-SA" sz="2800" dirty="0" smtClean="0"/>
              <a:t>النورة محدودة ذات شعبتين</a:t>
            </a:r>
          </a:p>
          <a:p>
            <a:pPr algn="r" rtl="1">
              <a:buNone/>
            </a:pPr>
            <a:r>
              <a:rPr lang="ar-SA" sz="2800" dirty="0" smtClean="0"/>
              <a:t>الزهرة خنثى وحيدة النتاظر سفلية</a:t>
            </a:r>
          </a:p>
          <a:p>
            <a:pPr algn="r" rtl="1">
              <a:buNone/>
            </a:pPr>
            <a:r>
              <a:rPr lang="ar-SA" sz="2800" dirty="0" smtClean="0"/>
              <a:t>الثمرة حسلة (الجدار الثمري ينقسم الى 3 أجزاء متوسط</a:t>
            </a:r>
            <a:r>
              <a:rPr lang="en-US" sz="2800" dirty="0" smtClean="0"/>
              <a:t> </a:t>
            </a:r>
            <a:r>
              <a:rPr lang="ar-SA" sz="2800" dirty="0" smtClean="0"/>
              <a:t>، لحمي ، خشبي) او عدد من البندقيات</a:t>
            </a:r>
          </a:p>
        </p:txBody>
      </p:sp>
      <p:pic>
        <p:nvPicPr>
          <p:cNvPr id="24578" name="Picture 2"/>
          <p:cNvPicPr>
            <a:picLocks noChangeAspect="1" noChangeArrowheads="1"/>
          </p:cNvPicPr>
          <p:nvPr/>
        </p:nvPicPr>
        <p:blipFill>
          <a:blip r:embed="rId2" cstate="email">
            <a:lum contrast="-20000"/>
          </a:blip>
          <a:srcRect/>
          <a:stretch>
            <a:fillRect/>
          </a:stretch>
        </p:blipFill>
        <p:spPr bwMode="auto">
          <a:xfrm rot="16200000">
            <a:off x="154381" y="4417619"/>
            <a:ext cx="2205839" cy="1905001"/>
          </a:xfrm>
          <a:prstGeom prst="rect">
            <a:avLst/>
          </a:prstGeom>
          <a:noFill/>
          <a:ln w="9525">
            <a:noFill/>
            <a:miter lim="800000"/>
            <a:headEnd/>
            <a:tailEnd/>
          </a:ln>
          <a:effectLst/>
        </p:spPr>
      </p:pic>
      <p:pic>
        <p:nvPicPr>
          <p:cNvPr id="24580" name="Picture 4" descr="http://www.tag2day.com/forums/New%20Folder%20(2)/New%20Folder%20(2)/zena/20080614(035).jpg"/>
          <p:cNvPicPr>
            <a:picLocks noChangeAspect="1" noChangeArrowheads="1"/>
          </p:cNvPicPr>
          <p:nvPr/>
        </p:nvPicPr>
        <p:blipFill>
          <a:blip r:embed="rId3" cstate="email"/>
          <a:srcRect/>
          <a:stretch>
            <a:fillRect/>
          </a:stretch>
        </p:blipFill>
        <p:spPr bwMode="auto">
          <a:xfrm>
            <a:off x="457200" y="1905000"/>
            <a:ext cx="1600200" cy="203661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 calcmode="lin" valueType="num">
                                      <p:cBhvr>
                                        <p:cTn id="70"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24580"/>
                                        </p:tgtEl>
                                        <p:attrNameLst>
                                          <p:attrName>style.visibility</p:attrName>
                                        </p:attrNameLst>
                                      </p:cBhvr>
                                      <p:to>
                                        <p:strVal val="visible"/>
                                      </p:to>
                                    </p:set>
                                    <p:anim calcmode="lin" valueType="num">
                                      <p:cBhvr>
                                        <p:cTn id="79" dur="500" fill="hold"/>
                                        <p:tgtEl>
                                          <p:spTgt spid="24580"/>
                                        </p:tgtEl>
                                        <p:attrNameLst>
                                          <p:attrName>ppt_w</p:attrName>
                                        </p:attrNameLst>
                                      </p:cBhvr>
                                      <p:tavLst>
                                        <p:tav tm="0">
                                          <p:val>
                                            <p:strVal val="#ppt_w*0.05"/>
                                          </p:val>
                                        </p:tav>
                                        <p:tav tm="100000">
                                          <p:val>
                                            <p:strVal val="#ppt_w"/>
                                          </p:val>
                                        </p:tav>
                                      </p:tavLst>
                                    </p:anim>
                                    <p:anim calcmode="lin" valueType="num">
                                      <p:cBhvr>
                                        <p:cTn id="80" dur="500" fill="hold"/>
                                        <p:tgtEl>
                                          <p:spTgt spid="24580"/>
                                        </p:tgtEl>
                                        <p:attrNameLst>
                                          <p:attrName>ppt_h</p:attrName>
                                        </p:attrNameLst>
                                      </p:cBhvr>
                                      <p:tavLst>
                                        <p:tav tm="0">
                                          <p:val>
                                            <p:strVal val="#ppt_h"/>
                                          </p:val>
                                        </p:tav>
                                        <p:tav tm="100000">
                                          <p:val>
                                            <p:strVal val="#ppt_h"/>
                                          </p:val>
                                        </p:tav>
                                      </p:tavLst>
                                    </p:anim>
                                    <p:anim calcmode="lin" valueType="num">
                                      <p:cBhvr>
                                        <p:cTn id="81" dur="500" fill="hold"/>
                                        <p:tgtEl>
                                          <p:spTgt spid="24580"/>
                                        </p:tgtEl>
                                        <p:attrNameLst>
                                          <p:attrName>ppt_x</p:attrName>
                                        </p:attrNameLst>
                                      </p:cBhvr>
                                      <p:tavLst>
                                        <p:tav tm="0">
                                          <p:val>
                                            <p:strVal val="#ppt_x-.2"/>
                                          </p:val>
                                        </p:tav>
                                        <p:tav tm="100000">
                                          <p:val>
                                            <p:strVal val="#ppt_x"/>
                                          </p:val>
                                        </p:tav>
                                      </p:tavLst>
                                    </p:anim>
                                    <p:anim calcmode="lin" valueType="num">
                                      <p:cBhvr>
                                        <p:cTn id="82" dur="500" fill="hold"/>
                                        <p:tgtEl>
                                          <p:spTgt spid="24580"/>
                                        </p:tgtEl>
                                        <p:attrNameLst>
                                          <p:attrName>ppt_y</p:attrName>
                                        </p:attrNameLst>
                                      </p:cBhvr>
                                      <p:tavLst>
                                        <p:tav tm="0">
                                          <p:val>
                                            <p:strVal val="#ppt_y"/>
                                          </p:val>
                                        </p:tav>
                                        <p:tav tm="100000">
                                          <p:val>
                                            <p:strVal val="#ppt_y"/>
                                          </p:val>
                                        </p:tav>
                                      </p:tavLst>
                                    </p:anim>
                                    <p:animEffect transition="in" filter="fade">
                                      <p:cBhvr>
                                        <p:cTn id="83" dur="500"/>
                                        <p:tgtEl>
                                          <p:spTgt spid="24580"/>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24578"/>
                                        </p:tgtEl>
                                        <p:attrNameLst>
                                          <p:attrName>style.visibility</p:attrName>
                                        </p:attrNameLst>
                                      </p:cBhvr>
                                      <p:to>
                                        <p:strVal val="visible"/>
                                      </p:to>
                                    </p:set>
                                    <p:anim calcmode="lin" valueType="num">
                                      <p:cBhvr>
                                        <p:cTn id="88" dur="500" fill="hold"/>
                                        <p:tgtEl>
                                          <p:spTgt spid="24578"/>
                                        </p:tgtEl>
                                        <p:attrNameLst>
                                          <p:attrName>ppt_w</p:attrName>
                                        </p:attrNameLst>
                                      </p:cBhvr>
                                      <p:tavLst>
                                        <p:tav tm="0">
                                          <p:val>
                                            <p:strVal val="#ppt_w*0.05"/>
                                          </p:val>
                                        </p:tav>
                                        <p:tav tm="100000">
                                          <p:val>
                                            <p:strVal val="#ppt_w"/>
                                          </p:val>
                                        </p:tav>
                                      </p:tavLst>
                                    </p:anim>
                                    <p:anim calcmode="lin" valueType="num">
                                      <p:cBhvr>
                                        <p:cTn id="89" dur="500" fill="hold"/>
                                        <p:tgtEl>
                                          <p:spTgt spid="24578"/>
                                        </p:tgtEl>
                                        <p:attrNameLst>
                                          <p:attrName>ppt_h</p:attrName>
                                        </p:attrNameLst>
                                      </p:cBhvr>
                                      <p:tavLst>
                                        <p:tav tm="0">
                                          <p:val>
                                            <p:strVal val="#ppt_h"/>
                                          </p:val>
                                        </p:tav>
                                        <p:tav tm="100000">
                                          <p:val>
                                            <p:strVal val="#ppt_h"/>
                                          </p:val>
                                        </p:tav>
                                      </p:tavLst>
                                    </p:anim>
                                    <p:anim calcmode="lin" valueType="num">
                                      <p:cBhvr>
                                        <p:cTn id="90" dur="500" fill="hold"/>
                                        <p:tgtEl>
                                          <p:spTgt spid="24578"/>
                                        </p:tgtEl>
                                        <p:attrNameLst>
                                          <p:attrName>ppt_x</p:attrName>
                                        </p:attrNameLst>
                                      </p:cBhvr>
                                      <p:tavLst>
                                        <p:tav tm="0">
                                          <p:val>
                                            <p:strVal val="#ppt_x-.2"/>
                                          </p:val>
                                        </p:tav>
                                        <p:tav tm="100000">
                                          <p:val>
                                            <p:strVal val="#ppt_x"/>
                                          </p:val>
                                        </p:tav>
                                      </p:tavLst>
                                    </p:anim>
                                    <p:anim calcmode="lin" valueType="num">
                                      <p:cBhvr>
                                        <p:cTn id="91" dur="500" fill="hold"/>
                                        <p:tgtEl>
                                          <p:spTgt spid="24578"/>
                                        </p:tgtEl>
                                        <p:attrNameLst>
                                          <p:attrName>ppt_y</p:attrName>
                                        </p:attrNameLst>
                                      </p:cBhvr>
                                      <p:tavLst>
                                        <p:tav tm="0">
                                          <p:val>
                                            <p:strVal val="#ppt_y"/>
                                          </p:val>
                                        </p:tav>
                                        <p:tav tm="100000">
                                          <p:val>
                                            <p:strVal val="#ppt_y"/>
                                          </p:val>
                                        </p:tav>
                                      </p:tavLst>
                                    </p:anim>
                                    <p:animEffect transition="in" filter="fade">
                                      <p:cBhvr>
                                        <p:cTn id="92"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000" dirty="0" smtClean="0">
                <a:solidFill>
                  <a:schemeClr val="accent2"/>
                </a:solidFill>
              </a:rPr>
              <a:t>العائلة المركبة </a:t>
            </a:r>
            <a:r>
              <a:rPr lang="en-US" sz="4000" dirty="0" smtClean="0">
                <a:solidFill>
                  <a:schemeClr val="accent2"/>
                </a:solidFill>
              </a:rPr>
              <a:t>Fam. </a:t>
            </a:r>
            <a:r>
              <a:rPr lang="en-US" sz="4000" dirty="0" err="1" smtClean="0">
                <a:solidFill>
                  <a:schemeClr val="accent2"/>
                </a:solidFill>
              </a:rPr>
              <a:t>Compositae</a:t>
            </a:r>
            <a:r>
              <a:rPr lang="ar-SA" sz="4000" dirty="0" smtClean="0">
                <a:solidFill>
                  <a:schemeClr val="accent2"/>
                </a:solidFill>
              </a:rPr>
              <a:t> </a:t>
            </a:r>
            <a:br>
              <a:rPr lang="ar-SA" sz="4000" dirty="0" smtClean="0">
                <a:solidFill>
                  <a:schemeClr val="accent2"/>
                </a:solidFill>
              </a:rPr>
            </a:br>
            <a:r>
              <a:rPr lang="ar-SA" sz="4000" dirty="0" smtClean="0">
                <a:solidFill>
                  <a:schemeClr val="accent2"/>
                </a:solidFill>
              </a:rPr>
              <a:t>دوار الشمس </a:t>
            </a:r>
            <a:r>
              <a:rPr lang="en-US" sz="4000" dirty="0" smtClean="0">
                <a:solidFill>
                  <a:schemeClr val="accent2"/>
                </a:solidFill>
              </a:rPr>
              <a:t>Helianthus </a:t>
            </a:r>
            <a:r>
              <a:rPr lang="en-US" sz="4000" dirty="0" err="1" smtClean="0">
                <a:solidFill>
                  <a:schemeClr val="accent2"/>
                </a:solidFill>
              </a:rPr>
              <a:t>annuus</a:t>
            </a:r>
            <a:endParaRPr lang="en-US" sz="4000" dirty="0">
              <a:solidFill>
                <a:schemeClr val="accent2"/>
              </a:solidFill>
            </a:endParaRPr>
          </a:p>
        </p:txBody>
      </p:sp>
      <p:sp>
        <p:nvSpPr>
          <p:cNvPr id="3" name="Content Placeholder 2"/>
          <p:cNvSpPr>
            <a:spLocks noGrp="1"/>
          </p:cNvSpPr>
          <p:nvPr>
            <p:ph idx="1"/>
          </p:nvPr>
        </p:nvSpPr>
        <p:spPr>
          <a:xfrm>
            <a:off x="533400" y="1981200"/>
            <a:ext cx="8305799" cy="2590800"/>
          </a:xfrm>
        </p:spPr>
        <p:txBody>
          <a:bodyPr/>
          <a:lstStyle/>
          <a:p>
            <a:pPr algn="r" rtl="1">
              <a:buNone/>
            </a:pPr>
            <a:r>
              <a:rPr lang="ar-SA" sz="2400" dirty="0" smtClean="0"/>
              <a:t>النبات اعشاب والقليل منها شجيرات</a:t>
            </a:r>
          </a:p>
          <a:p>
            <a:pPr algn="r" rtl="1">
              <a:buNone/>
            </a:pPr>
            <a:r>
              <a:rPr lang="ar-SA" sz="2400" dirty="0" smtClean="0"/>
              <a:t>الأوراق متبادلة قد تكون متقابلة وهي بسيطة عديمة الأذينات معنقة.</a:t>
            </a:r>
          </a:p>
          <a:p>
            <a:pPr algn="r" rtl="1">
              <a:buNone/>
            </a:pPr>
            <a:r>
              <a:rPr lang="ar-SA" sz="2400" dirty="0" smtClean="0"/>
              <a:t>النورة هامة مغلفة بعدد من القنابات تسمى قلافة</a:t>
            </a:r>
          </a:p>
          <a:p>
            <a:pPr algn="r" rtl="1">
              <a:buNone/>
            </a:pPr>
            <a:r>
              <a:rPr lang="ar-SA" sz="2400" dirty="0" smtClean="0"/>
              <a:t>ازهار خارجية تسمي ازهار شعاعية</a:t>
            </a:r>
          </a:p>
          <a:p>
            <a:pPr algn="r" rtl="1">
              <a:buNone/>
            </a:pPr>
            <a:r>
              <a:rPr lang="ar-SA" sz="2400" dirty="0" smtClean="0"/>
              <a:t>ازهار وحيدة الجنس المؤنثة يطلق عليها ازهار عقيمة تخرج كل زهرة من ابط قنابة </a:t>
            </a:r>
          </a:p>
          <a:p>
            <a:pPr algn="r" rtl="1">
              <a:buNone/>
            </a:pPr>
            <a:r>
              <a:rPr lang="ar-SA" sz="2400" dirty="0" smtClean="0"/>
              <a:t>الثمرة سبسلاء</a:t>
            </a:r>
            <a:endParaRPr lang="en-US" sz="2400" dirty="0"/>
          </a:p>
        </p:txBody>
      </p:sp>
      <p:pic>
        <p:nvPicPr>
          <p:cNvPr id="26626" name="Picture 2" descr="Helianthus annuus"/>
          <p:cNvPicPr>
            <a:picLocks noChangeAspect="1" noChangeArrowheads="1"/>
          </p:cNvPicPr>
          <p:nvPr/>
        </p:nvPicPr>
        <p:blipFill>
          <a:blip r:embed="rId2" cstate="email"/>
          <a:srcRect/>
          <a:stretch>
            <a:fillRect/>
          </a:stretch>
        </p:blipFill>
        <p:spPr bwMode="auto">
          <a:xfrm>
            <a:off x="381000" y="4419600"/>
            <a:ext cx="1752600" cy="2249642"/>
          </a:xfrm>
          <a:prstGeom prst="rect">
            <a:avLst/>
          </a:prstGeom>
          <a:noFill/>
        </p:spPr>
      </p:pic>
      <p:pic>
        <p:nvPicPr>
          <p:cNvPr id="26628" name="Picture 4"/>
          <p:cNvPicPr>
            <a:picLocks noChangeAspect="1" noChangeArrowheads="1"/>
          </p:cNvPicPr>
          <p:nvPr/>
        </p:nvPicPr>
        <p:blipFill>
          <a:blip r:embed="rId3" cstate="email"/>
          <a:srcRect/>
          <a:stretch>
            <a:fillRect/>
          </a:stretch>
        </p:blipFill>
        <p:spPr bwMode="auto">
          <a:xfrm rot="16200000">
            <a:off x="2145185" y="4636616"/>
            <a:ext cx="2186633" cy="17526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26626"/>
                                        </p:tgtEl>
                                        <p:attrNameLst>
                                          <p:attrName>style.visibility</p:attrName>
                                        </p:attrNameLst>
                                      </p:cBhvr>
                                      <p:to>
                                        <p:strVal val="visible"/>
                                      </p:to>
                                    </p:set>
                                    <p:animEffect transition="in" filter="fade">
                                      <p:cBhvr>
                                        <p:cTn id="63" dur="1000"/>
                                        <p:tgtEl>
                                          <p:spTgt spid="26626"/>
                                        </p:tgtEl>
                                      </p:cBhvr>
                                    </p:animEffect>
                                    <p:anim calcmode="lin" valueType="num">
                                      <p:cBhvr>
                                        <p:cTn id="64" dur="1000" fill="hold"/>
                                        <p:tgtEl>
                                          <p:spTgt spid="26626"/>
                                        </p:tgtEl>
                                        <p:attrNameLst>
                                          <p:attrName>ppt_x</p:attrName>
                                        </p:attrNameLst>
                                      </p:cBhvr>
                                      <p:tavLst>
                                        <p:tav tm="0">
                                          <p:val>
                                            <p:strVal val="#ppt_x"/>
                                          </p:val>
                                        </p:tav>
                                        <p:tav tm="100000">
                                          <p:val>
                                            <p:strVal val="#ppt_x"/>
                                          </p:val>
                                        </p:tav>
                                      </p:tavLst>
                                    </p:anim>
                                    <p:anim calcmode="lin" valueType="num">
                                      <p:cBhvr>
                                        <p:cTn id="65" dur="900" decel="100000" fill="hold"/>
                                        <p:tgtEl>
                                          <p:spTgt spid="2662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6626"/>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26628"/>
                                        </p:tgtEl>
                                        <p:attrNameLst>
                                          <p:attrName>style.visibility</p:attrName>
                                        </p:attrNameLst>
                                      </p:cBhvr>
                                      <p:to>
                                        <p:strVal val="visible"/>
                                      </p:to>
                                    </p:set>
                                    <p:animEffect transition="in" filter="fade">
                                      <p:cBhvr>
                                        <p:cTn id="71" dur="1000"/>
                                        <p:tgtEl>
                                          <p:spTgt spid="26628"/>
                                        </p:tgtEl>
                                      </p:cBhvr>
                                    </p:animEffect>
                                    <p:anim calcmode="lin" valueType="num">
                                      <p:cBhvr>
                                        <p:cTn id="72" dur="1000" fill="hold"/>
                                        <p:tgtEl>
                                          <p:spTgt spid="26628"/>
                                        </p:tgtEl>
                                        <p:attrNameLst>
                                          <p:attrName>ppt_x</p:attrName>
                                        </p:attrNameLst>
                                      </p:cBhvr>
                                      <p:tavLst>
                                        <p:tav tm="0">
                                          <p:val>
                                            <p:strVal val="#ppt_x"/>
                                          </p:val>
                                        </p:tav>
                                        <p:tav tm="100000">
                                          <p:val>
                                            <p:strVal val="#ppt_x"/>
                                          </p:val>
                                        </p:tav>
                                      </p:tavLst>
                                    </p:anim>
                                    <p:anim calcmode="lin" valueType="num">
                                      <p:cBhvr>
                                        <p:cTn id="73" dur="900" decel="100000" fill="hold"/>
                                        <p:tgtEl>
                                          <p:spTgt spid="2662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6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000" dirty="0" smtClean="0">
                <a:solidFill>
                  <a:schemeClr val="accent2"/>
                </a:solidFill>
              </a:rPr>
              <a:t>العائلة العنابية </a:t>
            </a:r>
            <a:r>
              <a:rPr lang="en-US" sz="4000" dirty="0" err="1" smtClean="0">
                <a:solidFill>
                  <a:schemeClr val="accent2"/>
                </a:solidFill>
              </a:rPr>
              <a:t>Fam</a:t>
            </a:r>
            <a:r>
              <a:rPr lang="en-US" sz="4000" dirty="0" smtClean="0">
                <a:solidFill>
                  <a:schemeClr val="accent2"/>
                </a:solidFill>
              </a:rPr>
              <a:t>: </a:t>
            </a:r>
            <a:r>
              <a:rPr lang="en-US" sz="4000" dirty="0" err="1" smtClean="0">
                <a:solidFill>
                  <a:schemeClr val="accent2"/>
                </a:solidFill>
              </a:rPr>
              <a:t>Rhammaceae</a:t>
            </a:r>
            <a:r>
              <a:rPr lang="en-US" sz="4000" dirty="0" smtClean="0">
                <a:solidFill>
                  <a:schemeClr val="accent2"/>
                </a:solidFill>
              </a:rPr>
              <a:t> </a:t>
            </a:r>
            <a:r>
              <a:rPr lang="ar-SA" sz="4000" dirty="0" smtClean="0">
                <a:solidFill>
                  <a:schemeClr val="accent2"/>
                </a:solidFill>
              </a:rPr>
              <a:t/>
            </a:r>
            <a:br>
              <a:rPr lang="ar-SA" sz="4000" dirty="0" smtClean="0">
                <a:solidFill>
                  <a:schemeClr val="accent2"/>
                </a:solidFill>
              </a:rPr>
            </a:br>
            <a:r>
              <a:rPr lang="ar-SA" sz="4000" dirty="0" smtClean="0">
                <a:solidFill>
                  <a:schemeClr val="accent2"/>
                </a:solidFill>
              </a:rPr>
              <a:t>النبق </a:t>
            </a:r>
            <a:r>
              <a:rPr lang="en-US" sz="4000" dirty="0" err="1" smtClean="0">
                <a:solidFill>
                  <a:schemeClr val="accent2"/>
                </a:solidFill>
              </a:rPr>
              <a:t>Zizyphus</a:t>
            </a:r>
            <a:r>
              <a:rPr lang="en-US" sz="4000" dirty="0" smtClean="0">
                <a:solidFill>
                  <a:schemeClr val="accent2"/>
                </a:solidFill>
              </a:rPr>
              <a:t> </a:t>
            </a:r>
            <a:r>
              <a:rPr lang="en-US" sz="4000" dirty="0" err="1" smtClean="0">
                <a:solidFill>
                  <a:schemeClr val="accent2"/>
                </a:solidFill>
              </a:rPr>
              <a:t>spina</a:t>
            </a:r>
            <a:r>
              <a:rPr lang="en-US" sz="4000" dirty="0" smtClean="0">
                <a:solidFill>
                  <a:schemeClr val="accent2"/>
                </a:solidFill>
              </a:rPr>
              <a:t>- </a:t>
            </a:r>
            <a:r>
              <a:rPr lang="en-US" sz="4000" dirty="0" err="1" smtClean="0">
                <a:solidFill>
                  <a:schemeClr val="accent2"/>
                </a:solidFill>
              </a:rPr>
              <a:t>christi</a:t>
            </a:r>
            <a:endParaRPr lang="en-US" sz="4000" dirty="0">
              <a:solidFill>
                <a:schemeClr val="accent2"/>
              </a:solidFill>
            </a:endParaRPr>
          </a:p>
        </p:txBody>
      </p:sp>
      <p:sp>
        <p:nvSpPr>
          <p:cNvPr id="3" name="Content Placeholder 2"/>
          <p:cNvSpPr>
            <a:spLocks noGrp="1"/>
          </p:cNvSpPr>
          <p:nvPr>
            <p:ph idx="1"/>
          </p:nvPr>
        </p:nvSpPr>
        <p:spPr>
          <a:xfrm>
            <a:off x="682625" y="1981200"/>
            <a:ext cx="7772400" cy="2286000"/>
          </a:xfrm>
        </p:spPr>
        <p:txBody>
          <a:bodyPr/>
          <a:lstStyle/>
          <a:p>
            <a:pPr algn="r" rtl="1">
              <a:buNone/>
            </a:pPr>
            <a:r>
              <a:rPr lang="ar-SA" dirty="0" smtClean="0"/>
              <a:t>النباتات : اشجار قديمة تزرع من أجل ثمرها الحلو</a:t>
            </a:r>
          </a:p>
          <a:p>
            <a:pPr algn="r" rtl="1">
              <a:buNone/>
            </a:pPr>
            <a:r>
              <a:rPr lang="ar-SA" dirty="0" smtClean="0"/>
              <a:t>الأوراق متبادلة بسيطة ذات أذينات شوكية</a:t>
            </a:r>
          </a:p>
          <a:p>
            <a:pPr algn="r" rtl="1">
              <a:buNone/>
            </a:pPr>
            <a:r>
              <a:rPr lang="ar-SA" dirty="0" smtClean="0"/>
              <a:t>الأزهار محمولة في نورات مشطية او محدودة</a:t>
            </a:r>
          </a:p>
          <a:p>
            <a:pPr algn="r" rtl="1">
              <a:buNone/>
            </a:pPr>
            <a:r>
              <a:rPr lang="ar-SA" dirty="0" smtClean="0"/>
              <a:t>الثمرة تشبه الحسلة او العلبة</a:t>
            </a:r>
            <a:endParaRPr lang="en-US" dirty="0"/>
          </a:p>
        </p:txBody>
      </p:sp>
      <p:pic>
        <p:nvPicPr>
          <p:cNvPr id="25602" name="Picture 2" descr="http://www.flowersinisrael.com/Flowgallery/Ziziphus_spina-christi_flower3.jpg"/>
          <p:cNvPicPr>
            <a:picLocks noChangeAspect="1" noChangeArrowheads="1"/>
          </p:cNvPicPr>
          <p:nvPr/>
        </p:nvPicPr>
        <p:blipFill>
          <a:blip r:embed="rId2" cstate="email"/>
          <a:srcRect/>
          <a:stretch>
            <a:fillRect/>
          </a:stretch>
        </p:blipFill>
        <p:spPr bwMode="auto">
          <a:xfrm>
            <a:off x="838200" y="4419600"/>
            <a:ext cx="3062288" cy="2041525"/>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25602"/>
                                        </p:tgtEl>
                                        <p:attrNameLst>
                                          <p:attrName>style.visibility</p:attrName>
                                        </p:attrNameLst>
                                      </p:cBhvr>
                                      <p:to>
                                        <p:strVal val="visible"/>
                                      </p:to>
                                    </p:set>
                                    <p:anim calcmode="lin" valueType="num">
                                      <p:cBhvr>
                                        <p:cTn id="47" dur="1000" fill="hold"/>
                                        <p:tgtEl>
                                          <p:spTgt spid="25602"/>
                                        </p:tgtEl>
                                        <p:attrNameLst>
                                          <p:attrName>ppt_w</p:attrName>
                                        </p:attrNameLst>
                                      </p:cBhvr>
                                      <p:tavLst>
                                        <p:tav tm="0">
                                          <p:val>
                                            <p:fltVal val="0"/>
                                          </p:val>
                                        </p:tav>
                                        <p:tav tm="100000">
                                          <p:val>
                                            <p:strVal val="#ppt_w"/>
                                          </p:val>
                                        </p:tav>
                                      </p:tavLst>
                                    </p:anim>
                                    <p:anim calcmode="lin" valueType="num">
                                      <p:cBhvr>
                                        <p:cTn id="48" dur="1000" fill="hold"/>
                                        <p:tgtEl>
                                          <p:spTgt spid="25602"/>
                                        </p:tgtEl>
                                        <p:attrNameLst>
                                          <p:attrName>ppt_h</p:attrName>
                                        </p:attrNameLst>
                                      </p:cBhvr>
                                      <p:tavLst>
                                        <p:tav tm="0">
                                          <p:val>
                                            <p:fltVal val="0"/>
                                          </p:val>
                                        </p:tav>
                                        <p:tav tm="100000">
                                          <p:val>
                                            <p:strVal val="#ppt_h"/>
                                          </p:val>
                                        </p:tav>
                                      </p:tavLst>
                                    </p:anim>
                                    <p:anim calcmode="lin" valueType="num">
                                      <p:cBhvr>
                                        <p:cTn id="49" dur="1000" fill="hold"/>
                                        <p:tgtEl>
                                          <p:spTgt spid="2560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56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000" dirty="0" smtClean="0">
                <a:solidFill>
                  <a:schemeClr val="accent2"/>
                </a:solidFill>
              </a:rPr>
              <a:t>العائلة الأثلية </a:t>
            </a:r>
            <a:r>
              <a:rPr lang="en-US" sz="4000" dirty="0" smtClean="0">
                <a:solidFill>
                  <a:schemeClr val="accent2"/>
                </a:solidFill>
              </a:rPr>
              <a:t>Fam. </a:t>
            </a:r>
            <a:r>
              <a:rPr lang="en-US" sz="4000" dirty="0" err="1" smtClean="0">
                <a:solidFill>
                  <a:schemeClr val="accent2"/>
                </a:solidFill>
              </a:rPr>
              <a:t>Tamaricaceae</a:t>
            </a:r>
            <a:r>
              <a:rPr lang="en-US" sz="4000" dirty="0" smtClean="0">
                <a:solidFill>
                  <a:schemeClr val="accent2"/>
                </a:solidFill>
              </a:rPr>
              <a:t> </a:t>
            </a:r>
            <a:r>
              <a:rPr lang="ar-SA" sz="4000" dirty="0" smtClean="0">
                <a:solidFill>
                  <a:schemeClr val="accent2"/>
                </a:solidFill>
              </a:rPr>
              <a:t/>
            </a:r>
            <a:br>
              <a:rPr lang="ar-SA" sz="4000" dirty="0" smtClean="0">
                <a:solidFill>
                  <a:schemeClr val="accent2"/>
                </a:solidFill>
              </a:rPr>
            </a:br>
            <a:r>
              <a:rPr lang="ar-SA" sz="4000" dirty="0" smtClean="0">
                <a:solidFill>
                  <a:schemeClr val="accent2"/>
                </a:solidFill>
              </a:rPr>
              <a:t>الأثل </a:t>
            </a:r>
            <a:r>
              <a:rPr lang="en-US" sz="4000" dirty="0" err="1" smtClean="0">
                <a:solidFill>
                  <a:schemeClr val="accent2"/>
                </a:solidFill>
              </a:rPr>
              <a:t>Tamaerix</a:t>
            </a:r>
            <a:r>
              <a:rPr lang="en-US" sz="4000" dirty="0" smtClean="0">
                <a:solidFill>
                  <a:schemeClr val="accent2"/>
                </a:solidFill>
              </a:rPr>
              <a:t> </a:t>
            </a:r>
            <a:r>
              <a:rPr lang="en-US" sz="4000" dirty="0" err="1" smtClean="0">
                <a:solidFill>
                  <a:schemeClr val="accent2"/>
                </a:solidFill>
              </a:rPr>
              <a:t>nilotica</a:t>
            </a:r>
            <a:r>
              <a:rPr lang="en-US" sz="4000" dirty="0" smtClean="0">
                <a:solidFill>
                  <a:schemeClr val="accent2"/>
                </a:solidFill>
              </a:rPr>
              <a:t> </a:t>
            </a:r>
            <a:endParaRPr lang="en-US" sz="4000" dirty="0">
              <a:solidFill>
                <a:schemeClr val="accent2"/>
              </a:solidFill>
            </a:endParaRPr>
          </a:p>
        </p:txBody>
      </p:sp>
      <p:sp>
        <p:nvSpPr>
          <p:cNvPr id="3" name="Content Placeholder 2"/>
          <p:cNvSpPr>
            <a:spLocks noGrp="1"/>
          </p:cNvSpPr>
          <p:nvPr>
            <p:ph idx="1"/>
          </p:nvPr>
        </p:nvSpPr>
        <p:spPr>
          <a:xfrm>
            <a:off x="682625" y="1981200"/>
            <a:ext cx="7772400" cy="2590800"/>
          </a:xfrm>
        </p:spPr>
        <p:txBody>
          <a:bodyPr/>
          <a:lstStyle/>
          <a:p>
            <a:pPr algn="r" rtl="1">
              <a:buNone/>
            </a:pPr>
            <a:r>
              <a:rPr lang="ar-SA" dirty="0" smtClean="0"/>
              <a:t>النباتات : أشجار او شجيرات تعيش غالباً في المناطق الجفافية او الملحية وتزرع كمصدات رياح او رمال.</a:t>
            </a:r>
          </a:p>
          <a:p>
            <a:pPr algn="r" rtl="1">
              <a:buNone/>
            </a:pPr>
            <a:r>
              <a:rPr lang="ar-SA" dirty="0" smtClean="0"/>
              <a:t>الأوراق حرشفية صغيرة متبادلة عديمة الأذينات</a:t>
            </a:r>
          </a:p>
          <a:p>
            <a:pPr algn="r" rtl="1">
              <a:buNone/>
            </a:pPr>
            <a:r>
              <a:rPr lang="ar-SA" dirty="0" smtClean="0"/>
              <a:t>النورة سنبلية مكتظة ولونها ابيض</a:t>
            </a:r>
          </a:p>
          <a:p>
            <a:pPr algn="r" rtl="1">
              <a:buNone/>
            </a:pPr>
            <a:r>
              <a:rPr lang="ar-SA" dirty="0" smtClean="0"/>
              <a:t>الثمار علبة</a:t>
            </a:r>
            <a:endParaRPr lang="en-US" dirty="0"/>
          </a:p>
        </p:txBody>
      </p:sp>
      <p:pic>
        <p:nvPicPr>
          <p:cNvPr id="28674" name="Picture 2" descr="http://www.wdnp.org/v2/images/stories/acacia_nilotica/DSC_4375.JPG"/>
          <p:cNvPicPr>
            <a:picLocks noChangeAspect="1" noChangeArrowheads="1"/>
          </p:cNvPicPr>
          <p:nvPr/>
        </p:nvPicPr>
        <p:blipFill>
          <a:blip r:embed="rId2" cstate="email"/>
          <a:srcRect/>
          <a:stretch>
            <a:fillRect/>
          </a:stretch>
        </p:blipFill>
        <p:spPr bwMode="auto">
          <a:xfrm>
            <a:off x="152400" y="4724400"/>
            <a:ext cx="2374900" cy="1742735"/>
          </a:xfrm>
          <a:prstGeom prst="rect">
            <a:avLst/>
          </a:prstGeom>
          <a:noFill/>
        </p:spPr>
      </p:pic>
      <p:pic>
        <p:nvPicPr>
          <p:cNvPr id="28676" name="Picture 4" descr="http://westerndesertflora.geolab.cz/images/plants/thumbnails/thumb_Tamarix_nilotica3.jpg">
            <a:hlinkClick r:id="rId3"/>
          </p:cNvPr>
          <p:cNvPicPr>
            <a:picLocks noChangeAspect="1" noChangeArrowheads="1"/>
          </p:cNvPicPr>
          <p:nvPr/>
        </p:nvPicPr>
        <p:blipFill>
          <a:blip r:embed="rId4" cstate="email"/>
          <a:srcRect/>
          <a:stretch>
            <a:fillRect/>
          </a:stretch>
        </p:blipFill>
        <p:spPr bwMode="auto">
          <a:xfrm>
            <a:off x="2895600" y="5123089"/>
            <a:ext cx="2590800" cy="1734911"/>
          </a:xfrm>
          <a:prstGeom prst="rect">
            <a:avLst/>
          </a:prstGeom>
          <a:noFill/>
        </p:spPr>
      </p:pic>
      <p:pic>
        <p:nvPicPr>
          <p:cNvPr id="28678" name="Picture 6" descr="http://westerndesertflora.geolab.cz/images/plants/thumbnails/thumb_Tamarix_nilotica1.jpg">
            <a:hlinkClick r:id="rId5"/>
          </p:cNvPr>
          <p:cNvPicPr>
            <a:picLocks noChangeAspect="1" noChangeArrowheads="1"/>
          </p:cNvPicPr>
          <p:nvPr/>
        </p:nvPicPr>
        <p:blipFill>
          <a:blip r:embed="rId6" cstate="email"/>
          <a:srcRect/>
          <a:stretch>
            <a:fillRect/>
          </a:stretch>
        </p:blipFill>
        <p:spPr bwMode="auto">
          <a:xfrm>
            <a:off x="5791200" y="4648200"/>
            <a:ext cx="2590800" cy="19431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28676"/>
                                        </p:tgtEl>
                                        <p:attrNameLst>
                                          <p:attrName>style.visibility</p:attrName>
                                        </p:attrNameLst>
                                      </p:cBhvr>
                                      <p:to>
                                        <p:strVal val="visible"/>
                                      </p:to>
                                    </p:set>
                                    <p:anim calcmode="lin" valueType="num">
                                      <p:cBhvr>
                                        <p:cTn id="40" dur="1000" fill="hold"/>
                                        <p:tgtEl>
                                          <p:spTgt spid="28676"/>
                                        </p:tgtEl>
                                        <p:attrNameLst>
                                          <p:attrName>ppt_x</p:attrName>
                                        </p:attrNameLst>
                                      </p:cBhvr>
                                      <p:tavLst>
                                        <p:tav tm="0">
                                          <p:val>
                                            <p:strVal val="#ppt_x-.2"/>
                                          </p:val>
                                        </p:tav>
                                        <p:tav tm="100000">
                                          <p:val>
                                            <p:strVal val="#ppt_x"/>
                                          </p:val>
                                        </p:tav>
                                      </p:tavLst>
                                    </p:anim>
                                    <p:anim calcmode="lin" valueType="num">
                                      <p:cBhvr>
                                        <p:cTn id="41" dur="1000" fill="hold"/>
                                        <p:tgtEl>
                                          <p:spTgt spid="2867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28674"/>
                                        </p:tgtEl>
                                        <p:attrNameLst>
                                          <p:attrName>style.visibility</p:attrName>
                                        </p:attrNameLst>
                                      </p:cBhvr>
                                      <p:to>
                                        <p:strVal val="visible"/>
                                      </p:to>
                                    </p:set>
                                    <p:anim calcmode="lin" valueType="num">
                                      <p:cBhvr>
                                        <p:cTn id="47" dur="1000" fill="hold"/>
                                        <p:tgtEl>
                                          <p:spTgt spid="28674"/>
                                        </p:tgtEl>
                                        <p:attrNameLst>
                                          <p:attrName>ppt_x</p:attrName>
                                        </p:attrNameLst>
                                      </p:cBhvr>
                                      <p:tavLst>
                                        <p:tav tm="0">
                                          <p:val>
                                            <p:strVal val="#ppt_x-.2"/>
                                          </p:val>
                                        </p:tav>
                                        <p:tav tm="100000">
                                          <p:val>
                                            <p:strVal val="#ppt_x"/>
                                          </p:val>
                                        </p:tav>
                                      </p:tavLst>
                                    </p:anim>
                                    <p:anim calcmode="lin" valueType="num">
                                      <p:cBhvr>
                                        <p:cTn id="4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8674"/>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28678"/>
                                        </p:tgtEl>
                                        <p:attrNameLst>
                                          <p:attrName>style.visibility</p:attrName>
                                        </p:attrNameLst>
                                      </p:cBhvr>
                                      <p:to>
                                        <p:strVal val="visible"/>
                                      </p:to>
                                    </p:set>
                                    <p:anim calcmode="lin" valueType="num">
                                      <p:cBhvr>
                                        <p:cTn id="54" dur="1000" fill="hold"/>
                                        <p:tgtEl>
                                          <p:spTgt spid="28678"/>
                                        </p:tgtEl>
                                        <p:attrNameLst>
                                          <p:attrName>ppt_x</p:attrName>
                                        </p:attrNameLst>
                                      </p:cBhvr>
                                      <p:tavLst>
                                        <p:tav tm="0">
                                          <p:val>
                                            <p:strVal val="#ppt_x-.2"/>
                                          </p:val>
                                        </p:tav>
                                        <p:tav tm="100000">
                                          <p:val>
                                            <p:strVal val="#ppt_x"/>
                                          </p:val>
                                        </p:tav>
                                      </p:tavLst>
                                    </p:anim>
                                    <p:anim calcmode="lin" valueType="num">
                                      <p:cBhvr>
                                        <p:cTn id="55" dur="1000" fill="hold"/>
                                        <p:tgtEl>
                                          <p:spTgt spid="28678"/>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304800"/>
            <a:ext cx="8080375" cy="2895600"/>
          </a:xfrm>
        </p:spPr>
        <p:txBody>
          <a:bodyPr/>
          <a:lstStyle/>
          <a:p>
            <a:pPr algn="r" rtl="1"/>
            <a:r>
              <a:rPr lang="en-US" sz="4000" dirty="0" smtClean="0">
                <a:solidFill>
                  <a:schemeClr val="accent2"/>
                </a:solidFill>
              </a:rPr>
              <a:t>Sub class: </a:t>
            </a:r>
            <a:r>
              <a:rPr lang="en-US" sz="4000" dirty="0" err="1" smtClean="0">
                <a:solidFill>
                  <a:schemeClr val="accent2"/>
                </a:solidFill>
              </a:rPr>
              <a:t>Arachichlamydeae</a:t>
            </a:r>
            <a:r>
              <a:rPr lang="en-US" sz="4000" dirty="0" smtClean="0">
                <a:solidFill>
                  <a:schemeClr val="accent2"/>
                </a:solidFill>
              </a:rPr>
              <a:t> </a:t>
            </a:r>
            <a:br>
              <a:rPr lang="en-US" sz="4000" dirty="0" smtClean="0">
                <a:solidFill>
                  <a:schemeClr val="accent2"/>
                </a:solidFill>
              </a:rPr>
            </a:br>
            <a:r>
              <a:rPr lang="ar-SA" sz="4000" dirty="0" smtClean="0">
                <a:solidFill>
                  <a:schemeClr val="accent2"/>
                </a:solidFill>
              </a:rPr>
              <a:t>عودية الأسدية </a:t>
            </a:r>
            <a:r>
              <a:rPr lang="en-US" sz="4000" dirty="0" smtClean="0">
                <a:solidFill>
                  <a:schemeClr val="accent2"/>
                </a:solidFill>
              </a:rPr>
              <a:t>Order: </a:t>
            </a:r>
            <a:r>
              <a:rPr lang="en-US" sz="4000" dirty="0" err="1" smtClean="0">
                <a:solidFill>
                  <a:schemeClr val="accent2"/>
                </a:solidFill>
              </a:rPr>
              <a:t>Malvales</a:t>
            </a:r>
            <a:r>
              <a:rPr lang="en-US" sz="4000" dirty="0" smtClean="0">
                <a:solidFill>
                  <a:schemeClr val="accent2"/>
                </a:solidFill>
              </a:rPr>
              <a:t> </a:t>
            </a:r>
            <a:r>
              <a:rPr lang="ar-SA" sz="4000" dirty="0" smtClean="0">
                <a:solidFill>
                  <a:schemeClr val="accent2"/>
                </a:solidFill>
              </a:rPr>
              <a:t/>
            </a:r>
            <a:br>
              <a:rPr lang="ar-SA" sz="4000" dirty="0" smtClean="0">
                <a:solidFill>
                  <a:schemeClr val="accent2"/>
                </a:solidFill>
              </a:rPr>
            </a:br>
            <a:r>
              <a:rPr lang="ar-SA" sz="4000" dirty="0" smtClean="0">
                <a:solidFill>
                  <a:schemeClr val="accent2"/>
                </a:solidFill>
              </a:rPr>
              <a:t>العائلة الخبازية </a:t>
            </a:r>
            <a:r>
              <a:rPr lang="en-US" sz="4000" dirty="0" err="1" smtClean="0">
                <a:solidFill>
                  <a:schemeClr val="accent2"/>
                </a:solidFill>
              </a:rPr>
              <a:t>Fam</a:t>
            </a:r>
            <a:r>
              <a:rPr lang="en-US" sz="4000" dirty="0" smtClean="0">
                <a:solidFill>
                  <a:schemeClr val="accent2"/>
                </a:solidFill>
              </a:rPr>
              <a:t>: </a:t>
            </a:r>
            <a:r>
              <a:rPr lang="en-US" sz="4000" dirty="0" err="1" smtClean="0">
                <a:solidFill>
                  <a:schemeClr val="accent2"/>
                </a:solidFill>
              </a:rPr>
              <a:t>Malvaceae</a:t>
            </a:r>
            <a:r>
              <a:rPr lang="ar-SA" sz="4000" dirty="0" smtClean="0">
                <a:solidFill>
                  <a:schemeClr val="accent2"/>
                </a:solidFill>
              </a:rPr>
              <a:t/>
            </a:r>
            <a:br>
              <a:rPr lang="ar-SA" sz="4000" dirty="0" smtClean="0">
                <a:solidFill>
                  <a:schemeClr val="accent2"/>
                </a:solidFill>
              </a:rPr>
            </a:br>
            <a:r>
              <a:rPr lang="ar-SA" sz="4000" dirty="0" smtClean="0">
                <a:solidFill>
                  <a:schemeClr val="accent2"/>
                </a:solidFill>
              </a:rPr>
              <a:t>الهيبيسكس </a:t>
            </a:r>
            <a:r>
              <a:rPr lang="en-US" sz="4000" dirty="0" smtClean="0">
                <a:solidFill>
                  <a:schemeClr val="accent2"/>
                </a:solidFill>
              </a:rPr>
              <a:t>Hibiscus </a:t>
            </a:r>
            <a:r>
              <a:rPr lang="en-US" sz="4000" dirty="0" err="1" smtClean="0">
                <a:solidFill>
                  <a:schemeClr val="accent2"/>
                </a:solidFill>
              </a:rPr>
              <a:t>rorea</a:t>
            </a:r>
            <a:r>
              <a:rPr lang="en-US" sz="4000" dirty="0" smtClean="0">
                <a:solidFill>
                  <a:schemeClr val="accent2"/>
                </a:solidFill>
              </a:rPr>
              <a:t> </a:t>
            </a:r>
            <a:r>
              <a:rPr lang="en-US" sz="4000" dirty="0" err="1" smtClean="0">
                <a:solidFill>
                  <a:schemeClr val="accent2"/>
                </a:solidFill>
              </a:rPr>
              <a:t>sinenisis</a:t>
            </a:r>
            <a:endParaRPr lang="en-US" sz="4000" dirty="0">
              <a:solidFill>
                <a:schemeClr val="accent2"/>
              </a:solidFill>
            </a:endParaRPr>
          </a:p>
        </p:txBody>
      </p:sp>
      <p:pic>
        <p:nvPicPr>
          <p:cNvPr id="29698" name="Picture 2" descr="File:Hibiscus rosa-sinensis (bloom).JPG">
            <a:hlinkClick r:id="rId2"/>
          </p:cNvPr>
          <p:cNvPicPr>
            <a:picLocks noChangeAspect="1" noChangeArrowheads="1"/>
          </p:cNvPicPr>
          <p:nvPr/>
        </p:nvPicPr>
        <p:blipFill>
          <a:blip r:embed="rId3" cstate="email"/>
          <a:srcRect/>
          <a:stretch>
            <a:fillRect/>
          </a:stretch>
        </p:blipFill>
        <p:spPr bwMode="auto">
          <a:xfrm>
            <a:off x="381000" y="4343400"/>
            <a:ext cx="2794000" cy="2095500"/>
          </a:xfrm>
          <a:prstGeom prst="rect">
            <a:avLst/>
          </a:prstGeom>
          <a:noFill/>
        </p:spPr>
      </p:pic>
      <p:pic>
        <p:nvPicPr>
          <p:cNvPr id="29699" name="Picture 3"/>
          <p:cNvPicPr>
            <a:picLocks noChangeAspect="1" noChangeArrowheads="1"/>
          </p:cNvPicPr>
          <p:nvPr/>
        </p:nvPicPr>
        <p:blipFill>
          <a:blip r:embed="rId4" cstate="email"/>
          <a:srcRect/>
          <a:stretch>
            <a:fillRect/>
          </a:stretch>
        </p:blipFill>
        <p:spPr bwMode="auto">
          <a:xfrm rot="16200000">
            <a:off x="3128956" y="4033846"/>
            <a:ext cx="2640824" cy="2193133"/>
          </a:xfrm>
          <a:prstGeom prst="rect">
            <a:avLst/>
          </a:prstGeom>
          <a:noFill/>
          <a:ln w="9525">
            <a:noFill/>
            <a:miter lim="800000"/>
            <a:headEnd/>
            <a:tailEnd/>
          </a:ln>
          <a:effectLst/>
        </p:spPr>
      </p:pic>
      <p:pic>
        <p:nvPicPr>
          <p:cNvPr id="29701" name="Picture 5" descr="File:Hibiscus rosa-sinensis (Tierlexikon).jpg">
            <a:hlinkClick r:id="rId5"/>
          </p:cNvPr>
          <p:cNvPicPr>
            <a:picLocks noChangeAspect="1" noChangeArrowheads="1"/>
          </p:cNvPicPr>
          <p:nvPr/>
        </p:nvPicPr>
        <p:blipFill>
          <a:blip r:embed="rId6" cstate="email"/>
          <a:srcRect/>
          <a:stretch>
            <a:fillRect/>
          </a:stretch>
        </p:blipFill>
        <p:spPr bwMode="auto">
          <a:xfrm>
            <a:off x="5791200" y="4419600"/>
            <a:ext cx="2895600" cy="193262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9699"/>
                                        </p:tgtEl>
                                        <p:attrNameLst>
                                          <p:attrName>style.visibility</p:attrName>
                                        </p:attrNameLst>
                                      </p:cBhvr>
                                      <p:to>
                                        <p:strVal val="visible"/>
                                      </p:to>
                                    </p:set>
                                    <p:anim calcmode="lin" valueType="num">
                                      <p:cBhvr>
                                        <p:cTn id="16" dur="500" fill="hold"/>
                                        <p:tgtEl>
                                          <p:spTgt spid="29699"/>
                                        </p:tgtEl>
                                        <p:attrNameLst>
                                          <p:attrName>ppt_w</p:attrName>
                                        </p:attrNameLst>
                                      </p:cBhvr>
                                      <p:tavLst>
                                        <p:tav tm="0">
                                          <p:val>
                                            <p:strVal val="#ppt_w*2.5"/>
                                          </p:val>
                                        </p:tav>
                                        <p:tav tm="100000">
                                          <p:val>
                                            <p:strVal val="#ppt_w"/>
                                          </p:val>
                                        </p:tav>
                                      </p:tavLst>
                                    </p:anim>
                                    <p:anim calcmode="lin" valueType="num">
                                      <p:cBhvr>
                                        <p:cTn id="17" dur="500" fill="hold"/>
                                        <p:tgtEl>
                                          <p:spTgt spid="29699"/>
                                        </p:tgtEl>
                                        <p:attrNameLst>
                                          <p:attrName>ppt_h</p:attrName>
                                        </p:attrNameLst>
                                      </p:cBhvr>
                                      <p:tavLst>
                                        <p:tav tm="0">
                                          <p:val>
                                            <p:strVal val="#ppt_h*0.01"/>
                                          </p:val>
                                        </p:tav>
                                        <p:tav tm="100000">
                                          <p:val>
                                            <p:strVal val="#ppt_h"/>
                                          </p:val>
                                        </p:tav>
                                      </p:tavLst>
                                    </p:anim>
                                    <p:anim calcmode="lin" valueType="num">
                                      <p:cBhvr>
                                        <p:cTn id="18" dur="500" fill="hold"/>
                                        <p:tgtEl>
                                          <p:spTgt spid="29699"/>
                                        </p:tgtEl>
                                        <p:attrNameLst>
                                          <p:attrName>ppt_x</p:attrName>
                                        </p:attrNameLst>
                                      </p:cBhvr>
                                      <p:tavLst>
                                        <p:tav tm="0">
                                          <p:val>
                                            <p:strVal val="#ppt_x"/>
                                          </p:val>
                                        </p:tav>
                                        <p:tav tm="100000">
                                          <p:val>
                                            <p:strVal val="#ppt_x"/>
                                          </p:val>
                                        </p:tav>
                                      </p:tavLst>
                                    </p:anim>
                                    <p:anim calcmode="lin" valueType="num">
                                      <p:cBhvr>
                                        <p:cTn id="19" dur="500" fill="hold"/>
                                        <p:tgtEl>
                                          <p:spTgt spid="29699"/>
                                        </p:tgtEl>
                                        <p:attrNameLst>
                                          <p:attrName>ppt_y</p:attrName>
                                        </p:attrNameLst>
                                      </p:cBhvr>
                                      <p:tavLst>
                                        <p:tav tm="0">
                                          <p:val>
                                            <p:strVal val="#ppt_h+1"/>
                                          </p:val>
                                        </p:tav>
                                        <p:tav tm="100000">
                                          <p:val>
                                            <p:strVal val="#ppt_y"/>
                                          </p:val>
                                        </p:tav>
                                      </p:tavLst>
                                    </p:anim>
                                    <p:animEffect transition="in" filter="fade">
                                      <p:cBhvr>
                                        <p:cTn id="20" dur="500"/>
                                        <p:tgtEl>
                                          <p:spTgt spid="29699"/>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anim calcmode="lin" valueType="num">
                                      <p:cBhvr>
                                        <p:cTn id="25" dur="500" fill="hold"/>
                                        <p:tgtEl>
                                          <p:spTgt spid="29701"/>
                                        </p:tgtEl>
                                        <p:attrNameLst>
                                          <p:attrName>ppt_w</p:attrName>
                                        </p:attrNameLst>
                                      </p:cBhvr>
                                      <p:tavLst>
                                        <p:tav tm="0">
                                          <p:val>
                                            <p:strVal val="#ppt_w*2.5"/>
                                          </p:val>
                                        </p:tav>
                                        <p:tav tm="100000">
                                          <p:val>
                                            <p:strVal val="#ppt_w"/>
                                          </p:val>
                                        </p:tav>
                                      </p:tavLst>
                                    </p:anim>
                                    <p:anim calcmode="lin" valueType="num">
                                      <p:cBhvr>
                                        <p:cTn id="26" dur="500" fill="hold"/>
                                        <p:tgtEl>
                                          <p:spTgt spid="29701"/>
                                        </p:tgtEl>
                                        <p:attrNameLst>
                                          <p:attrName>ppt_h</p:attrName>
                                        </p:attrNameLst>
                                      </p:cBhvr>
                                      <p:tavLst>
                                        <p:tav tm="0">
                                          <p:val>
                                            <p:strVal val="#ppt_h*0.01"/>
                                          </p:val>
                                        </p:tav>
                                        <p:tav tm="100000">
                                          <p:val>
                                            <p:strVal val="#ppt_h"/>
                                          </p:val>
                                        </p:tav>
                                      </p:tavLst>
                                    </p:anim>
                                    <p:anim calcmode="lin" valueType="num">
                                      <p:cBhvr>
                                        <p:cTn id="27" dur="500" fill="hold"/>
                                        <p:tgtEl>
                                          <p:spTgt spid="29701"/>
                                        </p:tgtEl>
                                        <p:attrNameLst>
                                          <p:attrName>ppt_x</p:attrName>
                                        </p:attrNameLst>
                                      </p:cBhvr>
                                      <p:tavLst>
                                        <p:tav tm="0">
                                          <p:val>
                                            <p:strVal val="#ppt_x"/>
                                          </p:val>
                                        </p:tav>
                                        <p:tav tm="100000">
                                          <p:val>
                                            <p:strVal val="#ppt_x"/>
                                          </p:val>
                                        </p:tav>
                                      </p:tavLst>
                                    </p:anim>
                                    <p:anim calcmode="lin" valueType="num">
                                      <p:cBhvr>
                                        <p:cTn id="28" dur="500" fill="hold"/>
                                        <p:tgtEl>
                                          <p:spTgt spid="29701"/>
                                        </p:tgtEl>
                                        <p:attrNameLst>
                                          <p:attrName>ppt_y</p:attrName>
                                        </p:attrNameLst>
                                      </p:cBhvr>
                                      <p:tavLst>
                                        <p:tav tm="0">
                                          <p:val>
                                            <p:strVal val="#ppt_h+1"/>
                                          </p:val>
                                        </p:tav>
                                        <p:tav tm="100000">
                                          <p:val>
                                            <p:strVal val="#ppt_y"/>
                                          </p:val>
                                        </p:tav>
                                      </p:tavLst>
                                    </p:anim>
                                    <p:animEffect transition="in" filter="fade">
                                      <p:cBhvr>
                                        <p:cTn id="29" dur="500"/>
                                        <p:tgtEl>
                                          <p:spTgt spid="29701"/>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29698"/>
                                        </p:tgtEl>
                                        <p:attrNameLst>
                                          <p:attrName>style.visibility</p:attrName>
                                        </p:attrNameLst>
                                      </p:cBhvr>
                                      <p:to>
                                        <p:strVal val="visible"/>
                                      </p:to>
                                    </p:set>
                                    <p:anim calcmode="lin" valueType="num">
                                      <p:cBhvr>
                                        <p:cTn id="34" dur="500" fill="hold"/>
                                        <p:tgtEl>
                                          <p:spTgt spid="29698"/>
                                        </p:tgtEl>
                                        <p:attrNameLst>
                                          <p:attrName>ppt_w</p:attrName>
                                        </p:attrNameLst>
                                      </p:cBhvr>
                                      <p:tavLst>
                                        <p:tav tm="0">
                                          <p:val>
                                            <p:strVal val="#ppt_w*2.5"/>
                                          </p:val>
                                        </p:tav>
                                        <p:tav tm="100000">
                                          <p:val>
                                            <p:strVal val="#ppt_w"/>
                                          </p:val>
                                        </p:tav>
                                      </p:tavLst>
                                    </p:anim>
                                    <p:anim calcmode="lin" valueType="num">
                                      <p:cBhvr>
                                        <p:cTn id="35" dur="500" fill="hold"/>
                                        <p:tgtEl>
                                          <p:spTgt spid="29698"/>
                                        </p:tgtEl>
                                        <p:attrNameLst>
                                          <p:attrName>ppt_h</p:attrName>
                                        </p:attrNameLst>
                                      </p:cBhvr>
                                      <p:tavLst>
                                        <p:tav tm="0">
                                          <p:val>
                                            <p:strVal val="#ppt_h*0.01"/>
                                          </p:val>
                                        </p:tav>
                                        <p:tav tm="100000">
                                          <p:val>
                                            <p:strVal val="#ppt_h"/>
                                          </p:val>
                                        </p:tav>
                                      </p:tavLst>
                                    </p:anim>
                                    <p:anim calcmode="lin" valueType="num">
                                      <p:cBhvr>
                                        <p:cTn id="36" dur="500" fill="hold"/>
                                        <p:tgtEl>
                                          <p:spTgt spid="29698"/>
                                        </p:tgtEl>
                                        <p:attrNameLst>
                                          <p:attrName>ppt_x</p:attrName>
                                        </p:attrNameLst>
                                      </p:cBhvr>
                                      <p:tavLst>
                                        <p:tav tm="0">
                                          <p:val>
                                            <p:strVal val="#ppt_x"/>
                                          </p:val>
                                        </p:tav>
                                        <p:tav tm="100000">
                                          <p:val>
                                            <p:strVal val="#ppt_x"/>
                                          </p:val>
                                        </p:tav>
                                      </p:tavLst>
                                    </p:anim>
                                    <p:anim calcmode="lin" valueType="num">
                                      <p:cBhvr>
                                        <p:cTn id="37" dur="500" fill="hold"/>
                                        <p:tgtEl>
                                          <p:spTgt spid="29698"/>
                                        </p:tgtEl>
                                        <p:attrNameLst>
                                          <p:attrName>ppt_y</p:attrName>
                                        </p:attrNameLst>
                                      </p:cBhvr>
                                      <p:tavLst>
                                        <p:tav tm="0">
                                          <p:val>
                                            <p:strVal val="#ppt_h+1"/>
                                          </p:val>
                                        </p:tav>
                                        <p:tav tm="100000">
                                          <p:val>
                                            <p:strVal val="#ppt_y"/>
                                          </p:val>
                                        </p:tav>
                                      </p:tavLst>
                                    </p:anim>
                                    <p:animEffect transition="in" filter="fade">
                                      <p:cBhvr>
                                        <p:cTn id="38"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80375" cy="3276600"/>
          </a:xfrm>
        </p:spPr>
        <p:txBody>
          <a:bodyPr/>
          <a:lstStyle/>
          <a:p>
            <a:pPr algn="r" rtl="1"/>
            <a:r>
              <a:rPr lang="ar-SA" sz="3600" dirty="0" smtClean="0">
                <a:solidFill>
                  <a:schemeClr val="accent2"/>
                </a:solidFill>
              </a:rPr>
              <a:t>تحت صنف منفصل البتلات </a:t>
            </a:r>
            <a:r>
              <a:rPr lang="en-US" sz="3600" dirty="0" smtClean="0">
                <a:solidFill>
                  <a:schemeClr val="accent2"/>
                </a:solidFill>
              </a:rPr>
              <a:t>Sub class: </a:t>
            </a:r>
            <a:r>
              <a:rPr lang="en-US" sz="3600" dirty="0" err="1" smtClean="0">
                <a:solidFill>
                  <a:schemeClr val="accent2"/>
                </a:solidFill>
              </a:rPr>
              <a:t>Archichlamyeae</a:t>
            </a:r>
            <a:r>
              <a:rPr lang="en-US" sz="3600" dirty="0" smtClean="0">
                <a:solidFill>
                  <a:schemeClr val="accent2"/>
                </a:solidFill>
              </a:rPr>
              <a:t> </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رتبة الورديات </a:t>
            </a:r>
            <a:r>
              <a:rPr lang="en-US" sz="3600" dirty="0" smtClean="0">
                <a:solidFill>
                  <a:schemeClr val="accent2"/>
                </a:solidFill>
              </a:rPr>
              <a:t>Order : Rosales</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العائلة الوردية </a:t>
            </a:r>
            <a:r>
              <a:rPr lang="en-US" sz="3600" dirty="0" err="1" smtClean="0">
                <a:solidFill>
                  <a:schemeClr val="accent2"/>
                </a:solidFill>
              </a:rPr>
              <a:t>Fam</a:t>
            </a:r>
            <a:r>
              <a:rPr lang="en-US" sz="3600" dirty="0" smtClean="0">
                <a:solidFill>
                  <a:schemeClr val="accent2"/>
                </a:solidFill>
              </a:rPr>
              <a:t>: </a:t>
            </a:r>
            <a:r>
              <a:rPr lang="en-US" sz="3600" dirty="0" err="1" smtClean="0">
                <a:solidFill>
                  <a:schemeClr val="accent2"/>
                </a:solidFill>
              </a:rPr>
              <a:t>Rosaceae</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النبات </a:t>
            </a:r>
            <a:r>
              <a:rPr lang="en-US" sz="3600" dirty="0" smtClean="0">
                <a:solidFill>
                  <a:schemeClr val="accent2"/>
                </a:solidFill>
              </a:rPr>
              <a:t>Rosa </a:t>
            </a:r>
            <a:r>
              <a:rPr lang="en-US" sz="3600" dirty="0" err="1" smtClean="0">
                <a:solidFill>
                  <a:schemeClr val="accent2"/>
                </a:solidFill>
              </a:rPr>
              <a:t>s.p</a:t>
            </a:r>
            <a:r>
              <a:rPr lang="en-US" sz="3600" dirty="0" smtClean="0">
                <a:solidFill>
                  <a:schemeClr val="accent2"/>
                </a:solidFill>
              </a:rPr>
              <a:t>.</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الثمرة متجمعة من القفيرات</a:t>
            </a:r>
            <a:endParaRPr lang="en-US" sz="3600" dirty="0">
              <a:solidFill>
                <a:schemeClr val="accent2"/>
              </a:solidFill>
            </a:endParaRPr>
          </a:p>
        </p:txBody>
      </p:sp>
      <p:pic>
        <p:nvPicPr>
          <p:cNvPr id="30722" name="Picture 2" descr="http://scanice.pagesperso-orange.fr/images/Botanique04/Rosa%20sp..JPG"/>
          <p:cNvPicPr>
            <a:picLocks noChangeAspect="1" noChangeArrowheads="1"/>
          </p:cNvPicPr>
          <p:nvPr/>
        </p:nvPicPr>
        <p:blipFill>
          <a:blip r:embed="rId2" cstate="email"/>
          <a:srcRect/>
          <a:stretch>
            <a:fillRect/>
          </a:stretch>
        </p:blipFill>
        <p:spPr bwMode="auto">
          <a:xfrm>
            <a:off x="3581400" y="3962400"/>
            <a:ext cx="3455856" cy="2590800"/>
          </a:xfrm>
          <a:prstGeom prst="rect">
            <a:avLst/>
          </a:prstGeom>
          <a:noFill/>
        </p:spPr>
      </p:pic>
      <p:pic>
        <p:nvPicPr>
          <p:cNvPr id="30723" name="Picture 3"/>
          <p:cNvPicPr>
            <a:picLocks noChangeAspect="1" noChangeArrowheads="1"/>
          </p:cNvPicPr>
          <p:nvPr/>
        </p:nvPicPr>
        <p:blipFill>
          <a:blip r:embed="rId3" cstate="email"/>
          <a:srcRect/>
          <a:stretch>
            <a:fillRect/>
          </a:stretch>
        </p:blipFill>
        <p:spPr bwMode="auto">
          <a:xfrm rot="16200000">
            <a:off x="-97631" y="3374233"/>
            <a:ext cx="3632200" cy="2827337"/>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0723"/>
                                        </p:tgtEl>
                                        <p:attrNameLst>
                                          <p:attrName>style.visibility</p:attrName>
                                        </p:attrNameLst>
                                      </p:cBhvr>
                                      <p:to>
                                        <p:strVal val="visible"/>
                                      </p:to>
                                    </p:set>
                                    <p:anim calcmode="lin" valueType="num">
                                      <p:cBhvr>
                                        <p:cTn id="16" dur="500" fill="hold"/>
                                        <p:tgtEl>
                                          <p:spTgt spid="30723"/>
                                        </p:tgtEl>
                                        <p:attrNameLst>
                                          <p:attrName>ppt_w</p:attrName>
                                        </p:attrNameLst>
                                      </p:cBhvr>
                                      <p:tavLst>
                                        <p:tav tm="0">
                                          <p:val>
                                            <p:strVal val="#ppt_w*0.05"/>
                                          </p:val>
                                        </p:tav>
                                        <p:tav tm="100000">
                                          <p:val>
                                            <p:strVal val="#ppt_w"/>
                                          </p:val>
                                        </p:tav>
                                      </p:tavLst>
                                    </p:anim>
                                    <p:anim calcmode="lin" valueType="num">
                                      <p:cBhvr>
                                        <p:cTn id="17" dur="500" fill="hold"/>
                                        <p:tgtEl>
                                          <p:spTgt spid="30723"/>
                                        </p:tgtEl>
                                        <p:attrNameLst>
                                          <p:attrName>ppt_h</p:attrName>
                                        </p:attrNameLst>
                                      </p:cBhvr>
                                      <p:tavLst>
                                        <p:tav tm="0">
                                          <p:val>
                                            <p:strVal val="#ppt_h"/>
                                          </p:val>
                                        </p:tav>
                                        <p:tav tm="100000">
                                          <p:val>
                                            <p:strVal val="#ppt_h"/>
                                          </p:val>
                                        </p:tav>
                                      </p:tavLst>
                                    </p:anim>
                                    <p:anim calcmode="lin" valueType="num">
                                      <p:cBhvr>
                                        <p:cTn id="18" dur="500" fill="hold"/>
                                        <p:tgtEl>
                                          <p:spTgt spid="30723"/>
                                        </p:tgtEl>
                                        <p:attrNameLst>
                                          <p:attrName>ppt_x</p:attrName>
                                        </p:attrNameLst>
                                      </p:cBhvr>
                                      <p:tavLst>
                                        <p:tav tm="0">
                                          <p:val>
                                            <p:strVal val="#ppt_x-.2"/>
                                          </p:val>
                                        </p:tav>
                                        <p:tav tm="100000">
                                          <p:val>
                                            <p:strVal val="#ppt_x"/>
                                          </p:val>
                                        </p:tav>
                                      </p:tavLst>
                                    </p:anim>
                                    <p:anim calcmode="lin" valueType="num">
                                      <p:cBhvr>
                                        <p:cTn id="19" dur="500" fill="hold"/>
                                        <p:tgtEl>
                                          <p:spTgt spid="30723"/>
                                        </p:tgtEl>
                                        <p:attrNameLst>
                                          <p:attrName>ppt_y</p:attrName>
                                        </p:attrNameLst>
                                      </p:cBhvr>
                                      <p:tavLst>
                                        <p:tav tm="0">
                                          <p:val>
                                            <p:strVal val="#ppt_y"/>
                                          </p:val>
                                        </p:tav>
                                        <p:tav tm="100000">
                                          <p:val>
                                            <p:strVal val="#ppt_y"/>
                                          </p:val>
                                        </p:tav>
                                      </p:tavLst>
                                    </p:anim>
                                    <p:animEffect transition="in" filter="fade">
                                      <p:cBhvr>
                                        <p:cTn id="20" dur="500"/>
                                        <p:tgtEl>
                                          <p:spTgt spid="3072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0722"/>
                                        </p:tgtEl>
                                        <p:attrNameLst>
                                          <p:attrName>style.visibility</p:attrName>
                                        </p:attrNameLst>
                                      </p:cBhvr>
                                      <p:to>
                                        <p:strVal val="visible"/>
                                      </p:to>
                                    </p:set>
                                    <p:anim calcmode="lin" valueType="num">
                                      <p:cBhvr>
                                        <p:cTn id="25" dur="500" fill="hold"/>
                                        <p:tgtEl>
                                          <p:spTgt spid="30722"/>
                                        </p:tgtEl>
                                        <p:attrNameLst>
                                          <p:attrName>ppt_w</p:attrName>
                                        </p:attrNameLst>
                                      </p:cBhvr>
                                      <p:tavLst>
                                        <p:tav tm="0">
                                          <p:val>
                                            <p:strVal val="#ppt_w*0.05"/>
                                          </p:val>
                                        </p:tav>
                                        <p:tav tm="100000">
                                          <p:val>
                                            <p:strVal val="#ppt_w"/>
                                          </p:val>
                                        </p:tav>
                                      </p:tavLst>
                                    </p:anim>
                                    <p:anim calcmode="lin" valueType="num">
                                      <p:cBhvr>
                                        <p:cTn id="26" dur="500" fill="hold"/>
                                        <p:tgtEl>
                                          <p:spTgt spid="30722"/>
                                        </p:tgtEl>
                                        <p:attrNameLst>
                                          <p:attrName>ppt_h</p:attrName>
                                        </p:attrNameLst>
                                      </p:cBhvr>
                                      <p:tavLst>
                                        <p:tav tm="0">
                                          <p:val>
                                            <p:strVal val="#ppt_h"/>
                                          </p:val>
                                        </p:tav>
                                        <p:tav tm="100000">
                                          <p:val>
                                            <p:strVal val="#ppt_h"/>
                                          </p:val>
                                        </p:tav>
                                      </p:tavLst>
                                    </p:anim>
                                    <p:anim calcmode="lin" valueType="num">
                                      <p:cBhvr>
                                        <p:cTn id="27" dur="500" fill="hold"/>
                                        <p:tgtEl>
                                          <p:spTgt spid="30722"/>
                                        </p:tgtEl>
                                        <p:attrNameLst>
                                          <p:attrName>ppt_x</p:attrName>
                                        </p:attrNameLst>
                                      </p:cBhvr>
                                      <p:tavLst>
                                        <p:tav tm="0">
                                          <p:val>
                                            <p:strVal val="#ppt_x-.2"/>
                                          </p:val>
                                        </p:tav>
                                        <p:tav tm="100000">
                                          <p:val>
                                            <p:strVal val="#ppt_x"/>
                                          </p:val>
                                        </p:tav>
                                      </p:tavLst>
                                    </p:anim>
                                    <p:anim calcmode="lin" valueType="num">
                                      <p:cBhvr>
                                        <p:cTn id="28" dur="500" fill="hold"/>
                                        <p:tgtEl>
                                          <p:spTgt spid="30722"/>
                                        </p:tgtEl>
                                        <p:attrNameLst>
                                          <p:attrName>ppt_y</p:attrName>
                                        </p:attrNameLst>
                                      </p:cBhvr>
                                      <p:tavLst>
                                        <p:tav tm="0">
                                          <p:val>
                                            <p:strVal val="#ppt_y"/>
                                          </p:val>
                                        </p:tav>
                                        <p:tav tm="100000">
                                          <p:val>
                                            <p:strVal val="#ppt_y"/>
                                          </p:val>
                                        </p:tav>
                                      </p:tavLst>
                                    </p:anim>
                                    <p:animEffect transition="in" filter="fade">
                                      <p:cBhvr>
                                        <p:cTn id="29"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3352800"/>
          </a:xfrm>
        </p:spPr>
        <p:txBody>
          <a:bodyPr/>
          <a:lstStyle/>
          <a:p>
            <a:pPr algn="r" rtl="1"/>
            <a:r>
              <a:rPr lang="ar-SA" sz="3600" dirty="0" smtClean="0">
                <a:solidFill>
                  <a:schemeClr val="accent2"/>
                </a:solidFill>
              </a:rPr>
              <a:t>تحت صف منفصل البتلات </a:t>
            </a:r>
            <a:r>
              <a:rPr lang="en-US" sz="3600" dirty="0" smtClean="0">
                <a:solidFill>
                  <a:schemeClr val="accent2"/>
                </a:solidFill>
              </a:rPr>
              <a:t>Sub class: </a:t>
            </a:r>
            <a:r>
              <a:rPr lang="en-US" sz="3600" dirty="0" err="1" smtClean="0">
                <a:solidFill>
                  <a:schemeClr val="accent2"/>
                </a:solidFill>
              </a:rPr>
              <a:t>archichlamydeae</a:t>
            </a:r>
            <a:r>
              <a:rPr lang="en-US" sz="3600" dirty="0" smtClean="0">
                <a:solidFill>
                  <a:schemeClr val="accent2"/>
                </a:solidFill>
              </a:rPr>
              <a:t> </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رتبة دوارت الشمسية المركزية </a:t>
            </a:r>
            <a:r>
              <a:rPr lang="en-US" sz="3600" dirty="0" smtClean="0">
                <a:solidFill>
                  <a:schemeClr val="accent2"/>
                </a:solidFill>
              </a:rPr>
              <a:t>Order: </a:t>
            </a:r>
            <a:r>
              <a:rPr lang="en-US" sz="3600" dirty="0" err="1" smtClean="0">
                <a:solidFill>
                  <a:schemeClr val="accent2"/>
                </a:solidFill>
              </a:rPr>
              <a:t>Centrospermaea</a:t>
            </a:r>
            <a:r>
              <a:rPr lang="en-US" sz="3600" dirty="0" smtClean="0">
                <a:solidFill>
                  <a:schemeClr val="accent2"/>
                </a:solidFill>
              </a:rPr>
              <a:t> </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الفصيلة القرنفل </a:t>
            </a:r>
            <a:r>
              <a:rPr lang="en-US" sz="3600" dirty="0" smtClean="0">
                <a:solidFill>
                  <a:schemeClr val="accent2"/>
                </a:solidFill>
              </a:rPr>
              <a:t> </a:t>
            </a:r>
            <a:r>
              <a:rPr lang="en-US" sz="3600" dirty="0" err="1" smtClean="0">
                <a:solidFill>
                  <a:schemeClr val="accent2"/>
                </a:solidFill>
              </a:rPr>
              <a:t>Fam</a:t>
            </a:r>
            <a:r>
              <a:rPr lang="en-US" sz="3600" dirty="0" smtClean="0">
                <a:solidFill>
                  <a:schemeClr val="accent2"/>
                </a:solidFill>
              </a:rPr>
              <a:t>: </a:t>
            </a:r>
            <a:r>
              <a:rPr lang="en-US" sz="3600" dirty="0" err="1" smtClean="0">
                <a:solidFill>
                  <a:schemeClr val="accent2"/>
                </a:solidFill>
              </a:rPr>
              <a:t>Caryophyllaceae</a:t>
            </a:r>
            <a:r>
              <a:rPr lang="en-US" sz="3600" dirty="0" smtClean="0">
                <a:solidFill>
                  <a:schemeClr val="accent2"/>
                </a:solidFill>
              </a:rPr>
              <a:t/>
            </a:r>
            <a:br>
              <a:rPr lang="en-US" sz="3600" dirty="0" smtClean="0">
                <a:solidFill>
                  <a:schemeClr val="accent2"/>
                </a:solidFill>
              </a:rPr>
            </a:br>
            <a:r>
              <a:rPr lang="ar-SA" sz="3600" dirty="0" smtClean="0">
                <a:solidFill>
                  <a:schemeClr val="accent2"/>
                </a:solidFill>
              </a:rPr>
              <a:t>نبات القرنفل </a:t>
            </a:r>
            <a:r>
              <a:rPr lang="en-US" sz="4000" dirty="0" smtClean="0">
                <a:solidFill>
                  <a:schemeClr val="accent2"/>
                </a:solidFill>
              </a:rPr>
              <a:t>Dianthus </a:t>
            </a:r>
            <a:r>
              <a:rPr lang="en-US" sz="4000" dirty="0" err="1" smtClean="0">
                <a:solidFill>
                  <a:schemeClr val="accent2"/>
                </a:solidFill>
              </a:rPr>
              <a:t>Carphlls</a:t>
            </a:r>
            <a:endParaRPr lang="en-US" sz="4000" dirty="0">
              <a:solidFill>
                <a:schemeClr val="accent2"/>
              </a:solidFill>
            </a:endParaRPr>
          </a:p>
        </p:txBody>
      </p:sp>
      <p:pic>
        <p:nvPicPr>
          <p:cNvPr id="31746" name="Picture 2" descr="الصورة,المادة,حرر,منظر للطبيعة,جميل,صور,اللون من القرنفل قرنفل.  , القرنفل.  , الباقة.  , البتلة.  , اللون من القرنفل.  ">
            <a:hlinkClick r:id="rId2"/>
          </p:cNvPr>
          <p:cNvPicPr>
            <a:picLocks noChangeAspect="1" noChangeArrowheads="1"/>
          </p:cNvPicPr>
          <p:nvPr/>
        </p:nvPicPr>
        <p:blipFill>
          <a:blip r:embed="rId3" cstate="email"/>
          <a:srcRect/>
          <a:stretch>
            <a:fillRect/>
          </a:stretch>
        </p:blipFill>
        <p:spPr bwMode="auto">
          <a:xfrm>
            <a:off x="304800" y="3505200"/>
            <a:ext cx="2438400" cy="3129498"/>
          </a:xfrm>
          <a:prstGeom prst="rect">
            <a:avLst/>
          </a:prstGeom>
          <a:noFill/>
        </p:spPr>
      </p:pic>
      <p:pic>
        <p:nvPicPr>
          <p:cNvPr id="31747" name="Picture 3"/>
          <p:cNvPicPr>
            <a:picLocks noChangeAspect="1" noChangeArrowheads="1"/>
          </p:cNvPicPr>
          <p:nvPr/>
        </p:nvPicPr>
        <p:blipFill>
          <a:blip r:embed="rId4" cstate="email"/>
          <a:srcRect/>
          <a:stretch>
            <a:fillRect/>
          </a:stretch>
        </p:blipFill>
        <p:spPr bwMode="auto">
          <a:xfrm rot="16200000">
            <a:off x="2818901" y="4343898"/>
            <a:ext cx="2323758" cy="2170361"/>
          </a:xfrm>
          <a:prstGeom prst="rect">
            <a:avLst/>
          </a:prstGeom>
          <a:noFill/>
          <a:ln w="9525">
            <a:noFill/>
            <a:miter lim="800000"/>
            <a:headEnd/>
            <a:tailEnd/>
          </a:ln>
          <a:effectLst/>
        </p:spPr>
      </p:pic>
      <p:pic>
        <p:nvPicPr>
          <p:cNvPr id="31749" name="Picture 5" descr="http://vb.arabseyes.com/imgcache/37426.imgcache"/>
          <p:cNvPicPr>
            <a:picLocks noChangeAspect="1" noChangeArrowheads="1"/>
          </p:cNvPicPr>
          <p:nvPr/>
        </p:nvPicPr>
        <p:blipFill>
          <a:blip r:embed="rId5" cstate="email"/>
          <a:srcRect/>
          <a:stretch>
            <a:fillRect/>
          </a:stretch>
        </p:blipFill>
        <p:spPr bwMode="auto">
          <a:xfrm>
            <a:off x="5562600" y="4495800"/>
            <a:ext cx="2971800" cy="2002735"/>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fade">
                                      <p:cBhvr>
                                        <p:cTn id="15" dur="1000"/>
                                        <p:tgtEl>
                                          <p:spTgt spid="31749"/>
                                        </p:tgtEl>
                                      </p:cBhvr>
                                    </p:animEffect>
                                    <p:anim calcmode="lin" valueType="num">
                                      <p:cBhvr>
                                        <p:cTn id="16" dur="1000" fill="hold"/>
                                        <p:tgtEl>
                                          <p:spTgt spid="31749"/>
                                        </p:tgtEl>
                                        <p:attrNameLst>
                                          <p:attrName>ppt_x</p:attrName>
                                        </p:attrNameLst>
                                      </p:cBhvr>
                                      <p:tavLst>
                                        <p:tav tm="0">
                                          <p:val>
                                            <p:strVal val="#ppt_x"/>
                                          </p:val>
                                        </p:tav>
                                        <p:tav tm="100000">
                                          <p:val>
                                            <p:strVal val="#ppt_x"/>
                                          </p:val>
                                        </p:tav>
                                      </p:tavLst>
                                    </p:anim>
                                    <p:anim calcmode="lin" valueType="num">
                                      <p:cBhvr>
                                        <p:cTn id="17" dur="900" decel="100000" fill="hold"/>
                                        <p:tgtEl>
                                          <p:spTgt spid="3174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74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1747"/>
                                        </p:tgtEl>
                                        <p:attrNameLst>
                                          <p:attrName>style.visibility</p:attrName>
                                        </p:attrNameLst>
                                      </p:cBhvr>
                                      <p:to>
                                        <p:strVal val="visible"/>
                                      </p:to>
                                    </p:set>
                                    <p:animEffect transition="in" filter="fade">
                                      <p:cBhvr>
                                        <p:cTn id="23" dur="1000"/>
                                        <p:tgtEl>
                                          <p:spTgt spid="31747"/>
                                        </p:tgtEl>
                                      </p:cBhvr>
                                    </p:animEffect>
                                    <p:anim calcmode="lin" valueType="num">
                                      <p:cBhvr>
                                        <p:cTn id="24" dur="1000" fill="hold"/>
                                        <p:tgtEl>
                                          <p:spTgt spid="31747"/>
                                        </p:tgtEl>
                                        <p:attrNameLst>
                                          <p:attrName>ppt_x</p:attrName>
                                        </p:attrNameLst>
                                      </p:cBhvr>
                                      <p:tavLst>
                                        <p:tav tm="0">
                                          <p:val>
                                            <p:strVal val="#ppt_x"/>
                                          </p:val>
                                        </p:tav>
                                        <p:tav tm="100000">
                                          <p:val>
                                            <p:strVal val="#ppt_x"/>
                                          </p:val>
                                        </p:tav>
                                      </p:tavLst>
                                    </p:anim>
                                    <p:anim calcmode="lin" valueType="num">
                                      <p:cBhvr>
                                        <p:cTn id="25" dur="900" decel="100000" fill="hold"/>
                                        <p:tgtEl>
                                          <p:spTgt spid="3174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174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1746"/>
                                        </p:tgtEl>
                                        <p:attrNameLst>
                                          <p:attrName>style.visibility</p:attrName>
                                        </p:attrNameLst>
                                      </p:cBhvr>
                                      <p:to>
                                        <p:strVal val="visible"/>
                                      </p:to>
                                    </p:set>
                                    <p:animEffect transition="in" filter="fade">
                                      <p:cBhvr>
                                        <p:cTn id="31" dur="1000"/>
                                        <p:tgtEl>
                                          <p:spTgt spid="31746"/>
                                        </p:tgtEl>
                                      </p:cBhvr>
                                    </p:animEffect>
                                    <p:anim calcmode="lin" valueType="num">
                                      <p:cBhvr>
                                        <p:cTn id="32" dur="1000" fill="hold"/>
                                        <p:tgtEl>
                                          <p:spTgt spid="31746"/>
                                        </p:tgtEl>
                                        <p:attrNameLst>
                                          <p:attrName>ppt_x</p:attrName>
                                        </p:attrNameLst>
                                      </p:cBhvr>
                                      <p:tavLst>
                                        <p:tav tm="0">
                                          <p:val>
                                            <p:strVal val="#ppt_x"/>
                                          </p:val>
                                        </p:tav>
                                        <p:tav tm="100000">
                                          <p:val>
                                            <p:strVal val="#ppt_x"/>
                                          </p:val>
                                        </p:tav>
                                      </p:tavLst>
                                    </p:anim>
                                    <p:anim calcmode="lin" valueType="num">
                                      <p:cBhvr>
                                        <p:cTn id="33" dur="900" decel="100000" fill="hold"/>
                                        <p:tgtEl>
                                          <p:spTgt spid="3174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7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80375" cy="3657600"/>
          </a:xfrm>
        </p:spPr>
        <p:txBody>
          <a:bodyPr/>
          <a:lstStyle/>
          <a:p>
            <a:pPr algn="r" rtl="1"/>
            <a:r>
              <a:rPr lang="ar-SA" sz="3600" dirty="0" smtClean="0">
                <a:solidFill>
                  <a:schemeClr val="accent2"/>
                </a:solidFill>
              </a:rPr>
              <a:t>تحت صف منفصل البتلات </a:t>
            </a:r>
            <a:r>
              <a:rPr lang="en-US" sz="3600" dirty="0" smtClean="0">
                <a:solidFill>
                  <a:schemeClr val="accent2"/>
                </a:solidFill>
              </a:rPr>
              <a:t>Sub class </a:t>
            </a:r>
            <a:r>
              <a:rPr lang="en-US" sz="3600" dirty="0" err="1" smtClean="0">
                <a:solidFill>
                  <a:schemeClr val="accent2"/>
                </a:solidFill>
              </a:rPr>
              <a:t>Archichamydeae</a:t>
            </a:r>
            <a:r>
              <a:rPr lang="en-US" sz="3600" dirty="0" smtClean="0">
                <a:solidFill>
                  <a:schemeClr val="accent2"/>
                </a:solidFill>
              </a:rPr>
              <a:t> </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الرتبة البقلية </a:t>
            </a:r>
            <a:r>
              <a:rPr lang="en-US" sz="3600" dirty="0" smtClean="0">
                <a:solidFill>
                  <a:schemeClr val="accent2"/>
                </a:solidFill>
              </a:rPr>
              <a:t>Order : </a:t>
            </a:r>
            <a:r>
              <a:rPr lang="en-US" sz="3600" dirty="0" err="1" smtClean="0">
                <a:solidFill>
                  <a:schemeClr val="accent2"/>
                </a:solidFill>
              </a:rPr>
              <a:t>Fabales</a:t>
            </a:r>
            <a:r>
              <a:rPr lang="en-US" sz="3600" dirty="0" smtClean="0">
                <a:solidFill>
                  <a:schemeClr val="accent2"/>
                </a:solidFill>
              </a:rPr>
              <a:t> </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العائلة البقمية ( القرنية) </a:t>
            </a:r>
            <a:r>
              <a:rPr lang="en-US" sz="3600" dirty="0" err="1" smtClean="0">
                <a:solidFill>
                  <a:schemeClr val="accent2"/>
                </a:solidFill>
              </a:rPr>
              <a:t>Fam</a:t>
            </a:r>
            <a:r>
              <a:rPr lang="en-US" sz="3600" dirty="0" smtClean="0">
                <a:solidFill>
                  <a:schemeClr val="accent2"/>
                </a:solidFill>
              </a:rPr>
              <a:t> : </a:t>
            </a:r>
            <a:r>
              <a:rPr lang="en-US" sz="3600" dirty="0" err="1" smtClean="0">
                <a:solidFill>
                  <a:schemeClr val="accent2"/>
                </a:solidFill>
              </a:rPr>
              <a:t>Casalpiniacase</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الإسم القديم للعائلة </a:t>
            </a:r>
            <a:r>
              <a:rPr lang="en-US" sz="3600" dirty="0" err="1" smtClean="0">
                <a:solidFill>
                  <a:schemeClr val="accent2"/>
                </a:solidFill>
              </a:rPr>
              <a:t>legummoisaea</a:t>
            </a:r>
            <a:r>
              <a:rPr lang="ar-SA" sz="3600" dirty="0" smtClean="0">
                <a:solidFill>
                  <a:schemeClr val="accent2"/>
                </a:solidFill>
              </a:rPr>
              <a:t/>
            </a:r>
            <a:br>
              <a:rPr lang="ar-SA" sz="3600" dirty="0" smtClean="0">
                <a:solidFill>
                  <a:schemeClr val="accent2"/>
                </a:solidFill>
              </a:rPr>
            </a:br>
            <a:r>
              <a:rPr lang="ar-SA" sz="3600" dirty="0" smtClean="0">
                <a:solidFill>
                  <a:schemeClr val="accent2"/>
                </a:solidFill>
              </a:rPr>
              <a:t>النبات الكاسيا </a:t>
            </a:r>
            <a:r>
              <a:rPr lang="en-US" sz="3600" dirty="0" err="1" smtClean="0">
                <a:solidFill>
                  <a:schemeClr val="accent2"/>
                </a:solidFill>
              </a:rPr>
              <a:t>Cassianodosa</a:t>
            </a:r>
            <a:r>
              <a:rPr lang="en-US" sz="3600" dirty="0" smtClean="0">
                <a:solidFill>
                  <a:schemeClr val="accent2"/>
                </a:solidFill>
              </a:rPr>
              <a:t/>
            </a:r>
            <a:br>
              <a:rPr lang="en-US" sz="3600" dirty="0" smtClean="0">
                <a:solidFill>
                  <a:schemeClr val="accent2"/>
                </a:solidFill>
              </a:rPr>
            </a:br>
            <a:r>
              <a:rPr lang="ar-SA" sz="3600" dirty="0" smtClean="0">
                <a:solidFill>
                  <a:schemeClr val="accent2"/>
                </a:solidFill>
              </a:rPr>
              <a:t>الثمرة ثمرة القرضية </a:t>
            </a:r>
            <a:endParaRPr lang="en-US" sz="3600" dirty="0">
              <a:solidFill>
                <a:schemeClr val="accent2"/>
              </a:solidFill>
            </a:endParaRPr>
          </a:p>
        </p:txBody>
      </p:sp>
      <p:pic>
        <p:nvPicPr>
          <p:cNvPr id="32769" name="Picture 1"/>
          <p:cNvPicPr>
            <a:picLocks noChangeAspect="1" noChangeArrowheads="1"/>
          </p:cNvPicPr>
          <p:nvPr/>
        </p:nvPicPr>
        <p:blipFill>
          <a:blip r:embed="rId2" cstate="email"/>
          <a:srcRect/>
          <a:stretch>
            <a:fillRect/>
          </a:stretch>
        </p:blipFill>
        <p:spPr bwMode="auto">
          <a:xfrm rot="16200000">
            <a:off x="-31750" y="3765550"/>
            <a:ext cx="2900363" cy="2227263"/>
          </a:xfrm>
          <a:prstGeom prst="rect">
            <a:avLst/>
          </a:prstGeom>
          <a:noFill/>
          <a:ln w="9525">
            <a:noFill/>
            <a:miter lim="800000"/>
            <a:headEnd/>
            <a:tailEnd/>
          </a:ln>
          <a:effectLst/>
        </p:spPr>
      </p:pic>
      <p:pic>
        <p:nvPicPr>
          <p:cNvPr id="32771" name="Picture 3" descr="http://toptropicals.com/pics/garden/08/km/PICT2434s.jpg">
            <a:hlinkClick r:id="rId3"/>
          </p:cNvPr>
          <p:cNvPicPr>
            <a:picLocks noChangeAspect="1" noChangeArrowheads="1"/>
          </p:cNvPicPr>
          <p:nvPr/>
        </p:nvPicPr>
        <p:blipFill>
          <a:blip r:embed="rId4" cstate="email"/>
          <a:srcRect/>
          <a:stretch>
            <a:fillRect/>
          </a:stretch>
        </p:blipFill>
        <p:spPr bwMode="auto">
          <a:xfrm>
            <a:off x="2819400" y="4419600"/>
            <a:ext cx="2514600" cy="188595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2769"/>
                                        </p:tgtEl>
                                        <p:attrNameLst>
                                          <p:attrName>style.visibility</p:attrName>
                                        </p:attrNameLst>
                                      </p:cBhvr>
                                      <p:to>
                                        <p:strVal val="visible"/>
                                      </p:to>
                                    </p:set>
                                    <p:anim calcmode="lin" valueType="num">
                                      <p:cBhvr>
                                        <p:cTn id="15" dur="1000" fill="hold"/>
                                        <p:tgtEl>
                                          <p:spTgt spid="32769"/>
                                        </p:tgtEl>
                                        <p:attrNameLst>
                                          <p:attrName>ppt_w</p:attrName>
                                        </p:attrNameLst>
                                      </p:cBhvr>
                                      <p:tavLst>
                                        <p:tav tm="0">
                                          <p:val>
                                            <p:fltVal val="0"/>
                                          </p:val>
                                        </p:tav>
                                        <p:tav tm="100000">
                                          <p:val>
                                            <p:strVal val="#ppt_w"/>
                                          </p:val>
                                        </p:tav>
                                      </p:tavLst>
                                    </p:anim>
                                    <p:anim calcmode="lin" valueType="num">
                                      <p:cBhvr>
                                        <p:cTn id="16" dur="1000" fill="hold"/>
                                        <p:tgtEl>
                                          <p:spTgt spid="32769"/>
                                        </p:tgtEl>
                                        <p:attrNameLst>
                                          <p:attrName>ppt_h</p:attrName>
                                        </p:attrNameLst>
                                      </p:cBhvr>
                                      <p:tavLst>
                                        <p:tav tm="0">
                                          <p:val>
                                            <p:fltVal val="0"/>
                                          </p:val>
                                        </p:tav>
                                        <p:tav tm="100000">
                                          <p:val>
                                            <p:strVal val="#ppt_h"/>
                                          </p:val>
                                        </p:tav>
                                      </p:tavLst>
                                    </p:anim>
                                    <p:anim calcmode="lin" valueType="num">
                                      <p:cBhvr>
                                        <p:cTn id="17" dur="1000" fill="hold"/>
                                        <p:tgtEl>
                                          <p:spTgt spid="327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7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2771"/>
                                        </p:tgtEl>
                                        <p:attrNameLst>
                                          <p:attrName>style.visibility</p:attrName>
                                        </p:attrNameLst>
                                      </p:cBhvr>
                                      <p:to>
                                        <p:strVal val="visible"/>
                                      </p:to>
                                    </p:set>
                                    <p:anim calcmode="lin" valueType="num">
                                      <p:cBhvr>
                                        <p:cTn id="23" dur="1000" fill="hold"/>
                                        <p:tgtEl>
                                          <p:spTgt spid="32771"/>
                                        </p:tgtEl>
                                        <p:attrNameLst>
                                          <p:attrName>ppt_w</p:attrName>
                                        </p:attrNameLst>
                                      </p:cBhvr>
                                      <p:tavLst>
                                        <p:tav tm="0">
                                          <p:val>
                                            <p:fltVal val="0"/>
                                          </p:val>
                                        </p:tav>
                                        <p:tav tm="100000">
                                          <p:val>
                                            <p:strVal val="#ppt_w"/>
                                          </p:val>
                                        </p:tav>
                                      </p:tavLst>
                                    </p:anim>
                                    <p:anim calcmode="lin" valueType="num">
                                      <p:cBhvr>
                                        <p:cTn id="24" dur="1000" fill="hold"/>
                                        <p:tgtEl>
                                          <p:spTgt spid="32771"/>
                                        </p:tgtEl>
                                        <p:attrNameLst>
                                          <p:attrName>ppt_h</p:attrName>
                                        </p:attrNameLst>
                                      </p:cBhvr>
                                      <p:tavLst>
                                        <p:tav tm="0">
                                          <p:val>
                                            <p:fltVal val="0"/>
                                          </p:val>
                                        </p:tav>
                                        <p:tav tm="100000">
                                          <p:val>
                                            <p:strVal val="#ppt_h"/>
                                          </p:val>
                                        </p:tav>
                                      </p:tavLst>
                                    </p:anim>
                                    <p:anim calcmode="lin" valueType="num">
                                      <p:cBhvr>
                                        <p:cTn id="25"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27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3048000"/>
          </a:xfrm>
        </p:spPr>
        <p:txBody>
          <a:bodyPr/>
          <a:lstStyle/>
          <a:p>
            <a:pPr algn="r" rtl="1"/>
            <a:r>
              <a:rPr lang="ar-SA" sz="3200" dirty="0" smtClean="0">
                <a:solidFill>
                  <a:schemeClr val="accent2"/>
                </a:solidFill>
              </a:rPr>
              <a:t>تحت صف منفصل البتلات </a:t>
            </a:r>
            <a:r>
              <a:rPr lang="en-US" sz="3200" dirty="0" smtClean="0">
                <a:solidFill>
                  <a:schemeClr val="accent2"/>
                </a:solidFill>
              </a:rPr>
              <a:t>Sub class: </a:t>
            </a:r>
            <a:r>
              <a:rPr lang="en-US" sz="3200" dirty="0" err="1" smtClean="0">
                <a:solidFill>
                  <a:schemeClr val="accent2"/>
                </a:solidFill>
              </a:rPr>
              <a:t>Archichamydeae</a:t>
            </a:r>
            <a:r>
              <a:rPr lang="ar-SA" sz="3200" dirty="0" smtClean="0">
                <a:solidFill>
                  <a:schemeClr val="accent2"/>
                </a:solidFill>
              </a:rPr>
              <a:t/>
            </a:r>
            <a:br>
              <a:rPr lang="ar-SA" sz="3200" dirty="0" smtClean="0">
                <a:solidFill>
                  <a:schemeClr val="accent2"/>
                </a:solidFill>
              </a:rPr>
            </a:br>
            <a:r>
              <a:rPr lang="ar-SA" sz="3200" dirty="0" smtClean="0">
                <a:solidFill>
                  <a:schemeClr val="accent2"/>
                </a:solidFill>
              </a:rPr>
              <a:t>رتبة ذوات الشعبةالمركزية</a:t>
            </a:r>
            <a:r>
              <a:rPr lang="en-US" sz="3200" dirty="0" smtClean="0">
                <a:solidFill>
                  <a:schemeClr val="accent2"/>
                </a:solidFill>
              </a:rPr>
              <a:t> Order: </a:t>
            </a:r>
            <a:r>
              <a:rPr lang="en-US" sz="3200" dirty="0" err="1" smtClean="0">
                <a:solidFill>
                  <a:schemeClr val="accent2"/>
                </a:solidFill>
              </a:rPr>
              <a:t>Centrospermae</a:t>
            </a:r>
            <a:r>
              <a:rPr lang="en-US" sz="3200" dirty="0" smtClean="0">
                <a:solidFill>
                  <a:schemeClr val="accent2"/>
                </a:solidFill>
              </a:rPr>
              <a:t> </a:t>
            </a:r>
            <a:r>
              <a:rPr lang="ar-SA" sz="3200" dirty="0" smtClean="0">
                <a:solidFill>
                  <a:schemeClr val="accent2"/>
                </a:solidFill>
              </a:rPr>
              <a:t/>
            </a:r>
            <a:br>
              <a:rPr lang="ar-SA" sz="3200" dirty="0" smtClean="0">
                <a:solidFill>
                  <a:schemeClr val="accent2"/>
                </a:solidFill>
              </a:rPr>
            </a:br>
            <a:r>
              <a:rPr lang="ar-SA" sz="3200" dirty="0" smtClean="0">
                <a:solidFill>
                  <a:schemeClr val="accent2"/>
                </a:solidFill>
              </a:rPr>
              <a:t>الفصيلة الصلبة </a:t>
            </a:r>
            <a:r>
              <a:rPr lang="en-US" sz="3200" dirty="0" err="1" smtClean="0">
                <a:solidFill>
                  <a:schemeClr val="accent2"/>
                </a:solidFill>
              </a:rPr>
              <a:t>Fam</a:t>
            </a:r>
            <a:r>
              <a:rPr lang="en-US" sz="3200" dirty="0" smtClean="0">
                <a:solidFill>
                  <a:schemeClr val="accent2"/>
                </a:solidFill>
              </a:rPr>
              <a:t> : Brass-</a:t>
            </a:r>
            <a:r>
              <a:rPr lang="en-US" sz="3200" dirty="0" err="1" smtClean="0">
                <a:solidFill>
                  <a:schemeClr val="accent2"/>
                </a:solidFill>
              </a:rPr>
              <a:t>icaceae</a:t>
            </a:r>
            <a:r>
              <a:rPr lang="ar-SA" sz="3200" dirty="0" smtClean="0">
                <a:solidFill>
                  <a:schemeClr val="accent2"/>
                </a:solidFill>
              </a:rPr>
              <a:t> </a:t>
            </a:r>
            <a:br>
              <a:rPr lang="ar-SA" sz="3200" dirty="0" smtClean="0">
                <a:solidFill>
                  <a:schemeClr val="accent2"/>
                </a:solidFill>
              </a:rPr>
            </a:br>
            <a:r>
              <a:rPr lang="ar-SA" sz="3200" dirty="0" smtClean="0">
                <a:solidFill>
                  <a:schemeClr val="accent2"/>
                </a:solidFill>
              </a:rPr>
              <a:t>حمرية بانه </a:t>
            </a:r>
            <a:r>
              <a:rPr lang="en-US" sz="3200" dirty="0" err="1" smtClean="0">
                <a:solidFill>
                  <a:schemeClr val="accent2"/>
                </a:solidFill>
              </a:rPr>
              <a:t>Farsetia</a:t>
            </a:r>
            <a:r>
              <a:rPr lang="en-US" sz="3200" dirty="0" smtClean="0">
                <a:solidFill>
                  <a:schemeClr val="accent2"/>
                </a:solidFill>
              </a:rPr>
              <a:t> </a:t>
            </a:r>
            <a:r>
              <a:rPr lang="en-US" sz="3200" dirty="0" err="1" smtClean="0">
                <a:solidFill>
                  <a:schemeClr val="accent2"/>
                </a:solidFill>
              </a:rPr>
              <a:t>aegyptia</a:t>
            </a:r>
            <a:endParaRPr lang="en-US" sz="3200" dirty="0" smtClean="0">
              <a:solidFill>
                <a:schemeClr val="accent2"/>
              </a:solidFill>
            </a:endParaRPr>
          </a:p>
        </p:txBody>
      </p:sp>
      <p:pic>
        <p:nvPicPr>
          <p:cNvPr id="33794" name="Picture 2"/>
          <p:cNvPicPr>
            <a:picLocks noChangeAspect="1" noChangeArrowheads="1"/>
          </p:cNvPicPr>
          <p:nvPr/>
        </p:nvPicPr>
        <p:blipFill>
          <a:blip r:embed="rId2" cstate="email"/>
          <a:srcRect/>
          <a:stretch>
            <a:fillRect/>
          </a:stretch>
        </p:blipFill>
        <p:spPr bwMode="auto">
          <a:xfrm rot="16200000">
            <a:off x="38262" y="3771738"/>
            <a:ext cx="2895600" cy="2362524"/>
          </a:xfrm>
          <a:prstGeom prst="rect">
            <a:avLst/>
          </a:prstGeom>
          <a:noFill/>
          <a:ln w="9525">
            <a:noFill/>
            <a:miter lim="800000"/>
            <a:headEnd/>
            <a:tailEnd/>
          </a:ln>
          <a:effectLst/>
        </p:spPr>
      </p:pic>
      <p:sp>
        <p:nvSpPr>
          <p:cNvPr id="5" name="TextBox 4"/>
          <p:cNvSpPr txBox="1"/>
          <p:nvPr/>
        </p:nvSpPr>
        <p:spPr>
          <a:xfrm>
            <a:off x="5029200" y="3505200"/>
            <a:ext cx="3657600" cy="3046988"/>
          </a:xfrm>
          <a:prstGeom prst="rect">
            <a:avLst/>
          </a:prstGeom>
          <a:noFill/>
        </p:spPr>
        <p:txBody>
          <a:bodyPr wrap="square" rtlCol="0">
            <a:spAutoFit/>
          </a:bodyPr>
          <a:lstStyle/>
          <a:p>
            <a:pPr algn="r" rtl="1"/>
            <a:r>
              <a:rPr lang="ar-SA" dirty="0" smtClean="0"/>
              <a:t>وتدي هوائي – مشعر متبادل مؤذنه جالسة </a:t>
            </a:r>
          </a:p>
          <a:p>
            <a:pPr algn="r" rtl="1"/>
            <a:r>
              <a:rPr lang="ar-SA" dirty="0" smtClean="0"/>
              <a:t>بسيط رمحي متوازي</a:t>
            </a:r>
          </a:p>
          <a:p>
            <a:pPr algn="r" rtl="1"/>
            <a:r>
              <a:rPr lang="ar-SA" dirty="0" smtClean="0"/>
              <a:t>سائبة غير محدودة</a:t>
            </a:r>
          </a:p>
          <a:p>
            <a:pPr algn="r" rtl="1"/>
            <a:r>
              <a:rPr lang="ar-SA" dirty="0" smtClean="0"/>
              <a:t>مفردة جالسة بدون قنابة</a:t>
            </a:r>
          </a:p>
          <a:p>
            <a:pPr algn="r" rtl="1"/>
            <a:r>
              <a:rPr lang="ar-SA" dirty="0" smtClean="0"/>
              <a:t>مميز الى كاس وتويج = 4</a:t>
            </a:r>
          </a:p>
          <a:p>
            <a:pPr algn="r" rtl="1"/>
            <a:r>
              <a:rPr lang="ar-SA" dirty="0" smtClean="0"/>
              <a:t>تربيع زهري مصراعي</a:t>
            </a:r>
          </a:p>
          <a:p>
            <a:pPr algn="r" rtl="1"/>
            <a:r>
              <a:rPr lang="ar-SA" dirty="0" smtClean="0"/>
              <a:t>ثنائة الجنس منتظمه</a:t>
            </a:r>
            <a:endParaRPr lang="en-US" dirty="0"/>
          </a:p>
        </p:txBody>
      </p:sp>
      <p:sp>
        <p:nvSpPr>
          <p:cNvPr id="33796" name="AutoShape 4" descr="data:image/jpg;base64,/9j/4AAQSkZJRgABAQAAAQABAAD/2wCEAAkGBhMSERQUExQUFRUWGBgVGBcUFxQUFRQUFRcWFxUYFRcXHCYeFxkkGRQVHy8gIycpLCwsFR4xNTAqNSYrLCkBCQoKDgwOGg8PGiwkHyQsLCksKSwpLCwsLCwsLCksKSwpKSksLCkpLCwpLCksKSwsKSwsKSkpKSksLCw1LCwsLP/AABEIAHEAlgMBIgACEQEDEQH/xAAcAAACAwEBAQEAAAAAAAAAAAAEBQADBgIBBwj/xAA7EAABAwIEAwYCBwcFAAAAAAABAAIRAwQFEiExBkFREyIyYXGBkbEHFIKhwdHwIzNCUnKS4WKio8Lx/8QAGAEAAwEBAAAAAAAAAAAAAAAAAQIDAAT/xAAhEQEBAQACAgMAAwEAAAAAAAABABECIRIxA0FhE1FxMv/aAAwDAQACEQMRAD8Azlq+HkdDC1WG49WpQ2k9w9OqzWGUZIJW3sqFOmGucR11C3VRerb8I17iowuruJ6bIWxf9WxOrSOjLhvaN/rEyPjn+IR9lxJRhrWS4nkwE/FA8d257Kncs0fQeH+eQkTPuG/et6pWqUVFjdtq02VG+F7Q4e4lXrRovHGBK8e8AEnYarC459INMioxh2kT1RDYLlm+MMTfWuHsmWt28ktw/iKpQjISBvHIpTQviaziT4pCEdXhxa7bkg8neoZ13fXbb6ULYUwXkh0bDUytJgmOMuaedsgea/Nj2OzwNZ2X1Pgy7qNoBmunRPxPKVUvpde7a0EkhYzEuJCA6kDIPhPl0Wc4gu3tdGZw9yhsHtH16b3xGUy09eqOZ1Dd7mbMXe2qxwOXcEeXRajAnGq7MPu2+CwVWmXAud1GnzW5weoadIFg5I8DNy3J3LWl0CTyWN4r41ZSYQwy5Kcf+kYsDmEQdl8yxLFy8kzuk04zf9TK5xx1ckvdJmfRRZllzldPsvFBFZpphVVztByTGjjZz5Xu7oMQj8G4fDLNr2uPbOgkPIbTLTM5TEy0xO866IehwizNnq1HPO+Vncb7udqR7D1VNCr4r1fQ+D+IaGcMAdJ5hpj4rb3Vu2pTcx2rXtLT6OEH5rF8FYRmioMrabDo0Tv18/UklbpMuyPHLJcAXTmtq2r/AB27yPsEnb3B/uC1qxONP+qYpRr7U7gdk/pmECT/AMZ+yVtkpKS/Hq+S3quiYadl+drnxOPUkr7jxxxRTtqRY6ZeCNpHuvhtd4LnOGgJ0VDgp1I8wYU1jKtuCXNBG/Nc5QiLSCY6ovxYbL/LtXTnRwGoT/A+MHUD3h3fJJqzshgoK9eeXNU48CTlzbdWvENK8uIiB581uXMp29E5YAhfF8BJo1Q52gham74mFQ5A7SIgFDkhHhr7i8VxNjX6EFpE+6YYPxuwU8riAvnuY9o4Eyu7uixomVzeaPVXxueLcSFWqS3ZZw1oRF/dA7JXVqIbs1bUrkr1Bdoomy19Xxm6qWtVlNwY4NDX93+Jj+9B2I39UbdXdtchvjptOwY/nzlpEOjz181iLriF1c1ahiZlvkxoho/tARGGXbarNh5tPUbeY8iudHi7W876bwPiT7a5+qud2lKo0VKbw0t3JEEHmC0yASvpUr4rbY06iynUGZ7aRgt3dSBO/m0k79TBiRNnEv0wOdTyUQWyILtj7LoHSjO/pFx5lVjqWndcCwjcOEg/EEhI7n6RLp3Zw+IaNv4oEHN7gr5tUxqo92rideZTO6eXUw5vKHeztHfB34oLjKzbiniKrckdoR7LPOlcXF1ohTerp4cwKPLgrGZ1bQmZS/t52Wp4ZoNezUaovykePwtRIqOE+hQVxShxaOR+5F48OyqAjQJfiNyM7XDmFH+RHqo/GfdfduDwYMZQlVpdQ8FT6wWyP5kCdHj1CTV9z4E2q13ZzHLX2VGI3J9iiKdTIKjzzEBLi7PS82lLaEdUVVSoFHMVmH2XaVWt2DiBPRNmWr8LwntSZdlH4qLctwizotA3Ox5n3Xqkr/c3jY+1s3SQh7as6m6RpH61RdzWIDSENWOvqqy7a7C8b0DgYeNI+6Ndwdo9kox3DXBxqBv7JxkFurWT/A7+UjaDvylBUGAtTvDi+k2Wu0OkHUR0g7jyOin4+HZFds6aGqaYVXHhcJAM+rTo78Ewr0aL+XZO6jwH7PL7J+yh6OGua8GMzScuZneHe015tOvMAoPLSWU1LdxcQRsYQ9xbZVoX0DMxqDld1Bbp8vkVVWsJ3ROcZHbBarhStDiCgbHBS5wAgSQBJga6ankFqcM4UyGTWpA9B2h/6I+UwMt4tpBzQVlnUSac9CvqF1waatOX1qbBr1JIHMDTnospecMPoST3m/zCY+0Dq33W8iKWTuqbjl0Xla1JgwtJ2DSRpso+1C3lLkhvabtAuLWgdR1Whp2IcYK8r4cGlbYeLZ424XjX5CC3QhMbq2QbWgmEdIZctxJwJJ1lRV1KKi3jxbRN7h72NAc0j1CrFoS3zCf3dd9UAPj1iFKNpl1KKzZKbW3OxTOiCBC7eATIRVKCErytkE+hKIs6VRpBaS0jmDB/8+5e9tEhQ3Thsl9xy6LiKpzbv1mABm6wNB/lEhgI1j32S+tXL9Oe46z/AJ/JV1axOpO/z5/rzScTOohjkVcXbNgmmG03FpqveY1ALiT4Yk/Ex7FZmlYl1RrRu5wAk6AkxJ8k2xvEmgtpUjNNgAnrGvLmTLj5u8k34VOP9zMXbm1gJOUgEgnk4A/JG08XLKmWoM7TsRo4DYidnDyKXVTLmn/RT++m2UurX0GDyXP8Lon7ZZ9xHbWfioGHOg5BMNEa5tIB8gkLCpUfmE817QqSrHKQTbqiwkldvtw7UlcU3HcLuk6TqtEl1egJKGZZtBlHX7gHaKmlaOJcToGiSfM7BMQSBuaAlRcPr5iomNkyYVbkcle12ZqCc5oavLW/AkJ0ixTBpC8t3mVS69aZKsoVRupPVsin0Sdlc20O5XFKqTEIqi4jQ7Ib9TEvqWpJ0VbLfvBrtM2o/qH5/imVw7KJQt0/M3zGo9UrBh7m0O409EufZPOgWioXAc2T+jzXDS1ybZxiGNP7Kd8jJ9mgfgl97aS9NKdKAwno4+0wPvzfBCXlSCp/GeO/7ZYqjhL6YL3AFoaddCJMAD11S97okBEU64jV3+VQ+A8OaJa7cHUZusLbj3TaUbtoHeVdWtMlqqu6Mrr6tDZn2TzEH2knvIi4xFxp9kIA5nmZXpc0tmEBX1MBHO7Jd/VAPOVEXaWpc3U7aKJXl+w8ZJSu5kKU2k8oQ4ug3YKG4M+S6NZIu6p5GgzK4ZdaKuiC8OarfqJa3kUr+xmWHXhKOuaruSz1q4tctNh9m942kbwopjY7hrm+kZY1V1joWnf1S41ctYiNESLjveS2wHGKezLUcB4Xd4Dp1H66L0NDdVVVqzEbjX81S64/aNHIkH23P3Spe47NRW74byDQPfn/ALiVebHtNFn6WJHtj5k/HmtLbV4IVAwqcfUrubBzHQduqpqNeYjQJ/itRpgErP4piMODQmO/dky7uB3Y0zfOFXakHQ79FSTMGVO01ke/5onUPusfRa0gFdV7QHUJTiNw4uVlziZDRPIQs7NpMKDT1XiVMxAxuol8ZPKRVt/dE0tlFF0ssdhviK7qbqKKb7jd1N2rT4P4R6KKKfL2WLP1P3jvVc1VFEH6kYqnuFyz96z0d8nqKJPttxhWfvB6latv7sKKKn1W4wV7ySOv4lFESXlWN8K9tuaii1mor+Iev4oPGt14omfZGooeEKKKJqbf/9k=">
            <a:hlinkClick r:id="rId3"/>
          </p:cNvPr>
          <p:cNvSpPr>
            <a:spLocks noChangeAspect="1" noChangeArrowheads="1"/>
          </p:cNvSpPr>
          <p:nvPr/>
        </p:nvSpPr>
        <p:spPr bwMode="auto">
          <a:xfrm>
            <a:off x="157163" y="-509588"/>
            <a:ext cx="1428750" cy="1076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8" name="Picture 6" descr="http://lh4.ggpht.com/_5BQgjsTX17s/SynZ0dwpNSI/AAAAAAAAIZo/LnmdkKz23hA/s640/%D7%A4%D7%A8%D7%A1%D7%98%D7%99%D7%94%20%D7%9E%D7%A6%D7%A8%D7%99%D7%AA1.jpg"/>
          <p:cNvPicPr>
            <a:picLocks noChangeAspect="1" noChangeArrowheads="1"/>
          </p:cNvPicPr>
          <p:nvPr/>
        </p:nvPicPr>
        <p:blipFill>
          <a:blip r:embed="rId4" cstate="email"/>
          <a:srcRect/>
          <a:stretch>
            <a:fillRect/>
          </a:stretch>
        </p:blipFill>
        <p:spPr bwMode="auto">
          <a:xfrm>
            <a:off x="2819400" y="4724400"/>
            <a:ext cx="2159000" cy="161925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3794"/>
                                        </p:tgtEl>
                                        <p:attrNameLst>
                                          <p:attrName>style.visibility</p:attrName>
                                        </p:attrNameLst>
                                      </p:cBhvr>
                                      <p:to>
                                        <p:strVal val="visible"/>
                                      </p:to>
                                    </p:set>
                                    <p:animEffect transition="in" filter="fade">
                                      <p:cBhvr>
                                        <p:cTn id="24" dur="1000"/>
                                        <p:tgtEl>
                                          <p:spTgt spid="33794"/>
                                        </p:tgtEl>
                                      </p:cBhvr>
                                    </p:animEffect>
                                    <p:anim calcmode="lin" valueType="num">
                                      <p:cBhvr>
                                        <p:cTn id="25" dur="1000" fill="hold"/>
                                        <p:tgtEl>
                                          <p:spTgt spid="33794"/>
                                        </p:tgtEl>
                                        <p:attrNameLst>
                                          <p:attrName>ppt_x</p:attrName>
                                        </p:attrNameLst>
                                      </p:cBhvr>
                                      <p:tavLst>
                                        <p:tav tm="0">
                                          <p:val>
                                            <p:strVal val="#ppt_x"/>
                                          </p:val>
                                        </p:tav>
                                        <p:tav tm="100000">
                                          <p:val>
                                            <p:strVal val="#ppt_x"/>
                                          </p:val>
                                        </p:tav>
                                      </p:tavLst>
                                    </p:anim>
                                    <p:anim calcmode="lin" valueType="num">
                                      <p:cBhvr>
                                        <p:cTn id="26" dur="900" decel="100000" fill="hold"/>
                                        <p:tgtEl>
                                          <p:spTgt spid="3379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379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3798"/>
                                        </p:tgtEl>
                                        <p:attrNameLst>
                                          <p:attrName>style.visibility</p:attrName>
                                        </p:attrNameLst>
                                      </p:cBhvr>
                                      <p:to>
                                        <p:strVal val="visible"/>
                                      </p:to>
                                    </p:set>
                                    <p:animEffect transition="in" filter="fade">
                                      <p:cBhvr>
                                        <p:cTn id="32" dur="1000"/>
                                        <p:tgtEl>
                                          <p:spTgt spid="33798"/>
                                        </p:tgtEl>
                                      </p:cBhvr>
                                    </p:animEffect>
                                    <p:anim calcmode="lin" valueType="num">
                                      <p:cBhvr>
                                        <p:cTn id="33" dur="1000" fill="hold"/>
                                        <p:tgtEl>
                                          <p:spTgt spid="33798"/>
                                        </p:tgtEl>
                                        <p:attrNameLst>
                                          <p:attrName>ppt_x</p:attrName>
                                        </p:attrNameLst>
                                      </p:cBhvr>
                                      <p:tavLst>
                                        <p:tav tm="0">
                                          <p:val>
                                            <p:strVal val="#ppt_x"/>
                                          </p:val>
                                        </p:tav>
                                        <p:tav tm="100000">
                                          <p:val>
                                            <p:strVal val="#ppt_x"/>
                                          </p:val>
                                        </p:tav>
                                      </p:tavLst>
                                    </p:anim>
                                    <p:anim calcmode="lin" valueType="num">
                                      <p:cBhvr>
                                        <p:cTn id="34" dur="900" decel="100000" fill="hold"/>
                                        <p:tgtEl>
                                          <p:spTgt spid="3379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37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80375" cy="2667000"/>
          </a:xfrm>
        </p:spPr>
        <p:txBody>
          <a:bodyPr/>
          <a:lstStyle/>
          <a:p>
            <a:pPr algn="r" rtl="1"/>
            <a:r>
              <a:rPr lang="ar-SA" sz="3200" dirty="0" smtClean="0">
                <a:solidFill>
                  <a:schemeClr val="accent2"/>
                </a:solidFill>
              </a:rPr>
              <a:t>صف ملتحم البتلات </a:t>
            </a:r>
            <a:r>
              <a:rPr lang="en-US" sz="3200" dirty="0" smtClean="0">
                <a:solidFill>
                  <a:schemeClr val="accent2"/>
                </a:solidFill>
              </a:rPr>
              <a:t>Sub class: </a:t>
            </a:r>
            <a:r>
              <a:rPr lang="en-US" sz="3200" dirty="0" err="1" smtClean="0">
                <a:solidFill>
                  <a:schemeClr val="accent2"/>
                </a:solidFill>
              </a:rPr>
              <a:t>Metachamydea</a:t>
            </a:r>
            <a:r>
              <a:rPr lang="ar-SA" sz="3200" dirty="0" smtClean="0">
                <a:solidFill>
                  <a:schemeClr val="accent2"/>
                </a:solidFill>
              </a:rPr>
              <a:t/>
            </a:r>
            <a:br>
              <a:rPr lang="ar-SA" sz="3200" dirty="0" smtClean="0">
                <a:solidFill>
                  <a:schemeClr val="accent2"/>
                </a:solidFill>
              </a:rPr>
            </a:br>
            <a:r>
              <a:rPr lang="ar-SA" sz="3200" dirty="0" smtClean="0">
                <a:solidFill>
                  <a:schemeClr val="accent2"/>
                </a:solidFill>
              </a:rPr>
              <a:t>رتبة حليقة البتلات </a:t>
            </a:r>
            <a:r>
              <a:rPr lang="en-US" sz="3200" dirty="0" smtClean="0">
                <a:solidFill>
                  <a:schemeClr val="accent2"/>
                </a:solidFill>
              </a:rPr>
              <a:t>Order: </a:t>
            </a:r>
            <a:r>
              <a:rPr lang="en-US" sz="3200" dirty="0" err="1" smtClean="0">
                <a:solidFill>
                  <a:schemeClr val="accent2"/>
                </a:solidFill>
              </a:rPr>
              <a:t>Contortae</a:t>
            </a:r>
            <a:r>
              <a:rPr lang="en-US" sz="3200" dirty="0" smtClean="0">
                <a:solidFill>
                  <a:schemeClr val="accent2"/>
                </a:solidFill>
              </a:rPr>
              <a:t> </a:t>
            </a:r>
            <a:r>
              <a:rPr lang="ar-SA" sz="3200" dirty="0" smtClean="0">
                <a:solidFill>
                  <a:schemeClr val="accent2"/>
                </a:solidFill>
              </a:rPr>
              <a:t/>
            </a:r>
            <a:br>
              <a:rPr lang="ar-SA" sz="3200" dirty="0" smtClean="0">
                <a:solidFill>
                  <a:schemeClr val="accent2"/>
                </a:solidFill>
              </a:rPr>
            </a:br>
            <a:r>
              <a:rPr lang="ar-SA" sz="3200" dirty="0" smtClean="0">
                <a:solidFill>
                  <a:schemeClr val="accent2"/>
                </a:solidFill>
              </a:rPr>
              <a:t>الفصيلة الدقلية </a:t>
            </a:r>
            <a:r>
              <a:rPr lang="en-US" sz="3200" dirty="0" err="1" smtClean="0">
                <a:solidFill>
                  <a:schemeClr val="accent2"/>
                </a:solidFill>
              </a:rPr>
              <a:t>Fam</a:t>
            </a:r>
            <a:r>
              <a:rPr lang="en-US" sz="3200" dirty="0" smtClean="0">
                <a:solidFill>
                  <a:schemeClr val="accent2"/>
                </a:solidFill>
              </a:rPr>
              <a:t>: </a:t>
            </a:r>
            <a:r>
              <a:rPr lang="en-US" sz="3200" dirty="0" err="1" smtClean="0">
                <a:solidFill>
                  <a:schemeClr val="accent2"/>
                </a:solidFill>
              </a:rPr>
              <a:t>Apocynaceae</a:t>
            </a:r>
            <a:r>
              <a:rPr lang="ar-SA" sz="3200" dirty="0" smtClean="0">
                <a:solidFill>
                  <a:schemeClr val="accent2"/>
                </a:solidFill>
              </a:rPr>
              <a:t/>
            </a:r>
            <a:br>
              <a:rPr lang="ar-SA" sz="3200" dirty="0" smtClean="0">
                <a:solidFill>
                  <a:schemeClr val="accent2"/>
                </a:solidFill>
              </a:rPr>
            </a:br>
            <a:r>
              <a:rPr lang="ar-SA" sz="3200" dirty="0" smtClean="0">
                <a:solidFill>
                  <a:schemeClr val="accent2"/>
                </a:solidFill>
              </a:rPr>
              <a:t>نبات الحرمل </a:t>
            </a:r>
            <a:r>
              <a:rPr lang="en-US" sz="3200" dirty="0" err="1" smtClean="0">
                <a:solidFill>
                  <a:schemeClr val="accent2"/>
                </a:solidFill>
              </a:rPr>
              <a:t>Rhazya</a:t>
            </a:r>
            <a:r>
              <a:rPr lang="en-US" sz="3200" dirty="0" smtClean="0">
                <a:solidFill>
                  <a:schemeClr val="accent2"/>
                </a:solidFill>
              </a:rPr>
              <a:t> </a:t>
            </a:r>
            <a:r>
              <a:rPr lang="en-US" sz="3200" dirty="0" err="1" smtClean="0">
                <a:solidFill>
                  <a:schemeClr val="accent2"/>
                </a:solidFill>
              </a:rPr>
              <a:t>stricta</a:t>
            </a:r>
            <a:r>
              <a:rPr lang="ar-SA" sz="3200" dirty="0" smtClean="0"/>
              <a:t> </a:t>
            </a:r>
            <a:endParaRPr lang="en-US" sz="4000" dirty="0"/>
          </a:p>
        </p:txBody>
      </p:sp>
      <p:pic>
        <p:nvPicPr>
          <p:cNvPr id="34818" name="Picture 2"/>
          <p:cNvPicPr>
            <a:picLocks noChangeAspect="1" noChangeArrowheads="1"/>
          </p:cNvPicPr>
          <p:nvPr/>
        </p:nvPicPr>
        <p:blipFill>
          <a:blip r:embed="rId2" cstate="email"/>
          <a:srcRect/>
          <a:stretch>
            <a:fillRect/>
          </a:stretch>
        </p:blipFill>
        <p:spPr bwMode="auto">
          <a:xfrm rot="16200000">
            <a:off x="3419390" y="4200612"/>
            <a:ext cx="2533822" cy="2209799"/>
          </a:xfrm>
          <a:prstGeom prst="rect">
            <a:avLst/>
          </a:prstGeom>
          <a:noFill/>
          <a:ln w="9525">
            <a:noFill/>
            <a:miter lim="800000"/>
            <a:headEnd/>
            <a:tailEnd/>
          </a:ln>
          <a:effectLst/>
        </p:spPr>
      </p:pic>
      <p:pic>
        <p:nvPicPr>
          <p:cNvPr id="34820" name="Picture 4" descr="Picture">
            <a:hlinkClick r:id="rId3"/>
          </p:cNvPr>
          <p:cNvPicPr>
            <a:picLocks noChangeAspect="1" noChangeArrowheads="1"/>
          </p:cNvPicPr>
          <p:nvPr/>
        </p:nvPicPr>
        <p:blipFill>
          <a:blip r:embed="rId4" cstate="email"/>
          <a:srcRect/>
          <a:stretch>
            <a:fillRect/>
          </a:stretch>
        </p:blipFill>
        <p:spPr bwMode="auto">
          <a:xfrm>
            <a:off x="457200" y="4419600"/>
            <a:ext cx="2911929" cy="2145632"/>
          </a:xfrm>
          <a:prstGeom prst="rect">
            <a:avLst/>
          </a:prstGeom>
          <a:noFill/>
        </p:spPr>
      </p:pic>
      <p:sp>
        <p:nvSpPr>
          <p:cNvPr id="6" name="Title 1"/>
          <p:cNvSpPr txBox="1">
            <a:spLocks/>
          </p:cNvSpPr>
          <p:nvPr/>
        </p:nvSpPr>
        <p:spPr bwMode="auto">
          <a:xfrm>
            <a:off x="5867400" y="3429000"/>
            <a:ext cx="2974975" cy="2895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t>وتدي هوائي</a:t>
            </a:r>
            <a:br>
              <a:rPr kumimoji="0" lang="ar-SA" sz="3200" b="0"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br>
            <a:r>
              <a:rPr kumimoji="0" lang="ar-SA" sz="3200" b="0"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t>متعامد متبادل مؤذنه</a:t>
            </a:r>
            <a:br>
              <a:rPr kumimoji="0" lang="ar-SA" sz="3200" b="0"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br>
            <a:r>
              <a:rPr kumimoji="0" lang="ar-SA" sz="3200" b="0"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t>النوره غير محدودة</a:t>
            </a:r>
            <a:br>
              <a:rPr kumimoji="0" lang="ar-SA" sz="3200" b="0"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br>
            <a:r>
              <a:rPr kumimoji="0" lang="ar-SA" sz="3200" b="0" i="0"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t>أملس سهمي بسيط</a:t>
            </a:r>
            <a:endParaRPr kumimoji="0" lang="en-US" sz="4000" b="0" i="0" u="none" strike="noStrike" kern="0" cap="none" spc="0" normalizeH="0" baseline="0" noProof="0" dirty="0">
              <a:ln>
                <a:noFill/>
              </a:ln>
              <a:effectLst>
                <a:outerShdw blurRad="38100" dist="38100" dir="2700000" algn="tl">
                  <a:srgbClr val="000000"/>
                </a:outerShdw>
              </a:effectLst>
              <a:uLnTx/>
              <a:uFillTx/>
              <a:latin typeface="+mj-lt"/>
              <a:ea typeface="+mj-ea"/>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4818"/>
                                        </p:tgtEl>
                                        <p:attrNameLst>
                                          <p:attrName>style.visibility</p:attrName>
                                        </p:attrNameLst>
                                      </p:cBhvr>
                                      <p:to>
                                        <p:strVal val="visible"/>
                                      </p:to>
                                    </p:set>
                                    <p:anim calcmode="lin" valueType="num">
                                      <p:cBhvr>
                                        <p:cTn id="15" dur="1000" fill="hold"/>
                                        <p:tgtEl>
                                          <p:spTgt spid="34818"/>
                                        </p:tgtEl>
                                        <p:attrNameLst>
                                          <p:attrName>ppt_w</p:attrName>
                                        </p:attrNameLst>
                                      </p:cBhvr>
                                      <p:tavLst>
                                        <p:tav tm="0">
                                          <p:val>
                                            <p:fltVal val="0"/>
                                          </p:val>
                                        </p:tav>
                                        <p:tav tm="100000">
                                          <p:val>
                                            <p:strVal val="#ppt_w"/>
                                          </p:val>
                                        </p:tav>
                                      </p:tavLst>
                                    </p:anim>
                                    <p:anim calcmode="lin" valueType="num">
                                      <p:cBhvr>
                                        <p:cTn id="16" dur="1000" fill="hold"/>
                                        <p:tgtEl>
                                          <p:spTgt spid="34818"/>
                                        </p:tgtEl>
                                        <p:attrNameLst>
                                          <p:attrName>ppt_h</p:attrName>
                                        </p:attrNameLst>
                                      </p:cBhvr>
                                      <p:tavLst>
                                        <p:tav tm="0">
                                          <p:val>
                                            <p:fltVal val="0"/>
                                          </p:val>
                                        </p:tav>
                                        <p:tav tm="100000">
                                          <p:val>
                                            <p:strVal val="#ppt_h"/>
                                          </p:val>
                                        </p:tav>
                                      </p:tavLst>
                                    </p:anim>
                                    <p:anim calcmode="lin" valueType="num">
                                      <p:cBhvr>
                                        <p:cTn id="17" dur="1000" fill="hold"/>
                                        <p:tgtEl>
                                          <p:spTgt spid="3481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8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4820"/>
                                        </p:tgtEl>
                                        <p:attrNameLst>
                                          <p:attrName>style.visibility</p:attrName>
                                        </p:attrNameLst>
                                      </p:cBhvr>
                                      <p:to>
                                        <p:strVal val="visible"/>
                                      </p:to>
                                    </p:set>
                                    <p:anim calcmode="lin" valueType="num">
                                      <p:cBhvr>
                                        <p:cTn id="31" dur="1000" fill="hold"/>
                                        <p:tgtEl>
                                          <p:spTgt spid="34820"/>
                                        </p:tgtEl>
                                        <p:attrNameLst>
                                          <p:attrName>ppt_w</p:attrName>
                                        </p:attrNameLst>
                                      </p:cBhvr>
                                      <p:tavLst>
                                        <p:tav tm="0">
                                          <p:val>
                                            <p:fltVal val="0"/>
                                          </p:val>
                                        </p:tav>
                                        <p:tav tm="100000">
                                          <p:val>
                                            <p:strVal val="#ppt_w"/>
                                          </p:val>
                                        </p:tav>
                                      </p:tavLst>
                                    </p:anim>
                                    <p:anim calcmode="lin" valueType="num">
                                      <p:cBhvr>
                                        <p:cTn id="32" dur="1000" fill="hold"/>
                                        <p:tgtEl>
                                          <p:spTgt spid="34820"/>
                                        </p:tgtEl>
                                        <p:attrNameLst>
                                          <p:attrName>ppt_h</p:attrName>
                                        </p:attrNameLst>
                                      </p:cBhvr>
                                      <p:tavLst>
                                        <p:tav tm="0">
                                          <p:val>
                                            <p:fltVal val="0"/>
                                          </p:val>
                                        </p:tav>
                                        <p:tav tm="100000">
                                          <p:val>
                                            <p:strVal val="#ppt_h"/>
                                          </p:val>
                                        </p:tav>
                                      </p:tavLst>
                                    </p:anim>
                                    <p:anim calcmode="lin" valueType="num">
                                      <p:cBhvr>
                                        <p:cTn id="33"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80375" cy="1143000"/>
          </a:xfrm>
        </p:spPr>
        <p:txBody>
          <a:bodyPr/>
          <a:lstStyle/>
          <a:p>
            <a:pPr algn="r" rtl="1"/>
            <a:r>
              <a:rPr lang="ar-SA" sz="4000" dirty="0" smtClean="0">
                <a:solidFill>
                  <a:schemeClr val="accent2"/>
                </a:solidFill>
              </a:rPr>
              <a:t>العائلة العليقية </a:t>
            </a:r>
            <a:r>
              <a:rPr lang="en-US" sz="4000" dirty="0" smtClean="0">
                <a:solidFill>
                  <a:schemeClr val="accent2"/>
                </a:solidFill>
              </a:rPr>
              <a:t>Fam. </a:t>
            </a:r>
            <a:r>
              <a:rPr lang="en-US" sz="4000" dirty="0" err="1" smtClean="0">
                <a:solidFill>
                  <a:schemeClr val="accent2"/>
                </a:solidFill>
              </a:rPr>
              <a:t>Convolvulaceae</a:t>
            </a:r>
            <a:endParaRPr lang="en-US" sz="4000" dirty="0">
              <a:solidFill>
                <a:schemeClr val="accent2"/>
              </a:solidFill>
            </a:endParaRPr>
          </a:p>
        </p:txBody>
      </p:sp>
      <p:sp>
        <p:nvSpPr>
          <p:cNvPr id="3" name="Content Placeholder 2"/>
          <p:cNvSpPr>
            <a:spLocks noGrp="1"/>
          </p:cNvSpPr>
          <p:nvPr>
            <p:ph idx="1"/>
          </p:nvPr>
        </p:nvSpPr>
        <p:spPr>
          <a:xfrm>
            <a:off x="4419600" y="1981200"/>
            <a:ext cx="4419600" cy="4114800"/>
          </a:xfrm>
        </p:spPr>
        <p:txBody>
          <a:bodyPr/>
          <a:lstStyle/>
          <a:p>
            <a:pPr algn="r" rtl="1">
              <a:buNone/>
            </a:pPr>
            <a:r>
              <a:rPr lang="ar-SA" sz="2800" dirty="0" smtClean="0"/>
              <a:t>ست الحسن </a:t>
            </a:r>
            <a:r>
              <a:rPr lang="en-US" sz="2800" dirty="0" smtClean="0"/>
              <a:t>Ipomoea </a:t>
            </a:r>
            <a:r>
              <a:rPr lang="en-US" sz="2800" dirty="0" err="1" smtClean="0"/>
              <a:t>purparea</a:t>
            </a:r>
            <a:r>
              <a:rPr lang="ar-SA" sz="2800" dirty="0" smtClean="0"/>
              <a:t> </a:t>
            </a:r>
          </a:p>
          <a:p>
            <a:pPr algn="r" rtl="1">
              <a:buNone/>
            </a:pPr>
            <a:r>
              <a:rPr lang="ar-SA" sz="2800" dirty="0" smtClean="0"/>
              <a:t>النبات : اعشاب</a:t>
            </a:r>
          </a:p>
          <a:p>
            <a:pPr algn="r" rtl="1">
              <a:buNone/>
            </a:pPr>
            <a:r>
              <a:rPr lang="ar-SA" sz="2800" dirty="0" smtClean="0"/>
              <a:t>الساق : متسلقة</a:t>
            </a:r>
          </a:p>
          <a:p>
            <a:pPr algn="r" rtl="1">
              <a:buNone/>
            </a:pPr>
            <a:r>
              <a:rPr lang="ar-SA" sz="2800" dirty="0" smtClean="0"/>
              <a:t>الأوراق: متبادلة مركبة راحية معنقة</a:t>
            </a:r>
          </a:p>
          <a:p>
            <a:pPr algn="r" rtl="1">
              <a:buNone/>
            </a:pPr>
            <a:r>
              <a:rPr lang="ar-SA" sz="2800" dirty="0" smtClean="0"/>
              <a:t>الأزهار في نورات</a:t>
            </a:r>
          </a:p>
          <a:p>
            <a:pPr algn="r" rtl="1">
              <a:buNone/>
            </a:pPr>
            <a:r>
              <a:rPr lang="ar-SA" sz="2800" dirty="0" smtClean="0"/>
              <a:t>الثمر خنثى منتظمة سفلية </a:t>
            </a:r>
          </a:p>
          <a:p>
            <a:pPr algn="r" rtl="1">
              <a:buNone/>
            </a:pPr>
            <a:r>
              <a:rPr lang="ar-SA" sz="2800" dirty="0" smtClean="0"/>
              <a:t>الثمرة علبة</a:t>
            </a:r>
            <a:endParaRPr lang="en-US" sz="2800" dirty="0"/>
          </a:p>
        </p:txBody>
      </p:sp>
      <p:sp>
        <p:nvSpPr>
          <p:cNvPr id="1026" name="AutoShape 2" descr="data:image/jpg;base64,/9j/4AAQSkZJRgABAQAAAQABAAD/2wCEAAkGBhMSERQUExIUFBQUEhcXEBQUFBQUFBQUFBQVFBQVGBQXHCYeFxkjGRQVHy8gJCcpLCwtFR4xNTAqNSYrLCkBCQoKDgwOGg8PGikkHiUsLDQqKS8tKiw1LykpLCkqLC8tLCwsKSwpLCkpLCksLCwtKS4sLCwpLCk1LCwsKSwsKf/AABEIAFcAggMBIgACEQEDEQH/xAAbAAACAgMBAAAAAAAAAAAAAAAEBQADAQIGB//EADYQAAEDAgQDBQYGAgMAAAAAAAEAAgMEEQUSITEiQVEGYXGRoRMUMoGx0UJik8Hh8FJyByND/8QAGgEAAwEBAQEAAAAAAAAAAAAAAgMEBQEGAP/EACwRAAICAgADBgYDAQAAAAAAAAABAhEDIQQSMQUiQVFhgRMUMrHR8HGRoQb/2gAMAwEAAhEDEQA/AOYkhQEzNV0M8CUVMWqwoE1FFNFqnFFHqgoGoqfEWwC51dyZcAm/PwT4wlNqMVbYUI2zrsNZYJgMbpmFodPEC74QXt15b7D5rx7FMblmPE6w5MbcNHy5nvKUibistBdgqaTzz9l+X+C+KpHv0uO0o094h/VZ90vxNoO2x2K8aCMw7HJYHXY42/E03LXeI/fdLyf86oq8c9+q/aCuzq8VhS5jdOiOfiLZ4w9ul/iHNp5j+ULEEeDHLHHlktoCtg7YHCUSMGbSzl0FHWNf3HmDuhImraaG/E3Rw2PXuTHGg4qhwNlZDVZUupcQD29/Md6y59yuVY61VhtZiTnH2cehI4nnZo+6HFDGzU8bubnan+EDDUWLj1d9FpPiF0MYXsXGVrmYw9sOg8lEm97Kymch3nDpnJVUt1TGRyElbdY9UZYIJgwFzth69AkFdWGV5eeew6AaAIzH5PhZ8z9B+6ROLgvT9mcPHHj+LJbf+L92U4oasNEVwhpaUhzT1RmGVFzYj+9ydjDw8adDb0WjkafQogt0xP7vYJc+W5sE/rYC1p62t/PkkkdNl33XYXJ0jrjyqxpgUzs+UHhIOYeGx8eXzT+Ni57BXf8AaLdDfwt97Lp42LN41Vl9gepvGVZdYDVuQpA0gKa7HZxsfiH7q0VfNbPbdAlhYbfh5dyW9MF6MsqLg+JWEPmyyb8L9j3ov2a7j6UBHpRWosrKM7YWZFW03K2UjbqsJz0RRVsVdpMPOVsgtw8LvmeH1J80hYwFeiQ04eC1wzNIs4HYrju0WBGnfw3LH3LCdxbdpPUaeYXpOxO0Yzj8tk6q69V1/tfYs5GuhXTUze5PsNOoHkuGdG4ncplR1j2Cwce7Vbjw877ujt0qZ0+MVkLGEvOvJoF3E+HTvXJOnzG/kERMySR13hxP5tNOW6sfQaOZu/Jm0Nso8eZS3mxcMtytvwRxy7tsYdn6O13kbizfDmf70XQMCS9m7inYDuL/AFThrlhZMryyc2Mj0Lw1YeFq1y1kmA3IHiUoO0jV4WuRVvq2f5N81ZDO07OHmF9aB5kwCuwoPGhLTvcdVRFWGPgl5DR3UJ2+EnQG3+R6Bc7i72SSNgh+MmxP1uUmcq+kny6+nqVvxsXOjd1Eez/j7QXfrbXxUS7l5sV8rkGHsldTUvVXwQ3KZRUgWHzto+xR3ZinjAsj2U4cLEAjoQCOnNYio7oyCmy7qPLCa2jSi1Qsd2fpx/4Rfpt+yHNDGw8EbG8uFrW/QJ5PH0S2qhJBAOU2sDa9j1sqsGbK1U5N/wAtk+X0EFXAyztWgm9/h81zTcDfFIJI3mQWs5ulzprblbuRVV2LqS5zhK3iJ0IsT36aBX0HZp0bLPldfo02Hgt7DKNEyixdhWIZS9rr6G4GU6X5Jq2rJ+Fh8XcIWDTNYTlFr7nmfErHtlSk66j4xaVNluRx+J3yboPPda+yaPwj56/VaCVYdMAu8qQVRRcAOg8gjaaiYQS5jTYX2CXMlCMfiDRG6xubbeqGekFzxSbOfxGsMGfjcGuNmxjW/eOm66zsn2SZE0TO1kc2/wDrm1sO/vXIMwc1MsYJILuJ35Ywf75rvKWrlprCS8sPKQDjYPzgbjvCmW9iuEin35ew393WVs3EIyAQ9tiLjUbFRFZpCGlisAjmFC0Umi2dJYrChtGTB0P6NmiJlGiX0VVor5qvSyHIqRSpIjnIOqj6IumZmR8dBdTpuOwlFzOcfSuIQtThriF3DMMHRZkw0W2VkeLklofHh4eLPJcRpnt3CVumtuvT8WwYEHRed43SZZMoGuUuPgNB6rR4fjlPTPs3D8kbQIJlYEubJqio5FpdSOMfMvkdohIpC0OJ2+vQInMqMQnDWAbFxtfmSeQ6b6n5IMkqQnPFR34l/ZaoHt5JHu4nNDWjkBe9h5BdpHiFl5jKDE4WOg38U/pcULmBcUB+DJyrkOgfQ0xJPsm6m6iR+9lRd+GP5o+Q7zlp0VnvV91lReQxTaM4sixHLomEE2ZRRNyZGEmx7h7E7pIrqKKdSbezSx6jY1hplu6lCiitjFNEzm7FtdQCxXlnaegy1oHKSBwb/sx2Y+hUUScbrJryf2NDFJyhv0ODq+GQjvV8DlFF6fHJuCI5LvMKBsLnZJKdjppQ9x0DtB629PVRRE9tEmXc0hxPTh4sVtT0+QWCiicOrxLFFFF0+P/Z">
            <a:hlinkClick r:id="rId2"/>
          </p:cNvPr>
          <p:cNvSpPr>
            <a:spLocks noChangeAspect="1" noChangeArrowheads="1"/>
          </p:cNvSpPr>
          <p:nvPr/>
        </p:nvSpPr>
        <p:spPr bwMode="auto">
          <a:xfrm>
            <a:off x="157163" y="-395288"/>
            <a:ext cx="1238250" cy="8286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farm4.static.flickr.com/3437/3999671908_256fe1351e.jpg"/>
          <p:cNvPicPr>
            <a:picLocks noChangeAspect="1" noChangeArrowheads="1"/>
          </p:cNvPicPr>
          <p:nvPr/>
        </p:nvPicPr>
        <p:blipFill>
          <a:blip r:embed="rId3" cstate="email"/>
          <a:srcRect/>
          <a:stretch>
            <a:fillRect/>
          </a:stretch>
        </p:blipFill>
        <p:spPr bwMode="auto">
          <a:xfrm>
            <a:off x="381000" y="1752600"/>
            <a:ext cx="3441700" cy="2299056"/>
          </a:xfrm>
          <a:prstGeom prst="rect">
            <a:avLst/>
          </a:prstGeom>
          <a:noFill/>
        </p:spPr>
      </p:pic>
      <p:pic>
        <p:nvPicPr>
          <p:cNvPr id="1029" name="Picture 5"/>
          <p:cNvPicPr>
            <a:picLocks noChangeAspect="1" noChangeArrowheads="1"/>
          </p:cNvPicPr>
          <p:nvPr/>
        </p:nvPicPr>
        <p:blipFill>
          <a:blip r:embed="rId4" cstate="email">
            <a:lum contrast="-10000"/>
          </a:blip>
          <a:srcRect/>
          <a:stretch>
            <a:fillRect/>
          </a:stretch>
        </p:blipFill>
        <p:spPr bwMode="auto">
          <a:xfrm rot="16200000">
            <a:off x="659230" y="4193069"/>
            <a:ext cx="2491542" cy="2286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28"/>
                                        </p:tgtEl>
                                        <p:attrNameLst>
                                          <p:attrName>style.visibility</p:attrName>
                                        </p:attrNameLst>
                                      </p:cBhvr>
                                      <p:to>
                                        <p:strVal val="visible"/>
                                      </p:to>
                                    </p:set>
                                    <p:animEffect transition="in" filter="fade">
                                      <p:cBhvr>
                                        <p:cTn id="63" dur="1000"/>
                                        <p:tgtEl>
                                          <p:spTgt spid="1028"/>
                                        </p:tgtEl>
                                      </p:cBhvr>
                                    </p:animEffect>
                                    <p:anim calcmode="lin" valueType="num">
                                      <p:cBhvr>
                                        <p:cTn id="64" dur="1000" fill="hold"/>
                                        <p:tgtEl>
                                          <p:spTgt spid="1028"/>
                                        </p:tgtEl>
                                        <p:attrNameLst>
                                          <p:attrName>ppt_x</p:attrName>
                                        </p:attrNameLst>
                                      </p:cBhvr>
                                      <p:tavLst>
                                        <p:tav tm="0">
                                          <p:val>
                                            <p:strVal val="#ppt_x"/>
                                          </p:val>
                                        </p:tav>
                                        <p:tav tm="100000">
                                          <p:val>
                                            <p:strVal val="#ppt_x"/>
                                          </p:val>
                                        </p:tav>
                                      </p:tavLst>
                                    </p:anim>
                                    <p:anim calcmode="lin" valueType="num">
                                      <p:cBhvr>
                                        <p:cTn id="6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29"/>
                                        </p:tgtEl>
                                        <p:attrNameLst>
                                          <p:attrName>style.visibility</p:attrName>
                                        </p:attrNameLst>
                                      </p:cBhvr>
                                      <p:to>
                                        <p:strVal val="visible"/>
                                      </p:to>
                                    </p:set>
                                    <p:animEffect transition="in" filter="fade">
                                      <p:cBhvr>
                                        <p:cTn id="70" dur="1000"/>
                                        <p:tgtEl>
                                          <p:spTgt spid="1029"/>
                                        </p:tgtEl>
                                      </p:cBhvr>
                                    </p:animEffect>
                                    <p:anim calcmode="lin" valueType="num">
                                      <p:cBhvr>
                                        <p:cTn id="71" dur="1000" fill="hold"/>
                                        <p:tgtEl>
                                          <p:spTgt spid="1029"/>
                                        </p:tgtEl>
                                        <p:attrNameLst>
                                          <p:attrName>ppt_x</p:attrName>
                                        </p:attrNameLst>
                                      </p:cBhvr>
                                      <p:tavLst>
                                        <p:tav tm="0">
                                          <p:val>
                                            <p:strVal val="#ppt_x"/>
                                          </p:val>
                                        </p:tav>
                                        <p:tav tm="100000">
                                          <p:val>
                                            <p:strVal val="#ppt_x"/>
                                          </p:val>
                                        </p:tav>
                                      </p:tavLst>
                                    </p:anim>
                                    <p:anim calcmode="lin" valueType="num">
                                      <p:cBhvr>
                                        <p:cTn id="72"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000" dirty="0" smtClean="0">
                <a:solidFill>
                  <a:schemeClr val="accent2"/>
                </a:solidFill>
              </a:rPr>
              <a:t>العائلة الباذنجانية </a:t>
            </a:r>
            <a:r>
              <a:rPr lang="en-US" sz="4000" dirty="0" smtClean="0">
                <a:solidFill>
                  <a:schemeClr val="accent2"/>
                </a:solidFill>
              </a:rPr>
              <a:t>Fam. </a:t>
            </a:r>
            <a:r>
              <a:rPr lang="en-US" sz="4000" dirty="0" err="1" smtClean="0">
                <a:solidFill>
                  <a:schemeClr val="accent2"/>
                </a:solidFill>
              </a:rPr>
              <a:t>Solanaceae</a:t>
            </a:r>
            <a:r>
              <a:rPr lang="en-US" sz="4000" dirty="0" smtClean="0">
                <a:solidFill>
                  <a:schemeClr val="accent2"/>
                </a:solidFill>
              </a:rPr>
              <a:t> </a:t>
            </a:r>
            <a:endParaRPr lang="en-US" sz="4000" dirty="0">
              <a:solidFill>
                <a:schemeClr val="accent2"/>
              </a:solidFill>
            </a:endParaRPr>
          </a:p>
        </p:txBody>
      </p:sp>
      <p:sp>
        <p:nvSpPr>
          <p:cNvPr id="3" name="Content Placeholder 2"/>
          <p:cNvSpPr>
            <a:spLocks noGrp="1"/>
          </p:cNvSpPr>
          <p:nvPr>
            <p:ph idx="1"/>
          </p:nvPr>
        </p:nvSpPr>
        <p:spPr>
          <a:xfrm>
            <a:off x="3200399" y="1981200"/>
            <a:ext cx="5486401" cy="4114800"/>
          </a:xfrm>
        </p:spPr>
        <p:txBody>
          <a:bodyPr/>
          <a:lstStyle/>
          <a:p>
            <a:pPr algn="r" rtl="1">
              <a:buNone/>
            </a:pPr>
            <a:r>
              <a:rPr lang="ar-SA" sz="2800" dirty="0" smtClean="0"/>
              <a:t>سم الفراخ</a:t>
            </a:r>
            <a:r>
              <a:rPr lang="en-US" sz="2800" dirty="0" err="1" smtClean="0"/>
              <a:t>Withania</a:t>
            </a:r>
            <a:r>
              <a:rPr lang="en-US" sz="2800" dirty="0" smtClean="0"/>
              <a:t> </a:t>
            </a:r>
            <a:r>
              <a:rPr lang="en-US" sz="2800" dirty="0" err="1" smtClean="0"/>
              <a:t>Somnifera</a:t>
            </a:r>
            <a:r>
              <a:rPr lang="en-US" sz="2800" dirty="0" smtClean="0"/>
              <a:t> </a:t>
            </a:r>
            <a:endParaRPr lang="ar-SA" sz="2800" dirty="0" smtClean="0"/>
          </a:p>
          <a:p>
            <a:pPr algn="r" rtl="1">
              <a:buNone/>
            </a:pPr>
            <a:r>
              <a:rPr lang="ar-SA" sz="2800" dirty="0" smtClean="0"/>
              <a:t>عشب بري سام</a:t>
            </a:r>
          </a:p>
          <a:p>
            <a:pPr algn="r" rtl="1">
              <a:buNone/>
            </a:pPr>
            <a:r>
              <a:rPr lang="ar-SA" sz="2800" dirty="0" smtClean="0"/>
              <a:t>الساق قائمة</a:t>
            </a:r>
          </a:p>
          <a:p>
            <a:pPr algn="r" rtl="1">
              <a:buNone/>
            </a:pPr>
            <a:r>
              <a:rPr lang="ar-SA" sz="2800" dirty="0" smtClean="0"/>
              <a:t>الأوراق متبادلة معنقة بسيطة</a:t>
            </a:r>
          </a:p>
          <a:p>
            <a:pPr algn="r" rtl="1">
              <a:buNone/>
            </a:pPr>
            <a:r>
              <a:rPr lang="ar-SA" sz="2800" dirty="0" smtClean="0"/>
              <a:t>الأزهار في نورات محدودة عقربية او قوقعية</a:t>
            </a:r>
          </a:p>
          <a:p>
            <a:pPr algn="r" rtl="1">
              <a:buNone/>
            </a:pPr>
            <a:r>
              <a:rPr lang="ar-SA" sz="2800" dirty="0" smtClean="0"/>
              <a:t>الثمار لبية</a:t>
            </a:r>
            <a:endParaRPr lang="en-US" sz="2800" dirty="0"/>
          </a:p>
        </p:txBody>
      </p:sp>
      <p:pic>
        <p:nvPicPr>
          <p:cNvPr id="3073" name="Picture 1"/>
          <p:cNvPicPr>
            <a:picLocks noChangeAspect="1" noChangeArrowheads="1"/>
          </p:cNvPicPr>
          <p:nvPr/>
        </p:nvPicPr>
        <p:blipFill>
          <a:blip r:embed="rId2" cstate="email">
            <a:lum contrast="-20000"/>
          </a:blip>
          <a:srcRect/>
          <a:stretch>
            <a:fillRect/>
          </a:stretch>
        </p:blipFill>
        <p:spPr bwMode="auto">
          <a:xfrm rot="16200000">
            <a:off x="613168" y="4263632"/>
            <a:ext cx="2566203" cy="2116139"/>
          </a:xfrm>
          <a:prstGeom prst="rect">
            <a:avLst/>
          </a:prstGeom>
          <a:noFill/>
          <a:ln w="9525">
            <a:noFill/>
            <a:miter lim="800000"/>
            <a:headEnd/>
            <a:tailEnd/>
          </a:ln>
          <a:effectLst/>
        </p:spPr>
      </p:pic>
      <p:sp>
        <p:nvSpPr>
          <p:cNvPr id="3075" name="AutoShape 3" descr="data:image/jpg;base64,/9j/4AAQSkZJRgABAQAAAQABAAD/2wCEAAkGBhQSERQUExQWFRUVGB0ZGRgUFR4YIBscHBwYGSAdHCIaGyYfHxojHBwZHy8gJCgqLCwsGiAxNTAqNSYsLCkBCQoKDgwOGg8PGikkHyQtLCw1LC0pLC0sLSksLCwsKTQvLC4sNCwqLCwsLCwsLCwsLCwvKSwsLC8sLCwpLCwpKf/AABEIAG8AkgMBIgACEQEDEQH/xAAcAAACAwEBAQEAAAAAAAAAAAAFBgMEBwIAAQj/xAA8EAABAwEFBgQFAwEHBQAAAAABAgMRAAQFEiExBhMiQVFhcYGRoTJCUrHBFNHwYgcjcoLS4fEVM5KTov/EABoBAAMBAQEBAAAAAAAAAAAAAAIDBAEFAAb/xAAtEQACAQQBAwIEBgMAAAAAAAABAgADERIhBDFBURMiBXGhsRQjUmGRwTJCYv/aAAwDAQACEQMRAD8AsOuNoW2VDD8pPaub3cQUrgSU5kAzPQ0GsN5B90N2nhBBAVEQrv2mrl1WdQW63GaUzrqNKjFPV+8hN7ym0tTqxzJyjlGkeFR2ay7i3N4zwhQgzpPXw59qLsLTZkmSMXP9hQC9bxS5lGZz86w3e88PbaOW0VyWV8BLuFtZySqQFA/kdjlWZ7SbJvWRUrGJBMBxOngfpPb0mie8UtJaVqM0z2zjw1pluS+t+3uHgFKKSgYtFjLhP9Q5dfGgSo1LrsShKsyoirlks7rpShCSZMA6D1OVMF9bLizLKgkqbUYSVEGDE4SNZGeusV3cAm0Nk6JIPkKqasMchDaruwEY3tmbMwpKkpKD8BOInSASQZzPMip9oLK6hmEDGnmUGSBrprHeIq1fbUok/UaEO32822jd4ZCsBKkgnMSnXIRmPSueSz43385Nl7iDJf7OLCHHluEThhI8Tmfx61oe216/pbEogwojCD0J5+Qk0L2Bu0hOJUStRcVhECVdh4CvbeWVu1EsKPyyIOhOh9veiqMCRfpLKYwpzGWX0qdxfUZzq1eT0QZIjpXy5NlXV2haSQhLKoWs6Dw70fvjY9tTZWla50SDHEep6Jq42B6yZguY3AVkvfdws5kdOcjmNCO1TX0+0qy4m1CSsQic0qg4o54CMJnwFVTsq4E5qRPjVB2wFpQStST/AITPr0rAi3uphKqXuDKSXyKsJtIwxGdcWpqeIDKuLMkFQk5U/Vrx9gRec4T0Neo5+oa6ivtK9Q+IOZ8Qoi8kK+NMnrRpu8MAAMYVDJeh8K6YuWyg5IKv8ayfYEfmjjDCQkBKEBP9KQPxULckLoCIFHwYi248Qzkznn718sYShyVQogznpWgLsqZBISehKEn7iq67qbWDLbahz4cJH/jFCvLW1rTxoxIvC8A44HBGIHOOcf7V3d5G9UgdyO5En7fajNr2RbKiW1KROcQFifVJ+9BrfczrBDmSgCDiRORHUESn7d6aWRxowCpEdl2YWmyuNrjEU/Eeo4kq8ZEHzpf2au9LJQpzNS1JAA6k5DwGpPaitmtQKVmYS40VZf4cXtQGxkvWpBSqGmAM57D/AOlHLwHap6VypB7RhO44XvCWJVlmT3JnSlSzXV+oac4sJDiDp2WMvUUW2qWVFI1hIgd1cX5qjYryNnZwBKVLWsEmchkMstes02mDYWijbPc07Z+zhtmewA/nhWa2u/j+rfWqc3DhHYcI9gD50asG19odQW92nCZSVpkESIkSSCRrFK6rnONOFaeGQFLMAgHh1oqa+4h+8oqvkoCS/eriSobsQlziInNRGRKhrM0Pt99pb4YUtQ1SgEnz6UYbZSXo/u5IlRbgknnpoO9F2EJbB3aEidSRJP8AO9Lq1Aps24CoCbzKLxv5xZCUDBJ0+ahVrYUg8WLuSD+a2xEkyTHcZeWQFcPq4SCokHkTP3yrV5oGgv1j1so0JkN3vJUFJPShSxBIrSrxuhgqndJSeam+A+gGE+lBLXsumVKSreJAkpjCqBqQMwqNcjPaqqfIQn5ws1tE3OvUxhVm+mvtVZCL9b/kx0va9MCeDApZ+EK5wc+mdU7DtoE8LzJTnq2dP8qv3pTtbqlHjJJ719YtOYCs+h51IOOtt7isj1mm2C823kjcuJWR8p4VddD+JrtdpKVSQQdCCNaz9LxABGY7ZUSu/aZxCkhaitE5pc4suxOY8qmfioNqZgrX6iN9pIOYzBEg9q8ynEkGeIZHuP8Aj7UEO1DKVlp5Cm4kpW2cYIOYlJ4hryJo1c6kulRZcQ6MJkIMK5RKTChSDSYC8aBcyjb7MGyhxAGAHCtI0Enl/SZIjl6UvrWtltbYUkIQ5kAOJUHIk9gRTiqy40ONqOHENTyMEj0IFKl62NcqCkkKAhQ6KGXuAD50yk3mJqrbpCl3rW9K3DOYQjKMkpGI+J0nsaku24y6Uk6JUSY5mZgeUSeVGLhsIUw2tRwoQkEnxEn1zoNfW1ue5ZGBOg+oz4fDPiTny0qgdZoUAXaX/wBShLm6QUhKQcSuQ7D3k86U7xugWy1qLSlKZSQASISOsD5j6d6iQ0t4qQDDYPGocyPlHWmNCkWZsYyltMcOMxl2Gqj4AmlszIxx6zVJaWrusCGE4ECB8xOp8fwPSpF2qckyelLO0W2QaCUobUorTjBc4BBJAOEcWcGJw5R1pRtu1VpdmXCkH5UDCPbXzmhTiPU9zR4QzTX7zSgcSgAM8zJ9B+aEWjadofNJ7mPYVm6nFH4lE+JqFVUrwlE96ZPeaI5aQ+lQbcCVEZYYkHz1FJNqNo3ikqU4VJMHiNX7n2SccGNRDaB1zV6Cni6bG3wpQ0FqHzLM+cZJ9ZrDVp0NdYrIIdG8y/8AROfQr0r1bmmyvfQj0T/pr1D+OH6TC9U+Jkr7agM8xyOtVMNNNquoRjbJSDqkGQPXl9qFWmwqCjkkxzGVU06qkScPjqVmHlRPqKP3HYmlhTjigMIkNnIqjPnyoG1ZignGImun2x8OtDUS4v5mXGWpzbSS4VHnPep7qsqw6iMSSoSkjIxnmIqJLKUxTBs7fKG1IC9EKkSJKZyMf0kUJJC6hBt2hDZ/b/iwWkb1AEY1DjA7x8Q8c6fWrqYtCEKRDjZQUYhmQD8J6yk5TrGtY/ed3J/VrDKgUBRJIMziziOmceVOOxFodbtjQCyErCgQQYUQJAjrrB7Ul8VbLzHo1zgdwntRbUsNbhuSGkwQNSQOL0GVItgujehVofVumSZnmrsn7fzJy2zsNn3j7jiylZBISokJIOElII58yMtfRCs9oXa3uIw22MhoEjQQOppSf7N9YytTC28+PtGWz21KoRZ0EJHwmBP5j796Ybg2eTvMbgSVZElQxHzJknzJoTYFJRASMvc0wWW8cJHpUb1t2WBTH6pLtJsO1acAKAUpcCicZCiIVilRzgSISDyrCLzsO6ecb+hak+hIr9Drt4S2pSiAMyc/53r89Xpat484vmtZUP8AMSa6HBcsT4lBI7SmqBTFszs068caU6fMoZJ8OqvDSiuzWxUw5aR3Df8Aq/b/AIp1/UBICQAkJ+EAQKPkcxV9qbiHOQtKdmuBLaYUreGOYhM+H7zVuyNYY+WNYyryrTIOvlkKgRaxXJZy3QRYULCG8H9XvXqH/wDUx/DXqXZ4dxFJm8QUyBkDxp6T+OhqC22xKFjIqBAII0I5ULxQTyGkpzHnUakFP9STzGcV9AtDqR0krKL2PWXLRbUqMwZymagaVnnUbTWKRnpMj+aVyG8PzD7/AGoiNWngoHSWAsFUdsvGu32lJA7nlrVdDkGYk8j+1drvAmREd+1aomEG+hCWymz5tTxGKAgYlEGDmYA9q1FnG0IA4R9J078ppZ/s7fs4b4BieUohXLqRqYjlHOqO0u01o3akbzhPCRhEwdRMTXE5Z9Wrh4n0vw6law17oV2m3VqQUu8BGZd+HTlB1y5HPKgtyWFlCVpQpSzMhRASTy0kzA5TQCx24qU2lxRUkEamYB1I70QvdKBaIs7hUkQQuCn2OY6UtlfDANYTv1fhNBVLMLkAn9tf3DbD4EkHERqYiB4fmiF2gq415JHXn/tQZhtS4WDCucaK8vxRRi7nbQZUsIQn4oOZ+wSPDPuKWjqTi3WfLcnihR6lPa/aU9rb2U82phkkrMCEjRJ1xEmEyPbxoXcOyoZIWrjc7ZgHonqe5pmsosbRKEKSpQ5J/mZ9akvK7bY43NndbZTHCkN8XX4s/tVgqFVwviD57yIKW1eVlb0jhbXHhXC3YELW02BzcdSD6TNZtfLtpS4pFpW7iGoWsn0ziKFxVicFSLkz2E0u13i0nIWuznlkuY75CqT98NpPC+yvwWR90ikHDXaSBVA4qCYaYjv/ANfH1N/+xP716koqFerfwyQfTjRbGEfChQROoIn7VA3YnGRvEwtBkHDmCNCKgJk0XYvINtNpOZOMgDpkB7hVESUGpPmzCx3Kz16N7jdoQWwc5BCsRH1ZA/egqwc6uhoOzglC9SlRkK8DGR8aJ7O2ZuQHW8lnClR0SvoeQnSsZlGxCXUAIXH88q5dXl2ovb7OXXlISAMHD0zEya9s3s+bU+Ej4AeI9B+9CXAGRhLuWNirC/v0uNiEjIkmAf8Aca01bY7PKW0bQ3xA/wDcRGncelGH27PZYC1yEjhbSAIHUxr3UfSlna3bPFZyhhYCHDhVgnQDMT3kaVzTlWrBgP2vLaVZqQsT/HYxPs7Kl5ITPeR7yaKWTZl92CSlCe5knyTPuaEWBvEmOtaPZGAWGVj5kCY6jhPvR8j8razoH41Xqp6bnX8XkVjZQ2gYiSlscSlCBlzMaVLeoLreJnApKkkYQoJHYkjOQc/KmC+2AbsdOWTK/ZBrE7I4sJlDhQrsSKRxuIKn5nf6Sd67MuKiwjdcOyykvJcecBwmcKTM+J6eFaO04IGdZbd21zzcb5KXUjmMlfsabLn2pYeMIXCvpXkfKt5dGofc2/lJFGEg/tOulDlm33zNkQRzByj81lIyTEa863m0tJdbKFpBSRoRrWHXzd5ZecbPyKIHhy9qr+G1rqaZ6j7TWlZKeUVEK63k10ZTXVgz2Eda9VgWhP0CvV6LyPiEEmPOrEqNoQCICQAPADP3JrmzMHeAHln/AD2ou9s+twpViCB6n9vepmYX3J0YBrHxOQ2J086v2UlSFtkSlaYJ6HkfEGM6tNXIVGEyfMD71T2isrjDMJOGVDF1IjlFc9QSwEFFOV4Lsyy0pYUOIgie+k02bG2fcWV16IMKV5JBNKL75VCsUkgGevKn2ypxXfCE4sQCYnDOecnpTK+1A8kXjaejeZ05ZnXpK1l0nQDMknWe1U71spawNHVIkjoVZx6RTs3c4YBW4vD2QCAO2QKj7VTuq5m7U8px0EoKyMjGQHr0ppq4bP8AjNUsTuLVzWVZxFIkJ4j9o/nStC2UcCkbrURiRPLPMemceNA72trNlVuChIyxJLa1iZnJUjXIieU1Xu/bSzsp+CVAhQIWsQqUk5QcviBzzy8KB6TVluO8ZgQ15pj7qDYi0vPEkoI8yPtWO7YXChhaSjJCuXQ0wXltvvGG1NogpUqRiJlJiJKgDiBxDwigV+X43aUNyCClWY7UPHo1aTi/SNuYuO/DrUbLhSQQcxVy9d2V/wB2IEVVw5V1JvaaFsntoMOF1Wn1H80A2+tLLtoDjSknEmFAHQjr5UtlBFcFJqZOKqVPUWYBaeXA0qRClakSK+5EDLOpnSoICeRqqCZF+o7V6quI16vT2In/2Q==">
            <a:hlinkClick r:id="rId3"/>
          </p:cNvPr>
          <p:cNvSpPr>
            <a:spLocks noChangeAspect="1" noChangeArrowheads="1"/>
          </p:cNvSpPr>
          <p:nvPr/>
        </p:nvSpPr>
        <p:spPr bwMode="auto">
          <a:xfrm>
            <a:off x="157163" y="-503238"/>
            <a:ext cx="1390650"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7" name="Picture 5" descr="http://drprabhattandon.files.wordpress.com/2007/07/withania-somnifera.jpg"/>
          <p:cNvPicPr>
            <a:picLocks noChangeAspect="1" noChangeArrowheads="1"/>
          </p:cNvPicPr>
          <p:nvPr/>
        </p:nvPicPr>
        <p:blipFill>
          <a:blip r:embed="rId4" cstate="email"/>
          <a:srcRect/>
          <a:stretch>
            <a:fillRect/>
          </a:stretch>
        </p:blipFill>
        <p:spPr bwMode="auto">
          <a:xfrm>
            <a:off x="228600" y="1852544"/>
            <a:ext cx="2819400" cy="2135255"/>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p:cTn id="7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3077"/>
                                        </p:tgtEl>
                                        <p:attrNameLst>
                                          <p:attrName>style.visibility</p:attrName>
                                        </p:attrNameLst>
                                      </p:cBhvr>
                                      <p:to>
                                        <p:strVal val="visible"/>
                                      </p:to>
                                    </p:set>
                                    <p:anim calcmode="lin" valueType="num">
                                      <p:cBhvr>
                                        <p:cTn id="91" dur="500" decel="50000" fill="hold">
                                          <p:stCondLst>
                                            <p:cond delay="0"/>
                                          </p:stCondLst>
                                        </p:cTn>
                                        <p:tgtEl>
                                          <p:spTgt spid="3077"/>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077"/>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077"/>
                                        </p:tgtEl>
                                        <p:attrNameLst>
                                          <p:attrName>ppt_w</p:attrName>
                                        </p:attrNameLst>
                                      </p:cBhvr>
                                      <p:tavLst>
                                        <p:tav tm="0">
                                          <p:val>
                                            <p:strVal val="#ppt_w*.05"/>
                                          </p:val>
                                        </p:tav>
                                        <p:tav tm="100000">
                                          <p:val>
                                            <p:strVal val="#ppt_w"/>
                                          </p:val>
                                        </p:tav>
                                      </p:tavLst>
                                    </p:anim>
                                    <p:anim calcmode="lin" valueType="num">
                                      <p:cBhvr>
                                        <p:cTn id="94" dur="1000" fill="hold"/>
                                        <p:tgtEl>
                                          <p:spTgt spid="3077"/>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077"/>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077"/>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077"/>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077"/>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3073"/>
                                        </p:tgtEl>
                                        <p:attrNameLst>
                                          <p:attrName>style.visibility</p:attrName>
                                        </p:attrNameLst>
                                      </p:cBhvr>
                                      <p:to>
                                        <p:strVal val="visible"/>
                                      </p:to>
                                    </p:set>
                                    <p:anim calcmode="lin" valueType="num">
                                      <p:cBhvr>
                                        <p:cTn id="103" dur="500" decel="50000" fill="hold">
                                          <p:stCondLst>
                                            <p:cond delay="0"/>
                                          </p:stCondLst>
                                        </p:cTn>
                                        <p:tgtEl>
                                          <p:spTgt spid="3073"/>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073"/>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073"/>
                                        </p:tgtEl>
                                        <p:attrNameLst>
                                          <p:attrName>ppt_w</p:attrName>
                                        </p:attrNameLst>
                                      </p:cBhvr>
                                      <p:tavLst>
                                        <p:tav tm="0">
                                          <p:val>
                                            <p:strVal val="#ppt_w*.05"/>
                                          </p:val>
                                        </p:tav>
                                        <p:tav tm="100000">
                                          <p:val>
                                            <p:strVal val="#ppt_w"/>
                                          </p:val>
                                        </p:tav>
                                      </p:tavLst>
                                    </p:anim>
                                    <p:anim calcmode="lin" valueType="num">
                                      <p:cBhvr>
                                        <p:cTn id="106" dur="1000" fill="hold"/>
                                        <p:tgtEl>
                                          <p:spTgt spid="3073"/>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073"/>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073"/>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073"/>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000" dirty="0" smtClean="0">
                <a:solidFill>
                  <a:schemeClr val="accent2"/>
                </a:solidFill>
              </a:rPr>
              <a:t>العائلة النجيلية </a:t>
            </a:r>
            <a:r>
              <a:rPr lang="en-US" sz="4000" dirty="0" smtClean="0">
                <a:solidFill>
                  <a:schemeClr val="accent2"/>
                </a:solidFill>
              </a:rPr>
              <a:t>Fam. </a:t>
            </a:r>
            <a:r>
              <a:rPr lang="en-US" sz="4000" dirty="0" err="1" smtClean="0">
                <a:solidFill>
                  <a:schemeClr val="accent2"/>
                </a:solidFill>
              </a:rPr>
              <a:t>Gramineae</a:t>
            </a:r>
            <a:r>
              <a:rPr lang="en-US" sz="4000" dirty="0" smtClean="0">
                <a:solidFill>
                  <a:schemeClr val="accent2"/>
                </a:solidFill>
              </a:rPr>
              <a:t> </a:t>
            </a:r>
          </a:p>
        </p:txBody>
      </p:sp>
      <p:sp>
        <p:nvSpPr>
          <p:cNvPr id="3" name="Content Placeholder 2"/>
          <p:cNvSpPr>
            <a:spLocks noGrp="1"/>
          </p:cNvSpPr>
          <p:nvPr>
            <p:ph idx="1"/>
          </p:nvPr>
        </p:nvSpPr>
        <p:spPr>
          <a:xfrm>
            <a:off x="3047999" y="1981200"/>
            <a:ext cx="5407025" cy="4114800"/>
          </a:xfrm>
        </p:spPr>
        <p:txBody>
          <a:bodyPr/>
          <a:lstStyle/>
          <a:p>
            <a:pPr algn="r" rtl="1">
              <a:buNone/>
            </a:pPr>
            <a:r>
              <a:rPr lang="ar-SA" sz="2800" dirty="0" smtClean="0"/>
              <a:t>النجيل </a:t>
            </a:r>
            <a:r>
              <a:rPr lang="en-US" sz="2800" dirty="0" smtClean="0"/>
              <a:t> Sorghum </a:t>
            </a:r>
            <a:r>
              <a:rPr lang="en-US" sz="2800" dirty="0" err="1" smtClean="0"/>
              <a:t>s.p</a:t>
            </a:r>
            <a:r>
              <a:rPr lang="en-US" sz="2800" dirty="0" smtClean="0"/>
              <a:t>.</a:t>
            </a:r>
            <a:r>
              <a:rPr lang="ar-SA" sz="2800" dirty="0" smtClean="0"/>
              <a:t> </a:t>
            </a:r>
          </a:p>
          <a:p>
            <a:pPr algn="r" rtl="1">
              <a:buNone/>
            </a:pPr>
            <a:r>
              <a:rPr lang="ar-SA" sz="2800" dirty="0" smtClean="0"/>
              <a:t>اعشاب حولية صيفية</a:t>
            </a:r>
          </a:p>
          <a:p>
            <a:pPr algn="r" rtl="1">
              <a:buNone/>
            </a:pPr>
            <a:r>
              <a:rPr lang="ar-SA" sz="2800" dirty="0" smtClean="0"/>
              <a:t>الساق طويلة قائمة مسمطه</a:t>
            </a:r>
          </a:p>
          <a:p>
            <a:pPr algn="r" rtl="1">
              <a:buNone/>
            </a:pPr>
            <a:r>
              <a:rPr lang="ar-SA" sz="2800" dirty="0" smtClean="0"/>
              <a:t>الأوراق متبادلة على الساق في صفوف طويلة</a:t>
            </a:r>
          </a:p>
          <a:p>
            <a:pPr algn="r" rtl="1">
              <a:buNone/>
            </a:pPr>
            <a:r>
              <a:rPr lang="ar-SA" sz="2800" dirty="0" smtClean="0"/>
              <a:t>احادي المسكن والجنس</a:t>
            </a:r>
          </a:p>
          <a:p>
            <a:pPr algn="r" rtl="1">
              <a:buNone/>
            </a:pPr>
            <a:r>
              <a:rPr lang="ar-SA" sz="2800" dirty="0" smtClean="0"/>
              <a:t>الأزهار تحمل في نورات سنبلية مركبة</a:t>
            </a:r>
          </a:p>
          <a:p>
            <a:pPr algn="r" rtl="1">
              <a:buNone/>
            </a:pPr>
            <a:r>
              <a:rPr lang="ar-SA" sz="2800" dirty="0" smtClean="0"/>
              <a:t>الثمرة برة </a:t>
            </a:r>
            <a:endParaRPr lang="en-US" sz="2800" dirty="0"/>
          </a:p>
        </p:txBody>
      </p:sp>
      <p:pic>
        <p:nvPicPr>
          <p:cNvPr id="22530" name="Picture 2" descr="http://cache.diomedia.com/170/01/AA/SZ/01AA-SZW8.jpg"/>
          <p:cNvPicPr>
            <a:picLocks noChangeAspect="1" noChangeArrowheads="1"/>
          </p:cNvPicPr>
          <p:nvPr/>
        </p:nvPicPr>
        <p:blipFill>
          <a:blip r:embed="rId2" cstate="email"/>
          <a:srcRect/>
          <a:stretch>
            <a:fillRect/>
          </a:stretch>
        </p:blipFill>
        <p:spPr bwMode="auto">
          <a:xfrm>
            <a:off x="228600" y="1828800"/>
            <a:ext cx="2727409" cy="1812925"/>
          </a:xfrm>
          <a:prstGeom prst="rect">
            <a:avLst/>
          </a:prstGeom>
          <a:noFill/>
        </p:spPr>
      </p:pic>
      <p:pic>
        <p:nvPicPr>
          <p:cNvPr id="22531" name="Picture 3"/>
          <p:cNvPicPr>
            <a:picLocks noChangeAspect="1" noChangeArrowheads="1"/>
          </p:cNvPicPr>
          <p:nvPr/>
        </p:nvPicPr>
        <p:blipFill>
          <a:blip r:embed="rId3" cstate="email"/>
          <a:srcRect/>
          <a:stretch>
            <a:fillRect/>
          </a:stretch>
        </p:blipFill>
        <p:spPr bwMode="auto">
          <a:xfrm rot="16200000">
            <a:off x="615156" y="3956844"/>
            <a:ext cx="2081213" cy="2549525"/>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22530"/>
                                        </p:tgtEl>
                                        <p:attrNameLst>
                                          <p:attrName>style.visibility</p:attrName>
                                        </p:attrNameLst>
                                      </p:cBhvr>
                                      <p:to>
                                        <p:strVal val="visible"/>
                                      </p:to>
                                    </p:set>
                                    <p:anim calcmode="lin" valueType="num">
                                      <p:cBhvr>
                                        <p:cTn id="63" dur="1000" fill="hold"/>
                                        <p:tgtEl>
                                          <p:spTgt spid="22530"/>
                                        </p:tgtEl>
                                        <p:attrNameLst>
                                          <p:attrName>ppt_x</p:attrName>
                                        </p:attrNameLst>
                                      </p:cBhvr>
                                      <p:tavLst>
                                        <p:tav tm="0">
                                          <p:val>
                                            <p:strVal val="#ppt_x-.2"/>
                                          </p:val>
                                        </p:tav>
                                        <p:tav tm="100000">
                                          <p:val>
                                            <p:strVal val="#ppt_x"/>
                                          </p:val>
                                        </p:tav>
                                      </p:tavLst>
                                    </p:anim>
                                    <p:anim calcmode="lin" valueType="num">
                                      <p:cBhvr>
                                        <p:cTn id="64" dur="1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2530"/>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22531"/>
                                        </p:tgtEl>
                                        <p:attrNameLst>
                                          <p:attrName>style.visibility</p:attrName>
                                        </p:attrNameLst>
                                      </p:cBhvr>
                                      <p:to>
                                        <p:strVal val="visible"/>
                                      </p:to>
                                    </p:set>
                                    <p:anim calcmode="lin" valueType="num">
                                      <p:cBhvr>
                                        <p:cTn id="70" dur="1000" fill="hold"/>
                                        <p:tgtEl>
                                          <p:spTgt spid="22531"/>
                                        </p:tgtEl>
                                        <p:attrNameLst>
                                          <p:attrName>ppt_x</p:attrName>
                                        </p:attrNameLst>
                                      </p:cBhvr>
                                      <p:tavLst>
                                        <p:tav tm="0">
                                          <p:val>
                                            <p:strVal val="#ppt_x-.2"/>
                                          </p:val>
                                        </p:tav>
                                        <p:tav tm="100000">
                                          <p:val>
                                            <p:strVal val="#ppt_x"/>
                                          </p:val>
                                        </p:tav>
                                      </p:tavLst>
                                    </p:anim>
                                    <p:anim calcmode="lin" valueType="num">
                                      <p:cBhvr>
                                        <p:cTn id="71" dur="1000" fill="hold"/>
                                        <p:tgtEl>
                                          <p:spTgt spid="22531"/>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3048000"/>
            <a:ext cx="5867400" cy="3581400"/>
          </a:xfrm>
        </p:spPr>
        <p:txBody>
          <a:bodyPr/>
          <a:lstStyle/>
          <a:p>
            <a:pPr algn="r" rtl="1">
              <a:buNone/>
            </a:pPr>
            <a:r>
              <a:rPr lang="ar-SA" sz="2800" dirty="0" smtClean="0"/>
              <a:t>شجيرات متباينه منها اعشاب واشجار</a:t>
            </a:r>
          </a:p>
          <a:p>
            <a:pPr algn="r" rtl="1">
              <a:buNone/>
            </a:pPr>
            <a:r>
              <a:rPr lang="ar-SA" sz="2800" dirty="0" smtClean="0"/>
              <a:t>بعضها مائية والأخرى صحراوية</a:t>
            </a:r>
          </a:p>
          <a:p>
            <a:pPr algn="r" rtl="1">
              <a:buNone/>
            </a:pPr>
            <a:r>
              <a:rPr lang="ar-SA" sz="2800" dirty="0" smtClean="0"/>
              <a:t>الأوراق بسيطة راحية او مفصصة ريشية التعرق</a:t>
            </a:r>
          </a:p>
          <a:p>
            <a:pPr algn="r" rtl="1">
              <a:buNone/>
            </a:pPr>
            <a:r>
              <a:rPr lang="ar-SA" sz="2800" dirty="0" smtClean="0"/>
              <a:t>النورة غير محدودة بسيطة او مركبة</a:t>
            </a:r>
          </a:p>
          <a:p>
            <a:pPr algn="r" rtl="1">
              <a:buNone/>
            </a:pPr>
            <a:r>
              <a:rPr lang="ar-SA" sz="2800" dirty="0" smtClean="0"/>
              <a:t>الأزهار وحيدة الجنس المؤنثة توجد على النورة </a:t>
            </a:r>
          </a:p>
          <a:p>
            <a:pPr algn="r" rtl="1">
              <a:buNone/>
            </a:pPr>
            <a:r>
              <a:rPr lang="ar-SA" sz="2800" dirty="0" smtClean="0"/>
              <a:t>احادي المسكن احادي الجنس</a:t>
            </a:r>
          </a:p>
          <a:p>
            <a:pPr algn="r" rtl="1">
              <a:buNone/>
            </a:pPr>
            <a:r>
              <a:rPr lang="ar-SA" sz="2800" dirty="0" smtClean="0"/>
              <a:t>الثمرة منشقة الى ثلاث ثميرات</a:t>
            </a:r>
            <a:endParaRPr lang="en-US" sz="2800" dirty="0"/>
          </a:p>
        </p:txBody>
      </p:sp>
      <p:pic>
        <p:nvPicPr>
          <p:cNvPr id="2050" name="Picture 2" descr="http://www.csdl.tamu.edu/FLORA/fa04/fa04041.jpg"/>
          <p:cNvPicPr>
            <a:picLocks noChangeAspect="1" noChangeArrowheads="1"/>
          </p:cNvPicPr>
          <p:nvPr/>
        </p:nvPicPr>
        <p:blipFill>
          <a:blip r:embed="rId2" cstate="email"/>
          <a:srcRect/>
          <a:stretch>
            <a:fillRect/>
          </a:stretch>
        </p:blipFill>
        <p:spPr bwMode="auto">
          <a:xfrm>
            <a:off x="166557" y="1676400"/>
            <a:ext cx="1286482" cy="2354263"/>
          </a:xfrm>
          <a:prstGeom prst="rect">
            <a:avLst/>
          </a:prstGeom>
          <a:noFill/>
        </p:spPr>
      </p:pic>
      <p:pic>
        <p:nvPicPr>
          <p:cNvPr id="2052" name="Picture 4" descr="http://botit.botany.wisc.edu/courses/img/Green/Ricinus.jpg"/>
          <p:cNvPicPr>
            <a:picLocks noChangeAspect="1" noChangeArrowheads="1"/>
          </p:cNvPicPr>
          <p:nvPr/>
        </p:nvPicPr>
        <p:blipFill>
          <a:blip r:embed="rId3" cstate="email"/>
          <a:srcRect/>
          <a:stretch>
            <a:fillRect/>
          </a:stretch>
        </p:blipFill>
        <p:spPr bwMode="auto">
          <a:xfrm>
            <a:off x="1676400" y="1524000"/>
            <a:ext cx="1219200" cy="2546097"/>
          </a:xfrm>
          <a:prstGeom prst="rect">
            <a:avLst/>
          </a:prstGeom>
          <a:noFill/>
        </p:spPr>
      </p:pic>
      <p:sp>
        <p:nvSpPr>
          <p:cNvPr id="7" name="Rectangle 6"/>
          <p:cNvSpPr/>
          <p:nvPr/>
        </p:nvSpPr>
        <p:spPr>
          <a:xfrm>
            <a:off x="533400" y="304800"/>
            <a:ext cx="8151399" cy="2062103"/>
          </a:xfrm>
          <a:prstGeom prst="rect">
            <a:avLst/>
          </a:prstGeom>
        </p:spPr>
        <p:txBody>
          <a:bodyPr wrap="none">
            <a:spAutoFit/>
          </a:bodyPr>
          <a:lstStyle/>
          <a:p>
            <a:pPr algn="r" rtl="1">
              <a:buNone/>
            </a:pPr>
            <a:r>
              <a:rPr lang="ar-SA" sz="3200" dirty="0" smtClean="0">
                <a:solidFill>
                  <a:schemeClr val="accent2"/>
                </a:solidFill>
              </a:rPr>
              <a:t>تحت صنف سائب البتلات </a:t>
            </a:r>
            <a:r>
              <a:rPr lang="en-US" sz="3200" dirty="0" smtClean="0">
                <a:solidFill>
                  <a:schemeClr val="accent2"/>
                </a:solidFill>
              </a:rPr>
              <a:t>Sub class </a:t>
            </a:r>
            <a:r>
              <a:rPr lang="en-US" sz="3200" dirty="0" err="1" smtClean="0">
                <a:solidFill>
                  <a:schemeClr val="accent2"/>
                </a:solidFill>
              </a:rPr>
              <a:t>Archich</a:t>
            </a:r>
            <a:r>
              <a:rPr lang="en-US" sz="3200" dirty="0" smtClean="0">
                <a:solidFill>
                  <a:schemeClr val="accent2"/>
                </a:solidFill>
              </a:rPr>
              <a:t> </a:t>
            </a:r>
            <a:r>
              <a:rPr lang="en-US" sz="3200" dirty="0" err="1" smtClean="0">
                <a:solidFill>
                  <a:schemeClr val="accent2"/>
                </a:solidFill>
              </a:rPr>
              <a:t>lamgdeae</a:t>
            </a:r>
            <a:endParaRPr lang="en-US" sz="3200" dirty="0" smtClean="0">
              <a:solidFill>
                <a:schemeClr val="accent2"/>
              </a:solidFill>
            </a:endParaRPr>
          </a:p>
          <a:p>
            <a:pPr algn="r" rtl="1">
              <a:buNone/>
            </a:pPr>
            <a:r>
              <a:rPr lang="ar-SA" sz="3200" dirty="0" smtClean="0">
                <a:solidFill>
                  <a:schemeClr val="accent2"/>
                </a:solidFill>
              </a:rPr>
              <a:t>الجارونيات </a:t>
            </a:r>
            <a:r>
              <a:rPr lang="en-US" sz="3200" dirty="0" smtClean="0">
                <a:solidFill>
                  <a:schemeClr val="accent2"/>
                </a:solidFill>
              </a:rPr>
              <a:t>Order : </a:t>
            </a:r>
            <a:r>
              <a:rPr lang="en-US" sz="3200" dirty="0" err="1" smtClean="0">
                <a:solidFill>
                  <a:schemeClr val="accent2"/>
                </a:solidFill>
              </a:rPr>
              <a:t>Geraniales</a:t>
            </a:r>
            <a:r>
              <a:rPr lang="en-US" sz="3200" dirty="0" smtClean="0">
                <a:solidFill>
                  <a:schemeClr val="accent2"/>
                </a:solidFill>
              </a:rPr>
              <a:t> </a:t>
            </a:r>
            <a:endParaRPr lang="ar-SA" sz="3200" dirty="0" smtClean="0">
              <a:solidFill>
                <a:schemeClr val="accent2"/>
              </a:solidFill>
            </a:endParaRPr>
          </a:p>
          <a:p>
            <a:pPr algn="r" rtl="1">
              <a:buNone/>
            </a:pPr>
            <a:r>
              <a:rPr lang="ar-SA" sz="3200" dirty="0" smtClean="0">
                <a:solidFill>
                  <a:schemeClr val="accent2"/>
                </a:solidFill>
              </a:rPr>
              <a:t>العائلة اللبنية </a:t>
            </a:r>
            <a:r>
              <a:rPr lang="en-US" sz="3200" dirty="0" smtClean="0">
                <a:solidFill>
                  <a:schemeClr val="accent2"/>
                </a:solidFill>
              </a:rPr>
              <a:t>Fam. </a:t>
            </a:r>
            <a:r>
              <a:rPr lang="en-US" sz="3200" dirty="0" err="1" smtClean="0">
                <a:solidFill>
                  <a:schemeClr val="accent2"/>
                </a:solidFill>
              </a:rPr>
              <a:t>Euphorbiaceae</a:t>
            </a:r>
            <a:r>
              <a:rPr lang="en-US" sz="3200" dirty="0" smtClean="0">
                <a:solidFill>
                  <a:schemeClr val="accent2"/>
                </a:solidFill>
              </a:rPr>
              <a:t> </a:t>
            </a:r>
            <a:endParaRPr lang="ar-SA" sz="3200" dirty="0" smtClean="0">
              <a:solidFill>
                <a:schemeClr val="accent2"/>
              </a:solidFill>
            </a:endParaRPr>
          </a:p>
          <a:p>
            <a:pPr algn="r" rtl="1">
              <a:buNone/>
            </a:pPr>
            <a:r>
              <a:rPr lang="ar-SA" sz="3200" dirty="0" smtClean="0">
                <a:solidFill>
                  <a:schemeClr val="accent2"/>
                </a:solidFill>
              </a:rPr>
              <a:t>نبات الخروع </a:t>
            </a:r>
            <a:r>
              <a:rPr lang="en-US" sz="3200" dirty="0" err="1" smtClean="0">
                <a:solidFill>
                  <a:schemeClr val="accent2"/>
                </a:solidFill>
              </a:rPr>
              <a:t>Ricimus</a:t>
            </a:r>
            <a:r>
              <a:rPr lang="en-US" sz="3200" dirty="0" smtClean="0">
                <a:solidFill>
                  <a:schemeClr val="accent2"/>
                </a:solidFill>
              </a:rPr>
              <a:t> </a:t>
            </a:r>
            <a:r>
              <a:rPr lang="en-US" sz="3200" dirty="0" err="1" smtClean="0">
                <a:solidFill>
                  <a:schemeClr val="accent2"/>
                </a:solidFill>
              </a:rPr>
              <a:t>Communis</a:t>
            </a:r>
            <a:endParaRPr lang="ar-SA" sz="3200" dirty="0" smtClean="0">
              <a:solidFill>
                <a:schemeClr val="accent2"/>
              </a:solidFill>
            </a:endParaRPr>
          </a:p>
        </p:txBody>
      </p:sp>
      <p:pic>
        <p:nvPicPr>
          <p:cNvPr id="2053" name="Picture 5"/>
          <p:cNvPicPr>
            <a:picLocks noChangeAspect="1" noChangeArrowheads="1"/>
          </p:cNvPicPr>
          <p:nvPr/>
        </p:nvPicPr>
        <p:blipFill>
          <a:blip r:embed="rId4" cstate="email">
            <a:lum contrast="-30000"/>
          </a:blip>
          <a:srcRect/>
          <a:stretch>
            <a:fillRect/>
          </a:stretch>
        </p:blipFill>
        <p:spPr bwMode="auto">
          <a:xfrm rot="16200000">
            <a:off x="-36857" y="4456457"/>
            <a:ext cx="2269226" cy="1738312"/>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email">
            <a:lum contrast="-20000"/>
          </a:blip>
          <a:srcRect/>
          <a:stretch>
            <a:fillRect/>
          </a:stretch>
        </p:blipFill>
        <p:spPr bwMode="auto">
          <a:xfrm rot="16200000">
            <a:off x="1825433" y="4956366"/>
            <a:ext cx="1955389" cy="149145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 calcmode="lin" valueType="num">
                                      <p:cBhvr additive="base">
                                        <p:cTn id="55" dur="500" fill="hold"/>
                                        <p:tgtEl>
                                          <p:spTgt spid="2050"/>
                                        </p:tgtEl>
                                        <p:attrNameLst>
                                          <p:attrName>ppt_x</p:attrName>
                                        </p:attrNameLst>
                                      </p:cBhvr>
                                      <p:tavLst>
                                        <p:tav tm="0">
                                          <p:val>
                                            <p:strVal val="#ppt_x"/>
                                          </p:val>
                                        </p:tav>
                                        <p:tav tm="100000">
                                          <p:val>
                                            <p:strVal val="#ppt_x"/>
                                          </p:val>
                                        </p:tav>
                                      </p:tavLst>
                                    </p:anim>
                                    <p:anim calcmode="lin" valueType="num">
                                      <p:cBhvr additive="base">
                                        <p:cTn id="5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50"/>
                                        </p:tgtEl>
                                        <p:attrNameLst>
                                          <p:attrName>style.visibility</p:attrName>
                                        </p:attrNameLst>
                                      </p:cBhvr>
                                      <p:to>
                                        <p:strVal val="visible"/>
                                      </p:to>
                                    </p:set>
                                    <p:anim calcmode="lin" valueType="num">
                                      <p:cBhvr additive="base">
                                        <p:cTn id="61" dur="500" fill="hold"/>
                                        <p:tgtEl>
                                          <p:spTgt spid="2050"/>
                                        </p:tgtEl>
                                        <p:attrNameLst>
                                          <p:attrName>ppt_x</p:attrName>
                                        </p:attrNameLst>
                                      </p:cBhvr>
                                      <p:tavLst>
                                        <p:tav tm="0">
                                          <p:val>
                                            <p:strVal val="#ppt_x"/>
                                          </p:val>
                                        </p:tav>
                                        <p:tav tm="100000">
                                          <p:val>
                                            <p:strVal val="#ppt_x"/>
                                          </p:val>
                                        </p:tav>
                                      </p:tavLst>
                                    </p:anim>
                                    <p:anim calcmode="lin" valueType="num">
                                      <p:cBhvr additive="base">
                                        <p:cTn id="6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3"/>
                                        </p:tgtEl>
                                        <p:attrNameLst>
                                          <p:attrName>style.visibility</p:attrName>
                                        </p:attrNameLst>
                                      </p:cBhvr>
                                      <p:to>
                                        <p:strVal val="visible"/>
                                      </p:to>
                                    </p:set>
                                    <p:anim calcmode="lin" valueType="num">
                                      <p:cBhvr additive="base">
                                        <p:cTn id="67" dur="500" fill="hold"/>
                                        <p:tgtEl>
                                          <p:spTgt spid="2053"/>
                                        </p:tgtEl>
                                        <p:attrNameLst>
                                          <p:attrName>ppt_x</p:attrName>
                                        </p:attrNameLst>
                                      </p:cBhvr>
                                      <p:tavLst>
                                        <p:tav tm="0">
                                          <p:val>
                                            <p:strVal val="#ppt_x"/>
                                          </p:val>
                                        </p:tav>
                                        <p:tav tm="100000">
                                          <p:val>
                                            <p:strVal val="#ppt_x"/>
                                          </p:val>
                                        </p:tav>
                                      </p:tavLst>
                                    </p:anim>
                                    <p:anim calcmode="lin" valueType="num">
                                      <p:cBhvr additive="base">
                                        <p:cTn id="6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53"/>
                                        </p:tgtEl>
                                        <p:attrNameLst>
                                          <p:attrName>style.visibility</p:attrName>
                                        </p:attrNameLst>
                                      </p:cBhvr>
                                      <p:to>
                                        <p:strVal val="visible"/>
                                      </p:to>
                                    </p:set>
                                    <p:anim calcmode="lin" valueType="num">
                                      <p:cBhvr additive="base">
                                        <p:cTn id="73" dur="500" fill="hold"/>
                                        <p:tgtEl>
                                          <p:spTgt spid="2053"/>
                                        </p:tgtEl>
                                        <p:attrNameLst>
                                          <p:attrName>ppt_x</p:attrName>
                                        </p:attrNameLst>
                                      </p:cBhvr>
                                      <p:tavLst>
                                        <p:tav tm="0">
                                          <p:val>
                                            <p:strVal val="#ppt_x"/>
                                          </p:val>
                                        </p:tav>
                                        <p:tav tm="100000">
                                          <p:val>
                                            <p:strVal val="#ppt_x"/>
                                          </p:val>
                                        </p:tav>
                                      </p:tavLst>
                                    </p:anim>
                                    <p:anim calcmode="lin" valueType="num">
                                      <p:cBhvr additive="base">
                                        <p:cTn id="7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000" dirty="0" smtClean="0">
                <a:solidFill>
                  <a:schemeClr val="accent2"/>
                </a:solidFill>
              </a:rPr>
              <a:t>العائلة العشارية </a:t>
            </a:r>
            <a:r>
              <a:rPr lang="en-US" sz="4000" dirty="0" smtClean="0">
                <a:solidFill>
                  <a:schemeClr val="accent2"/>
                </a:solidFill>
              </a:rPr>
              <a:t>Fam. </a:t>
            </a:r>
            <a:r>
              <a:rPr lang="en-US" sz="4000" dirty="0" err="1" smtClean="0">
                <a:solidFill>
                  <a:schemeClr val="accent2"/>
                </a:solidFill>
              </a:rPr>
              <a:t>Asclepiadaceae</a:t>
            </a:r>
            <a:r>
              <a:rPr lang="ar-SA" sz="4000" dirty="0" smtClean="0">
                <a:solidFill>
                  <a:schemeClr val="accent2"/>
                </a:solidFill>
              </a:rPr>
              <a:t/>
            </a:r>
            <a:br>
              <a:rPr lang="ar-SA" sz="4000" dirty="0" smtClean="0">
                <a:solidFill>
                  <a:schemeClr val="accent2"/>
                </a:solidFill>
              </a:rPr>
            </a:br>
            <a:r>
              <a:rPr lang="ar-SA" sz="4000" dirty="0" smtClean="0">
                <a:solidFill>
                  <a:schemeClr val="accent2"/>
                </a:solidFill>
              </a:rPr>
              <a:t>العشار </a:t>
            </a:r>
            <a:r>
              <a:rPr lang="en-US" sz="4000" dirty="0" err="1" smtClean="0">
                <a:solidFill>
                  <a:schemeClr val="accent2"/>
                </a:solidFill>
              </a:rPr>
              <a:t>Caletropiss</a:t>
            </a:r>
            <a:r>
              <a:rPr lang="en-US" sz="4000" dirty="0" smtClean="0">
                <a:solidFill>
                  <a:schemeClr val="accent2"/>
                </a:solidFill>
              </a:rPr>
              <a:t> </a:t>
            </a:r>
            <a:r>
              <a:rPr lang="en-US" sz="4000" dirty="0" err="1" smtClean="0">
                <a:solidFill>
                  <a:schemeClr val="accent2"/>
                </a:solidFill>
              </a:rPr>
              <a:t>procera</a:t>
            </a:r>
            <a:endParaRPr lang="en-US" sz="4000" dirty="0">
              <a:solidFill>
                <a:schemeClr val="accent2"/>
              </a:solidFill>
            </a:endParaRPr>
          </a:p>
        </p:txBody>
      </p:sp>
      <p:sp>
        <p:nvSpPr>
          <p:cNvPr id="3" name="Content Placeholder 2"/>
          <p:cNvSpPr>
            <a:spLocks noGrp="1"/>
          </p:cNvSpPr>
          <p:nvPr>
            <p:ph idx="1"/>
          </p:nvPr>
        </p:nvSpPr>
        <p:spPr>
          <a:xfrm>
            <a:off x="2209800" y="1981200"/>
            <a:ext cx="6629400" cy="2743200"/>
          </a:xfrm>
        </p:spPr>
        <p:txBody>
          <a:bodyPr/>
          <a:lstStyle/>
          <a:p>
            <a:pPr algn="r" rtl="1">
              <a:buNone/>
            </a:pPr>
            <a:r>
              <a:rPr lang="ar-SA" sz="2800" dirty="0" smtClean="0"/>
              <a:t>النبات شجيرات يوجد بانسجتها مواد لبنية سامة</a:t>
            </a:r>
          </a:p>
          <a:p>
            <a:pPr algn="r" rtl="1">
              <a:buNone/>
            </a:pPr>
            <a:r>
              <a:rPr lang="ar-SA" sz="2800" dirty="0" smtClean="0"/>
              <a:t>البعض متسلقات مثل نبات الحمارا </a:t>
            </a:r>
          </a:p>
          <a:p>
            <a:pPr algn="r" rtl="1">
              <a:buNone/>
            </a:pPr>
            <a:r>
              <a:rPr lang="ar-SA" sz="2800" dirty="0" smtClean="0"/>
              <a:t>الأوراق : كبيرة لحمية بسيطة متقابلة متعامدة لها أذينات</a:t>
            </a:r>
          </a:p>
          <a:p>
            <a:pPr algn="r" rtl="1">
              <a:buNone/>
            </a:pPr>
            <a:r>
              <a:rPr lang="ar-SA" sz="2800" dirty="0" smtClean="0"/>
              <a:t>الأزهار خنثى محموله في نورات وحيدة الشعبة أو ثنائيتها </a:t>
            </a:r>
          </a:p>
          <a:p>
            <a:pPr algn="r" rtl="1">
              <a:buNone/>
            </a:pPr>
            <a:r>
              <a:rPr lang="ar-SA" sz="2800" dirty="0" smtClean="0"/>
              <a:t>الثمرة جرابية متجمعة من ثمرتين</a:t>
            </a:r>
            <a:endParaRPr lang="en-US" sz="2800" dirty="0"/>
          </a:p>
        </p:txBody>
      </p:sp>
      <p:pic>
        <p:nvPicPr>
          <p:cNvPr id="23554" name="Picture 2" descr="Calotropis procera flowers">
            <a:hlinkClick r:id="rId2"/>
          </p:cNvPr>
          <p:cNvPicPr>
            <a:picLocks noChangeAspect="1" noChangeArrowheads="1"/>
          </p:cNvPicPr>
          <p:nvPr/>
        </p:nvPicPr>
        <p:blipFill>
          <a:blip r:embed="rId3" cstate="email"/>
          <a:srcRect/>
          <a:stretch>
            <a:fillRect/>
          </a:stretch>
        </p:blipFill>
        <p:spPr bwMode="auto">
          <a:xfrm>
            <a:off x="2362200" y="4876800"/>
            <a:ext cx="2209800" cy="1657350"/>
          </a:xfrm>
          <a:prstGeom prst="rect">
            <a:avLst/>
          </a:prstGeom>
          <a:noFill/>
        </p:spPr>
      </p:pic>
      <p:pic>
        <p:nvPicPr>
          <p:cNvPr id="23558" name="Picture 6" descr="File:Calotropis procera.jpg">
            <a:hlinkClick r:id="rId4"/>
          </p:cNvPr>
          <p:cNvPicPr>
            <a:picLocks noChangeAspect="1" noChangeArrowheads="1"/>
          </p:cNvPicPr>
          <p:nvPr/>
        </p:nvPicPr>
        <p:blipFill>
          <a:blip r:embed="rId5" cstate="email"/>
          <a:srcRect/>
          <a:stretch>
            <a:fillRect/>
          </a:stretch>
        </p:blipFill>
        <p:spPr bwMode="auto">
          <a:xfrm>
            <a:off x="304800" y="4267200"/>
            <a:ext cx="1600199" cy="2343568"/>
          </a:xfrm>
          <a:prstGeom prst="rect">
            <a:avLst/>
          </a:prstGeom>
          <a:noFill/>
        </p:spPr>
      </p:pic>
      <p:pic>
        <p:nvPicPr>
          <p:cNvPr id="23560" name="Picture 8" descr="Calotropis procera (Small crown flower) 090721-3265">
            <a:hlinkClick r:id="rId6"/>
          </p:cNvPr>
          <p:cNvPicPr>
            <a:picLocks noChangeAspect="1" noChangeArrowheads="1"/>
          </p:cNvPicPr>
          <p:nvPr/>
        </p:nvPicPr>
        <p:blipFill>
          <a:blip r:embed="rId7" cstate="email"/>
          <a:srcRect/>
          <a:stretch>
            <a:fillRect/>
          </a:stretch>
        </p:blipFill>
        <p:spPr bwMode="auto">
          <a:xfrm>
            <a:off x="381000" y="1676400"/>
            <a:ext cx="1600199" cy="2133599"/>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23560"/>
                                        </p:tgtEl>
                                        <p:attrNameLst>
                                          <p:attrName>style.visibility</p:attrName>
                                        </p:attrNameLst>
                                      </p:cBhvr>
                                      <p:to>
                                        <p:strVal val="visible"/>
                                      </p:to>
                                    </p:set>
                                    <p:anim calcmode="lin" valueType="num">
                                      <p:cBhvr>
                                        <p:cTn id="61" dur="500" fill="hold"/>
                                        <p:tgtEl>
                                          <p:spTgt spid="23560"/>
                                        </p:tgtEl>
                                        <p:attrNameLst>
                                          <p:attrName>ppt_w</p:attrName>
                                        </p:attrNameLst>
                                      </p:cBhvr>
                                      <p:tavLst>
                                        <p:tav tm="0">
                                          <p:val>
                                            <p:strVal val="#ppt_w*2.5"/>
                                          </p:val>
                                        </p:tav>
                                        <p:tav tm="100000">
                                          <p:val>
                                            <p:strVal val="#ppt_w"/>
                                          </p:val>
                                        </p:tav>
                                      </p:tavLst>
                                    </p:anim>
                                    <p:anim calcmode="lin" valueType="num">
                                      <p:cBhvr>
                                        <p:cTn id="62" dur="500" fill="hold"/>
                                        <p:tgtEl>
                                          <p:spTgt spid="23560"/>
                                        </p:tgtEl>
                                        <p:attrNameLst>
                                          <p:attrName>ppt_h</p:attrName>
                                        </p:attrNameLst>
                                      </p:cBhvr>
                                      <p:tavLst>
                                        <p:tav tm="0">
                                          <p:val>
                                            <p:strVal val="#ppt_h*0.01"/>
                                          </p:val>
                                        </p:tav>
                                        <p:tav tm="100000">
                                          <p:val>
                                            <p:strVal val="#ppt_h"/>
                                          </p:val>
                                        </p:tav>
                                      </p:tavLst>
                                    </p:anim>
                                    <p:anim calcmode="lin" valueType="num">
                                      <p:cBhvr>
                                        <p:cTn id="63" dur="500" fill="hold"/>
                                        <p:tgtEl>
                                          <p:spTgt spid="23560"/>
                                        </p:tgtEl>
                                        <p:attrNameLst>
                                          <p:attrName>ppt_x</p:attrName>
                                        </p:attrNameLst>
                                      </p:cBhvr>
                                      <p:tavLst>
                                        <p:tav tm="0">
                                          <p:val>
                                            <p:strVal val="#ppt_x"/>
                                          </p:val>
                                        </p:tav>
                                        <p:tav tm="100000">
                                          <p:val>
                                            <p:strVal val="#ppt_x"/>
                                          </p:val>
                                        </p:tav>
                                      </p:tavLst>
                                    </p:anim>
                                    <p:anim calcmode="lin" valueType="num">
                                      <p:cBhvr>
                                        <p:cTn id="64" dur="500" fill="hold"/>
                                        <p:tgtEl>
                                          <p:spTgt spid="23560"/>
                                        </p:tgtEl>
                                        <p:attrNameLst>
                                          <p:attrName>ppt_y</p:attrName>
                                        </p:attrNameLst>
                                      </p:cBhvr>
                                      <p:tavLst>
                                        <p:tav tm="0">
                                          <p:val>
                                            <p:strVal val="#ppt_h+1"/>
                                          </p:val>
                                        </p:tav>
                                        <p:tav tm="100000">
                                          <p:val>
                                            <p:strVal val="#ppt_y"/>
                                          </p:val>
                                        </p:tav>
                                      </p:tavLst>
                                    </p:anim>
                                    <p:animEffect transition="in" filter="fade">
                                      <p:cBhvr>
                                        <p:cTn id="65" dur="500"/>
                                        <p:tgtEl>
                                          <p:spTgt spid="23560"/>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nodeType="clickEffect">
                                  <p:stCondLst>
                                    <p:cond delay="0"/>
                                  </p:stCondLst>
                                  <p:childTnLst>
                                    <p:set>
                                      <p:cBhvr>
                                        <p:cTn id="69" dur="1" fill="hold">
                                          <p:stCondLst>
                                            <p:cond delay="0"/>
                                          </p:stCondLst>
                                        </p:cTn>
                                        <p:tgtEl>
                                          <p:spTgt spid="23558"/>
                                        </p:tgtEl>
                                        <p:attrNameLst>
                                          <p:attrName>style.visibility</p:attrName>
                                        </p:attrNameLst>
                                      </p:cBhvr>
                                      <p:to>
                                        <p:strVal val="visible"/>
                                      </p:to>
                                    </p:set>
                                    <p:anim calcmode="lin" valueType="num">
                                      <p:cBhvr>
                                        <p:cTn id="70" dur="500" fill="hold"/>
                                        <p:tgtEl>
                                          <p:spTgt spid="23558"/>
                                        </p:tgtEl>
                                        <p:attrNameLst>
                                          <p:attrName>ppt_w</p:attrName>
                                        </p:attrNameLst>
                                      </p:cBhvr>
                                      <p:tavLst>
                                        <p:tav tm="0">
                                          <p:val>
                                            <p:strVal val="#ppt_w*2.5"/>
                                          </p:val>
                                        </p:tav>
                                        <p:tav tm="100000">
                                          <p:val>
                                            <p:strVal val="#ppt_w"/>
                                          </p:val>
                                        </p:tav>
                                      </p:tavLst>
                                    </p:anim>
                                    <p:anim calcmode="lin" valueType="num">
                                      <p:cBhvr>
                                        <p:cTn id="71" dur="500" fill="hold"/>
                                        <p:tgtEl>
                                          <p:spTgt spid="23558"/>
                                        </p:tgtEl>
                                        <p:attrNameLst>
                                          <p:attrName>ppt_h</p:attrName>
                                        </p:attrNameLst>
                                      </p:cBhvr>
                                      <p:tavLst>
                                        <p:tav tm="0">
                                          <p:val>
                                            <p:strVal val="#ppt_h*0.01"/>
                                          </p:val>
                                        </p:tav>
                                        <p:tav tm="100000">
                                          <p:val>
                                            <p:strVal val="#ppt_h"/>
                                          </p:val>
                                        </p:tav>
                                      </p:tavLst>
                                    </p:anim>
                                    <p:anim calcmode="lin" valueType="num">
                                      <p:cBhvr>
                                        <p:cTn id="72" dur="500" fill="hold"/>
                                        <p:tgtEl>
                                          <p:spTgt spid="23558"/>
                                        </p:tgtEl>
                                        <p:attrNameLst>
                                          <p:attrName>ppt_x</p:attrName>
                                        </p:attrNameLst>
                                      </p:cBhvr>
                                      <p:tavLst>
                                        <p:tav tm="0">
                                          <p:val>
                                            <p:strVal val="#ppt_x"/>
                                          </p:val>
                                        </p:tav>
                                        <p:tav tm="100000">
                                          <p:val>
                                            <p:strVal val="#ppt_x"/>
                                          </p:val>
                                        </p:tav>
                                      </p:tavLst>
                                    </p:anim>
                                    <p:anim calcmode="lin" valueType="num">
                                      <p:cBhvr>
                                        <p:cTn id="73" dur="500" fill="hold"/>
                                        <p:tgtEl>
                                          <p:spTgt spid="23558"/>
                                        </p:tgtEl>
                                        <p:attrNameLst>
                                          <p:attrName>ppt_y</p:attrName>
                                        </p:attrNameLst>
                                      </p:cBhvr>
                                      <p:tavLst>
                                        <p:tav tm="0">
                                          <p:val>
                                            <p:strVal val="#ppt_h+1"/>
                                          </p:val>
                                        </p:tav>
                                        <p:tav tm="100000">
                                          <p:val>
                                            <p:strVal val="#ppt_y"/>
                                          </p:val>
                                        </p:tav>
                                      </p:tavLst>
                                    </p:anim>
                                    <p:animEffect transition="in" filter="fade">
                                      <p:cBhvr>
                                        <p:cTn id="74" dur="500"/>
                                        <p:tgtEl>
                                          <p:spTgt spid="23558"/>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nodeType="clickEffect">
                                  <p:stCondLst>
                                    <p:cond delay="0"/>
                                  </p:stCondLst>
                                  <p:childTnLst>
                                    <p:set>
                                      <p:cBhvr>
                                        <p:cTn id="78" dur="1" fill="hold">
                                          <p:stCondLst>
                                            <p:cond delay="0"/>
                                          </p:stCondLst>
                                        </p:cTn>
                                        <p:tgtEl>
                                          <p:spTgt spid="23558"/>
                                        </p:tgtEl>
                                        <p:attrNameLst>
                                          <p:attrName>style.visibility</p:attrName>
                                        </p:attrNameLst>
                                      </p:cBhvr>
                                      <p:to>
                                        <p:strVal val="visible"/>
                                      </p:to>
                                    </p:set>
                                    <p:anim calcmode="lin" valueType="num">
                                      <p:cBhvr>
                                        <p:cTn id="79" dur="500" fill="hold"/>
                                        <p:tgtEl>
                                          <p:spTgt spid="23558"/>
                                        </p:tgtEl>
                                        <p:attrNameLst>
                                          <p:attrName>ppt_w</p:attrName>
                                        </p:attrNameLst>
                                      </p:cBhvr>
                                      <p:tavLst>
                                        <p:tav tm="0">
                                          <p:val>
                                            <p:strVal val="#ppt_w*2.5"/>
                                          </p:val>
                                        </p:tav>
                                        <p:tav tm="100000">
                                          <p:val>
                                            <p:strVal val="#ppt_w"/>
                                          </p:val>
                                        </p:tav>
                                      </p:tavLst>
                                    </p:anim>
                                    <p:anim calcmode="lin" valueType="num">
                                      <p:cBhvr>
                                        <p:cTn id="80" dur="500" fill="hold"/>
                                        <p:tgtEl>
                                          <p:spTgt spid="23558"/>
                                        </p:tgtEl>
                                        <p:attrNameLst>
                                          <p:attrName>ppt_h</p:attrName>
                                        </p:attrNameLst>
                                      </p:cBhvr>
                                      <p:tavLst>
                                        <p:tav tm="0">
                                          <p:val>
                                            <p:strVal val="#ppt_h*0.01"/>
                                          </p:val>
                                        </p:tav>
                                        <p:tav tm="100000">
                                          <p:val>
                                            <p:strVal val="#ppt_h"/>
                                          </p:val>
                                        </p:tav>
                                      </p:tavLst>
                                    </p:anim>
                                    <p:anim calcmode="lin" valueType="num">
                                      <p:cBhvr>
                                        <p:cTn id="81" dur="500" fill="hold"/>
                                        <p:tgtEl>
                                          <p:spTgt spid="23558"/>
                                        </p:tgtEl>
                                        <p:attrNameLst>
                                          <p:attrName>ppt_x</p:attrName>
                                        </p:attrNameLst>
                                      </p:cBhvr>
                                      <p:tavLst>
                                        <p:tav tm="0">
                                          <p:val>
                                            <p:strVal val="#ppt_x"/>
                                          </p:val>
                                        </p:tav>
                                        <p:tav tm="100000">
                                          <p:val>
                                            <p:strVal val="#ppt_x"/>
                                          </p:val>
                                        </p:tav>
                                      </p:tavLst>
                                    </p:anim>
                                    <p:anim calcmode="lin" valueType="num">
                                      <p:cBhvr>
                                        <p:cTn id="82" dur="500" fill="hold"/>
                                        <p:tgtEl>
                                          <p:spTgt spid="23558"/>
                                        </p:tgtEl>
                                        <p:attrNameLst>
                                          <p:attrName>ppt_y</p:attrName>
                                        </p:attrNameLst>
                                      </p:cBhvr>
                                      <p:tavLst>
                                        <p:tav tm="0">
                                          <p:val>
                                            <p:strVal val="#ppt_h+1"/>
                                          </p:val>
                                        </p:tav>
                                        <p:tav tm="100000">
                                          <p:val>
                                            <p:strVal val="#ppt_y"/>
                                          </p:val>
                                        </p:tav>
                                      </p:tavLst>
                                    </p:anim>
                                    <p:animEffect transition="in" filter="fade">
                                      <p:cBhvr>
                                        <p:cTn id="83"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7791ef7d48382349f7fe849cabeb1fd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B3975FB-4B05-4AD7-AB8D-004CEB063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E24D899-1AA1-479B-9F4B-753767B75CCB}">
  <ds:schemaRefs>
    <ds:schemaRef ds:uri="http://schemas.microsoft.com/sharepoint/v3/contenttype/forms"/>
  </ds:schemaRefs>
</ds:datastoreItem>
</file>

<file path=customXml/itemProps3.xml><?xml version="1.0" encoding="utf-8"?>
<ds:datastoreItem xmlns:ds="http://schemas.openxmlformats.org/officeDocument/2006/customXml" ds:itemID="{DA8B708A-4BA3-4DD0-AEA6-10E0C94B7FC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158</TotalTime>
  <Words>568</Words>
  <Application>Microsoft Office PowerPoint</Application>
  <PresentationFormat>On-screen Show (4:3)</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العائلة العليقية Fam. Convolvulaceae</vt:lpstr>
      <vt:lpstr>العائلة الباذنجانية Fam. Solanaceae </vt:lpstr>
      <vt:lpstr>العائلة النجيلية Fam. Gramineae </vt:lpstr>
      <vt:lpstr>Slide 8</vt:lpstr>
      <vt:lpstr>العائلة العشارية Fam. Asclepiadaceae العشار Caletropiss procera</vt:lpstr>
      <vt:lpstr>العائلة الفربينية Fam. Verbenaceae </vt:lpstr>
      <vt:lpstr>العائلة المركبة Fam. Compositae  دوار الشمس Helianthus annuus</vt:lpstr>
      <vt:lpstr>العائلة العنابية Fam: Rhammaceae  النبق Zizyphus spina- christi</vt:lpstr>
      <vt:lpstr>العائلة الأثلية Fam. Tamaricaceae  الأثل Tamaerix nilotica </vt:lpstr>
      <vt:lpstr>Sub class: Arachichlamydeae  عودية الأسدية Order: Malvales  العائلة الخبازية Fam: Malvaceae الهيبيسكس Hibiscus rorea sinenisis</vt:lpstr>
      <vt:lpstr>تحت صنف منفصل البتلات Sub class: Archichlamyeae  رتبة الورديات Order : Rosales العائلة الوردية Fam: Rosaceae النبات Rosa s.p. الثمرة متجمعة من القفيرات</vt:lpstr>
      <vt:lpstr>تحت صف منفصل البتلات Sub class: archichlamydeae  رتبة دوارت الشمسية المركزية Order: Centrospermaea  الفصيلة القرنفل  Fam: Caryophyllaceae نبات القرنفل Dianthus Carphlls</vt:lpstr>
      <vt:lpstr>تحت صف منفصل البتلات Sub class Archichamydeae  الرتبة البقلية Order : Fabales  العائلة البقمية ( القرنية) Fam : Casalpiniacase الإسم القديم للعائلة legummoisaea النبات الكاسيا Cassianodosa الثمرة ثمرة القرضية </vt:lpstr>
      <vt:lpstr>تحت صف منفصل البتلات Sub class: Archichamydeae رتبة ذوات الشعبةالمركزية Order: Centrospermae  الفصيلة الصلبة Fam : Brass-icaceae  حمرية بانه Farsetia aegyptia</vt:lpstr>
      <vt:lpstr>صف ملتحم البتلات Sub class: Metachamydea رتبة حليقة البتلات Order: Contortae  الفصيلة الدقلية Fam: Apocynaceae نبات الحرمل Rhazya stricta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19</cp:revision>
  <cp:lastPrinted>1601-01-01T00:00:00Z</cp:lastPrinted>
  <dcterms:created xsi:type="dcterms:W3CDTF">2010-12-12T22:23:32Z</dcterms:created>
  <dcterms:modified xsi:type="dcterms:W3CDTF">2017-01-25T06:58:28Z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y fmtid="{D5CDD505-2E9C-101B-9397-08002B2CF9AE}" pid="3" name="ContentTypeId">
    <vt:lpwstr>0x0101009180BC2991256B4BBAB74A332D45CB4A</vt:lpwstr>
  </property>
</Properties>
</file>