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17"/>
  </p:notesMasterIdLst>
  <p:handoutMasterIdLst>
    <p:handoutMasterId r:id="rId18"/>
  </p:handoutMasterIdLst>
  <p:sldIdLst>
    <p:sldId id="267" r:id="rId5"/>
    <p:sldId id="268" r:id="rId6"/>
    <p:sldId id="325" r:id="rId7"/>
    <p:sldId id="269" r:id="rId8"/>
    <p:sldId id="326" r:id="rId9"/>
    <p:sldId id="330" r:id="rId10"/>
    <p:sldId id="327" r:id="rId11"/>
    <p:sldId id="328" r:id="rId12"/>
    <p:sldId id="329" r:id="rId13"/>
    <p:sldId id="331" r:id="rId14"/>
    <p:sldId id="332" r:id="rId15"/>
    <p:sldId id="333" r:id="rId16"/>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66"/>
    <a:srgbClr val="00FF00"/>
    <a:srgbClr val="FFCC00"/>
    <a:srgbClr val="00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727" autoAdjust="0"/>
  </p:normalViewPr>
  <p:slideViewPr>
    <p:cSldViewPr>
      <p:cViewPr varScale="1">
        <p:scale>
          <a:sx n="67" d="100"/>
          <a:sy n="67" d="100"/>
        </p:scale>
        <p:origin x="-17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8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3074"/>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kumimoji="0" sz="1200">
                <a:latin typeface="Times New Roman" charset="0"/>
                <a:cs typeface="Times New Roman" charset="0"/>
              </a:defRPr>
            </a:lvl1pPr>
          </a:lstStyle>
          <a:p>
            <a:pPr>
              <a:defRPr/>
            </a:pPr>
            <a:endParaRPr lang="en-US"/>
          </a:p>
        </p:txBody>
      </p:sp>
      <p:sp>
        <p:nvSpPr>
          <p:cNvPr id="15363" name="Rectangle 3075"/>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kumimoji="0" sz="1200">
                <a:latin typeface="Times New Roman" charset="0"/>
                <a:cs typeface="Times New Roman" charset="0"/>
              </a:defRPr>
            </a:lvl1pPr>
          </a:lstStyle>
          <a:p>
            <a:pPr>
              <a:defRPr/>
            </a:pPr>
            <a:endParaRPr lang="en-US"/>
          </a:p>
        </p:txBody>
      </p:sp>
      <p:sp>
        <p:nvSpPr>
          <p:cNvPr id="15364" name="Rectangle 3076"/>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kumimoji="0" sz="1200">
                <a:latin typeface="Times New Roman" charset="0"/>
                <a:cs typeface="Times New Roman" charset="0"/>
              </a:defRPr>
            </a:lvl1pPr>
          </a:lstStyle>
          <a:p>
            <a:pPr>
              <a:defRPr/>
            </a:pPr>
            <a:endParaRPr lang="en-US"/>
          </a:p>
        </p:txBody>
      </p:sp>
      <p:sp>
        <p:nvSpPr>
          <p:cNvPr id="15365" name="Rectangle 3077"/>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kumimoji="0" sz="1200">
                <a:latin typeface="Times New Roman" charset="0"/>
                <a:cs typeface="Times New Roman" charset="0"/>
              </a:defRPr>
            </a:lvl1pPr>
          </a:lstStyle>
          <a:p>
            <a:pPr>
              <a:defRPr/>
            </a:pPr>
            <a:fld id="{3A2BFFA6-F8B3-419D-AB45-DFFA68293DB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1026"/>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kumimoji="0" sz="1200">
                <a:latin typeface="Times New Roman" charset="0"/>
                <a:cs typeface="Times New Roman" charset="0"/>
              </a:defRPr>
            </a:lvl1pPr>
          </a:lstStyle>
          <a:p>
            <a:pPr>
              <a:defRPr/>
            </a:pPr>
            <a:endParaRPr lang="en-US"/>
          </a:p>
        </p:txBody>
      </p:sp>
      <p:sp>
        <p:nvSpPr>
          <p:cNvPr id="17411" name="Rectangle 1027"/>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kumimoji="0" sz="1200">
                <a:latin typeface="Times New Roman" charset="0"/>
                <a:cs typeface="Times New Roman" charset="0"/>
              </a:defRPr>
            </a:lvl1pPr>
          </a:lstStyle>
          <a:p>
            <a:pPr>
              <a:defRPr/>
            </a:pPr>
            <a:endParaRPr lang="en-US"/>
          </a:p>
        </p:txBody>
      </p:sp>
      <p:sp>
        <p:nvSpPr>
          <p:cNvPr id="46084"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1029"/>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1030"/>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kumimoji="0" sz="1200">
                <a:latin typeface="Times New Roman" charset="0"/>
                <a:cs typeface="Times New Roman" charset="0"/>
              </a:defRPr>
            </a:lvl1pPr>
          </a:lstStyle>
          <a:p>
            <a:pPr>
              <a:defRPr/>
            </a:pPr>
            <a:endParaRPr lang="en-US"/>
          </a:p>
        </p:txBody>
      </p:sp>
      <p:sp>
        <p:nvSpPr>
          <p:cNvPr id="17415" name="Rectangle 1031"/>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kumimoji="0" sz="1200">
                <a:latin typeface="Times New Roman" charset="0"/>
                <a:cs typeface="Times New Roman" charset="0"/>
              </a:defRPr>
            </a:lvl1pPr>
          </a:lstStyle>
          <a:p>
            <a:pPr>
              <a:defRPr/>
            </a:pPr>
            <a:fld id="{F7A0063E-37AF-426B-A966-ACDDD64E957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Times New Roman" charset="0"/>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Times New Roman" charset="0"/>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Times New Roman" charset="0"/>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Times New Roman" charset="0"/>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Times New Roman"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26"/>
          <p:cNvGrpSpPr>
            <a:grpSpLocks/>
          </p:cNvGrpSpPr>
          <p:nvPr/>
        </p:nvGrpSpPr>
        <p:grpSpPr bwMode="auto">
          <a:xfrm>
            <a:off x="-7758113" y="1463675"/>
            <a:ext cx="16902113" cy="10795000"/>
            <a:chOff x="-4887" y="922"/>
            <a:chExt cx="10647" cy="6800"/>
          </a:xfrm>
        </p:grpSpPr>
        <p:sp>
          <p:nvSpPr>
            <p:cNvPr id="5" name="Freeform 1027"/>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en-US">
                <a:latin typeface="Times New Roman" charset="0"/>
                <a:cs typeface="Times New Roman" charset="0"/>
              </a:endParaRPr>
            </a:p>
          </p:txBody>
        </p:sp>
        <p:sp>
          <p:nvSpPr>
            <p:cNvPr id="6" name="Arc 1028"/>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en-US">
                <a:latin typeface="Times New Roman" charset="0"/>
                <a:cs typeface="Times New Roman" charset="0"/>
              </a:endParaRPr>
            </a:p>
          </p:txBody>
        </p:sp>
      </p:grpSp>
      <p:sp>
        <p:nvSpPr>
          <p:cNvPr id="20485" name="Rectangle 1029"/>
          <p:cNvSpPr>
            <a:spLocks noGrp="1" noChangeArrowheads="1"/>
          </p:cNvSpPr>
          <p:nvPr>
            <p:ph type="ctrTitle" sz="quarter"/>
          </p:nvPr>
        </p:nvSpPr>
        <p:spPr>
          <a:xfrm>
            <a:off x="1293813" y="762000"/>
            <a:ext cx="7772400" cy="1143000"/>
          </a:xfrm>
        </p:spPr>
        <p:txBody>
          <a:bodyPr anchor="b"/>
          <a:lstStyle>
            <a:lvl1pPr>
              <a:defRPr/>
            </a:lvl1pPr>
          </a:lstStyle>
          <a:p>
            <a:r>
              <a:rPr lang="en-US" smtClean="0"/>
              <a:t>Click to edit Master title style</a:t>
            </a:r>
            <a:endParaRPr lang="en-US"/>
          </a:p>
        </p:txBody>
      </p:sp>
      <p:sp>
        <p:nvSpPr>
          <p:cNvPr id="20486" name="Rectangle 1030"/>
          <p:cNvSpPr>
            <a:spLocks noGrp="1" noChangeArrowheads="1"/>
          </p:cNvSpPr>
          <p:nvPr>
            <p:ph type="subTitle" sz="quarter" idx="1"/>
          </p:nvPr>
        </p:nvSpPr>
        <p:spPr>
          <a:xfrm>
            <a:off x="3429000" y="2085975"/>
            <a:ext cx="5638800" cy="1038225"/>
          </a:xfrm>
        </p:spPr>
        <p:txBody>
          <a:bodyPr lIns="92075" rIns="92075"/>
          <a:lstStyle>
            <a:lvl1pPr marL="0" indent="0">
              <a:lnSpc>
                <a:spcPct val="70000"/>
              </a:lnSpc>
              <a:buFont typeface="Wingdings" pitchFamily="2" charset="2"/>
              <a:buNone/>
              <a:defRPr/>
            </a:lvl1pPr>
          </a:lstStyle>
          <a:p>
            <a:r>
              <a:rPr lang="en-US" smtClean="0"/>
              <a:t>Click to edit Master subtitle style</a:t>
            </a:r>
            <a:endParaRPr lang="en-US"/>
          </a:p>
        </p:txBody>
      </p:sp>
      <p:sp>
        <p:nvSpPr>
          <p:cNvPr id="7" name="Rectangle 1031"/>
          <p:cNvSpPr>
            <a:spLocks noGrp="1" noChangeArrowheads="1"/>
          </p:cNvSpPr>
          <p:nvPr>
            <p:ph type="dt" sz="quarter" idx="10"/>
          </p:nvPr>
        </p:nvSpPr>
        <p:spPr/>
        <p:txBody>
          <a:bodyPr/>
          <a:lstStyle>
            <a:lvl1pPr>
              <a:defRPr/>
            </a:lvl1pPr>
          </a:lstStyle>
          <a:p>
            <a:pPr>
              <a:defRPr/>
            </a:pPr>
            <a:endParaRPr lang="en-US"/>
          </a:p>
        </p:txBody>
      </p:sp>
      <p:sp>
        <p:nvSpPr>
          <p:cNvPr id="8" name="Rectangle 1032"/>
          <p:cNvSpPr>
            <a:spLocks noGrp="1" noChangeArrowheads="1"/>
          </p:cNvSpPr>
          <p:nvPr>
            <p:ph type="ftr" sz="quarter" idx="11"/>
          </p:nvPr>
        </p:nvSpPr>
        <p:spPr>
          <a:xfrm>
            <a:off x="1295400" y="6365875"/>
            <a:ext cx="4267200" cy="457200"/>
          </a:xfrm>
        </p:spPr>
        <p:txBody>
          <a:bodyPr/>
          <a:lstStyle>
            <a:lvl1pPr>
              <a:defRPr/>
            </a:lvl1pPr>
          </a:lstStyle>
          <a:p>
            <a:pPr>
              <a:defRPr/>
            </a:pPr>
            <a:endParaRPr lang="en-US"/>
          </a:p>
        </p:txBody>
      </p:sp>
      <p:sp>
        <p:nvSpPr>
          <p:cNvPr id="9" name="Rectangle 1033"/>
          <p:cNvSpPr>
            <a:spLocks noGrp="1" noChangeArrowheads="1"/>
          </p:cNvSpPr>
          <p:nvPr>
            <p:ph type="sldNum" sz="quarter" idx="12"/>
          </p:nvPr>
        </p:nvSpPr>
        <p:spPr/>
        <p:txBody>
          <a:bodyPr/>
          <a:lstStyle>
            <a:lvl2pPr lvl="1">
              <a:defRPr>
                <a:latin typeface="+mn-lt"/>
              </a:defRPr>
            </a:lvl2pPr>
          </a:lstStyle>
          <a:p>
            <a:pPr lvl="1">
              <a:defRPr/>
            </a:pPr>
            <a:fld id="{70F5EA5A-30A2-4B4E-B0F2-3B277B0D7AE9}" type="slidenum">
              <a:rPr lang="en-US"/>
              <a:pPr lvl="1">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2pPr lvl="1">
              <a:defRPr/>
            </a:lvl2pPr>
          </a:lstStyle>
          <a:p>
            <a:pPr lvl="1">
              <a:defRPr/>
            </a:pPr>
            <a:fld id="{3A191C0F-E8A9-4BB0-9A36-F9BBAA012F13}" type="slidenum">
              <a:rPr lang="en-US"/>
              <a:pPr lvl="1">
                <a:defRPr/>
              </a:pPr>
              <a:t>‹#›</a:t>
            </a:fld>
            <a:endParaRPr lang="en-US">
              <a:latin typeface="+mn-l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2625" y="609600"/>
            <a:ext cx="5908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2pPr lvl="1">
              <a:defRPr/>
            </a:lvl2pPr>
          </a:lstStyle>
          <a:p>
            <a:pPr lvl="1">
              <a:defRPr/>
            </a:pPr>
            <a:fld id="{D5EF948F-E706-41B5-9CD6-758D19E26744}" type="slidenum">
              <a:rPr lang="en-US"/>
              <a:pPr lvl="1">
                <a:defRPr/>
              </a:pPr>
              <a:t>‹#›</a:t>
            </a:fld>
            <a:endParaRPr lang="en-US">
              <a:latin typeface="+mn-l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2pPr lvl="1">
              <a:defRPr/>
            </a:lvl2pPr>
          </a:lstStyle>
          <a:p>
            <a:pPr lvl="1">
              <a:defRPr/>
            </a:pPr>
            <a:fld id="{7BA3C77B-4712-40BF-B080-F0D6FDFEE135}" type="slidenum">
              <a:rPr lang="en-US"/>
              <a:pPr lvl="1">
                <a:defRPr/>
              </a:pPr>
              <a:t>‹#›</a:t>
            </a:fld>
            <a:endParaRPr lang="en-US">
              <a:latin typeface="+mn-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2pPr lvl="1">
              <a:defRPr/>
            </a:lvl2pPr>
          </a:lstStyle>
          <a:p>
            <a:pPr lvl="1">
              <a:defRPr/>
            </a:pPr>
            <a:fld id="{D2A66D77-3939-441F-AEA3-7A4CBDF4BAE0}" type="slidenum">
              <a:rPr lang="en-US"/>
              <a:pPr lvl="1">
                <a:defRPr/>
              </a:pPr>
              <a:t>‹#›</a:t>
            </a:fld>
            <a:endParaRPr lang="en-US">
              <a:latin typeface="+mn-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2pPr lvl="1">
              <a:defRPr/>
            </a:lvl2pPr>
          </a:lstStyle>
          <a:p>
            <a:pPr lvl="1">
              <a:defRPr/>
            </a:pPr>
            <a:fld id="{E3B161B1-9E6E-43FA-A32C-DE1CD79D8ABA}" type="slidenum">
              <a:rPr lang="en-US"/>
              <a:pPr lvl="1">
                <a:defRPr/>
              </a:pPr>
              <a:t>‹#›</a:t>
            </a:fld>
            <a:endParaRPr lang="en-US">
              <a:latin typeface="+mn-l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2pPr lvl="1">
              <a:defRPr/>
            </a:lvl2pPr>
          </a:lstStyle>
          <a:p>
            <a:pPr lvl="1">
              <a:defRPr/>
            </a:pPr>
            <a:fld id="{7C2EF92C-D680-4192-B528-A392812B560E}" type="slidenum">
              <a:rPr lang="en-US"/>
              <a:pPr lvl="1">
                <a:defRPr/>
              </a:pPr>
              <a:t>‹#›</a:t>
            </a:fld>
            <a:endParaRPr lang="en-US">
              <a:latin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2pPr lvl="1">
              <a:defRPr/>
            </a:lvl2pPr>
          </a:lstStyle>
          <a:p>
            <a:pPr lvl="1">
              <a:defRPr/>
            </a:pPr>
            <a:fld id="{830F2DE0-2F53-4297-BFAB-4B79288B8BED}" type="slidenum">
              <a:rPr lang="en-US"/>
              <a:pPr lvl="1">
                <a:defRPr/>
              </a:pPr>
              <a:t>‹#›</a:t>
            </a:fld>
            <a:endParaRPr lang="en-US">
              <a:latin typeface="+mn-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2pPr lvl="1">
              <a:defRPr/>
            </a:lvl2pPr>
          </a:lstStyle>
          <a:p>
            <a:pPr lvl="1">
              <a:defRPr/>
            </a:pPr>
            <a:fld id="{3D4F03F5-5803-496E-A21A-2AE1EB6BCEC1}" type="slidenum">
              <a:rPr lang="en-US"/>
              <a:pPr lvl="1">
                <a:defRPr/>
              </a:pPr>
              <a:t>‹#›</a:t>
            </a:fld>
            <a:endParaRPr lang="en-US">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2pPr lvl="1">
              <a:defRPr/>
            </a:lvl2pPr>
          </a:lstStyle>
          <a:p>
            <a:pPr lvl="1">
              <a:defRPr/>
            </a:pPr>
            <a:fld id="{DBC0FBA3-E555-4868-9300-3633C4863B63}" type="slidenum">
              <a:rPr lang="en-US"/>
              <a:pPr lvl="1">
                <a:defRPr/>
              </a:pPr>
              <a:t>‹#›</a:t>
            </a:fld>
            <a:endParaRPr lang="en-US">
              <a:latin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2pPr lvl="1">
              <a:defRPr/>
            </a:lvl2pPr>
          </a:lstStyle>
          <a:p>
            <a:pPr lvl="1">
              <a:defRPr/>
            </a:pPr>
            <a:fld id="{075CBEAF-83D9-497D-9D99-EC88C90ED520}" type="slidenum">
              <a:rPr lang="en-US"/>
              <a:pPr lvl="1">
                <a:defRPr/>
              </a:pPr>
              <a:t>‹#›</a:t>
            </a:fld>
            <a:endParaRPr lang="en-US">
              <a:latin typeface="+mn-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2050"/>
          <p:cNvGrpSpPr>
            <a:grpSpLocks/>
          </p:cNvGrpSpPr>
          <p:nvPr/>
        </p:nvGrpSpPr>
        <p:grpSpPr bwMode="auto">
          <a:xfrm>
            <a:off x="-8405813" y="4763"/>
            <a:ext cx="17538701" cy="13690600"/>
            <a:chOff x="-5295" y="3"/>
            <a:chExt cx="11048" cy="8624"/>
          </a:xfrm>
        </p:grpSpPr>
        <p:sp>
          <p:nvSpPr>
            <p:cNvPr id="19459" name="Freeform 2051"/>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en-US">
                <a:latin typeface="Times New Roman" charset="0"/>
                <a:cs typeface="Times New Roman" charset="0"/>
              </a:endParaRPr>
            </a:p>
          </p:txBody>
        </p:sp>
        <p:sp>
          <p:nvSpPr>
            <p:cNvPr id="19460" name="Arc 2052"/>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en-US">
                <a:latin typeface="Times New Roman" charset="0"/>
                <a:cs typeface="Times New Roman" charset="0"/>
              </a:endParaRPr>
            </a:p>
          </p:txBody>
        </p:sp>
      </p:grpSp>
      <p:sp>
        <p:nvSpPr>
          <p:cNvPr id="19461" name="Rectangle 2053"/>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2054"/>
          <p:cNvSpPr>
            <a:spLocks noGrp="1" noChangeArrowheads="1"/>
          </p:cNvSpPr>
          <p:nvPr>
            <p:ph type="body" idx="1"/>
          </p:nvPr>
        </p:nvSpPr>
        <p:spPr bwMode="auto">
          <a:xfrm>
            <a:off x="682625" y="1981200"/>
            <a:ext cx="7772400" cy="4114800"/>
          </a:xfrm>
          <a:prstGeom prst="rect">
            <a:avLst/>
          </a:prstGeom>
          <a:noFill/>
          <a:ln w="9525">
            <a:noFill/>
            <a:miter lim="800000"/>
            <a:headEnd/>
            <a:tailEnd/>
          </a:ln>
        </p:spPr>
        <p:txBody>
          <a:bodyPr vert="horz" wrap="square" lIns="182562" tIns="46038" rIns="1825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3" name="Rectangle 2055"/>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atin typeface="Times New Roman" charset="0"/>
                <a:cs typeface="Times New Roman" charset="0"/>
              </a:defRPr>
            </a:lvl1pPr>
          </a:lstStyle>
          <a:p>
            <a:pPr>
              <a:defRPr/>
            </a:pPr>
            <a:endParaRPr lang="en-US"/>
          </a:p>
        </p:txBody>
      </p:sp>
      <p:sp>
        <p:nvSpPr>
          <p:cNvPr id="19464" name="Rectangle 2056"/>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kumimoji="0" sz="1400">
                <a:latin typeface="Times New Roman" charset="0"/>
                <a:cs typeface="Times New Roman" charset="0"/>
              </a:defRPr>
            </a:lvl1pPr>
          </a:lstStyle>
          <a:p>
            <a:pPr>
              <a:defRPr/>
            </a:pPr>
            <a:endParaRPr lang="en-US"/>
          </a:p>
        </p:txBody>
      </p:sp>
      <p:sp>
        <p:nvSpPr>
          <p:cNvPr id="19465" name="Rectangle 2057"/>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a:defRPr kumimoji="0" sz="1400">
                <a:latin typeface="+mj-lt"/>
                <a:cs typeface="Times New Roman" charset="0"/>
              </a:defRPr>
            </a:lvl2pPr>
          </a:lstStyle>
          <a:p>
            <a:pPr lvl="1">
              <a:defRPr/>
            </a:pPr>
            <a:fld id="{F1D109BB-5BD8-4737-A4EB-5E99B2FA2652}" type="slidenum">
              <a:rPr lang="en-US"/>
              <a:pPr lvl="1">
                <a:defRPr/>
              </a:pPr>
              <a:t>‹#›</a:t>
            </a:fld>
            <a:endParaRPr lang="en-US"/>
          </a:p>
        </p:txBody>
      </p:sp>
    </p:spTree>
  </p:cSld>
  <p:clrMap bg1="dk2" tx1="lt1" bg2="dk1"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2pPr>
      <a:lvl3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3pPr>
      <a:lvl4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4pPr>
      <a:lvl5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5pPr>
      <a:lvl6pPr marL="4572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6pPr>
      <a:lvl7pPr marL="9144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7pPr>
      <a:lvl8pPr marL="13716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8pPr>
      <a:lvl9pPr marL="18288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9pPr>
    </p:titleStyle>
    <p:bodyStyle>
      <a:lvl1pPr marL="342900" indent="-342900" algn="l" rtl="0" eaLnBrk="1" fontAlgn="base" hangingPunct="1">
        <a:lnSpc>
          <a:spcPct val="90000"/>
        </a:lnSpc>
        <a:spcBef>
          <a:spcPct val="20000"/>
        </a:spcBef>
        <a:spcAft>
          <a:spcPct val="0"/>
        </a:spcAft>
        <a:buClr>
          <a:schemeClr val="tx2"/>
        </a:buClr>
        <a:buSzPct val="75000"/>
        <a:buFont typeface="Wingdings" pitchFamily="2" charset="2"/>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cs typeface="+mn-cs"/>
        </a:defRPr>
      </a:lvl2pPr>
      <a:lvl3pPr marL="1143000" indent="-228600" algn="l" rtl="0" eaLnBrk="1" fontAlgn="base" hangingPunct="1">
        <a:spcBef>
          <a:spcPct val="20000"/>
        </a:spcBef>
        <a:spcAft>
          <a:spcPct val="0"/>
        </a:spcAft>
        <a:buClr>
          <a:srgbClr val="00CCFF"/>
        </a:buClr>
        <a:buSzPct val="65000"/>
        <a:buFont typeface="Wingdings" pitchFamily="2" charset="2"/>
        <a:buChar char="l"/>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cs typeface="+mn-cs"/>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sz="quarter"/>
          </p:nvPr>
        </p:nvSpPr>
        <p:spPr>
          <a:xfrm>
            <a:off x="762000" y="685800"/>
            <a:ext cx="7620000" cy="1905000"/>
          </a:xfrm>
        </p:spPr>
        <p:txBody>
          <a:bodyPr/>
          <a:lstStyle/>
          <a:p>
            <a:pPr algn="ctr" eaLnBrk="1" hangingPunct="1">
              <a:defRPr/>
            </a:pPr>
            <a:r>
              <a:rPr lang="ar-SA" sz="5400" b="1" dirty="0" smtClean="0">
                <a:solidFill>
                  <a:srgbClr val="FFFF00"/>
                </a:solidFill>
              </a:rPr>
              <a:t>أساسيات  تصنيف نباتات زهرية   222 نبت</a:t>
            </a:r>
            <a:endParaRPr lang="en-US" sz="5400" b="1" dirty="0">
              <a:solidFill>
                <a:srgbClr val="FFFF00"/>
              </a:solidFill>
            </a:endParaRPr>
          </a:p>
        </p:txBody>
      </p:sp>
      <p:sp>
        <p:nvSpPr>
          <p:cNvPr id="4101" name="Rectangle 5"/>
          <p:cNvSpPr>
            <a:spLocks noGrp="1" noChangeArrowheads="1"/>
          </p:cNvSpPr>
          <p:nvPr>
            <p:ph type="subTitle" sz="quarter" idx="1"/>
          </p:nvPr>
        </p:nvSpPr>
        <p:spPr>
          <a:xfrm>
            <a:off x="2514600" y="2895600"/>
            <a:ext cx="5638800" cy="457200"/>
          </a:xfrm>
        </p:spPr>
        <p:txBody>
          <a:bodyPr/>
          <a:lstStyle/>
          <a:p>
            <a:pPr algn="r" eaLnBrk="1" hangingPunct="1"/>
            <a:r>
              <a:rPr lang="ar-SA" smtClean="0"/>
              <a:t> د. نجاة عبد الوهاب بخاري</a:t>
            </a:r>
            <a:endParaRPr lang="en-US" smtClean="0"/>
          </a:p>
        </p:txBody>
      </p:sp>
      <p:sp>
        <p:nvSpPr>
          <p:cNvPr id="4" name="Rectangle 5"/>
          <p:cNvSpPr txBox="1">
            <a:spLocks noChangeArrowheads="1"/>
          </p:cNvSpPr>
          <p:nvPr/>
        </p:nvSpPr>
        <p:spPr bwMode="auto">
          <a:xfrm>
            <a:off x="1676400" y="3505200"/>
            <a:ext cx="6400800" cy="457200"/>
          </a:xfrm>
          <a:prstGeom prst="rect">
            <a:avLst/>
          </a:prstGeom>
          <a:noFill/>
          <a:ln w="9525">
            <a:noFill/>
            <a:miter lim="800000"/>
            <a:headEnd/>
            <a:tailEnd/>
          </a:ln>
          <a:effectLst/>
        </p:spPr>
        <p:txBody>
          <a:bodyPr lIns="92075" tIns="46038" rIns="92075" bIns="46038"/>
          <a:lstStyle/>
          <a:p>
            <a:pPr algn="r">
              <a:lnSpc>
                <a:spcPct val="70000"/>
              </a:lnSpc>
              <a:spcBef>
                <a:spcPct val="20000"/>
              </a:spcBef>
              <a:buClr>
                <a:schemeClr val="tx2"/>
              </a:buClr>
              <a:buSzPct val="75000"/>
              <a:buFont typeface="Wingdings" pitchFamily="2" charset="2"/>
              <a:buNone/>
              <a:defRPr/>
            </a:pPr>
            <a:r>
              <a:rPr kumimoji="0" lang="ar-SA" sz="3200" kern="0" dirty="0">
                <a:latin typeface="+mn-lt"/>
                <a:cs typeface="+mn-cs"/>
              </a:rPr>
              <a:t>قسم النبات والحياء الدقية – جامعة الملك سعود</a:t>
            </a:r>
            <a:endParaRPr kumimoji="0" lang="en-US" sz="3200" kern="0" dirty="0">
              <a:latin typeface="+mn-lt"/>
              <a:cs typeface="+mn-cs"/>
            </a:endParaRPr>
          </a:p>
        </p:txBody>
      </p:sp>
      <p:sp>
        <p:nvSpPr>
          <p:cNvPr id="5" name="Rectangle 5"/>
          <p:cNvSpPr txBox="1">
            <a:spLocks noChangeArrowheads="1"/>
          </p:cNvSpPr>
          <p:nvPr/>
        </p:nvSpPr>
        <p:spPr bwMode="auto">
          <a:xfrm>
            <a:off x="533400" y="5791200"/>
            <a:ext cx="2590800" cy="457200"/>
          </a:xfrm>
          <a:prstGeom prst="rect">
            <a:avLst/>
          </a:prstGeom>
          <a:noFill/>
          <a:ln w="9525">
            <a:noFill/>
            <a:miter lim="800000"/>
            <a:headEnd/>
            <a:tailEnd/>
          </a:ln>
          <a:effectLst/>
        </p:spPr>
        <p:txBody>
          <a:bodyPr lIns="92075" tIns="46038" rIns="92075" bIns="46038"/>
          <a:lstStyle/>
          <a:p>
            <a:pPr>
              <a:lnSpc>
                <a:spcPct val="70000"/>
              </a:lnSpc>
              <a:spcBef>
                <a:spcPct val="20000"/>
              </a:spcBef>
              <a:buClr>
                <a:schemeClr val="tx2"/>
              </a:buClr>
              <a:buSzPct val="75000"/>
              <a:buFont typeface="Wingdings" pitchFamily="2" charset="2"/>
              <a:buNone/>
              <a:defRPr/>
            </a:pPr>
            <a:r>
              <a:rPr kumimoji="0" lang="ar-SA" sz="3200" kern="0" dirty="0">
                <a:solidFill>
                  <a:srgbClr val="FFFF00"/>
                </a:solidFill>
                <a:latin typeface="+mn-lt"/>
                <a:cs typeface="+mn-cs"/>
              </a:rPr>
              <a:t>المحاضرة </a:t>
            </a:r>
            <a:r>
              <a:rPr kumimoji="0" lang="ar-SA" sz="3200" kern="0" dirty="0" smtClean="0">
                <a:solidFill>
                  <a:srgbClr val="FFFF00"/>
                </a:solidFill>
                <a:latin typeface="+mn-lt"/>
                <a:cs typeface="+mn-cs"/>
              </a:rPr>
              <a:t>13</a:t>
            </a:r>
            <a:endParaRPr kumimoji="0" lang="en-US" sz="3200" kern="0" dirty="0">
              <a:solidFill>
                <a:srgbClr val="FFFF00"/>
              </a:solidFill>
              <a:latin typeface="+mn-lt"/>
              <a:cs typeface="+mn-cs"/>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wipe(down)">
                                      <p:cBhvr>
                                        <p:cTn id="7" dur="580">
                                          <p:stCondLst>
                                            <p:cond delay="0"/>
                                          </p:stCondLst>
                                        </p:cTn>
                                        <p:tgtEl>
                                          <p:spTgt spid="4100"/>
                                        </p:tgtEl>
                                      </p:cBhvr>
                                    </p:animEffect>
                                    <p:anim calcmode="lin" valueType="num">
                                      <p:cBhvr>
                                        <p:cTn id="8" dur="1822" tmFilter="0,0; 0.14,0.36; 0.43,0.73; 0.71,0.91; 1.0,1.0">
                                          <p:stCondLst>
                                            <p:cond delay="0"/>
                                          </p:stCondLst>
                                        </p:cTn>
                                        <p:tgtEl>
                                          <p:spTgt spid="410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10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10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10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100"/>
                                        </p:tgtEl>
                                        <p:attrNameLst>
                                          <p:attrName>ppt_y</p:attrName>
                                        </p:attrNameLst>
                                      </p:cBhvr>
                                      <p:tavLst>
                                        <p:tav tm="0" fmla="#ppt_y-sin(pi*$)/81">
                                          <p:val>
                                            <p:fltVal val="0"/>
                                          </p:val>
                                        </p:tav>
                                        <p:tav tm="100000">
                                          <p:val>
                                            <p:fltVal val="1"/>
                                          </p:val>
                                        </p:tav>
                                      </p:tavLst>
                                    </p:anim>
                                    <p:animScale>
                                      <p:cBhvr>
                                        <p:cTn id="13" dur="26">
                                          <p:stCondLst>
                                            <p:cond delay="650"/>
                                          </p:stCondLst>
                                        </p:cTn>
                                        <p:tgtEl>
                                          <p:spTgt spid="4100"/>
                                        </p:tgtEl>
                                      </p:cBhvr>
                                      <p:to x="100000" y="60000"/>
                                    </p:animScale>
                                    <p:animScale>
                                      <p:cBhvr>
                                        <p:cTn id="14" dur="166" decel="50000">
                                          <p:stCondLst>
                                            <p:cond delay="676"/>
                                          </p:stCondLst>
                                        </p:cTn>
                                        <p:tgtEl>
                                          <p:spTgt spid="4100"/>
                                        </p:tgtEl>
                                      </p:cBhvr>
                                      <p:to x="100000" y="100000"/>
                                    </p:animScale>
                                    <p:animScale>
                                      <p:cBhvr>
                                        <p:cTn id="15" dur="26">
                                          <p:stCondLst>
                                            <p:cond delay="1312"/>
                                          </p:stCondLst>
                                        </p:cTn>
                                        <p:tgtEl>
                                          <p:spTgt spid="4100"/>
                                        </p:tgtEl>
                                      </p:cBhvr>
                                      <p:to x="100000" y="80000"/>
                                    </p:animScale>
                                    <p:animScale>
                                      <p:cBhvr>
                                        <p:cTn id="16" dur="166" decel="50000">
                                          <p:stCondLst>
                                            <p:cond delay="1338"/>
                                          </p:stCondLst>
                                        </p:cTn>
                                        <p:tgtEl>
                                          <p:spTgt spid="4100"/>
                                        </p:tgtEl>
                                      </p:cBhvr>
                                      <p:to x="100000" y="100000"/>
                                    </p:animScale>
                                    <p:animScale>
                                      <p:cBhvr>
                                        <p:cTn id="17" dur="26">
                                          <p:stCondLst>
                                            <p:cond delay="1642"/>
                                          </p:stCondLst>
                                        </p:cTn>
                                        <p:tgtEl>
                                          <p:spTgt spid="4100"/>
                                        </p:tgtEl>
                                      </p:cBhvr>
                                      <p:to x="100000" y="90000"/>
                                    </p:animScale>
                                    <p:animScale>
                                      <p:cBhvr>
                                        <p:cTn id="18" dur="166" decel="50000">
                                          <p:stCondLst>
                                            <p:cond delay="1668"/>
                                          </p:stCondLst>
                                        </p:cTn>
                                        <p:tgtEl>
                                          <p:spTgt spid="4100"/>
                                        </p:tgtEl>
                                      </p:cBhvr>
                                      <p:to x="100000" y="100000"/>
                                    </p:animScale>
                                    <p:animScale>
                                      <p:cBhvr>
                                        <p:cTn id="19" dur="26">
                                          <p:stCondLst>
                                            <p:cond delay="1808"/>
                                          </p:stCondLst>
                                        </p:cTn>
                                        <p:tgtEl>
                                          <p:spTgt spid="4100"/>
                                        </p:tgtEl>
                                      </p:cBhvr>
                                      <p:to x="100000" y="95000"/>
                                    </p:animScale>
                                    <p:animScale>
                                      <p:cBhvr>
                                        <p:cTn id="20" dur="166" decel="50000">
                                          <p:stCondLst>
                                            <p:cond delay="1834"/>
                                          </p:stCondLst>
                                        </p:cTn>
                                        <p:tgtEl>
                                          <p:spTgt spid="410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101">
                                            <p:txEl>
                                              <p:pRg st="0" end="0"/>
                                            </p:txEl>
                                          </p:spTgt>
                                        </p:tgtEl>
                                        <p:attrNameLst>
                                          <p:attrName>style.visibility</p:attrName>
                                        </p:attrNameLst>
                                      </p:cBhvr>
                                      <p:to>
                                        <p:strVal val="visible"/>
                                      </p:to>
                                    </p:set>
                                    <p:animEffect transition="in" filter="wipe(down)">
                                      <p:cBhvr>
                                        <p:cTn id="25" dur="580">
                                          <p:stCondLst>
                                            <p:cond delay="0"/>
                                          </p:stCondLst>
                                        </p:cTn>
                                        <p:tgtEl>
                                          <p:spTgt spid="4101">
                                            <p:txEl>
                                              <p:pRg st="0" end="0"/>
                                            </p:txEl>
                                          </p:spTgt>
                                        </p:tgtEl>
                                      </p:cBhvr>
                                    </p:animEffect>
                                    <p:anim calcmode="lin" valueType="num">
                                      <p:cBhvr>
                                        <p:cTn id="26" dur="1822" tmFilter="0,0; 0.14,0.36; 0.43,0.73; 0.71,0.91; 1.0,1.0">
                                          <p:stCondLst>
                                            <p:cond delay="0"/>
                                          </p:stCondLst>
                                        </p:cTn>
                                        <p:tgtEl>
                                          <p:spTgt spid="4101">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101">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101">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101">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101">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101">
                                            <p:txEl>
                                              <p:pRg st="0" end="0"/>
                                            </p:txEl>
                                          </p:spTgt>
                                        </p:tgtEl>
                                      </p:cBhvr>
                                      <p:to x="100000" y="60000"/>
                                    </p:animScale>
                                    <p:animScale>
                                      <p:cBhvr>
                                        <p:cTn id="32" dur="166" decel="50000">
                                          <p:stCondLst>
                                            <p:cond delay="676"/>
                                          </p:stCondLst>
                                        </p:cTn>
                                        <p:tgtEl>
                                          <p:spTgt spid="4101">
                                            <p:txEl>
                                              <p:pRg st="0" end="0"/>
                                            </p:txEl>
                                          </p:spTgt>
                                        </p:tgtEl>
                                      </p:cBhvr>
                                      <p:to x="100000" y="100000"/>
                                    </p:animScale>
                                    <p:animScale>
                                      <p:cBhvr>
                                        <p:cTn id="33" dur="26">
                                          <p:stCondLst>
                                            <p:cond delay="1312"/>
                                          </p:stCondLst>
                                        </p:cTn>
                                        <p:tgtEl>
                                          <p:spTgt spid="4101">
                                            <p:txEl>
                                              <p:pRg st="0" end="0"/>
                                            </p:txEl>
                                          </p:spTgt>
                                        </p:tgtEl>
                                      </p:cBhvr>
                                      <p:to x="100000" y="80000"/>
                                    </p:animScale>
                                    <p:animScale>
                                      <p:cBhvr>
                                        <p:cTn id="34" dur="166" decel="50000">
                                          <p:stCondLst>
                                            <p:cond delay="1338"/>
                                          </p:stCondLst>
                                        </p:cTn>
                                        <p:tgtEl>
                                          <p:spTgt spid="4101">
                                            <p:txEl>
                                              <p:pRg st="0" end="0"/>
                                            </p:txEl>
                                          </p:spTgt>
                                        </p:tgtEl>
                                      </p:cBhvr>
                                      <p:to x="100000" y="100000"/>
                                    </p:animScale>
                                    <p:animScale>
                                      <p:cBhvr>
                                        <p:cTn id="35" dur="26">
                                          <p:stCondLst>
                                            <p:cond delay="1642"/>
                                          </p:stCondLst>
                                        </p:cTn>
                                        <p:tgtEl>
                                          <p:spTgt spid="4101">
                                            <p:txEl>
                                              <p:pRg st="0" end="0"/>
                                            </p:txEl>
                                          </p:spTgt>
                                        </p:tgtEl>
                                      </p:cBhvr>
                                      <p:to x="100000" y="90000"/>
                                    </p:animScale>
                                    <p:animScale>
                                      <p:cBhvr>
                                        <p:cTn id="36" dur="166" decel="50000">
                                          <p:stCondLst>
                                            <p:cond delay="1668"/>
                                          </p:stCondLst>
                                        </p:cTn>
                                        <p:tgtEl>
                                          <p:spTgt spid="4101">
                                            <p:txEl>
                                              <p:pRg st="0" end="0"/>
                                            </p:txEl>
                                          </p:spTgt>
                                        </p:tgtEl>
                                      </p:cBhvr>
                                      <p:to x="100000" y="100000"/>
                                    </p:animScale>
                                    <p:animScale>
                                      <p:cBhvr>
                                        <p:cTn id="37" dur="26">
                                          <p:stCondLst>
                                            <p:cond delay="1808"/>
                                          </p:stCondLst>
                                        </p:cTn>
                                        <p:tgtEl>
                                          <p:spTgt spid="4101">
                                            <p:txEl>
                                              <p:pRg st="0" end="0"/>
                                            </p:txEl>
                                          </p:spTgt>
                                        </p:tgtEl>
                                      </p:cBhvr>
                                      <p:to x="100000" y="95000"/>
                                    </p:animScale>
                                    <p:animScale>
                                      <p:cBhvr>
                                        <p:cTn id="38" dur="166" decel="50000">
                                          <p:stCondLst>
                                            <p:cond delay="1834"/>
                                          </p:stCondLst>
                                        </p:cTn>
                                        <p:tgtEl>
                                          <p:spTgt spid="4101">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down)">
                                      <p:cBhvr>
                                        <p:cTn id="43" dur="580">
                                          <p:stCondLst>
                                            <p:cond delay="0"/>
                                          </p:stCondLst>
                                        </p:cTn>
                                        <p:tgtEl>
                                          <p:spTgt spid="4"/>
                                        </p:tgtEl>
                                      </p:cBhvr>
                                    </p:animEffect>
                                    <p:anim calcmode="lin" valueType="num">
                                      <p:cBhvr>
                                        <p:cTn id="4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gtEl>
                                      </p:cBhvr>
                                      <p:to x="100000" y="60000"/>
                                    </p:animScale>
                                    <p:animScale>
                                      <p:cBhvr>
                                        <p:cTn id="50" dur="166" decel="50000">
                                          <p:stCondLst>
                                            <p:cond delay="676"/>
                                          </p:stCondLst>
                                        </p:cTn>
                                        <p:tgtEl>
                                          <p:spTgt spid="4"/>
                                        </p:tgtEl>
                                      </p:cBhvr>
                                      <p:to x="100000" y="100000"/>
                                    </p:animScale>
                                    <p:animScale>
                                      <p:cBhvr>
                                        <p:cTn id="51" dur="26">
                                          <p:stCondLst>
                                            <p:cond delay="1312"/>
                                          </p:stCondLst>
                                        </p:cTn>
                                        <p:tgtEl>
                                          <p:spTgt spid="4"/>
                                        </p:tgtEl>
                                      </p:cBhvr>
                                      <p:to x="100000" y="80000"/>
                                    </p:animScale>
                                    <p:animScale>
                                      <p:cBhvr>
                                        <p:cTn id="52" dur="166" decel="50000">
                                          <p:stCondLst>
                                            <p:cond delay="1338"/>
                                          </p:stCondLst>
                                        </p:cTn>
                                        <p:tgtEl>
                                          <p:spTgt spid="4"/>
                                        </p:tgtEl>
                                      </p:cBhvr>
                                      <p:to x="100000" y="100000"/>
                                    </p:animScale>
                                    <p:animScale>
                                      <p:cBhvr>
                                        <p:cTn id="53" dur="26">
                                          <p:stCondLst>
                                            <p:cond delay="1642"/>
                                          </p:stCondLst>
                                        </p:cTn>
                                        <p:tgtEl>
                                          <p:spTgt spid="4"/>
                                        </p:tgtEl>
                                      </p:cBhvr>
                                      <p:to x="100000" y="90000"/>
                                    </p:animScale>
                                    <p:animScale>
                                      <p:cBhvr>
                                        <p:cTn id="54" dur="166" decel="50000">
                                          <p:stCondLst>
                                            <p:cond delay="1668"/>
                                          </p:stCondLst>
                                        </p:cTn>
                                        <p:tgtEl>
                                          <p:spTgt spid="4"/>
                                        </p:tgtEl>
                                      </p:cBhvr>
                                      <p:to x="100000" y="100000"/>
                                    </p:animScale>
                                    <p:animScale>
                                      <p:cBhvr>
                                        <p:cTn id="55" dur="26">
                                          <p:stCondLst>
                                            <p:cond delay="1808"/>
                                          </p:stCondLst>
                                        </p:cTn>
                                        <p:tgtEl>
                                          <p:spTgt spid="4"/>
                                        </p:tgtEl>
                                      </p:cBhvr>
                                      <p:to x="100000" y="95000"/>
                                    </p:animScale>
                                    <p:animScale>
                                      <p:cBhvr>
                                        <p:cTn id="56" dur="166" decel="50000">
                                          <p:stCondLst>
                                            <p:cond delay="1834"/>
                                          </p:stCondLst>
                                        </p:cTn>
                                        <p:tgtEl>
                                          <p:spTgt spid="4"/>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p:cTn id="61" dur="1000" fill="hold"/>
                                        <p:tgtEl>
                                          <p:spTgt spid="5"/>
                                        </p:tgtEl>
                                        <p:attrNameLst>
                                          <p:attrName>ppt_x</p:attrName>
                                        </p:attrNameLst>
                                      </p:cBhvr>
                                      <p:tavLst>
                                        <p:tav tm="0">
                                          <p:val>
                                            <p:strVal val="#ppt_x-.2"/>
                                          </p:val>
                                        </p:tav>
                                        <p:tav tm="100000">
                                          <p:val>
                                            <p:strVal val="#ppt_x"/>
                                          </p:val>
                                        </p:tav>
                                      </p:tavLst>
                                    </p:anim>
                                    <p:anim calcmode="lin" valueType="num">
                                      <p:cBhvr>
                                        <p:cTn id="62"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6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build="p"/>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ثانيا ً: ذوات الفلقتين</a:t>
            </a:r>
            <a:br>
              <a:rPr lang="ar-SA" dirty="0" smtClean="0"/>
            </a:br>
            <a:r>
              <a:rPr lang="en-US" dirty="0" err="1" smtClean="0"/>
              <a:t>Arohichlamydeae</a:t>
            </a:r>
            <a:endParaRPr lang="en-US" dirty="0"/>
          </a:p>
        </p:txBody>
      </p:sp>
      <p:sp>
        <p:nvSpPr>
          <p:cNvPr id="3" name="Content Placeholder 2"/>
          <p:cNvSpPr>
            <a:spLocks noGrp="1"/>
          </p:cNvSpPr>
          <p:nvPr>
            <p:ph idx="1"/>
          </p:nvPr>
        </p:nvSpPr>
        <p:spPr/>
        <p:txBody>
          <a:bodyPr/>
          <a:lstStyle/>
          <a:p>
            <a:pPr algn="r" rtl="1"/>
            <a:r>
              <a:rPr lang="ar-SA" dirty="0" smtClean="0"/>
              <a:t>(أ) ذات الغلاف غير المتميز او عارية </a:t>
            </a:r>
          </a:p>
          <a:p>
            <a:pPr>
              <a:buNone/>
            </a:pPr>
            <a:r>
              <a:rPr lang="en-US" dirty="0" err="1" smtClean="0"/>
              <a:t>Achlamydese</a:t>
            </a:r>
            <a:r>
              <a:rPr lang="en-US" dirty="0" smtClean="0"/>
              <a:t> or </a:t>
            </a:r>
            <a:r>
              <a:rPr lang="en-US" dirty="0" err="1" smtClean="0"/>
              <a:t>Monochlamydeae</a:t>
            </a:r>
            <a:endParaRPr lang="ar-SA" dirty="0" smtClean="0"/>
          </a:p>
          <a:p>
            <a:pPr>
              <a:buNone/>
            </a:pPr>
            <a:endParaRPr lang="ar-SA" dirty="0" smtClean="0"/>
          </a:p>
          <a:p>
            <a:pPr algn="r" rtl="1"/>
            <a:r>
              <a:rPr lang="ar-SA" dirty="0" smtClean="0"/>
              <a:t>رتبة  الكازوارينيات </a:t>
            </a:r>
            <a:r>
              <a:rPr lang="en-US" dirty="0" err="1" smtClean="0"/>
              <a:t>Verticillatae</a:t>
            </a:r>
            <a:r>
              <a:rPr lang="en-US" dirty="0" smtClean="0"/>
              <a:t> </a:t>
            </a:r>
            <a:endParaRPr lang="ar-SA" dirty="0" smtClean="0"/>
          </a:p>
          <a:p>
            <a:pPr lvl="1" algn="r" rtl="1"/>
            <a:r>
              <a:rPr lang="ar-SA" dirty="0" smtClean="0"/>
              <a:t>الفصيلة الكازوارينية </a:t>
            </a:r>
            <a:r>
              <a:rPr lang="en-US" dirty="0" err="1" smtClean="0"/>
              <a:t>Casuarinacae</a:t>
            </a:r>
            <a:endParaRPr lang="ar-SA" dirty="0" smtClean="0"/>
          </a:p>
          <a:p>
            <a:pPr lvl="1" algn="r" rtl="1"/>
            <a:endParaRPr lang="ar-SA" dirty="0" smtClean="0"/>
          </a:p>
          <a:p>
            <a:pPr algn="r" rtl="1"/>
            <a:r>
              <a:rPr lang="ar-SA" dirty="0" smtClean="0"/>
              <a:t>رتبة  الصفصافيات  </a:t>
            </a:r>
            <a:r>
              <a:rPr lang="en-US" dirty="0" err="1" smtClean="0"/>
              <a:t>Salicales</a:t>
            </a:r>
            <a:endParaRPr lang="ar-SA" dirty="0" smtClean="0"/>
          </a:p>
          <a:p>
            <a:pPr lvl="1" algn="r" rtl="1"/>
            <a:r>
              <a:rPr lang="ar-SA" dirty="0" smtClean="0"/>
              <a:t>الفصيلة الصفصافية </a:t>
            </a:r>
            <a:r>
              <a:rPr lang="en-US" dirty="0" err="1" smtClean="0"/>
              <a:t>Salicaceae</a:t>
            </a:r>
            <a:r>
              <a:rPr lang="en-US" dirty="0" smtClean="0"/>
              <a:t> </a:t>
            </a:r>
          </a:p>
          <a:p>
            <a:pPr lvl="1" algn="r" rtl="1"/>
            <a:endParaRPr lang="en-US" dirty="0" smtClean="0"/>
          </a:p>
          <a:p>
            <a:pPr lvl="1" algn="r" rtl="1">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625" y="457200"/>
            <a:ext cx="7772400" cy="5638800"/>
          </a:xfrm>
        </p:spPr>
        <p:txBody>
          <a:bodyPr/>
          <a:lstStyle/>
          <a:p>
            <a:pPr algn="r" rtl="1"/>
            <a:r>
              <a:rPr lang="ar-SA" dirty="0" smtClean="0"/>
              <a:t>رتبة  الحراقيات </a:t>
            </a:r>
            <a:r>
              <a:rPr lang="en-US" dirty="0" err="1" smtClean="0"/>
              <a:t>Urticales</a:t>
            </a:r>
            <a:r>
              <a:rPr lang="en-US" dirty="0" smtClean="0"/>
              <a:t> </a:t>
            </a:r>
            <a:endParaRPr lang="ar-SA" dirty="0" smtClean="0"/>
          </a:p>
          <a:p>
            <a:pPr lvl="1" algn="r" rtl="1"/>
            <a:r>
              <a:rPr lang="ar-SA" dirty="0" smtClean="0"/>
              <a:t>الفصيلة التوتية </a:t>
            </a:r>
            <a:r>
              <a:rPr lang="en-US" dirty="0" err="1" smtClean="0"/>
              <a:t>Moraceae</a:t>
            </a:r>
            <a:r>
              <a:rPr lang="en-US" dirty="0" smtClean="0"/>
              <a:t> </a:t>
            </a:r>
            <a:endParaRPr lang="ar-SA" dirty="0" smtClean="0"/>
          </a:p>
          <a:p>
            <a:pPr lvl="1" algn="r" rtl="1"/>
            <a:r>
              <a:rPr lang="ar-SA" dirty="0" smtClean="0"/>
              <a:t>الفصيلة الحراقية </a:t>
            </a:r>
            <a:r>
              <a:rPr lang="en-US" dirty="0" err="1" smtClean="0"/>
              <a:t>Urticaceae</a:t>
            </a:r>
            <a:r>
              <a:rPr lang="en-US" dirty="0" smtClean="0"/>
              <a:t> </a:t>
            </a:r>
          </a:p>
          <a:p>
            <a:pPr lvl="1" algn="r" rtl="1">
              <a:buNone/>
            </a:pPr>
            <a:endParaRPr lang="ar-SA" dirty="0" smtClean="0"/>
          </a:p>
          <a:p>
            <a:pPr algn="r" rtl="1"/>
            <a:r>
              <a:rPr lang="ar-SA" dirty="0" smtClean="0"/>
              <a:t>رتبة  الجرفليا</a:t>
            </a:r>
            <a:r>
              <a:rPr lang="en-US" dirty="0" err="1" smtClean="0"/>
              <a:t>Froteales</a:t>
            </a:r>
            <a:r>
              <a:rPr lang="en-US" dirty="0" smtClean="0"/>
              <a:t> </a:t>
            </a:r>
            <a:endParaRPr lang="ar-SA" dirty="0" smtClean="0"/>
          </a:p>
          <a:p>
            <a:pPr lvl="1" algn="r" rtl="1"/>
            <a:r>
              <a:rPr lang="ar-SA" dirty="0" smtClean="0"/>
              <a:t>فصيلة الجرفليا </a:t>
            </a:r>
            <a:r>
              <a:rPr lang="en-US" dirty="0" err="1" smtClean="0"/>
              <a:t>Proteaceaes</a:t>
            </a:r>
            <a:r>
              <a:rPr lang="en-US" dirty="0" smtClean="0"/>
              <a:t> </a:t>
            </a:r>
            <a:endParaRPr lang="ar-SA" dirty="0" smtClean="0"/>
          </a:p>
          <a:p>
            <a:pPr lvl="1" algn="r" rtl="1"/>
            <a:endParaRPr lang="ar-SA" dirty="0" smtClean="0"/>
          </a:p>
          <a:p>
            <a:pPr algn="r" rtl="1"/>
            <a:r>
              <a:rPr lang="ar-SA" dirty="0" smtClean="0"/>
              <a:t>رتبة  ضرس العجوز </a:t>
            </a:r>
            <a:r>
              <a:rPr lang="en-US" dirty="0" err="1" smtClean="0"/>
              <a:t>Polygonales</a:t>
            </a:r>
            <a:endParaRPr lang="ar-SA" dirty="0" smtClean="0"/>
          </a:p>
          <a:p>
            <a:pPr lvl="1" algn="r" rtl="1"/>
            <a:r>
              <a:rPr lang="ar-SA" dirty="0" smtClean="0"/>
              <a:t>فصيلة ضرس العجوز </a:t>
            </a:r>
            <a:r>
              <a:rPr lang="en-US" dirty="0" err="1" smtClean="0"/>
              <a:t>Polygonaceas</a:t>
            </a:r>
            <a:endParaRPr lang="ar-SA" dirty="0" smtClean="0"/>
          </a:p>
          <a:p>
            <a:pPr algn="r" rt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82625" y="457200"/>
            <a:ext cx="7772400" cy="5638800"/>
          </a:xfrm>
          <a:prstGeom prst="rect">
            <a:avLst/>
          </a:prstGeom>
        </p:spPr>
        <p:txBody>
          <a:bodyPr/>
          <a:lstStyle/>
          <a:p>
            <a:pPr marL="342900" marR="0" lvl="0" indent="-342900" algn="r" defTabSz="914400" rtl="1" eaLnBrk="1" fontAlgn="base" latinLnBrk="0" hangingPunct="1">
              <a:lnSpc>
                <a:spcPct val="90000"/>
              </a:lnSpc>
              <a:spcBef>
                <a:spcPct val="20000"/>
              </a:spcBef>
              <a:spcAft>
                <a:spcPct val="0"/>
              </a:spcAft>
              <a:buClr>
                <a:schemeClr val="tx2"/>
              </a:buClr>
              <a:buSzPct val="75000"/>
              <a:buFont typeface="Wingdings" pitchFamily="2" charset="2"/>
              <a:buChar char="l"/>
              <a:tabLst/>
              <a:defRPr/>
            </a:pPr>
            <a:r>
              <a:rPr kumimoji="0" lang="ar-SA" sz="3200" b="0" i="0" u="none" strike="noStrike" kern="0" cap="none" spc="0" normalizeH="0" baseline="0" noProof="0" dirty="0" smtClean="0">
                <a:ln>
                  <a:noFill/>
                </a:ln>
                <a:solidFill>
                  <a:schemeClr val="tx1"/>
                </a:solidFill>
                <a:effectLst/>
                <a:uLnTx/>
                <a:uFillTx/>
                <a:latin typeface="+mn-lt"/>
                <a:ea typeface="+mn-ea"/>
                <a:cs typeface="+mn-cs"/>
              </a:rPr>
              <a:t>رتبة  </a:t>
            </a:r>
            <a:r>
              <a:rPr kumimoji="0" lang="ar-SA" sz="3200" kern="0" dirty="0" smtClean="0">
                <a:latin typeface="+mn-lt"/>
                <a:cs typeface="+mn-cs"/>
              </a:rPr>
              <a:t>العشبيات المحورية </a:t>
            </a:r>
            <a:r>
              <a:rPr kumimoji="0" lang="en-US" sz="3200" b="0" i="0" u="none" strike="noStrike" kern="0" cap="none" spc="0" normalizeH="0" baseline="0" noProof="0" dirty="0" err="1" smtClean="0">
                <a:ln>
                  <a:noFill/>
                </a:ln>
                <a:solidFill>
                  <a:schemeClr val="tx1"/>
                </a:solidFill>
                <a:effectLst/>
                <a:uLnTx/>
                <a:uFillTx/>
                <a:latin typeface="+mn-lt"/>
                <a:ea typeface="+mn-ea"/>
                <a:cs typeface="+mn-cs"/>
              </a:rPr>
              <a:t>Centrospermae</a:t>
            </a: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endParaRPr kumimoji="0" lang="ar-SA" sz="32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r" defTabSz="914400" rtl="1" eaLnBrk="1" fontAlgn="base" latinLnBrk="0" hangingPunct="1">
              <a:lnSpc>
                <a:spcPct val="100000"/>
              </a:lnSpc>
              <a:spcBef>
                <a:spcPct val="20000"/>
              </a:spcBef>
              <a:spcAft>
                <a:spcPct val="0"/>
              </a:spcAft>
              <a:buClr>
                <a:schemeClr val="tx1"/>
              </a:buClr>
              <a:buSzTx/>
              <a:buFontTx/>
              <a:buChar char="–"/>
              <a:tabLst/>
              <a:defRPr/>
            </a:pPr>
            <a:r>
              <a:rPr kumimoji="0" lang="ar-SA" sz="2800" b="0" i="0" u="none" strike="noStrike" kern="0" cap="none" spc="0" normalizeH="0" baseline="0" noProof="0" dirty="0" smtClean="0">
                <a:ln>
                  <a:noFill/>
                </a:ln>
                <a:solidFill>
                  <a:schemeClr val="tx1"/>
                </a:solidFill>
                <a:effectLst/>
                <a:uLnTx/>
                <a:uFillTx/>
                <a:latin typeface="+mn-lt"/>
                <a:cs typeface="+mn-cs"/>
              </a:rPr>
              <a:t>فصيلة الزربيح</a:t>
            </a:r>
            <a:r>
              <a:rPr kumimoji="0" lang="en-US" sz="2800" b="0" i="0" u="none" strike="noStrike" kern="0" cap="none" spc="0" normalizeH="0" baseline="0" noProof="0" dirty="0" err="1" smtClean="0">
                <a:ln>
                  <a:noFill/>
                </a:ln>
                <a:solidFill>
                  <a:schemeClr val="tx1"/>
                </a:solidFill>
                <a:effectLst/>
                <a:uLnTx/>
                <a:uFillTx/>
                <a:latin typeface="+mn-lt"/>
                <a:cs typeface="+mn-cs"/>
              </a:rPr>
              <a:t>Chenopodiaoeae</a:t>
            </a:r>
            <a:r>
              <a:rPr kumimoji="0" lang="en-US" sz="2800" b="0" i="0" u="none" strike="noStrike" kern="0" cap="none" spc="0" normalizeH="0" baseline="0" noProof="0" dirty="0" smtClean="0">
                <a:ln>
                  <a:noFill/>
                </a:ln>
                <a:solidFill>
                  <a:schemeClr val="tx1"/>
                </a:solidFill>
                <a:effectLst/>
                <a:uLnTx/>
                <a:uFillTx/>
                <a:latin typeface="+mn-lt"/>
                <a:cs typeface="+mn-cs"/>
              </a:rPr>
              <a:t> </a:t>
            </a:r>
            <a:endParaRPr kumimoji="0" lang="ar-SA" sz="2800" b="0" i="0" u="none" strike="noStrike" kern="0" cap="none" spc="0" normalizeH="0" baseline="0" noProof="0" dirty="0" smtClean="0">
              <a:ln>
                <a:noFill/>
              </a:ln>
              <a:solidFill>
                <a:schemeClr val="tx1"/>
              </a:solidFill>
              <a:effectLst/>
              <a:uLnTx/>
              <a:uFillTx/>
              <a:latin typeface="+mn-lt"/>
              <a:cs typeface="+mn-cs"/>
            </a:endParaRPr>
          </a:p>
          <a:p>
            <a:pPr marL="742950" marR="0" lvl="1" indent="-285750" algn="r" defTabSz="914400" rtl="1" eaLnBrk="1" fontAlgn="base" latinLnBrk="0" hangingPunct="1">
              <a:lnSpc>
                <a:spcPct val="100000"/>
              </a:lnSpc>
              <a:spcBef>
                <a:spcPct val="20000"/>
              </a:spcBef>
              <a:spcAft>
                <a:spcPct val="0"/>
              </a:spcAft>
              <a:buClr>
                <a:schemeClr val="tx1"/>
              </a:buClr>
              <a:buSzTx/>
              <a:buFontTx/>
              <a:buChar char="–"/>
              <a:tabLst/>
              <a:defRPr/>
            </a:pPr>
            <a:r>
              <a:rPr kumimoji="0" lang="ar-SA" sz="2800" b="0" i="0" u="none" strike="noStrike" kern="0" cap="none" spc="0" normalizeH="0" baseline="0" noProof="0" dirty="0" smtClean="0">
                <a:ln>
                  <a:noFill/>
                </a:ln>
                <a:solidFill>
                  <a:schemeClr val="tx1"/>
                </a:solidFill>
                <a:effectLst/>
                <a:uLnTx/>
                <a:uFillTx/>
                <a:latin typeface="+mn-lt"/>
                <a:cs typeface="+mn-cs"/>
              </a:rPr>
              <a:t>فصيلة الأمراتس</a:t>
            </a:r>
            <a:r>
              <a:rPr kumimoji="0" lang="en-US" sz="2800" b="0" i="0" u="none" strike="noStrike" kern="0" cap="none" spc="0" normalizeH="0" baseline="0" noProof="0" dirty="0" err="1" smtClean="0">
                <a:ln>
                  <a:noFill/>
                </a:ln>
                <a:solidFill>
                  <a:schemeClr val="tx1"/>
                </a:solidFill>
                <a:effectLst/>
                <a:uLnTx/>
                <a:uFillTx/>
                <a:latin typeface="+mn-lt"/>
                <a:cs typeface="+mn-cs"/>
              </a:rPr>
              <a:t>Amerantaceae</a:t>
            </a:r>
            <a:r>
              <a:rPr kumimoji="0" lang="en-US" sz="2800" b="0" i="0" u="none" strike="noStrike" kern="0" cap="none" spc="0" normalizeH="0" baseline="0" noProof="0" dirty="0" smtClean="0">
                <a:ln>
                  <a:noFill/>
                </a:ln>
                <a:solidFill>
                  <a:schemeClr val="tx1"/>
                </a:solidFill>
                <a:effectLst/>
                <a:uLnTx/>
                <a:uFillTx/>
                <a:latin typeface="+mn-lt"/>
                <a:cs typeface="+mn-cs"/>
              </a:rPr>
              <a:t> </a:t>
            </a:r>
            <a:endParaRPr kumimoji="0" lang="ar-SA" sz="2800" b="0" i="0" u="none" strike="noStrike" kern="0" cap="none" spc="0" normalizeH="0" baseline="0" noProof="0" dirty="0" smtClean="0">
              <a:ln>
                <a:noFill/>
              </a:ln>
              <a:solidFill>
                <a:schemeClr val="tx1"/>
              </a:solidFill>
              <a:effectLst/>
              <a:uLnTx/>
              <a:uFillTx/>
              <a:latin typeface="+mn-lt"/>
              <a:cs typeface="+mn-cs"/>
            </a:endParaRPr>
          </a:p>
          <a:p>
            <a:pPr marL="742950" marR="0" lvl="1" indent="-285750" algn="r" defTabSz="914400" rtl="1" eaLnBrk="1" fontAlgn="base" latinLnBrk="0" hangingPunct="1">
              <a:lnSpc>
                <a:spcPct val="100000"/>
              </a:lnSpc>
              <a:spcBef>
                <a:spcPct val="20000"/>
              </a:spcBef>
              <a:spcAft>
                <a:spcPct val="0"/>
              </a:spcAft>
              <a:buClr>
                <a:schemeClr val="tx1"/>
              </a:buClr>
              <a:buSzTx/>
              <a:buFontTx/>
              <a:buChar char="–"/>
              <a:tabLst/>
              <a:defRPr/>
            </a:pPr>
            <a:r>
              <a:rPr kumimoji="0" lang="ar-SA" sz="2800" b="0" i="0" u="none" strike="noStrike" kern="0" cap="none" spc="0" normalizeH="0" baseline="0" noProof="0" dirty="0" smtClean="0">
                <a:ln>
                  <a:noFill/>
                </a:ln>
                <a:solidFill>
                  <a:schemeClr val="tx1"/>
                </a:solidFill>
                <a:effectLst/>
                <a:uLnTx/>
                <a:uFillTx/>
                <a:latin typeface="+mn-lt"/>
                <a:cs typeface="+mn-cs"/>
              </a:rPr>
              <a:t>فصيلة الجهنمية</a:t>
            </a:r>
            <a:r>
              <a:rPr kumimoji="0" lang="en-US" sz="2800" b="0" i="0" u="none" strike="noStrike" kern="0" cap="none" spc="0" normalizeH="0" baseline="0" noProof="0" smtClean="0">
                <a:ln>
                  <a:noFill/>
                </a:ln>
                <a:solidFill>
                  <a:schemeClr val="tx1"/>
                </a:solidFill>
                <a:effectLst/>
                <a:uLnTx/>
                <a:uFillTx/>
                <a:latin typeface="+mn-lt"/>
                <a:cs typeface="+mn-cs"/>
              </a:rPr>
              <a:t> My</a:t>
            </a:r>
            <a:endParaRPr kumimoji="0" lang="ar-SA" sz="2800" b="0" i="0" u="none" strike="noStrike" kern="0" cap="none" spc="0" normalizeH="0" baseline="0" noProof="0" dirty="0" smtClean="0">
              <a:ln>
                <a:noFill/>
              </a:ln>
              <a:solidFill>
                <a:schemeClr val="tx1"/>
              </a:solidFill>
              <a:effectLst/>
              <a:uLnTx/>
              <a:uFillTx/>
              <a:latin typeface="+mn-lt"/>
              <a:cs typeface="+mn-cs"/>
            </a:endParaRPr>
          </a:p>
          <a:p>
            <a:pPr marL="742950" marR="0" lvl="1" indent="-285750" algn="r" defTabSz="914400" rtl="1" eaLnBrk="1" fontAlgn="base" latinLnBrk="0" hangingPunct="1">
              <a:lnSpc>
                <a:spcPct val="100000"/>
              </a:lnSpc>
              <a:spcBef>
                <a:spcPct val="20000"/>
              </a:spcBef>
              <a:spcAft>
                <a:spcPct val="0"/>
              </a:spcAft>
              <a:buClr>
                <a:schemeClr val="tx1"/>
              </a:buClr>
              <a:buSzTx/>
              <a:buFontTx/>
              <a:buChar char="–"/>
              <a:tabLst/>
              <a:defRPr/>
            </a:pPr>
            <a:r>
              <a:rPr kumimoji="0" lang="ar-SA" sz="2800" kern="0" dirty="0" smtClean="0">
                <a:latin typeface="+mn-lt"/>
                <a:cs typeface="+mn-cs"/>
              </a:rPr>
              <a:t>فصيلة حي حلم</a:t>
            </a:r>
          </a:p>
          <a:p>
            <a:pPr marL="742950" marR="0" lvl="1" indent="-285750" algn="r" defTabSz="914400" rtl="1" eaLnBrk="1" fontAlgn="base" latinLnBrk="0" hangingPunct="1">
              <a:lnSpc>
                <a:spcPct val="100000"/>
              </a:lnSpc>
              <a:spcBef>
                <a:spcPct val="20000"/>
              </a:spcBef>
              <a:spcAft>
                <a:spcPct val="0"/>
              </a:spcAft>
              <a:buClr>
                <a:schemeClr val="tx1"/>
              </a:buClr>
              <a:buSzTx/>
              <a:buFontTx/>
              <a:buChar char="–"/>
              <a:tabLst/>
              <a:defRPr/>
            </a:pPr>
            <a:r>
              <a:rPr kumimoji="0" lang="ar-SA" sz="2800" b="0" i="0" u="none" strike="noStrike" kern="0" cap="none" spc="0" normalizeH="0" baseline="0" noProof="0" dirty="0" smtClean="0">
                <a:ln>
                  <a:noFill/>
                </a:ln>
                <a:solidFill>
                  <a:schemeClr val="tx1"/>
                </a:solidFill>
                <a:effectLst/>
                <a:uLnTx/>
                <a:uFillTx/>
                <a:latin typeface="+mn-lt"/>
                <a:cs typeface="+mn-cs"/>
              </a:rPr>
              <a:t>فصيلة الرجلة </a:t>
            </a:r>
          </a:p>
          <a:p>
            <a:pPr marL="742950" marR="0" lvl="1" indent="-285750" algn="r" defTabSz="914400" rtl="1" eaLnBrk="1" fontAlgn="base" latinLnBrk="0" hangingPunct="1">
              <a:lnSpc>
                <a:spcPct val="100000"/>
              </a:lnSpc>
              <a:spcBef>
                <a:spcPct val="20000"/>
              </a:spcBef>
              <a:spcAft>
                <a:spcPct val="0"/>
              </a:spcAft>
              <a:buClr>
                <a:schemeClr val="tx1"/>
              </a:buClr>
              <a:buSzTx/>
              <a:buFontTx/>
              <a:buChar char="–"/>
              <a:tabLst/>
              <a:defRPr/>
            </a:pPr>
            <a:r>
              <a:rPr kumimoji="0" lang="ar-SA" sz="2800" kern="0" dirty="0" smtClean="0">
                <a:latin typeface="+mn-lt"/>
                <a:cs typeface="+mn-cs"/>
              </a:rPr>
              <a:t>فصيلة القرنفل</a:t>
            </a:r>
            <a:endParaRPr kumimoji="0" lang="en-US" sz="2800" b="0" i="0" u="none" strike="noStrike" kern="0" cap="none" spc="0" normalizeH="0" baseline="0" noProof="0" dirty="0" smtClean="0">
              <a:ln>
                <a:noFill/>
              </a:ln>
              <a:solidFill>
                <a:schemeClr val="tx1"/>
              </a:solidFill>
              <a:effectLst/>
              <a:uLnTx/>
              <a:uFillTx/>
              <a:latin typeface="+mn-lt"/>
              <a:cs typeface="+mn-cs"/>
            </a:endParaRPr>
          </a:p>
          <a:p>
            <a:pPr marL="742950" marR="0" lvl="1" indent="-285750" algn="r" defTabSz="914400" rtl="1" eaLnBrk="1" fontAlgn="base" latinLnBrk="0" hangingPunct="1">
              <a:lnSpc>
                <a:spcPct val="100000"/>
              </a:lnSpc>
              <a:spcBef>
                <a:spcPct val="20000"/>
              </a:spcBef>
              <a:spcAft>
                <a:spcPct val="0"/>
              </a:spcAft>
              <a:buClr>
                <a:schemeClr val="tx1"/>
              </a:buClr>
              <a:buSzTx/>
              <a:buFontTx/>
              <a:buNone/>
              <a:tabLst/>
              <a:defRPr/>
            </a:pPr>
            <a:endParaRPr kumimoji="0" lang="ar-SA" sz="2800" b="0" i="0" u="none" strike="noStrike" kern="0" cap="none" spc="0" normalizeH="0" baseline="0" noProof="0" dirty="0" smtClean="0">
              <a:ln>
                <a:noFill/>
              </a:ln>
              <a:solidFill>
                <a:schemeClr val="tx1"/>
              </a:solidFill>
              <a:effectLst/>
              <a:uLnTx/>
              <a:uFillTx/>
              <a:latin typeface="+mn-lt"/>
              <a:cs typeface="+mn-cs"/>
            </a:endParaRPr>
          </a:p>
          <a:p>
            <a:pPr marL="342900" marR="0" lvl="0" indent="-342900" algn="r" defTabSz="914400" rtl="1" eaLnBrk="1" fontAlgn="base" latinLnBrk="0" hangingPunct="1">
              <a:lnSpc>
                <a:spcPct val="90000"/>
              </a:lnSpc>
              <a:spcBef>
                <a:spcPct val="20000"/>
              </a:spcBef>
              <a:spcAft>
                <a:spcPct val="0"/>
              </a:spcAft>
              <a:buClr>
                <a:schemeClr val="tx2"/>
              </a:buClr>
              <a:buSzPct val="75000"/>
              <a:buFont typeface="Wingdings" pitchFamily="2" charset="2"/>
              <a:buChar char="l"/>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304800" y="381000"/>
            <a:ext cx="8458200" cy="990600"/>
          </a:xfrm>
        </p:spPr>
        <p:txBody>
          <a:bodyPr/>
          <a:lstStyle/>
          <a:p>
            <a:pPr algn="ctr" eaLnBrk="1" hangingPunct="1">
              <a:defRPr/>
            </a:pPr>
            <a:r>
              <a:rPr lang="ar-SA" sz="4800" dirty="0" smtClean="0">
                <a:solidFill>
                  <a:srgbClr val="FFFF00"/>
                </a:solidFill>
              </a:rPr>
              <a:t>رؤية ورسالة جامعة الملك سعود</a:t>
            </a:r>
            <a:endParaRPr lang="en-US" sz="4800" dirty="0">
              <a:solidFill>
                <a:srgbClr val="FFFF00"/>
              </a:solidFill>
            </a:endParaRPr>
          </a:p>
        </p:txBody>
      </p:sp>
      <p:sp>
        <p:nvSpPr>
          <p:cNvPr id="9221" name="Rectangle 5"/>
          <p:cNvSpPr>
            <a:spLocks noGrp="1" noChangeArrowheads="1"/>
          </p:cNvSpPr>
          <p:nvPr>
            <p:ph idx="1"/>
          </p:nvPr>
        </p:nvSpPr>
        <p:spPr>
          <a:xfrm>
            <a:off x="457200" y="1524000"/>
            <a:ext cx="8305800" cy="2286000"/>
          </a:xfrm>
        </p:spPr>
        <p:txBody>
          <a:bodyPr/>
          <a:lstStyle/>
          <a:p>
            <a:pPr algn="just" rtl="1" eaLnBrk="1" hangingPunct="1"/>
            <a:r>
              <a:rPr lang="ar-SA" smtClean="0">
                <a:solidFill>
                  <a:srgbClr val="FFFF00"/>
                </a:solidFill>
              </a:rPr>
              <a:t>الرِؤية: </a:t>
            </a:r>
            <a:r>
              <a:rPr lang="ar-SA" smtClean="0"/>
              <a:t>تحقيق الريادة في تنويع أساليب التعليم والتعلم وتطويرها من خلال التعلم الإلكتروني القائم على تقنية المعلومات والاتصال الحديثة وأن تكون العمادة رائدة في نشر التعليم وتيسيره باستخدام أحدث تقنيات المعلومات والاتصال</a:t>
            </a:r>
            <a:r>
              <a:rPr lang="en-US" smtClean="0"/>
              <a:t>.</a:t>
            </a:r>
          </a:p>
        </p:txBody>
      </p:sp>
      <p:sp>
        <p:nvSpPr>
          <p:cNvPr id="4" name="Rectangle 5"/>
          <p:cNvSpPr txBox="1">
            <a:spLocks noChangeArrowheads="1"/>
          </p:cNvSpPr>
          <p:nvPr/>
        </p:nvSpPr>
        <p:spPr bwMode="auto">
          <a:xfrm>
            <a:off x="457200" y="3962400"/>
            <a:ext cx="8305800" cy="2057400"/>
          </a:xfrm>
          <a:prstGeom prst="rect">
            <a:avLst/>
          </a:prstGeom>
          <a:noFill/>
          <a:ln w="9525">
            <a:noFill/>
            <a:miter lim="800000"/>
            <a:headEnd/>
            <a:tailEnd/>
          </a:ln>
          <a:effectLst/>
        </p:spPr>
        <p:txBody>
          <a:bodyPr lIns="182562" tIns="46038" rIns="182562" bIns="46038"/>
          <a:lstStyle/>
          <a:p>
            <a:pPr marL="342900" indent="-342900" algn="just" rtl="1">
              <a:lnSpc>
                <a:spcPct val="90000"/>
              </a:lnSpc>
              <a:spcBef>
                <a:spcPct val="20000"/>
              </a:spcBef>
              <a:buClr>
                <a:schemeClr val="tx2"/>
              </a:buClr>
              <a:buSzPct val="75000"/>
              <a:buFont typeface="Wingdings" pitchFamily="2" charset="2"/>
              <a:buChar char="l"/>
              <a:defRPr/>
            </a:pPr>
            <a:r>
              <a:rPr kumimoji="0" lang="ar-SA" sz="3200" kern="0" dirty="0">
                <a:latin typeface="+mn-lt"/>
                <a:cs typeface="+mn-cs"/>
              </a:rPr>
              <a:t>الرسالة: </a:t>
            </a:r>
            <a:r>
              <a:rPr kumimoji="0" lang="ar-SA" sz="3200" kern="0" dirty="0">
                <a:solidFill>
                  <a:schemeClr val="accent6"/>
                </a:solidFill>
                <a:latin typeface="+mn-lt"/>
                <a:cs typeface="+mn-cs"/>
              </a:rPr>
              <a:t>مساعدة أعضاء هيئة التدريس والطلاب لتجويد عملية التعلم من خلال استثمار أساليب التعلم الإلكتروني، وإتاحة الفرصة للمتعلم لاحتيار المكان والزمان المناسبين للتعلم ومساعدة أعضاء هيئة التدريس على تفعيل التعليم من خلال تقديم المحتوى العلمي بأساليب تعتمد على تقنية المعلومات والاتصال الحديثة</a:t>
            </a:r>
            <a:r>
              <a:rPr kumimoji="0" lang="en-US" sz="3200" kern="0" dirty="0">
                <a:solidFill>
                  <a:schemeClr val="accent6"/>
                </a:solidFill>
                <a:latin typeface="+mn-lt"/>
                <a:cs typeface="+mn-cs"/>
              </a:rPr>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Scale>
                                      <p:cBhvr>
                                        <p:cTn id="7" dur="1000" decel="50000" fill="hold">
                                          <p:stCondLst>
                                            <p:cond delay="0"/>
                                          </p:stCondLst>
                                        </p:cTn>
                                        <p:tgtEl>
                                          <p:spTgt spid="92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220"/>
                                        </p:tgtEl>
                                        <p:attrNameLst>
                                          <p:attrName>ppt_x</p:attrName>
                                          <p:attrName>ppt_y</p:attrName>
                                        </p:attrNameLst>
                                      </p:cBhvr>
                                    </p:animMotion>
                                    <p:animEffect transition="in" filter="fade">
                                      <p:cBhvr>
                                        <p:cTn id="9" dur="1000"/>
                                        <p:tgtEl>
                                          <p:spTgt spid="9220"/>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9221">
                                            <p:txEl>
                                              <p:pRg st="0" end="0"/>
                                            </p:txEl>
                                          </p:spTgt>
                                        </p:tgtEl>
                                        <p:attrNameLst>
                                          <p:attrName>style.visibility</p:attrName>
                                        </p:attrNameLst>
                                      </p:cBhvr>
                                      <p:to>
                                        <p:strVal val="visible"/>
                                      </p:to>
                                    </p:set>
                                    <p:animScale>
                                      <p:cBhvr>
                                        <p:cTn id="14" dur="1000" decel="50000" fill="hold">
                                          <p:stCondLst>
                                            <p:cond delay="0"/>
                                          </p:stCondLst>
                                        </p:cTn>
                                        <p:tgtEl>
                                          <p:spTgt spid="9221">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9221">
                                            <p:txEl>
                                              <p:pRg st="0" end="0"/>
                                            </p:txEl>
                                          </p:spTgt>
                                        </p:tgtEl>
                                        <p:attrNameLst>
                                          <p:attrName>ppt_x</p:attrName>
                                          <p:attrName>ppt_y</p:attrName>
                                        </p:attrNameLst>
                                      </p:cBhvr>
                                    </p:animMotion>
                                    <p:animEffect transition="in" filter="fade">
                                      <p:cBhvr>
                                        <p:cTn id="16" dur="1000"/>
                                        <p:tgtEl>
                                          <p:spTgt spid="922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Scale>
                                      <p:cBhvr>
                                        <p:cTn id="21" dur="1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4">
                                            <p:txEl>
                                              <p:pRg st="0" end="0"/>
                                            </p:txEl>
                                          </p:spTgt>
                                        </p:tgtEl>
                                        <p:attrNameLst>
                                          <p:attrName>ppt_x</p:attrName>
                                          <p:attrName>ppt_y</p:attrName>
                                        </p:attrNameLst>
                                      </p:cBhvr>
                                    </p:animMotion>
                                    <p:animEffect transition="in" filter="fade">
                                      <p:cBhvr>
                                        <p:cTn id="23"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رؤية ورسالة كليه العلوم</a:t>
            </a:r>
            <a:endParaRPr lang="en-US" dirty="0"/>
          </a:p>
        </p:txBody>
      </p:sp>
      <p:sp>
        <p:nvSpPr>
          <p:cNvPr id="3" name="Content Placeholder 2"/>
          <p:cNvSpPr>
            <a:spLocks noGrp="1"/>
          </p:cNvSpPr>
          <p:nvPr>
            <p:ph idx="1"/>
          </p:nvPr>
        </p:nvSpPr>
        <p:spPr>
          <a:xfrm>
            <a:off x="457200" y="1828800"/>
            <a:ext cx="8229600" cy="4495800"/>
          </a:xfrm>
        </p:spPr>
        <p:txBody>
          <a:bodyPr/>
          <a:lstStyle/>
          <a:p>
            <a:pPr algn="r" rtl="1"/>
            <a:r>
              <a:rPr lang="ar-SA" dirty="0" smtClean="0">
                <a:solidFill>
                  <a:srgbClr val="FFFF00"/>
                </a:solidFill>
              </a:rPr>
              <a:t>الرؤية:</a:t>
            </a:r>
          </a:p>
          <a:p>
            <a:pPr algn="just" rtl="1"/>
            <a:r>
              <a:rPr lang="ar-SA" dirty="0" smtClean="0"/>
              <a:t>الوصول إلى معايير الجودة أكاديمياً وبحثياً وصناعة مخرج تعليمي مؤهل، و فعّال وبالتالي مُنتج. </a:t>
            </a:r>
          </a:p>
          <a:p>
            <a:pPr algn="r" rtl="1"/>
            <a:r>
              <a:rPr lang="ar-SA" dirty="0" smtClean="0">
                <a:solidFill>
                  <a:srgbClr val="FFFF00"/>
                </a:solidFill>
              </a:rPr>
              <a:t>الرسالة:</a:t>
            </a:r>
          </a:p>
          <a:p>
            <a:pPr algn="just" rtl="1"/>
            <a:r>
              <a:rPr lang="ar-SA" dirty="0" smtClean="0"/>
              <a:t>استقطاب الكفاءات من أهل الخبرة والعلم العميق للمشاركة في العملية التعليمية وتطوير البحث العلمي، و تطوير المقرر الدراسي من ناحية المضمون و وسيلة التعليم ليواكب آخر المستجدات العلمية، وتأهيل الطالب معرفياً وشخصياً ليتمكن باقتدار من خدمة مجتمعه.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8"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9" dur="500"/>
                                        <p:tgtEl>
                                          <p:spTgt spid="3">
                                            <p:txEl>
                                              <p:pRg st="0" end="0"/>
                                            </p:txEl>
                                          </p:spTgt>
                                        </p:tgtEl>
                                      </p:cBhvr>
                                    </p:animEffect>
                                  </p:childTnLst>
                                </p:cTn>
                              </p:par>
                              <p:par>
                                <p:cTn id="20" presetID="58" presetClass="entr" presetSubtype="0" accel="10000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3"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8" presetClass="entr" presetSubtype="0" accel="10000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32"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35" dur="500"/>
                                        <p:tgtEl>
                                          <p:spTgt spid="3">
                                            <p:txEl>
                                              <p:pRg st="2" end="2"/>
                                            </p:txEl>
                                          </p:spTgt>
                                        </p:tgtEl>
                                      </p:cBhvr>
                                    </p:animEffect>
                                  </p:childTnLst>
                                </p:cTn>
                              </p:par>
                              <p:par>
                                <p:cTn id="36" presetID="58" presetClass="entr" presetSubtype="0" accel="100000" fill="hold"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39"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4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304800" y="381000"/>
            <a:ext cx="8458200" cy="990600"/>
          </a:xfrm>
        </p:spPr>
        <p:txBody>
          <a:bodyPr/>
          <a:lstStyle/>
          <a:p>
            <a:pPr algn="ctr" eaLnBrk="1" hangingPunct="1">
              <a:defRPr/>
            </a:pPr>
            <a:r>
              <a:rPr lang="ar-SA" sz="4800" dirty="0" smtClean="0">
                <a:solidFill>
                  <a:srgbClr val="FFFF00"/>
                </a:solidFill>
              </a:rPr>
              <a:t>رؤية ورسالة قسم النبات والأحياء الدقيقة</a:t>
            </a:r>
            <a:endParaRPr lang="en-US" sz="4800" dirty="0">
              <a:solidFill>
                <a:srgbClr val="FFFF00"/>
              </a:solidFill>
            </a:endParaRPr>
          </a:p>
        </p:txBody>
      </p:sp>
      <p:sp>
        <p:nvSpPr>
          <p:cNvPr id="9221" name="Rectangle 5"/>
          <p:cNvSpPr>
            <a:spLocks noGrp="1" noChangeArrowheads="1"/>
          </p:cNvSpPr>
          <p:nvPr>
            <p:ph idx="1"/>
          </p:nvPr>
        </p:nvSpPr>
        <p:spPr>
          <a:xfrm>
            <a:off x="457200" y="1524000"/>
            <a:ext cx="8305800" cy="1752600"/>
          </a:xfrm>
        </p:spPr>
        <p:txBody>
          <a:bodyPr/>
          <a:lstStyle/>
          <a:p>
            <a:pPr algn="just" rtl="1" eaLnBrk="1" hangingPunct="1">
              <a:buFont typeface="Wingdings" pitchFamily="2" charset="2"/>
              <a:buNone/>
            </a:pPr>
            <a:r>
              <a:rPr lang="ar-SA" b="1" smtClean="0">
                <a:solidFill>
                  <a:srgbClr val="FFFF00"/>
                </a:solidFill>
              </a:rPr>
              <a:t>الرؤيـــة</a:t>
            </a:r>
            <a:r>
              <a:rPr lang="en-US" b="1" smtClean="0">
                <a:solidFill>
                  <a:srgbClr val="FFFF00"/>
                </a:solidFill>
              </a:rPr>
              <a:t>: </a:t>
            </a:r>
            <a:endParaRPr lang="en-US" smtClean="0">
              <a:solidFill>
                <a:srgbClr val="FFFF00"/>
              </a:solidFill>
            </a:endParaRPr>
          </a:p>
          <a:p>
            <a:pPr algn="just" rtl="1" eaLnBrk="1" hangingPunct="1">
              <a:buFont typeface="Wingdings" pitchFamily="2" charset="2"/>
              <a:buNone/>
            </a:pPr>
            <a:r>
              <a:rPr lang="ar-SA" b="1" smtClean="0"/>
              <a:t>الارتقاء بالمستوى الأكاديمي والبحثي لمواكبة التقدم العلمي ومتطلبات المجتمع</a:t>
            </a:r>
            <a:r>
              <a:rPr lang="en-US" b="1" smtClean="0"/>
              <a:t>. </a:t>
            </a:r>
            <a:endParaRPr lang="en-US" smtClean="0"/>
          </a:p>
          <a:p>
            <a:pPr algn="just" rtl="1" eaLnBrk="1" hangingPunct="1"/>
            <a:endParaRPr lang="en-US" smtClean="0"/>
          </a:p>
        </p:txBody>
      </p:sp>
      <p:sp>
        <p:nvSpPr>
          <p:cNvPr id="4" name="Rectangle 5"/>
          <p:cNvSpPr txBox="1">
            <a:spLocks noChangeArrowheads="1"/>
          </p:cNvSpPr>
          <p:nvPr/>
        </p:nvSpPr>
        <p:spPr bwMode="auto">
          <a:xfrm>
            <a:off x="457200" y="3124200"/>
            <a:ext cx="8305800" cy="3200400"/>
          </a:xfrm>
          <a:prstGeom prst="rect">
            <a:avLst/>
          </a:prstGeom>
          <a:noFill/>
          <a:ln w="9525">
            <a:noFill/>
            <a:miter lim="800000"/>
            <a:headEnd/>
            <a:tailEnd/>
          </a:ln>
        </p:spPr>
        <p:txBody>
          <a:bodyPr lIns="182562" tIns="46038" rIns="182562" bIns="46038"/>
          <a:lstStyle/>
          <a:p>
            <a:pPr algn="just" rtl="1"/>
            <a:r>
              <a:rPr lang="ar-SA" sz="3200" b="1">
                <a:solidFill>
                  <a:srgbClr val="FFFF00"/>
                </a:solidFill>
              </a:rPr>
              <a:t>الرســالة:  </a:t>
            </a:r>
            <a:endParaRPr lang="en-US" sz="3200">
              <a:solidFill>
                <a:srgbClr val="FFFF00"/>
              </a:solidFill>
            </a:endParaRPr>
          </a:p>
          <a:p>
            <a:pPr algn="just" rtl="1"/>
            <a:r>
              <a:rPr lang="ar-SA" sz="3200" b="1"/>
              <a:t>تطوير المسيرة العلمية وتطوير أساليب البحث العلمي عن طريق التخطيط الإستراتيجي والرؤية الواضحة للعلوم والتقنية على مستوى الوطن. كذلك تدريب الكوادر الوطنية ، وإدخال منهجية متطورة لتلبية احتياجات المجتمع المختلفة ، ولخدمة مختلف المشاريع البحثية والإنمائية بالمجتمع.</a:t>
            </a:r>
            <a:endParaRPr lang="en-US" sz="320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1000" fill="hold"/>
                                        <p:tgtEl>
                                          <p:spTgt spid="9220"/>
                                        </p:tgtEl>
                                        <p:attrNameLst>
                                          <p:attrName>ppt_x</p:attrName>
                                        </p:attrNameLst>
                                      </p:cBhvr>
                                      <p:tavLst>
                                        <p:tav tm="0">
                                          <p:val>
                                            <p:strVal val="#ppt_x-.2"/>
                                          </p:val>
                                        </p:tav>
                                        <p:tav tm="100000">
                                          <p:val>
                                            <p:strVal val="#ppt_x"/>
                                          </p:val>
                                        </p:tav>
                                      </p:tavLst>
                                    </p:anim>
                                    <p:anim calcmode="lin" valueType="num">
                                      <p:cBhvr>
                                        <p:cTn id="8" dur="1000" fill="hold"/>
                                        <p:tgtEl>
                                          <p:spTgt spid="9220"/>
                                        </p:tgtEl>
                                        <p:attrNameLst>
                                          <p:attrName>ppt_y</p:attrName>
                                        </p:attrNameLst>
                                      </p:cBhvr>
                                      <p:tavLst>
                                        <p:tav tm="0">
                                          <p:val>
                                            <p:strVal val="#ppt_y"/>
                                          </p:val>
                                        </p:tav>
                                        <p:tav tm="100000">
                                          <p:val>
                                            <p:strVal val="#ppt_y"/>
                                          </p:val>
                                        </p:tav>
                                      </p:tavLst>
                                    </p:anim>
                                    <p:animEffect transition="in" filter="wipe(right)" prLst="gradientSize: 0.1">
                                      <p:cBhvr>
                                        <p:cTn id="9" dur="1000"/>
                                        <p:tgtEl>
                                          <p:spTgt spid="9220"/>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9221">
                                            <p:txEl>
                                              <p:pRg st="0" end="0"/>
                                            </p:txEl>
                                          </p:spTgt>
                                        </p:tgtEl>
                                        <p:attrNameLst>
                                          <p:attrName>style.visibility</p:attrName>
                                        </p:attrNameLst>
                                      </p:cBhvr>
                                      <p:to>
                                        <p:strVal val="visible"/>
                                      </p:to>
                                    </p:set>
                                    <p:anim calcmode="lin" valueType="num">
                                      <p:cBhvr>
                                        <p:cTn id="14" dur="1000" fill="hold"/>
                                        <p:tgtEl>
                                          <p:spTgt spid="9221">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922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221">
                                            <p:txEl>
                                              <p:pRg st="0" end="0"/>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9221">
                                            <p:txEl>
                                              <p:pRg st="1" end="1"/>
                                            </p:txEl>
                                          </p:spTgt>
                                        </p:tgtEl>
                                        <p:attrNameLst>
                                          <p:attrName>style.visibility</p:attrName>
                                        </p:attrNameLst>
                                      </p:cBhvr>
                                      <p:to>
                                        <p:strVal val="visible"/>
                                      </p:to>
                                    </p:set>
                                    <p:anim calcmode="lin" valueType="num">
                                      <p:cBhvr>
                                        <p:cTn id="19" dur="1000" fill="hold"/>
                                        <p:tgtEl>
                                          <p:spTgt spid="9221">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922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922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 calcmode="lin" valueType="num">
                                      <p:cBhvr>
                                        <p:cTn id="26" dur="10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
                                            <p:txEl>
                                              <p:pRg st="0" end="0"/>
                                            </p:txEl>
                                          </p:spTgt>
                                        </p:tgtEl>
                                      </p:cBhvr>
                                    </p:animEffect>
                                  </p:childTnLst>
                                </p:cTn>
                              </p:par>
                              <p:par>
                                <p:cTn id="29" presetID="29" presetClass="entr" presetSubtype="0" fill="hold"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32"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625" y="609600"/>
            <a:ext cx="8080375" cy="2209800"/>
          </a:xfrm>
        </p:spPr>
        <p:txBody>
          <a:bodyPr/>
          <a:lstStyle/>
          <a:p>
            <a:pPr algn="ctr"/>
            <a:r>
              <a:rPr lang="ar-SA" dirty="0" smtClean="0"/>
              <a:t>بيان بالرتب والفصائل الهامة لكاسيات البذور</a:t>
            </a:r>
            <a:br>
              <a:rPr lang="ar-SA" dirty="0" smtClean="0"/>
            </a:br>
            <a:r>
              <a:rPr lang="en-US" dirty="0" smtClean="0"/>
              <a:t>Important orders and families of </a:t>
            </a:r>
            <a:r>
              <a:rPr lang="en-US" dirty="0" err="1" smtClean="0"/>
              <a:t>Angiosperme</a:t>
            </a:r>
            <a:endParaRPr lang="en-US" dirty="0"/>
          </a:p>
        </p:txBody>
      </p:sp>
      <p:sp>
        <p:nvSpPr>
          <p:cNvPr id="4" name="Title 1"/>
          <p:cNvSpPr txBox="1">
            <a:spLocks/>
          </p:cNvSpPr>
          <p:nvPr/>
        </p:nvSpPr>
        <p:spPr bwMode="auto">
          <a:xfrm>
            <a:off x="457200" y="3505200"/>
            <a:ext cx="8080375" cy="2209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ar-SA" sz="44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j-ea"/>
                <a:cs typeface="+mj-cs"/>
              </a:rPr>
              <a:t>أولا ً: ذوات الفلقة الواحدة</a:t>
            </a:r>
            <a:br>
              <a:rPr kumimoji="0" lang="ar-SA" sz="44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j-ea"/>
                <a:cs typeface="+mj-cs"/>
              </a:rPr>
            </a:br>
            <a:r>
              <a:rPr kumimoji="0" lang="en-US" sz="4400" b="0" i="0" u="none" strike="noStrike" kern="0" cap="none" spc="0" normalizeH="0" baseline="0" noProof="0" dirty="0" err="1" smtClean="0">
                <a:ln>
                  <a:noFill/>
                </a:ln>
                <a:solidFill>
                  <a:srgbClr val="FFFF00"/>
                </a:solidFill>
                <a:effectLst>
                  <a:outerShdw blurRad="38100" dist="38100" dir="2700000" algn="tl">
                    <a:srgbClr val="000000"/>
                  </a:outerShdw>
                </a:effectLst>
                <a:uLnTx/>
                <a:uFillTx/>
                <a:latin typeface="+mj-lt"/>
                <a:ea typeface="+mj-ea"/>
                <a:cs typeface="+mj-cs"/>
              </a:rPr>
              <a:t>Monocotyledoneae</a:t>
            </a:r>
            <a:endParaRPr kumimoji="0" lang="en-US" sz="4400" b="0" i="0" u="none" strike="noStrike" kern="0" cap="none" spc="0" normalizeH="0" baseline="0" noProof="0" dirty="0">
              <a:ln>
                <a:noFill/>
              </a:ln>
              <a:solidFill>
                <a:srgbClr val="FFFF00"/>
              </a:solidFill>
              <a:effectLst>
                <a:outerShdw blurRad="38100" dist="38100" dir="2700000" algn="tl">
                  <a:srgbClr val="000000"/>
                </a:outerShdw>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625" y="685800"/>
            <a:ext cx="7772400" cy="5410200"/>
          </a:xfrm>
        </p:spPr>
        <p:txBody>
          <a:bodyPr/>
          <a:lstStyle/>
          <a:p>
            <a:pPr algn="r" rtl="1"/>
            <a:r>
              <a:rPr lang="ar-SA" dirty="0" smtClean="0"/>
              <a:t>رتبه الديسيات </a:t>
            </a:r>
            <a:r>
              <a:rPr lang="en-US" dirty="0" err="1" smtClean="0"/>
              <a:t>Pandanales</a:t>
            </a:r>
            <a:r>
              <a:rPr lang="en-US" dirty="0" smtClean="0"/>
              <a:t> </a:t>
            </a:r>
            <a:endParaRPr lang="ar-SA" dirty="0" smtClean="0"/>
          </a:p>
          <a:p>
            <a:pPr lvl="1" algn="r" rtl="1"/>
            <a:r>
              <a:rPr lang="ar-SA" dirty="0" smtClean="0"/>
              <a:t>الفصيلة الديسية </a:t>
            </a:r>
            <a:r>
              <a:rPr lang="en-US" dirty="0" err="1" smtClean="0"/>
              <a:t>Typhaceae</a:t>
            </a:r>
            <a:r>
              <a:rPr lang="en-US" dirty="0" smtClean="0"/>
              <a:t> </a:t>
            </a:r>
            <a:endParaRPr lang="ar-SA" dirty="0" smtClean="0"/>
          </a:p>
          <a:p>
            <a:pPr lvl="1" algn="r" rtl="1">
              <a:buNone/>
            </a:pPr>
            <a:r>
              <a:rPr lang="en-US" dirty="0" smtClean="0"/>
              <a:t> </a:t>
            </a:r>
            <a:endParaRPr lang="ar-SA" dirty="0" smtClean="0"/>
          </a:p>
          <a:p>
            <a:pPr algn="r" rtl="1"/>
            <a:r>
              <a:rPr lang="ar-SA" dirty="0" smtClean="0"/>
              <a:t>رتبة النباتات المائية </a:t>
            </a:r>
            <a:r>
              <a:rPr lang="en-US" dirty="0" smtClean="0"/>
              <a:t> </a:t>
            </a:r>
            <a:r>
              <a:rPr lang="en-US" dirty="0" err="1" smtClean="0"/>
              <a:t>Helobiae</a:t>
            </a:r>
            <a:endParaRPr lang="en-US" dirty="0" smtClean="0"/>
          </a:p>
          <a:p>
            <a:pPr lvl="1" algn="r" rtl="1"/>
            <a:r>
              <a:rPr lang="ar-SA" dirty="0" smtClean="0"/>
              <a:t>فصيلة لسان البحر </a:t>
            </a:r>
            <a:r>
              <a:rPr lang="en-US" dirty="0" err="1" smtClean="0"/>
              <a:t>Potamogatonacae</a:t>
            </a:r>
            <a:endParaRPr lang="ar-SA" dirty="0" smtClean="0"/>
          </a:p>
          <a:p>
            <a:pPr lvl="1" algn="r" rtl="1"/>
            <a:r>
              <a:rPr lang="ar-SA" dirty="0" smtClean="0"/>
              <a:t>فصيلة الألوديا </a:t>
            </a:r>
            <a:r>
              <a:rPr lang="en-US" dirty="0" err="1" smtClean="0"/>
              <a:t>Hydrocharytaceae</a:t>
            </a:r>
            <a:endParaRPr lang="ar-SA" dirty="0" smtClean="0"/>
          </a:p>
          <a:p>
            <a:pPr lvl="1" algn="r" rtl="1">
              <a:buNone/>
            </a:pPr>
            <a:r>
              <a:rPr lang="en-US" dirty="0" smtClean="0"/>
              <a:t> </a:t>
            </a:r>
            <a:endParaRPr lang="ar-SA" dirty="0" smtClean="0"/>
          </a:p>
          <a:p>
            <a:pPr algn="r" rtl="1"/>
            <a:r>
              <a:rPr lang="ar-SA" dirty="0" smtClean="0"/>
              <a:t>رتبة قتبعيات الأزهار </a:t>
            </a:r>
            <a:r>
              <a:rPr lang="en-US" dirty="0" err="1" smtClean="0"/>
              <a:t>Glumiflorae</a:t>
            </a:r>
            <a:r>
              <a:rPr lang="en-US" dirty="0" smtClean="0"/>
              <a:t> </a:t>
            </a:r>
          </a:p>
          <a:p>
            <a:pPr lvl="1" algn="r" rtl="1"/>
            <a:r>
              <a:rPr lang="ar-SA" dirty="0" smtClean="0"/>
              <a:t>الفصيلة النجيلة </a:t>
            </a:r>
            <a:r>
              <a:rPr lang="en-US" dirty="0" err="1" smtClean="0"/>
              <a:t>Gramineae</a:t>
            </a:r>
            <a:r>
              <a:rPr lang="en-US" dirty="0" smtClean="0"/>
              <a:t> </a:t>
            </a:r>
            <a:endParaRPr lang="ar-SA" dirty="0" smtClean="0"/>
          </a:p>
          <a:p>
            <a:pPr lvl="1" algn="r" rtl="1"/>
            <a:r>
              <a:rPr lang="ar-SA" dirty="0" smtClean="0"/>
              <a:t>الفصيلة السعدية </a:t>
            </a:r>
            <a:r>
              <a:rPr lang="en-US" dirty="0" err="1" smtClean="0"/>
              <a:t>Cyperaceae</a:t>
            </a:r>
            <a:r>
              <a:rPr lang="en-US"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625" y="381000"/>
            <a:ext cx="7772400" cy="5715000"/>
          </a:xfrm>
        </p:spPr>
        <p:txBody>
          <a:bodyPr/>
          <a:lstStyle/>
          <a:p>
            <a:pPr algn="r" rtl="1"/>
            <a:r>
              <a:rPr lang="ar-SA" dirty="0" smtClean="0"/>
              <a:t>رتبة النخيليات </a:t>
            </a:r>
            <a:r>
              <a:rPr lang="en-US" dirty="0" err="1" smtClean="0"/>
              <a:t>Principes</a:t>
            </a:r>
            <a:endParaRPr lang="en-US" dirty="0" smtClean="0"/>
          </a:p>
          <a:p>
            <a:pPr lvl="1" algn="r" rtl="1"/>
            <a:r>
              <a:rPr lang="ar-SA" dirty="0" smtClean="0"/>
              <a:t>الفصيلة النخيلية </a:t>
            </a:r>
            <a:r>
              <a:rPr lang="en-US" dirty="0" err="1" smtClean="0"/>
              <a:t>Falmae</a:t>
            </a:r>
            <a:r>
              <a:rPr lang="en-US" dirty="0" smtClean="0"/>
              <a:t> </a:t>
            </a:r>
            <a:endParaRPr lang="ar-SA" dirty="0" smtClean="0"/>
          </a:p>
          <a:p>
            <a:pPr lvl="1" algn="r" rtl="1">
              <a:buNone/>
            </a:pPr>
            <a:endParaRPr lang="en-US" dirty="0" smtClean="0"/>
          </a:p>
          <a:p>
            <a:pPr algn="r" rtl="1"/>
            <a:r>
              <a:rPr lang="ar-SA" dirty="0" smtClean="0"/>
              <a:t>رتبة أغريضيات النورات </a:t>
            </a:r>
            <a:r>
              <a:rPr lang="en-US" dirty="0" err="1" smtClean="0"/>
              <a:t>Spathiflorae</a:t>
            </a:r>
            <a:endParaRPr lang="en-US" dirty="0" smtClean="0"/>
          </a:p>
          <a:p>
            <a:pPr lvl="1" algn="r" rtl="1"/>
            <a:r>
              <a:rPr lang="ar-SA" dirty="0" smtClean="0"/>
              <a:t>الفصيلة القلقاسية </a:t>
            </a:r>
            <a:r>
              <a:rPr lang="en-US" dirty="0" err="1" smtClean="0"/>
              <a:t>Araceae</a:t>
            </a:r>
            <a:endParaRPr lang="en-US" dirty="0" smtClean="0"/>
          </a:p>
          <a:p>
            <a:pPr lvl="1" algn="r" rtl="1"/>
            <a:r>
              <a:rPr lang="ar-SA" dirty="0" smtClean="0"/>
              <a:t>فصيلة عدس الماء </a:t>
            </a:r>
            <a:r>
              <a:rPr lang="en-US" dirty="0" err="1" smtClean="0"/>
              <a:t>Lemnaceae</a:t>
            </a:r>
            <a:r>
              <a:rPr lang="en-US" dirty="0" smtClean="0"/>
              <a:t> </a:t>
            </a:r>
            <a:endParaRPr lang="ar-SA" dirty="0" smtClean="0"/>
          </a:p>
          <a:p>
            <a:pPr lvl="1" algn="r" rtl="1">
              <a:buNone/>
            </a:pPr>
            <a:endParaRPr lang="en-US" dirty="0" smtClean="0"/>
          </a:p>
          <a:p>
            <a:pPr algn="r" rtl="1"/>
            <a:r>
              <a:rPr lang="ar-SA" dirty="0" smtClean="0"/>
              <a:t>رتبة الدقيقيات </a:t>
            </a:r>
            <a:r>
              <a:rPr lang="en-US" dirty="0" err="1" smtClean="0"/>
              <a:t>Farinosae</a:t>
            </a:r>
            <a:r>
              <a:rPr lang="en-US" dirty="0" smtClean="0"/>
              <a:t> </a:t>
            </a:r>
            <a:endParaRPr lang="ar-SA" dirty="0" smtClean="0"/>
          </a:p>
          <a:p>
            <a:pPr lvl="1" algn="r" rtl="1"/>
            <a:r>
              <a:rPr lang="ar-SA" dirty="0" smtClean="0"/>
              <a:t>فصيلة ياسنت الماء </a:t>
            </a:r>
            <a:r>
              <a:rPr lang="en-US" dirty="0" err="1" smtClean="0"/>
              <a:t>Pontederiaceae</a:t>
            </a:r>
            <a:endParaRPr lang="ar-SA" dirty="0" smtClean="0"/>
          </a:p>
          <a:p>
            <a:pPr lvl="1" algn="r" rtl="1"/>
            <a:r>
              <a:rPr lang="ar-SA" dirty="0" smtClean="0"/>
              <a:t>فصيلة الأناناس </a:t>
            </a:r>
            <a:r>
              <a:rPr lang="en-US" dirty="0" err="1" smtClean="0"/>
              <a:t>Bromeliaceae</a:t>
            </a:r>
            <a:endParaRPr lang="ar-SA" dirty="0" smtClean="0"/>
          </a:p>
          <a:p>
            <a:pPr lvl="1" algn="r" rtl="1">
              <a:buNone/>
            </a:pPr>
            <a:endParaRPr lang="ar-SA" dirty="0" smtClean="0"/>
          </a:p>
          <a:p>
            <a:pPr lvl="1" algn="r" rtl="1">
              <a:buNone/>
            </a:pPr>
            <a:endParaRPr lang="ar-SA"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625" y="457200"/>
            <a:ext cx="7772400" cy="5638800"/>
          </a:xfrm>
        </p:spPr>
        <p:txBody>
          <a:bodyPr/>
          <a:lstStyle/>
          <a:p>
            <a:pPr algn="r" rtl="1"/>
            <a:r>
              <a:rPr lang="ar-SA" dirty="0" smtClean="0"/>
              <a:t>رتبة الزنبقات </a:t>
            </a:r>
            <a:r>
              <a:rPr lang="en-US" dirty="0" err="1" smtClean="0"/>
              <a:t>Liliflorae</a:t>
            </a:r>
            <a:r>
              <a:rPr lang="en-US" dirty="0" smtClean="0"/>
              <a:t> </a:t>
            </a:r>
            <a:endParaRPr lang="ar-SA" dirty="0" smtClean="0"/>
          </a:p>
          <a:p>
            <a:pPr lvl="1" algn="r" rtl="1"/>
            <a:r>
              <a:rPr lang="ar-SA" dirty="0" smtClean="0"/>
              <a:t>الفصيلة السارية </a:t>
            </a:r>
            <a:r>
              <a:rPr lang="en-US" dirty="0" err="1" smtClean="0"/>
              <a:t>Juncaceae</a:t>
            </a:r>
            <a:r>
              <a:rPr lang="en-US" dirty="0" smtClean="0"/>
              <a:t> </a:t>
            </a:r>
            <a:endParaRPr lang="ar-SA" dirty="0" smtClean="0"/>
          </a:p>
          <a:p>
            <a:pPr lvl="1" algn="r" rtl="1"/>
            <a:r>
              <a:rPr lang="ar-SA" dirty="0" smtClean="0"/>
              <a:t>الفصيلة الزنبقية </a:t>
            </a:r>
            <a:r>
              <a:rPr lang="en-US" dirty="0" err="1" smtClean="0"/>
              <a:t>Lilicaceae</a:t>
            </a:r>
            <a:r>
              <a:rPr lang="en-US" dirty="0" smtClean="0"/>
              <a:t> </a:t>
            </a:r>
            <a:endParaRPr lang="ar-SA" dirty="0" smtClean="0"/>
          </a:p>
          <a:p>
            <a:pPr lvl="1" algn="r" rtl="1"/>
            <a:r>
              <a:rPr lang="ar-SA" dirty="0" smtClean="0"/>
              <a:t>الفصيلة النرجسية </a:t>
            </a:r>
            <a:r>
              <a:rPr lang="en-US" dirty="0" err="1" smtClean="0"/>
              <a:t>Amaryllidaceae</a:t>
            </a:r>
            <a:r>
              <a:rPr lang="en-US" dirty="0" smtClean="0"/>
              <a:t> </a:t>
            </a:r>
            <a:endParaRPr lang="ar-SA" dirty="0" smtClean="0"/>
          </a:p>
          <a:p>
            <a:pPr lvl="1" algn="r" rtl="1"/>
            <a:r>
              <a:rPr lang="ar-SA" dirty="0" smtClean="0"/>
              <a:t>الفصيلة السوسنية </a:t>
            </a:r>
            <a:r>
              <a:rPr lang="en-US" dirty="0" err="1" smtClean="0"/>
              <a:t>Iridaceae</a:t>
            </a:r>
            <a:r>
              <a:rPr lang="en-US" dirty="0" smtClean="0"/>
              <a:t> </a:t>
            </a:r>
          </a:p>
          <a:p>
            <a:pPr lvl="1" algn="r" rtl="1">
              <a:buNone/>
            </a:pPr>
            <a:endParaRPr lang="ar-SA" dirty="0" smtClean="0"/>
          </a:p>
          <a:p>
            <a:pPr algn="r" rtl="1"/>
            <a:r>
              <a:rPr lang="ar-SA" dirty="0" smtClean="0"/>
              <a:t>رتبة الموزيات </a:t>
            </a:r>
            <a:r>
              <a:rPr lang="en-US" dirty="0" err="1" smtClean="0"/>
              <a:t>Soitaminae</a:t>
            </a:r>
            <a:r>
              <a:rPr lang="en-US" dirty="0" smtClean="0"/>
              <a:t> </a:t>
            </a:r>
          </a:p>
          <a:p>
            <a:pPr lvl="1" algn="r" rtl="1"/>
            <a:r>
              <a:rPr lang="ar-SA" dirty="0" smtClean="0"/>
              <a:t>الفصيلة الموزية </a:t>
            </a:r>
            <a:r>
              <a:rPr lang="en-US" dirty="0" smtClean="0"/>
              <a:t> </a:t>
            </a:r>
            <a:r>
              <a:rPr lang="en-US" dirty="0" err="1" smtClean="0"/>
              <a:t>Musaceae</a:t>
            </a:r>
            <a:endParaRPr lang="ar-SA" dirty="0" smtClean="0"/>
          </a:p>
          <a:p>
            <a:pPr lvl="1" algn="r" rtl="1"/>
            <a:r>
              <a:rPr lang="ar-SA" dirty="0" smtClean="0"/>
              <a:t>الفصيلة الجنزبيل </a:t>
            </a:r>
            <a:r>
              <a:rPr lang="en-US" dirty="0" err="1" smtClean="0"/>
              <a:t>Zingiberaceae</a:t>
            </a:r>
            <a:r>
              <a:rPr lang="en-US" dirty="0" smtClean="0"/>
              <a:t> </a:t>
            </a:r>
          </a:p>
          <a:p>
            <a:pPr lvl="1" algn="r" rtl="1"/>
            <a:r>
              <a:rPr lang="ar-SA" dirty="0" smtClean="0"/>
              <a:t>الفصيلة السنبلية </a:t>
            </a:r>
            <a:r>
              <a:rPr lang="en-US" dirty="0" err="1" smtClean="0"/>
              <a:t>Cannaceae</a:t>
            </a:r>
            <a:r>
              <a:rPr lang="en-US" dirty="0" smtClean="0"/>
              <a:t> </a:t>
            </a:r>
            <a:endParaRPr lang="ar-SA"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772400" cy="1524000"/>
          </a:xfrm>
        </p:spPr>
        <p:txBody>
          <a:bodyPr/>
          <a:lstStyle/>
          <a:p>
            <a:pPr algn="r" rtl="1"/>
            <a:r>
              <a:rPr lang="ar-SA" dirty="0" smtClean="0"/>
              <a:t>رتبة السحلبيات </a:t>
            </a:r>
            <a:r>
              <a:rPr lang="en-US" dirty="0" smtClean="0"/>
              <a:t> </a:t>
            </a:r>
            <a:r>
              <a:rPr lang="en-US" dirty="0" err="1" smtClean="0"/>
              <a:t>Microspermae</a:t>
            </a:r>
            <a:endParaRPr lang="en-US" dirty="0" smtClean="0"/>
          </a:p>
          <a:p>
            <a:pPr lvl="1" algn="r" rtl="1"/>
            <a:r>
              <a:rPr lang="ar-SA" dirty="0" smtClean="0"/>
              <a:t>الفصيلة السحلبية </a:t>
            </a:r>
            <a:r>
              <a:rPr lang="en-US" dirty="0" smtClean="0"/>
              <a:t> </a:t>
            </a:r>
            <a:r>
              <a:rPr lang="en-US" dirty="0" err="1" smtClean="0"/>
              <a:t>Orchidaceae</a:t>
            </a:r>
            <a:r>
              <a:rPr lang="en-US" dirty="0" smtClean="0"/>
              <a:t> </a:t>
            </a:r>
          </a:p>
          <a:p>
            <a:pPr algn="r" rtl="1"/>
            <a:endParaRPr lang="en-US" dirty="0"/>
          </a:p>
        </p:txBody>
      </p:sp>
    </p:spTree>
  </p:cSld>
  <p:clrMapOvr>
    <a:masterClrMapping/>
  </p:clrMapOvr>
</p:sld>
</file>

<file path=ppt/theme/theme1.xml><?xml version="1.0" encoding="utf-8"?>
<a:theme xmlns:a="http://schemas.openxmlformats.org/drawingml/2006/main" name="اساسات تصنيف 4">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cs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cs typeface="Times New Roman"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80BC2991256B4BBAB74A332D45CB4A" ma:contentTypeVersion="0" ma:contentTypeDescription="Create a new document." ma:contentTypeScope="" ma:versionID="884229b7f5633272ad59704c62e65e6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3C1F80A-C49C-4B9A-BAF6-DABB9D82C98F}">
  <ds:schemaRefs>
    <ds:schemaRef ds:uri="http://schemas.microsoft.com/sharepoint/v3/contenttype/forms"/>
  </ds:schemaRefs>
</ds:datastoreItem>
</file>

<file path=customXml/itemProps2.xml><?xml version="1.0" encoding="utf-8"?>
<ds:datastoreItem xmlns:ds="http://schemas.openxmlformats.org/officeDocument/2006/customXml" ds:itemID="{38254912-DAB2-48EC-AFC9-06C68792E5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B9A951D-329D-4B93-AAD8-3E5CB1A2C68A}">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اساسات تصنيف 4</Template>
  <TotalTime>39</TotalTime>
  <Words>310</Words>
  <Application>Microsoft Office PowerPoint</Application>
  <PresentationFormat>On-screen Show (4:3)</PresentationFormat>
  <Paragraphs>76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اساسات تصنيف 4</vt:lpstr>
      <vt:lpstr>أساسيات  تصنيف نباتات زهرية   222 نبت</vt:lpstr>
      <vt:lpstr>رؤية ورسالة جامعة الملك سعود</vt:lpstr>
      <vt:lpstr>رؤية ورسالة كليه العلوم</vt:lpstr>
      <vt:lpstr>رؤية ورسالة قسم النبات والأحياء الدقيقة</vt:lpstr>
      <vt:lpstr>بيان بالرتب والفصائل الهامة لكاسيات البذور Important orders and families of Angiosperme</vt:lpstr>
      <vt:lpstr>Slide 6</vt:lpstr>
      <vt:lpstr>Slide 7</vt:lpstr>
      <vt:lpstr>Slide 8</vt:lpstr>
      <vt:lpstr>Slide 9</vt:lpstr>
      <vt:lpstr>ثانيا ً: ذوات الفلقتين Arohichlamydeae</vt:lpstr>
      <vt:lpstr>Slide 11</vt:lpstr>
      <vt:lpstr>Slide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أساسيات  تصنيف نباتات زهرية   222 نبت</dc:title>
  <dc:creator>Seham</dc:creator>
  <cp:lastModifiedBy>seham</cp:lastModifiedBy>
  <cp:revision>6</cp:revision>
  <cp:lastPrinted>1601-01-01T00:00:00Z</cp:lastPrinted>
  <dcterms:created xsi:type="dcterms:W3CDTF">2010-11-29T22:22:20Z</dcterms:created>
  <dcterms:modified xsi:type="dcterms:W3CDTF">2017-01-23T10:50:33Z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TC010756331033</vt:lpwstr>
  </property>
  <property fmtid="{D5CDD505-2E9C-101B-9397-08002B2CF9AE}" pid="3" name="ContentTypeId">
    <vt:lpwstr>0x0101009180BC2991256B4BBAB74A332D45CB4A</vt:lpwstr>
  </property>
</Properties>
</file>