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3"/>
  </p:notesMasterIdLst>
  <p:handoutMasterIdLst>
    <p:handoutMasterId r:id="rId34"/>
  </p:handoutMasterIdLst>
  <p:sldIdLst>
    <p:sldId id="267" r:id="rId5"/>
    <p:sldId id="268" r:id="rId6"/>
    <p:sldId id="325" r:id="rId7"/>
    <p:sldId id="269" r:id="rId8"/>
    <p:sldId id="328" r:id="rId9"/>
    <p:sldId id="327" r:id="rId10"/>
    <p:sldId id="326" r:id="rId11"/>
    <p:sldId id="330" r:id="rId12"/>
    <p:sldId id="332" r:id="rId13"/>
    <p:sldId id="338" r:id="rId14"/>
    <p:sldId id="333" r:id="rId15"/>
    <p:sldId id="331" r:id="rId16"/>
    <p:sldId id="334" r:id="rId17"/>
    <p:sldId id="336" r:id="rId18"/>
    <p:sldId id="335" r:id="rId19"/>
    <p:sldId id="337" r:id="rId20"/>
    <p:sldId id="329" r:id="rId21"/>
    <p:sldId id="339" r:id="rId22"/>
    <p:sldId id="341" r:id="rId23"/>
    <p:sldId id="340" r:id="rId24"/>
    <p:sldId id="342" r:id="rId25"/>
    <p:sldId id="343" r:id="rId26"/>
    <p:sldId id="344" r:id="rId27"/>
    <p:sldId id="345" r:id="rId28"/>
    <p:sldId id="346" r:id="rId29"/>
    <p:sldId id="348" r:id="rId30"/>
    <p:sldId id="347" r:id="rId31"/>
    <p:sldId id="349" r:id="rId32"/>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FF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wedge/>
  </p:transition>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12</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229600" cy="4832092"/>
          </a:xfrm>
          <a:prstGeom prst="rect">
            <a:avLst/>
          </a:prstGeom>
        </p:spPr>
        <p:txBody>
          <a:bodyPr wrap="square">
            <a:spAutoFit/>
          </a:bodyPr>
          <a:lstStyle/>
          <a:p>
            <a:pPr lvl="0" algn="just" rtl="1"/>
            <a:r>
              <a:rPr kumimoji="0" lang="ar-SA" sz="2800" dirty="0" smtClean="0">
                <a:latin typeface="Calibri" pitchFamily="34" charset="0"/>
                <a:ea typeface="Calibri" pitchFamily="34" charset="0"/>
                <a:cs typeface="Arial" pitchFamily="34" charset="0"/>
              </a:rPr>
              <a:t>10__ الأسدية مقابلة ملتصقة البتلات 			</a:t>
            </a:r>
            <a:r>
              <a:rPr kumimoji="0" lang="en-US" sz="2800" dirty="0" err="1" smtClean="0">
                <a:solidFill>
                  <a:srgbClr val="FFFF00"/>
                </a:solidFill>
                <a:latin typeface="Calibri" pitchFamily="34" charset="0"/>
                <a:ea typeface="Calibri" pitchFamily="34" charset="0"/>
                <a:cs typeface="Arial" pitchFamily="34" charset="0"/>
              </a:rPr>
              <a:t>Santalales</a:t>
            </a:r>
            <a:endParaRPr kumimoji="0" lang="en-US" sz="2800" dirty="0" smtClean="0">
              <a:solidFill>
                <a:srgbClr val="FFFF00"/>
              </a:solidFill>
              <a:latin typeface="Arial" pitchFamily="34" charset="0"/>
              <a:cs typeface="Arial" pitchFamily="34" charset="0"/>
            </a:endParaRPr>
          </a:p>
          <a:p>
            <a:pPr lvl="0" algn="just" rtl="1" eaLnBrk="0" hangingPunct="0"/>
            <a:r>
              <a:rPr kumimoji="0" lang="ar-SA" sz="2800" dirty="0" smtClean="0">
                <a:latin typeface="Calibri" pitchFamily="34" charset="0"/>
                <a:ea typeface="Calibri" pitchFamily="34" charset="0"/>
                <a:cs typeface="Arial" pitchFamily="34" charset="0"/>
              </a:rPr>
              <a:t>10___ الأسدية متبادلة مع التبلات</a:t>
            </a:r>
            <a:r>
              <a:rPr kumimoji="0" lang="en-US" sz="2800" dirty="0" smtClean="0">
                <a:latin typeface="Calibri" pitchFamily="34" charset="0"/>
                <a:ea typeface="Calibri" pitchFamily="34" charset="0"/>
                <a:cs typeface="Arial" pitchFamily="34" charset="0"/>
              </a:rPr>
              <a:t>		</a:t>
            </a:r>
            <a:r>
              <a:rPr kumimoji="0" lang="ar-SA" sz="2800" dirty="0" smtClean="0">
                <a:latin typeface="Calibri" pitchFamily="34" charset="0"/>
                <a:ea typeface="Calibri" pitchFamily="34" charset="0"/>
                <a:cs typeface="Arial" pitchFamily="34" charset="0"/>
              </a:rPr>
              <a:t> </a:t>
            </a:r>
            <a:r>
              <a:rPr kumimoji="0" lang="en-US" sz="2800" dirty="0" err="1" smtClean="0">
                <a:solidFill>
                  <a:srgbClr val="FFFF00"/>
                </a:solidFill>
                <a:latin typeface="Calibri" pitchFamily="34" charset="0"/>
                <a:ea typeface="Calibri" pitchFamily="34" charset="0"/>
                <a:cs typeface="Arial" pitchFamily="34" charset="0"/>
              </a:rPr>
              <a:t>Aristolochiales</a:t>
            </a:r>
            <a:endParaRPr kumimoji="0" lang="en-US" sz="2800" dirty="0" smtClean="0">
              <a:solidFill>
                <a:srgbClr val="FFFF00"/>
              </a:solidFill>
              <a:latin typeface="Arial" pitchFamily="34" charset="0"/>
              <a:cs typeface="Arial" pitchFamily="34" charset="0"/>
            </a:endParaRPr>
          </a:p>
          <a:p>
            <a:pPr lvl="0" algn="just" rtl="1" eaLnBrk="0" hangingPunct="0"/>
            <a:r>
              <a:rPr kumimoji="0" lang="ar-SA" sz="2800" dirty="0" smtClean="0">
                <a:latin typeface="Calibri" pitchFamily="34" charset="0"/>
                <a:ea typeface="Calibri" pitchFamily="34" charset="0"/>
                <a:cs typeface="Arial" pitchFamily="34" charset="0"/>
              </a:rPr>
              <a:t>10___ الأسدية عديدة والزهرة خنثى </a:t>
            </a:r>
            <a:r>
              <a:rPr kumimoji="0" lang="en-US" sz="2800" dirty="0" smtClean="0">
                <a:latin typeface="Calibri" pitchFamily="34" charset="0"/>
                <a:ea typeface="Calibri" pitchFamily="34" charset="0"/>
                <a:cs typeface="Arial" pitchFamily="34" charset="0"/>
              </a:rPr>
              <a:t>		</a:t>
            </a:r>
            <a:r>
              <a:rPr kumimoji="0" lang="en-US" sz="2800" dirty="0" err="1" smtClean="0">
                <a:solidFill>
                  <a:srgbClr val="FFFF00"/>
                </a:solidFill>
                <a:latin typeface="Calibri" pitchFamily="34" charset="0"/>
                <a:ea typeface="Calibri" pitchFamily="34" charset="0"/>
                <a:cs typeface="Arial" pitchFamily="34" charset="0"/>
              </a:rPr>
              <a:t>Polygonales</a:t>
            </a:r>
            <a:endParaRPr kumimoji="0" lang="en-US" sz="2800" dirty="0" smtClean="0">
              <a:solidFill>
                <a:srgbClr val="FFFF00"/>
              </a:solidFill>
              <a:latin typeface="Calibri" pitchFamily="34" charset="0"/>
              <a:ea typeface="Calibri" pitchFamily="34" charset="0"/>
              <a:cs typeface="Arial" pitchFamily="34" charset="0"/>
            </a:endParaRPr>
          </a:p>
          <a:p>
            <a:pPr lvl="0" algn="just" rtl="1" eaLnBrk="0" hangingPunct="0"/>
            <a:r>
              <a:rPr kumimoji="0" lang="ar-SA" sz="2800" dirty="0" smtClean="0">
                <a:latin typeface="Calibri" pitchFamily="34" charset="0"/>
                <a:cs typeface="Arial" pitchFamily="34" charset="0"/>
              </a:rPr>
              <a:t>   8___الغلاف الزهري مميز إلى كأس وتويج</a:t>
            </a:r>
          </a:p>
          <a:p>
            <a:pPr lvl="0" algn="just" rtl="1" eaLnBrk="0" hangingPunct="0"/>
            <a:r>
              <a:rPr kumimoji="0" lang="ar-SA" sz="2800" dirty="0" smtClean="0">
                <a:latin typeface="Calibri" pitchFamily="34" charset="0"/>
                <a:cs typeface="Arial" pitchFamily="34" charset="0"/>
              </a:rPr>
              <a:t>      11___الجنين منحني او لولبي ونادرا مستقيم ، الوضع المشيمي قاعديي او مركزي سائب			</a:t>
            </a:r>
            <a:r>
              <a:rPr kumimoji="0" lang="en-US" sz="2800" dirty="0" err="1" smtClean="0">
                <a:solidFill>
                  <a:srgbClr val="FFFF00"/>
                </a:solidFill>
                <a:latin typeface="Calibri" pitchFamily="34" charset="0"/>
                <a:cs typeface="Arial" pitchFamily="34" charset="0"/>
              </a:rPr>
              <a:t>Centrospermae</a:t>
            </a:r>
            <a:endParaRPr kumimoji="0" lang="ar-SA" sz="2800" dirty="0" smtClean="0">
              <a:solidFill>
                <a:srgbClr val="FFFF00"/>
              </a:solidFill>
              <a:latin typeface="Calibri" pitchFamily="34" charset="0"/>
              <a:cs typeface="Arial" pitchFamily="34" charset="0"/>
            </a:endParaRPr>
          </a:p>
          <a:p>
            <a:pPr lvl="0" algn="just" rtl="1" eaLnBrk="0" hangingPunct="0"/>
            <a:r>
              <a:rPr kumimoji="0" lang="ar-SA" sz="2800" dirty="0" smtClean="0">
                <a:latin typeface="Calibri" pitchFamily="34" charset="0"/>
                <a:cs typeface="Arial" pitchFamily="34" charset="0"/>
              </a:rPr>
              <a:t>     11___الجنين مستقيم والوضع المشيمي محوري او جداري</a:t>
            </a:r>
          </a:p>
          <a:p>
            <a:pPr lvl="0" algn="just" rtl="1" eaLnBrk="0" hangingPunct="0"/>
            <a:r>
              <a:rPr kumimoji="0" lang="ar-SA" sz="2800" dirty="0" smtClean="0">
                <a:latin typeface="Calibri" pitchFamily="34" charset="0"/>
                <a:cs typeface="Arial" pitchFamily="34" charset="0"/>
              </a:rPr>
              <a:t>       12___الأوراق الزهريه في ترتيب حلزوني والكرابل منفصلة.							</a:t>
            </a:r>
            <a:r>
              <a:rPr kumimoji="0" lang="en-US" sz="2800" dirty="0" err="1" smtClean="0">
                <a:solidFill>
                  <a:srgbClr val="FFFF00"/>
                </a:solidFill>
                <a:latin typeface="Calibri" pitchFamily="34" charset="0"/>
                <a:cs typeface="Arial" pitchFamily="34" charset="0"/>
              </a:rPr>
              <a:t>Rauales</a:t>
            </a:r>
            <a:endParaRPr kumimoji="0" lang="ar-SA" sz="2800" dirty="0" smtClean="0">
              <a:solidFill>
                <a:srgbClr val="FFFF00"/>
              </a:solidFill>
              <a:latin typeface="Calibri" pitchFamily="34" charset="0"/>
              <a:cs typeface="Arial" pitchFamily="34" charset="0"/>
            </a:endParaRPr>
          </a:p>
          <a:p>
            <a:pPr lvl="0" algn="just" rtl="1" eaLnBrk="0" hangingPunct="0"/>
            <a:r>
              <a:rPr kumimoji="0" lang="ar-SA" sz="2800" dirty="0" smtClean="0">
                <a:latin typeface="Calibri" pitchFamily="34" charset="0"/>
                <a:cs typeface="Arial" pitchFamily="34" charset="0"/>
              </a:rPr>
              <a:t>       12___الأوراق الزهريه في ترتيب سواري والكرابل ملتحمة.</a:t>
            </a:r>
          </a:p>
          <a:p>
            <a:pPr lvl="0" algn="just" rtl="1" eaLnBrk="0" hangingPunct="0"/>
            <a:r>
              <a:rPr kumimoji="0" lang="ar-SA" sz="2800" dirty="0" smtClean="0">
                <a:latin typeface="Calibri" pitchFamily="34" charset="0"/>
                <a:cs typeface="Arial" pitchFamily="34" charset="0"/>
              </a:rPr>
              <a:t>         13___المتاع سفلي او علوي وملتحم.</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851357"/>
            <a:ext cx="8229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dirty="0" smtClean="0">
                <a:ln>
                  <a:noFill/>
                </a:ln>
                <a:solidFill>
                  <a:schemeClr val="tx1"/>
                </a:solidFill>
                <a:effectLst/>
                <a:latin typeface="Calibri" pitchFamily="34" charset="0"/>
                <a:cs typeface="Arial" pitchFamily="34" charset="0"/>
              </a:rPr>
              <a:t>14___الأسديه في محيطين او محيط واحد مقابلة للسبلات</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15___الأسدية في محيطين وعدد افراد المحيط مثل عدد البتلات.</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cs typeface="Arial" pitchFamily="34" charset="0"/>
              </a:rPr>
              <a:t>	</a:t>
            </a:r>
            <a:r>
              <a:rPr kumimoji="0" lang="ar-SA" sz="2800" dirty="0" smtClean="0">
                <a:latin typeface="Calibri" pitchFamily="34" charset="0"/>
                <a:cs typeface="Arial" pitchFamily="34" charset="0"/>
              </a:rPr>
              <a:t>      16___البويضات معلقة بحيث تتجه الرافي البطنيه والنقير إلى أعلى ، اوقائمه بحيث تتجه الرافي الظهريه والنقير إلى اسفل							</a:t>
            </a:r>
            <a:r>
              <a:rPr kumimoji="0" lang="en-US" sz="2800" dirty="0" err="1" smtClean="0">
                <a:solidFill>
                  <a:srgbClr val="FFFF00"/>
                </a:solidFill>
                <a:latin typeface="Calibri" pitchFamily="34" charset="0"/>
                <a:cs typeface="Arial" pitchFamily="34" charset="0"/>
              </a:rPr>
              <a:t>Geraniales</a:t>
            </a:r>
            <a:endParaRPr kumimoji="0" lang="ar-SA" sz="2800" dirty="0" smtClean="0">
              <a:solidFill>
                <a:srgbClr val="FFFF00"/>
              </a:solidFill>
              <a:latin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dirty="0" smtClean="0">
                <a:ln>
                  <a:noFill/>
                </a:ln>
                <a:solidFill>
                  <a:schemeClr val="tx1"/>
                </a:solidFill>
                <a:effectLst/>
                <a:latin typeface="Calibri" pitchFamily="34" charset="0"/>
                <a:cs typeface="Arial" pitchFamily="34" charset="0"/>
              </a:rPr>
              <a:t>               16___البويضات معلقة بحيث تتجه الرافي البطنيه والنقير إلى اسفل او قائمة بحيث تتجه الرافي البطنيه والنقير إلى أعلى							</a:t>
            </a:r>
            <a:r>
              <a:rPr kumimoji="0" lang="en-US" sz="2800" b="0" i="0" u="none" strike="noStrike" cap="none" normalizeH="0" dirty="0" err="1" smtClean="0">
                <a:ln>
                  <a:noFill/>
                </a:ln>
                <a:solidFill>
                  <a:srgbClr val="FFFF00"/>
                </a:solidFill>
                <a:effectLst/>
                <a:latin typeface="Calibri" pitchFamily="34" charset="0"/>
                <a:cs typeface="Arial" pitchFamily="34" charset="0"/>
              </a:rPr>
              <a:t>Sapindales</a:t>
            </a:r>
            <a:endParaRPr kumimoji="0" lang="en-US" sz="2800" b="0" i="0" u="none" strike="noStrike" cap="none" normalizeH="0" dirty="0" smtClean="0">
              <a:ln>
                <a:noFill/>
              </a:ln>
              <a:solidFill>
                <a:srgbClr val="FFFF00"/>
              </a:solidFill>
              <a:effectLst/>
              <a:latin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800" dirty="0" smtClean="0">
                <a:latin typeface="Calibri" pitchFamily="34" charset="0"/>
                <a:cs typeface="Arial" pitchFamily="34" charset="0"/>
              </a:rPr>
              <a:t>       </a:t>
            </a:r>
            <a:r>
              <a:rPr kumimoji="0" lang="ar-SA" sz="2800" dirty="0" smtClean="0">
                <a:latin typeface="Calibri" pitchFamily="34" charset="0"/>
                <a:cs typeface="Arial" pitchFamily="34" charset="0"/>
              </a:rPr>
              <a:t>     15___الأسديه في محيط واحد ومقابله للبتلات</a:t>
            </a:r>
            <a:endParaRPr kumimoji="0" lang="en-US" sz="2800" dirty="0" smtClean="0">
              <a:latin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800" dirty="0" smtClean="0">
                <a:latin typeface="Calibri" pitchFamily="34" charset="0"/>
                <a:cs typeface="Arial" pitchFamily="34" charset="0"/>
              </a:rPr>
              <a:t>						</a:t>
            </a:r>
            <a:r>
              <a:rPr kumimoji="0" lang="ar-SA" sz="2800" dirty="0" smtClean="0">
                <a:latin typeface="Calibri" pitchFamily="34" charset="0"/>
                <a:cs typeface="Arial" pitchFamily="34" charset="0"/>
              </a:rPr>
              <a:t>        </a:t>
            </a:r>
            <a:r>
              <a:rPr kumimoji="0" lang="en-US" sz="2800" dirty="0" err="1" smtClean="0">
                <a:solidFill>
                  <a:srgbClr val="FFFF00"/>
                </a:solidFill>
                <a:latin typeface="Calibri" pitchFamily="34" charset="0"/>
                <a:cs typeface="Arial" pitchFamily="34" charset="0"/>
              </a:rPr>
              <a:t>Rhamuales</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1000"/>
                                        <p:tgtEl>
                                          <p:spTgt spid="23553"/>
                                        </p:tgtEl>
                                      </p:cBhvr>
                                    </p:animEffect>
                                    <p:anim calcmode="lin" valueType="num">
                                      <p:cBhvr>
                                        <p:cTn id="8" dur="1000" fill="hold"/>
                                        <p:tgtEl>
                                          <p:spTgt spid="23553"/>
                                        </p:tgtEl>
                                        <p:attrNameLst>
                                          <p:attrName>ppt_x</p:attrName>
                                        </p:attrNameLst>
                                      </p:cBhvr>
                                      <p:tavLst>
                                        <p:tav tm="0">
                                          <p:val>
                                            <p:strVal val="#ppt_x"/>
                                          </p:val>
                                        </p:tav>
                                        <p:tav tm="100000">
                                          <p:val>
                                            <p:strVal val="#ppt_x"/>
                                          </p:val>
                                        </p:tav>
                                      </p:tavLst>
                                    </p:anim>
                                    <p:anim calcmode="lin" valueType="num">
                                      <p:cBhvr>
                                        <p:cTn id="9" dur="900" decel="100000" fill="hold"/>
                                        <p:tgtEl>
                                          <p:spTgt spid="235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609600"/>
            <a:ext cx="83058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14__ الأسدية عديدة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17___المتاع علوي</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cs typeface="Arial" pitchFamily="34" charset="0"/>
              </a:rPr>
              <a:t>	</a:t>
            </a:r>
            <a:r>
              <a:rPr kumimoji="0" lang="ar-SA" sz="2800" b="0" i="0" u="none" strike="noStrike" cap="none" normalizeH="0" dirty="0" smtClean="0">
                <a:ln>
                  <a:noFill/>
                </a:ln>
                <a:solidFill>
                  <a:schemeClr val="tx1"/>
                </a:solidFill>
                <a:effectLst/>
                <a:latin typeface="Calibri" pitchFamily="34" charset="0"/>
                <a:cs typeface="Arial" pitchFamily="34" charset="0"/>
              </a:rPr>
              <a:t>  18___المشيمة محوريه والبتلات ملتفه	</a:t>
            </a:r>
            <a:r>
              <a:rPr kumimoji="0" lang="en-US" sz="2800" b="0" i="0" u="none" strike="noStrike" cap="none" normalizeH="0" dirty="0" err="1" smtClean="0">
                <a:ln>
                  <a:noFill/>
                </a:ln>
                <a:solidFill>
                  <a:schemeClr val="tx1"/>
                </a:solidFill>
                <a:effectLst/>
                <a:latin typeface="Calibri" pitchFamily="34" charset="0"/>
                <a:cs typeface="Arial" pitchFamily="34" charset="0"/>
              </a:rPr>
              <a:t>Malvales</a:t>
            </a:r>
            <a:endParaRPr kumimoji="0" lang="ar-SA" sz="2800" b="0" i="0" u="none" strike="noStrike" cap="none" normalizeH="0" dirty="0" smtClean="0">
              <a:ln>
                <a:noFill/>
              </a:ln>
              <a:solidFill>
                <a:schemeClr val="tx1"/>
              </a:solidFill>
              <a:effectLst/>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aseline="0" dirty="0" smtClean="0">
                <a:latin typeface="Calibri" pitchFamily="34" charset="0"/>
                <a:cs typeface="Arial" pitchFamily="34" charset="0"/>
              </a:rPr>
              <a:t>	</a:t>
            </a:r>
            <a:r>
              <a:rPr kumimoji="0" lang="ar-SA" sz="2800" dirty="0" smtClean="0">
                <a:latin typeface="Calibri" pitchFamily="34" charset="0"/>
                <a:cs typeface="Arial" pitchFamily="34" charset="0"/>
              </a:rPr>
              <a:t>  18___المشيمة جداريه والتبلات متراكبه</a:t>
            </a:r>
            <a:r>
              <a:rPr kumimoji="0" lang="en-US" sz="2800" dirty="0" smtClean="0">
                <a:latin typeface="Calibri" pitchFamily="34" charset="0"/>
                <a:cs typeface="Arial" pitchFamily="34" charset="0"/>
              </a:rPr>
              <a:t>	</a:t>
            </a:r>
            <a:r>
              <a:rPr kumimoji="0" lang="en-US" sz="2800" dirty="0" err="1" smtClean="0">
                <a:latin typeface="Calibri" pitchFamily="34" charset="0"/>
                <a:cs typeface="Arial" pitchFamily="34" charset="0"/>
              </a:rPr>
              <a:t>Parietales</a:t>
            </a:r>
            <a:endParaRPr kumimoji="0" lang="ar-SA" sz="2800" dirty="0" smtClean="0">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17___المتاع سفلي او محاط بكأس زهري</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19___السبلات والبتلات عديدة متداخلة والنباتات لحمية مغطاه بأشواك 						</a:t>
            </a:r>
            <a:r>
              <a:rPr kumimoji="0" lang="en-US" sz="2800" dirty="0" err="1" smtClean="0">
                <a:latin typeface="Calibri" pitchFamily="34" charset="0"/>
                <a:cs typeface="Arial" pitchFamily="34" charset="0"/>
              </a:rPr>
              <a:t>Upuntiales</a:t>
            </a:r>
            <a:endParaRPr kumimoji="0" lang="ar-SA" sz="2800" dirty="0" smtClean="0">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19___السبلات والبتلات 4 او 5</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20___البويضات عديدة بكل كربله وفي حالة البويضات القليلة يحاط المتاع بالكأس الزهري		</a:t>
            </a:r>
            <a:r>
              <a:rPr kumimoji="0" lang="en-US" sz="2800" dirty="0" err="1" smtClean="0">
                <a:latin typeface="Calibri" pitchFamily="34" charset="0"/>
                <a:cs typeface="Arial" pitchFamily="34" charset="0"/>
              </a:rPr>
              <a:t>Myrtiflorae</a:t>
            </a:r>
            <a:endParaRPr kumimoji="0" lang="ar-SA" sz="2800" dirty="0" smtClean="0">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20___البويضات 1 او 2 في كل حجرة والمبيض سفلي، والنوره خيمة او محدودة 			     </a:t>
            </a:r>
            <a:r>
              <a:rPr kumimoji="0" lang="en-US" sz="2800" dirty="0" err="1" smtClean="0">
                <a:latin typeface="Calibri" pitchFamily="34" charset="0"/>
                <a:cs typeface="Arial" pitchFamily="34" charset="0"/>
              </a:rPr>
              <a:t>Umbelliflorae</a:t>
            </a:r>
            <a:endParaRPr kumimoji="0" lang="ar-SA" sz="2800" dirty="0" smtClean="0">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800" dirty="0" smtClean="0">
              <a:latin typeface="Calibri"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04800"/>
            <a:ext cx="8305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kumimoji="0" lang="ar-SA" sz="2800" b="1" dirty="0" smtClean="0">
                <a:solidFill>
                  <a:srgbClr val="FFCC00"/>
                </a:solidFill>
                <a:latin typeface="Calibri" pitchFamily="34" charset="0"/>
                <a:cs typeface="Arial" pitchFamily="34" charset="0"/>
              </a:rPr>
              <a:t>	(2) تحت الصف ملتحم البتلات</a:t>
            </a:r>
            <a:r>
              <a:rPr kumimoji="0" lang="en-US" sz="2800" b="1" dirty="0" smtClean="0">
                <a:solidFill>
                  <a:srgbClr val="FFCC00"/>
                </a:solidFill>
                <a:latin typeface="Calibri" pitchFamily="34" charset="0"/>
                <a:cs typeface="Arial" pitchFamily="34" charset="0"/>
              </a:rPr>
              <a:t>		SYMPETALAE</a:t>
            </a:r>
            <a:endParaRPr kumimoji="0" lang="ar-SA" sz="2800" b="1" dirty="0" smtClean="0">
              <a:solidFill>
                <a:srgbClr val="FFCC00"/>
              </a:solidFill>
              <a:latin typeface="Calibri" pitchFamily="34" charset="0"/>
              <a:cs typeface="Arial" pitchFamily="34" charset="0"/>
            </a:endParaRPr>
          </a:p>
          <a:p>
            <a:pPr lvl="0" algn="r" rtl="1"/>
            <a:r>
              <a:rPr kumimoji="0" lang="ar-SA" sz="2800" dirty="0" smtClean="0">
                <a:latin typeface="Calibri" pitchFamily="34" charset="0"/>
                <a:cs typeface="Arial" pitchFamily="34" charset="0"/>
              </a:rPr>
              <a:t>7___البتلات ملتحمة</a:t>
            </a:r>
          </a:p>
          <a:p>
            <a:pPr lvl="0" algn="r" rtl="1"/>
            <a:r>
              <a:rPr kumimoji="0" lang="ar-SA" sz="2800" dirty="0" smtClean="0">
                <a:latin typeface="Calibri" pitchFamily="34" charset="0"/>
                <a:cs typeface="Arial" pitchFamily="34" charset="0"/>
              </a:rPr>
              <a:t>  21___المتاع علوي</a:t>
            </a:r>
          </a:p>
          <a:p>
            <a:pPr lvl="0" algn="r" rtl="1"/>
            <a:r>
              <a:rPr kumimoji="0" lang="ar-SA" sz="2800" dirty="0" smtClean="0">
                <a:latin typeface="Calibri" pitchFamily="34" charset="0"/>
                <a:cs typeface="Arial" pitchFamily="34" charset="0"/>
              </a:rPr>
              <a:t>     22___الأسديه ليست فوق بتلية			</a:t>
            </a:r>
            <a:r>
              <a:rPr kumimoji="0" lang="en-US" sz="2800" dirty="0" err="1" smtClean="0">
                <a:solidFill>
                  <a:srgbClr val="FFFF00"/>
                </a:solidFill>
                <a:latin typeface="Calibri" pitchFamily="34" charset="0"/>
                <a:cs typeface="Arial" pitchFamily="34" charset="0"/>
              </a:rPr>
              <a:t>Ericales</a:t>
            </a:r>
            <a:r>
              <a:rPr kumimoji="0" lang="ar-SA" sz="2800" dirty="0" smtClean="0">
                <a:solidFill>
                  <a:srgbClr val="FFFF00"/>
                </a:solidFill>
                <a:latin typeface="Calibri" pitchFamily="34" charset="0"/>
                <a:cs typeface="Arial" pitchFamily="34" charset="0"/>
              </a:rPr>
              <a:t>     </a:t>
            </a:r>
            <a:endParaRPr kumimoji="0" lang="en-US" sz="2800" dirty="0" smtClean="0">
              <a:solidFill>
                <a:srgbClr val="FFFF00"/>
              </a:solidFill>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dirty="0" smtClean="0">
                <a:latin typeface="Calibri" pitchFamily="34" charset="0"/>
                <a:cs typeface="Arial" pitchFamily="34" charset="0"/>
              </a:rPr>
              <a:t>23</a:t>
            </a:r>
            <a:r>
              <a:rPr kumimoji="0" lang="ar-SA" sz="2800" dirty="0" smtClean="0">
                <a:latin typeface="Calibri" pitchFamily="34" charset="0"/>
                <a:cs typeface="Arial" pitchFamily="34" charset="0"/>
              </a:rPr>
              <a:t>___الأسدية تقابل البتلات</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24___المبيض غرفة واحدة</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25___الوضع المشيمي مركزي سائب</a:t>
            </a:r>
            <a:r>
              <a:rPr kumimoji="0" lang="en-US" sz="2800" dirty="0" err="1" smtClean="0">
                <a:solidFill>
                  <a:srgbClr val="FFFF00"/>
                </a:solidFill>
                <a:latin typeface="Calibri" pitchFamily="34" charset="0"/>
                <a:cs typeface="Arial" pitchFamily="34" charset="0"/>
              </a:rPr>
              <a:t>Primulales</a:t>
            </a:r>
            <a:r>
              <a:rPr kumimoji="0" lang="en-US" sz="2800" dirty="0" smtClean="0">
                <a:solidFill>
                  <a:srgbClr val="FFFF00"/>
                </a:solidFill>
                <a:latin typeface="Calibri" pitchFamily="34" charset="0"/>
                <a:cs typeface="Arial" pitchFamily="34" charset="0"/>
              </a:rPr>
              <a:t>      </a:t>
            </a:r>
            <a:endParaRPr kumimoji="0" lang="ar-SA" sz="2800" dirty="0" smtClean="0">
              <a:solidFill>
                <a:srgbClr val="FFFF00"/>
              </a:solidFill>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25___الوضع المشيمي قاعدي (بويضه واحدة)						    </a:t>
            </a:r>
            <a:r>
              <a:rPr kumimoji="0" lang="en-US" sz="2800" dirty="0" err="1" smtClean="0">
                <a:solidFill>
                  <a:srgbClr val="FFFF00"/>
                </a:solidFill>
                <a:latin typeface="Calibri" pitchFamily="34" charset="0"/>
                <a:cs typeface="Arial" pitchFamily="34" charset="0"/>
              </a:rPr>
              <a:t>Plumbaginales</a:t>
            </a:r>
            <a:r>
              <a:rPr kumimoji="0" lang="en-US" sz="2800" dirty="0" smtClean="0">
                <a:solidFill>
                  <a:srgbClr val="FFFF00"/>
                </a:solidFill>
                <a:latin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24___المبيض (2-5) غرف				</a:t>
            </a:r>
            <a:r>
              <a:rPr kumimoji="0" lang="en-US" sz="2800" dirty="0" err="1" smtClean="0">
                <a:solidFill>
                  <a:srgbClr val="FFFF00"/>
                </a:solidFill>
                <a:latin typeface="Calibri" pitchFamily="34" charset="0"/>
                <a:cs typeface="Arial" pitchFamily="34" charset="0"/>
              </a:rPr>
              <a:t>Ebenales</a:t>
            </a:r>
            <a:r>
              <a:rPr kumimoji="0" lang="ar-SA" sz="2800" dirty="0" smtClean="0">
                <a:solidFill>
                  <a:srgbClr val="FFFF00"/>
                </a:solidFill>
                <a:latin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23___الأسديه متبادل مع البتلات</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26___البتلات ملونه والثمرة ليست علبه حقيه</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27___البتلات ملتفه ، المبيض كربلتان سائبتان او ملتحمتان ، والأسديه متصله بقاعدة التويج			</a:t>
            </a:r>
            <a:r>
              <a:rPr kumimoji="0" lang="en-US" sz="2800" dirty="0" err="1" smtClean="0">
                <a:solidFill>
                  <a:srgbClr val="FFFF00"/>
                </a:solidFill>
                <a:latin typeface="Calibri" pitchFamily="34" charset="0"/>
                <a:cs typeface="Arial" pitchFamily="34" charset="0"/>
              </a:rPr>
              <a:t>Coniortae</a:t>
            </a:r>
            <a:r>
              <a:rPr kumimoji="0" lang="ar-SA" sz="2800" dirty="0" smtClean="0">
                <a:solidFill>
                  <a:srgbClr val="FFFF00"/>
                </a:solidFill>
                <a:latin typeface="Calibri" pitchFamily="34" charset="0"/>
                <a:cs typeface="Arial" pitchFamily="34"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77200" cy="4832092"/>
          </a:xfrm>
          <a:prstGeom prst="rect">
            <a:avLst/>
          </a:prstGeom>
        </p:spPr>
        <p:txBody>
          <a:bodyPr wrap="square">
            <a:spAutoFit/>
          </a:bodyPr>
          <a:lstStyle/>
          <a:p>
            <a:pPr lvl="0" algn="just" rtl="1"/>
            <a:r>
              <a:rPr kumimoji="0" lang="ar-SA" dirty="0" smtClean="0">
                <a:latin typeface="Calibri" pitchFamily="34" charset="0"/>
                <a:cs typeface="Arial" pitchFamily="34" charset="0"/>
              </a:rPr>
              <a:t> 27</a:t>
            </a:r>
            <a:r>
              <a:rPr kumimoji="0" lang="ar-SA" sz="2800" dirty="0" smtClean="0">
                <a:latin typeface="Calibri" pitchFamily="34" charset="0"/>
                <a:cs typeface="Arial" pitchFamily="34" charset="0"/>
              </a:rPr>
              <a:t>___البتلات متراكبه والكرابل ملتحمه والأسديه متصلة بفوهة الأنبوبه التويجيه					</a:t>
            </a:r>
            <a:r>
              <a:rPr kumimoji="0" lang="en-US" sz="2800" dirty="0" err="1" smtClean="0">
                <a:solidFill>
                  <a:srgbClr val="FFFF00"/>
                </a:solidFill>
                <a:latin typeface="Calibri" pitchFamily="34" charset="0"/>
                <a:cs typeface="Arial" pitchFamily="34" charset="0"/>
              </a:rPr>
              <a:t>Tubi</a:t>
            </a:r>
            <a:r>
              <a:rPr kumimoji="0" lang="en-US" sz="2800" dirty="0" smtClean="0">
                <a:latin typeface="Calibri" pitchFamily="34" charset="0"/>
                <a:cs typeface="Arial" pitchFamily="34" charset="0"/>
              </a:rPr>
              <a:t> </a:t>
            </a:r>
            <a:r>
              <a:rPr kumimoji="0" lang="en-US" sz="2800" dirty="0" smtClean="0">
                <a:solidFill>
                  <a:srgbClr val="FFFF00"/>
                </a:solidFill>
                <a:latin typeface="Calibri" pitchFamily="34" charset="0"/>
                <a:cs typeface="Arial" pitchFamily="34" charset="0"/>
              </a:rPr>
              <a:t>florae</a:t>
            </a:r>
            <a:endParaRPr kumimoji="0" lang="ar-SA" sz="2800" dirty="0" smtClean="0">
              <a:solidFill>
                <a:srgbClr val="FFFF00"/>
              </a:solidFill>
              <a:latin typeface="Calibri" pitchFamily="34" charset="0"/>
              <a:cs typeface="Arial" pitchFamily="34" charset="0"/>
            </a:endParaRPr>
          </a:p>
          <a:p>
            <a:pPr lvl="0" algn="just" rtl="1"/>
            <a:r>
              <a:rPr kumimoji="0" lang="ar-SA" sz="2800" dirty="0" smtClean="0">
                <a:latin typeface="Calibri" pitchFamily="34" charset="0"/>
                <a:cs typeface="Arial" pitchFamily="34" charset="0"/>
              </a:rPr>
              <a:t>      26___البتلات غير ملونه غشائيه والثمرة علبه حقية							</a:t>
            </a:r>
            <a:r>
              <a:rPr kumimoji="0" lang="en-US" sz="2800" dirty="0" err="1" smtClean="0">
                <a:solidFill>
                  <a:srgbClr val="FFFF00"/>
                </a:solidFill>
                <a:latin typeface="Calibri" pitchFamily="34" charset="0"/>
                <a:cs typeface="Arial" pitchFamily="34" charset="0"/>
              </a:rPr>
              <a:t>Plantaginales</a:t>
            </a:r>
            <a:endParaRPr kumimoji="0" lang="ar-SA" sz="2800" dirty="0" smtClean="0">
              <a:solidFill>
                <a:srgbClr val="FFFF00"/>
              </a:solidFill>
              <a:latin typeface="Calibri" pitchFamily="34" charset="0"/>
              <a:cs typeface="Arial" pitchFamily="34" charset="0"/>
            </a:endParaRPr>
          </a:p>
          <a:p>
            <a:pPr lvl="0" algn="just" rtl="1"/>
            <a:r>
              <a:rPr kumimoji="0" lang="ar-SA" sz="2800" dirty="0" smtClean="0">
                <a:latin typeface="Calibri" pitchFamily="34" charset="0"/>
                <a:cs typeface="Arial" pitchFamily="34" charset="0"/>
              </a:rPr>
              <a:t>21___المتاع سفلي</a:t>
            </a:r>
          </a:p>
          <a:p>
            <a:pPr lvl="0" algn="just" rtl="1"/>
            <a:r>
              <a:rPr kumimoji="0" lang="ar-SA" sz="2800" dirty="0" smtClean="0">
                <a:latin typeface="Calibri" pitchFamily="34" charset="0"/>
                <a:cs typeface="Arial" pitchFamily="34" charset="0"/>
              </a:rPr>
              <a:t>	28___الأسديه سائبه ، الأوراق متقابلة		</a:t>
            </a:r>
            <a:r>
              <a:rPr kumimoji="0" lang="en-US" sz="2800" dirty="0" err="1" smtClean="0">
                <a:solidFill>
                  <a:srgbClr val="FFFF00"/>
                </a:solidFill>
                <a:latin typeface="Calibri" pitchFamily="34" charset="0"/>
                <a:cs typeface="Arial" pitchFamily="34" charset="0"/>
              </a:rPr>
              <a:t>Rubiales</a:t>
            </a:r>
            <a:r>
              <a:rPr kumimoji="0" lang="en-US" sz="2800" dirty="0" smtClean="0">
                <a:latin typeface="Calibri" pitchFamily="34" charset="0"/>
                <a:cs typeface="Arial" pitchFamily="34" charset="0"/>
              </a:rPr>
              <a:t>	</a:t>
            </a:r>
            <a:r>
              <a:rPr kumimoji="0" lang="ar-SA" sz="2800" dirty="0" smtClean="0">
                <a:latin typeface="Calibri" pitchFamily="34" charset="0"/>
                <a:cs typeface="Arial" pitchFamily="34" charset="0"/>
              </a:rPr>
              <a:t>28___الأسديه ملتحمه ، الوراق متبادلة</a:t>
            </a:r>
          </a:p>
          <a:p>
            <a:pPr lvl="0" algn="just" rtl="1"/>
            <a:r>
              <a:rPr kumimoji="0" lang="ar-SA" sz="2800" dirty="0" smtClean="0">
                <a:latin typeface="Calibri" pitchFamily="34" charset="0"/>
                <a:cs typeface="Arial" pitchFamily="34" charset="0"/>
              </a:rPr>
              <a:t>	  29___الكرابل 3 والوضع المشيمي جداري</a:t>
            </a:r>
            <a:r>
              <a:rPr kumimoji="0" lang="en-US" sz="2800" dirty="0" err="1" smtClean="0">
                <a:solidFill>
                  <a:srgbClr val="FFFF00"/>
                </a:solidFill>
                <a:latin typeface="Calibri" pitchFamily="34" charset="0"/>
                <a:cs typeface="Arial" pitchFamily="34" charset="0"/>
              </a:rPr>
              <a:t>Cucurhitales</a:t>
            </a:r>
            <a:r>
              <a:rPr kumimoji="0" lang="en-US" sz="2800" dirty="0" smtClean="0">
                <a:solidFill>
                  <a:srgbClr val="FFFF00"/>
                </a:solidFill>
                <a:latin typeface="Calibri" pitchFamily="34" charset="0"/>
                <a:cs typeface="Arial" pitchFamily="34" charset="0"/>
              </a:rPr>
              <a:t> </a:t>
            </a:r>
            <a:endParaRPr kumimoji="0" lang="ar-SA" sz="2800" dirty="0" smtClean="0">
              <a:solidFill>
                <a:srgbClr val="FFFF00"/>
              </a:solidFill>
              <a:latin typeface="Calibri" pitchFamily="34" charset="0"/>
              <a:cs typeface="Arial" pitchFamily="34" charset="0"/>
            </a:endParaRPr>
          </a:p>
          <a:p>
            <a:pPr lvl="0" algn="just" rtl="1"/>
            <a:r>
              <a:rPr kumimoji="0" lang="ar-SA" sz="2800" dirty="0" smtClean="0">
                <a:latin typeface="Calibri" pitchFamily="34" charset="0"/>
                <a:cs typeface="Arial" pitchFamily="34" charset="0"/>
              </a:rPr>
              <a:t>	  29___الكرابل عادة 2 والوضع المشيمي محوري او بويضه واحدة في وضع مشيمي قمي او قاعدي									</a:t>
            </a:r>
            <a:r>
              <a:rPr kumimoji="0" lang="en-US" sz="2800" dirty="0" err="1" smtClean="0">
                <a:solidFill>
                  <a:srgbClr val="FFFF00"/>
                </a:solidFill>
                <a:latin typeface="Calibri" pitchFamily="34" charset="0"/>
                <a:cs typeface="Arial" pitchFamily="34" charset="0"/>
              </a:rPr>
              <a:t>Campanulaceae</a:t>
            </a:r>
            <a:endParaRPr lang="en-US" sz="28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685800"/>
            <a:ext cx="8305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23___الأسدية تقابل البتلات</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24___المبيض غرفة واحدة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25___الوضع المشيمي مركزي سائب</a:t>
            </a:r>
            <a:r>
              <a:rPr kumimoji="0" lang="en-US" sz="2800" dirty="0" err="1" smtClean="0">
                <a:solidFill>
                  <a:srgbClr val="FFFF00"/>
                </a:solidFill>
                <a:latin typeface="Calibri" pitchFamily="34" charset="0"/>
                <a:cs typeface="Arial" pitchFamily="34" charset="0"/>
              </a:rPr>
              <a:t>Primulales</a:t>
            </a:r>
            <a:r>
              <a:rPr kumimoji="0" lang="en-US" sz="2800" dirty="0" smtClean="0">
                <a:solidFill>
                  <a:srgbClr val="FFFF00"/>
                </a:solidFill>
                <a:latin typeface="Calibri" pitchFamily="34" charset="0"/>
                <a:cs typeface="Arial" pitchFamily="34" charset="0"/>
              </a:rPr>
              <a:t>      </a:t>
            </a:r>
            <a:endParaRPr kumimoji="0" lang="ar-SA" sz="2800" dirty="0" smtClean="0">
              <a:solidFill>
                <a:srgbClr val="FFFF00"/>
              </a:solidFill>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25___الوضع المشيمي قاعدي (بويضه واحدة)</a:t>
            </a:r>
            <a:r>
              <a:rPr kumimoji="0" lang="en-US" sz="2800" dirty="0" smtClean="0">
                <a:latin typeface="Calibri" pitchFamily="34" charset="0"/>
                <a:cs typeface="Arial" pitchFamily="34" charset="0"/>
              </a:rPr>
              <a:t>					 </a:t>
            </a:r>
            <a:r>
              <a:rPr kumimoji="0" lang="en-US" sz="2800" dirty="0" err="1" smtClean="0">
                <a:solidFill>
                  <a:srgbClr val="FFFF00"/>
                </a:solidFill>
                <a:latin typeface="Calibri" pitchFamily="34" charset="0"/>
                <a:cs typeface="Arial" pitchFamily="34" charset="0"/>
              </a:rPr>
              <a:t>Plumbaginales</a:t>
            </a:r>
            <a:r>
              <a:rPr kumimoji="0" lang="en-US" sz="2800" dirty="0" smtClean="0">
                <a:latin typeface="Calibri" pitchFamily="34" charset="0"/>
                <a:cs typeface="Arial"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24___المبيض (2-5) غرف				</a:t>
            </a:r>
            <a:r>
              <a:rPr kumimoji="0" lang="en-US" sz="2800" dirty="0" err="1" smtClean="0">
                <a:solidFill>
                  <a:srgbClr val="FFFF00"/>
                </a:solidFill>
                <a:latin typeface="Calibri" pitchFamily="34" charset="0"/>
                <a:cs typeface="Arial" pitchFamily="34" charset="0"/>
              </a:rPr>
              <a:t>Ebenales</a:t>
            </a:r>
            <a:r>
              <a:rPr kumimoji="0" lang="ar-SA" sz="2800" dirty="0" smtClean="0">
                <a:solidFill>
                  <a:srgbClr val="FFFF00"/>
                </a:solidFill>
                <a:latin typeface="Calibri" pitchFamily="34" charset="0"/>
                <a:cs typeface="Arial"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23___الأسديه متبادل مع البتلات</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26___البتلات ملونه والثمرة ليست علبه حقيه</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27___البتلات ملتفه ، المبيض كربلتان سائبتان او ملتحمتان ، والأسديه متصله بقاعدة التويج			</a:t>
            </a:r>
            <a:r>
              <a:rPr kumimoji="0" lang="en-US" sz="2800" dirty="0" err="1" smtClean="0">
                <a:solidFill>
                  <a:srgbClr val="FFFF00"/>
                </a:solidFill>
                <a:latin typeface="Calibri" pitchFamily="34" charset="0"/>
                <a:cs typeface="Arial" pitchFamily="34" charset="0"/>
              </a:rPr>
              <a:t>Coniortae</a:t>
            </a:r>
            <a:endParaRPr kumimoji="0" lang="ar-SA" sz="2800" dirty="0" smtClean="0">
              <a:solidFill>
                <a:srgbClr val="FFFF00"/>
              </a:solidFill>
              <a:latin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dirty="0" smtClean="0">
                <a:latin typeface="Calibri" pitchFamily="34" charset="0"/>
                <a:cs typeface="Arial" pitchFamily="34" charset="0"/>
              </a:rPr>
              <a:t>        27___البتلات متراكبه والكرابل ملتحمه والأسديه متصلة بفوهة الأنبوبه التويجيه						</a:t>
            </a:r>
            <a:r>
              <a:rPr kumimoji="0" lang="en-US" sz="2800" dirty="0" err="1" smtClean="0">
                <a:solidFill>
                  <a:srgbClr val="FFFF00"/>
                </a:solidFill>
                <a:latin typeface="Calibri" pitchFamily="34" charset="0"/>
                <a:cs typeface="Arial" pitchFamily="34" charset="0"/>
              </a:rPr>
              <a:t>Tubi</a:t>
            </a:r>
            <a:r>
              <a:rPr kumimoji="0" lang="en-US" sz="2800" dirty="0" smtClean="0">
                <a:latin typeface="Calibri" pitchFamily="34" charset="0"/>
                <a:cs typeface="Arial" pitchFamily="34" charset="0"/>
              </a:rPr>
              <a:t> </a:t>
            </a:r>
            <a:r>
              <a:rPr kumimoji="0" lang="en-US" sz="2800" dirty="0" smtClean="0">
                <a:solidFill>
                  <a:srgbClr val="FFFF00"/>
                </a:solidFill>
                <a:latin typeface="Calibri" pitchFamily="34" charset="0"/>
                <a:cs typeface="Arial" pitchFamily="34" charset="0"/>
              </a:rPr>
              <a:t>florae</a:t>
            </a:r>
            <a:endParaRPr kumimoji="0" lang="ar-SA" sz="2800" dirty="0" smtClean="0">
              <a:solidFill>
                <a:srgbClr val="FFFF00"/>
              </a:solidFill>
              <a:latin typeface="Calibri"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2845"/>
            <a:ext cx="8077200" cy="3970318"/>
          </a:xfrm>
          <a:prstGeom prst="rect">
            <a:avLst/>
          </a:prstGeom>
        </p:spPr>
        <p:txBody>
          <a:bodyPr wrap="square">
            <a:spAutoFit/>
          </a:bodyPr>
          <a:lstStyle/>
          <a:p>
            <a:pPr lvl="0" algn="r" rtl="1"/>
            <a:r>
              <a:rPr kumimoji="0" lang="ar-SA" dirty="0" smtClean="0">
                <a:latin typeface="Calibri" pitchFamily="34" charset="0"/>
                <a:cs typeface="Arial" pitchFamily="34" charset="0"/>
              </a:rPr>
              <a:t> </a:t>
            </a:r>
            <a:r>
              <a:rPr kumimoji="0" lang="ar-SA" sz="2800" dirty="0" smtClean="0">
                <a:latin typeface="Calibri" pitchFamily="34" charset="0"/>
                <a:cs typeface="Arial" pitchFamily="34" charset="0"/>
              </a:rPr>
              <a:t>26___البتلات غير ملونه غشائيه والثمرة علبه حقية						      		</a:t>
            </a:r>
            <a:r>
              <a:rPr kumimoji="0" lang="en-US" sz="2800" dirty="0" err="1" smtClean="0">
                <a:solidFill>
                  <a:srgbClr val="FFFF66"/>
                </a:solidFill>
                <a:latin typeface="Calibri" pitchFamily="34" charset="0"/>
                <a:cs typeface="Arial" pitchFamily="34" charset="0"/>
              </a:rPr>
              <a:t>Plantaginales</a:t>
            </a:r>
            <a:endParaRPr kumimoji="0" lang="ar-SA" sz="2800" dirty="0" smtClean="0">
              <a:solidFill>
                <a:srgbClr val="FFFF66"/>
              </a:solidFill>
              <a:latin typeface="Calibri" pitchFamily="34" charset="0"/>
              <a:cs typeface="Arial" pitchFamily="34" charset="0"/>
            </a:endParaRPr>
          </a:p>
          <a:p>
            <a:pPr lvl="0" algn="r" rtl="1"/>
            <a:r>
              <a:rPr kumimoji="0" lang="ar-SA" sz="2800" dirty="0" smtClean="0">
                <a:latin typeface="Calibri" pitchFamily="34" charset="0"/>
                <a:cs typeface="Arial" pitchFamily="34" charset="0"/>
              </a:rPr>
              <a:t>21___المتاع سفلي</a:t>
            </a:r>
          </a:p>
          <a:p>
            <a:pPr lvl="0" algn="r" rtl="1"/>
            <a:r>
              <a:rPr kumimoji="0" lang="ar-SA" sz="2800" dirty="0" smtClean="0">
                <a:latin typeface="Calibri" pitchFamily="34" charset="0"/>
                <a:cs typeface="Arial" pitchFamily="34" charset="0"/>
              </a:rPr>
              <a:t>	28___الأسديه سائبه ، الأوراق متقابلة		</a:t>
            </a:r>
            <a:r>
              <a:rPr kumimoji="0" lang="en-US" sz="2800" dirty="0" err="1" smtClean="0">
                <a:solidFill>
                  <a:srgbClr val="FFFF66"/>
                </a:solidFill>
                <a:latin typeface="Calibri" pitchFamily="34" charset="0"/>
                <a:cs typeface="Arial" pitchFamily="34" charset="0"/>
              </a:rPr>
              <a:t>Rubiales</a:t>
            </a:r>
            <a:r>
              <a:rPr kumimoji="0" lang="en-US" sz="2800" dirty="0" smtClean="0">
                <a:latin typeface="Calibri" pitchFamily="34" charset="0"/>
                <a:cs typeface="Arial" pitchFamily="34" charset="0"/>
              </a:rPr>
              <a:t>	</a:t>
            </a:r>
            <a:r>
              <a:rPr kumimoji="0" lang="ar-SA" sz="2800" dirty="0" smtClean="0">
                <a:latin typeface="Calibri" pitchFamily="34" charset="0"/>
                <a:cs typeface="Arial" pitchFamily="34" charset="0"/>
              </a:rPr>
              <a:t>28___الأسديه ملتحمه ، الوراق متبادلة</a:t>
            </a:r>
          </a:p>
          <a:p>
            <a:pPr lvl="0" algn="r" rtl="1"/>
            <a:r>
              <a:rPr kumimoji="0" lang="ar-SA" sz="2800" dirty="0" smtClean="0">
                <a:latin typeface="Calibri" pitchFamily="34" charset="0"/>
                <a:cs typeface="Arial" pitchFamily="34" charset="0"/>
              </a:rPr>
              <a:t>	  29___الكرابل 3 والوضع المشيمي جداري</a:t>
            </a:r>
            <a:r>
              <a:rPr kumimoji="0" lang="en-US" sz="2800" dirty="0" err="1" smtClean="0">
                <a:solidFill>
                  <a:srgbClr val="FFFF66"/>
                </a:solidFill>
                <a:latin typeface="Calibri" pitchFamily="34" charset="0"/>
                <a:cs typeface="Arial" pitchFamily="34" charset="0"/>
              </a:rPr>
              <a:t>Cucurhitales</a:t>
            </a:r>
            <a:r>
              <a:rPr kumimoji="0" lang="en-US" sz="2800" dirty="0" smtClean="0">
                <a:solidFill>
                  <a:srgbClr val="FFFF66"/>
                </a:solidFill>
                <a:latin typeface="Calibri" pitchFamily="34" charset="0"/>
                <a:cs typeface="Arial" pitchFamily="34" charset="0"/>
              </a:rPr>
              <a:t> </a:t>
            </a:r>
            <a:endParaRPr kumimoji="0" lang="ar-SA" sz="2800" dirty="0" smtClean="0">
              <a:solidFill>
                <a:srgbClr val="FFFF66"/>
              </a:solidFill>
              <a:latin typeface="Calibri" pitchFamily="34" charset="0"/>
              <a:cs typeface="Arial" pitchFamily="34" charset="0"/>
            </a:endParaRPr>
          </a:p>
          <a:p>
            <a:pPr lvl="0" algn="r" rtl="1"/>
            <a:r>
              <a:rPr kumimoji="0" lang="ar-SA" sz="2800" dirty="0" smtClean="0">
                <a:latin typeface="Calibri" pitchFamily="34" charset="0"/>
                <a:cs typeface="Arial" pitchFamily="34" charset="0"/>
              </a:rPr>
              <a:t>	  29___الكرابل عادة 2 والوضع المشيمي محوري او بويضه واحدة في وضع مشيمي قمي او قاعدي									</a:t>
            </a:r>
            <a:r>
              <a:rPr kumimoji="0" lang="en-US" sz="2800" dirty="0" err="1" smtClean="0">
                <a:solidFill>
                  <a:srgbClr val="FFFF66"/>
                </a:solidFill>
                <a:latin typeface="Calibri" pitchFamily="34" charset="0"/>
                <a:cs typeface="Arial" pitchFamily="34" charset="0"/>
              </a:rPr>
              <a:t>Campanulaceae</a:t>
            </a:r>
            <a:r>
              <a:rPr kumimoji="0" lang="ar-SA" sz="2800" dirty="0" smtClean="0">
                <a:solidFill>
                  <a:srgbClr val="FFFF66"/>
                </a:solidFill>
                <a:latin typeface="Calibri" pitchFamily="34" charset="0"/>
                <a:cs typeface="Arial" pitchFamily="34" charset="0"/>
              </a:rPr>
              <a:t> </a:t>
            </a:r>
            <a:endParaRPr lang="en-US" sz="2800" dirty="0">
              <a:solidFill>
                <a:srgbClr val="FFFF66"/>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rtl="1"/>
            <a:r>
              <a:rPr lang="ar-SA" dirty="0" smtClean="0"/>
              <a:t>رتبة الكازوارينيات </a:t>
            </a:r>
            <a:r>
              <a:rPr lang="en-US" dirty="0" smtClean="0"/>
              <a:t/>
            </a:r>
            <a:br>
              <a:rPr lang="en-US" dirty="0" smtClean="0"/>
            </a:br>
            <a:r>
              <a:rPr lang="en-US" dirty="0" smtClean="0"/>
              <a:t>Order VERTICELLATEAE</a:t>
            </a:r>
            <a:endParaRPr lang="en-US" dirty="0"/>
          </a:p>
        </p:txBody>
      </p:sp>
      <p:sp>
        <p:nvSpPr>
          <p:cNvPr id="6" name="Content Placeholder 5"/>
          <p:cNvSpPr>
            <a:spLocks noGrp="1"/>
          </p:cNvSpPr>
          <p:nvPr>
            <p:ph idx="1"/>
          </p:nvPr>
        </p:nvSpPr>
        <p:spPr>
          <a:xfrm>
            <a:off x="4267200" y="1981200"/>
            <a:ext cx="4495799" cy="4419600"/>
          </a:xfrm>
        </p:spPr>
        <p:txBody>
          <a:bodyPr/>
          <a:lstStyle/>
          <a:p>
            <a:pPr algn="r" rtl="1"/>
            <a:r>
              <a:rPr lang="ar-SA" dirty="0" smtClean="0"/>
              <a:t>تشمل هذه الفصيلة رتبه واحده هي: </a:t>
            </a:r>
          </a:p>
          <a:p>
            <a:pPr algn="r" rtl="1">
              <a:buNone/>
            </a:pPr>
            <a:r>
              <a:rPr lang="ar-SA" dirty="0" smtClean="0"/>
              <a:t>الفصيلة الكازوارينية  </a:t>
            </a:r>
            <a:r>
              <a:rPr lang="en-US" dirty="0" smtClean="0"/>
              <a:t> Fam. CASUARINAGEAE</a:t>
            </a:r>
            <a:endParaRPr lang="en-US" dirty="0"/>
          </a:p>
        </p:txBody>
      </p:sp>
      <p:pic>
        <p:nvPicPr>
          <p:cNvPr id="1028" name="Picture 4"/>
          <p:cNvPicPr>
            <a:picLocks noChangeAspect="1" noChangeArrowheads="1"/>
          </p:cNvPicPr>
          <p:nvPr/>
        </p:nvPicPr>
        <p:blipFill>
          <a:blip r:embed="rId2" cstate="email"/>
          <a:srcRect/>
          <a:stretch>
            <a:fillRect/>
          </a:stretch>
        </p:blipFill>
        <p:spPr bwMode="auto">
          <a:xfrm flipV="1">
            <a:off x="533400" y="2057400"/>
            <a:ext cx="3505200" cy="438961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رتبة الفلفليات</a:t>
            </a:r>
            <a:br>
              <a:rPr lang="ar-SA" dirty="0" smtClean="0"/>
            </a:br>
            <a:r>
              <a:rPr lang="en-US" dirty="0" smtClean="0"/>
              <a:t>Order PEPERALES</a:t>
            </a:r>
            <a:endParaRPr lang="en-US" dirty="0"/>
          </a:p>
        </p:txBody>
      </p:sp>
      <p:sp>
        <p:nvSpPr>
          <p:cNvPr id="3" name="Content Placeholder 2"/>
          <p:cNvSpPr>
            <a:spLocks noGrp="1"/>
          </p:cNvSpPr>
          <p:nvPr>
            <p:ph idx="1"/>
          </p:nvPr>
        </p:nvSpPr>
        <p:spPr>
          <a:xfrm>
            <a:off x="4648199" y="1981200"/>
            <a:ext cx="3806825" cy="4114800"/>
          </a:xfrm>
        </p:spPr>
        <p:txBody>
          <a:bodyPr/>
          <a:lstStyle/>
          <a:p>
            <a:pPr algn="r" rtl="1"/>
            <a:r>
              <a:rPr lang="ar-SA" dirty="0" smtClean="0"/>
              <a:t>الفصيلة الفلفلية</a:t>
            </a:r>
          </a:p>
          <a:p>
            <a:pPr algn="r" rtl="1">
              <a:buNone/>
            </a:pPr>
            <a:r>
              <a:rPr lang="en-US" dirty="0" smtClean="0"/>
              <a:t>FAM. PIPERACEAE</a:t>
            </a:r>
            <a:endParaRPr lang="en-US" dirty="0"/>
          </a:p>
        </p:txBody>
      </p:sp>
      <p:pic>
        <p:nvPicPr>
          <p:cNvPr id="2050" name="Picture 2"/>
          <p:cNvPicPr>
            <a:picLocks noChangeAspect="1" noChangeArrowheads="1"/>
          </p:cNvPicPr>
          <p:nvPr/>
        </p:nvPicPr>
        <p:blipFill>
          <a:blip r:embed="rId2" cstate="email"/>
          <a:srcRect/>
          <a:stretch>
            <a:fillRect/>
          </a:stretch>
        </p:blipFill>
        <p:spPr bwMode="auto">
          <a:xfrm>
            <a:off x="533400" y="2133600"/>
            <a:ext cx="3492500" cy="423719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p:cTn id="43"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6" dur="1000" fill="hold"/>
                                        <p:tgtEl>
                                          <p:spTgt spid="205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رتبة الصفصافيات</a:t>
            </a:r>
            <a:br>
              <a:rPr lang="ar-SA" dirty="0" smtClean="0"/>
            </a:br>
            <a:r>
              <a:rPr lang="en-US" dirty="0" smtClean="0"/>
              <a:t>Order SALICALES</a:t>
            </a:r>
            <a:endParaRPr lang="en-US" dirty="0"/>
          </a:p>
        </p:txBody>
      </p:sp>
      <p:sp>
        <p:nvSpPr>
          <p:cNvPr id="3" name="Content Placeholder 2"/>
          <p:cNvSpPr>
            <a:spLocks noGrp="1"/>
          </p:cNvSpPr>
          <p:nvPr>
            <p:ph idx="1"/>
          </p:nvPr>
        </p:nvSpPr>
        <p:spPr>
          <a:xfrm>
            <a:off x="4724399" y="1981200"/>
            <a:ext cx="3730625" cy="4114800"/>
          </a:xfrm>
        </p:spPr>
        <p:txBody>
          <a:bodyPr/>
          <a:lstStyle/>
          <a:p>
            <a:pPr algn="r" rtl="1"/>
            <a:r>
              <a:rPr lang="ar-SA" dirty="0" smtClean="0"/>
              <a:t>تشمل فصيلة واحده هي الفصيلة الصفصافية</a:t>
            </a:r>
          </a:p>
          <a:p>
            <a:pPr algn="r" rtl="1">
              <a:buNone/>
            </a:pPr>
            <a:r>
              <a:rPr lang="en-US" dirty="0" smtClean="0"/>
              <a:t>Fam. SALICACEAE</a:t>
            </a:r>
            <a:endParaRPr lang="en-US" dirty="0"/>
          </a:p>
        </p:txBody>
      </p:sp>
      <p:pic>
        <p:nvPicPr>
          <p:cNvPr id="3074" name="Picture 2"/>
          <p:cNvPicPr>
            <a:picLocks noChangeAspect="1" noChangeArrowheads="1"/>
          </p:cNvPicPr>
          <p:nvPr/>
        </p:nvPicPr>
        <p:blipFill>
          <a:blip r:embed="rId2" cstate="email"/>
          <a:srcRect/>
          <a:stretch>
            <a:fillRect/>
          </a:stretch>
        </p:blipFill>
        <p:spPr bwMode="auto">
          <a:xfrm flipV="1">
            <a:off x="457200" y="2057400"/>
            <a:ext cx="3578768" cy="441483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ppt_x</p:attrName>
                                        </p:attrNameLst>
                                      </p:cBhvr>
                                      <p:tavLst>
                                        <p:tav tm="0">
                                          <p:val>
                                            <p:strVal val="#ppt_x-.2"/>
                                          </p:val>
                                        </p:tav>
                                        <p:tav tm="100000">
                                          <p:val>
                                            <p:strVal val="#ppt_x"/>
                                          </p:val>
                                        </p:tav>
                                      </p:tavLst>
                                    </p:anim>
                                    <p:anim calcmode="lin" valueType="num">
                                      <p:cBhvr>
                                        <p:cTn id="15"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رتبة الحريقيات</a:t>
            </a:r>
            <a:br>
              <a:rPr lang="ar-SA" dirty="0" smtClean="0"/>
            </a:br>
            <a:r>
              <a:rPr lang="en-US" dirty="0" smtClean="0"/>
              <a:t>Order URTICALES</a:t>
            </a:r>
            <a:endParaRPr lang="en-US" dirty="0"/>
          </a:p>
        </p:txBody>
      </p:sp>
      <p:sp>
        <p:nvSpPr>
          <p:cNvPr id="3" name="Content Placeholder 2"/>
          <p:cNvSpPr>
            <a:spLocks noGrp="1"/>
          </p:cNvSpPr>
          <p:nvPr>
            <p:ph idx="1"/>
          </p:nvPr>
        </p:nvSpPr>
        <p:spPr>
          <a:xfrm>
            <a:off x="4267201" y="1981200"/>
            <a:ext cx="4187824" cy="4114800"/>
          </a:xfrm>
        </p:spPr>
        <p:txBody>
          <a:bodyPr/>
          <a:lstStyle/>
          <a:p>
            <a:pPr algn="r" rtl="1"/>
            <a:r>
              <a:rPr lang="ar-SA" dirty="0" smtClean="0"/>
              <a:t>الفصيلة التوتية</a:t>
            </a:r>
            <a:r>
              <a:rPr lang="en-US" dirty="0" smtClean="0"/>
              <a:t> </a:t>
            </a:r>
          </a:p>
          <a:p>
            <a:pPr algn="r" rtl="1">
              <a:buNone/>
            </a:pPr>
            <a:r>
              <a:rPr lang="en-US" dirty="0" smtClean="0"/>
              <a:t>Fam. MORACEAE</a:t>
            </a:r>
          </a:p>
          <a:p>
            <a:pPr algn="r" rtl="1"/>
            <a:r>
              <a:rPr lang="ar-SA" dirty="0" smtClean="0"/>
              <a:t>الفصيلة الحريقية</a:t>
            </a:r>
          </a:p>
          <a:p>
            <a:pPr algn="r" rtl="1">
              <a:buNone/>
            </a:pPr>
            <a:r>
              <a:rPr lang="en-US" dirty="0" smtClean="0"/>
              <a:t>Fam. URTICACEAE</a:t>
            </a:r>
            <a:endParaRPr lang="ar-SA" dirty="0" smtClean="0"/>
          </a:p>
          <a:p>
            <a:pPr algn="r" rtl="1"/>
            <a:endParaRPr lang="en-US" dirty="0"/>
          </a:p>
        </p:txBody>
      </p:sp>
      <p:pic>
        <p:nvPicPr>
          <p:cNvPr id="4098" name="Picture 2"/>
          <p:cNvPicPr>
            <a:picLocks noChangeAspect="1" noChangeArrowheads="1"/>
          </p:cNvPicPr>
          <p:nvPr/>
        </p:nvPicPr>
        <p:blipFill>
          <a:blip r:embed="rId2" cstate="email"/>
          <a:srcRect/>
          <a:stretch>
            <a:fillRect/>
          </a:stretch>
        </p:blipFill>
        <p:spPr bwMode="auto">
          <a:xfrm rot="16200000">
            <a:off x="65250" y="2525549"/>
            <a:ext cx="4365301" cy="3429001"/>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رتبة البروتياليات</a:t>
            </a:r>
            <a:br>
              <a:rPr lang="ar-SA" dirty="0" smtClean="0"/>
            </a:br>
            <a:r>
              <a:rPr lang="en-US" dirty="0" smtClean="0"/>
              <a:t>Order PROTEALES</a:t>
            </a:r>
            <a:endParaRPr lang="en-US" dirty="0"/>
          </a:p>
        </p:txBody>
      </p:sp>
      <p:sp>
        <p:nvSpPr>
          <p:cNvPr id="3" name="Content Placeholder 2"/>
          <p:cNvSpPr>
            <a:spLocks noGrp="1"/>
          </p:cNvSpPr>
          <p:nvPr>
            <p:ph idx="1"/>
          </p:nvPr>
        </p:nvSpPr>
        <p:spPr>
          <a:xfrm>
            <a:off x="4571999" y="1981200"/>
            <a:ext cx="4114801" cy="4114800"/>
          </a:xfrm>
        </p:spPr>
        <p:txBody>
          <a:bodyPr/>
          <a:lstStyle/>
          <a:p>
            <a:pPr algn="r" rtl="1"/>
            <a:r>
              <a:rPr lang="ar-SA" dirty="0" smtClean="0"/>
              <a:t>الفصيلة البروتياسيه</a:t>
            </a:r>
          </a:p>
          <a:p>
            <a:pPr algn="r" rtl="1">
              <a:buNone/>
            </a:pPr>
            <a:r>
              <a:rPr lang="en-US" dirty="0" smtClean="0"/>
              <a:t>Fam. PROTEACEAE</a:t>
            </a:r>
            <a:endParaRPr lang="en-US" dirty="0"/>
          </a:p>
        </p:txBody>
      </p:sp>
      <p:pic>
        <p:nvPicPr>
          <p:cNvPr id="5122" name="Picture 2"/>
          <p:cNvPicPr>
            <a:picLocks noChangeAspect="1" noChangeArrowheads="1"/>
          </p:cNvPicPr>
          <p:nvPr/>
        </p:nvPicPr>
        <p:blipFill>
          <a:blip r:embed="rId2" cstate="email"/>
          <a:srcRect/>
          <a:stretch>
            <a:fillRect/>
          </a:stretch>
        </p:blipFill>
        <p:spPr bwMode="auto">
          <a:xfrm>
            <a:off x="457200" y="1981200"/>
            <a:ext cx="3352800" cy="449808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500" fill="hold"/>
                                        <p:tgtEl>
                                          <p:spTgt spid="5122"/>
                                        </p:tgtEl>
                                        <p:attrNameLst>
                                          <p:attrName>ppt_w</p:attrName>
                                        </p:attrNameLst>
                                      </p:cBhvr>
                                      <p:tavLst>
                                        <p:tav tm="0">
                                          <p:val>
                                            <p:strVal val="#ppt_w*2.5"/>
                                          </p:val>
                                        </p:tav>
                                        <p:tav tm="100000">
                                          <p:val>
                                            <p:strVal val="#ppt_w"/>
                                          </p:val>
                                        </p:tav>
                                      </p:tavLst>
                                    </p:anim>
                                    <p:anim calcmode="lin" valueType="num">
                                      <p:cBhvr>
                                        <p:cTn id="17" dur="500" fill="hold"/>
                                        <p:tgtEl>
                                          <p:spTgt spid="5122"/>
                                        </p:tgtEl>
                                        <p:attrNameLst>
                                          <p:attrName>ppt_h</p:attrName>
                                        </p:attrNameLst>
                                      </p:cBhvr>
                                      <p:tavLst>
                                        <p:tav tm="0">
                                          <p:val>
                                            <p:strVal val="#ppt_h*0.01"/>
                                          </p:val>
                                        </p:tav>
                                        <p:tav tm="100000">
                                          <p:val>
                                            <p:strVal val="#ppt_h"/>
                                          </p:val>
                                        </p:tav>
                                      </p:tavLst>
                                    </p:anim>
                                    <p:anim calcmode="lin" valueType="num">
                                      <p:cBhvr>
                                        <p:cTn id="18" dur="500" fill="hold"/>
                                        <p:tgtEl>
                                          <p:spTgt spid="5122"/>
                                        </p:tgtEl>
                                        <p:attrNameLst>
                                          <p:attrName>ppt_x</p:attrName>
                                        </p:attrNameLst>
                                      </p:cBhvr>
                                      <p:tavLst>
                                        <p:tav tm="0">
                                          <p:val>
                                            <p:strVal val="#ppt_x"/>
                                          </p:val>
                                        </p:tav>
                                        <p:tav tm="100000">
                                          <p:val>
                                            <p:strVal val="#ppt_x"/>
                                          </p:val>
                                        </p:tav>
                                      </p:tavLst>
                                    </p:anim>
                                    <p:anim calcmode="lin" valueType="num">
                                      <p:cBhvr>
                                        <p:cTn id="19" dur="500" fill="hold"/>
                                        <p:tgtEl>
                                          <p:spTgt spid="5122"/>
                                        </p:tgtEl>
                                        <p:attrNameLst>
                                          <p:attrName>ppt_y</p:attrName>
                                        </p:attrNameLst>
                                      </p:cBhvr>
                                      <p:tavLst>
                                        <p:tav tm="0">
                                          <p:val>
                                            <p:strVal val="#ppt_h+1"/>
                                          </p:val>
                                        </p:tav>
                                        <p:tav tm="100000">
                                          <p:val>
                                            <p:strVal val="#ppt_y"/>
                                          </p:val>
                                        </p:tav>
                                      </p:tavLst>
                                    </p:anim>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رتبة الصندليات</a:t>
            </a:r>
            <a:br>
              <a:rPr lang="ar-SA" dirty="0" smtClean="0"/>
            </a:br>
            <a:r>
              <a:rPr lang="en-US" dirty="0" smtClean="0"/>
              <a:t>Order SANTALALES</a:t>
            </a:r>
            <a:endParaRPr lang="en-US" dirty="0"/>
          </a:p>
        </p:txBody>
      </p:sp>
      <p:sp>
        <p:nvSpPr>
          <p:cNvPr id="3" name="Content Placeholder 2"/>
          <p:cNvSpPr>
            <a:spLocks noGrp="1"/>
          </p:cNvSpPr>
          <p:nvPr>
            <p:ph idx="1"/>
          </p:nvPr>
        </p:nvSpPr>
        <p:spPr>
          <a:xfrm>
            <a:off x="4495800" y="1981200"/>
            <a:ext cx="4343400" cy="4114800"/>
          </a:xfrm>
        </p:spPr>
        <p:txBody>
          <a:bodyPr/>
          <a:lstStyle/>
          <a:p>
            <a:pPr algn="r" rtl="1"/>
            <a:r>
              <a:rPr lang="ar-SA" dirty="0" smtClean="0"/>
              <a:t>الفصيلة الصندليه</a:t>
            </a:r>
          </a:p>
          <a:p>
            <a:pPr algn="r" rtl="1">
              <a:buNone/>
            </a:pPr>
            <a:r>
              <a:rPr lang="en-US" dirty="0" smtClean="0"/>
              <a:t>Fam. SANTALACEAE</a:t>
            </a:r>
            <a:endParaRPr lang="en-US" dirty="0"/>
          </a:p>
        </p:txBody>
      </p:sp>
      <p:pic>
        <p:nvPicPr>
          <p:cNvPr id="6146" name="Picture 2"/>
          <p:cNvPicPr>
            <a:picLocks noChangeAspect="1" noChangeArrowheads="1"/>
          </p:cNvPicPr>
          <p:nvPr/>
        </p:nvPicPr>
        <p:blipFill>
          <a:blip r:embed="rId2" cstate="email"/>
          <a:srcRect/>
          <a:stretch>
            <a:fillRect/>
          </a:stretch>
        </p:blipFill>
        <p:spPr bwMode="auto">
          <a:xfrm>
            <a:off x="457200" y="1981200"/>
            <a:ext cx="3209925" cy="4524375"/>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 calcmode="lin" valueType="num">
                                      <p:cBhvr>
                                        <p:cTn id="16" dur="500" fill="hold"/>
                                        <p:tgtEl>
                                          <p:spTgt spid="6146"/>
                                        </p:tgtEl>
                                        <p:attrNameLst>
                                          <p:attrName>ppt_w</p:attrName>
                                        </p:attrNameLst>
                                      </p:cBhvr>
                                      <p:tavLst>
                                        <p:tav tm="0">
                                          <p:val>
                                            <p:strVal val="#ppt_w*0.05"/>
                                          </p:val>
                                        </p:tav>
                                        <p:tav tm="100000">
                                          <p:val>
                                            <p:strVal val="#ppt_w"/>
                                          </p:val>
                                        </p:tav>
                                      </p:tavLst>
                                    </p:anim>
                                    <p:anim calcmode="lin" valueType="num">
                                      <p:cBhvr>
                                        <p:cTn id="17" dur="500" fill="hold"/>
                                        <p:tgtEl>
                                          <p:spTgt spid="6146"/>
                                        </p:tgtEl>
                                        <p:attrNameLst>
                                          <p:attrName>ppt_h</p:attrName>
                                        </p:attrNameLst>
                                      </p:cBhvr>
                                      <p:tavLst>
                                        <p:tav tm="0">
                                          <p:val>
                                            <p:strVal val="#ppt_h"/>
                                          </p:val>
                                        </p:tav>
                                        <p:tav tm="100000">
                                          <p:val>
                                            <p:strVal val="#ppt_h"/>
                                          </p:val>
                                        </p:tav>
                                      </p:tavLst>
                                    </p:anim>
                                    <p:anim calcmode="lin" valueType="num">
                                      <p:cBhvr>
                                        <p:cTn id="18" dur="500" fill="hold"/>
                                        <p:tgtEl>
                                          <p:spTgt spid="6146"/>
                                        </p:tgtEl>
                                        <p:attrNameLst>
                                          <p:attrName>ppt_x</p:attrName>
                                        </p:attrNameLst>
                                      </p:cBhvr>
                                      <p:tavLst>
                                        <p:tav tm="0">
                                          <p:val>
                                            <p:strVal val="#ppt_x-.2"/>
                                          </p:val>
                                        </p:tav>
                                        <p:tav tm="100000">
                                          <p:val>
                                            <p:strVal val="#ppt_x"/>
                                          </p:val>
                                        </p:tav>
                                      </p:tavLst>
                                    </p:anim>
                                    <p:anim calcmode="lin" valueType="num">
                                      <p:cBhvr>
                                        <p:cTn id="19" dur="500" fill="hold"/>
                                        <p:tgtEl>
                                          <p:spTgt spid="6146"/>
                                        </p:tgtEl>
                                        <p:attrNameLst>
                                          <p:attrName>ppt_y</p:attrName>
                                        </p:attrNameLst>
                                      </p:cBhvr>
                                      <p:tavLst>
                                        <p:tav tm="0">
                                          <p:val>
                                            <p:strVal val="#ppt_y"/>
                                          </p:val>
                                        </p:tav>
                                        <p:tav tm="100000">
                                          <p:val>
                                            <p:strVal val="#ppt_y"/>
                                          </p:val>
                                        </p:tav>
                                      </p:tavLst>
                                    </p:anim>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رتبة الأرسطولوخيات</a:t>
            </a:r>
            <a:r>
              <a:rPr lang="en-US" dirty="0" smtClean="0"/>
              <a:t/>
            </a:r>
            <a:br>
              <a:rPr lang="en-US" dirty="0" smtClean="0"/>
            </a:br>
            <a:r>
              <a:rPr lang="en-US" dirty="0" smtClean="0"/>
              <a:t>Order ARISTOLOCHIALES</a:t>
            </a:r>
            <a:endParaRPr lang="en-US" dirty="0"/>
          </a:p>
        </p:txBody>
      </p:sp>
      <p:sp>
        <p:nvSpPr>
          <p:cNvPr id="3" name="Content Placeholder 2"/>
          <p:cNvSpPr>
            <a:spLocks noGrp="1"/>
          </p:cNvSpPr>
          <p:nvPr>
            <p:ph idx="1"/>
          </p:nvPr>
        </p:nvSpPr>
        <p:spPr>
          <a:xfrm>
            <a:off x="3962400" y="1981200"/>
            <a:ext cx="4800599" cy="4419600"/>
          </a:xfrm>
        </p:spPr>
        <p:txBody>
          <a:bodyPr/>
          <a:lstStyle/>
          <a:p>
            <a:pPr algn="r" rtl="1"/>
            <a:r>
              <a:rPr lang="ar-SA" dirty="0" smtClean="0"/>
              <a:t>الفصيلة الأرسطلوخية</a:t>
            </a:r>
          </a:p>
          <a:p>
            <a:pPr algn="r" rtl="1">
              <a:buNone/>
            </a:pPr>
            <a:r>
              <a:rPr lang="en-US" dirty="0" smtClean="0"/>
              <a:t>Fam. ARISTOLOCHIACEAE</a:t>
            </a:r>
            <a:endParaRPr lang="en-US" dirty="0"/>
          </a:p>
        </p:txBody>
      </p:sp>
      <p:pic>
        <p:nvPicPr>
          <p:cNvPr id="7170" name="Picture 2"/>
          <p:cNvPicPr>
            <a:picLocks noChangeAspect="1" noChangeArrowheads="1"/>
          </p:cNvPicPr>
          <p:nvPr/>
        </p:nvPicPr>
        <p:blipFill>
          <a:blip r:embed="rId2" cstate="email"/>
          <a:srcRect/>
          <a:stretch>
            <a:fillRect/>
          </a:stretch>
        </p:blipFill>
        <p:spPr bwMode="auto">
          <a:xfrm rot="10800000">
            <a:off x="533400" y="1981200"/>
            <a:ext cx="3443287" cy="450321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1000"/>
                                        <p:tgtEl>
                                          <p:spTgt spid="7170"/>
                                        </p:tgtEl>
                                      </p:cBhvr>
                                    </p:animEffect>
                                    <p:anim calcmode="lin" valueType="num">
                                      <p:cBhvr>
                                        <p:cTn id="16" dur="1000" fill="hold"/>
                                        <p:tgtEl>
                                          <p:spTgt spid="7170"/>
                                        </p:tgtEl>
                                        <p:attrNameLst>
                                          <p:attrName>ppt_x</p:attrName>
                                        </p:attrNameLst>
                                      </p:cBhvr>
                                      <p:tavLst>
                                        <p:tav tm="0">
                                          <p:val>
                                            <p:strVal val="#ppt_x"/>
                                          </p:val>
                                        </p:tav>
                                        <p:tav tm="100000">
                                          <p:val>
                                            <p:strVal val="#ppt_x"/>
                                          </p:val>
                                        </p:tav>
                                      </p:tavLst>
                                    </p:anim>
                                    <p:anim calcmode="lin" valueType="num">
                                      <p:cBhvr>
                                        <p:cTn id="17" dur="900" decel="100000" fill="hold"/>
                                        <p:tgtEl>
                                          <p:spTgt spid="717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رتبة الحماضيات</a:t>
            </a:r>
            <a:br>
              <a:rPr lang="ar-SA" dirty="0" smtClean="0"/>
            </a:br>
            <a:r>
              <a:rPr lang="en-US" dirty="0" smtClean="0"/>
              <a:t>Order POLYGONALES</a:t>
            </a:r>
            <a:endParaRPr lang="en-US" dirty="0"/>
          </a:p>
        </p:txBody>
      </p:sp>
      <p:sp>
        <p:nvSpPr>
          <p:cNvPr id="3" name="Content Placeholder 2"/>
          <p:cNvSpPr>
            <a:spLocks noGrp="1"/>
          </p:cNvSpPr>
          <p:nvPr>
            <p:ph idx="1"/>
          </p:nvPr>
        </p:nvSpPr>
        <p:spPr>
          <a:xfrm>
            <a:off x="4724400" y="1981200"/>
            <a:ext cx="4038599" cy="4114800"/>
          </a:xfrm>
        </p:spPr>
        <p:txBody>
          <a:bodyPr/>
          <a:lstStyle/>
          <a:p>
            <a:pPr algn="r" rtl="1"/>
            <a:r>
              <a:rPr lang="ar-SA" dirty="0" smtClean="0"/>
              <a:t>الفصيلة الحماضية</a:t>
            </a:r>
          </a:p>
          <a:p>
            <a:pPr algn="r" rtl="1">
              <a:buNone/>
            </a:pPr>
            <a:r>
              <a:rPr lang="en-US" dirty="0" smtClean="0"/>
              <a:t>Fam. POLYGONACEAE</a:t>
            </a:r>
            <a:endParaRPr lang="en-US" dirty="0"/>
          </a:p>
        </p:txBody>
      </p:sp>
      <p:pic>
        <p:nvPicPr>
          <p:cNvPr id="8194" name="Picture 2"/>
          <p:cNvPicPr>
            <a:picLocks noChangeAspect="1" noChangeArrowheads="1"/>
          </p:cNvPicPr>
          <p:nvPr/>
        </p:nvPicPr>
        <p:blipFill>
          <a:blip r:embed="rId2" cstate="email"/>
          <a:srcRect/>
          <a:stretch>
            <a:fillRect/>
          </a:stretch>
        </p:blipFill>
        <p:spPr bwMode="auto">
          <a:xfrm flipV="1">
            <a:off x="304800" y="2057400"/>
            <a:ext cx="3436937" cy="445969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 calcmode="lin" valueType="num">
                                      <p:cBhvr>
                                        <p:cTn id="17"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رتبة السنتروسبرميات</a:t>
            </a:r>
            <a:br>
              <a:rPr lang="ar-SA" dirty="0" smtClean="0"/>
            </a:br>
            <a:r>
              <a:rPr lang="en-US" dirty="0" smtClean="0"/>
              <a:t>Order CENTROSPERMAE</a:t>
            </a:r>
            <a:endParaRPr lang="en-US" dirty="0"/>
          </a:p>
        </p:txBody>
      </p:sp>
      <p:sp>
        <p:nvSpPr>
          <p:cNvPr id="3" name="Content Placeholder 2"/>
          <p:cNvSpPr>
            <a:spLocks noGrp="1"/>
          </p:cNvSpPr>
          <p:nvPr>
            <p:ph idx="1"/>
          </p:nvPr>
        </p:nvSpPr>
        <p:spPr>
          <a:xfrm>
            <a:off x="4114800" y="2209800"/>
            <a:ext cx="4724400" cy="4114800"/>
          </a:xfrm>
        </p:spPr>
        <p:txBody>
          <a:bodyPr/>
          <a:lstStyle/>
          <a:p>
            <a:pPr algn="r" rtl="1">
              <a:buNone/>
            </a:pPr>
            <a:r>
              <a:rPr lang="ar-SA" dirty="0" smtClean="0"/>
              <a:t>تشمل الرتبة عشر فصائل تختلف كثيراً في طبيعة الغلاف الزهري وعدد الأسديه</a:t>
            </a:r>
            <a:endParaRPr lang="en-US" dirty="0" smtClean="0"/>
          </a:p>
          <a:p>
            <a:pPr algn="r" rtl="1"/>
            <a:r>
              <a:rPr lang="ar-SA" dirty="0" smtClean="0"/>
              <a:t>الفصيلة الرمرامية</a:t>
            </a:r>
          </a:p>
          <a:p>
            <a:pPr algn="r" rtl="1">
              <a:buNone/>
            </a:pPr>
            <a:r>
              <a:rPr lang="en-US" dirty="0" smtClean="0"/>
              <a:t>Fam. CHENOPODIACEAE</a:t>
            </a:r>
            <a:endParaRPr lang="en-US" dirty="0"/>
          </a:p>
        </p:txBody>
      </p:sp>
      <p:pic>
        <p:nvPicPr>
          <p:cNvPr id="9218" name="Picture 2"/>
          <p:cNvPicPr>
            <a:picLocks noChangeAspect="1" noChangeArrowheads="1"/>
          </p:cNvPicPr>
          <p:nvPr/>
        </p:nvPicPr>
        <p:blipFill>
          <a:blip r:embed="rId2" cstate="email"/>
          <a:srcRect/>
          <a:stretch>
            <a:fillRect/>
          </a:stretch>
        </p:blipFill>
        <p:spPr bwMode="auto">
          <a:xfrm>
            <a:off x="457200" y="2286000"/>
            <a:ext cx="3455987" cy="412115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 calcmode="lin" valueType="num">
                                      <p:cBhvr>
                                        <p:cTn id="17"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فصائل رتبة السنتروسبرميات</a:t>
            </a:r>
            <a:endParaRPr lang="en-US"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dirty="0" smtClean="0"/>
              <a:t>الفصيلة الرمرامية </a:t>
            </a:r>
            <a:r>
              <a:rPr lang="en-US" dirty="0" smtClean="0"/>
              <a:t>CHENOPODIACEAE</a:t>
            </a:r>
            <a:r>
              <a:rPr lang="ar-SA" dirty="0" smtClean="0"/>
              <a:t> </a:t>
            </a:r>
          </a:p>
          <a:p>
            <a:pPr marL="514350" indent="-514350" algn="r" rtl="1">
              <a:buFont typeface="+mj-lt"/>
              <a:buAutoNum type="arabicPeriod"/>
            </a:pPr>
            <a:r>
              <a:rPr lang="ar-SA" dirty="0" smtClean="0"/>
              <a:t>فصيلة عرف الديك </a:t>
            </a:r>
            <a:r>
              <a:rPr lang="en-US" dirty="0" smtClean="0"/>
              <a:t>AMARANTHACEAE </a:t>
            </a:r>
            <a:endParaRPr lang="ar-SA" dirty="0" smtClean="0"/>
          </a:p>
          <a:p>
            <a:pPr marL="514350" indent="-514350" algn="r" rtl="1">
              <a:buFont typeface="+mj-lt"/>
              <a:buAutoNum type="arabicPeriod"/>
            </a:pPr>
            <a:r>
              <a:rPr lang="ar-SA" dirty="0" smtClean="0"/>
              <a:t>الفصيلة الجهنمية </a:t>
            </a:r>
            <a:r>
              <a:rPr lang="en-US" dirty="0" smtClean="0"/>
              <a:t>NYCTAGINACEAE </a:t>
            </a:r>
            <a:endParaRPr lang="ar-SA" dirty="0" smtClean="0"/>
          </a:p>
          <a:p>
            <a:pPr marL="514350" indent="-514350" algn="r" rtl="1">
              <a:buFont typeface="+mj-lt"/>
              <a:buAutoNum type="arabicPeriod"/>
            </a:pPr>
            <a:r>
              <a:rPr lang="ar-SA" dirty="0" smtClean="0"/>
              <a:t>الفصيلة الفيتولكية </a:t>
            </a:r>
            <a:r>
              <a:rPr lang="en-US" dirty="0" smtClean="0"/>
              <a:t>PHYTOLACCACEAE </a:t>
            </a:r>
            <a:endParaRPr lang="ar-SA" dirty="0" smtClean="0"/>
          </a:p>
          <a:p>
            <a:pPr marL="514350" indent="-514350" algn="r" rtl="1">
              <a:buFont typeface="+mj-lt"/>
              <a:buAutoNum type="arabicPeriod"/>
            </a:pPr>
            <a:r>
              <a:rPr lang="ar-SA" dirty="0" smtClean="0"/>
              <a:t>الفصيلة الغسولية </a:t>
            </a:r>
            <a:r>
              <a:rPr lang="en-US" dirty="0" smtClean="0"/>
              <a:t>AIZOACEAE </a:t>
            </a:r>
          </a:p>
          <a:p>
            <a:pPr marL="514350" indent="-514350" algn="r" rtl="1">
              <a:buFont typeface="+mj-lt"/>
              <a:buAutoNum type="arabicPeriod"/>
            </a:pPr>
            <a:r>
              <a:rPr lang="ar-SA" dirty="0" smtClean="0"/>
              <a:t>الفصيلة الرجليه </a:t>
            </a:r>
            <a:r>
              <a:rPr lang="en-US" dirty="0" smtClean="0"/>
              <a:t>PORTULACACEAE </a:t>
            </a:r>
          </a:p>
          <a:p>
            <a:pPr marL="514350" indent="-514350" algn="r" rtl="1">
              <a:buFont typeface="+mj-lt"/>
              <a:buAutoNum type="arabicPeriod"/>
            </a:pPr>
            <a:r>
              <a:rPr lang="ar-SA" dirty="0" smtClean="0"/>
              <a:t>الفصيلة القرنفلية </a:t>
            </a:r>
            <a:r>
              <a:rPr lang="en-US" dirty="0" smtClean="0"/>
              <a:t> CARYOPHIYLLACEAE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1" cy="1143000"/>
          </a:xfrm>
        </p:spPr>
        <p:txBody>
          <a:bodyPr/>
          <a:lstStyle/>
          <a:p>
            <a:pPr algn="ctr"/>
            <a:r>
              <a:rPr lang="ar-SA" dirty="0" smtClean="0"/>
              <a:t>رتبة الشقيقيات</a:t>
            </a:r>
            <a:br>
              <a:rPr lang="ar-SA" dirty="0" smtClean="0"/>
            </a:br>
            <a:r>
              <a:rPr lang="en-US" dirty="0" smtClean="0"/>
              <a:t>Order RANALES</a:t>
            </a:r>
            <a:endParaRPr lang="en-US" dirty="0"/>
          </a:p>
        </p:txBody>
      </p:sp>
      <p:sp>
        <p:nvSpPr>
          <p:cNvPr id="3" name="Content Placeholder 2"/>
          <p:cNvSpPr>
            <a:spLocks noGrp="1"/>
          </p:cNvSpPr>
          <p:nvPr>
            <p:ph idx="1"/>
          </p:nvPr>
        </p:nvSpPr>
        <p:spPr>
          <a:xfrm>
            <a:off x="457200" y="1905000"/>
            <a:ext cx="8305800" cy="4648200"/>
          </a:xfrm>
        </p:spPr>
        <p:txBody>
          <a:bodyPr/>
          <a:lstStyle/>
          <a:p>
            <a:pPr algn="just" rtl="1">
              <a:buNone/>
            </a:pPr>
            <a:r>
              <a:rPr lang="ar-SA" dirty="0" smtClean="0"/>
              <a:t>تشمل الرتبة عدد كبير من الفصائل يمكن تقسيمها الى مجموعتين:</a:t>
            </a:r>
          </a:p>
          <a:p>
            <a:pPr marL="514350" indent="-514350" algn="just" rtl="1">
              <a:buFont typeface="+mj-lt"/>
              <a:buAutoNum type="arabicPeriod"/>
            </a:pPr>
            <a:r>
              <a:rPr lang="ar-SA" dirty="0" smtClean="0"/>
              <a:t>نباتاتها خشبية ، انسجتها تحتوي خلايا زيتية (المانولية</a:t>
            </a:r>
            <a:r>
              <a:rPr lang="en-US" dirty="0" err="1" smtClean="0"/>
              <a:t>Magnoliaceae</a:t>
            </a:r>
            <a:r>
              <a:rPr lang="en-US" dirty="0" smtClean="0"/>
              <a:t> </a:t>
            </a:r>
            <a:r>
              <a:rPr lang="ar-SA" dirty="0" smtClean="0"/>
              <a:t> ، الغارية</a:t>
            </a:r>
            <a:r>
              <a:rPr lang="en-US" dirty="0" err="1" smtClean="0"/>
              <a:t>Lauraceae</a:t>
            </a:r>
            <a:r>
              <a:rPr lang="en-US" dirty="0" smtClean="0"/>
              <a:t> </a:t>
            </a:r>
            <a:r>
              <a:rPr lang="ar-SA" dirty="0" smtClean="0"/>
              <a:t> والقشطية</a:t>
            </a:r>
            <a:r>
              <a:rPr lang="en-US" dirty="0" err="1" smtClean="0"/>
              <a:t>Annonaceae</a:t>
            </a:r>
            <a:r>
              <a:rPr lang="en-US" dirty="0" smtClean="0"/>
              <a:t> </a:t>
            </a:r>
            <a:r>
              <a:rPr lang="ar-SA" dirty="0" smtClean="0"/>
              <a:t>)</a:t>
            </a:r>
          </a:p>
          <a:p>
            <a:pPr marL="514350" indent="-514350" algn="just" rtl="1">
              <a:buFont typeface="+mj-lt"/>
              <a:buAutoNum type="arabicPeriod"/>
            </a:pPr>
            <a:r>
              <a:rPr lang="ar-SA" dirty="0" smtClean="0"/>
              <a:t>نباتاتها عشبيه لا تحتوي خلايا زيتية. ( الفصيلة الشقيقية</a:t>
            </a:r>
            <a:r>
              <a:rPr lang="en-US" dirty="0" err="1" smtClean="0"/>
              <a:t>Ranvnculaceae</a:t>
            </a:r>
            <a:r>
              <a:rPr lang="en-US" dirty="0" smtClean="0"/>
              <a:t> </a:t>
            </a:r>
            <a:r>
              <a:rPr lang="ar-SA" dirty="0" smtClean="0"/>
              <a:t> ، البشنينية</a:t>
            </a:r>
            <a:r>
              <a:rPr lang="en-US" dirty="0" err="1" smtClean="0"/>
              <a:t>Nymphaeaceae</a:t>
            </a:r>
            <a:r>
              <a:rPr lang="en-US" dirty="0" smtClean="0"/>
              <a:t> </a:t>
            </a:r>
            <a:r>
              <a:rPr lang="ar-SA" dirty="0" smtClean="0"/>
              <a:t> والبربريدية</a:t>
            </a:r>
            <a:r>
              <a:rPr lang="en-US" dirty="0" err="1" smtClean="0"/>
              <a:t>Berberidaceae</a:t>
            </a:r>
            <a:r>
              <a:rPr lang="en-US" dirty="0" smtClean="0"/>
              <a:t> </a:t>
            </a:r>
            <a:r>
              <a:rPr lang="ar-SA" dirty="0" smtClean="0"/>
              <a:t> وفصيلة نخشوش الحوت</a:t>
            </a:r>
            <a:r>
              <a:rPr lang="en-US" dirty="0" smtClean="0"/>
              <a:t> </a:t>
            </a:r>
            <a:r>
              <a:rPr lang="en-US" dirty="0" err="1" smtClean="0"/>
              <a:t>Ceratophyllaceae</a:t>
            </a:r>
            <a:r>
              <a:rPr lang="en-US" dirty="0" smtClean="0"/>
              <a:t> </a:t>
            </a:r>
            <a:r>
              <a:rPr lang="ar-SA" dirty="0" smtClean="0"/>
              <a:t>.</a:t>
            </a:r>
            <a:endParaRPr lang="en-US"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2057400"/>
          </a:xfrm>
        </p:spPr>
        <p:txBody>
          <a:bodyPr/>
          <a:lstStyle/>
          <a:p>
            <a:pPr algn="ctr"/>
            <a:r>
              <a:rPr lang="ar-SA" b="1" dirty="0" smtClean="0">
                <a:solidFill>
                  <a:srgbClr val="FFFF00"/>
                </a:solidFill>
              </a:rPr>
              <a:t>الرتب والفصائل الهامة لكاسيات البذور</a:t>
            </a:r>
            <a:r>
              <a:rPr lang="en-US" b="1" dirty="0" smtClean="0">
                <a:solidFill>
                  <a:srgbClr val="FFFF00"/>
                </a:solidFill>
              </a:rPr>
              <a:t/>
            </a:r>
            <a:br>
              <a:rPr lang="en-US" b="1" dirty="0" smtClean="0">
                <a:solidFill>
                  <a:srgbClr val="FFFF00"/>
                </a:solidFill>
              </a:rPr>
            </a:br>
            <a:r>
              <a:rPr lang="en-US" b="1" dirty="0" smtClean="0">
                <a:solidFill>
                  <a:srgbClr val="FFFF00"/>
                </a:solidFill>
              </a:rPr>
              <a:t>Orders and families of </a:t>
            </a:r>
            <a:r>
              <a:rPr lang="en-US" b="1" dirty="0" err="1" smtClean="0">
                <a:solidFill>
                  <a:srgbClr val="FFFF00"/>
                </a:solidFill>
              </a:rPr>
              <a:t>Angiosperme</a:t>
            </a:r>
            <a:endParaRPr lang="en-US" b="1" dirty="0">
              <a:solidFill>
                <a:srgbClr val="FFFF00"/>
              </a:solidFill>
            </a:endParaRPr>
          </a:p>
        </p:txBody>
      </p:sp>
      <p:sp>
        <p:nvSpPr>
          <p:cNvPr id="3" name="Content Placeholder 2"/>
          <p:cNvSpPr>
            <a:spLocks noGrp="1"/>
          </p:cNvSpPr>
          <p:nvPr>
            <p:ph idx="1"/>
          </p:nvPr>
        </p:nvSpPr>
        <p:spPr>
          <a:xfrm>
            <a:off x="682625" y="3733800"/>
            <a:ext cx="7772400" cy="1524000"/>
          </a:xfrm>
        </p:spPr>
        <p:txBody>
          <a:bodyPr/>
          <a:lstStyle/>
          <a:p>
            <a:pPr algn="r" rtl="1">
              <a:buNone/>
            </a:pPr>
            <a:r>
              <a:rPr lang="ar-SA" dirty="0" smtClean="0"/>
              <a:t>ثانيا ً : ذوات الفلقتين :</a:t>
            </a:r>
          </a:p>
          <a:p>
            <a:pPr rtl="1">
              <a:buNone/>
            </a:pPr>
            <a:r>
              <a:rPr lang="en-US" dirty="0" err="1" smtClean="0">
                <a:solidFill>
                  <a:srgbClr val="FFFF00"/>
                </a:solidFill>
              </a:rPr>
              <a:t>Dicotyledoneae</a:t>
            </a:r>
            <a:r>
              <a:rPr lang="en-US" dirty="0" smtClean="0">
                <a:solidFill>
                  <a:srgbClr val="FFFF00"/>
                </a:solidFill>
              </a:rPr>
              <a:t>:</a:t>
            </a:r>
            <a:endParaRPr lang="en-US"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النباتات ذوات الفلقتين</a:t>
            </a:r>
            <a:r>
              <a:rPr lang="en-US" dirty="0" smtClean="0"/>
              <a:t/>
            </a:r>
            <a:br>
              <a:rPr lang="en-US" dirty="0" smtClean="0"/>
            </a:br>
            <a:r>
              <a:rPr lang="en-US" dirty="0" smtClean="0"/>
              <a:t>Class </a:t>
            </a:r>
            <a:r>
              <a:rPr lang="en-US" dirty="0" err="1" smtClean="0"/>
              <a:t>dicotyledoneae</a:t>
            </a:r>
            <a:endParaRPr lang="en-US" dirty="0"/>
          </a:p>
        </p:txBody>
      </p:sp>
      <p:sp>
        <p:nvSpPr>
          <p:cNvPr id="3" name="Content Placeholder 2"/>
          <p:cNvSpPr>
            <a:spLocks noGrp="1"/>
          </p:cNvSpPr>
          <p:nvPr>
            <p:ph idx="1"/>
          </p:nvPr>
        </p:nvSpPr>
        <p:spPr>
          <a:xfrm>
            <a:off x="685800" y="2438400"/>
            <a:ext cx="7772400" cy="3505200"/>
          </a:xfrm>
        </p:spPr>
        <p:txBody>
          <a:bodyPr/>
          <a:lstStyle/>
          <a:p>
            <a:pPr algn="just" rtl="1"/>
            <a:r>
              <a:rPr lang="ar-SA" dirty="0" smtClean="0"/>
              <a:t>تتفق نظم التقسيم الحديثة على اعتبار ذوات الفلقتين اكثر مجاميع النباتات الزهرية قدما ً ، لأنها تشمل النباتات البدائية الصفات ، والتي وجدت حفرياتها بين صخور العصور الجيولوجية المتوسطة</a:t>
            </a:r>
            <a:r>
              <a:rPr lang="en-US" dirty="0" smtClean="0"/>
              <a:t>.</a:t>
            </a:r>
          </a:p>
          <a:p>
            <a:pPr algn="just" rtl="1"/>
            <a:endParaRPr lang="en-US" dirty="0" smtClean="0"/>
          </a:p>
          <a:p>
            <a:pPr algn="just" rtl="1"/>
            <a:r>
              <a:rPr lang="ar-SA" dirty="0" smtClean="0"/>
              <a:t>نباتات ذوات الفلقتين أعشاب أو شجييرات وأشجار وتتميز بالمميزات الأتية:</a:t>
            </a:r>
            <a:endParaRPr lang="en-US" dirty="0" smtClean="0"/>
          </a:p>
          <a:p>
            <a:pPr algn="r" rtl="1"/>
            <a:endParaRPr lang="en-US" dirty="0" smtClean="0"/>
          </a:p>
          <a:p>
            <a:pPr algn="r" rtl="1"/>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381000"/>
            <a:ext cx="85344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1" eaLnBrk="1" fontAlgn="base" latinLnBrk="0" hangingPunct="1">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الأوراق غالباً شكبية التعرق</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1" eaLnBrk="0" fontAlgn="base" latinLnBrk="0" hangingPunct="0">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الحزم الوعائية في الساق مرتبة في اسطوانه وعائية ، والحزمة مفتوحة أي يوجد نسيج الكمبيوم بين الخشب واللحاء ، ولذلك تمتاز سيقانها بالتغلظ الثانوي وكذلك جذورها.</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1" eaLnBrk="0" fontAlgn="base" latinLnBrk="0" hangingPunct="0">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الأزهار رباعية او خماسية الأوراق الزهرية ، وفي النادر تكون ثلاثية كما في ذوات الفلقة الواحدة.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1" eaLnBrk="0" fontAlgn="base" latinLnBrk="0" hangingPunct="0">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ينمو جذير الجنين مكوناً المجموع الجذري ، ولا يضمحل كما في ذوات الفلقة الواحدة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1" eaLnBrk="0" fontAlgn="base" latinLnBrk="0" hangingPunct="0">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توجد فلقتان في جنين البذرة ، وقد تكون الفلقتان غير متساويتين وفي بعض النباتات تضمر واحدة وتبقى الأخرى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1" eaLnBrk="0" fontAlgn="base" latinLnBrk="0" hangingPunct="0">
              <a:lnSpc>
                <a:spcPct val="100000"/>
              </a:lnSpc>
              <a:spcBef>
                <a:spcPct val="0"/>
              </a:spcBef>
              <a:spcAft>
                <a:spcPct val="0"/>
              </a:spcAft>
              <a:buClr>
                <a:srgbClr val="FFFF00"/>
              </a:buClr>
              <a:buSzTx/>
              <a:buFont typeface="+mj-lt"/>
              <a:buAutoNum type="arabicPeriod"/>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يختلف عدد الرتب والفصائل للنباتات ذوات الفلقتين من تصنيف لآخر ،ويبلغ عدد الفصائل في نظام انجلر 258 فصيلة موزعة بين 44 رتبة ، بينما يبلغ عددها في نظام هتشنسون 264 فصيلة موزعة بين 76 رتبة ، اما بسي فقسم ذوات الفلقتين إلى 255 فصيلة ، 22 رتبة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ppt_w*2.5"/>
                                          </p:val>
                                        </p:tav>
                                        <p:tav tm="100000">
                                          <p:val>
                                            <p:strVal val="#ppt_w"/>
                                          </p:val>
                                        </p:tav>
                                      </p:tavLst>
                                    </p:anim>
                                    <p:anim calcmode="lin" valueType="num">
                                      <p:cBhvr>
                                        <p:cTn id="8" dur="500" fill="hold"/>
                                        <p:tgtEl>
                                          <p:spTgt spid="4098"/>
                                        </p:tgtEl>
                                        <p:attrNameLst>
                                          <p:attrName>ppt_h</p:attrName>
                                        </p:attrNameLst>
                                      </p:cBhvr>
                                      <p:tavLst>
                                        <p:tav tm="0">
                                          <p:val>
                                            <p:strVal val="#ppt_h*0.01"/>
                                          </p:val>
                                        </p:tav>
                                        <p:tav tm="100000">
                                          <p:val>
                                            <p:strVal val="#ppt_h"/>
                                          </p:val>
                                        </p:tav>
                                      </p:tavLst>
                                    </p:anim>
                                    <p:anim calcmode="lin" valueType="num">
                                      <p:cBhvr>
                                        <p:cTn id="9" dur="500" fill="hold"/>
                                        <p:tgtEl>
                                          <p:spTgt spid="4098"/>
                                        </p:tgtEl>
                                        <p:attrNameLst>
                                          <p:attrName>ppt_x</p:attrName>
                                        </p:attrNameLst>
                                      </p:cBhvr>
                                      <p:tavLst>
                                        <p:tav tm="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h+1"/>
                                          </p:val>
                                        </p:tav>
                                        <p:tav tm="100000">
                                          <p:val>
                                            <p:strVal val="#ppt_y"/>
                                          </p:val>
                                        </p:tav>
                                      </p:tavLst>
                                    </p:anim>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دليل رتب ذوات الفلقتين حسب  نظام انجلر:</a:t>
            </a:r>
            <a:endParaRPr lang="en-US" dirty="0"/>
          </a:p>
        </p:txBody>
      </p:sp>
      <p:sp>
        <p:nvSpPr>
          <p:cNvPr id="3" name="Content Placeholder 2"/>
          <p:cNvSpPr>
            <a:spLocks noGrp="1"/>
          </p:cNvSpPr>
          <p:nvPr>
            <p:ph idx="1"/>
          </p:nvPr>
        </p:nvSpPr>
        <p:spPr>
          <a:xfrm>
            <a:off x="381000" y="1828800"/>
            <a:ext cx="8305799" cy="4572000"/>
          </a:xfrm>
        </p:spPr>
        <p:txBody>
          <a:bodyPr/>
          <a:lstStyle/>
          <a:p>
            <a:pPr algn="just" rtl="1">
              <a:buNone/>
            </a:pPr>
            <a:r>
              <a:rPr lang="ar-SA" sz="2800" b="1" dirty="0" smtClean="0">
                <a:solidFill>
                  <a:srgbClr val="FFC000"/>
                </a:solidFill>
              </a:rPr>
              <a:t>(1) تحت الصف منفصل البتلات </a:t>
            </a:r>
            <a:r>
              <a:rPr lang="en-US" sz="2800" b="1" dirty="0" smtClean="0">
                <a:solidFill>
                  <a:srgbClr val="FFC000"/>
                </a:solidFill>
              </a:rPr>
              <a:t>ARCHICHLAMYDEAE</a:t>
            </a:r>
          </a:p>
          <a:p>
            <a:pPr algn="just" rtl="1">
              <a:buNone/>
            </a:pPr>
            <a:r>
              <a:rPr lang="ar-SA" sz="2800" dirty="0" smtClean="0"/>
              <a:t>ازهار عارية او لها غلاف واحد او غلافين ، والغلاف الداخلي منفصل.</a:t>
            </a:r>
            <a:endParaRPr lang="en-US" sz="2800" dirty="0" smtClean="0"/>
          </a:p>
          <a:p>
            <a:pPr algn="just" rtl="1">
              <a:buNone/>
            </a:pPr>
            <a:endParaRPr lang="en-US" sz="2800" dirty="0" smtClean="0"/>
          </a:p>
          <a:p>
            <a:pPr algn="just" rtl="1">
              <a:buNone/>
            </a:pPr>
            <a:r>
              <a:rPr lang="ar-SA" sz="2800" dirty="0" smtClean="0"/>
              <a:t>1___ الازهار عاريه ليس لها غلاف.</a:t>
            </a:r>
            <a:endParaRPr lang="en-US" sz="2800" dirty="0" smtClean="0"/>
          </a:p>
          <a:p>
            <a:pPr algn="just" rtl="1">
              <a:buNone/>
            </a:pPr>
            <a:r>
              <a:rPr lang="en-US" sz="2800" dirty="0" smtClean="0"/>
              <a:t>  </a:t>
            </a:r>
            <a:r>
              <a:rPr lang="ar-SA" sz="2800" dirty="0" smtClean="0"/>
              <a:t>2___ السيقان ظاهرة العقد مضلعه مثل الأكوزيتم والبويضة لها 20 او اكثر من الأكياس الجنينية 	</a:t>
            </a:r>
            <a:r>
              <a:rPr lang="en-US" sz="2800" dirty="0" smtClean="0"/>
              <a:t>    </a:t>
            </a:r>
            <a:r>
              <a:rPr lang="ar-SA" sz="2800" dirty="0" smtClean="0"/>
              <a:t>    </a:t>
            </a:r>
            <a:r>
              <a:rPr lang="en-US" sz="2800" dirty="0" smtClean="0"/>
              <a:t>  </a:t>
            </a:r>
            <a:r>
              <a:rPr lang="ar-SA" sz="2800" dirty="0" smtClean="0"/>
              <a:t>	       </a:t>
            </a:r>
            <a:r>
              <a:rPr lang="en-US" sz="2800" dirty="0" smtClean="0"/>
              <a:t> </a:t>
            </a:r>
            <a:r>
              <a:rPr lang="en-US" sz="2800" dirty="0" err="1" smtClean="0">
                <a:solidFill>
                  <a:srgbClr val="FFFF66"/>
                </a:solidFill>
              </a:rPr>
              <a:t>Verticillatae</a:t>
            </a:r>
            <a:r>
              <a:rPr lang="ar-SA" sz="2800" dirty="0" smtClean="0">
                <a:solidFill>
                  <a:srgbClr val="FFFF66"/>
                </a:solidFill>
              </a:rPr>
              <a:t>  </a:t>
            </a:r>
            <a:endParaRPr lang="en-US" sz="2800" dirty="0" smtClean="0">
              <a:solidFill>
                <a:srgbClr val="FFFF66"/>
              </a:solidFill>
            </a:endParaRPr>
          </a:p>
          <a:p>
            <a:pPr algn="just" rtl="1">
              <a:buNone/>
            </a:pPr>
            <a:r>
              <a:rPr lang="en-US" sz="2800" dirty="0" smtClean="0"/>
              <a:t>  </a:t>
            </a:r>
            <a:r>
              <a:rPr lang="ar-SA" sz="2800" dirty="0" smtClean="0"/>
              <a:t>2___ البويضة لها كيس جنيني واحد</a:t>
            </a:r>
            <a:endParaRPr lang="en-US" sz="2800" dirty="0" smtClean="0"/>
          </a:p>
          <a:p>
            <a:pPr algn="just" rtl="1">
              <a:buNone/>
            </a:pPr>
            <a:r>
              <a:rPr lang="en-US" sz="2800" dirty="0" smtClean="0"/>
              <a:t>     </a:t>
            </a:r>
            <a:r>
              <a:rPr lang="ar-SA" sz="2800" dirty="0" smtClean="0"/>
              <a:t> 3___ النباتات أعشاب ، الزهرة خنثى ، النوره سنبلة   </a:t>
            </a:r>
            <a:r>
              <a:rPr lang="en-US" sz="2800" dirty="0" err="1" smtClean="0">
                <a:solidFill>
                  <a:srgbClr val="FFFF66"/>
                </a:solidFill>
              </a:rPr>
              <a:t>Piperales</a:t>
            </a:r>
            <a:endParaRPr lang="ar-SA" sz="2800" dirty="0" smtClean="0">
              <a:solidFill>
                <a:srgbClr val="FFFF66"/>
              </a:solidFill>
            </a:endParaRPr>
          </a:p>
          <a:p>
            <a:pPr algn="just" rtl="1">
              <a:buNone/>
            </a:pPr>
            <a:r>
              <a:rPr lang="ar-SA" sz="2800" dirty="0" smtClean="0"/>
              <a:t>      3___ النباتات أشجار ، الزهرة وحيدة جنس والنورة عادة هراية</a:t>
            </a:r>
            <a:endParaRPr lang="en-US" sz="2800"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09600" y="818246"/>
            <a:ext cx="8153400" cy="50906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4___ البذور اندوسبيرمية ، والمبيض علوي</a:t>
            </a:r>
            <a:endParaRPr lang="en-US" sz="2800" dirty="0" smtClean="0">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   5 ___ الثمرة علبة والبذور زغبية 			</a:t>
            </a:r>
            <a:r>
              <a:rPr lang="en-US" sz="2800" dirty="0" err="1" smtClean="0">
                <a:solidFill>
                  <a:srgbClr val="FFFF66"/>
                </a:solidFill>
                <a:latin typeface="+mn-lt"/>
                <a:cs typeface="+mn-cs"/>
              </a:rPr>
              <a:t>salicales</a:t>
            </a:r>
            <a:endParaRPr lang="en-US" sz="2800" dirty="0" smtClean="0">
              <a:solidFill>
                <a:srgbClr val="FFFF66"/>
              </a:solidFill>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   5___ الثمرة بندقة ، لبية أو حسلية 			</a:t>
            </a:r>
            <a:r>
              <a:rPr lang="en-US" sz="2800" dirty="0" err="1" smtClean="0">
                <a:solidFill>
                  <a:srgbClr val="FFFF66"/>
                </a:solidFill>
                <a:latin typeface="+mn-lt"/>
                <a:cs typeface="+mn-cs"/>
              </a:rPr>
              <a:t>Myricales</a:t>
            </a:r>
            <a:endParaRPr lang="en-US" sz="2800" dirty="0" smtClean="0">
              <a:solidFill>
                <a:srgbClr val="FFFF66"/>
              </a:solidFill>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4___ البذور عديمة الأندوسبرم </a:t>
            </a:r>
            <a:endParaRPr lang="en-US" sz="2800" dirty="0" smtClean="0">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      6___ المبيض سفلي 			       </a:t>
            </a:r>
            <a:r>
              <a:rPr lang="en-US" sz="2800" dirty="0" err="1" smtClean="0">
                <a:solidFill>
                  <a:srgbClr val="FFFF66"/>
                </a:solidFill>
                <a:latin typeface="+mn-lt"/>
                <a:cs typeface="+mn-cs"/>
              </a:rPr>
              <a:t>Juglandales</a:t>
            </a:r>
            <a:endParaRPr lang="en-US" sz="2800" dirty="0" smtClean="0">
              <a:solidFill>
                <a:srgbClr val="FFFF66"/>
              </a:solidFill>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      6___ المبيض علوي 				</a:t>
            </a:r>
            <a:r>
              <a:rPr lang="en-US" sz="2800" dirty="0" err="1" smtClean="0">
                <a:solidFill>
                  <a:srgbClr val="FFFF66"/>
                </a:solidFill>
                <a:latin typeface="+mn-lt"/>
                <a:cs typeface="+mn-cs"/>
              </a:rPr>
              <a:t>Urticales</a:t>
            </a:r>
            <a:endParaRPr lang="en-US" sz="2800" dirty="0" smtClean="0">
              <a:solidFill>
                <a:srgbClr val="FFFF66"/>
              </a:solidFill>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1__ الزهرة لها غلاف زهري واحد مكون من محيط واحد او محيطين </a:t>
            </a:r>
            <a:endParaRPr lang="en-US" sz="2800" dirty="0" smtClean="0">
              <a:latin typeface="+mn-lt"/>
              <a:cs typeface="+mn-cs"/>
            </a:endParaRPr>
          </a:p>
          <a:p>
            <a:pPr marL="342900" marR="0" lvl="0" indent="-342900" algn="just" defTabSz="914400" rtl="1" latinLnBrk="0">
              <a:lnSpc>
                <a:spcPct val="90000"/>
              </a:lnSpc>
              <a:spcBef>
                <a:spcPct val="20000"/>
              </a:spcBef>
              <a:buClr>
                <a:schemeClr val="tx2"/>
              </a:buClr>
              <a:buSzPct val="75000"/>
              <a:tabLst/>
            </a:pPr>
            <a:r>
              <a:rPr lang="ar-SA" sz="2800" dirty="0" smtClean="0">
                <a:latin typeface="+mn-lt"/>
                <a:cs typeface="+mn-cs"/>
              </a:rPr>
              <a:t>         7__ البتلات سائبة</a:t>
            </a:r>
          </a:p>
          <a:p>
            <a:pPr lvl="0" algn="just" rtl="1"/>
            <a:r>
              <a:rPr lang="ar-SA" sz="2800" dirty="0" smtClean="0">
                <a:latin typeface="+mn-lt"/>
                <a:cs typeface="+mn-cs"/>
              </a:rPr>
              <a:t>           8 </a:t>
            </a:r>
            <a:r>
              <a:rPr kumimoji="0" lang="ar-SA" sz="2800" dirty="0" smtClean="0">
                <a:latin typeface="Calibri" pitchFamily="34" charset="0"/>
                <a:ea typeface="Calibri" pitchFamily="34" charset="0"/>
                <a:cs typeface="Arial" pitchFamily="34" charset="0"/>
              </a:rPr>
              <a:t>__ الغلاف الزهري غير متميز إلى سبلات او بتلات</a:t>
            </a:r>
            <a:endParaRPr kumimoji="0" lang="en-US" sz="1100" dirty="0" smtClean="0">
              <a:latin typeface="Arial" pitchFamily="34" charset="0"/>
              <a:cs typeface="Arial" pitchFamily="34" charset="0"/>
            </a:endParaRPr>
          </a:p>
          <a:p>
            <a:pPr lvl="0" algn="just" rtl="1" eaLnBrk="0" hangingPunct="0"/>
            <a:r>
              <a:rPr kumimoji="0" lang="ar-SA" sz="2800" dirty="0" smtClean="0">
                <a:latin typeface="Calibri" pitchFamily="34" charset="0"/>
                <a:ea typeface="Calibri" pitchFamily="34" charset="0"/>
                <a:cs typeface="Arial" pitchFamily="34" charset="0"/>
              </a:rPr>
              <a:t>              9__ البذور لا اندوسبرمية 			</a:t>
            </a:r>
            <a:r>
              <a:rPr kumimoji="0" lang="en-US" sz="2800" dirty="0" err="1" smtClean="0">
                <a:solidFill>
                  <a:srgbClr val="FFFF66"/>
                </a:solidFill>
                <a:latin typeface="Calibri" pitchFamily="34" charset="0"/>
                <a:ea typeface="Calibri" pitchFamily="34" charset="0"/>
                <a:cs typeface="Arial" pitchFamily="34" charset="0"/>
              </a:rPr>
              <a:t>proteales</a:t>
            </a:r>
            <a:endParaRPr kumimoji="0" lang="en-US" sz="1100" dirty="0" smtClean="0">
              <a:solidFill>
                <a:srgbClr val="FFFF66"/>
              </a:solidFill>
              <a:latin typeface="Arial" pitchFamily="34" charset="0"/>
              <a:cs typeface="Arial" pitchFamily="34" charset="0"/>
            </a:endParaRPr>
          </a:p>
          <a:p>
            <a:pPr lvl="0" algn="just" rtl="1" eaLnBrk="0" hangingPunct="0"/>
            <a:r>
              <a:rPr kumimoji="0" lang="ar-SA" sz="2800" dirty="0" smtClean="0">
                <a:latin typeface="Calibri" pitchFamily="34" charset="0"/>
                <a:ea typeface="Calibri" pitchFamily="34" charset="0"/>
                <a:cs typeface="Arial" pitchFamily="34" charset="0"/>
              </a:rPr>
              <a:t>              9 __ البذور اندوسبرمية</a:t>
            </a:r>
            <a:endParaRPr lang="ar-SA" sz="2800" dirty="0" smtClean="0">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fill="hold"/>
                                        <p:tgtEl>
                                          <p:spTgt spid="24577"/>
                                        </p:tgtEl>
                                        <p:attrNameLst>
                                          <p:attrName>ppt_w</p:attrName>
                                        </p:attrNameLst>
                                      </p:cBhvr>
                                      <p:tavLst>
                                        <p:tav tm="0">
                                          <p:val>
                                            <p:strVal val="#ppt_w*0.05"/>
                                          </p:val>
                                        </p:tav>
                                        <p:tav tm="100000">
                                          <p:val>
                                            <p:strVal val="#ppt_w"/>
                                          </p:val>
                                        </p:tav>
                                      </p:tavLst>
                                    </p:anim>
                                    <p:anim calcmode="lin" valueType="num">
                                      <p:cBhvr>
                                        <p:cTn id="8" dur="500" fill="hold"/>
                                        <p:tgtEl>
                                          <p:spTgt spid="24577"/>
                                        </p:tgtEl>
                                        <p:attrNameLst>
                                          <p:attrName>ppt_h</p:attrName>
                                        </p:attrNameLst>
                                      </p:cBhvr>
                                      <p:tavLst>
                                        <p:tav tm="0">
                                          <p:val>
                                            <p:strVal val="#ppt_h"/>
                                          </p:val>
                                        </p:tav>
                                        <p:tav tm="100000">
                                          <p:val>
                                            <p:strVal val="#ppt_h"/>
                                          </p:val>
                                        </p:tav>
                                      </p:tavLst>
                                    </p:anim>
                                    <p:anim calcmode="lin" valueType="num">
                                      <p:cBhvr>
                                        <p:cTn id="9" dur="500" fill="hold"/>
                                        <p:tgtEl>
                                          <p:spTgt spid="24577"/>
                                        </p:tgtEl>
                                        <p:attrNameLst>
                                          <p:attrName>ppt_x</p:attrName>
                                        </p:attrNameLst>
                                      </p:cBhvr>
                                      <p:tavLst>
                                        <p:tav tm="0">
                                          <p:val>
                                            <p:strVal val="#ppt_x-.2"/>
                                          </p:val>
                                        </p:tav>
                                        <p:tav tm="100000">
                                          <p:val>
                                            <p:strVal val="#ppt_x"/>
                                          </p:val>
                                        </p:tav>
                                      </p:tavLst>
                                    </p:anim>
                                    <p:anim calcmode="lin" valueType="num">
                                      <p:cBhvr>
                                        <p:cTn id="10" dur="500" fill="hold"/>
                                        <p:tgtEl>
                                          <p:spTgt spid="24577"/>
                                        </p:tgtEl>
                                        <p:attrNameLst>
                                          <p:attrName>ppt_y</p:attrName>
                                        </p:attrNameLst>
                                      </p:cBhvr>
                                      <p:tavLst>
                                        <p:tav tm="0">
                                          <p:val>
                                            <p:strVal val="#ppt_y"/>
                                          </p:val>
                                        </p:tav>
                                        <p:tav tm="100000">
                                          <p:val>
                                            <p:strVal val="#ppt_y"/>
                                          </p:val>
                                        </p:tav>
                                      </p:tavLst>
                                    </p:anim>
                                    <p:animEffect transition="in" filter="fade">
                                      <p:cBhvr>
                                        <p:cTn id="11"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4263A5A-D59E-4C89-8D1E-742998AFB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276C85A-B62D-4F93-88DC-B2C5F3E007C6}">
  <ds:schemaRefs>
    <ds:schemaRef ds:uri="http://schemas.microsoft.com/sharepoint/v3/contenttype/forms"/>
  </ds:schemaRefs>
</ds:datastoreItem>
</file>

<file path=customXml/itemProps3.xml><?xml version="1.0" encoding="utf-8"?>
<ds:datastoreItem xmlns:ds="http://schemas.openxmlformats.org/officeDocument/2006/customXml" ds:itemID="{A0C9F665-031D-4D52-862C-8F5FFDA54BA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245</TotalTime>
  <Words>611</Words>
  <Application>Microsoft Office PowerPoint</Application>
  <PresentationFormat>On-screen Show (4:3)</PresentationFormat>
  <Paragraphs>148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الرتب والفصائل الهامة لكاسيات البذور Orders and families of Angiosperme</vt:lpstr>
      <vt:lpstr>النباتات ذوات الفلقتين Class dicotyledoneae</vt:lpstr>
      <vt:lpstr>Slide 7</vt:lpstr>
      <vt:lpstr>دليل رتب ذوات الفلقتين حسب  نظام انجلر:</vt:lpstr>
      <vt:lpstr>Slide 9</vt:lpstr>
      <vt:lpstr>Slide 10</vt:lpstr>
      <vt:lpstr>Slide 11</vt:lpstr>
      <vt:lpstr>Slide 12</vt:lpstr>
      <vt:lpstr>Slide 13</vt:lpstr>
      <vt:lpstr>Slide 14</vt:lpstr>
      <vt:lpstr>Slide 15</vt:lpstr>
      <vt:lpstr>Slide 16</vt:lpstr>
      <vt:lpstr>رتبة الكازوارينيات  Order VERTICELLATEAE</vt:lpstr>
      <vt:lpstr>رتبة الفلفليات Order PEPERALES</vt:lpstr>
      <vt:lpstr>رتبة الصفصافيات Order SALICALES</vt:lpstr>
      <vt:lpstr>رتبة الحريقيات Order URTICALES</vt:lpstr>
      <vt:lpstr>رتبة البروتياليات Order PROTEALES</vt:lpstr>
      <vt:lpstr>رتبة الصندليات Order SANTALALES</vt:lpstr>
      <vt:lpstr>رتبة الأرسطولوخيات Order ARISTOLOCHIALES</vt:lpstr>
      <vt:lpstr>رتبة الحماضيات Order POLYGONALES</vt:lpstr>
      <vt:lpstr>رتبة السنتروسبرميات Order CENTROSPERMAE</vt:lpstr>
      <vt:lpstr>فصائل رتبة السنتروسبرميات</vt:lpstr>
      <vt:lpstr>رتبة الشقيقيات Order RANALES</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29</cp:revision>
  <cp:lastPrinted>1601-01-01T00:00:00Z</cp:lastPrinted>
  <dcterms:created xsi:type="dcterms:W3CDTF">2010-11-19T18:57:20Z</dcterms:created>
  <dcterms:modified xsi:type="dcterms:W3CDTF">2017-01-25T06:57:32Z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