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2"/>
  </p:notesMasterIdLst>
  <p:handoutMasterIdLst>
    <p:handoutMasterId r:id="rId33"/>
  </p:handoutMasterIdLst>
  <p:sldIdLst>
    <p:sldId id="267" r:id="rId5"/>
    <p:sldId id="268" r:id="rId6"/>
    <p:sldId id="325" r:id="rId7"/>
    <p:sldId id="269" r:id="rId8"/>
    <p:sldId id="326" r:id="rId9"/>
    <p:sldId id="327" r:id="rId10"/>
    <p:sldId id="332" r:id="rId11"/>
    <p:sldId id="331" r:id="rId12"/>
    <p:sldId id="330" r:id="rId13"/>
    <p:sldId id="329" r:id="rId14"/>
    <p:sldId id="342" r:id="rId15"/>
    <p:sldId id="328" r:id="rId16"/>
    <p:sldId id="334" r:id="rId17"/>
    <p:sldId id="333" r:id="rId18"/>
    <p:sldId id="343" r:id="rId19"/>
    <p:sldId id="335" r:id="rId20"/>
    <p:sldId id="336" r:id="rId21"/>
    <p:sldId id="344" r:id="rId22"/>
    <p:sldId id="337" r:id="rId23"/>
    <p:sldId id="345" r:id="rId24"/>
    <p:sldId id="339" r:id="rId25"/>
    <p:sldId id="346" r:id="rId26"/>
    <p:sldId id="347" r:id="rId27"/>
    <p:sldId id="348" r:id="rId28"/>
    <p:sldId id="338" r:id="rId29"/>
    <p:sldId id="341" r:id="rId30"/>
    <p:sldId id="349" r:id="rId3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a:srgbClr val="FFFF66"/>
    <a:srgbClr val="FFCC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38862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الحاديه عشر 11</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990600"/>
            <a:ext cx="8381999" cy="5410200"/>
          </a:xfrm>
          <a:prstGeom prst="rect">
            <a:avLst/>
          </a:prstGeom>
        </p:spPr>
        <p:txBody>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en-US" sz="3000" b="0" i="0" u="none" strike="noStrike" kern="0" cap="none" spc="0" normalizeH="0" baseline="0" noProof="0" dirty="0" smtClean="0">
                <a:ln>
                  <a:noFill/>
                </a:ln>
                <a:solidFill>
                  <a:schemeClr val="tx1"/>
                </a:solidFill>
                <a:effectLst/>
                <a:uLnTx/>
                <a:uFillTx/>
                <a:latin typeface="+mn-lt"/>
                <a:ea typeface="+mn-ea"/>
                <a:cs typeface="+mn-cs"/>
              </a:rPr>
              <a:t>  </a:t>
            </a:r>
            <a:r>
              <a:rPr kumimoji="0" lang="ar-SA" sz="3000" b="0" i="0" u="none" strike="noStrike" kern="0" cap="none" spc="0" normalizeH="0" baseline="0" noProof="0" dirty="0" smtClean="0">
                <a:ln>
                  <a:noFill/>
                </a:ln>
                <a:solidFill>
                  <a:schemeClr val="tx1"/>
                </a:solidFill>
                <a:effectLst/>
                <a:uLnTx/>
                <a:uFillTx/>
                <a:latin typeface="+mn-lt"/>
                <a:ea typeface="+mn-ea"/>
                <a:cs typeface="+mn-cs"/>
              </a:rPr>
              <a:t>2- الأزهار في آباط قنابات حرشفية (رتبة</a:t>
            </a:r>
            <a:r>
              <a:rPr kumimoji="0" lang="ar-SA" sz="3000" b="0" i="0" u="none" strike="noStrike" kern="0" cap="none" spc="0" normalizeH="0" noProof="0" dirty="0" smtClean="0">
                <a:ln>
                  <a:noFill/>
                </a:ln>
                <a:solidFill>
                  <a:schemeClr val="tx1"/>
                </a:solidFill>
                <a:effectLst/>
                <a:uLnTx/>
                <a:uFillTx/>
                <a:latin typeface="+mn-lt"/>
                <a:ea typeface="+mn-ea"/>
                <a:cs typeface="+mn-cs"/>
              </a:rPr>
              <a:t> قنبعيات الازهار</a:t>
            </a:r>
            <a:r>
              <a:rPr kumimoji="0" lang="ar-SA" sz="3000" b="0" i="0" u="none" strike="noStrike" kern="0" cap="none" spc="0" normalizeH="0" baseline="0" noProof="0" dirty="0" smtClean="0">
                <a:ln>
                  <a:noFill/>
                </a:ln>
                <a:solidFill>
                  <a:schemeClr val="tx1"/>
                </a:solidFill>
                <a:effectLst/>
                <a:uLnTx/>
                <a:uFillTx/>
                <a:latin typeface="+mn-lt"/>
                <a:ea typeface="+mn-ea"/>
                <a:cs typeface="+mn-cs"/>
              </a:rPr>
              <a:t> </a:t>
            </a:r>
            <a:r>
              <a:rPr kumimoji="0" lang="en-US" sz="3000" b="0" i="0" u="none" strike="noStrike" kern="0" cap="none" spc="0" normalizeH="0" baseline="0" noProof="0" dirty="0" err="1" smtClean="0">
                <a:ln>
                  <a:noFill/>
                </a:ln>
                <a:solidFill>
                  <a:schemeClr val="tx1"/>
                </a:solidFill>
                <a:effectLst/>
                <a:uLnTx/>
                <a:uFillTx/>
                <a:latin typeface="+mn-lt"/>
                <a:ea typeface="+mn-ea"/>
                <a:cs typeface="+mn-cs"/>
              </a:rPr>
              <a:t>Glumiflorae</a:t>
            </a:r>
            <a:r>
              <a:rPr kumimoji="0" lang="ar-SA" sz="30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b="0" i="0" u="none" strike="noStrike" kern="0" cap="none" spc="0" normalizeH="0" baseline="0" noProof="0" dirty="0" smtClean="0">
                <a:ln>
                  <a:noFill/>
                </a:ln>
                <a:solidFill>
                  <a:schemeClr val="tx1"/>
                </a:solidFill>
                <a:effectLst/>
                <a:uLnTx/>
                <a:uFillTx/>
                <a:latin typeface="+mn-lt"/>
                <a:ea typeface="+mn-ea"/>
                <a:cs typeface="+mn-cs"/>
              </a:rPr>
              <a:t> </a:t>
            </a:r>
            <a:r>
              <a:rPr kumimoji="0" lang="ar-SA" sz="3000" kern="0" dirty="0" smtClean="0">
                <a:latin typeface="+mn-lt"/>
                <a:cs typeface="+mn-cs"/>
              </a:rPr>
              <a:t>1- الغلاف الزهري موجود في محيطين والداخلي او كلاهما بتلي.</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b="0" i="0" u="none" strike="noStrike" kern="0" cap="none" spc="0" normalizeH="0" noProof="0" dirty="0" smtClean="0">
                <a:ln>
                  <a:noFill/>
                </a:ln>
                <a:solidFill>
                  <a:schemeClr val="tx1"/>
                </a:solidFill>
                <a:effectLst/>
                <a:uLnTx/>
                <a:uFillTx/>
                <a:latin typeface="+mn-lt"/>
                <a:ea typeface="+mn-ea"/>
                <a:cs typeface="+mn-cs"/>
              </a:rPr>
              <a:t>          5- النباتات خشبية . والأوراق مركبة (رتبة النخيليات </a:t>
            </a:r>
            <a:r>
              <a:rPr kumimoji="0" lang="en-US" sz="3000" b="0" i="0" u="none" strike="noStrike" kern="0" cap="none" spc="0" normalizeH="0" noProof="0" dirty="0" err="1" smtClean="0">
                <a:ln>
                  <a:noFill/>
                </a:ln>
                <a:solidFill>
                  <a:schemeClr val="tx1"/>
                </a:solidFill>
                <a:effectLst/>
                <a:uLnTx/>
                <a:uFillTx/>
                <a:latin typeface="+mn-lt"/>
                <a:ea typeface="+mn-ea"/>
                <a:cs typeface="+mn-cs"/>
              </a:rPr>
              <a:t>principes</a:t>
            </a:r>
            <a:r>
              <a:rPr kumimoji="0" lang="ar-SA" sz="30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kern="0" dirty="0" smtClean="0">
                <a:latin typeface="+mn-lt"/>
                <a:cs typeface="+mn-cs"/>
              </a:rPr>
              <a:t>          5- النباتات عشبية والأوراق بسيطة.</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b="0" i="0" u="none" strike="noStrike" kern="0" cap="none" spc="0" normalizeH="0" noProof="0" dirty="0" smtClean="0">
                <a:ln>
                  <a:noFill/>
                </a:ln>
                <a:solidFill>
                  <a:schemeClr val="tx1"/>
                </a:solidFill>
                <a:effectLst/>
                <a:uLnTx/>
                <a:uFillTx/>
                <a:latin typeface="+mn-lt"/>
                <a:ea typeface="+mn-ea"/>
                <a:cs typeface="+mn-cs"/>
              </a:rPr>
              <a:t>            6- الأندوسبرم غزير ودقيق(رتبة الدقيقيات </a:t>
            </a:r>
            <a:r>
              <a:rPr kumimoji="0" lang="en-US" sz="3000" b="0" i="0" u="none" strike="noStrike" kern="0" cap="none" spc="0" normalizeH="0" noProof="0" dirty="0" err="1" smtClean="0">
                <a:ln>
                  <a:noFill/>
                </a:ln>
                <a:solidFill>
                  <a:schemeClr val="tx1"/>
                </a:solidFill>
                <a:effectLst/>
                <a:uLnTx/>
                <a:uFillTx/>
                <a:latin typeface="+mn-lt"/>
                <a:ea typeface="+mn-ea"/>
                <a:cs typeface="+mn-cs"/>
              </a:rPr>
              <a:t>Farinosae</a:t>
            </a:r>
            <a:r>
              <a:rPr kumimoji="0" lang="ar-SA" sz="30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kern="0" baseline="0" dirty="0" smtClean="0">
                <a:latin typeface="+mn-lt"/>
                <a:cs typeface="+mn-cs"/>
              </a:rPr>
              <a:t>            6- الأندوسبرم قرني</a:t>
            </a:r>
            <a:r>
              <a:rPr kumimoji="0" lang="ar-SA" sz="3000" kern="0" dirty="0" smtClean="0">
                <a:latin typeface="+mn-lt"/>
                <a:cs typeface="+mn-cs"/>
              </a:rPr>
              <a:t> او غضروفي.</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b="0" i="0" u="none" strike="noStrike" kern="0" cap="none" spc="0" normalizeH="0" noProof="0" dirty="0" smtClean="0">
                <a:ln>
                  <a:noFill/>
                </a:ln>
                <a:solidFill>
                  <a:schemeClr val="tx1"/>
                </a:solidFill>
                <a:effectLst/>
                <a:uLnTx/>
                <a:uFillTx/>
                <a:latin typeface="+mn-lt"/>
                <a:ea typeface="+mn-ea"/>
                <a:cs typeface="+mn-cs"/>
              </a:rPr>
              <a:t>              7- الأسدية 3-6 (رتبة الزنبقيات </a:t>
            </a:r>
            <a:r>
              <a:rPr kumimoji="0" lang="en-US" sz="3000" b="0" i="0" u="none" strike="noStrike" kern="0" cap="none" spc="0" normalizeH="0" noProof="0" dirty="0" err="1" smtClean="0">
                <a:ln>
                  <a:noFill/>
                </a:ln>
                <a:solidFill>
                  <a:schemeClr val="tx1"/>
                </a:solidFill>
                <a:effectLst/>
                <a:uLnTx/>
                <a:uFillTx/>
                <a:latin typeface="+mn-lt"/>
                <a:ea typeface="+mn-ea"/>
                <a:cs typeface="+mn-cs"/>
              </a:rPr>
              <a:t>Liliiflorae</a:t>
            </a:r>
            <a:r>
              <a:rPr kumimoji="0" lang="ar-SA" sz="3000" kern="0" dirty="0" smtClean="0">
                <a:latin typeface="+mn-lt"/>
                <a:cs typeface="+mn-cs"/>
              </a:rPr>
              <a:t> ).</a:t>
            </a:r>
            <a:r>
              <a:rPr kumimoji="0" lang="ar-SA" sz="3000" b="0" i="0" u="none" strike="noStrike" kern="0" cap="none" spc="0" normalizeH="0" noProof="0" dirty="0" smtClean="0">
                <a:ln>
                  <a:noFill/>
                </a:ln>
                <a:solidFill>
                  <a:schemeClr val="tx1"/>
                </a:solidFill>
                <a:effectLst/>
                <a:uLnTx/>
                <a:uFillTx/>
                <a:latin typeface="+mn-lt"/>
                <a:ea typeface="+mn-ea"/>
                <a:cs typeface="+mn-cs"/>
              </a:rPr>
              <a:t> </a:t>
            </a:r>
          </a:p>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000" kern="0" dirty="0" smtClean="0">
                <a:latin typeface="+mn-lt"/>
                <a:cs typeface="+mn-cs"/>
              </a:rPr>
              <a:t>              7- سداة واحدة فقط (رتبة الموزيات </a:t>
            </a:r>
            <a:r>
              <a:rPr kumimoji="0" lang="en-US" sz="3000" kern="0" dirty="0" err="1" smtClean="0">
                <a:latin typeface="+mn-lt"/>
                <a:cs typeface="+mn-cs"/>
              </a:rPr>
              <a:t>Scitanineae</a:t>
            </a:r>
            <a:r>
              <a:rPr kumimoji="0" lang="en-US" sz="3000" kern="0" dirty="0" smtClean="0">
                <a:latin typeface="+mn-lt"/>
                <a:cs typeface="+mn-cs"/>
              </a:rPr>
              <a:t> </a:t>
            </a:r>
            <a:r>
              <a:rPr kumimoji="0" lang="ar-SA" sz="3000" kern="0" dirty="0" smtClean="0">
                <a:latin typeface="+mn-lt"/>
                <a:cs typeface="+mn-cs"/>
              </a:rPr>
              <a:t>).</a:t>
            </a:r>
            <a:r>
              <a:rPr kumimoji="0" lang="ar-SA" sz="3000" b="0" i="0" u="none" strike="noStrike" kern="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2057400"/>
          </a:xfrm>
        </p:spPr>
        <p:txBody>
          <a:bodyPr/>
          <a:lstStyle/>
          <a:p>
            <a:pPr algn="ctr"/>
            <a:r>
              <a:rPr lang="ar-SA" b="1" dirty="0" smtClean="0">
                <a:solidFill>
                  <a:srgbClr val="FFFF00"/>
                </a:solidFill>
              </a:rPr>
              <a:t>الرتب والفصائل الهامة لكاسيات البذور</a:t>
            </a:r>
            <a:r>
              <a:rPr lang="en-US" b="1" dirty="0" smtClean="0">
                <a:solidFill>
                  <a:srgbClr val="FFFF00"/>
                </a:solidFill>
              </a:rPr>
              <a:t/>
            </a:r>
            <a:br>
              <a:rPr lang="en-US" b="1" dirty="0" smtClean="0">
                <a:solidFill>
                  <a:srgbClr val="FFFF00"/>
                </a:solidFill>
              </a:rPr>
            </a:br>
            <a:r>
              <a:rPr lang="en-US" b="1" dirty="0" smtClean="0">
                <a:solidFill>
                  <a:srgbClr val="FFFF00"/>
                </a:solidFill>
              </a:rPr>
              <a:t>Orders and families of </a:t>
            </a:r>
            <a:r>
              <a:rPr lang="en-US" b="1" dirty="0" err="1" smtClean="0">
                <a:solidFill>
                  <a:srgbClr val="FFFF00"/>
                </a:solidFill>
              </a:rPr>
              <a:t>Angiosperme</a:t>
            </a:r>
            <a:endParaRPr lang="en-US" b="1" dirty="0">
              <a:solidFill>
                <a:srgbClr val="FFFF00"/>
              </a:solidFill>
            </a:endParaRPr>
          </a:p>
        </p:txBody>
      </p:sp>
      <p:sp>
        <p:nvSpPr>
          <p:cNvPr id="3" name="Content Placeholder 2"/>
          <p:cNvSpPr>
            <a:spLocks noGrp="1"/>
          </p:cNvSpPr>
          <p:nvPr>
            <p:ph idx="1"/>
          </p:nvPr>
        </p:nvSpPr>
        <p:spPr>
          <a:xfrm>
            <a:off x="682625" y="3733800"/>
            <a:ext cx="7772400" cy="1524000"/>
          </a:xfrm>
        </p:spPr>
        <p:txBody>
          <a:bodyPr/>
          <a:lstStyle/>
          <a:p>
            <a:pPr algn="r" rtl="1">
              <a:buNone/>
            </a:pPr>
            <a:r>
              <a:rPr lang="ar-SA" dirty="0" smtClean="0"/>
              <a:t>اولا ً : ذوات الفلقة الواحدة :</a:t>
            </a:r>
          </a:p>
          <a:p>
            <a:pPr rtl="1">
              <a:buNone/>
            </a:pPr>
            <a:r>
              <a:rPr lang="en-US" dirty="0" err="1" smtClean="0">
                <a:solidFill>
                  <a:srgbClr val="FFFF00"/>
                </a:solidFill>
              </a:rPr>
              <a:t>Monocotyledoneae</a:t>
            </a:r>
            <a:endParaRPr lang="en-US"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الديسيات</a:t>
            </a:r>
            <a:r>
              <a:rPr lang="en-US" dirty="0" smtClean="0"/>
              <a:t> </a:t>
            </a:r>
            <a:r>
              <a:rPr lang="en-US" dirty="0" err="1" smtClean="0"/>
              <a:t>Pandanales</a:t>
            </a:r>
            <a:r>
              <a:rPr lang="en-US" dirty="0" smtClean="0"/>
              <a:t> </a:t>
            </a:r>
            <a:endParaRPr lang="en-US" dirty="0"/>
          </a:p>
        </p:txBody>
      </p:sp>
      <p:sp>
        <p:nvSpPr>
          <p:cNvPr id="3" name="Content Placeholder 2"/>
          <p:cNvSpPr>
            <a:spLocks noGrp="1"/>
          </p:cNvSpPr>
          <p:nvPr>
            <p:ph idx="1"/>
          </p:nvPr>
        </p:nvSpPr>
        <p:spPr>
          <a:xfrm>
            <a:off x="3809999" y="1981200"/>
            <a:ext cx="4645025" cy="838200"/>
          </a:xfrm>
        </p:spPr>
        <p:txBody>
          <a:bodyPr/>
          <a:lstStyle/>
          <a:p>
            <a:pPr algn="r" rtl="1"/>
            <a:r>
              <a:rPr lang="ar-SA" dirty="0" smtClean="0"/>
              <a:t>الفصيلة الديسية </a:t>
            </a:r>
            <a:r>
              <a:rPr lang="en-US" dirty="0" err="1" smtClean="0"/>
              <a:t>Typhaceae</a:t>
            </a:r>
            <a:r>
              <a:rPr lang="en-US" dirty="0" smtClean="0"/>
              <a:t> </a:t>
            </a:r>
            <a:endParaRPr lang="en-US" dirty="0"/>
          </a:p>
        </p:txBody>
      </p:sp>
      <p:pic>
        <p:nvPicPr>
          <p:cNvPr id="1026" name="Picture 2"/>
          <p:cNvPicPr>
            <a:picLocks noChangeAspect="1" noChangeArrowheads="1"/>
          </p:cNvPicPr>
          <p:nvPr/>
        </p:nvPicPr>
        <p:blipFill>
          <a:blip r:embed="rId2" cstate="email"/>
          <a:srcRect/>
          <a:stretch>
            <a:fillRect/>
          </a:stretch>
        </p:blipFill>
        <p:spPr bwMode="auto">
          <a:xfrm>
            <a:off x="228600" y="1295400"/>
            <a:ext cx="2895600" cy="4513963"/>
          </a:xfrm>
          <a:prstGeom prst="rect">
            <a:avLst/>
          </a:prstGeom>
          <a:noFill/>
          <a:ln w="9525">
            <a:noFill/>
            <a:miter lim="800000"/>
            <a:headEnd/>
            <a:tailEnd/>
          </a:ln>
          <a:effectLst/>
        </p:spPr>
      </p:pic>
      <p:pic>
        <p:nvPicPr>
          <p:cNvPr id="5" name="Picture 4" descr="Typhaceae.jpg"/>
          <p:cNvPicPr>
            <a:picLocks noChangeAspect="1"/>
          </p:cNvPicPr>
          <p:nvPr/>
        </p:nvPicPr>
        <p:blipFill>
          <a:blip r:embed="rId3" cstate="email"/>
          <a:stretch>
            <a:fillRect/>
          </a:stretch>
        </p:blipFill>
        <p:spPr>
          <a:xfrm>
            <a:off x="6248400" y="2819400"/>
            <a:ext cx="2133600" cy="3633788"/>
          </a:xfrm>
          <a:prstGeom prst="rect">
            <a:avLst/>
          </a:prstGeom>
        </p:spPr>
      </p:pic>
      <p:sp>
        <p:nvSpPr>
          <p:cNvPr id="6" name="Content Placeholder 2"/>
          <p:cNvSpPr txBox="1">
            <a:spLocks/>
          </p:cNvSpPr>
          <p:nvPr/>
        </p:nvSpPr>
        <p:spPr bwMode="auto">
          <a:xfrm>
            <a:off x="533400" y="6019800"/>
            <a:ext cx="5330825" cy="8382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marL="342900" marR="0" lvl="0" indent="-342900" algn="ctr" defTabSz="914400" rtl="1" eaLnBrk="1" fontAlgn="base" latinLnBrk="0" hangingPunct="1">
              <a:lnSpc>
                <a:spcPct val="90000"/>
              </a:lnSpc>
              <a:spcBef>
                <a:spcPct val="20000"/>
              </a:spcBef>
              <a:spcAft>
                <a:spcPct val="0"/>
              </a:spcAft>
              <a:buClr>
                <a:schemeClr val="tx2"/>
              </a:buClr>
              <a:buSzPct val="75000"/>
              <a:tabLst/>
              <a:defRPr/>
            </a:pPr>
            <a:r>
              <a:rPr kumimoji="0" lang="ar-SA" b="1" kern="0" noProof="0" dirty="0" smtClean="0">
                <a:solidFill>
                  <a:srgbClr val="FFFF00"/>
                </a:solidFill>
                <a:latin typeface="+mn-lt"/>
                <a:cs typeface="+mn-cs"/>
              </a:rPr>
              <a:t>(أ) النورة (ب) زهرة مذكرة (ج) زهرة مؤنثة (د) مسقط زهري (هـ)قطاع طولي في المبيض</a:t>
            </a:r>
            <a:endParaRPr kumimoji="0" lang="en-US"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النباتات المائية </a:t>
            </a:r>
            <a:r>
              <a:rPr lang="en-US" dirty="0" err="1" smtClean="0"/>
              <a:t>Helobiae</a:t>
            </a:r>
            <a:endParaRPr lang="en-US" dirty="0"/>
          </a:p>
        </p:txBody>
      </p:sp>
      <p:sp>
        <p:nvSpPr>
          <p:cNvPr id="3" name="Content Placeholder 2"/>
          <p:cNvSpPr>
            <a:spLocks noGrp="1"/>
          </p:cNvSpPr>
          <p:nvPr>
            <p:ph idx="1"/>
          </p:nvPr>
        </p:nvSpPr>
        <p:spPr>
          <a:xfrm>
            <a:off x="2438399" y="1981200"/>
            <a:ext cx="6016625" cy="685800"/>
          </a:xfrm>
        </p:spPr>
        <p:txBody>
          <a:bodyPr/>
          <a:lstStyle/>
          <a:p>
            <a:pPr algn="r" rtl="1"/>
            <a:r>
              <a:rPr lang="ar-SA" dirty="0" smtClean="0"/>
              <a:t>فصيلة لسان البحر</a:t>
            </a:r>
            <a:r>
              <a:rPr lang="en-US" dirty="0" err="1" smtClean="0"/>
              <a:t>Potamogetonacae</a:t>
            </a:r>
            <a:r>
              <a:rPr lang="en-US" dirty="0" smtClean="0"/>
              <a:t> </a:t>
            </a:r>
            <a:endParaRPr lang="ar-SA" dirty="0" smtClean="0"/>
          </a:p>
        </p:txBody>
      </p:sp>
      <p:pic>
        <p:nvPicPr>
          <p:cNvPr id="2050" name="Picture 2"/>
          <p:cNvPicPr>
            <a:picLocks noChangeAspect="1" noChangeArrowheads="1"/>
          </p:cNvPicPr>
          <p:nvPr/>
        </p:nvPicPr>
        <p:blipFill>
          <a:blip r:embed="rId2" cstate="email"/>
          <a:srcRect/>
          <a:stretch>
            <a:fillRect/>
          </a:stretch>
        </p:blipFill>
        <p:spPr bwMode="auto">
          <a:xfrm>
            <a:off x="304800" y="2752460"/>
            <a:ext cx="2971800" cy="3842015"/>
          </a:xfrm>
          <a:prstGeom prst="rect">
            <a:avLst/>
          </a:prstGeom>
          <a:noFill/>
          <a:ln w="9525">
            <a:noFill/>
            <a:miter lim="800000"/>
            <a:headEnd/>
            <a:tailEnd/>
          </a:ln>
          <a:effectLst/>
        </p:spPr>
      </p:pic>
      <p:pic>
        <p:nvPicPr>
          <p:cNvPr id="6" name="Picture 5" descr="Potamogetonacae.jpg"/>
          <p:cNvPicPr>
            <a:picLocks noChangeAspect="1"/>
          </p:cNvPicPr>
          <p:nvPr/>
        </p:nvPicPr>
        <p:blipFill>
          <a:blip r:embed="rId3" cstate="email"/>
          <a:stretch>
            <a:fillRect/>
          </a:stretch>
        </p:blipFill>
        <p:spPr>
          <a:xfrm>
            <a:off x="3733800" y="2743200"/>
            <a:ext cx="2438400" cy="38767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قنبعيات الأزهار </a:t>
            </a:r>
            <a:r>
              <a:rPr lang="en-US" dirty="0" err="1" smtClean="0"/>
              <a:t>Glumiflorae</a:t>
            </a:r>
            <a:endParaRPr lang="en-US" dirty="0"/>
          </a:p>
        </p:txBody>
      </p:sp>
      <p:sp>
        <p:nvSpPr>
          <p:cNvPr id="3" name="Content Placeholder 2"/>
          <p:cNvSpPr>
            <a:spLocks noGrp="1"/>
          </p:cNvSpPr>
          <p:nvPr>
            <p:ph idx="1"/>
          </p:nvPr>
        </p:nvSpPr>
        <p:spPr>
          <a:xfrm>
            <a:off x="3657599" y="1981200"/>
            <a:ext cx="4797425" cy="762000"/>
          </a:xfrm>
        </p:spPr>
        <p:txBody>
          <a:bodyPr/>
          <a:lstStyle/>
          <a:p>
            <a:pPr algn="r" rtl="1"/>
            <a:r>
              <a:rPr lang="ar-SA" dirty="0" smtClean="0"/>
              <a:t>الفصيلة النجيلية </a:t>
            </a:r>
            <a:r>
              <a:rPr lang="en-US" dirty="0" err="1" smtClean="0"/>
              <a:t>Gramineae</a:t>
            </a:r>
            <a:r>
              <a:rPr lang="en-US" dirty="0" smtClean="0"/>
              <a:t> </a:t>
            </a:r>
            <a:endParaRPr lang="ar-SA" dirty="0" smtClean="0"/>
          </a:p>
        </p:txBody>
      </p:sp>
      <p:pic>
        <p:nvPicPr>
          <p:cNvPr id="3074" name="Picture 2"/>
          <p:cNvPicPr>
            <a:picLocks noChangeAspect="1" noChangeArrowheads="1"/>
          </p:cNvPicPr>
          <p:nvPr/>
        </p:nvPicPr>
        <p:blipFill>
          <a:blip r:embed="rId2" cstate="email"/>
          <a:srcRect/>
          <a:stretch>
            <a:fillRect/>
          </a:stretch>
        </p:blipFill>
        <p:spPr bwMode="auto">
          <a:xfrm>
            <a:off x="381000" y="2286000"/>
            <a:ext cx="2940050" cy="4107406"/>
          </a:xfrm>
          <a:prstGeom prst="rect">
            <a:avLst/>
          </a:prstGeom>
          <a:noFill/>
          <a:ln w="9525">
            <a:noFill/>
            <a:miter lim="800000"/>
            <a:headEnd/>
            <a:tailEnd/>
          </a:ln>
          <a:effectLst/>
        </p:spPr>
      </p:pic>
      <p:pic>
        <p:nvPicPr>
          <p:cNvPr id="5" name="Picture 4" descr="Gramineae 1.jpg"/>
          <p:cNvPicPr>
            <a:picLocks noChangeAspect="1"/>
          </p:cNvPicPr>
          <p:nvPr/>
        </p:nvPicPr>
        <p:blipFill>
          <a:blip r:embed="rId3" cstate="email"/>
          <a:stretch>
            <a:fillRect/>
          </a:stretch>
        </p:blipFill>
        <p:spPr>
          <a:xfrm>
            <a:off x="3962400" y="3276600"/>
            <a:ext cx="4267200" cy="30506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0" y="914400"/>
            <a:ext cx="4797425" cy="7620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الفصيلة السعدية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Cyperaceae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Cyperaceae1.jpg"/>
          <p:cNvPicPr>
            <a:picLocks noChangeAspect="1"/>
          </p:cNvPicPr>
          <p:nvPr/>
        </p:nvPicPr>
        <p:blipFill>
          <a:blip r:embed="rId2" cstate="email"/>
          <a:stretch>
            <a:fillRect/>
          </a:stretch>
        </p:blipFill>
        <p:spPr>
          <a:xfrm>
            <a:off x="4724400" y="2514600"/>
            <a:ext cx="2543175" cy="3671964"/>
          </a:xfrm>
          <a:prstGeom prst="rect">
            <a:avLst/>
          </a:prstGeom>
        </p:spPr>
      </p:pic>
      <p:pic>
        <p:nvPicPr>
          <p:cNvPr id="5122" name="Picture 2"/>
          <p:cNvPicPr>
            <a:picLocks noChangeAspect="1" noChangeArrowheads="1"/>
          </p:cNvPicPr>
          <p:nvPr/>
        </p:nvPicPr>
        <p:blipFill>
          <a:blip r:embed="rId3" cstate="email"/>
          <a:srcRect/>
          <a:stretch>
            <a:fillRect/>
          </a:stretch>
        </p:blipFill>
        <p:spPr bwMode="auto">
          <a:xfrm>
            <a:off x="457200" y="1219200"/>
            <a:ext cx="3413729" cy="50958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النخليات </a:t>
            </a:r>
            <a:r>
              <a:rPr lang="en-US" dirty="0" err="1" smtClean="0"/>
              <a:t>Principes</a:t>
            </a:r>
            <a:endParaRPr lang="en-US" dirty="0"/>
          </a:p>
        </p:txBody>
      </p:sp>
      <p:sp>
        <p:nvSpPr>
          <p:cNvPr id="3" name="Content Placeholder 2"/>
          <p:cNvSpPr>
            <a:spLocks noGrp="1"/>
          </p:cNvSpPr>
          <p:nvPr>
            <p:ph idx="1"/>
          </p:nvPr>
        </p:nvSpPr>
        <p:spPr>
          <a:xfrm>
            <a:off x="4419599" y="1981200"/>
            <a:ext cx="4035425" cy="990600"/>
          </a:xfrm>
        </p:spPr>
        <p:txBody>
          <a:bodyPr/>
          <a:lstStyle/>
          <a:p>
            <a:pPr algn="r" rtl="1"/>
            <a:r>
              <a:rPr lang="ar-SA" dirty="0" smtClean="0"/>
              <a:t>الفصيلة النخلية </a:t>
            </a:r>
            <a:r>
              <a:rPr lang="en-US" dirty="0" err="1" smtClean="0"/>
              <a:t>Palmae</a:t>
            </a:r>
            <a:endParaRPr lang="ar-SA" dirty="0" smtClean="0"/>
          </a:p>
          <a:p>
            <a:pPr algn="r" rtl="1">
              <a:buNone/>
            </a:pPr>
            <a:endParaRPr lang="en-US" dirty="0"/>
          </a:p>
        </p:txBody>
      </p:sp>
      <p:pic>
        <p:nvPicPr>
          <p:cNvPr id="4" name="Picture 3" descr="Palmae1.jpg"/>
          <p:cNvPicPr>
            <a:picLocks noChangeAspect="1"/>
          </p:cNvPicPr>
          <p:nvPr/>
        </p:nvPicPr>
        <p:blipFill>
          <a:blip r:embed="rId2" cstate="email"/>
          <a:stretch>
            <a:fillRect/>
          </a:stretch>
        </p:blipFill>
        <p:spPr>
          <a:xfrm>
            <a:off x="5791200" y="2667000"/>
            <a:ext cx="3152775" cy="2361538"/>
          </a:xfrm>
          <a:prstGeom prst="rect">
            <a:avLst/>
          </a:prstGeom>
        </p:spPr>
      </p:pic>
      <p:pic>
        <p:nvPicPr>
          <p:cNvPr id="6146" name="Picture 2"/>
          <p:cNvPicPr>
            <a:picLocks noChangeAspect="1" noChangeArrowheads="1"/>
          </p:cNvPicPr>
          <p:nvPr/>
        </p:nvPicPr>
        <p:blipFill>
          <a:blip r:embed="rId3" cstate="email"/>
          <a:srcRect/>
          <a:stretch>
            <a:fillRect/>
          </a:stretch>
        </p:blipFill>
        <p:spPr bwMode="auto">
          <a:xfrm>
            <a:off x="228600" y="1752600"/>
            <a:ext cx="2947690" cy="4359275"/>
          </a:xfrm>
          <a:prstGeom prst="rect">
            <a:avLst/>
          </a:prstGeom>
          <a:noFill/>
          <a:ln w="9525">
            <a:noFill/>
            <a:miter lim="800000"/>
            <a:headEnd/>
            <a:tailEnd/>
          </a:ln>
          <a:effectLst/>
        </p:spPr>
      </p:pic>
      <p:pic>
        <p:nvPicPr>
          <p:cNvPr id="6" name="Picture 5" descr="Palmae.jpg"/>
          <p:cNvPicPr>
            <a:picLocks noChangeAspect="1"/>
          </p:cNvPicPr>
          <p:nvPr/>
        </p:nvPicPr>
        <p:blipFill>
          <a:blip r:embed="rId4" cstate="email"/>
          <a:stretch>
            <a:fillRect/>
          </a:stretch>
        </p:blipFill>
        <p:spPr>
          <a:xfrm>
            <a:off x="3429000" y="3657600"/>
            <a:ext cx="2286000" cy="29432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اغريضيات النورات</a:t>
            </a:r>
            <a:r>
              <a:rPr lang="en-US" dirty="0" err="1" smtClean="0"/>
              <a:t>Spathiflorae</a:t>
            </a:r>
            <a:r>
              <a:rPr lang="en-US" dirty="0" smtClean="0"/>
              <a:t> </a:t>
            </a:r>
            <a:endParaRPr lang="en-US" dirty="0"/>
          </a:p>
        </p:txBody>
      </p:sp>
      <p:sp>
        <p:nvSpPr>
          <p:cNvPr id="3" name="Content Placeholder 2"/>
          <p:cNvSpPr>
            <a:spLocks noGrp="1"/>
          </p:cNvSpPr>
          <p:nvPr>
            <p:ph idx="1"/>
          </p:nvPr>
        </p:nvSpPr>
        <p:spPr>
          <a:xfrm>
            <a:off x="3352799" y="1981200"/>
            <a:ext cx="5102225" cy="762000"/>
          </a:xfrm>
        </p:spPr>
        <p:txBody>
          <a:bodyPr/>
          <a:lstStyle/>
          <a:p>
            <a:pPr algn="r" rtl="1"/>
            <a:r>
              <a:rPr lang="ar-SA" dirty="0" smtClean="0"/>
              <a:t>الفصيلة القلقاسية </a:t>
            </a:r>
            <a:r>
              <a:rPr lang="en-US" dirty="0" err="1" smtClean="0"/>
              <a:t>Araceae</a:t>
            </a:r>
            <a:r>
              <a:rPr lang="ar-SA" dirty="0" smtClean="0"/>
              <a:t> </a:t>
            </a:r>
          </a:p>
        </p:txBody>
      </p:sp>
      <p:pic>
        <p:nvPicPr>
          <p:cNvPr id="4098" name="Picture 2"/>
          <p:cNvPicPr>
            <a:picLocks noChangeAspect="1" noChangeArrowheads="1"/>
          </p:cNvPicPr>
          <p:nvPr/>
        </p:nvPicPr>
        <p:blipFill>
          <a:blip r:embed="rId2" cstate="email"/>
          <a:srcRect/>
          <a:stretch>
            <a:fillRect/>
          </a:stretch>
        </p:blipFill>
        <p:spPr bwMode="auto">
          <a:xfrm>
            <a:off x="381000" y="1981200"/>
            <a:ext cx="2909887" cy="4540003"/>
          </a:xfrm>
          <a:prstGeom prst="rect">
            <a:avLst/>
          </a:prstGeom>
          <a:noFill/>
          <a:ln w="9525">
            <a:noFill/>
            <a:miter lim="800000"/>
            <a:headEnd/>
            <a:tailEnd/>
          </a:ln>
          <a:effectLst/>
        </p:spPr>
      </p:pic>
      <p:pic>
        <p:nvPicPr>
          <p:cNvPr id="5" name="Picture 4" descr="Araceae.jpg"/>
          <p:cNvPicPr>
            <a:picLocks noChangeAspect="1"/>
          </p:cNvPicPr>
          <p:nvPr/>
        </p:nvPicPr>
        <p:blipFill>
          <a:blip r:embed="rId3" cstate="email"/>
          <a:stretch>
            <a:fillRect/>
          </a:stretch>
        </p:blipFill>
        <p:spPr>
          <a:xfrm>
            <a:off x="6096000" y="3505200"/>
            <a:ext cx="1885950" cy="2419350"/>
          </a:xfrm>
          <a:prstGeom prst="rect">
            <a:avLst/>
          </a:prstGeom>
        </p:spPr>
      </p:pic>
      <p:pic>
        <p:nvPicPr>
          <p:cNvPr id="4099" name="Picture 3"/>
          <p:cNvPicPr>
            <a:picLocks noChangeAspect="1" noChangeArrowheads="1"/>
          </p:cNvPicPr>
          <p:nvPr/>
        </p:nvPicPr>
        <p:blipFill>
          <a:blip r:embed="rId4" cstate="email"/>
          <a:srcRect/>
          <a:stretch>
            <a:fillRect/>
          </a:stretch>
        </p:blipFill>
        <p:spPr bwMode="auto">
          <a:xfrm>
            <a:off x="3429000" y="2765728"/>
            <a:ext cx="2435225" cy="371127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352800" y="1143000"/>
            <a:ext cx="5102225" cy="6858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فصيلة عدس الماء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Lemnaccae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Lemnaccae.jpg"/>
          <p:cNvPicPr>
            <a:picLocks noChangeAspect="1"/>
          </p:cNvPicPr>
          <p:nvPr/>
        </p:nvPicPr>
        <p:blipFill>
          <a:blip r:embed="rId2" cstate="email"/>
          <a:stretch>
            <a:fillRect/>
          </a:stretch>
        </p:blipFill>
        <p:spPr>
          <a:xfrm>
            <a:off x="4419600" y="3962400"/>
            <a:ext cx="3448050" cy="2342906"/>
          </a:xfrm>
          <a:prstGeom prst="rect">
            <a:avLst/>
          </a:prstGeom>
        </p:spPr>
      </p:pic>
      <p:pic>
        <p:nvPicPr>
          <p:cNvPr id="7170" name="Picture 2"/>
          <p:cNvPicPr>
            <a:picLocks noChangeAspect="1" noChangeArrowheads="1"/>
          </p:cNvPicPr>
          <p:nvPr/>
        </p:nvPicPr>
        <p:blipFill>
          <a:blip r:embed="rId3" cstate="email"/>
          <a:srcRect/>
          <a:stretch>
            <a:fillRect/>
          </a:stretch>
        </p:blipFill>
        <p:spPr bwMode="auto">
          <a:xfrm>
            <a:off x="304800" y="2971800"/>
            <a:ext cx="3954463" cy="326548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الدقيقيات</a:t>
            </a:r>
            <a:r>
              <a:rPr lang="en-US" dirty="0" err="1" smtClean="0"/>
              <a:t>Farinosae</a:t>
            </a:r>
            <a:r>
              <a:rPr lang="en-US" dirty="0" smtClean="0"/>
              <a:t> </a:t>
            </a:r>
            <a:endParaRPr lang="en-US" dirty="0"/>
          </a:p>
        </p:txBody>
      </p:sp>
      <p:sp>
        <p:nvSpPr>
          <p:cNvPr id="3" name="Content Placeholder 2"/>
          <p:cNvSpPr>
            <a:spLocks noGrp="1"/>
          </p:cNvSpPr>
          <p:nvPr>
            <p:ph idx="1"/>
          </p:nvPr>
        </p:nvSpPr>
        <p:spPr>
          <a:xfrm>
            <a:off x="2819400" y="1828800"/>
            <a:ext cx="5788025" cy="533400"/>
          </a:xfrm>
        </p:spPr>
        <p:txBody>
          <a:bodyPr/>
          <a:lstStyle/>
          <a:p>
            <a:pPr algn="r" rtl="1"/>
            <a:r>
              <a:rPr lang="ar-SA" dirty="0" smtClean="0"/>
              <a:t>فصيلة ياسنت الماء</a:t>
            </a:r>
            <a:r>
              <a:rPr lang="en-US" dirty="0" smtClean="0"/>
              <a:t> </a:t>
            </a:r>
            <a:r>
              <a:rPr lang="en-US" dirty="0" err="1" smtClean="0"/>
              <a:t>Pontederiaceae</a:t>
            </a:r>
            <a:r>
              <a:rPr lang="en-US" dirty="0" smtClean="0"/>
              <a:t> </a:t>
            </a:r>
            <a:r>
              <a:rPr lang="ar-SA" dirty="0" smtClean="0"/>
              <a:t> </a:t>
            </a:r>
          </a:p>
        </p:txBody>
      </p:sp>
      <p:pic>
        <p:nvPicPr>
          <p:cNvPr id="4" name="Picture 3" descr="Pontederiaceae.jpg"/>
          <p:cNvPicPr>
            <a:picLocks noChangeAspect="1"/>
          </p:cNvPicPr>
          <p:nvPr/>
        </p:nvPicPr>
        <p:blipFill>
          <a:blip r:embed="rId2" cstate="email"/>
          <a:stretch>
            <a:fillRect/>
          </a:stretch>
        </p:blipFill>
        <p:spPr>
          <a:xfrm>
            <a:off x="6781800" y="3276600"/>
            <a:ext cx="1600200" cy="2857500"/>
          </a:xfrm>
          <a:prstGeom prst="rect">
            <a:avLst/>
          </a:prstGeom>
        </p:spPr>
      </p:pic>
      <p:pic>
        <p:nvPicPr>
          <p:cNvPr id="5" name="Picture 4" descr="Pontederiace1.jpg"/>
          <p:cNvPicPr>
            <a:picLocks noChangeAspect="1"/>
          </p:cNvPicPr>
          <p:nvPr/>
        </p:nvPicPr>
        <p:blipFill>
          <a:blip r:embed="rId3" cstate="email"/>
          <a:stretch>
            <a:fillRect/>
          </a:stretch>
        </p:blipFill>
        <p:spPr>
          <a:xfrm>
            <a:off x="4114800" y="3962400"/>
            <a:ext cx="2466975" cy="1847850"/>
          </a:xfrm>
          <a:prstGeom prst="rect">
            <a:avLst/>
          </a:prstGeom>
        </p:spPr>
      </p:pic>
      <p:pic>
        <p:nvPicPr>
          <p:cNvPr id="8194" name="Picture 2"/>
          <p:cNvPicPr>
            <a:picLocks noChangeAspect="1" noChangeArrowheads="1"/>
          </p:cNvPicPr>
          <p:nvPr/>
        </p:nvPicPr>
        <p:blipFill>
          <a:blip r:embed="rId4" cstate="email"/>
          <a:srcRect/>
          <a:stretch>
            <a:fillRect/>
          </a:stretch>
        </p:blipFill>
        <p:spPr bwMode="auto">
          <a:xfrm>
            <a:off x="228600" y="2514600"/>
            <a:ext cx="3001487" cy="391632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24200" y="533400"/>
            <a:ext cx="5788025" cy="11430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فصيلة الأناناس</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Bromeliaceae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Bromeliaceae.jpg"/>
          <p:cNvPicPr>
            <a:picLocks noChangeAspect="1"/>
          </p:cNvPicPr>
          <p:nvPr/>
        </p:nvPicPr>
        <p:blipFill>
          <a:blip r:embed="rId2" cstate="email"/>
          <a:stretch>
            <a:fillRect/>
          </a:stretch>
        </p:blipFill>
        <p:spPr>
          <a:xfrm>
            <a:off x="7086600" y="1676400"/>
            <a:ext cx="1743075" cy="2619375"/>
          </a:xfrm>
          <a:prstGeom prst="rect">
            <a:avLst/>
          </a:prstGeom>
        </p:spPr>
      </p:pic>
      <p:pic>
        <p:nvPicPr>
          <p:cNvPr id="6" name="Picture 5" descr="Bromeliaceae 1.jpg"/>
          <p:cNvPicPr>
            <a:picLocks noChangeAspect="1"/>
          </p:cNvPicPr>
          <p:nvPr/>
        </p:nvPicPr>
        <p:blipFill>
          <a:blip r:embed="rId3" cstate="email"/>
          <a:stretch>
            <a:fillRect/>
          </a:stretch>
        </p:blipFill>
        <p:spPr>
          <a:xfrm>
            <a:off x="4419600" y="4343400"/>
            <a:ext cx="2466975" cy="1847850"/>
          </a:xfrm>
          <a:prstGeom prst="rect">
            <a:avLst/>
          </a:prstGeom>
        </p:spPr>
      </p:pic>
      <p:pic>
        <p:nvPicPr>
          <p:cNvPr id="7" name="Picture 6" descr="Bromeliaceae 2.jpg"/>
          <p:cNvPicPr>
            <a:picLocks noChangeAspect="1"/>
          </p:cNvPicPr>
          <p:nvPr/>
        </p:nvPicPr>
        <p:blipFill>
          <a:blip r:embed="rId4" cstate="email"/>
          <a:stretch>
            <a:fillRect/>
          </a:stretch>
        </p:blipFill>
        <p:spPr>
          <a:xfrm>
            <a:off x="533400" y="838200"/>
            <a:ext cx="3609975" cy="557660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الزنبقيات</a:t>
            </a:r>
            <a:r>
              <a:rPr lang="en-US" dirty="0" err="1" smtClean="0"/>
              <a:t>Liliflorae</a:t>
            </a:r>
            <a:r>
              <a:rPr lang="en-US" dirty="0" smtClean="0"/>
              <a:t> </a:t>
            </a:r>
            <a:endParaRPr lang="en-US" dirty="0"/>
          </a:p>
        </p:txBody>
      </p:sp>
      <p:sp>
        <p:nvSpPr>
          <p:cNvPr id="3" name="Content Placeholder 2"/>
          <p:cNvSpPr>
            <a:spLocks noGrp="1"/>
          </p:cNvSpPr>
          <p:nvPr>
            <p:ph idx="1"/>
          </p:nvPr>
        </p:nvSpPr>
        <p:spPr>
          <a:xfrm>
            <a:off x="2514599" y="1981200"/>
            <a:ext cx="5940425" cy="609600"/>
          </a:xfrm>
        </p:spPr>
        <p:txBody>
          <a:bodyPr/>
          <a:lstStyle/>
          <a:p>
            <a:pPr algn="r" rtl="1"/>
            <a:r>
              <a:rPr lang="ar-SA" dirty="0" smtClean="0"/>
              <a:t>الفصيلة السمارية </a:t>
            </a:r>
            <a:r>
              <a:rPr lang="en-US" dirty="0" err="1" smtClean="0"/>
              <a:t>juncaceae</a:t>
            </a:r>
            <a:r>
              <a:rPr lang="en-US" dirty="0" smtClean="0"/>
              <a:t> </a:t>
            </a:r>
            <a:endParaRPr lang="ar-SA" dirty="0" smtClean="0"/>
          </a:p>
        </p:txBody>
      </p:sp>
      <p:pic>
        <p:nvPicPr>
          <p:cNvPr id="4" name="Picture 3" descr="juncaceae 1.jpg"/>
          <p:cNvPicPr>
            <a:picLocks noChangeAspect="1"/>
          </p:cNvPicPr>
          <p:nvPr/>
        </p:nvPicPr>
        <p:blipFill>
          <a:blip r:embed="rId2" cstate="email"/>
          <a:stretch>
            <a:fillRect/>
          </a:stretch>
        </p:blipFill>
        <p:spPr>
          <a:xfrm>
            <a:off x="6248400" y="2819400"/>
            <a:ext cx="2124075" cy="1590675"/>
          </a:xfrm>
          <a:prstGeom prst="rect">
            <a:avLst/>
          </a:prstGeom>
        </p:spPr>
      </p:pic>
      <p:pic>
        <p:nvPicPr>
          <p:cNvPr id="5" name="Picture 4" descr="juncaceae.jpg"/>
          <p:cNvPicPr>
            <a:picLocks noChangeAspect="1"/>
          </p:cNvPicPr>
          <p:nvPr/>
        </p:nvPicPr>
        <p:blipFill>
          <a:blip r:embed="rId3" cstate="email"/>
          <a:stretch>
            <a:fillRect/>
          </a:stretch>
        </p:blipFill>
        <p:spPr>
          <a:xfrm>
            <a:off x="3733800" y="3200400"/>
            <a:ext cx="2352675" cy="3076575"/>
          </a:xfrm>
          <a:prstGeom prst="rect">
            <a:avLst/>
          </a:prstGeom>
        </p:spPr>
      </p:pic>
      <p:pic>
        <p:nvPicPr>
          <p:cNvPr id="9218" name="Picture 2"/>
          <p:cNvPicPr>
            <a:picLocks noChangeAspect="1" noChangeArrowheads="1"/>
          </p:cNvPicPr>
          <p:nvPr/>
        </p:nvPicPr>
        <p:blipFill>
          <a:blip r:embed="rId4" cstate="email"/>
          <a:srcRect/>
          <a:stretch>
            <a:fillRect/>
          </a:stretch>
        </p:blipFill>
        <p:spPr bwMode="auto">
          <a:xfrm>
            <a:off x="381000" y="1143000"/>
            <a:ext cx="3248025" cy="520446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43200" y="457200"/>
            <a:ext cx="5940425" cy="6858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الفصيلة الزنبقية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Lilicaceae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4" descr="Lilicaceae.jpg"/>
          <p:cNvPicPr>
            <a:picLocks noChangeAspect="1"/>
          </p:cNvPicPr>
          <p:nvPr/>
        </p:nvPicPr>
        <p:blipFill>
          <a:blip r:embed="rId2" cstate="email"/>
          <a:stretch>
            <a:fillRect/>
          </a:stretch>
        </p:blipFill>
        <p:spPr>
          <a:xfrm>
            <a:off x="3886200" y="1371600"/>
            <a:ext cx="2997200" cy="2247900"/>
          </a:xfrm>
          <a:prstGeom prst="rect">
            <a:avLst/>
          </a:prstGeom>
        </p:spPr>
      </p:pic>
      <p:pic>
        <p:nvPicPr>
          <p:cNvPr id="6" name="Picture 5" descr="Lilicaceae 1.jpg"/>
          <p:cNvPicPr>
            <a:picLocks noChangeAspect="1"/>
          </p:cNvPicPr>
          <p:nvPr/>
        </p:nvPicPr>
        <p:blipFill>
          <a:blip r:embed="rId3" cstate="email"/>
          <a:stretch>
            <a:fillRect/>
          </a:stretch>
        </p:blipFill>
        <p:spPr>
          <a:xfrm>
            <a:off x="5334000" y="3962400"/>
            <a:ext cx="2946400" cy="2209800"/>
          </a:xfrm>
          <a:prstGeom prst="rect">
            <a:avLst/>
          </a:prstGeom>
        </p:spPr>
      </p:pic>
      <p:pic>
        <p:nvPicPr>
          <p:cNvPr id="10242" name="Picture 2"/>
          <p:cNvPicPr>
            <a:picLocks noChangeAspect="1" noChangeArrowheads="1"/>
          </p:cNvPicPr>
          <p:nvPr/>
        </p:nvPicPr>
        <p:blipFill>
          <a:blip r:embed="rId4" cstate="email"/>
          <a:srcRect/>
          <a:stretch>
            <a:fillRect/>
          </a:stretch>
        </p:blipFill>
        <p:spPr bwMode="auto">
          <a:xfrm>
            <a:off x="381000" y="1371600"/>
            <a:ext cx="3360737" cy="500428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743200" y="609600"/>
            <a:ext cx="5940425" cy="609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الفصيلة النرجسية </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Amaryllidaceae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2" cstate="email"/>
          <a:srcRect/>
          <a:stretch>
            <a:fillRect/>
          </a:stretch>
        </p:blipFill>
        <p:spPr bwMode="auto">
          <a:xfrm>
            <a:off x="457200" y="1524000"/>
            <a:ext cx="3410441" cy="4843463"/>
          </a:xfrm>
          <a:prstGeom prst="rect">
            <a:avLst/>
          </a:prstGeom>
          <a:noFill/>
          <a:ln w="9525">
            <a:noFill/>
            <a:miter lim="800000"/>
            <a:headEnd/>
            <a:tailEnd/>
          </a:ln>
          <a:effectLst/>
        </p:spPr>
      </p:pic>
      <p:pic>
        <p:nvPicPr>
          <p:cNvPr id="6" name="Picture 5" descr="Amaryllidaceae.jpg"/>
          <p:cNvPicPr>
            <a:picLocks noChangeAspect="1"/>
          </p:cNvPicPr>
          <p:nvPr/>
        </p:nvPicPr>
        <p:blipFill>
          <a:blip r:embed="rId3" cstate="email"/>
          <a:stretch>
            <a:fillRect/>
          </a:stretch>
        </p:blipFill>
        <p:spPr>
          <a:xfrm>
            <a:off x="4114800" y="1524000"/>
            <a:ext cx="3048000" cy="2286000"/>
          </a:xfrm>
          <a:prstGeom prst="rect">
            <a:avLst/>
          </a:prstGeom>
        </p:spPr>
      </p:pic>
      <p:pic>
        <p:nvPicPr>
          <p:cNvPr id="7" name="Picture 6" descr="Amaryllidaceae 1.jpg"/>
          <p:cNvPicPr>
            <a:picLocks noChangeAspect="1"/>
          </p:cNvPicPr>
          <p:nvPr/>
        </p:nvPicPr>
        <p:blipFill>
          <a:blip r:embed="rId4" cstate="email"/>
          <a:stretch>
            <a:fillRect/>
          </a:stretch>
        </p:blipFill>
        <p:spPr>
          <a:xfrm>
            <a:off x="5867400" y="4134218"/>
            <a:ext cx="2847975" cy="21332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19400" y="609600"/>
            <a:ext cx="5940425" cy="5334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الفصيلة السوسنية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Iridaceae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2290" name="Picture 2"/>
          <p:cNvPicPr>
            <a:picLocks noChangeAspect="1" noChangeArrowheads="1"/>
          </p:cNvPicPr>
          <p:nvPr/>
        </p:nvPicPr>
        <p:blipFill>
          <a:blip r:embed="rId2" cstate="email"/>
          <a:srcRect/>
          <a:stretch>
            <a:fillRect/>
          </a:stretch>
        </p:blipFill>
        <p:spPr bwMode="auto">
          <a:xfrm>
            <a:off x="457200" y="1518030"/>
            <a:ext cx="3505200" cy="4858958"/>
          </a:xfrm>
          <a:prstGeom prst="rect">
            <a:avLst/>
          </a:prstGeom>
          <a:noFill/>
          <a:ln w="9525">
            <a:noFill/>
            <a:miter lim="800000"/>
            <a:headEnd/>
            <a:tailEnd/>
          </a:ln>
          <a:effectLst/>
        </p:spPr>
      </p:pic>
      <p:pic>
        <p:nvPicPr>
          <p:cNvPr id="4" name="Picture 3" descr="Iridaceae 1.jpg"/>
          <p:cNvPicPr>
            <a:picLocks noChangeAspect="1"/>
          </p:cNvPicPr>
          <p:nvPr/>
        </p:nvPicPr>
        <p:blipFill>
          <a:blip r:embed="rId3" cstate="email"/>
          <a:stretch>
            <a:fillRect/>
          </a:stretch>
        </p:blipFill>
        <p:spPr>
          <a:xfrm>
            <a:off x="4267200" y="1524000"/>
            <a:ext cx="1943100" cy="2352675"/>
          </a:xfrm>
          <a:prstGeom prst="rect">
            <a:avLst/>
          </a:prstGeom>
        </p:spPr>
      </p:pic>
      <p:pic>
        <p:nvPicPr>
          <p:cNvPr id="5" name="Picture 4" descr="Iridaceae.jpg"/>
          <p:cNvPicPr>
            <a:picLocks noChangeAspect="1"/>
          </p:cNvPicPr>
          <p:nvPr/>
        </p:nvPicPr>
        <p:blipFill>
          <a:blip r:embed="rId4" cstate="email"/>
          <a:stretch>
            <a:fillRect/>
          </a:stretch>
        </p:blipFill>
        <p:spPr>
          <a:xfrm>
            <a:off x="5181600" y="4343400"/>
            <a:ext cx="3305175" cy="18478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رتبة الموزيات</a:t>
            </a:r>
            <a:r>
              <a:rPr lang="en-US" dirty="0" err="1" smtClean="0"/>
              <a:t>Scitaminae</a:t>
            </a:r>
            <a:r>
              <a:rPr lang="en-US" dirty="0" smtClean="0"/>
              <a:t> </a:t>
            </a:r>
            <a:endParaRPr lang="en-US" dirty="0"/>
          </a:p>
        </p:txBody>
      </p:sp>
      <p:sp>
        <p:nvSpPr>
          <p:cNvPr id="3" name="Content Placeholder 2"/>
          <p:cNvSpPr>
            <a:spLocks noGrp="1"/>
          </p:cNvSpPr>
          <p:nvPr>
            <p:ph idx="1"/>
          </p:nvPr>
        </p:nvSpPr>
        <p:spPr>
          <a:xfrm>
            <a:off x="3200399" y="1981200"/>
            <a:ext cx="5254625" cy="533400"/>
          </a:xfrm>
        </p:spPr>
        <p:txBody>
          <a:bodyPr/>
          <a:lstStyle/>
          <a:p>
            <a:pPr algn="r" rtl="1"/>
            <a:r>
              <a:rPr lang="ar-SA" dirty="0" smtClean="0"/>
              <a:t>الفصيلة الموزية </a:t>
            </a:r>
            <a:r>
              <a:rPr lang="en-US" dirty="0" err="1" smtClean="0"/>
              <a:t>Musaceae</a:t>
            </a:r>
            <a:endParaRPr lang="ar-SA" dirty="0" smtClean="0"/>
          </a:p>
        </p:txBody>
      </p:sp>
      <p:pic>
        <p:nvPicPr>
          <p:cNvPr id="4" name="Picture 3" descr="Musaceae.jpg"/>
          <p:cNvPicPr>
            <a:picLocks noChangeAspect="1"/>
          </p:cNvPicPr>
          <p:nvPr/>
        </p:nvPicPr>
        <p:blipFill>
          <a:blip r:embed="rId2" cstate="email"/>
          <a:stretch>
            <a:fillRect/>
          </a:stretch>
        </p:blipFill>
        <p:spPr>
          <a:xfrm>
            <a:off x="4267200" y="4343400"/>
            <a:ext cx="2095500" cy="2181225"/>
          </a:xfrm>
          <a:prstGeom prst="rect">
            <a:avLst/>
          </a:prstGeom>
        </p:spPr>
      </p:pic>
      <p:pic>
        <p:nvPicPr>
          <p:cNvPr id="5" name="Picture 4" descr="Musaceae1.jpg"/>
          <p:cNvPicPr>
            <a:picLocks noChangeAspect="1"/>
          </p:cNvPicPr>
          <p:nvPr/>
        </p:nvPicPr>
        <p:blipFill>
          <a:blip r:embed="rId3" cstate="email"/>
          <a:stretch>
            <a:fillRect/>
          </a:stretch>
        </p:blipFill>
        <p:spPr>
          <a:xfrm>
            <a:off x="6858000" y="2743200"/>
            <a:ext cx="1781175" cy="2562225"/>
          </a:xfrm>
          <a:prstGeom prst="rect">
            <a:avLst/>
          </a:prstGeom>
        </p:spPr>
      </p:pic>
      <p:pic>
        <p:nvPicPr>
          <p:cNvPr id="13314" name="Picture 2"/>
          <p:cNvPicPr>
            <a:picLocks noChangeAspect="1" noChangeArrowheads="1"/>
          </p:cNvPicPr>
          <p:nvPr/>
        </p:nvPicPr>
        <p:blipFill>
          <a:blip r:embed="rId4" cstate="email"/>
          <a:srcRect/>
          <a:stretch>
            <a:fillRect/>
          </a:stretch>
        </p:blipFill>
        <p:spPr bwMode="auto">
          <a:xfrm>
            <a:off x="533400" y="1828800"/>
            <a:ext cx="3371570" cy="43481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76600" y="838200"/>
            <a:ext cx="5254625" cy="6096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فصيلة الزنجبيل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Zingiberaceae</a:t>
            </a: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endParaRPr kumimoji="0" lang="ar-SA"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 name="Picture 4" descr="Zingiberaceae 1.jpg"/>
          <p:cNvPicPr>
            <a:picLocks noChangeAspect="1"/>
          </p:cNvPicPr>
          <p:nvPr/>
        </p:nvPicPr>
        <p:blipFill>
          <a:blip r:embed="rId2" cstate="email"/>
          <a:stretch>
            <a:fillRect/>
          </a:stretch>
        </p:blipFill>
        <p:spPr>
          <a:xfrm>
            <a:off x="6629400" y="4876800"/>
            <a:ext cx="2124075" cy="1590675"/>
          </a:xfrm>
          <a:prstGeom prst="rect">
            <a:avLst/>
          </a:prstGeom>
        </p:spPr>
      </p:pic>
      <p:pic>
        <p:nvPicPr>
          <p:cNvPr id="6" name="Picture 5" descr="Zingiberaceae.jpg"/>
          <p:cNvPicPr>
            <a:picLocks noChangeAspect="1"/>
          </p:cNvPicPr>
          <p:nvPr/>
        </p:nvPicPr>
        <p:blipFill>
          <a:blip r:embed="rId3" cstate="email"/>
          <a:stretch>
            <a:fillRect/>
          </a:stretch>
        </p:blipFill>
        <p:spPr>
          <a:xfrm>
            <a:off x="4572000" y="1905000"/>
            <a:ext cx="2057400" cy="2757340"/>
          </a:xfrm>
          <a:prstGeom prst="rect">
            <a:avLst/>
          </a:prstGeom>
        </p:spPr>
      </p:pic>
      <p:pic>
        <p:nvPicPr>
          <p:cNvPr id="14338" name="Picture 2"/>
          <p:cNvPicPr>
            <a:picLocks noChangeAspect="1" noChangeArrowheads="1"/>
          </p:cNvPicPr>
          <p:nvPr/>
        </p:nvPicPr>
        <p:blipFill>
          <a:blip r:embed="rId4" cstate="email"/>
          <a:srcRect/>
          <a:stretch>
            <a:fillRect/>
          </a:stretch>
        </p:blipFill>
        <p:spPr bwMode="auto">
          <a:xfrm>
            <a:off x="228600" y="1447800"/>
            <a:ext cx="3922859" cy="49911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505200" y="685800"/>
            <a:ext cx="5254625" cy="533400"/>
          </a:xfrm>
          <a:prstGeom prst="rect">
            <a:avLst/>
          </a:prstGeom>
        </p:spPr>
        <p:txBody>
          <a:bodyPr/>
          <a:lstStyle/>
          <a:p>
            <a:pPr marL="342900" marR="0" lvl="0" indent="-342900" algn="r" defTabSz="914400" rtl="1" eaLnBrk="1" fontAlgn="base" latinLnBrk="0" hangingPunct="1">
              <a:lnSpc>
                <a:spcPct val="90000"/>
              </a:lnSpc>
              <a:spcBef>
                <a:spcPct val="20000"/>
              </a:spcBef>
              <a:spcAft>
                <a:spcPct val="0"/>
              </a:spcAft>
              <a:buClr>
                <a:schemeClr val="tx2"/>
              </a:buClr>
              <a:buSzPct val="75000"/>
              <a:buFont typeface="Wingdings" pitchFamily="2" charset="2"/>
              <a:buChar char="l"/>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الفصيلة السنبلية </a:t>
            </a:r>
            <a:r>
              <a:rPr kumimoji="0" lang="en-US" sz="3200" b="0" i="0" u="none" strike="noStrike" kern="0" cap="none" spc="0" normalizeH="0" baseline="0" noProof="0" dirty="0" err="1" smtClean="0">
                <a:ln>
                  <a:noFill/>
                </a:ln>
                <a:solidFill>
                  <a:schemeClr val="tx1"/>
                </a:solidFill>
                <a:effectLst/>
                <a:uLnTx/>
                <a:uFillTx/>
                <a:latin typeface="+mn-lt"/>
                <a:ea typeface="+mn-ea"/>
                <a:cs typeface="+mn-cs"/>
              </a:rPr>
              <a:t>Cannaceae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15362" name="Picture 2"/>
          <p:cNvPicPr>
            <a:picLocks noChangeAspect="1" noChangeArrowheads="1"/>
          </p:cNvPicPr>
          <p:nvPr/>
        </p:nvPicPr>
        <p:blipFill>
          <a:blip r:embed="rId2" cstate="email"/>
          <a:srcRect/>
          <a:stretch>
            <a:fillRect/>
          </a:stretch>
        </p:blipFill>
        <p:spPr bwMode="auto">
          <a:xfrm>
            <a:off x="304800" y="1850904"/>
            <a:ext cx="3352800" cy="4306762"/>
          </a:xfrm>
          <a:prstGeom prst="rect">
            <a:avLst/>
          </a:prstGeom>
          <a:noFill/>
          <a:ln w="9525">
            <a:noFill/>
            <a:miter lim="800000"/>
            <a:headEnd/>
            <a:tailEnd/>
          </a:ln>
          <a:effectLst/>
        </p:spPr>
      </p:pic>
      <p:pic>
        <p:nvPicPr>
          <p:cNvPr id="4" name="Picture 3" descr="Cannaceae.jpg"/>
          <p:cNvPicPr>
            <a:picLocks noChangeAspect="1"/>
          </p:cNvPicPr>
          <p:nvPr/>
        </p:nvPicPr>
        <p:blipFill>
          <a:blip r:embed="rId3" cstate="email"/>
          <a:stretch>
            <a:fillRect/>
          </a:stretch>
        </p:blipFill>
        <p:spPr>
          <a:xfrm>
            <a:off x="3962400" y="2362200"/>
            <a:ext cx="1771650" cy="2581275"/>
          </a:xfrm>
          <a:prstGeom prst="rect">
            <a:avLst/>
          </a:prstGeom>
        </p:spPr>
      </p:pic>
      <p:pic>
        <p:nvPicPr>
          <p:cNvPr id="5" name="Picture 4" descr="Cannaceae1.jpg"/>
          <p:cNvPicPr>
            <a:picLocks noChangeAspect="1"/>
          </p:cNvPicPr>
          <p:nvPr/>
        </p:nvPicPr>
        <p:blipFill>
          <a:blip r:embed="rId4" cstate="email"/>
          <a:stretch>
            <a:fillRect/>
          </a:stretch>
        </p:blipFill>
        <p:spPr>
          <a:xfrm>
            <a:off x="6248400" y="3962400"/>
            <a:ext cx="2460356" cy="2419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النباتات ذوات الفلقة الواحدة	</a:t>
            </a:r>
            <a:r>
              <a:rPr lang="en-US" dirty="0" smtClean="0"/>
              <a:t/>
            </a:r>
            <a:br>
              <a:rPr lang="en-US" dirty="0" smtClean="0"/>
            </a:br>
            <a:r>
              <a:rPr lang="en-US" dirty="0" smtClean="0"/>
              <a:t>Class </a:t>
            </a:r>
            <a:r>
              <a:rPr lang="en-US" dirty="0" err="1" smtClean="0"/>
              <a:t>Monocotyledoneae</a:t>
            </a:r>
            <a:endParaRPr lang="en-US" dirty="0"/>
          </a:p>
        </p:txBody>
      </p:sp>
      <p:sp>
        <p:nvSpPr>
          <p:cNvPr id="3" name="Content Placeholder 2"/>
          <p:cNvSpPr>
            <a:spLocks noGrp="1"/>
          </p:cNvSpPr>
          <p:nvPr>
            <p:ph idx="1"/>
          </p:nvPr>
        </p:nvSpPr>
        <p:spPr>
          <a:xfrm>
            <a:off x="381000" y="1981200"/>
            <a:ext cx="8381999" cy="4419600"/>
          </a:xfrm>
        </p:spPr>
        <p:txBody>
          <a:bodyPr/>
          <a:lstStyle/>
          <a:p>
            <a:pPr algn="just" rtl="1"/>
            <a:r>
              <a:rPr lang="ar-SA" dirty="0" smtClean="0"/>
              <a:t>أغلب نباتات ذوات الفلقة الواحدة اعشاب معمرة ، تعمر بواسطة الأبصال او الكرمات او الدرنات او الريزومات، وهناك بعض النباتات نجيلية الشكل والبعض الآخر شجيري ، اما الشجري فقليل بين ذوات الفلقة الواحدة كما في الدراسينا </a:t>
            </a:r>
            <a:r>
              <a:rPr lang="en-US" dirty="0" smtClean="0">
                <a:solidFill>
                  <a:srgbClr val="00FF00"/>
                </a:solidFill>
              </a:rPr>
              <a:t>Dracaena</a:t>
            </a:r>
            <a:r>
              <a:rPr lang="ar-SA" dirty="0" smtClean="0"/>
              <a:t> والآجاف </a:t>
            </a:r>
            <a:r>
              <a:rPr lang="en-US" dirty="0" err="1" smtClean="0">
                <a:solidFill>
                  <a:srgbClr val="00FF00"/>
                </a:solidFill>
              </a:rPr>
              <a:t>Agare</a:t>
            </a:r>
            <a:r>
              <a:rPr lang="ar-SA" dirty="0" smtClean="0"/>
              <a:t>. </a:t>
            </a:r>
            <a:endParaRPr lang="en-US" dirty="0" smtClean="0"/>
          </a:p>
          <a:p>
            <a:pPr algn="just" rtl="1"/>
            <a:endParaRPr lang="en-US" dirty="0" smtClean="0"/>
          </a:p>
          <a:p>
            <a:pPr algn="just" rtl="1"/>
            <a:r>
              <a:rPr lang="ar-SA" dirty="0" smtClean="0">
                <a:solidFill>
                  <a:srgbClr val="FFFF00"/>
                </a:solidFill>
              </a:rPr>
              <a:t>تتميز سيقان ذوات الفلقة الواحدة بوجود الحزم الوعائية المقفلة مبعثرة وليست مرتبة في اسطوانه وعائية ، كما في ذوات الفلقتين.</a:t>
            </a:r>
            <a:endParaRPr lang="en-US"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153399" cy="5638800"/>
          </a:xfrm>
        </p:spPr>
        <p:txBody>
          <a:bodyPr/>
          <a:lstStyle/>
          <a:p>
            <a:pPr algn="just" rtl="1"/>
            <a:r>
              <a:rPr lang="ar-SA" dirty="0" smtClean="0"/>
              <a:t>معظم أوراق ذوات الفلقة الواحدة تعرق متوازي مقفل.</a:t>
            </a:r>
            <a:endParaRPr lang="en-US" dirty="0" smtClean="0"/>
          </a:p>
          <a:p>
            <a:pPr algn="just" rtl="1">
              <a:buNone/>
            </a:pPr>
            <a:endParaRPr lang="ar-SA" dirty="0" smtClean="0"/>
          </a:p>
          <a:p>
            <a:pPr algn="just" rtl="1"/>
            <a:r>
              <a:rPr lang="ar-SA" dirty="0" smtClean="0"/>
              <a:t>تدل البحوث الأبيربولوجية على أن بذور الفلقة الواحدة نشأت من بذور ذوات الفلقتين نتيجة عدم نمو الفلقة الثانية.</a:t>
            </a:r>
            <a:endParaRPr lang="en-US" dirty="0" smtClean="0"/>
          </a:p>
          <a:p>
            <a:pPr algn="just" rtl="1">
              <a:buNone/>
            </a:pPr>
            <a:endParaRPr lang="ar-SA" dirty="0" smtClean="0"/>
          </a:p>
          <a:p>
            <a:pPr algn="just" rtl="1"/>
            <a:r>
              <a:rPr lang="ar-SA" dirty="0" smtClean="0"/>
              <a:t>أما أزهار ذوات الفلقة الواحدة فتتميز بوجود خمسة محيطات زهرية ، ويتركب كل محيط من ثلاث أوراق زهرية </a:t>
            </a:r>
            <a:r>
              <a:rPr lang="en-US" dirty="0" err="1" smtClean="0">
                <a:solidFill>
                  <a:srgbClr val="00FF00"/>
                </a:solidFill>
              </a:rPr>
              <a:t>trienerous</a:t>
            </a:r>
            <a:r>
              <a:rPr lang="ar-SA" dirty="0" smtClean="0"/>
              <a:t> او مضاعفاتها.</a:t>
            </a:r>
            <a:endParaRPr lang="en-US" dirty="0" smtClean="0"/>
          </a:p>
          <a:p>
            <a:pPr algn="just" rtl="1">
              <a:buNone/>
            </a:pPr>
            <a:endParaRPr lang="ar-SA" dirty="0" smtClean="0"/>
          </a:p>
          <a:p>
            <a:pPr algn="just" rtl="1"/>
            <a:r>
              <a:rPr lang="ar-SA" dirty="0" smtClean="0"/>
              <a:t>للزهرة في ذوات الفلقة الواحدة قنيبة واحدة ، بينما يوجدلها قنيبتان في ذوات الفلقتين.</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05799" cy="5562600"/>
          </a:xfrm>
        </p:spPr>
        <p:txBody>
          <a:bodyPr/>
          <a:lstStyle/>
          <a:p>
            <a:pPr algn="just" rtl="1"/>
            <a:r>
              <a:rPr lang="ar-SA" dirty="0" smtClean="0"/>
              <a:t>تتفق نظم التقسيم الحديثه على اعتبار ذوات الفلقة الواحدة احدث مجموعات نباتات كاسيات البذور ، او بمعنى اخر اكثرها رقيا.</a:t>
            </a:r>
            <a:endParaRPr lang="en-US" dirty="0" smtClean="0"/>
          </a:p>
          <a:p>
            <a:pPr algn="just" rtl="1">
              <a:buNone/>
            </a:pPr>
            <a:endParaRPr lang="ar-SA" dirty="0" smtClean="0"/>
          </a:p>
          <a:p>
            <a:pPr algn="just" rtl="1"/>
            <a:r>
              <a:rPr lang="ar-SA" dirty="0" smtClean="0"/>
              <a:t>يعتقد أنجلز ان ذوات الفلقة أقل تطورا ً من ذوات الفلقتين لاعتقاده ان الأزهار العارية الهوائية التلقيح أقل تطورا ً من الأزهار الملونة حشرية التلقيح.</a:t>
            </a:r>
            <a:endParaRPr lang="en-US" dirty="0" smtClean="0"/>
          </a:p>
          <a:p>
            <a:pPr algn="just" rtl="1">
              <a:buNone/>
            </a:pPr>
            <a:endParaRPr lang="en-US" dirty="0" smtClean="0"/>
          </a:p>
          <a:p>
            <a:pPr algn="just" rtl="1"/>
            <a:r>
              <a:rPr lang="ar-SA" dirty="0" smtClean="0"/>
              <a:t>نظام بسي في تصنيف ذوات الفلقة الواحدة الذي يعتمد على وضع المحيطات الزهرية على التخت اصبح غير مقنع.</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09600"/>
            <a:ext cx="4876800" cy="1143000"/>
          </a:xfrm>
        </p:spPr>
        <p:txBody>
          <a:bodyPr/>
          <a:lstStyle/>
          <a:p>
            <a:pPr algn="r"/>
            <a:r>
              <a:rPr lang="ar-SA" dirty="0" smtClean="0">
                <a:solidFill>
                  <a:srgbClr val="FFFF00"/>
                </a:solidFill>
              </a:rPr>
              <a:t>اصل ذوات الفلقة الواحدة</a:t>
            </a:r>
            <a:endParaRPr lang="en-US" dirty="0">
              <a:solidFill>
                <a:srgbClr val="FFFF00"/>
              </a:solidFill>
            </a:endParaRPr>
          </a:p>
        </p:txBody>
      </p:sp>
      <p:sp>
        <p:nvSpPr>
          <p:cNvPr id="3" name="Content Placeholder 2"/>
          <p:cNvSpPr>
            <a:spLocks noGrp="1"/>
          </p:cNvSpPr>
          <p:nvPr>
            <p:ph idx="1"/>
          </p:nvPr>
        </p:nvSpPr>
        <p:spPr>
          <a:xfrm>
            <a:off x="682625" y="1981200"/>
            <a:ext cx="7772400" cy="2743200"/>
          </a:xfrm>
        </p:spPr>
        <p:txBody>
          <a:bodyPr/>
          <a:lstStyle/>
          <a:p>
            <a:pPr algn="just" rtl="1"/>
            <a:r>
              <a:rPr lang="ar-SA" dirty="0" smtClean="0"/>
              <a:t>هناك عدة آراء حول اصل ذوات الفلقة الواحدة ، ولكن الرأي السائد اليوم ، انها نشأت من بعض ذوات الفلقتين المخلفة من عهد قديم ، ويؤيد هذا الرأي أن هناك بعض أزهار من ذوات الفلقة الواحدة لها متاع يتركب من كرابل عديدة منفصلة يشبه تماما متاع نباتات ذوات الفلقتين.</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solidFill>
                  <a:srgbClr val="FFFF00"/>
                </a:solidFill>
              </a:rPr>
              <a:t>دليل رتب ذوات الفلقة الواحدة في نظام أنجلر:</a:t>
            </a:r>
            <a:endParaRPr lang="en-US" dirty="0">
              <a:solidFill>
                <a:srgbClr val="FFFF00"/>
              </a:solidFill>
            </a:endParaRPr>
          </a:p>
        </p:txBody>
      </p:sp>
      <p:sp>
        <p:nvSpPr>
          <p:cNvPr id="3" name="Content Placeholder 2"/>
          <p:cNvSpPr>
            <a:spLocks noGrp="1"/>
          </p:cNvSpPr>
          <p:nvPr>
            <p:ph idx="1"/>
          </p:nvPr>
        </p:nvSpPr>
        <p:spPr>
          <a:xfrm>
            <a:off x="457200" y="1676400"/>
            <a:ext cx="8381999" cy="4724400"/>
          </a:xfrm>
        </p:spPr>
        <p:txBody>
          <a:bodyPr/>
          <a:lstStyle/>
          <a:p>
            <a:pPr algn="just" rtl="1">
              <a:buNone/>
            </a:pPr>
            <a:r>
              <a:rPr lang="ar-SA" dirty="0" smtClean="0"/>
              <a:t>1</a:t>
            </a:r>
            <a:r>
              <a:rPr lang="ar-SA" sz="3000" dirty="0" smtClean="0"/>
              <a:t>- الغلاف الزهري غائب أو محور إلى أهداب أو حراشيف.</a:t>
            </a:r>
          </a:p>
          <a:p>
            <a:pPr algn="just" rtl="1">
              <a:buNone/>
            </a:pPr>
            <a:r>
              <a:rPr lang="ar-SA" sz="3000" dirty="0" smtClean="0"/>
              <a:t>  2- الأزهار ليس موجودة في آباط قنابات حرشفية.</a:t>
            </a:r>
          </a:p>
          <a:p>
            <a:pPr algn="just" rtl="1">
              <a:buNone/>
            </a:pPr>
            <a:r>
              <a:rPr lang="ar-SA" sz="3000" dirty="0" smtClean="0"/>
              <a:t>    3- المحيط الزهري هدبي أو حرشفي ، الأوراق صلبة (رتبة الديسيات </a:t>
            </a:r>
            <a:r>
              <a:rPr lang="en-US" sz="3000" dirty="0" smtClean="0"/>
              <a:t> (</a:t>
            </a:r>
            <a:r>
              <a:rPr lang="en-US" sz="3000" dirty="0" err="1" smtClean="0"/>
              <a:t>Pandanales</a:t>
            </a:r>
            <a:r>
              <a:rPr lang="ar-SA" sz="3000" dirty="0" smtClean="0"/>
              <a:t> </a:t>
            </a:r>
          </a:p>
          <a:p>
            <a:pPr algn="just" rtl="1">
              <a:buNone/>
            </a:pPr>
            <a:r>
              <a:rPr lang="ar-SA" sz="3000" dirty="0" smtClean="0"/>
              <a:t>    3- المحيط الزهري لحمي او ورقي ، الأوراق اما غائبة او موجودة ، والثمار عادة حسلية.</a:t>
            </a:r>
          </a:p>
          <a:p>
            <a:pPr algn="just" rtl="1">
              <a:buNone/>
            </a:pPr>
            <a:r>
              <a:rPr lang="ar-SA" sz="3000" dirty="0" smtClean="0"/>
              <a:t>      4- البذور عديمة الأندوسبرم ، حبوب اللقاح في ثلاثات والثمرة بها بذرة واحدة  ( رتبة النباتات المائية </a:t>
            </a:r>
            <a:r>
              <a:rPr lang="en-US" sz="3000" dirty="0" err="1" smtClean="0"/>
              <a:t>Helobiae</a:t>
            </a:r>
            <a:r>
              <a:rPr lang="ar-SA" sz="3000" dirty="0" smtClean="0"/>
              <a:t> )</a:t>
            </a:r>
          </a:p>
          <a:p>
            <a:pPr algn="just" rtl="1">
              <a:buNone/>
            </a:pPr>
            <a:r>
              <a:rPr lang="ar-SA" sz="3000" dirty="0" smtClean="0"/>
              <a:t>      4- البذور إندوسبيرمية ، حبوب اللقاح في اربعات او أزواج ، الثمرة بها أكثر من بذرة ( رتبة إغريضيات النورات</a:t>
            </a:r>
            <a:r>
              <a:rPr lang="en-US" sz="3000" dirty="0" err="1" smtClean="0"/>
              <a:t>Spathiflorae</a:t>
            </a:r>
            <a:r>
              <a:rPr lang="en-US" sz="3000" dirty="0" smtClean="0"/>
              <a:t> </a:t>
            </a:r>
            <a:r>
              <a:rPr lang="ar-SA" sz="3000" dirty="0" smtClean="0"/>
              <a:t>).</a:t>
            </a:r>
            <a:endParaRPr lang="en-US" sz="3000" dirty="0" smtClean="0"/>
          </a:p>
          <a:p>
            <a:pPr algn="r" rtl="1">
              <a:buNone/>
            </a:pPr>
            <a:endParaRPr lang="ar-SA" dirty="0" smtClean="0"/>
          </a:p>
          <a:p>
            <a:pPr algn="r" rtl="1">
              <a:buNone/>
            </a:pPr>
            <a:endParaRPr lang="ar-SA" dirty="0" smtClean="0"/>
          </a:p>
        </p:txBody>
      </p:sp>
    </p:spTree>
  </p:cSld>
  <p:clrMapOvr>
    <a:masterClrMapping/>
  </p:clrMapOvr>
</p:sld>
</file>

<file path=ppt/theme/theme1.xml><?xml version="1.0" encoding="utf-8"?>
<a:theme xmlns:a="http://schemas.openxmlformats.org/drawingml/2006/main" name="اساسات تصنيف 4">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951C622-BAAB-4A44-A744-BB8FB442E2BF}">
  <ds:schemaRefs>
    <ds:schemaRef ds:uri="http://schemas.microsoft.com/office/2006/metadata/properties"/>
  </ds:schemaRefs>
</ds:datastoreItem>
</file>

<file path=customXml/itemProps2.xml><?xml version="1.0" encoding="utf-8"?>
<ds:datastoreItem xmlns:ds="http://schemas.openxmlformats.org/officeDocument/2006/customXml" ds:itemID="{BD752AB6-E10C-4EEF-A2FB-B05828A100E3}">
  <ds:schemaRefs>
    <ds:schemaRef ds:uri="http://schemas.microsoft.com/sharepoint/v3/contenttype/forms"/>
  </ds:schemaRefs>
</ds:datastoreItem>
</file>

<file path=customXml/itemProps3.xml><?xml version="1.0" encoding="utf-8"?>
<ds:datastoreItem xmlns:ds="http://schemas.openxmlformats.org/officeDocument/2006/customXml" ds:itemID="{DCE30165-851A-4004-9E00-28426A3F4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اساسات تصنيف 4</Template>
  <TotalTime>365</TotalTime>
  <Words>689</Words>
  <Application>Microsoft Office PowerPoint</Application>
  <PresentationFormat>On-screen Show (4:3)</PresentationFormat>
  <Paragraphs>78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اساسات تصنيف 4</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النباتات ذوات الفلقة الواحدة  Class Monocotyledoneae</vt:lpstr>
      <vt:lpstr>Slide 6</vt:lpstr>
      <vt:lpstr>Slide 7</vt:lpstr>
      <vt:lpstr>اصل ذوات الفلقة الواحدة</vt:lpstr>
      <vt:lpstr>دليل رتب ذوات الفلقة الواحدة في نظام أنجلر:</vt:lpstr>
      <vt:lpstr>Slide 10</vt:lpstr>
      <vt:lpstr>الرتب والفصائل الهامة لكاسيات البذور Orders and families of Angiosperme</vt:lpstr>
      <vt:lpstr>رتبة الديسيات Pandanales </vt:lpstr>
      <vt:lpstr>رتبة النباتات المائية Helobiae</vt:lpstr>
      <vt:lpstr>رتبة قنبعيات الأزهار Glumiflorae</vt:lpstr>
      <vt:lpstr>Slide 15</vt:lpstr>
      <vt:lpstr>رتبة النخليات Principes</vt:lpstr>
      <vt:lpstr>رتبة اغريضيات النوراتSpathiflorae </vt:lpstr>
      <vt:lpstr>Slide 18</vt:lpstr>
      <vt:lpstr>رتبة الدقيقياتFarinosae </vt:lpstr>
      <vt:lpstr>Slide 20</vt:lpstr>
      <vt:lpstr>رتبة الزنبقياتLiliflorae </vt:lpstr>
      <vt:lpstr>Slide 22</vt:lpstr>
      <vt:lpstr>Slide 23</vt:lpstr>
      <vt:lpstr>Slide 24</vt:lpstr>
      <vt:lpstr>رتبة الموزياتScitaminae </vt:lpstr>
      <vt:lpstr>Slide 26</vt:lpstr>
      <vt:lpstr>Slide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26</cp:revision>
  <cp:lastPrinted>1601-01-01T00:00:00Z</cp:lastPrinted>
  <dcterms:created xsi:type="dcterms:W3CDTF">2010-11-07T18:54:02Z</dcterms:created>
  <dcterms:modified xsi:type="dcterms:W3CDTF">2017-01-25T07:00:58Z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