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Lst>
  <p:notesMasterIdLst>
    <p:notesMasterId r:id="rId46"/>
  </p:notesMasterIdLst>
  <p:handoutMasterIdLst>
    <p:handoutMasterId r:id="rId47"/>
  </p:handoutMasterIdLst>
  <p:sldIdLst>
    <p:sldId id="267" r:id="rId5"/>
    <p:sldId id="268" r:id="rId6"/>
    <p:sldId id="302" r:id="rId7"/>
    <p:sldId id="269" r:id="rId8"/>
    <p:sldId id="273" r:id="rId9"/>
    <p:sldId id="270" r:id="rId10"/>
    <p:sldId id="271" r:id="rId11"/>
    <p:sldId id="272" r:id="rId12"/>
    <p:sldId id="274" r:id="rId13"/>
    <p:sldId id="292" r:id="rId14"/>
    <p:sldId id="275" r:id="rId15"/>
    <p:sldId id="295" r:id="rId16"/>
    <p:sldId id="276" r:id="rId17"/>
    <p:sldId id="277" r:id="rId18"/>
    <p:sldId id="296" r:id="rId19"/>
    <p:sldId id="281" r:id="rId20"/>
    <p:sldId id="280" r:id="rId21"/>
    <p:sldId id="297" r:id="rId22"/>
    <p:sldId id="279" r:id="rId23"/>
    <p:sldId id="298" r:id="rId24"/>
    <p:sldId id="282" r:id="rId25"/>
    <p:sldId id="293" r:id="rId26"/>
    <p:sldId id="283" r:id="rId27"/>
    <p:sldId id="285" r:id="rId28"/>
    <p:sldId id="286" r:id="rId29"/>
    <p:sldId id="299" r:id="rId30"/>
    <p:sldId id="300" r:id="rId31"/>
    <p:sldId id="287" r:id="rId32"/>
    <p:sldId id="288" r:id="rId33"/>
    <p:sldId id="301" r:id="rId34"/>
    <p:sldId id="284" r:id="rId35"/>
    <p:sldId id="290" r:id="rId36"/>
    <p:sldId id="289" r:id="rId37"/>
    <p:sldId id="291" r:id="rId38"/>
    <p:sldId id="303" r:id="rId39"/>
    <p:sldId id="304" r:id="rId40"/>
    <p:sldId id="305" r:id="rId41"/>
    <p:sldId id="306" r:id="rId42"/>
    <p:sldId id="307" r:id="rId43"/>
    <p:sldId id="308" r:id="rId44"/>
    <p:sldId id="310" r:id="rId45"/>
  </p:sldIdLst>
  <p:sldSz cx="9144000" cy="6858000" type="screen4x3"/>
  <p:notesSz cx="6858000" cy="9144000"/>
  <p:defaultTextStyle>
    <a:defPPr>
      <a:defRPr lang="en-US"/>
    </a:defPPr>
    <a:lvl1pPr algn="l" rtl="0" fontAlgn="base">
      <a:spcBef>
        <a:spcPct val="0"/>
      </a:spcBef>
      <a:spcAft>
        <a:spcPct val="0"/>
      </a:spcAft>
      <a:defRPr kumimoji="1"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kumimoji="1"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kumimoji="1"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kumimoji="1"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kumimoji="1"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umimoji="1"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umimoji="1"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umimoji="1"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umimoji="1"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CCFF"/>
    <a:srgbClr val="00FF00"/>
    <a:srgbClr val="FFFF66"/>
    <a:srgbClr val="FFCC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00" autoAdjust="0"/>
    <p:restoredTop sz="94727" autoAdjust="0"/>
  </p:normalViewPr>
  <p:slideViewPr>
    <p:cSldViewPr>
      <p:cViewPr varScale="1">
        <p:scale>
          <a:sx n="67" d="100"/>
          <a:sy n="67" d="100"/>
        </p:scale>
        <p:origin x="-17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6" d="100"/>
          <a:sy n="56" d="100"/>
        </p:scale>
        <p:origin x="-2886"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3074"/>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kumimoji="0" sz="1200">
                <a:latin typeface="Times New Roman" charset="0"/>
                <a:cs typeface="Times New Roman" charset="0"/>
              </a:defRPr>
            </a:lvl1pPr>
          </a:lstStyle>
          <a:p>
            <a:pPr>
              <a:defRPr/>
            </a:pPr>
            <a:endParaRPr lang="en-US"/>
          </a:p>
        </p:txBody>
      </p:sp>
      <p:sp>
        <p:nvSpPr>
          <p:cNvPr id="15363" name="Rectangle 3075"/>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kumimoji="0" sz="1200">
                <a:latin typeface="Times New Roman" charset="0"/>
                <a:cs typeface="Times New Roman" charset="0"/>
              </a:defRPr>
            </a:lvl1pPr>
          </a:lstStyle>
          <a:p>
            <a:pPr>
              <a:defRPr/>
            </a:pPr>
            <a:endParaRPr lang="en-US"/>
          </a:p>
        </p:txBody>
      </p:sp>
      <p:sp>
        <p:nvSpPr>
          <p:cNvPr id="15364" name="Rectangle 3076"/>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kumimoji="0" sz="1200">
                <a:latin typeface="Times New Roman" charset="0"/>
                <a:cs typeface="Times New Roman" charset="0"/>
              </a:defRPr>
            </a:lvl1pPr>
          </a:lstStyle>
          <a:p>
            <a:pPr>
              <a:defRPr/>
            </a:pPr>
            <a:endParaRPr lang="en-US"/>
          </a:p>
        </p:txBody>
      </p:sp>
      <p:sp>
        <p:nvSpPr>
          <p:cNvPr id="15365" name="Rectangle 3077"/>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kumimoji="0" sz="1200">
                <a:latin typeface="Times New Roman" charset="0"/>
                <a:cs typeface="Times New Roman" charset="0"/>
              </a:defRPr>
            </a:lvl1pPr>
          </a:lstStyle>
          <a:p>
            <a:pPr>
              <a:defRPr/>
            </a:pPr>
            <a:fld id="{3A2BFFA6-F8B3-419D-AB45-DFFA68293DB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026"/>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kumimoji="0" sz="1200">
                <a:latin typeface="Times New Roman" charset="0"/>
                <a:cs typeface="Times New Roman" charset="0"/>
              </a:defRPr>
            </a:lvl1pPr>
          </a:lstStyle>
          <a:p>
            <a:pPr>
              <a:defRPr/>
            </a:pPr>
            <a:endParaRPr lang="en-US"/>
          </a:p>
        </p:txBody>
      </p:sp>
      <p:sp>
        <p:nvSpPr>
          <p:cNvPr id="17411" name="Rectangle 1027"/>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kumimoji="0" sz="1200">
                <a:latin typeface="Times New Roman" charset="0"/>
                <a:cs typeface="Times New Roman" charset="0"/>
              </a:defRPr>
            </a:lvl1pPr>
          </a:lstStyle>
          <a:p>
            <a:pPr>
              <a:defRPr/>
            </a:pPr>
            <a:endParaRPr lang="en-US"/>
          </a:p>
        </p:txBody>
      </p:sp>
      <p:sp>
        <p:nvSpPr>
          <p:cNvPr id="46084"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1029"/>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1030"/>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kumimoji="0" sz="1200">
                <a:latin typeface="Times New Roman" charset="0"/>
                <a:cs typeface="Times New Roman" charset="0"/>
              </a:defRPr>
            </a:lvl1pPr>
          </a:lstStyle>
          <a:p>
            <a:pPr>
              <a:defRPr/>
            </a:pPr>
            <a:endParaRPr lang="en-US"/>
          </a:p>
        </p:txBody>
      </p:sp>
      <p:sp>
        <p:nvSpPr>
          <p:cNvPr id="17415" name="Rectangle 1031"/>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kumimoji="0" sz="1200">
                <a:latin typeface="Times New Roman" charset="0"/>
                <a:cs typeface="Times New Roman" charset="0"/>
              </a:defRPr>
            </a:lvl1pPr>
          </a:lstStyle>
          <a:p>
            <a:pPr>
              <a:defRPr/>
            </a:pPr>
            <a:fld id="{F7A0063E-37AF-426B-A966-ACDDD64E957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mn-ea"/>
        <a:cs typeface="Times New Roman" charset="0"/>
      </a:defRPr>
    </a:lvl1pPr>
    <a:lvl2pPr marL="457200" algn="l" rtl="0" eaLnBrk="0" fontAlgn="base" hangingPunct="0">
      <a:spcBef>
        <a:spcPct val="30000"/>
      </a:spcBef>
      <a:spcAft>
        <a:spcPct val="0"/>
      </a:spcAft>
      <a:defRPr kumimoji="1" sz="1200" kern="1200">
        <a:solidFill>
          <a:schemeClr val="tx1"/>
        </a:solidFill>
        <a:latin typeface="Times New Roman" charset="0"/>
        <a:ea typeface="+mn-ea"/>
        <a:cs typeface="Times New Roman" charset="0"/>
      </a:defRPr>
    </a:lvl2pPr>
    <a:lvl3pPr marL="914400" algn="l" rtl="0" eaLnBrk="0" fontAlgn="base" hangingPunct="0">
      <a:spcBef>
        <a:spcPct val="30000"/>
      </a:spcBef>
      <a:spcAft>
        <a:spcPct val="0"/>
      </a:spcAft>
      <a:defRPr kumimoji="1" sz="1200" kern="1200">
        <a:solidFill>
          <a:schemeClr val="tx1"/>
        </a:solidFill>
        <a:latin typeface="Times New Roman" charset="0"/>
        <a:ea typeface="+mn-ea"/>
        <a:cs typeface="Times New Roman" charset="0"/>
      </a:defRPr>
    </a:lvl3pPr>
    <a:lvl4pPr marL="1371600" algn="l" rtl="0" eaLnBrk="0" fontAlgn="base" hangingPunct="0">
      <a:spcBef>
        <a:spcPct val="30000"/>
      </a:spcBef>
      <a:spcAft>
        <a:spcPct val="0"/>
      </a:spcAft>
      <a:defRPr kumimoji="1" sz="1200" kern="1200">
        <a:solidFill>
          <a:schemeClr val="tx1"/>
        </a:solidFill>
        <a:latin typeface="Times New Roman" charset="0"/>
        <a:ea typeface="+mn-ea"/>
        <a:cs typeface="Times New Roman" charset="0"/>
      </a:defRPr>
    </a:lvl4pPr>
    <a:lvl5pPr marL="1828800" algn="l" rtl="0" eaLnBrk="0" fontAlgn="base" hangingPunct="0">
      <a:spcBef>
        <a:spcPct val="30000"/>
      </a:spcBef>
      <a:spcAft>
        <a:spcPct val="0"/>
      </a:spcAft>
      <a:defRPr kumimoji="1" sz="1200" kern="1200">
        <a:solidFill>
          <a:schemeClr val="tx1"/>
        </a:solidFill>
        <a:latin typeface="Times New Roman" charset="0"/>
        <a:ea typeface="+mn-ea"/>
        <a:cs typeface="Times New Roman"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7758113" y="1463675"/>
            <a:ext cx="16902113" cy="10795000"/>
            <a:chOff x="-4887" y="922"/>
            <a:chExt cx="10647" cy="6800"/>
          </a:xfrm>
        </p:grpSpPr>
        <p:sp>
          <p:nvSpPr>
            <p:cNvPr id="5" name="Freeform 1027"/>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folHlink">
                    <a:gamma/>
                    <a:shade val="46275"/>
                    <a:invGamma/>
                  </a:schemeClr>
                </a:gs>
                <a:gs pos="100000">
                  <a:schemeClr val="folHlink"/>
                </a:gs>
              </a:gsLst>
              <a:lin ang="0" scaled="1"/>
            </a:gradFill>
            <a:ln w="9525">
              <a:noFill/>
              <a:round/>
              <a:headEnd type="none" w="sm" len="sm"/>
              <a:tailEnd type="none" w="sm" len="sm"/>
            </a:ln>
            <a:effectLst/>
          </p:spPr>
          <p:txBody>
            <a:bodyPr/>
            <a:lstStyle/>
            <a:p>
              <a:pPr>
                <a:defRPr/>
              </a:pPr>
              <a:endParaRPr lang="en-US">
                <a:latin typeface="Times New Roman" charset="0"/>
                <a:cs typeface="Times New Roman" charset="0"/>
              </a:endParaRPr>
            </a:p>
          </p:txBody>
        </p:sp>
        <p:sp>
          <p:nvSpPr>
            <p:cNvPr id="6" name="Arc 1028"/>
            <p:cNvSpPr>
              <a:spLocks/>
            </p:cNvSpPr>
            <p:nvPr/>
          </p:nvSpPr>
          <p:spPr bwMode="auto">
            <a:xfrm>
              <a:off x="-4887" y="922"/>
              <a:ext cx="8474" cy="6800"/>
            </a:xfrm>
            <a:custGeom>
              <a:avLst/>
              <a:gdLst>
                <a:gd name="G0" fmla="+- 21600 0 0"/>
                <a:gd name="G1" fmla="+- 21600 0 0"/>
                <a:gd name="G2" fmla="+- 21600 0 0"/>
                <a:gd name="T0" fmla="*/ 43200 w 43200"/>
                <a:gd name="T1" fmla="*/ 21600 h 43200"/>
                <a:gd name="T2" fmla="*/ 24979 w 43200"/>
                <a:gd name="T3" fmla="*/ 266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1"/>
                    <a:pt x="23861" y="88"/>
                    <a:pt x="24979" y="265"/>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1"/>
                    <a:pt x="23861" y="88"/>
                    <a:pt x="24979" y="265"/>
                  </a:cubicBezTo>
                  <a:lnTo>
                    <a:pt x="21600" y="21600"/>
                  </a:lnTo>
                  <a:close/>
                </a:path>
              </a:pathLst>
            </a:custGeom>
            <a:noFill/>
            <a:ln w="12700" cap="sq">
              <a:solidFill>
                <a:schemeClr val="folHlink"/>
              </a:solidFill>
              <a:round/>
              <a:headEnd type="none" w="sm" len="sm"/>
              <a:tailEnd type="none" w="sm" len="sm"/>
            </a:ln>
            <a:effectLst/>
          </p:spPr>
          <p:txBody>
            <a:bodyPr/>
            <a:lstStyle/>
            <a:p>
              <a:pPr>
                <a:defRPr/>
              </a:pPr>
              <a:endParaRPr lang="en-US">
                <a:latin typeface="Times New Roman" charset="0"/>
                <a:cs typeface="Times New Roman" charset="0"/>
              </a:endParaRPr>
            </a:p>
          </p:txBody>
        </p:sp>
      </p:grpSp>
      <p:sp>
        <p:nvSpPr>
          <p:cNvPr id="20485" name="Rectangle 1029"/>
          <p:cNvSpPr>
            <a:spLocks noGrp="1" noChangeArrowheads="1"/>
          </p:cNvSpPr>
          <p:nvPr>
            <p:ph type="ctrTitle" sz="quarter"/>
          </p:nvPr>
        </p:nvSpPr>
        <p:spPr>
          <a:xfrm>
            <a:off x="1293813" y="762000"/>
            <a:ext cx="7772400" cy="1143000"/>
          </a:xfrm>
        </p:spPr>
        <p:txBody>
          <a:bodyPr anchor="b"/>
          <a:lstStyle>
            <a:lvl1pPr>
              <a:defRPr/>
            </a:lvl1pPr>
          </a:lstStyle>
          <a:p>
            <a:r>
              <a:rPr lang="en-US" smtClean="0"/>
              <a:t>Click to edit Master title style</a:t>
            </a:r>
            <a:endParaRPr lang="en-US"/>
          </a:p>
        </p:txBody>
      </p:sp>
      <p:sp>
        <p:nvSpPr>
          <p:cNvPr id="20486" name="Rectangle 1030"/>
          <p:cNvSpPr>
            <a:spLocks noGrp="1" noChangeArrowheads="1"/>
          </p:cNvSpPr>
          <p:nvPr>
            <p:ph type="subTitle" sz="quarter" idx="1"/>
          </p:nvPr>
        </p:nvSpPr>
        <p:spPr>
          <a:xfrm>
            <a:off x="3429000" y="2085975"/>
            <a:ext cx="5638800" cy="1038225"/>
          </a:xfrm>
        </p:spPr>
        <p:txBody>
          <a:bodyPr lIns="92075" rIns="92075"/>
          <a:lstStyle>
            <a:lvl1pPr marL="0" indent="0">
              <a:lnSpc>
                <a:spcPct val="70000"/>
              </a:lnSpc>
              <a:buFont typeface="Wingdings" pitchFamily="2" charset="2"/>
              <a:buNone/>
              <a:defRPr/>
            </a:lvl1pPr>
          </a:lstStyle>
          <a:p>
            <a:r>
              <a:rPr lang="en-US" smtClean="0"/>
              <a:t>Click to edit Master subtitle style</a:t>
            </a:r>
            <a:endParaRPr lang="en-US"/>
          </a:p>
        </p:txBody>
      </p:sp>
      <p:sp>
        <p:nvSpPr>
          <p:cNvPr id="7" name="Rectangle 1031"/>
          <p:cNvSpPr>
            <a:spLocks noGrp="1" noChangeArrowheads="1"/>
          </p:cNvSpPr>
          <p:nvPr>
            <p:ph type="dt" sz="quarter" idx="10"/>
          </p:nvPr>
        </p:nvSpPr>
        <p:spPr/>
        <p:txBody>
          <a:bodyPr/>
          <a:lstStyle>
            <a:lvl1pPr>
              <a:defRPr/>
            </a:lvl1pPr>
          </a:lstStyle>
          <a:p>
            <a:pPr>
              <a:defRPr/>
            </a:pPr>
            <a:endParaRPr lang="en-US"/>
          </a:p>
        </p:txBody>
      </p:sp>
      <p:sp>
        <p:nvSpPr>
          <p:cNvPr id="8" name="Rectangle 1032"/>
          <p:cNvSpPr>
            <a:spLocks noGrp="1" noChangeArrowheads="1"/>
          </p:cNvSpPr>
          <p:nvPr>
            <p:ph type="ftr" sz="quarter" idx="11"/>
          </p:nvPr>
        </p:nvSpPr>
        <p:spPr>
          <a:xfrm>
            <a:off x="1295400" y="6365875"/>
            <a:ext cx="4267200" cy="457200"/>
          </a:xfrm>
        </p:spPr>
        <p:txBody>
          <a:bodyPr/>
          <a:lstStyle>
            <a:lvl1pPr>
              <a:defRPr/>
            </a:lvl1pPr>
          </a:lstStyle>
          <a:p>
            <a:pPr>
              <a:defRPr/>
            </a:pPr>
            <a:endParaRPr lang="en-US"/>
          </a:p>
        </p:txBody>
      </p:sp>
      <p:sp>
        <p:nvSpPr>
          <p:cNvPr id="9" name="Rectangle 1033"/>
          <p:cNvSpPr>
            <a:spLocks noGrp="1" noChangeArrowheads="1"/>
          </p:cNvSpPr>
          <p:nvPr>
            <p:ph type="sldNum" sz="quarter" idx="12"/>
          </p:nvPr>
        </p:nvSpPr>
        <p:spPr/>
        <p:txBody>
          <a:bodyPr/>
          <a:lstStyle>
            <a:lvl2pPr lvl="1">
              <a:defRPr>
                <a:latin typeface="+mn-lt"/>
              </a:defRPr>
            </a:lvl2pPr>
          </a:lstStyle>
          <a:p>
            <a:pPr lvl="1">
              <a:defRPr/>
            </a:pPr>
            <a:fld id="{70F5EA5A-30A2-4B4E-B0F2-3B277B0D7AE9}" type="slidenum">
              <a:rPr lang="en-US"/>
              <a:pPr lvl="1">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2pPr lvl="1">
              <a:defRPr/>
            </a:lvl2pPr>
          </a:lstStyle>
          <a:p>
            <a:pPr lvl="1">
              <a:defRPr/>
            </a:pPr>
            <a:fld id="{3A191C0F-E8A9-4BB0-9A36-F9BBAA012F13}" type="slidenum">
              <a:rPr lang="en-US"/>
              <a:pPr lvl="1">
                <a:defRPr/>
              </a:pPr>
              <a:t>‹#›</a:t>
            </a:fld>
            <a:endParaRPr lang="en-US">
              <a:latin typeface="+mn-l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2625" y="609600"/>
            <a:ext cx="5908675"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2pPr lvl="1">
              <a:defRPr/>
            </a:lvl2pPr>
          </a:lstStyle>
          <a:p>
            <a:pPr lvl="1">
              <a:defRPr/>
            </a:pPr>
            <a:fld id="{D5EF948F-E706-41B5-9CD6-758D19E26744}" type="slidenum">
              <a:rPr lang="en-US"/>
              <a:pPr lvl="1">
                <a:defRPr/>
              </a:pPr>
              <a:t>‹#›</a:t>
            </a:fld>
            <a:endParaRPr lang="en-US">
              <a:latin typeface="+mn-l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2pPr lvl="1">
              <a:defRPr/>
            </a:lvl2pPr>
          </a:lstStyle>
          <a:p>
            <a:pPr lvl="1">
              <a:defRPr/>
            </a:pPr>
            <a:fld id="{7BA3C77B-4712-40BF-B080-F0D6FDFEE135}" type="slidenum">
              <a:rPr lang="en-US"/>
              <a:pPr lvl="1">
                <a:defRPr/>
              </a:pPr>
              <a:t>‹#›</a:t>
            </a:fld>
            <a:endParaRPr lang="en-US">
              <a:latin typeface="+mn-l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2pPr lvl="1">
              <a:defRPr/>
            </a:lvl2pPr>
          </a:lstStyle>
          <a:p>
            <a:pPr lvl="1">
              <a:defRPr/>
            </a:pPr>
            <a:fld id="{D2A66D77-3939-441F-AEA3-7A4CBDF4BAE0}" type="slidenum">
              <a:rPr lang="en-US"/>
              <a:pPr lvl="1">
                <a:defRPr/>
              </a:pPr>
              <a:t>‹#›</a:t>
            </a:fld>
            <a:endParaRPr lang="en-US">
              <a:latin typeface="+mn-l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26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2pPr lvl="1">
              <a:defRPr/>
            </a:lvl2pPr>
          </a:lstStyle>
          <a:p>
            <a:pPr lvl="1">
              <a:defRPr/>
            </a:pPr>
            <a:fld id="{E3B161B1-9E6E-43FA-A32C-DE1CD79D8ABA}" type="slidenum">
              <a:rPr lang="en-US"/>
              <a:pPr lvl="1">
                <a:defRPr/>
              </a:pPr>
              <a:t>‹#›</a:t>
            </a:fld>
            <a:endParaRPr lang="en-US">
              <a:latin typeface="+mn-l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2pPr lvl="1">
              <a:defRPr/>
            </a:lvl2pPr>
          </a:lstStyle>
          <a:p>
            <a:pPr lvl="1">
              <a:defRPr/>
            </a:pPr>
            <a:fld id="{7C2EF92C-D680-4192-B528-A392812B560E}" type="slidenum">
              <a:rPr lang="en-US"/>
              <a:pPr lvl="1">
                <a:defRPr/>
              </a:pPr>
              <a:t>‹#›</a:t>
            </a:fld>
            <a:endParaRPr lang="en-US">
              <a:latin typeface="+mn-l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2pPr lvl="1">
              <a:defRPr/>
            </a:lvl2pPr>
          </a:lstStyle>
          <a:p>
            <a:pPr lvl="1">
              <a:defRPr/>
            </a:pPr>
            <a:fld id="{830F2DE0-2F53-4297-BFAB-4B79288B8BED}" type="slidenum">
              <a:rPr lang="en-US"/>
              <a:pPr lvl="1">
                <a:defRPr/>
              </a:pPr>
              <a:t>‹#›</a:t>
            </a:fld>
            <a:endParaRPr lang="en-US">
              <a:latin typeface="+mn-l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2pPr lvl="1">
              <a:defRPr/>
            </a:lvl2pPr>
          </a:lstStyle>
          <a:p>
            <a:pPr lvl="1">
              <a:defRPr/>
            </a:pPr>
            <a:fld id="{3D4F03F5-5803-496E-A21A-2AE1EB6BCEC1}" type="slidenum">
              <a:rPr lang="en-US"/>
              <a:pPr lvl="1">
                <a:defRPr/>
              </a:pPr>
              <a:t>‹#›</a:t>
            </a:fld>
            <a:endParaRPr lang="en-US">
              <a:latin typeface="+mn-l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2pPr lvl="1">
              <a:defRPr/>
            </a:lvl2pPr>
          </a:lstStyle>
          <a:p>
            <a:pPr lvl="1">
              <a:defRPr/>
            </a:pPr>
            <a:fld id="{DBC0FBA3-E555-4868-9300-3633C4863B63}" type="slidenum">
              <a:rPr lang="en-US"/>
              <a:pPr lvl="1">
                <a:defRPr/>
              </a:pPr>
              <a:t>‹#›</a:t>
            </a:fld>
            <a:endParaRPr lang="en-US">
              <a:latin typeface="+mn-l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2pPr lvl="1">
              <a:defRPr/>
            </a:lvl2pPr>
          </a:lstStyle>
          <a:p>
            <a:pPr lvl="1">
              <a:defRPr/>
            </a:pPr>
            <a:fld id="{075CBEAF-83D9-497D-9D99-EC88C90ED520}" type="slidenum">
              <a:rPr lang="en-US"/>
              <a:pPr lvl="1">
                <a:defRPr/>
              </a:pPr>
              <a:t>‹#›</a:t>
            </a:fld>
            <a:endParaRPr lang="en-US">
              <a:latin typeface="+mn-l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2050"/>
          <p:cNvGrpSpPr>
            <a:grpSpLocks/>
          </p:cNvGrpSpPr>
          <p:nvPr/>
        </p:nvGrpSpPr>
        <p:grpSpPr bwMode="auto">
          <a:xfrm>
            <a:off x="-8405813" y="4763"/>
            <a:ext cx="17538701" cy="13690600"/>
            <a:chOff x="-5295" y="3"/>
            <a:chExt cx="11048" cy="8624"/>
          </a:xfrm>
        </p:grpSpPr>
        <p:sp>
          <p:nvSpPr>
            <p:cNvPr id="19459" name="Freeform 2051"/>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folHlink">
                    <a:gamma/>
                    <a:shade val="46275"/>
                    <a:invGamma/>
                  </a:schemeClr>
                </a:gs>
                <a:gs pos="100000">
                  <a:schemeClr val="folHlink"/>
                </a:gs>
              </a:gsLst>
              <a:lin ang="0" scaled="1"/>
            </a:gradFill>
            <a:ln w="9525">
              <a:noFill/>
              <a:round/>
              <a:headEnd type="none" w="sm" len="sm"/>
              <a:tailEnd type="none" w="sm" len="sm"/>
            </a:ln>
            <a:effectLst/>
          </p:spPr>
          <p:txBody>
            <a:bodyPr/>
            <a:lstStyle/>
            <a:p>
              <a:pPr>
                <a:defRPr/>
              </a:pPr>
              <a:endParaRPr lang="en-US">
                <a:latin typeface="Times New Roman" charset="0"/>
                <a:cs typeface="Times New Roman" charset="0"/>
              </a:endParaRPr>
            </a:p>
          </p:txBody>
        </p:sp>
        <p:sp>
          <p:nvSpPr>
            <p:cNvPr id="19460" name="Arc 2052"/>
            <p:cNvSpPr>
              <a:spLocks/>
            </p:cNvSpPr>
            <p:nvPr/>
          </p:nvSpPr>
          <p:spPr bwMode="auto">
            <a:xfrm>
              <a:off x="-5295" y="3"/>
              <a:ext cx="10596" cy="8624"/>
            </a:xfrm>
            <a:custGeom>
              <a:avLst/>
              <a:gdLst>
                <a:gd name="G0" fmla="+- 21600 0 0"/>
                <a:gd name="G1" fmla="+- 21600 0 0"/>
                <a:gd name="G2" fmla="+- 21600 0 0"/>
                <a:gd name="T0" fmla="*/ 43200 w 43200"/>
                <a:gd name="T1" fmla="*/ 2160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1" y="9670"/>
                    <a:pt x="9670" y="0"/>
                    <a:pt x="21599" y="0"/>
                  </a:cubicBezTo>
                </a:path>
                <a:path w="43200" h="43200" stroke="0" extrusionOk="0">
                  <a:moveTo>
                    <a:pt x="43200" y="21600"/>
                  </a:moveTo>
                  <a:cubicBezTo>
                    <a:pt x="43200" y="33529"/>
                    <a:pt x="33529" y="43200"/>
                    <a:pt x="21600" y="43200"/>
                  </a:cubicBezTo>
                  <a:cubicBezTo>
                    <a:pt x="9670" y="43200"/>
                    <a:pt x="0" y="33529"/>
                    <a:pt x="0" y="21600"/>
                  </a:cubicBezTo>
                  <a:cubicBezTo>
                    <a:pt x="-1" y="9670"/>
                    <a:pt x="9670" y="0"/>
                    <a:pt x="21599" y="0"/>
                  </a:cubicBezTo>
                  <a:lnTo>
                    <a:pt x="21600" y="21600"/>
                  </a:lnTo>
                  <a:close/>
                </a:path>
              </a:pathLst>
            </a:custGeom>
            <a:noFill/>
            <a:ln w="12700" cap="sq">
              <a:solidFill>
                <a:schemeClr val="folHlink"/>
              </a:solidFill>
              <a:round/>
              <a:headEnd type="none" w="sm" len="sm"/>
              <a:tailEnd type="none" w="sm" len="sm"/>
            </a:ln>
            <a:effectLst/>
          </p:spPr>
          <p:txBody>
            <a:bodyPr/>
            <a:lstStyle/>
            <a:p>
              <a:pPr>
                <a:defRPr/>
              </a:pPr>
              <a:endParaRPr lang="en-US">
                <a:latin typeface="Times New Roman" charset="0"/>
                <a:cs typeface="Times New Roman" charset="0"/>
              </a:endParaRPr>
            </a:p>
          </p:txBody>
        </p:sp>
      </p:grpSp>
      <p:sp>
        <p:nvSpPr>
          <p:cNvPr id="19461" name="Rectangle 2053"/>
          <p:cNvSpPr>
            <a:spLocks noGrp="1" noChangeArrowheads="1"/>
          </p:cNvSpPr>
          <p:nvPr>
            <p:ph type="title"/>
          </p:nvPr>
        </p:nvSpPr>
        <p:spPr bwMode="auto">
          <a:xfrm>
            <a:off x="682625" y="609600"/>
            <a:ext cx="8080375"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8" name="Rectangle 2054"/>
          <p:cNvSpPr>
            <a:spLocks noGrp="1" noChangeArrowheads="1"/>
          </p:cNvSpPr>
          <p:nvPr>
            <p:ph type="body" idx="1"/>
          </p:nvPr>
        </p:nvSpPr>
        <p:spPr bwMode="auto">
          <a:xfrm>
            <a:off x="682625" y="1981200"/>
            <a:ext cx="7772400" cy="4114800"/>
          </a:xfrm>
          <a:prstGeom prst="rect">
            <a:avLst/>
          </a:prstGeom>
          <a:noFill/>
          <a:ln w="9525">
            <a:noFill/>
            <a:miter lim="800000"/>
            <a:headEnd/>
            <a:tailEnd/>
          </a:ln>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3" name="Rectangle 2055"/>
          <p:cNvSpPr>
            <a:spLocks noGrp="1" noChangeArrowheads="1"/>
          </p:cNvSpPr>
          <p:nvPr>
            <p:ph type="dt" sz="half" idx="2"/>
          </p:nvPr>
        </p:nvSpPr>
        <p:spPr bwMode="auto">
          <a:xfrm>
            <a:off x="7215188" y="6442075"/>
            <a:ext cx="1905000" cy="3810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kumimoji="0" sz="1400">
                <a:latin typeface="Times New Roman" charset="0"/>
                <a:cs typeface="Times New Roman" charset="0"/>
              </a:defRPr>
            </a:lvl1pPr>
          </a:lstStyle>
          <a:p>
            <a:pPr>
              <a:defRPr/>
            </a:pPr>
            <a:endParaRPr lang="en-US"/>
          </a:p>
        </p:txBody>
      </p:sp>
      <p:sp>
        <p:nvSpPr>
          <p:cNvPr id="19464" name="Rectangle 2056"/>
          <p:cNvSpPr>
            <a:spLocks noGrp="1" noChangeArrowheads="1"/>
          </p:cNvSpPr>
          <p:nvPr>
            <p:ph type="ftr" sz="quarter" idx="3"/>
          </p:nvPr>
        </p:nvSpPr>
        <p:spPr bwMode="auto">
          <a:xfrm>
            <a:off x="682625" y="6365875"/>
            <a:ext cx="42672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kumimoji="0" sz="1400">
                <a:latin typeface="Times New Roman" charset="0"/>
                <a:cs typeface="Times New Roman" charset="0"/>
              </a:defRPr>
            </a:lvl1pPr>
          </a:lstStyle>
          <a:p>
            <a:pPr>
              <a:defRPr/>
            </a:pPr>
            <a:endParaRPr lang="en-US"/>
          </a:p>
        </p:txBody>
      </p:sp>
      <p:sp>
        <p:nvSpPr>
          <p:cNvPr id="19465" name="Rectangle 2057"/>
          <p:cNvSpPr>
            <a:spLocks noGrp="1" noChangeArrowheads="1"/>
          </p:cNvSpPr>
          <p:nvPr>
            <p:ph type="sldNum" sz="quarter" idx="4"/>
          </p:nvPr>
        </p:nvSpPr>
        <p:spPr bwMode="auto">
          <a:xfrm>
            <a:off x="7199313" y="6148388"/>
            <a:ext cx="1905000" cy="381000"/>
          </a:xfrm>
          <a:prstGeom prst="rect">
            <a:avLst/>
          </a:prstGeom>
          <a:noFill/>
          <a:ln w="9525">
            <a:noFill/>
            <a:miter lim="800000"/>
            <a:headEnd/>
            <a:tailEnd/>
          </a:ln>
          <a:effectLst/>
        </p:spPr>
        <p:txBody>
          <a:bodyPr vert="horz" wrap="none" lIns="92075" tIns="0" rIns="92075" bIns="0" numCol="1" anchor="b" anchorCtr="0" compatLnSpc="1">
            <a:prstTxWarp prst="textNoShape">
              <a:avLst/>
            </a:prstTxWarp>
          </a:bodyPr>
          <a:lstStyle>
            <a:lvl2pPr lvl="1" algn="r">
              <a:defRPr kumimoji="0" sz="1400">
                <a:latin typeface="+mj-lt"/>
                <a:cs typeface="Times New Roman" charset="0"/>
              </a:defRPr>
            </a:lvl2pPr>
          </a:lstStyle>
          <a:p>
            <a:pPr lvl="1">
              <a:defRPr/>
            </a:pPr>
            <a:fld id="{F1D109BB-5BD8-4737-A4EB-5E99B2FA2652}" type="slidenum">
              <a:rPr lang="en-US"/>
              <a:pPr lvl="1">
                <a:defRPr/>
              </a:pPr>
              <a:t>‹#›</a:t>
            </a:fld>
            <a:endParaRPr lang="en-US"/>
          </a:p>
        </p:txBody>
      </p:sp>
    </p:spTree>
  </p:cSld>
  <p:clrMap bg1="dk2" tx1="lt1" bg2="dk1"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2pPr>
      <a:lvl3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3pPr>
      <a:lvl4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4pPr>
      <a:lvl5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5pPr>
      <a:lvl6pPr marL="4572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6pPr>
      <a:lvl7pPr marL="9144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7pPr>
      <a:lvl8pPr marL="13716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8pPr>
      <a:lvl9pPr marL="18288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9pPr>
    </p:titleStyle>
    <p:bodyStyle>
      <a:lvl1pPr marL="342900" indent="-342900" algn="l" rtl="0" eaLnBrk="1" fontAlgn="base" hangingPunct="1">
        <a:lnSpc>
          <a:spcPct val="90000"/>
        </a:lnSpc>
        <a:spcBef>
          <a:spcPct val="20000"/>
        </a:spcBef>
        <a:spcAft>
          <a:spcPct val="0"/>
        </a:spcAft>
        <a:buClr>
          <a:schemeClr val="tx2"/>
        </a:buClr>
        <a:buSzPct val="75000"/>
        <a:buFont typeface="Wingdings" pitchFamily="2" charset="2"/>
        <a:buChar char="l"/>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latin typeface="+mn-lt"/>
          <a:cs typeface="+mn-cs"/>
        </a:defRPr>
      </a:lvl2pPr>
      <a:lvl3pPr marL="1143000" indent="-228600" algn="l" rtl="0" eaLnBrk="1" fontAlgn="base" hangingPunct="1">
        <a:spcBef>
          <a:spcPct val="20000"/>
        </a:spcBef>
        <a:spcAft>
          <a:spcPct val="0"/>
        </a:spcAft>
        <a:buClr>
          <a:srgbClr val="00CCFF"/>
        </a:buClr>
        <a:buSzPct val="65000"/>
        <a:buFont typeface="Wingdings" pitchFamily="2" charset="2"/>
        <a:buChar char="l"/>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000">
          <a:solidFill>
            <a:schemeClr val="tx1"/>
          </a:solidFill>
          <a:latin typeface="+mn-lt"/>
          <a:cs typeface="+mn-cs"/>
        </a:defRPr>
      </a:lvl4pPr>
      <a:lvl5pPr marL="2057400" indent="-228600" algn="l" rtl="0" eaLnBrk="1" fontAlgn="base" hangingPunct="1">
        <a:spcBef>
          <a:spcPct val="20000"/>
        </a:spcBef>
        <a:spcAft>
          <a:spcPct val="0"/>
        </a:spcAft>
        <a:buClr>
          <a:schemeClr val="accent1"/>
        </a:buClr>
        <a:buChar char="•"/>
        <a:defRPr sz="2000">
          <a:solidFill>
            <a:schemeClr val="tx1"/>
          </a:solidFill>
          <a:latin typeface="+mn-lt"/>
          <a:cs typeface="+mn-cs"/>
        </a:defRPr>
      </a:lvl5pPr>
      <a:lvl6pPr marL="2514600" indent="-228600" algn="l" rtl="0" eaLnBrk="1" fontAlgn="base" hangingPunct="1">
        <a:spcBef>
          <a:spcPct val="20000"/>
        </a:spcBef>
        <a:spcAft>
          <a:spcPct val="0"/>
        </a:spcAft>
        <a:buClr>
          <a:schemeClr val="accent1"/>
        </a:buClr>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accent1"/>
        </a:buClr>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accent1"/>
        </a:buClr>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accent1"/>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jpeg"/></Relationships>
</file>

<file path=ppt/slides/_rels/slide2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jpeg"/></Relationships>
</file>

<file path=ppt/slides/_rels/slide2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 Id="rId4" Type="http://schemas.openxmlformats.org/officeDocument/2006/relationships/image" Target="../media/image6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7.xml"/><Relationship Id="rId5" Type="http://schemas.openxmlformats.org/officeDocument/2006/relationships/image" Target="../media/image65.jpeg"/><Relationship Id="rId4" Type="http://schemas.openxmlformats.org/officeDocument/2006/relationships/image" Target="../media/image6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png"/><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3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s>
</file>

<file path=ppt/slides/_rels/slide3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p:cNvSpPr>
            <a:spLocks noGrp="1" noChangeArrowheads="1"/>
          </p:cNvSpPr>
          <p:nvPr>
            <p:ph type="ctrTitle" sz="quarter"/>
          </p:nvPr>
        </p:nvSpPr>
        <p:spPr>
          <a:xfrm>
            <a:off x="762000" y="685800"/>
            <a:ext cx="7620000" cy="1905000"/>
          </a:xfrm>
        </p:spPr>
        <p:txBody>
          <a:bodyPr/>
          <a:lstStyle/>
          <a:p>
            <a:pPr algn="ctr" eaLnBrk="1" hangingPunct="1">
              <a:defRPr/>
            </a:pPr>
            <a:r>
              <a:rPr lang="ar-SA" sz="5400" b="1" dirty="0" smtClean="0">
                <a:solidFill>
                  <a:srgbClr val="FFFF00"/>
                </a:solidFill>
              </a:rPr>
              <a:t>أساسيات  تصنيف نباتات زهرية   222 نبت</a:t>
            </a:r>
            <a:endParaRPr lang="en-US" sz="5400" b="1" dirty="0">
              <a:solidFill>
                <a:srgbClr val="FFFF00"/>
              </a:solidFill>
            </a:endParaRPr>
          </a:p>
        </p:txBody>
      </p:sp>
      <p:sp>
        <p:nvSpPr>
          <p:cNvPr id="4101" name="Rectangle 5"/>
          <p:cNvSpPr>
            <a:spLocks noGrp="1" noChangeArrowheads="1"/>
          </p:cNvSpPr>
          <p:nvPr>
            <p:ph type="subTitle" sz="quarter" idx="1"/>
          </p:nvPr>
        </p:nvSpPr>
        <p:spPr>
          <a:xfrm>
            <a:off x="2514600" y="2895600"/>
            <a:ext cx="5638800" cy="457200"/>
          </a:xfrm>
        </p:spPr>
        <p:txBody>
          <a:bodyPr/>
          <a:lstStyle/>
          <a:p>
            <a:pPr algn="r" eaLnBrk="1" hangingPunct="1"/>
            <a:r>
              <a:rPr lang="ar-SA" smtClean="0"/>
              <a:t> د. نجاة عبد الوهاب بخاري</a:t>
            </a:r>
            <a:endParaRPr lang="en-US" dirty="0" smtClean="0"/>
          </a:p>
        </p:txBody>
      </p:sp>
      <p:sp>
        <p:nvSpPr>
          <p:cNvPr id="4" name="Rectangle 5"/>
          <p:cNvSpPr txBox="1">
            <a:spLocks noChangeArrowheads="1"/>
          </p:cNvSpPr>
          <p:nvPr/>
        </p:nvSpPr>
        <p:spPr bwMode="auto">
          <a:xfrm>
            <a:off x="1676400" y="3505200"/>
            <a:ext cx="6400800" cy="457200"/>
          </a:xfrm>
          <a:prstGeom prst="rect">
            <a:avLst/>
          </a:prstGeom>
          <a:noFill/>
          <a:ln w="9525">
            <a:noFill/>
            <a:miter lim="800000"/>
            <a:headEnd/>
            <a:tailEnd/>
          </a:ln>
          <a:effectLst/>
        </p:spPr>
        <p:txBody>
          <a:bodyPr lIns="92075" tIns="46038" rIns="92075" bIns="46038"/>
          <a:lstStyle/>
          <a:p>
            <a:pPr algn="r">
              <a:lnSpc>
                <a:spcPct val="70000"/>
              </a:lnSpc>
              <a:spcBef>
                <a:spcPct val="20000"/>
              </a:spcBef>
              <a:buClr>
                <a:schemeClr val="tx2"/>
              </a:buClr>
              <a:buSzPct val="75000"/>
              <a:buFont typeface="Wingdings" pitchFamily="2" charset="2"/>
              <a:buNone/>
              <a:defRPr/>
            </a:pPr>
            <a:r>
              <a:rPr kumimoji="0" lang="ar-SA" sz="3200" kern="0" dirty="0">
                <a:latin typeface="+mn-lt"/>
                <a:cs typeface="+mn-cs"/>
              </a:rPr>
              <a:t>قسم النبات والحياء الدقية – جامعة الملك سعود</a:t>
            </a:r>
            <a:endParaRPr kumimoji="0" lang="en-US" sz="3200" kern="0" dirty="0">
              <a:latin typeface="+mn-lt"/>
              <a:cs typeface="+mn-cs"/>
            </a:endParaRPr>
          </a:p>
        </p:txBody>
      </p:sp>
      <p:sp>
        <p:nvSpPr>
          <p:cNvPr id="5" name="Rectangle 5"/>
          <p:cNvSpPr txBox="1">
            <a:spLocks noChangeArrowheads="1"/>
          </p:cNvSpPr>
          <p:nvPr/>
        </p:nvSpPr>
        <p:spPr bwMode="auto">
          <a:xfrm>
            <a:off x="533400" y="5791200"/>
            <a:ext cx="2590800" cy="457200"/>
          </a:xfrm>
          <a:prstGeom prst="rect">
            <a:avLst/>
          </a:prstGeom>
          <a:noFill/>
          <a:ln w="9525">
            <a:noFill/>
            <a:miter lim="800000"/>
            <a:headEnd/>
            <a:tailEnd/>
          </a:ln>
          <a:effectLst/>
        </p:spPr>
        <p:txBody>
          <a:bodyPr lIns="92075" tIns="46038" rIns="92075" bIns="46038"/>
          <a:lstStyle/>
          <a:p>
            <a:pPr>
              <a:lnSpc>
                <a:spcPct val="70000"/>
              </a:lnSpc>
              <a:spcBef>
                <a:spcPct val="20000"/>
              </a:spcBef>
              <a:buClr>
                <a:schemeClr val="tx2"/>
              </a:buClr>
              <a:buSzPct val="75000"/>
              <a:buFont typeface="Wingdings" pitchFamily="2" charset="2"/>
              <a:buNone/>
              <a:defRPr/>
            </a:pPr>
            <a:r>
              <a:rPr kumimoji="0" lang="ar-SA" sz="3200" kern="0" dirty="0">
                <a:solidFill>
                  <a:srgbClr val="FFFF00"/>
                </a:solidFill>
                <a:latin typeface="+mn-lt"/>
                <a:cs typeface="+mn-cs"/>
              </a:rPr>
              <a:t>المحاضرة </a:t>
            </a:r>
            <a:r>
              <a:rPr kumimoji="0" lang="ar-SA" sz="3200" kern="0" dirty="0" smtClean="0">
                <a:solidFill>
                  <a:srgbClr val="FFFF00"/>
                </a:solidFill>
                <a:latin typeface="+mn-lt"/>
                <a:cs typeface="+mn-cs"/>
              </a:rPr>
              <a:t>التاسعه</a:t>
            </a:r>
            <a:endParaRPr kumimoji="0" lang="en-US" sz="3200" kern="0" dirty="0">
              <a:solidFill>
                <a:srgbClr val="FFFF00"/>
              </a:solidFill>
              <a:latin typeface="+mn-lt"/>
              <a:cs typeface="+mn-cs"/>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down)">
                                      <p:cBhvr>
                                        <p:cTn id="7" dur="580">
                                          <p:stCondLst>
                                            <p:cond delay="0"/>
                                          </p:stCondLst>
                                        </p:cTn>
                                        <p:tgtEl>
                                          <p:spTgt spid="4100"/>
                                        </p:tgtEl>
                                      </p:cBhvr>
                                    </p:animEffect>
                                    <p:anim calcmode="lin" valueType="num">
                                      <p:cBhvr>
                                        <p:cTn id="8" dur="1822" tmFilter="0,0; 0.14,0.36; 0.43,0.73; 0.71,0.91; 1.0,1.0">
                                          <p:stCondLst>
                                            <p:cond delay="0"/>
                                          </p:stCondLst>
                                        </p:cTn>
                                        <p:tgtEl>
                                          <p:spTgt spid="410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10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10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10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100"/>
                                        </p:tgtEl>
                                        <p:attrNameLst>
                                          <p:attrName>ppt_y</p:attrName>
                                        </p:attrNameLst>
                                      </p:cBhvr>
                                      <p:tavLst>
                                        <p:tav tm="0" fmla="#ppt_y-sin(pi*$)/81">
                                          <p:val>
                                            <p:fltVal val="0"/>
                                          </p:val>
                                        </p:tav>
                                        <p:tav tm="100000">
                                          <p:val>
                                            <p:fltVal val="1"/>
                                          </p:val>
                                        </p:tav>
                                      </p:tavLst>
                                    </p:anim>
                                    <p:animScale>
                                      <p:cBhvr>
                                        <p:cTn id="13" dur="26">
                                          <p:stCondLst>
                                            <p:cond delay="650"/>
                                          </p:stCondLst>
                                        </p:cTn>
                                        <p:tgtEl>
                                          <p:spTgt spid="4100"/>
                                        </p:tgtEl>
                                      </p:cBhvr>
                                      <p:to x="100000" y="60000"/>
                                    </p:animScale>
                                    <p:animScale>
                                      <p:cBhvr>
                                        <p:cTn id="14" dur="166" decel="50000">
                                          <p:stCondLst>
                                            <p:cond delay="676"/>
                                          </p:stCondLst>
                                        </p:cTn>
                                        <p:tgtEl>
                                          <p:spTgt spid="4100"/>
                                        </p:tgtEl>
                                      </p:cBhvr>
                                      <p:to x="100000" y="100000"/>
                                    </p:animScale>
                                    <p:animScale>
                                      <p:cBhvr>
                                        <p:cTn id="15" dur="26">
                                          <p:stCondLst>
                                            <p:cond delay="1312"/>
                                          </p:stCondLst>
                                        </p:cTn>
                                        <p:tgtEl>
                                          <p:spTgt spid="4100"/>
                                        </p:tgtEl>
                                      </p:cBhvr>
                                      <p:to x="100000" y="80000"/>
                                    </p:animScale>
                                    <p:animScale>
                                      <p:cBhvr>
                                        <p:cTn id="16" dur="166" decel="50000">
                                          <p:stCondLst>
                                            <p:cond delay="1338"/>
                                          </p:stCondLst>
                                        </p:cTn>
                                        <p:tgtEl>
                                          <p:spTgt spid="4100"/>
                                        </p:tgtEl>
                                      </p:cBhvr>
                                      <p:to x="100000" y="100000"/>
                                    </p:animScale>
                                    <p:animScale>
                                      <p:cBhvr>
                                        <p:cTn id="17" dur="26">
                                          <p:stCondLst>
                                            <p:cond delay="1642"/>
                                          </p:stCondLst>
                                        </p:cTn>
                                        <p:tgtEl>
                                          <p:spTgt spid="4100"/>
                                        </p:tgtEl>
                                      </p:cBhvr>
                                      <p:to x="100000" y="90000"/>
                                    </p:animScale>
                                    <p:animScale>
                                      <p:cBhvr>
                                        <p:cTn id="18" dur="166" decel="50000">
                                          <p:stCondLst>
                                            <p:cond delay="1668"/>
                                          </p:stCondLst>
                                        </p:cTn>
                                        <p:tgtEl>
                                          <p:spTgt spid="4100"/>
                                        </p:tgtEl>
                                      </p:cBhvr>
                                      <p:to x="100000" y="100000"/>
                                    </p:animScale>
                                    <p:animScale>
                                      <p:cBhvr>
                                        <p:cTn id="19" dur="26">
                                          <p:stCondLst>
                                            <p:cond delay="1808"/>
                                          </p:stCondLst>
                                        </p:cTn>
                                        <p:tgtEl>
                                          <p:spTgt spid="4100"/>
                                        </p:tgtEl>
                                      </p:cBhvr>
                                      <p:to x="100000" y="95000"/>
                                    </p:animScale>
                                    <p:animScale>
                                      <p:cBhvr>
                                        <p:cTn id="20" dur="166" decel="50000">
                                          <p:stCondLst>
                                            <p:cond delay="1834"/>
                                          </p:stCondLst>
                                        </p:cTn>
                                        <p:tgtEl>
                                          <p:spTgt spid="410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101">
                                            <p:txEl>
                                              <p:pRg st="0" end="0"/>
                                            </p:txEl>
                                          </p:spTgt>
                                        </p:tgtEl>
                                        <p:attrNameLst>
                                          <p:attrName>style.visibility</p:attrName>
                                        </p:attrNameLst>
                                      </p:cBhvr>
                                      <p:to>
                                        <p:strVal val="visible"/>
                                      </p:to>
                                    </p:set>
                                    <p:animEffect transition="in" filter="wipe(down)">
                                      <p:cBhvr>
                                        <p:cTn id="25" dur="580">
                                          <p:stCondLst>
                                            <p:cond delay="0"/>
                                          </p:stCondLst>
                                        </p:cTn>
                                        <p:tgtEl>
                                          <p:spTgt spid="4101">
                                            <p:txEl>
                                              <p:pRg st="0" end="0"/>
                                            </p:txEl>
                                          </p:spTgt>
                                        </p:tgtEl>
                                      </p:cBhvr>
                                    </p:animEffect>
                                    <p:anim calcmode="lin" valueType="num">
                                      <p:cBhvr>
                                        <p:cTn id="26" dur="1822" tmFilter="0,0; 0.14,0.36; 0.43,0.73; 0.71,0.91; 1.0,1.0">
                                          <p:stCondLst>
                                            <p:cond delay="0"/>
                                          </p:stCondLst>
                                        </p:cTn>
                                        <p:tgtEl>
                                          <p:spTgt spid="4101">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101">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101">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101">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101">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101">
                                            <p:txEl>
                                              <p:pRg st="0" end="0"/>
                                            </p:txEl>
                                          </p:spTgt>
                                        </p:tgtEl>
                                      </p:cBhvr>
                                      <p:to x="100000" y="60000"/>
                                    </p:animScale>
                                    <p:animScale>
                                      <p:cBhvr>
                                        <p:cTn id="32" dur="166" decel="50000">
                                          <p:stCondLst>
                                            <p:cond delay="676"/>
                                          </p:stCondLst>
                                        </p:cTn>
                                        <p:tgtEl>
                                          <p:spTgt spid="4101">
                                            <p:txEl>
                                              <p:pRg st="0" end="0"/>
                                            </p:txEl>
                                          </p:spTgt>
                                        </p:tgtEl>
                                      </p:cBhvr>
                                      <p:to x="100000" y="100000"/>
                                    </p:animScale>
                                    <p:animScale>
                                      <p:cBhvr>
                                        <p:cTn id="33" dur="26">
                                          <p:stCondLst>
                                            <p:cond delay="1312"/>
                                          </p:stCondLst>
                                        </p:cTn>
                                        <p:tgtEl>
                                          <p:spTgt spid="4101">
                                            <p:txEl>
                                              <p:pRg st="0" end="0"/>
                                            </p:txEl>
                                          </p:spTgt>
                                        </p:tgtEl>
                                      </p:cBhvr>
                                      <p:to x="100000" y="80000"/>
                                    </p:animScale>
                                    <p:animScale>
                                      <p:cBhvr>
                                        <p:cTn id="34" dur="166" decel="50000">
                                          <p:stCondLst>
                                            <p:cond delay="1338"/>
                                          </p:stCondLst>
                                        </p:cTn>
                                        <p:tgtEl>
                                          <p:spTgt spid="4101">
                                            <p:txEl>
                                              <p:pRg st="0" end="0"/>
                                            </p:txEl>
                                          </p:spTgt>
                                        </p:tgtEl>
                                      </p:cBhvr>
                                      <p:to x="100000" y="100000"/>
                                    </p:animScale>
                                    <p:animScale>
                                      <p:cBhvr>
                                        <p:cTn id="35" dur="26">
                                          <p:stCondLst>
                                            <p:cond delay="1642"/>
                                          </p:stCondLst>
                                        </p:cTn>
                                        <p:tgtEl>
                                          <p:spTgt spid="4101">
                                            <p:txEl>
                                              <p:pRg st="0" end="0"/>
                                            </p:txEl>
                                          </p:spTgt>
                                        </p:tgtEl>
                                      </p:cBhvr>
                                      <p:to x="100000" y="90000"/>
                                    </p:animScale>
                                    <p:animScale>
                                      <p:cBhvr>
                                        <p:cTn id="36" dur="166" decel="50000">
                                          <p:stCondLst>
                                            <p:cond delay="1668"/>
                                          </p:stCondLst>
                                        </p:cTn>
                                        <p:tgtEl>
                                          <p:spTgt spid="4101">
                                            <p:txEl>
                                              <p:pRg st="0" end="0"/>
                                            </p:txEl>
                                          </p:spTgt>
                                        </p:tgtEl>
                                      </p:cBhvr>
                                      <p:to x="100000" y="100000"/>
                                    </p:animScale>
                                    <p:animScale>
                                      <p:cBhvr>
                                        <p:cTn id="37" dur="26">
                                          <p:stCondLst>
                                            <p:cond delay="1808"/>
                                          </p:stCondLst>
                                        </p:cTn>
                                        <p:tgtEl>
                                          <p:spTgt spid="4101">
                                            <p:txEl>
                                              <p:pRg st="0" end="0"/>
                                            </p:txEl>
                                          </p:spTgt>
                                        </p:tgtEl>
                                      </p:cBhvr>
                                      <p:to x="100000" y="95000"/>
                                    </p:animScale>
                                    <p:animScale>
                                      <p:cBhvr>
                                        <p:cTn id="38" dur="166" decel="50000">
                                          <p:stCondLst>
                                            <p:cond delay="1834"/>
                                          </p:stCondLst>
                                        </p:cTn>
                                        <p:tgtEl>
                                          <p:spTgt spid="4101">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80">
                                          <p:stCondLst>
                                            <p:cond delay="0"/>
                                          </p:stCondLst>
                                        </p:cTn>
                                        <p:tgtEl>
                                          <p:spTgt spid="4"/>
                                        </p:tgtEl>
                                      </p:cBhvr>
                                    </p:animEffect>
                                    <p:anim calcmode="lin" valueType="num">
                                      <p:cBhvr>
                                        <p:cTn id="4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gtEl>
                                      </p:cBhvr>
                                      <p:to x="100000" y="60000"/>
                                    </p:animScale>
                                    <p:animScale>
                                      <p:cBhvr>
                                        <p:cTn id="50" dur="166" decel="50000">
                                          <p:stCondLst>
                                            <p:cond delay="676"/>
                                          </p:stCondLst>
                                        </p:cTn>
                                        <p:tgtEl>
                                          <p:spTgt spid="4"/>
                                        </p:tgtEl>
                                      </p:cBhvr>
                                      <p:to x="100000" y="100000"/>
                                    </p:animScale>
                                    <p:animScale>
                                      <p:cBhvr>
                                        <p:cTn id="51" dur="26">
                                          <p:stCondLst>
                                            <p:cond delay="1312"/>
                                          </p:stCondLst>
                                        </p:cTn>
                                        <p:tgtEl>
                                          <p:spTgt spid="4"/>
                                        </p:tgtEl>
                                      </p:cBhvr>
                                      <p:to x="100000" y="80000"/>
                                    </p:animScale>
                                    <p:animScale>
                                      <p:cBhvr>
                                        <p:cTn id="52" dur="166" decel="50000">
                                          <p:stCondLst>
                                            <p:cond delay="1338"/>
                                          </p:stCondLst>
                                        </p:cTn>
                                        <p:tgtEl>
                                          <p:spTgt spid="4"/>
                                        </p:tgtEl>
                                      </p:cBhvr>
                                      <p:to x="100000" y="100000"/>
                                    </p:animScale>
                                    <p:animScale>
                                      <p:cBhvr>
                                        <p:cTn id="53" dur="26">
                                          <p:stCondLst>
                                            <p:cond delay="1642"/>
                                          </p:stCondLst>
                                        </p:cTn>
                                        <p:tgtEl>
                                          <p:spTgt spid="4"/>
                                        </p:tgtEl>
                                      </p:cBhvr>
                                      <p:to x="100000" y="90000"/>
                                    </p:animScale>
                                    <p:animScale>
                                      <p:cBhvr>
                                        <p:cTn id="54" dur="166" decel="50000">
                                          <p:stCondLst>
                                            <p:cond delay="1668"/>
                                          </p:stCondLst>
                                        </p:cTn>
                                        <p:tgtEl>
                                          <p:spTgt spid="4"/>
                                        </p:tgtEl>
                                      </p:cBhvr>
                                      <p:to x="100000" y="100000"/>
                                    </p:animScale>
                                    <p:animScale>
                                      <p:cBhvr>
                                        <p:cTn id="55" dur="26">
                                          <p:stCondLst>
                                            <p:cond delay="1808"/>
                                          </p:stCondLst>
                                        </p:cTn>
                                        <p:tgtEl>
                                          <p:spTgt spid="4"/>
                                        </p:tgtEl>
                                      </p:cBhvr>
                                      <p:to x="100000" y="95000"/>
                                    </p:animScale>
                                    <p:animScale>
                                      <p:cBhvr>
                                        <p:cTn id="56" dur="166" decel="50000">
                                          <p:stCondLst>
                                            <p:cond delay="1834"/>
                                          </p:stCondLst>
                                        </p:cTn>
                                        <p:tgtEl>
                                          <p:spTgt spid="4"/>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9"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p:cTn id="61" dur="1000" fill="hold"/>
                                        <p:tgtEl>
                                          <p:spTgt spid="5"/>
                                        </p:tgtEl>
                                        <p:attrNameLst>
                                          <p:attrName>ppt_x</p:attrName>
                                        </p:attrNameLst>
                                      </p:cBhvr>
                                      <p:tavLst>
                                        <p:tav tm="0">
                                          <p:val>
                                            <p:strVal val="#ppt_x-.2"/>
                                          </p:val>
                                        </p:tav>
                                        <p:tav tm="100000">
                                          <p:val>
                                            <p:strVal val="#ppt_x"/>
                                          </p:val>
                                        </p:tav>
                                      </p:tavLst>
                                    </p:anim>
                                    <p:anim calcmode="lin" valueType="num">
                                      <p:cBhvr>
                                        <p:cTn id="6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6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build="p"/>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email"/>
          <a:srcRect/>
          <a:stretch>
            <a:fillRect/>
          </a:stretch>
        </p:blipFill>
        <p:spPr bwMode="auto">
          <a:xfrm>
            <a:off x="3048000" y="838200"/>
            <a:ext cx="4497296" cy="2814650"/>
          </a:xfrm>
          <a:prstGeom prst="rect">
            <a:avLst/>
          </a:prstGeom>
          <a:noFill/>
          <a:ln w="9525">
            <a:noFill/>
            <a:miter lim="800000"/>
            <a:headEnd/>
            <a:tailEnd/>
          </a:ln>
          <a:effectLst/>
        </p:spPr>
      </p:pic>
      <p:pic>
        <p:nvPicPr>
          <p:cNvPr id="3" name="Picture 2" descr="lomentum1.jpg"/>
          <p:cNvPicPr>
            <a:picLocks noChangeAspect="1"/>
          </p:cNvPicPr>
          <p:nvPr/>
        </p:nvPicPr>
        <p:blipFill>
          <a:blip r:embed="rId3" cstate="email"/>
          <a:stretch>
            <a:fillRect/>
          </a:stretch>
        </p:blipFill>
        <p:spPr>
          <a:xfrm>
            <a:off x="5208270" y="3962400"/>
            <a:ext cx="2926080" cy="2438400"/>
          </a:xfrm>
          <a:prstGeom prst="rect">
            <a:avLst/>
          </a:prstGeom>
        </p:spPr>
      </p:pic>
      <p:pic>
        <p:nvPicPr>
          <p:cNvPr id="4" name="Picture 3" descr="lomentum2.jpg"/>
          <p:cNvPicPr>
            <a:picLocks noChangeAspect="1"/>
          </p:cNvPicPr>
          <p:nvPr/>
        </p:nvPicPr>
        <p:blipFill>
          <a:blip r:embed="rId4" cstate="email"/>
          <a:stretch>
            <a:fillRect/>
          </a:stretch>
        </p:blipFill>
        <p:spPr>
          <a:xfrm>
            <a:off x="2362200" y="4114800"/>
            <a:ext cx="2224969" cy="2266950"/>
          </a:xfrm>
          <a:prstGeom prst="rect">
            <a:avLst/>
          </a:prstGeom>
        </p:spPr>
      </p:pic>
      <p:pic>
        <p:nvPicPr>
          <p:cNvPr id="5" name="Picture 4" descr="lomentum.jpg"/>
          <p:cNvPicPr>
            <a:picLocks noChangeAspect="1"/>
          </p:cNvPicPr>
          <p:nvPr/>
        </p:nvPicPr>
        <p:blipFill>
          <a:blip r:embed="rId5" cstate="email"/>
          <a:stretch>
            <a:fillRect/>
          </a:stretch>
        </p:blipFill>
        <p:spPr>
          <a:xfrm>
            <a:off x="228600" y="2514600"/>
            <a:ext cx="2019300" cy="38630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09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686801" cy="1143000"/>
          </a:xfrm>
        </p:spPr>
        <p:txBody>
          <a:bodyPr/>
          <a:lstStyle/>
          <a:p>
            <a:pPr algn="ctr" rtl="1"/>
            <a:r>
              <a:rPr lang="ar-SA" b="1" dirty="0" smtClean="0">
                <a:solidFill>
                  <a:srgbClr val="FFFF00"/>
                </a:solidFill>
              </a:rPr>
              <a:t>الثمار الغضة </a:t>
            </a:r>
            <a:r>
              <a:rPr lang="en-US" b="1" dirty="0" smtClean="0">
                <a:solidFill>
                  <a:srgbClr val="FFFF00"/>
                </a:solidFill>
              </a:rPr>
              <a:t>succulent “fleshy” fruits</a:t>
            </a:r>
            <a:endParaRPr lang="en-US" b="1" dirty="0">
              <a:solidFill>
                <a:srgbClr val="FFFF00"/>
              </a:solidFill>
            </a:endParaRPr>
          </a:p>
        </p:txBody>
      </p:sp>
      <p:sp>
        <p:nvSpPr>
          <p:cNvPr id="3" name="Content Placeholder 2"/>
          <p:cNvSpPr>
            <a:spLocks noGrp="1"/>
          </p:cNvSpPr>
          <p:nvPr>
            <p:ph idx="1"/>
          </p:nvPr>
        </p:nvSpPr>
        <p:spPr>
          <a:xfrm>
            <a:off x="381000" y="1752600"/>
            <a:ext cx="8458199" cy="4724400"/>
          </a:xfrm>
        </p:spPr>
        <p:txBody>
          <a:bodyPr/>
          <a:lstStyle/>
          <a:p>
            <a:pPr algn="just" rtl="1"/>
            <a:r>
              <a:rPr lang="ar-SA" dirty="0" smtClean="0">
                <a:solidFill>
                  <a:srgbClr val="00FF00"/>
                </a:solidFill>
              </a:rPr>
              <a:t>هي عبارة عن ثمار طرية حيث يكون الغلاف الثمري كله او جزء منه طري أو نسيج عصاري مثل البرتقال والطماطم والعنب ، والفائدة من طراوة الغلاف هو المساعدة على توزيع وانتثار البذور والثمار .</a:t>
            </a:r>
          </a:p>
          <a:p>
            <a:pPr algn="just" rtl="1"/>
            <a:r>
              <a:rPr lang="ar-SA" dirty="0" smtClean="0"/>
              <a:t>يتميز الغلاف الثمري </a:t>
            </a:r>
            <a:r>
              <a:rPr lang="en-US" dirty="0" err="1" smtClean="0">
                <a:solidFill>
                  <a:srgbClr val="FF0000"/>
                </a:solidFill>
              </a:rPr>
              <a:t>peri</a:t>
            </a:r>
            <a:r>
              <a:rPr lang="en-US" dirty="0" smtClean="0"/>
              <a:t> </a:t>
            </a:r>
            <a:r>
              <a:rPr lang="en-US" dirty="0" smtClean="0">
                <a:solidFill>
                  <a:srgbClr val="FF0000"/>
                </a:solidFill>
              </a:rPr>
              <a:t>carp</a:t>
            </a:r>
            <a:r>
              <a:rPr lang="ar-SA" dirty="0" smtClean="0"/>
              <a:t> في هذا النوع من الثمار إلى ثلاثة أجزاء:</a:t>
            </a:r>
          </a:p>
          <a:p>
            <a:pPr marL="514350" indent="-514350" algn="just" rtl="1">
              <a:buFont typeface="+mj-lt"/>
              <a:buAutoNum type="arabicPeriod"/>
            </a:pPr>
            <a:r>
              <a:rPr lang="ar-SA" dirty="0" smtClean="0">
                <a:solidFill>
                  <a:srgbClr val="FF0000"/>
                </a:solidFill>
              </a:rPr>
              <a:t>غلاف خارجي</a:t>
            </a:r>
          </a:p>
          <a:p>
            <a:pPr marL="514350" indent="-514350" algn="just" rtl="1">
              <a:buFont typeface="+mj-lt"/>
              <a:buAutoNum type="arabicPeriod"/>
            </a:pPr>
            <a:r>
              <a:rPr lang="ar-SA" dirty="0" smtClean="0">
                <a:solidFill>
                  <a:srgbClr val="00FF00"/>
                </a:solidFill>
              </a:rPr>
              <a:t>غلاف وسطي</a:t>
            </a:r>
          </a:p>
          <a:p>
            <a:pPr marL="514350" indent="-514350" algn="just" rtl="1">
              <a:buFont typeface="+mj-lt"/>
              <a:buAutoNum type="arabicPeriod"/>
            </a:pPr>
            <a:r>
              <a:rPr lang="ar-SA" dirty="0" smtClean="0">
                <a:solidFill>
                  <a:srgbClr val="FFFF00"/>
                </a:solidFill>
              </a:rPr>
              <a:t>غلاف داخلي</a:t>
            </a: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2" end="2"/>
                                            </p:txEl>
                                          </p:spTgt>
                                        </p:tgtEl>
                                      </p:cBhvr>
                                    </p:animEffect>
                                  </p:childTnLst>
                                </p:cTn>
                              </p:par>
                              <p:par>
                                <p:cTn id="31" presetID="29"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5" dur="1000"/>
                                        <p:tgtEl>
                                          <p:spTgt spid="3">
                                            <p:txEl>
                                              <p:pRg st="3" end="3"/>
                                            </p:txEl>
                                          </p:spTgt>
                                        </p:tgtEl>
                                      </p:cBhvr>
                                    </p:animEffect>
                                  </p:childTnLst>
                                </p:cTn>
                              </p:par>
                              <p:par>
                                <p:cTn id="36" presetID="29" presetClass="entr" presetSubtype="0" fill="hold"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ercarp.jpg"/>
          <p:cNvPicPr>
            <a:picLocks noChangeAspect="1"/>
          </p:cNvPicPr>
          <p:nvPr/>
        </p:nvPicPr>
        <p:blipFill>
          <a:blip r:embed="rId2" cstate="email"/>
          <a:stretch>
            <a:fillRect/>
          </a:stretch>
        </p:blipFill>
        <p:spPr>
          <a:xfrm>
            <a:off x="4800600" y="1524000"/>
            <a:ext cx="3352800" cy="3458997"/>
          </a:xfrm>
          <a:prstGeom prst="rect">
            <a:avLst/>
          </a:prstGeom>
        </p:spPr>
      </p:pic>
      <p:pic>
        <p:nvPicPr>
          <p:cNvPr id="5" name="Picture 4" descr="percarp2.jpg"/>
          <p:cNvPicPr>
            <a:picLocks noChangeAspect="1"/>
          </p:cNvPicPr>
          <p:nvPr/>
        </p:nvPicPr>
        <p:blipFill>
          <a:blip r:embed="rId3" cstate="email"/>
          <a:stretch>
            <a:fillRect/>
          </a:stretch>
        </p:blipFill>
        <p:spPr>
          <a:xfrm>
            <a:off x="914400" y="3657600"/>
            <a:ext cx="3028950" cy="2524125"/>
          </a:xfrm>
          <a:prstGeom prst="rect">
            <a:avLst/>
          </a:prstGeom>
        </p:spPr>
      </p:pic>
      <p:pic>
        <p:nvPicPr>
          <p:cNvPr id="6" name="Picture 5" descr="peri carp1.jpg"/>
          <p:cNvPicPr>
            <a:picLocks noChangeAspect="1"/>
          </p:cNvPicPr>
          <p:nvPr/>
        </p:nvPicPr>
        <p:blipFill>
          <a:blip r:embed="rId4" cstate="email"/>
          <a:stretch>
            <a:fillRect/>
          </a:stretch>
        </p:blipFill>
        <p:spPr>
          <a:xfrm>
            <a:off x="838200" y="609600"/>
            <a:ext cx="3048000" cy="2590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ppt_x</p:attrName>
                                        </p:attrNameLst>
                                      </p:cBhvr>
                                      <p:tavLst>
                                        <p:tav tm="0">
                                          <p:val>
                                            <p:strVal val="#ppt_x-.2"/>
                                          </p:val>
                                        </p:tav>
                                        <p:tav tm="100000">
                                          <p:val>
                                            <p:strVal val="#ppt_x"/>
                                          </p:val>
                                        </p:tav>
                                      </p:tavLst>
                                    </p:anim>
                                    <p:anim calcmode="lin" valueType="num">
                                      <p:cBhvr>
                                        <p:cTn id="2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04800" y="381000"/>
            <a:ext cx="8458200" cy="6324600"/>
          </a:xfrm>
          <a:prstGeom prst="rect">
            <a:avLst/>
          </a:prstGeom>
        </p:spPr>
        <p:txBody>
          <a:bodyPr/>
          <a:lstStyle/>
          <a:p>
            <a:pPr marL="514350" marR="0" lvl="0" indent="-514350" algn="just" defTabSz="914400" rtl="1" eaLnBrk="1" fontAlgn="base" latinLnBrk="0" hangingPunct="1">
              <a:lnSpc>
                <a:spcPct val="90000"/>
              </a:lnSpc>
              <a:spcBef>
                <a:spcPct val="20000"/>
              </a:spcBef>
              <a:spcAft>
                <a:spcPct val="0"/>
              </a:spcAft>
              <a:buClr>
                <a:schemeClr val="tx2"/>
              </a:buClr>
              <a:buSzPct val="75000"/>
              <a:buFont typeface="+mj-lt"/>
              <a:buAutoNum type="arabicPeriod"/>
              <a:tabLst/>
              <a:defRPr/>
            </a:pPr>
            <a:r>
              <a:rPr kumimoji="0" lang="ar-SA" sz="3200" b="1" i="0" u="none" strike="noStrike" kern="0" cap="none" spc="0" normalizeH="0" baseline="0" noProof="0" dirty="0" smtClean="0">
                <a:ln>
                  <a:noFill/>
                </a:ln>
                <a:solidFill>
                  <a:srgbClr val="FFFF00"/>
                </a:solidFill>
                <a:effectLst/>
                <a:uLnTx/>
                <a:uFillTx/>
                <a:latin typeface="+mn-lt"/>
                <a:ea typeface="+mn-ea"/>
                <a:cs typeface="+mn-cs"/>
              </a:rPr>
              <a:t>الغلاف</a:t>
            </a:r>
            <a:r>
              <a:rPr kumimoji="0" lang="ar-SA" sz="3200" b="1" i="0" u="none" strike="noStrike" kern="0" cap="none" spc="0" normalizeH="0" noProof="0" dirty="0" smtClean="0">
                <a:ln>
                  <a:noFill/>
                </a:ln>
                <a:solidFill>
                  <a:srgbClr val="FFFF00"/>
                </a:solidFill>
                <a:effectLst/>
                <a:uLnTx/>
                <a:uFillTx/>
                <a:latin typeface="+mn-lt"/>
                <a:ea typeface="+mn-ea"/>
                <a:cs typeface="+mn-cs"/>
              </a:rPr>
              <a:t> </a:t>
            </a:r>
            <a:r>
              <a:rPr kumimoji="0" lang="ar-SA" sz="3200" b="1" kern="0" dirty="0" smtClean="0">
                <a:solidFill>
                  <a:srgbClr val="FFFF00"/>
                </a:solidFill>
                <a:latin typeface="+mn-lt"/>
                <a:cs typeface="+mn-cs"/>
              </a:rPr>
              <a:t>الخارجي</a:t>
            </a:r>
            <a:r>
              <a:rPr kumimoji="0" lang="ar-SA" sz="3200" b="1" i="0" u="none" strike="noStrike" kern="0" cap="none" spc="0" normalizeH="0" noProof="0" dirty="0" smtClean="0">
                <a:ln>
                  <a:noFill/>
                </a:ln>
                <a:solidFill>
                  <a:srgbClr val="FFFF00"/>
                </a:solidFill>
                <a:effectLst/>
                <a:uLnTx/>
                <a:uFillTx/>
                <a:latin typeface="+mn-lt"/>
                <a:ea typeface="+mn-ea"/>
                <a:cs typeface="+mn-cs"/>
              </a:rPr>
              <a:t> </a:t>
            </a:r>
            <a:r>
              <a:rPr kumimoji="0" lang="en-US" sz="3200" b="1" i="0" u="none" strike="noStrike" kern="0" cap="none" spc="0" normalizeH="0" noProof="0" dirty="0" err="1" smtClean="0">
                <a:ln>
                  <a:noFill/>
                </a:ln>
                <a:solidFill>
                  <a:srgbClr val="FFFF00"/>
                </a:solidFill>
                <a:effectLst/>
                <a:uLnTx/>
                <a:uFillTx/>
                <a:latin typeface="+mn-lt"/>
                <a:ea typeface="+mn-ea"/>
                <a:cs typeface="+mn-cs"/>
              </a:rPr>
              <a:t>epi</a:t>
            </a:r>
            <a:r>
              <a:rPr kumimoji="0" lang="en-US" sz="3200" b="1" i="0" u="none" strike="noStrike" kern="0" cap="none" spc="0" normalizeH="0" noProof="0" dirty="0" smtClean="0">
                <a:ln>
                  <a:noFill/>
                </a:ln>
                <a:solidFill>
                  <a:srgbClr val="FFFF00"/>
                </a:solidFill>
                <a:effectLst/>
                <a:uLnTx/>
                <a:uFillTx/>
                <a:latin typeface="+mn-lt"/>
                <a:ea typeface="+mn-ea"/>
                <a:cs typeface="+mn-cs"/>
              </a:rPr>
              <a:t> carp</a:t>
            </a:r>
            <a:endParaRPr kumimoji="0" lang="ar-SA" sz="3200" b="1" i="0" u="none" strike="noStrike" kern="0" cap="none" spc="0" normalizeH="0" noProof="0" dirty="0" smtClean="0">
              <a:ln>
                <a:noFill/>
              </a:ln>
              <a:solidFill>
                <a:srgbClr val="FFFF00"/>
              </a:solidFill>
              <a:effectLst/>
              <a:uLnTx/>
              <a:uFillTx/>
              <a:latin typeface="+mn-lt"/>
              <a:ea typeface="+mn-ea"/>
              <a:cs typeface="+mn-cs"/>
            </a:endParaRPr>
          </a:p>
          <a:p>
            <a:pPr marL="342900" marR="0" lvl="0" indent="-342900" algn="just" defTabSz="914400" rtl="1" eaLnBrk="1" fontAlgn="base" latinLnBrk="0" hangingPunct="1">
              <a:lnSpc>
                <a:spcPct val="90000"/>
              </a:lnSpc>
              <a:spcBef>
                <a:spcPct val="20000"/>
              </a:spcBef>
              <a:spcAft>
                <a:spcPct val="0"/>
              </a:spcAft>
              <a:buClr>
                <a:schemeClr val="tx2"/>
              </a:buClr>
              <a:buSzPct val="75000"/>
              <a:buFont typeface="Wingdings" pitchFamily="2" charset="2"/>
              <a:buChar char="l"/>
              <a:tabLst/>
              <a:defRPr/>
            </a:pPr>
            <a:r>
              <a:rPr kumimoji="0" lang="ar-SA" sz="3200" kern="0" baseline="0" dirty="0" smtClean="0">
                <a:latin typeface="+mn-lt"/>
                <a:cs typeface="+mn-cs"/>
              </a:rPr>
              <a:t>يتكون</a:t>
            </a:r>
            <a:r>
              <a:rPr kumimoji="0" lang="ar-SA" sz="3200" kern="0" dirty="0" smtClean="0">
                <a:latin typeface="+mn-lt"/>
                <a:cs typeface="+mn-cs"/>
              </a:rPr>
              <a:t> عادة من صف واحد من الخلايا البشرة التي تغطي احياناً بطبقة سميكة من الكيوتين.</a:t>
            </a:r>
          </a:p>
          <a:p>
            <a:pPr marL="514350" marR="0" lvl="0" indent="-514350" algn="just" defTabSz="914400" rtl="1" eaLnBrk="1" fontAlgn="base" latinLnBrk="0" hangingPunct="1">
              <a:lnSpc>
                <a:spcPct val="90000"/>
              </a:lnSpc>
              <a:spcBef>
                <a:spcPct val="20000"/>
              </a:spcBef>
              <a:spcAft>
                <a:spcPct val="0"/>
              </a:spcAft>
              <a:buClr>
                <a:schemeClr val="tx2"/>
              </a:buClr>
              <a:buSzPct val="75000"/>
              <a:buFont typeface="+mj-lt"/>
              <a:buAutoNum type="arabicPeriod" startAt="2"/>
              <a:tabLst/>
              <a:defRPr/>
            </a:pPr>
            <a:r>
              <a:rPr kumimoji="0" lang="ar-SA" sz="3200" b="1" i="0" u="none" strike="noStrike" kern="0" cap="none" spc="0" normalizeH="0" baseline="0" noProof="0" dirty="0" smtClean="0">
                <a:ln>
                  <a:noFill/>
                </a:ln>
                <a:solidFill>
                  <a:srgbClr val="FFFF00"/>
                </a:solidFill>
                <a:effectLst/>
                <a:uLnTx/>
                <a:uFillTx/>
                <a:latin typeface="+mn-lt"/>
                <a:ea typeface="+mn-ea"/>
                <a:cs typeface="+mn-cs"/>
              </a:rPr>
              <a:t>الغلاف</a:t>
            </a:r>
            <a:r>
              <a:rPr kumimoji="0" lang="ar-SA" sz="3200" b="1" i="0" u="none" strike="noStrike" kern="0" cap="none" spc="0" normalizeH="0" noProof="0" dirty="0" smtClean="0">
                <a:ln>
                  <a:noFill/>
                </a:ln>
                <a:solidFill>
                  <a:srgbClr val="FFFF00"/>
                </a:solidFill>
                <a:effectLst/>
                <a:uLnTx/>
                <a:uFillTx/>
                <a:latin typeface="+mn-lt"/>
                <a:ea typeface="+mn-ea"/>
                <a:cs typeface="+mn-cs"/>
              </a:rPr>
              <a:t> الوسطي </a:t>
            </a:r>
            <a:r>
              <a:rPr kumimoji="0" lang="en-US" sz="3200" b="1" i="0" u="none" strike="noStrike" kern="0" cap="none" spc="0" normalizeH="0" noProof="0" dirty="0" err="1" smtClean="0">
                <a:ln>
                  <a:noFill/>
                </a:ln>
                <a:solidFill>
                  <a:srgbClr val="FFFF00"/>
                </a:solidFill>
                <a:effectLst/>
                <a:uLnTx/>
                <a:uFillTx/>
                <a:latin typeface="+mn-lt"/>
                <a:ea typeface="+mn-ea"/>
                <a:cs typeface="+mn-cs"/>
              </a:rPr>
              <a:t>meso</a:t>
            </a:r>
            <a:r>
              <a:rPr kumimoji="0" lang="en-US" sz="3200" b="1" i="0" u="none" strike="noStrike" kern="0" cap="none" spc="0" normalizeH="0" noProof="0" dirty="0" smtClean="0">
                <a:ln>
                  <a:noFill/>
                </a:ln>
                <a:solidFill>
                  <a:srgbClr val="FFFF00"/>
                </a:solidFill>
                <a:effectLst/>
                <a:uLnTx/>
                <a:uFillTx/>
                <a:latin typeface="+mn-lt"/>
                <a:ea typeface="+mn-ea"/>
                <a:cs typeface="+mn-cs"/>
              </a:rPr>
              <a:t> carp</a:t>
            </a:r>
            <a:r>
              <a:rPr kumimoji="0" lang="ar-SA" sz="3200" b="1" i="0" u="none" strike="noStrike" kern="0" cap="none" spc="0" normalizeH="0" noProof="0" dirty="0" smtClean="0">
                <a:ln>
                  <a:noFill/>
                </a:ln>
                <a:solidFill>
                  <a:srgbClr val="FFFF00"/>
                </a:solidFill>
                <a:effectLst/>
                <a:uLnTx/>
                <a:uFillTx/>
                <a:latin typeface="+mn-lt"/>
                <a:ea typeface="+mn-ea"/>
                <a:cs typeface="+mn-cs"/>
              </a:rPr>
              <a:t> </a:t>
            </a:r>
          </a:p>
          <a:p>
            <a:pPr marL="514350" marR="0" lvl="0" indent="-514350" algn="just" defTabSz="914400" rtl="1" eaLnBrk="1" fontAlgn="base" latinLnBrk="0" hangingPunct="1">
              <a:lnSpc>
                <a:spcPct val="90000"/>
              </a:lnSpc>
              <a:spcBef>
                <a:spcPct val="20000"/>
              </a:spcBef>
              <a:spcAft>
                <a:spcPct val="0"/>
              </a:spcAft>
              <a:buClr>
                <a:schemeClr val="tx2"/>
              </a:buClr>
              <a:buSzPct val="75000"/>
              <a:tabLst/>
              <a:defRPr/>
            </a:pPr>
            <a:r>
              <a:rPr kumimoji="0" lang="ar-SA" sz="3200" kern="0" baseline="0" dirty="0" smtClean="0">
                <a:latin typeface="+mn-lt"/>
                <a:cs typeface="+mn-cs"/>
              </a:rPr>
              <a:t>يكون عادة سميك وتمر به عادة الحزم الوعائية.</a:t>
            </a:r>
          </a:p>
          <a:p>
            <a:pPr marL="514350" marR="0" lvl="0" indent="-514350" algn="just" defTabSz="914400" rtl="1" eaLnBrk="1" fontAlgn="base" latinLnBrk="0" hangingPunct="1">
              <a:lnSpc>
                <a:spcPct val="90000"/>
              </a:lnSpc>
              <a:spcBef>
                <a:spcPct val="20000"/>
              </a:spcBef>
              <a:spcAft>
                <a:spcPct val="0"/>
              </a:spcAft>
              <a:buClr>
                <a:schemeClr val="tx2"/>
              </a:buClr>
              <a:buSzPct val="75000"/>
              <a:buFont typeface="+mj-lt"/>
              <a:buAutoNum type="arabicPeriod" startAt="3"/>
              <a:tabLst/>
              <a:defRPr/>
            </a:pPr>
            <a:r>
              <a:rPr kumimoji="0" lang="ar-SA" sz="3200" b="1" i="0" u="none" strike="noStrike" kern="0" cap="none" spc="0" normalizeH="0" noProof="0" dirty="0" smtClean="0">
                <a:ln>
                  <a:noFill/>
                </a:ln>
                <a:solidFill>
                  <a:srgbClr val="FFFF00"/>
                </a:solidFill>
                <a:effectLst/>
                <a:uLnTx/>
                <a:uFillTx/>
                <a:latin typeface="+mn-lt"/>
                <a:ea typeface="+mn-ea"/>
                <a:cs typeface="+mn-cs"/>
              </a:rPr>
              <a:t>الغلاف الداخلي </a:t>
            </a:r>
            <a:r>
              <a:rPr kumimoji="0" lang="en-US" sz="3200" b="1" i="0" u="none" strike="noStrike" kern="0" cap="none" spc="0" normalizeH="0" noProof="0" dirty="0" err="1" smtClean="0">
                <a:ln>
                  <a:noFill/>
                </a:ln>
                <a:solidFill>
                  <a:srgbClr val="FFFF00"/>
                </a:solidFill>
                <a:effectLst/>
                <a:uLnTx/>
                <a:uFillTx/>
                <a:latin typeface="+mn-lt"/>
                <a:ea typeface="+mn-ea"/>
                <a:cs typeface="+mn-cs"/>
              </a:rPr>
              <a:t>endo</a:t>
            </a:r>
            <a:r>
              <a:rPr kumimoji="0" lang="en-US" sz="3200" b="1" i="0" u="none" strike="noStrike" kern="0" cap="none" spc="0" normalizeH="0" noProof="0" dirty="0" smtClean="0">
                <a:ln>
                  <a:noFill/>
                </a:ln>
                <a:solidFill>
                  <a:srgbClr val="FFFF00"/>
                </a:solidFill>
                <a:effectLst/>
                <a:uLnTx/>
                <a:uFillTx/>
                <a:latin typeface="+mn-lt"/>
                <a:ea typeface="+mn-ea"/>
                <a:cs typeface="+mn-cs"/>
              </a:rPr>
              <a:t> carp</a:t>
            </a:r>
            <a:r>
              <a:rPr kumimoji="0" lang="ar-SA" sz="3200" b="1" i="0" u="none" strike="noStrike" kern="0" cap="none" spc="0" normalizeH="0" noProof="0" dirty="0" smtClean="0">
                <a:ln>
                  <a:noFill/>
                </a:ln>
                <a:solidFill>
                  <a:srgbClr val="FFFF00"/>
                </a:solidFill>
                <a:effectLst/>
                <a:uLnTx/>
                <a:uFillTx/>
                <a:latin typeface="+mn-lt"/>
                <a:ea typeface="+mn-ea"/>
                <a:cs typeface="+mn-cs"/>
              </a:rPr>
              <a:t> </a:t>
            </a:r>
          </a:p>
          <a:p>
            <a:pPr marL="342900" marR="0" lvl="0" indent="-342900" algn="just" defTabSz="914400" rtl="1" eaLnBrk="1" fontAlgn="base" latinLnBrk="0" hangingPunct="1">
              <a:lnSpc>
                <a:spcPct val="90000"/>
              </a:lnSpc>
              <a:spcBef>
                <a:spcPct val="20000"/>
              </a:spcBef>
              <a:spcAft>
                <a:spcPct val="0"/>
              </a:spcAft>
              <a:buClr>
                <a:schemeClr val="tx2"/>
              </a:buClr>
              <a:buSzPct val="75000"/>
              <a:buFont typeface="Wingdings" pitchFamily="2" charset="2"/>
              <a:buChar char="l"/>
              <a:tabLst/>
              <a:defRPr/>
            </a:pPr>
            <a:r>
              <a:rPr kumimoji="0" lang="ar-SA" sz="3200" kern="0" baseline="0" dirty="0" smtClean="0">
                <a:latin typeface="+mn-lt"/>
                <a:cs typeface="+mn-cs"/>
              </a:rPr>
              <a:t>الذي</a:t>
            </a:r>
            <a:r>
              <a:rPr kumimoji="0" lang="ar-SA" sz="3200" kern="0" dirty="0" smtClean="0">
                <a:latin typeface="+mn-lt"/>
                <a:cs typeface="+mn-cs"/>
              </a:rPr>
              <a:t> يختلف من ثمرة إلى ثمرة فأما أن يكون متخشب أو متشحم أو لبي ....الخ وتوجد أنواع مختلفة من الثمار الغضة التي تختلف أساساً على حسب طبيعة الأغلفة الثمرية :</a:t>
            </a:r>
          </a:p>
          <a:p>
            <a:pPr marL="514350" marR="0" lvl="0" indent="-514350" algn="just" defTabSz="914400" rtl="1" eaLnBrk="1" fontAlgn="base" latinLnBrk="0" hangingPunct="1">
              <a:lnSpc>
                <a:spcPct val="90000"/>
              </a:lnSpc>
              <a:spcBef>
                <a:spcPct val="20000"/>
              </a:spcBef>
              <a:spcAft>
                <a:spcPct val="0"/>
              </a:spcAft>
              <a:buClr>
                <a:schemeClr val="tx2"/>
              </a:buClr>
              <a:buSzPct val="75000"/>
              <a:buFont typeface="+mj-lt"/>
              <a:buAutoNum type="arabicPeriod"/>
              <a:tabLst/>
              <a:defRPr/>
            </a:pPr>
            <a:r>
              <a:rPr kumimoji="0" lang="ar-SA" sz="3200" b="0" i="0" u="none" strike="noStrike" kern="0" cap="none" spc="0" normalizeH="0" baseline="0" noProof="0" dirty="0" smtClean="0">
                <a:ln>
                  <a:noFill/>
                </a:ln>
                <a:solidFill>
                  <a:srgbClr val="FFFF00"/>
                </a:solidFill>
                <a:effectLst/>
                <a:uLnTx/>
                <a:uFillTx/>
                <a:latin typeface="+mn-lt"/>
                <a:ea typeface="+mn-ea"/>
                <a:cs typeface="+mn-cs"/>
              </a:rPr>
              <a:t>الحسلة</a:t>
            </a:r>
            <a:r>
              <a:rPr kumimoji="0" lang="ar-SA" sz="3200" b="0" i="0" u="none" strike="noStrike" kern="0" cap="none" spc="0" normalizeH="0" noProof="0" dirty="0" smtClean="0">
                <a:ln>
                  <a:noFill/>
                </a:ln>
                <a:solidFill>
                  <a:srgbClr val="FFFF00"/>
                </a:solidFill>
                <a:effectLst/>
                <a:uLnTx/>
                <a:uFillTx/>
                <a:latin typeface="+mn-lt"/>
                <a:ea typeface="+mn-ea"/>
                <a:cs typeface="+mn-cs"/>
              </a:rPr>
              <a:t> </a:t>
            </a:r>
            <a:r>
              <a:rPr kumimoji="0" lang="en-US" sz="3200" b="0" i="0" u="none" strike="noStrike" kern="0" cap="none" spc="0" normalizeH="0" noProof="0" dirty="0" smtClean="0">
                <a:ln>
                  <a:noFill/>
                </a:ln>
                <a:solidFill>
                  <a:srgbClr val="FFFF00"/>
                </a:solidFill>
                <a:effectLst/>
                <a:uLnTx/>
                <a:uFillTx/>
                <a:latin typeface="+mn-lt"/>
                <a:ea typeface="+mn-ea"/>
                <a:cs typeface="+mn-cs"/>
              </a:rPr>
              <a:t>drupe</a:t>
            </a:r>
          </a:p>
          <a:p>
            <a:pPr marL="514350" marR="0" lvl="0" indent="-514350" algn="just" defTabSz="914400" rtl="1" eaLnBrk="1" fontAlgn="base" latinLnBrk="0" hangingPunct="1">
              <a:lnSpc>
                <a:spcPct val="90000"/>
              </a:lnSpc>
              <a:spcBef>
                <a:spcPct val="20000"/>
              </a:spcBef>
              <a:spcAft>
                <a:spcPct val="0"/>
              </a:spcAft>
              <a:buClr>
                <a:schemeClr val="tx2"/>
              </a:buClr>
              <a:buSzPct val="75000"/>
              <a:buFont typeface="+mj-lt"/>
              <a:buAutoNum type="arabicPeriod"/>
              <a:tabLst/>
              <a:defRPr/>
            </a:pPr>
            <a:r>
              <a:rPr kumimoji="0" lang="ar-SA" sz="3200" kern="0" noProof="0" dirty="0" smtClean="0">
                <a:solidFill>
                  <a:srgbClr val="00FF00"/>
                </a:solidFill>
                <a:latin typeface="+mn-lt"/>
                <a:cs typeface="+mn-cs"/>
              </a:rPr>
              <a:t>اللبية ” العنبة“ </a:t>
            </a:r>
            <a:r>
              <a:rPr kumimoji="0" lang="en-US" sz="3200" kern="0" noProof="0" dirty="0" smtClean="0">
                <a:solidFill>
                  <a:srgbClr val="00FF00"/>
                </a:solidFill>
                <a:latin typeface="+mn-lt"/>
                <a:cs typeface="+mn-cs"/>
              </a:rPr>
              <a:t>Berry</a:t>
            </a:r>
          </a:p>
          <a:p>
            <a:pPr marL="514350" marR="0" lvl="0" indent="-514350" algn="just" defTabSz="914400" rtl="1" eaLnBrk="1" fontAlgn="base" latinLnBrk="0" hangingPunct="1">
              <a:lnSpc>
                <a:spcPct val="90000"/>
              </a:lnSpc>
              <a:spcBef>
                <a:spcPct val="20000"/>
              </a:spcBef>
              <a:spcAft>
                <a:spcPct val="0"/>
              </a:spcAft>
              <a:buClr>
                <a:schemeClr val="tx2"/>
              </a:buClr>
              <a:buSzPct val="75000"/>
              <a:buFont typeface="+mj-lt"/>
              <a:buAutoNum type="arabicPeriod"/>
              <a:tabLst/>
              <a:defRPr/>
            </a:pPr>
            <a:r>
              <a:rPr kumimoji="0" lang="ar-SA" sz="3200" kern="0" noProof="0" dirty="0" smtClean="0">
                <a:solidFill>
                  <a:srgbClr val="FF0000"/>
                </a:solidFill>
                <a:latin typeface="+mn-lt"/>
                <a:cs typeface="+mn-cs"/>
              </a:rPr>
              <a:t>التفاحية </a:t>
            </a:r>
            <a:r>
              <a:rPr kumimoji="0" lang="en-US" sz="3200" kern="0" noProof="0" dirty="0" err="1" smtClean="0">
                <a:solidFill>
                  <a:srgbClr val="FF0000"/>
                </a:solidFill>
                <a:latin typeface="+mn-lt"/>
                <a:cs typeface="+mn-cs"/>
              </a:rPr>
              <a:t>pome</a:t>
            </a:r>
            <a:endParaRPr kumimoji="0" lang="en-US" sz="3200" b="0" i="0" u="none" strike="noStrike" kern="0" cap="none" spc="0" normalizeH="0" baseline="0" noProof="0" dirty="0">
              <a:ln>
                <a:noFill/>
              </a:ln>
              <a:solidFill>
                <a:srgbClr val="FF0000"/>
              </a:solidFill>
              <a:effectLst/>
              <a:uLnTx/>
              <a:uFillTx/>
              <a:latin typeface="+mn-lt"/>
              <a:ea typeface="+mn-ea"/>
              <a:cs typeface="+mn-cs"/>
            </a:endParaRPr>
          </a:p>
        </p:txBody>
      </p:sp>
      <p:pic>
        <p:nvPicPr>
          <p:cNvPr id="3" name="Picture 2" descr="pericarp2.jpg"/>
          <p:cNvPicPr>
            <a:picLocks noChangeAspect="1"/>
          </p:cNvPicPr>
          <p:nvPr/>
        </p:nvPicPr>
        <p:blipFill>
          <a:blip r:embed="rId2" cstate="email"/>
          <a:stretch>
            <a:fillRect/>
          </a:stretch>
        </p:blipFill>
        <p:spPr>
          <a:xfrm>
            <a:off x="457200" y="4838700"/>
            <a:ext cx="2266950" cy="2019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2">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 calcmode="lin" valueType="num">
                                      <p:cBhvr>
                                        <p:cTn id="16" dur="500" fill="hold"/>
                                        <p:tgtEl>
                                          <p:spTgt spid="2">
                                            <p:txEl>
                                              <p:pRg st="2" end="2"/>
                                            </p:txEl>
                                          </p:spTgt>
                                        </p:tgtEl>
                                        <p:attrNameLst>
                                          <p:attrName>ppt_w</p:attrName>
                                        </p:attrNameLst>
                                      </p:cBhvr>
                                      <p:tavLst>
                                        <p:tav tm="0">
                                          <p:val>
                                            <p:strVal val="#ppt_w*2.5"/>
                                          </p:val>
                                        </p:tav>
                                        <p:tav tm="100000">
                                          <p:val>
                                            <p:strVal val="#ppt_w"/>
                                          </p:val>
                                        </p:tav>
                                      </p:tavLst>
                                    </p:anim>
                                    <p:anim calcmode="lin" valueType="num">
                                      <p:cBhvr>
                                        <p:cTn id="17" dur="500" fill="hold"/>
                                        <p:tgtEl>
                                          <p:spTgt spid="2">
                                            <p:txEl>
                                              <p:pRg st="2" end="2"/>
                                            </p:txEl>
                                          </p:spTgt>
                                        </p:tgtEl>
                                        <p:attrNameLst>
                                          <p:attrName>ppt_h</p:attrName>
                                        </p:attrNameLst>
                                      </p:cBhvr>
                                      <p:tavLst>
                                        <p:tav tm="0">
                                          <p:val>
                                            <p:strVal val="#ppt_h*0.01"/>
                                          </p:val>
                                        </p:tav>
                                        <p:tav tm="100000">
                                          <p:val>
                                            <p:strVal val="#ppt_h"/>
                                          </p:val>
                                        </p:tav>
                                      </p:tavLst>
                                    </p:anim>
                                    <p:anim calcmode="lin" valueType="num">
                                      <p:cBhvr>
                                        <p:cTn id="18"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
                                            <p:txEl>
                                              <p:pRg st="2" end="2"/>
                                            </p:txEl>
                                          </p:spTgt>
                                        </p:tgtEl>
                                        <p:attrNameLst>
                                          <p:attrName>ppt_y</p:attrName>
                                        </p:attrNameLst>
                                      </p:cBhvr>
                                      <p:tavLst>
                                        <p:tav tm="0">
                                          <p:val>
                                            <p:strVal val="#ppt_h+1"/>
                                          </p:val>
                                        </p:tav>
                                        <p:tav tm="100000">
                                          <p:val>
                                            <p:strVal val="#ppt_y"/>
                                          </p:val>
                                        </p:tav>
                                      </p:tavLst>
                                    </p:anim>
                                    <p:animEffect transition="in" filter="fade">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p:cTn id="25" dur="500" fill="hold"/>
                                        <p:tgtEl>
                                          <p:spTgt spid="2">
                                            <p:txEl>
                                              <p:pRg st="4" end="4"/>
                                            </p:txEl>
                                          </p:spTgt>
                                        </p:tgtEl>
                                        <p:attrNameLst>
                                          <p:attrName>ppt_w</p:attrName>
                                        </p:attrNameLst>
                                      </p:cBhvr>
                                      <p:tavLst>
                                        <p:tav tm="0">
                                          <p:val>
                                            <p:strVal val="#ppt_w*2.5"/>
                                          </p:val>
                                        </p:tav>
                                        <p:tav tm="100000">
                                          <p:val>
                                            <p:strVal val="#ppt_w"/>
                                          </p:val>
                                        </p:tav>
                                      </p:tavLst>
                                    </p:anim>
                                    <p:anim calcmode="lin" valueType="num">
                                      <p:cBhvr>
                                        <p:cTn id="26" dur="500" fill="hold"/>
                                        <p:tgtEl>
                                          <p:spTgt spid="2">
                                            <p:txEl>
                                              <p:pRg st="4" end="4"/>
                                            </p:txEl>
                                          </p:spTgt>
                                        </p:tgtEl>
                                        <p:attrNameLst>
                                          <p:attrName>ppt_h</p:attrName>
                                        </p:attrNameLst>
                                      </p:cBhvr>
                                      <p:tavLst>
                                        <p:tav tm="0">
                                          <p:val>
                                            <p:strVal val="#ppt_h*0.01"/>
                                          </p:val>
                                        </p:tav>
                                        <p:tav tm="100000">
                                          <p:val>
                                            <p:strVal val="#ppt_h"/>
                                          </p:val>
                                        </p:tav>
                                      </p:tavLst>
                                    </p:anim>
                                    <p:anim calcmode="lin" valueType="num">
                                      <p:cBhvr>
                                        <p:cTn id="2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2">
                                            <p:txEl>
                                              <p:pRg st="4" end="4"/>
                                            </p:txEl>
                                          </p:spTgt>
                                        </p:tgtEl>
                                        <p:attrNameLst>
                                          <p:attrName>ppt_y</p:attrName>
                                        </p:attrNameLst>
                                      </p:cBhvr>
                                      <p:tavLst>
                                        <p:tav tm="0">
                                          <p:val>
                                            <p:strVal val="#ppt_h+1"/>
                                          </p:val>
                                        </p:tav>
                                        <p:tav tm="100000">
                                          <p:val>
                                            <p:strVal val="#ppt_y"/>
                                          </p:val>
                                        </p:tav>
                                      </p:tavLst>
                                    </p:anim>
                                    <p:animEffect transition="in" filter="fade">
                                      <p:cBhvr>
                                        <p:cTn id="29" dur="500"/>
                                        <p:tgtEl>
                                          <p:spTgt spid="2">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strVal val="#ppt_w*2.5"/>
                                          </p:val>
                                        </p:tav>
                                        <p:tav tm="100000">
                                          <p:val>
                                            <p:strVal val="#ppt_w"/>
                                          </p:val>
                                        </p:tav>
                                      </p:tavLst>
                                    </p:anim>
                                    <p:anim calcmode="lin" valueType="num">
                                      <p:cBhvr>
                                        <p:cTn id="35" dur="500" fill="hold"/>
                                        <p:tgtEl>
                                          <p:spTgt spid="3"/>
                                        </p:tgtEl>
                                        <p:attrNameLst>
                                          <p:attrName>ppt_h</p:attrName>
                                        </p:attrNameLst>
                                      </p:cBhvr>
                                      <p:tavLst>
                                        <p:tav tm="0">
                                          <p:val>
                                            <p:strVal val="#ppt_h*0.01"/>
                                          </p:val>
                                        </p:tav>
                                        <p:tav tm="100000">
                                          <p:val>
                                            <p:strVal val="#ppt_h"/>
                                          </p:val>
                                        </p:tav>
                                      </p:tavLst>
                                    </p:anim>
                                    <p:anim calcmode="lin" valueType="num">
                                      <p:cBhvr>
                                        <p:cTn id="36" dur="500" fill="hold"/>
                                        <p:tgtEl>
                                          <p:spTgt spid="3"/>
                                        </p:tgtEl>
                                        <p:attrNameLst>
                                          <p:attrName>ppt_x</p:attrName>
                                        </p:attrNameLst>
                                      </p:cBhvr>
                                      <p:tavLst>
                                        <p:tav tm="0">
                                          <p:val>
                                            <p:strVal val="#ppt_x"/>
                                          </p:val>
                                        </p:tav>
                                        <p:tav tm="100000">
                                          <p:val>
                                            <p:strVal val="#ppt_x"/>
                                          </p:val>
                                        </p:tav>
                                      </p:tavLst>
                                    </p:anim>
                                    <p:anim calcmode="lin" valueType="num">
                                      <p:cBhvr>
                                        <p:cTn id="37" dur="500" fill="hold"/>
                                        <p:tgtEl>
                                          <p:spTgt spid="3"/>
                                        </p:tgtEl>
                                        <p:attrNameLst>
                                          <p:attrName>ppt_y</p:attrName>
                                        </p:attrNameLst>
                                      </p:cBhvr>
                                      <p:tavLst>
                                        <p:tav tm="0">
                                          <p:val>
                                            <p:strVal val="#ppt_h+1"/>
                                          </p:val>
                                        </p:tav>
                                        <p:tav tm="100000">
                                          <p:val>
                                            <p:strVal val="#ppt_y"/>
                                          </p:val>
                                        </p:tav>
                                      </p:tavLst>
                                    </p:anim>
                                    <p:animEffect transition="in" filter="fade">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381999" cy="4724400"/>
          </a:xfrm>
        </p:spPr>
        <p:txBody>
          <a:bodyPr/>
          <a:lstStyle/>
          <a:p>
            <a:pPr algn="r" rtl="1">
              <a:buNone/>
            </a:pPr>
            <a:r>
              <a:rPr lang="ar-SA" sz="3600" b="1" dirty="0" smtClean="0">
                <a:solidFill>
                  <a:srgbClr val="00FF00"/>
                </a:solidFill>
              </a:rPr>
              <a:t>1- الحسلة </a:t>
            </a:r>
            <a:r>
              <a:rPr lang="en-US" sz="3600" b="1" dirty="0" smtClean="0">
                <a:solidFill>
                  <a:srgbClr val="00FF00"/>
                </a:solidFill>
              </a:rPr>
              <a:t>Drupe</a:t>
            </a:r>
            <a:endParaRPr lang="ar-SA" sz="3600" b="1" dirty="0" smtClean="0">
              <a:solidFill>
                <a:srgbClr val="00FF00"/>
              </a:solidFill>
            </a:endParaRPr>
          </a:p>
          <a:p>
            <a:pPr algn="just" rtl="1">
              <a:buNone/>
            </a:pPr>
            <a:r>
              <a:rPr lang="ar-SA" dirty="0" smtClean="0">
                <a:solidFill>
                  <a:srgbClr val="FFFF00"/>
                </a:solidFill>
              </a:rPr>
              <a:t>هي تنشأ من مبيض ذي كربلة واحدة عادة او عد كرابل ملتحمة ، ويتميز الغلاف الثمري إلى ثلاث طبقات:</a:t>
            </a:r>
          </a:p>
          <a:p>
            <a:pPr marL="514350" indent="-514350" algn="just" rtl="1">
              <a:buClr>
                <a:srgbClr val="FFFF00"/>
              </a:buClr>
              <a:buSzPct val="100000"/>
              <a:buFont typeface="+mj-lt"/>
              <a:buAutoNum type="arabicPeriod"/>
            </a:pPr>
            <a:r>
              <a:rPr lang="ar-SA" dirty="0" smtClean="0">
                <a:solidFill>
                  <a:srgbClr val="00B0F0"/>
                </a:solidFill>
              </a:rPr>
              <a:t>غلاف خارجي جلدي رقيق</a:t>
            </a:r>
          </a:p>
          <a:p>
            <a:pPr marL="514350" indent="-514350" algn="just" rtl="1">
              <a:buClr>
                <a:srgbClr val="FFFF00"/>
              </a:buClr>
              <a:buSzPct val="100000"/>
              <a:buFont typeface="+mj-lt"/>
              <a:buAutoNum type="arabicPeriod"/>
            </a:pPr>
            <a:r>
              <a:rPr lang="ar-SA" dirty="0" smtClean="0">
                <a:solidFill>
                  <a:srgbClr val="00FF00"/>
                </a:solidFill>
              </a:rPr>
              <a:t>غلاف وسطي شحمي او لحمي او ليفي  </a:t>
            </a:r>
          </a:p>
          <a:p>
            <a:pPr marL="514350" indent="-514350" algn="just" rtl="1">
              <a:buClr>
                <a:srgbClr val="FFFF00"/>
              </a:buClr>
              <a:buSzPct val="100000"/>
              <a:buFont typeface="+mj-lt"/>
              <a:buAutoNum type="arabicPeriod"/>
            </a:pPr>
            <a:r>
              <a:rPr lang="ar-SA" dirty="0" smtClean="0">
                <a:solidFill>
                  <a:schemeClr val="accent6"/>
                </a:solidFill>
              </a:rPr>
              <a:t>غلاف داخلي خشبي سميك صلب ويوجد بداخله عادة بذرة واحدة ذات قصرة غشائية رقيقة كما في ثمار المشمس والخوخ والبرقوق والزيتون واللوز والبندق والمانجو وعين الجمل</a:t>
            </a:r>
            <a:r>
              <a:rPr lang="en-US" dirty="0" smtClean="0">
                <a:solidFill>
                  <a:schemeClr val="accent6"/>
                </a:solidFill>
              </a:rPr>
              <a:t> </a:t>
            </a:r>
            <a:r>
              <a:rPr lang="en-US" dirty="0" smtClean="0">
                <a:solidFill>
                  <a:srgbClr val="FF0000"/>
                </a:solidFill>
              </a:rPr>
              <a:t>walnut</a:t>
            </a:r>
            <a:r>
              <a:rPr lang="en-US" dirty="0" smtClean="0">
                <a:solidFill>
                  <a:schemeClr val="accent6"/>
                </a:solidFill>
              </a:rPr>
              <a:t> </a:t>
            </a:r>
            <a:r>
              <a:rPr lang="ar-SA" dirty="0" smtClean="0">
                <a:solidFill>
                  <a:schemeClr val="accent6"/>
                </a:solidFill>
              </a:rPr>
              <a:t> وجوز الهند </a:t>
            </a:r>
            <a:r>
              <a:rPr lang="en-US" dirty="0" smtClean="0">
                <a:solidFill>
                  <a:srgbClr val="FF0000"/>
                </a:solidFill>
              </a:rPr>
              <a:t>coconut</a:t>
            </a:r>
            <a:r>
              <a:rPr lang="ar-SA" dirty="0" smtClean="0">
                <a:solidFill>
                  <a:schemeClr val="accent6"/>
                </a:solidFill>
              </a:rPr>
              <a:t> .</a:t>
            </a:r>
            <a:endParaRPr lang="en-US" dirty="0">
              <a:solidFill>
                <a:schemeClr val="accent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upe.jpg"/>
          <p:cNvPicPr>
            <a:picLocks noChangeAspect="1"/>
          </p:cNvPicPr>
          <p:nvPr/>
        </p:nvPicPr>
        <p:blipFill>
          <a:blip r:embed="rId2" cstate="email"/>
          <a:stretch>
            <a:fillRect/>
          </a:stretch>
        </p:blipFill>
        <p:spPr>
          <a:xfrm>
            <a:off x="5029199" y="457200"/>
            <a:ext cx="2884995" cy="2152650"/>
          </a:xfrm>
          <a:prstGeom prst="rect">
            <a:avLst/>
          </a:prstGeom>
        </p:spPr>
      </p:pic>
      <p:pic>
        <p:nvPicPr>
          <p:cNvPr id="5" name="Picture 4" descr="drupe1.jpg"/>
          <p:cNvPicPr>
            <a:picLocks noChangeAspect="1"/>
          </p:cNvPicPr>
          <p:nvPr/>
        </p:nvPicPr>
        <p:blipFill>
          <a:blip r:embed="rId3" cstate="email"/>
          <a:stretch>
            <a:fillRect/>
          </a:stretch>
        </p:blipFill>
        <p:spPr>
          <a:xfrm>
            <a:off x="2514600" y="2133600"/>
            <a:ext cx="2310977" cy="2019300"/>
          </a:xfrm>
          <a:prstGeom prst="rect">
            <a:avLst/>
          </a:prstGeom>
        </p:spPr>
      </p:pic>
      <p:pic>
        <p:nvPicPr>
          <p:cNvPr id="6" name="Picture 5" descr="drupe2.jpg"/>
          <p:cNvPicPr>
            <a:picLocks noChangeAspect="1"/>
          </p:cNvPicPr>
          <p:nvPr/>
        </p:nvPicPr>
        <p:blipFill>
          <a:blip r:embed="rId4" cstate="email"/>
          <a:stretch>
            <a:fillRect/>
          </a:stretch>
        </p:blipFill>
        <p:spPr>
          <a:xfrm>
            <a:off x="2819400" y="4495800"/>
            <a:ext cx="2286000" cy="2060778"/>
          </a:xfrm>
          <a:prstGeom prst="rect">
            <a:avLst/>
          </a:prstGeom>
        </p:spPr>
      </p:pic>
      <p:pic>
        <p:nvPicPr>
          <p:cNvPr id="7" name="Picture 6" descr="drupe4.jpg"/>
          <p:cNvPicPr>
            <a:picLocks noChangeAspect="1"/>
          </p:cNvPicPr>
          <p:nvPr/>
        </p:nvPicPr>
        <p:blipFill>
          <a:blip r:embed="rId5" cstate="email"/>
          <a:stretch>
            <a:fillRect/>
          </a:stretch>
        </p:blipFill>
        <p:spPr>
          <a:xfrm>
            <a:off x="304800" y="2590800"/>
            <a:ext cx="1907560" cy="2381250"/>
          </a:xfrm>
          <a:prstGeom prst="rect">
            <a:avLst/>
          </a:prstGeom>
        </p:spPr>
      </p:pic>
      <p:pic>
        <p:nvPicPr>
          <p:cNvPr id="8" name="Picture 7" descr="drupe5.jpg"/>
          <p:cNvPicPr>
            <a:picLocks noChangeAspect="1"/>
          </p:cNvPicPr>
          <p:nvPr/>
        </p:nvPicPr>
        <p:blipFill>
          <a:blip r:embed="rId6" cstate="email"/>
          <a:stretch>
            <a:fillRect/>
          </a:stretch>
        </p:blipFill>
        <p:spPr>
          <a:xfrm>
            <a:off x="762000" y="457200"/>
            <a:ext cx="2703414" cy="1447800"/>
          </a:xfrm>
          <a:prstGeom prst="rect">
            <a:avLst/>
          </a:prstGeom>
        </p:spPr>
      </p:pic>
      <p:pic>
        <p:nvPicPr>
          <p:cNvPr id="9" name="Picture 8" descr="drupe3.jpg"/>
          <p:cNvPicPr>
            <a:picLocks noChangeAspect="1"/>
          </p:cNvPicPr>
          <p:nvPr/>
        </p:nvPicPr>
        <p:blipFill>
          <a:blip r:embed="rId7" cstate="email"/>
          <a:stretch>
            <a:fillRect/>
          </a:stretch>
        </p:blipFill>
        <p:spPr>
          <a:xfrm>
            <a:off x="5231336" y="3505200"/>
            <a:ext cx="2836340" cy="21240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8" presetClass="entr" presetSubtype="0" accel="10000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strVal val="#ppt_w*2.5"/>
                                          </p:val>
                                        </p:tav>
                                        <p:tav tm="100000">
                                          <p:val>
                                            <p:strVal val="#ppt_w"/>
                                          </p:val>
                                        </p:tav>
                                      </p:tavLst>
                                    </p:anim>
                                    <p:anim calcmode="lin" valueType="num">
                                      <p:cBhvr>
                                        <p:cTn id="21" dur="500" fill="hold"/>
                                        <p:tgtEl>
                                          <p:spTgt spid="5"/>
                                        </p:tgtEl>
                                        <p:attrNameLst>
                                          <p:attrName>ppt_h</p:attrName>
                                        </p:attrNameLst>
                                      </p:cBhvr>
                                      <p:tavLst>
                                        <p:tav tm="0">
                                          <p:val>
                                            <p:strVal val="#ppt_h*0.01"/>
                                          </p:val>
                                        </p:tav>
                                        <p:tav tm="100000">
                                          <p:val>
                                            <p:strVal val="#ppt_h"/>
                                          </p:val>
                                        </p:tav>
                                      </p:tavLst>
                                    </p:anim>
                                    <p:anim calcmode="lin" valueType="num">
                                      <p:cBhvr>
                                        <p:cTn id="22" dur="500" fill="hold"/>
                                        <p:tgtEl>
                                          <p:spTgt spid="5"/>
                                        </p:tgtEl>
                                        <p:attrNameLst>
                                          <p:attrName>ppt_x</p:attrName>
                                        </p:attrNameLst>
                                      </p:cBhvr>
                                      <p:tavLst>
                                        <p:tav tm="0">
                                          <p:val>
                                            <p:strVal val="#ppt_x"/>
                                          </p:val>
                                        </p:tav>
                                        <p:tav tm="100000">
                                          <p:val>
                                            <p:strVal val="#ppt_x"/>
                                          </p:val>
                                        </p:tav>
                                      </p:tavLst>
                                    </p:anim>
                                    <p:anim calcmode="lin" valueType="num">
                                      <p:cBhvr>
                                        <p:cTn id="23" dur="500" fill="hold"/>
                                        <p:tgtEl>
                                          <p:spTgt spid="5"/>
                                        </p:tgtEl>
                                        <p:attrNameLst>
                                          <p:attrName>ppt_y</p:attrName>
                                        </p:attrNameLst>
                                      </p:cBhvr>
                                      <p:tavLst>
                                        <p:tav tm="0">
                                          <p:val>
                                            <p:strVal val="#ppt_h+1"/>
                                          </p:val>
                                        </p:tav>
                                        <p:tav tm="100000">
                                          <p:val>
                                            <p:strVal val="#ppt_y"/>
                                          </p:val>
                                        </p:tav>
                                      </p:tavLst>
                                    </p:anim>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4" presetClass="entr" presetSubtype="0" accel="10000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strVal val="#ppt_w*0.05"/>
                                          </p:val>
                                        </p:tav>
                                        <p:tav tm="100000">
                                          <p:val>
                                            <p:strVal val="#ppt_w"/>
                                          </p:val>
                                        </p:tav>
                                      </p:tavLst>
                                    </p:anim>
                                    <p:anim calcmode="lin" valueType="num">
                                      <p:cBhvr>
                                        <p:cTn id="30" dur="500" fill="hold"/>
                                        <p:tgtEl>
                                          <p:spTgt spid="6"/>
                                        </p:tgtEl>
                                        <p:attrNameLst>
                                          <p:attrName>ppt_h</p:attrName>
                                        </p:attrNameLst>
                                      </p:cBhvr>
                                      <p:tavLst>
                                        <p:tav tm="0">
                                          <p:val>
                                            <p:strVal val="#ppt_h"/>
                                          </p:val>
                                        </p:tav>
                                        <p:tav tm="100000">
                                          <p:val>
                                            <p:strVal val="#ppt_h"/>
                                          </p:val>
                                        </p:tav>
                                      </p:tavLst>
                                    </p:anim>
                                    <p:anim calcmode="lin" valueType="num">
                                      <p:cBhvr>
                                        <p:cTn id="31" dur="500" fill="hold"/>
                                        <p:tgtEl>
                                          <p:spTgt spid="6"/>
                                        </p:tgtEl>
                                        <p:attrNameLst>
                                          <p:attrName>ppt_x</p:attrName>
                                        </p:attrNameLst>
                                      </p:cBhvr>
                                      <p:tavLst>
                                        <p:tav tm="0">
                                          <p:val>
                                            <p:strVal val="#ppt_x-.2"/>
                                          </p:val>
                                        </p:tav>
                                        <p:tav tm="100000">
                                          <p:val>
                                            <p:strVal val="#ppt_x"/>
                                          </p:val>
                                        </p:tav>
                                      </p:tavLst>
                                    </p:anim>
                                    <p:anim calcmode="lin" valueType="num">
                                      <p:cBhvr>
                                        <p:cTn id="32" dur="500" fill="hold"/>
                                        <p:tgtEl>
                                          <p:spTgt spid="6"/>
                                        </p:tgtEl>
                                        <p:attrNameLst>
                                          <p:attrName>ppt_y</p:attrName>
                                        </p:attrNameLst>
                                      </p:cBhvr>
                                      <p:tavLst>
                                        <p:tav tm="0">
                                          <p:val>
                                            <p:strVal val="#ppt_y"/>
                                          </p:val>
                                        </p:tav>
                                        <p:tav tm="100000">
                                          <p:val>
                                            <p:strVal val="#ppt_y"/>
                                          </p:val>
                                        </p:tav>
                                      </p:tavLst>
                                    </p:anim>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900" decel="100000" fill="hold"/>
                                        <p:tgtEl>
                                          <p:spTgt spid="8"/>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5" presetClass="entr" presetSubtype="0" fill="hold" nodeType="click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1000" fill="hold"/>
                                        <p:tgtEl>
                                          <p:spTgt spid="7"/>
                                        </p:tgtEl>
                                        <p:attrNameLst>
                                          <p:attrName>ppt_w</p:attrName>
                                        </p:attrNameLst>
                                      </p:cBhvr>
                                      <p:tavLst>
                                        <p:tav tm="0">
                                          <p:val>
                                            <p:fltVal val="0"/>
                                          </p:val>
                                        </p:tav>
                                        <p:tav tm="100000">
                                          <p:val>
                                            <p:strVal val="#ppt_w"/>
                                          </p:val>
                                        </p:tav>
                                      </p:tavLst>
                                    </p:anim>
                                    <p:anim calcmode="lin" valueType="num">
                                      <p:cBhvr>
                                        <p:cTn id="47" dur="1000" fill="hold"/>
                                        <p:tgtEl>
                                          <p:spTgt spid="7"/>
                                        </p:tgtEl>
                                        <p:attrNameLst>
                                          <p:attrName>ppt_h</p:attrName>
                                        </p:attrNameLst>
                                      </p:cBhvr>
                                      <p:tavLst>
                                        <p:tav tm="0">
                                          <p:val>
                                            <p:fltVal val="0"/>
                                          </p:val>
                                        </p:tav>
                                        <p:tav tm="100000">
                                          <p:val>
                                            <p:strVal val="#ppt_h"/>
                                          </p:val>
                                        </p:tav>
                                      </p:tavLst>
                                    </p:anim>
                                    <p:anim calcmode="lin" valueType="num">
                                      <p:cBhvr>
                                        <p:cTn id="4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81000" y="304800"/>
            <a:ext cx="8381999" cy="3810000"/>
          </a:xfrm>
          <a:prstGeom prst="rect">
            <a:avLst/>
          </a:prstGeom>
        </p:spPr>
        <p:txBody>
          <a:bodyPr/>
          <a:lstStyle/>
          <a:p>
            <a:pPr marL="342900" marR="0" lvl="0" indent="-342900" algn="just" defTabSz="914400" rtl="1" eaLnBrk="1" fontAlgn="base" latinLnBrk="0" hangingPunct="1">
              <a:lnSpc>
                <a:spcPct val="90000"/>
              </a:lnSpc>
              <a:spcBef>
                <a:spcPct val="20000"/>
              </a:spcBef>
              <a:spcAft>
                <a:spcPct val="0"/>
              </a:spcAft>
              <a:buClr>
                <a:schemeClr val="tx2"/>
              </a:buClr>
              <a:buSzPct val="75000"/>
              <a:buFont typeface="Wingdings" pitchFamily="2" charset="2"/>
              <a:buChar char="l"/>
              <a:tabLst/>
              <a:defRPr/>
            </a:pPr>
            <a:r>
              <a:rPr kumimoji="0" lang="ar-SA" sz="3200" b="0" i="0" u="none" strike="noStrike" kern="0" cap="none" spc="0" normalizeH="0" baseline="0" noProof="0" dirty="0" smtClean="0">
                <a:ln>
                  <a:noFill/>
                </a:ln>
                <a:solidFill>
                  <a:srgbClr val="FFFF00"/>
                </a:solidFill>
                <a:effectLst/>
                <a:uLnTx/>
                <a:uFillTx/>
                <a:latin typeface="+mn-lt"/>
                <a:ea typeface="+mn-ea"/>
                <a:cs typeface="+mn-cs"/>
              </a:rPr>
              <a:t>وينشأ جوز الهند والجوز وعين الجمل  من مبيض</a:t>
            </a:r>
            <a:r>
              <a:rPr kumimoji="0" lang="ar-SA" sz="3200" b="0" i="0" u="none" strike="noStrike" kern="0" cap="none" spc="0" normalizeH="0" noProof="0" dirty="0" smtClean="0">
                <a:ln>
                  <a:noFill/>
                </a:ln>
                <a:solidFill>
                  <a:srgbClr val="FFFF00"/>
                </a:solidFill>
                <a:effectLst/>
                <a:uLnTx/>
                <a:uFillTx/>
                <a:latin typeface="+mn-lt"/>
                <a:ea typeface="+mn-ea"/>
                <a:cs typeface="+mn-cs"/>
              </a:rPr>
              <a:t> ملتحم الكرابل وفي جوز الهند الغلاف الثمري الوسطي ليفي يساعد على طفو الثمار على الماء ، وتسمى حسله ليفية ، وبداخل الغلاف الداخلي الخشبي يوجد الإندوسبيرم الذي يؤكل وبداخله يوجد الجنين صغير منغمس في الجزء الجوف الكروي من ناحية قاعدة الثمرة ويكون هذا التجويف او الفراغ ملئ بالعصارة او السائل المائي وقد تتكون الحسلة من مبيض علوي كما في المشمش او من مبيض سفلي كما في الجوز.</a:t>
            </a:r>
            <a:endParaRPr kumimoji="0" lang="en-US" sz="3200" b="0" i="0" u="none" strike="noStrike" kern="0" cap="none" spc="0" normalizeH="0" baseline="0" noProof="0" dirty="0">
              <a:ln>
                <a:noFill/>
              </a:ln>
              <a:solidFill>
                <a:srgbClr val="FFFF00"/>
              </a:solidFill>
              <a:effectLst/>
              <a:uLnTx/>
              <a:uFillTx/>
              <a:latin typeface="+mn-lt"/>
              <a:ea typeface="+mn-ea"/>
              <a:cs typeface="+mn-cs"/>
            </a:endParaRPr>
          </a:p>
        </p:txBody>
      </p:sp>
      <p:pic>
        <p:nvPicPr>
          <p:cNvPr id="5122" name="Picture 2"/>
          <p:cNvPicPr>
            <a:picLocks noChangeAspect="1" noChangeArrowheads="1"/>
          </p:cNvPicPr>
          <p:nvPr/>
        </p:nvPicPr>
        <p:blipFill>
          <a:blip r:embed="rId2" cstate="email"/>
          <a:srcRect/>
          <a:stretch>
            <a:fillRect/>
          </a:stretch>
        </p:blipFill>
        <p:spPr bwMode="auto">
          <a:xfrm>
            <a:off x="1981200" y="4191000"/>
            <a:ext cx="5102225" cy="23304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2">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5122"/>
                                        </p:tgtEl>
                                        <p:attrNameLst>
                                          <p:attrName>style.visibility</p:attrName>
                                        </p:attrNameLst>
                                      </p:cBhvr>
                                      <p:to>
                                        <p:strVal val="visible"/>
                                      </p:to>
                                    </p:set>
                                    <p:anim calcmode="lin" valueType="num">
                                      <p:cBhvr>
                                        <p:cTn id="16" dur="500" fill="hold"/>
                                        <p:tgtEl>
                                          <p:spTgt spid="5122"/>
                                        </p:tgtEl>
                                        <p:attrNameLst>
                                          <p:attrName>ppt_w</p:attrName>
                                        </p:attrNameLst>
                                      </p:cBhvr>
                                      <p:tavLst>
                                        <p:tav tm="0">
                                          <p:val>
                                            <p:strVal val="#ppt_w*2.5"/>
                                          </p:val>
                                        </p:tav>
                                        <p:tav tm="100000">
                                          <p:val>
                                            <p:strVal val="#ppt_w"/>
                                          </p:val>
                                        </p:tav>
                                      </p:tavLst>
                                    </p:anim>
                                    <p:anim calcmode="lin" valueType="num">
                                      <p:cBhvr>
                                        <p:cTn id="17" dur="500" fill="hold"/>
                                        <p:tgtEl>
                                          <p:spTgt spid="5122"/>
                                        </p:tgtEl>
                                        <p:attrNameLst>
                                          <p:attrName>ppt_h</p:attrName>
                                        </p:attrNameLst>
                                      </p:cBhvr>
                                      <p:tavLst>
                                        <p:tav tm="0">
                                          <p:val>
                                            <p:strVal val="#ppt_h*0.01"/>
                                          </p:val>
                                        </p:tav>
                                        <p:tav tm="100000">
                                          <p:val>
                                            <p:strVal val="#ppt_h"/>
                                          </p:val>
                                        </p:tav>
                                      </p:tavLst>
                                    </p:anim>
                                    <p:anim calcmode="lin" valueType="num">
                                      <p:cBhvr>
                                        <p:cTn id="18" dur="500" fill="hold"/>
                                        <p:tgtEl>
                                          <p:spTgt spid="5122"/>
                                        </p:tgtEl>
                                        <p:attrNameLst>
                                          <p:attrName>ppt_x</p:attrName>
                                        </p:attrNameLst>
                                      </p:cBhvr>
                                      <p:tavLst>
                                        <p:tav tm="0">
                                          <p:val>
                                            <p:strVal val="#ppt_x"/>
                                          </p:val>
                                        </p:tav>
                                        <p:tav tm="100000">
                                          <p:val>
                                            <p:strVal val="#ppt_x"/>
                                          </p:val>
                                        </p:tav>
                                      </p:tavLst>
                                    </p:anim>
                                    <p:anim calcmode="lin" valueType="num">
                                      <p:cBhvr>
                                        <p:cTn id="19" dur="500" fill="hold"/>
                                        <p:tgtEl>
                                          <p:spTgt spid="5122"/>
                                        </p:tgtEl>
                                        <p:attrNameLst>
                                          <p:attrName>ppt_y</p:attrName>
                                        </p:attrNameLst>
                                      </p:cBhvr>
                                      <p:tavLst>
                                        <p:tav tm="0">
                                          <p:val>
                                            <p:strVal val="#ppt_h+1"/>
                                          </p:val>
                                        </p:tav>
                                        <p:tav tm="100000">
                                          <p:val>
                                            <p:strVal val="#ppt_y"/>
                                          </p:val>
                                        </p:tav>
                                      </p:tavLst>
                                    </p:anim>
                                    <p:animEffect transition="in" filter="fade">
                                      <p:cBhvr>
                                        <p:cTn id="20"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609600"/>
            <a:ext cx="8381999" cy="5791200"/>
          </a:xfrm>
          <a:prstGeom prst="rect">
            <a:avLst/>
          </a:prstGeom>
        </p:spPr>
        <p:txBody>
          <a:bodyPr/>
          <a:lstStyle/>
          <a:p>
            <a:pPr marL="342900" marR="0" lvl="0" indent="-342900" algn="r" defTabSz="914400" rtl="1" eaLnBrk="1" fontAlgn="base" latinLnBrk="0" hangingPunct="1">
              <a:lnSpc>
                <a:spcPct val="90000"/>
              </a:lnSpc>
              <a:spcBef>
                <a:spcPct val="20000"/>
              </a:spcBef>
              <a:spcAft>
                <a:spcPct val="0"/>
              </a:spcAft>
              <a:buClr>
                <a:schemeClr val="tx2"/>
              </a:buClr>
              <a:buSzPct val="75000"/>
              <a:tabLst/>
              <a:defRPr/>
            </a:pPr>
            <a:r>
              <a:rPr kumimoji="0" lang="ar-SA" sz="3600" b="1" i="0" u="none" strike="noStrike" kern="0" cap="none" spc="0" normalizeH="0" baseline="0" noProof="0" dirty="0" smtClean="0">
                <a:ln>
                  <a:noFill/>
                </a:ln>
                <a:solidFill>
                  <a:srgbClr val="00FF00"/>
                </a:solidFill>
                <a:effectLst/>
                <a:uLnTx/>
                <a:uFillTx/>
                <a:latin typeface="+mn-lt"/>
                <a:ea typeface="+mn-ea"/>
                <a:cs typeface="+mn-cs"/>
              </a:rPr>
              <a:t>2- </a:t>
            </a:r>
            <a:r>
              <a:rPr lang="ar-SA" sz="3600" b="1" dirty="0" smtClean="0">
                <a:solidFill>
                  <a:srgbClr val="00FF00"/>
                </a:solidFill>
                <a:latin typeface="+mn-lt"/>
                <a:cs typeface="+mn-cs"/>
              </a:rPr>
              <a:t>اللبية</a:t>
            </a:r>
            <a:r>
              <a:rPr kumimoji="0" lang="ar-SA" sz="3600" b="1" i="0" u="none" strike="noStrike" kern="0" cap="none" spc="0" normalizeH="0" baseline="0" noProof="0" dirty="0" smtClean="0">
                <a:ln>
                  <a:noFill/>
                </a:ln>
                <a:solidFill>
                  <a:srgbClr val="00FF00"/>
                </a:solidFill>
                <a:effectLst/>
                <a:uLnTx/>
                <a:uFillTx/>
                <a:latin typeface="+mn-lt"/>
                <a:ea typeface="+mn-ea"/>
                <a:cs typeface="+mn-cs"/>
              </a:rPr>
              <a:t> ”العنبة“ </a:t>
            </a:r>
            <a:r>
              <a:rPr kumimoji="0" lang="en-US" sz="3600" b="1" i="0" u="none" strike="noStrike" kern="0" cap="none" spc="0" normalizeH="0" baseline="0" noProof="0" dirty="0" smtClean="0">
                <a:ln>
                  <a:noFill/>
                </a:ln>
                <a:solidFill>
                  <a:srgbClr val="00FF00"/>
                </a:solidFill>
                <a:effectLst/>
                <a:uLnTx/>
                <a:uFillTx/>
                <a:latin typeface="+mn-lt"/>
                <a:ea typeface="+mn-ea"/>
                <a:cs typeface="+mn-cs"/>
              </a:rPr>
              <a:t>Berry</a:t>
            </a:r>
            <a:endParaRPr kumimoji="0" lang="ar-SA" sz="3600" b="1" i="0" u="none" strike="noStrike" kern="0" cap="none" spc="0" normalizeH="0" baseline="0" noProof="0" dirty="0" smtClean="0">
              <a:ln>
                <a:noFill/>
              </a:ln>
              <a:solidFill>
                <a:srgbClr val="00FF00"/>
              </a:solidFill>
              <a:effectLst/>
              <a:uLnTx/>
              <a:uFillTx/>
              <a:latin typeface="+mn-lt"/>
              <a:ea typeface="+mn-ea"/>
              <a:cs typeface="+mn-cs"/>
            </a:endParaRPr>
          </a:p>
          <a:p>
            <a:pPr marL="342900" lvl="0" indent="-342900" algn="just" rtl="1">
              <a:lnSpc>
                <a:spcPct val="90000"/>
              </a:lnSpc>
              <a:spcBef>
                <a:spcPct val="20000"/>
              </a:spcBef>
              <a:buClr>
                <a:schemeClr val="tx2"/>
              </a:buClr>
              <a:buSzPct val="75000"/>
              <a:buFont typeface="Wingdings" pitchFamily="2" charset="2"/>
              <a:buChar char="l"/>
              <a:defRPr/>
            </a:pPr>
            <a:r>
              <a:rPr kumimoji="0" lang="ar-SA" sz="3200" kern="0" dirty="0" smtClean="0">
                <a:solidFill>
                  <a:srgbClr val="FFFF00"/>
                </a:solidFill>
                <a:latin typeface="+mn-lt"/>
                <a:cs typeface="+mn-cs"/>
              </a:rPr>
              <a:t>وهي تشبه العنب وفيها الغلاف الثمري الخارجي جلدي رقيق والوسطى لحمي والداخلي لحمي او غشائي وهي تختلف عن الحسلة في أن الطبقة الجدار الداخلية غير صلبة بل تكون لحية او غشائي وبداخلها البذور ، وهذه الثمار قد تنشأ من مبيض سفلي كما في الخيار والرمان والقرع والموز او من مبيض علوي كما في العنب والبرتقال والبلح والطماطم.</a:t>
            </a:r>
          </a:p>
          <a:p>
            <a:pPr marL="342900" lvl="0" indent="-342900" algn="just" rtl="1">
              <a:lnSpc>
                <a:spcPct val="90000"/>
              </a:lnSpc>
              <a:spcBef>
                <a:spcPct val="20000"/>
              </a:spcBef>
              <a:buClr>
                <a:schemeClr val="tx2"/>
              </a:buClr>
              <a:buSzPct val="75000"/>
              <a:buFont typeface="Wingdings" pitchFamily="2" charset="2"/>
              <a:buChar char="l"/>
            </a:pPr>
            <a:r>
              <a:rPr kumimoji="0" lang="ar-SA" sz="3200" b="0" i="0" u="none" strike="noStrike" kern="0" cap="none" spc="0" normalizeH="0" baseline="0" noProof="0" dirty="0" smtClean="0">
                <a:ln>
                  <a:noFill/>
                </a:ln>
                <a:solidFill>
                  <a:srgbClr val="00FF00"/>
                </a:solidFill>
                <a:effectLst/>
                <a:uLnTx/>
                <a:uFillTx/>
                <a:latin typeface="+mn-lt"/>
                <a:ea typeface="+mn-ea"/>
                <a:cs typeface="+mn-cs"/>
              </a:rPr>
              <a:t>وكثير</a:t>
            </a:r>
            <a:r>
              <a:rPr kumimoji="0" lang="ar-SA" sz="3200" b="0" i="0" u="none" strike="noStrike" kern="0" cap="none" spc="0" normalizeH="0" noProof="0" dirty="0" smtClean="0">
                <a:ln>
                  <a:noFill/>
                </a:ln>
                <a:solidFill>
                  <a:srgbClr val="00FF00"/>
                </a:solidFill>
                <a:effectLst/>
                <a:uLnTx/>
                <a:uFillTx/>
                <a:latin typeface="+mn-lt"/>
                <a:ea typeface="+mn-ea"/>
                <a:cs typeface="+mn-cs"/>
              </a:rPr>
              <a:t> ما يصعب التمييز بين الغلافين الثمريين </a:t>
            </a:r>
            <a:r>
              <a:rPr kumimoji="0" lang="ar-SA" sz="3200" kern="0" dirty="0" smtClean="0">
                <a:solidFill>
                  <a:srgbClr val="00FF00"/>
                </a:solidFill>
                <a:latin typeface="+mn-lt"/>
                <a:cs typeface="+mn-cs"/>
              </a:rPr>
              <a:t>الوسطي والداخلي </a:t>
            </a:r>
            <a:r>
              <a:rPr kumimoji="0" lang="ar-SA" sz="3200" b="0" i="0" u="none" strike="noStrike" kern="0" cap="none" spc="0" normalizeH="0" noProof="0" dirty="0" smtClean="0">
                <a:ln>
                  <a:noFill/>
                </a:ln>
                <a:solidFill>
                  <a:srgbClr val="00FF00"/>
                </a:solidFill>
                <a:effectLst/>
                <a:uLnTx/>
                <a:uFillTx/>
                <a:latin typeface="+mn-lt"/>
                <a:ea typeface="+mn-ea"/>
                <a:cs typeface="+mn-cs"/>
              </a:rPr>
              <a:t>كما في العنب والطماطم ، اما في البلح فيكون الغلاف  الداخلي رقيق ويحيط بالبذرة ، والموز ثمرة لبية نادراً ما تتكون بها بذور لأنها تتكون بكرياً وفي البرتقال وغيرة من الموالح تنشأ الثمرة من مبيض علوي مكون من كرابل ملحمة.</a:t>
            </a:r>
          </a:p>
          <a:p>
            <a:pPr marL="342900" lvl="0" indent="-342900" algn="r" rtl="1">
              <a:lnSpc>
                <a:spcPct val="90000"/>
              </a:lnSpc>
              <a:spcBef>
                <a:spcPct val="20000"/>
              </a:spcBef>
              <a:buClr>
                <a:schemeClr val="tx2"/>
              </a:buClr>
              <a:buSzPct val="75000"/>
              <a:buFont typeface="Wingdings" pitchFamily="2" charset="2"/>
              <a:buChar char="l"/>
            </a:pPr>
            <a:r>
              <a:rPr kumimoji="0" lang="ar-SA" sz="3200" b="0" i="0" u="none" strike="noStrike" kern="0" cap="none" spc="0" normalizeH="0" noProof="0" dirty="0" smtClean="0">
                <a:ln>
                  <a:noFill/>
                </a:ln>
                <a:solidFill>
                  <a:schemeClr val="tx1"/>
                </a:solidFill>
                <a:effectLst/>
                <a:uLnTx/>
                <a:uFillTx/>
                <a:latin typeface="+mn-lt"/>
                <a:ea typeface="+mn-ea"/>
                <a:cs typeface="+mn-cs"/>
              </a:rPr>
              <a:t> </a:t>
            </a:r>
            <a:endParaRPr kumimoji="0" lang="ar-SA" sz="3200" kern="0" dirty="0" smtClean="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2">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p:cTn id="16" dur="500" fill="hold"/>
                                        <p:tgtEl>
                                          <p:spTgt spid="2">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2">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2">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2">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1000"/>
                                        <p:tgtEl>
                                          <p:spTgt spid="2">
                                            <p:txEl>
                                              <p:pRg st="2" end="2"/>
                                            </p:txEl>
                                          </p:spTgt>
                                        </p:tgtEl>
                                      </p:cBhvr>
                                    </p:animEffect>
                                    <p:anim calcmode="lin" valueType="num">
                                      <p:cBhvr>
                                        <p:cTn id="2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rry.bmp"/>
          <p:cNvPicPr>
            <a:picLocks noChangeAspect="1"/>
          </p:cNvPicPr>
          <p:nvPr/>
        </p:nvPicPr>
        <p:blipFill>
          <a:blip r:embed="rId2" cstate="email"/>
          <a:stretch>
            <a:fillRect/>
          </a:stretch>
        </p:blipFill>
        <p:spPr>
          <a:xfrm>
            <a:off x="1295400" y="457200"/>
            <a:ext cx="2581038" cy="2425398"/>
          </a:xfrm>
          <a:prstGeom prst="rect">
            <a:avLst/>
          </a:prstGeom>
        </p:spPr>
      </p:pic>
      <p:pic>
        <p:nvPicPr>
          <p:cNvPr id="3" name="Picture 2" descr="berry1.jpg"/>
          <p:cNvPicPr>
            <a:picLocks noChangeAspect="1"/>
          </p:cNvPicPr>
          <p:nvPr/>
        </p:nvPicPr>
        <p:blipFill>
          <a:blip r:embed="rId3" cstate="email"/>
          <a:stretch>
            <a:fillRect/>
          </a:stretch>
        </p:blipFill>
        <p:spPr>
          <a:xfrm>
            <a:off x="3429000" y="2198688"/>
            <a:ext cx="4267200" cy="2755900"/>
          </a:xfrm>
          <a:prstGeom prst="rect">
            <a:avLst/>
          </a:prstGeom>
        </p:spPr>
      </p:pic>
      <p:pic>
        <p:nvPicPr>
          <p:cNvPr id="4" name="Picture 3" descr="berry2.jpg"/>
          <p:cNvPicPr>
            <a:picLocks noChangeAspect="1"/>
          </p:cNvPicPr>
          <p:nvPr/>
        </p:nvPicPr>
        <p:blipFill>
          <a:blip r:embed="rId4" cstate="email"/>
          <a:stretch>
            <a:fillRect/>
          </a:stretch>
        </p:blipFill>
        <p:spPr>
          <a:xfrm>
            <a:off x="1322614" y="4343400"/>
            <a:ext cx="2315936" cy="1752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strVal val="#ppt_w*0.05"/>
                                          </p:val>
                                        </p:tav>
                                        <p:tav tm="100000">
                                          <p:val>
                                            <p:strVal val="#ppt_w"/>
                                          </p:val>
                                        </p:tav>
                                      </p:tavLst>
                                    </p:anim>
                                    <p:anim calcmode="lin" valueType="num">
                                      <p:cBhvr>
                                        <p:cTn id="24" dur="500" fill="hold"/>
                                        <p:tgtEl>
                                          <p:spTgt spid="4"/>
                                        </p:tgtEl>
                                        <p:attrNameLst>
                                          <p:attrName>ppt_h</p:attrName>
                                        </p:attrNameLst>
                                      </p:cBhvr>
                                      <p:tavLst>
                                        <p:tav tm="0">
                                          <p:val>
                                            <p:strVal val="#ppt_h"/>
                                          </p:val>
                                        </p:tav>
                                        <p:tav tm="100000">
                                          <p:val>
                                            <p:strVal val="#ppt_h"/>
                                          </p:val>
                                        </p:tav>
                                      </p:tavLst>
                                    </p:anim>
                                    <p:anim calcmode="lin" valueType="num">
                                      <p:cBhvr>
                                        <p:cTn id="25" dur="500" fill="hold"/>
                                        <p:tgtEl>
                                          <p:spTgt spid="4"/>
                                        </p:tgtEl>
                                        <p:attrNameLst>
                                          <p:attrName>ppt_x</p:attrName>
                                        </p:attrNameLst>
                                      </p:cBhvr>
                                      <p:tavLst>
                                        <p:tav tm="0">
                                          <p:val>
                                            <p:strVal val="#ppt_x-.2"/>
                                          </p:val>
                                        </p:tav>
                                        <p:tav tm="100000">
                                          <p:val>
                                            <p:strVal val="#ppt_x"/>
                                          </p:val>
                                        </p:tav>
                                      </p:tavLst>
                                    </p:anim>
                                    <p:anim calcmode="lin" valueType="num">
                                      <p:cBhvr>
                                        <p:cTn id="26" dur="500" fill="hold"/>
                                        <p:tgtEl>
                                          <p:spTgt spid="4"/>
                                        </p:tgtEl>
                                        <p:attrNameLst>
                                          <p:attrName>ppt_y</p:attrName>
                                        </p:attrNameLst>
                                      </p:cBhvr>
                                      <p:tavLst>
                                        <p:tav tm="0">
                                          <p:val>
                                            <p:strVal val="#ppt_y"/>
                                          </p:val>
                                        </p:tav>
                                        <p:tav tm="100000">
                                          <p:val>
                                            <p:strVal val="#ppt_y"/>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6600" y="354312"/>
            <a:ext cx="5638800" cy="5853910"/>
          </a:xfrm>
          <a:prstGeom prst="rect">
            <a:avLst/>
          </a:prstGeom>
        </p:spPr>
        <p:txBody>
          <a:bodyPr wrap="square">
            <a:spAutoFit/>
          </a:bodyPr>
          <a:lstStyle/>
          <a:p>
            <a:pPr marL="342900" lvl="0" indent="-342900" algn="just" rtl="1">
              <a:lnSpc>
                <a:spcPct val="90000"/>
              </a:lnSpc>
              <a:spcBef>
                <a:spcPct val="20000"/>
              </a:spcBef>
              <a:buClr>
                <a:schemeClr val="tx2"/>
              </a:buClr>
              <a:buSzPct val="75000"/>
              <a:buFont typeface="Wingdings" pitchFamily="2" charset="2"/>
              <a:buChar char="l"/>
            </a:pPr>
            <a:r>
              <a:rPr kumimoji="0" lang="ar-SA" sz="3200" kern="0" dirty="0" smtClean="0"/>
              <a:t>والمشيمة هنا مركزية والغلاف الثمري الخارجي سميك ولين وبداخله غدد زيتية ويتلوه الغلاف الوسطي الأبيض اللون ، ويتبعه الغلاف الداخلي ويمثله الغشاء الذي يحد ما بين غرف المبيض (غشاء الفصوص) وينمو من هذا الغشاء الرقيق للداخل عديد من الشعيرات عديدة الخلايا التي تخرج من جدر الغلاف وتتفتح وتصبح عصارية وتملأ فراغها مكونة ما يسمى لب الثمرة وثمار الموالح هذه تسمى </a:t>
            </a:r>
            <a:r>
              <a:rPr kumimoji="0" lang="en-US" sz="3200" kern="0" dirty="0" err="1" smtClean="0">
                <a:solidFill>
                  <a:srgbClr val="FF0000"/>
                </a:solidFill>
              </a:rPr>
              <a:t>hesperidium</a:t>
            </a:r>
            <a:r>
              <a:rPr kumimoji="0" lang="ar-SA" sz="3200" kern="0" dirty="0" smtClean="0"/>
              <a:t> او تسمى </a:t>
            </a:r>
            <a:r>
              <a:rPr kumimoji="0" lang="en-US" sz="3200" kern="0" dirty="0" err="1" smtClean="0">
                <a:solidFill>
                  <a:srgbClr val="FF0000"/>
                </a:solidFill>
              </a:rPr>
              <a:t>citro</a:t>
            </a:r>
            <a:r>
              <a:rPr kumimoji="0" lang="en-US" sz="3200" kern="0" dirty="0" smtClean="0"/>
              <a:t> </a:t>
            </a:r>
            <a:r>
              <a:rPr kumimoji="0" lang="en-US" sz="3200" kern="0" dirty="0" smtClean="0">
                <a:solidFill>
                  <a:srgbClr val="FF0000"/>
                </a:solidFill>
              </a:rPr>
              <a:t>carp</a:t>
            </a:r>
            <a:r>
              <a:rPr kumimoji="0" lang="ar-SA" sz="3200" kern="0" dirty="0" smtClean="0"/>
              <a:t> وهو يمثل نوعا ً آخر من الثمار اللبية .</a:t>
            </a:r>
          </a:p>
        </p:txBody>
      </p:sp>
      <p:pic>
        <p:nvPicPr>
          <p:cNvPr id="3" name="Picture 2" descr="hesperidium2.jpg"/>
          <p:cNvPicPr>
            <a:picLocks noChangeAspect="1"/>
          </p:cNvPicPr>
          <p:nvPr/>
        </p:nvPicPr>
        <p:blipFill>
          <a:blip r:embed="rId2" cstate="email"/>
          <a:stretch>
            <a:fillRect/>
          </a:stretch>
        </p:blipFill>
        <p:spPr>
          <a:xfrm>
            <a:off x="304800" y="304800"/>
            <a:ext cx="2715638" cy="1905000"/>
          </a:xfrm>
          <a:prstGeom prst="rect">
            <a:avLst/>
          </a:prstGeom>
        </p:spPr>
      </p:pic>
      <p:pic>
        <p:nvPicPr>
          <p:cNvPr id="4" name="Picture 3" descr="hesperidium1.jpg"/>
          <p:cNvPicPr>
            <a:picLocks noChangeAspect="1"/>
          </p:cNvPicPr>
          <p:nvPr/>
        </p:nvPicPr>
        <p:blipFill>
          <a:blip r:embed="rId3" cstate="email"/>
          <a:stretch>
            <a:fillRect/>
          </a:stretch>
        </p:blipFill>
        <p:spPr>
          <a:xfrm>
            <a:off x="914400" y="2362200"/>
            <a:ext cx="1718388" cy="1295400"/>
          </a:xfrm>
          <a:prstGeom prst="rect">
            <a:avLst/>
          </a:prstGeom>
        </p:spPr>
      </p:pic>
      <p:pic>
        <p:nvPicPr>
          <p:cNvPr id="5" name="Picture 4" descr="hesperidium.bmp"/>
          <p:cNvPicPr>
            <a:picLocks noChangeAspect="1"/>
          </p:cNvPicPr>
          <p:nvPr/>
        </p:nvPicPr>
        <p:blipFill>
          <a:blip r:embed="rId4" cstate="email"/>
          <a:stretch>
            <a:fillRect/>
          </a:stretch>
        </p:blipFill>
        <p:spPr>
          <a:xfrm>
            <a:off x="228600" y="3733800"/>
            <a:ext cx="2819400" cy="29053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304800" y="381000"/>
            <a:ext cx="8458200" cy="990600"/>
          </a:xfrm>
        </p:spPr>
        <p:txBody>
          <a:bodyPr/>
          <a:lstStyle/>
          <a:p>
            <a:pPr algn="ctr" eaLnBrk="1" hangingPunct="1">
              <a:defRPr/>
            </a:pPr>
            <a:r>
              <a:rPr lang="ar-SA" sz="4800" dirty="0" smtClean="0">
                <a:solidFill>
                  <a:srgbClr val="FFFF00"/>
                </a:solidFill>
              </a:rPr>
              <a:t>رؤية ورسالة جامعة الملك سعود</a:t>
            </a:r>
            <a:endParaRPr lang="en-US" sz="4800" dirty="0">
              <a:solidFill>
                <a:srgbClr val="FFFF00"/>
              </a:solidFill>
            </a:endParaRPr>
          </a:p>
        </p:txBody>
      </p:sp>
      <p:sp>
        <p:nvSpPr>
          <p:cNvPr id="9221" name="Rectangle 5"/>
          <p:cNvSpPr>
            <a:spLocks noGrp="1" noChangeArrowheads="1"/>
          </p:cNvSpPr>
          <p:nvPr>
            <p:ph idx="1"/>
          </p:nvPr>
        </p:nvSpPr>
        <p:spPr>
          <a:xfrm>
            <a:off x="457200" y="1524000"/>
            <a:ext cx="8305800" cy="2286000"/>
          </a:xfrm>
        </p:spPr>
        <p:txBody>
          <a:bodyPr/>
          <a:lstStyle/>
          <a:p>
            <a:pPr algn="just" rtl="1" eaLnBrk="1" hangingPunct="1"/>
            <a:r>
              <a:rPr lang="ar-SA" smtClean="0">
                <a:solidFill>
                  <a:srgbClr val="FFFF00"/>
                </a:solidFill>
              </a:rPr>
              <a:t>الرِؤية: </a:t>
            </a:r>
            <a:r>
              <a:rPr lang="ar-SA" smtClean="0"/>
              <a:t>تحقيق الريادة في تنويع أساليب التعليم والتعلم وتطويرها من خلال التعلم الإلكتروني القائم على تقنية المعلومات والاتصال الحديثة وأن تكون العمادة رائدة في نشر التعليم وتيسيره باستخدام أحدث تقنيات المعلومات والاتصال</a:t>
            </a:r>
            <a:r>
              <a:rPr lang="en-US" dirty="0" smtClean="0"/>
              <a:t>.</a:t>
            </a:r>
          </a:p>
        </p:txBody>
      </p:sp>
      <p:sp>
        <p:nvSpPr>
          <p:cNvPr id="4" name="Rectangle 5"/>
          <p:cNvSpPr txBox="1">
            <a:spLocks noChangeArrowheads="1"/>
          </p:cNvSpPr>
          <p:nvPr/>
        </p:nvSpPr>
        <p:spPr bwMode="auto">
          <a:xfrm>
            <a:off x="457200" y="3962400"/>
            <a:ext cx="8305800" cy="2057400"/>
          </a:xfrm>
          <a:prstGeom prst="rect">
            <a:avLst/>
          </a:prstGeom>
          <a:noFill/>
          <a:ln w="9525">
            <a:noFill/>
            <a:miter lim="800000"/>
            <a:headEnd/>
            <a:tailEnd/>
          </a:ln>
          <a:effectLst/>
        </p:spPr>
        <p:txBody>
          <a:bodyPr lIns="182562" tIns="46038" rIns="182562" bIns="46038"/>
          <a:lstStyle/>
          <a:p>
            <a:pPr marL="342900" indent="-342900" algn="just" rtl="1">
              <a:lnSpc>
                <a:spcPct val="90000"/>
              </a:lnSpc>
              <a:spcBef>
                <a:spcPct val="20000"/>
              </a:spcBef>
              <a:buClr>
                <a:schemeClr val="tx2"/>
              </a:buClr>
              <a:buSzPct val="75000"/>
              <a:buFont typeface="Wingdings" pitchFamily="2" charset="2"/>
              <a:buChar char="l"/>
              <a:defRPr/>
            </a:pPr>
            <a:r>
              <a:rPr kumimoji="0" lang="ar-SA" sz="3200" kern="0" dirty="0">
                <a:latin typeface="+mn-lt"/>
                <a:cs typeface="+mn-cs"/>
              </a:rPr>
              <a:t>الرسالة: </a:t>
            </a:r>
            <a:r>
              <a:rPr kumimoji="0" lang="ar-SA" sz="3200" kern="0" dirty="0">
                <a:solidFill>
                  <a:schemeClr val="accent6"/>
                </a:solidFill>
                <a:latin typeface="+mn-lt"/>
                <a:cs typeface="+mn-cs"/>
              </a:rPr>
              <a:t>مساعدة أعضاء هيئة التدريس والطلاب لتجويد عملية التعلم من خلال استثمار أساليب التعلم الإلكتروني، وإتاحة الفرصة للمتعلم لاحتيار المكان والزمان المناسبين للتعلم ومساعدة أعضاء هيئة التدريس على تفعيل التعليم من خلال تقديم المحتوى العلمي بأساليب تعتمد على تقنية المعلومات والاتصال الحديثة</a:t>
            </a:r>
            <a:r>
              <a:rPr kumimoji="0" lang="en-US" sz="3200" kern="0" dirty="0">
                <a:solidFill>
                  <a:schemeClr val="accent6"/>
                </a:solidFill>
                <a:latin typeface="+mn-lt"/>
                <a:cs typeface="+mn-cs"/>
              </a:rPr>
              <a:t>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Scale>
                                      <p:cBhvr>
                                        <p:cTn id="7" dur="1000" decel="50000" fill="hold">
                                          <p:stCondLst>
                                            <p:cond delay="0"/>
                                          </p:stCondLst>
                                        </p:cTn>
                                        <p:tgtEl>
                                          <p:spTgt spid="92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220"/>
                                        </p:tgtEl>
                                        <p:attrNameLst>
                                          <p:attrName>ppt_x</p:attrName>
                                          <p:attrName>ppt_y</p:attrName>
                                        </p:attrNameLst>
                                      </p:cBhvr>
                                    </p:animMotion>
                                    <p:animEffect transition="in" filter="fade">
                                      <p:cBhvr>
                                        <p:cTn id="9" dur="1000"/>
                                        <p:tgtEl>
                                          <p:spTgt spid="9220"/>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9221">
                                            <p:txEl>
                                              <p:pRg st="0" end="0"/>
                                            </p:txEl>
                                          </p:spTgt>
                                        </p:tgtEl>
                                        <p:attrNameLst>
                                          <p:attrName>style.visibility</p:attrName>
                                        </p:attrNameLst>
                                      </p:cBhvr>
                                      <p:to>
                                        <p:strVal val="visible"/>
                                      </p:to>
                                    </p:set>
                                    <p:animScale>
                                      <p:cBhvr>
                                        <p:cTn id="14" dur="1000" decel="50000" fill="hold">
                                          <p:stCondLst>
                                            <p:cond delay="0"/>
                                          </p:stCondLst>
                                        </p:cTn>
                                        <p:tgtEl>
                                          <p:spTgt spid="922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9221">
                                            <p:txEl>
                                              <p:pRg st="0" end="0"/>
                                            </p:txEl>
                                          </p:spTgt>
                                        </p:tgtEl>
                                        <p:attrNameLst>
                                          <p:attrName>ppt_x</p:attrName>
                                          <p:attrName>ppt_y</p:attrName>
                                        </p:attrNameLst>
                                      </p:cBhvr>
                                    </p:animMotion>
                                    <p:animEffect transition="in" filter="fade">
                                      <p:cBhvr>
                                        <p:cTn id="16" dur="1000"/>
                                        <p:tgtEl>
                                          <p:spTgt spid="922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Scale>
                                      <p:cBhvr>
                                        <p:cTn id="21" dur="1000" decel="50000" fill="hold">
                                          <p:stCondLst>
                                            <p:cond delay="0"/>
                                          </p:stCondLst>
                                        </p:cTn>
                                        <p:tgtEl>
                                          <p:spTgt spid="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4">
                                            <p:txEl>
                                              <p:pRg st="0" end="0"/>
                                            </p:txEl>
                                          </p:spTgt>
                                        </p:tgtEl>
                                        <p:attrNameLst>
                                          <p:attrName>ppt_x</p:attrName>
                                          <p:attrName>ppt_y</p:attrName>
                                        </p:attrNameLst>
                                      </p:cBhvr>
                                    </p:animMotion>
                                    <p:animEffect transition="in" filter="fade">
                                      <p:cBhvr>
                                        <p:cTn id="23"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229600" cy="1865126"/>
          </a:xfrm>
          <a:prstGeom prst="rect">
            <a:avLst/>
          </a:prstGeom>
        </p:spPr>
        <p:txBody>
          <a:bodyPr wrap="square">
            <a:spAutoFit/>
          </a:bodyPr>
          <a:lstStyle/>
          <a:p>
            <a:pPr marL="342900" lvl="0" indent="-342900" algn="just" rtl="1">
              <a:lnSpc>
                <a:spcPct val="90000"/>
              </a:lnSpc>
              <a:spcBef>
                <a:spcPct val="20000"/>
              </a:spcBef>
              <a:buClr>
                <a:schemeClr val="tx2"/>
              </a:buClr>
              <a:buSzPct val="75000"/>
              <a:buFont typeface="Wingdings" pitchFamily="2" charset="2"/>
              <a:buChar char="l"/>
              <a:defRPr/>
            </a:pPr>
            <a:r>
              <a:rPr kumimoji="0" lang="ar-SA" sz="3200" kern="0" dirty="0" smtClean="0">
                <a:solidFill>
                  <a:srgbClr val="FFFF00"/>
                </a:solidFill>
              </a:rPr>
              <a:t>أما ثمرة العنبة كما في القرعيات فإن الثمرة تنشأ من مبيض سفلي يكون من كرابل ملتحمة وتخت ملتصق بها ، وكثيرا ً ما تكون الثمرة كبيرة الحجم وغلافها سميكاً وقد يكون متصلا ً وتسمى </a:t>
            </a:r>
            <a:r>
              <a:rPr kumimoji="0" lang="en-US" sz="3200" kern="0" dirty="0" err="1" smtClean="0">
                <a:solidFill>
                  <a:srgbClr val="00FF00"/>
                </a:solidFill>
              </a:rPr>
              <a:t>pepo</a:t>
            </a:r>
            <a:r>
              <a:rPr kumimoji="0" lang="ar-SA" sz="3200" kern="0" dirty="0" smtClean="0"/>
              <a:t> او </a:t>
            </a:r>
            <a:r>
              <a:rPr kumimoji="0" lang="en-US" sz="3200" kern="0" dirty="0" smtClean="0">
                <a:solidFill>
                  <a:srgbClr val="00FF00"/>
                </a:solidFill>
              </a:rPr>
              <a:t>gourd</a:t>
            </a:r>
            <a:r>
              <a:rPr kumimoji="0" lang="ar-SA" sz="3200" kern="0" dirty="0" smtClean="0"/>
              <a:t>.</a:t>
            </a:r>
          </a:p>
        </p:txBody>
      </p:sp>
      <p:pic>
        <p:nvPicPr>
          <p:cNvPr id="3" name="Picture 2" descr="pepo.jpg"/>
          <p:cNvPicPr>
            <a:picLocks noChangeAspect="1"/>
          </p:cNvPicPr>
          <p:nvPr/>
        </p:nvPicPr>
        <p:blipFill>
          <a:blip r:embed="rId2" cstate="email"/>
          <a:stretch>
            <a:fillRect/>
          </a:stretch>
        </p:blipFill>
        <p:spPr>
          <a:xfrm>
            <a:off x="3048000" y="3886200"/>
            <a:ext cx="2466975" cy="1847850"/>
          </a:xfrm>
          <a:prstGeom prst="rect">
            <a:avLst/>
          </a:prstGeom>
        </p:spPr>
      </p:pic>
      <p:pic>
        <p:nvPicPr>
          <p:cNvPr id="4" name="Picture 3" descr="pepo1.jpg"/>
          <p:cNvPicPr>
            <a:picLocks noChangeAspect="1"/>
          </p:cNvPicPr>
          <p:nvPr/>
        </p:nvPicPr>
        <p:blipFill>
          <a:blip r:embed="rId3" cstate="email"/>
          <a:stretch>
            <a:fillRect/>
          </a:stretch>
        </p:blipFill>
        <p:spPr>
          <a:xfrm>
            <a:off x="6172200" y="2438400"/>
            <a:ext cx="2503845" cy="3648075"/>
          </a:xfrm>
          <a:prstGeom prst="rect">
            <a:avLst/>
          </a:prstGeom>
        </p:spPr>
      </p:pic>
      <p:pic>
        <p:nvPicPr>
          <p:cNvPr id="5" name="Picture 4" descr="gourd1.jpg"/>
          <p:cNvPicPr>
            <a:picLocks noChangeAspect="1"/>
          </p:cNvPicPr>
          <p:nvPr/>
        </p:nvPicPr>
        <p:blipFill>
          <a:blip r:embed="rId4" cstate="email"/>
          <a:stretch>
            <a:fillRect/>
          </a:stretch>
        </p:blipFill>
        <p:spPr>
          <a:xfrm>
            <a:off x="533400" y="4495800"/>
            <a:ext cx="2190750" cy="2095500"/>
          </a:xfrm>
          <a:prstGeom prst="rect">
            <a:avLst/>
          </a:prstGeom>
        </p:spPr>
      </p:pic>
      <p:pic>
        <p:nvPicPr>
          <p:cNvPr id="6" name="Picture 5" descr="gourd3.jpg"/>
          <p:cNvPicPr>
            <a:picLocks noChangeAspect="1"/>
          </p:cNvPicPr>
          <p:nvPr/>
        </p:nvPicPr>
        <p:blipFill>
          <a:blip r:embed="rId5" cstate="email"/>
          <a:stretch>
            <a:fillRect/>
          </a:stretch>
        </p:blipFill>
        <p:spPr>
          <a:xfrm>
            <a:off x="381000" y="2438400"/>
            <a:ext cx="2442072" cy="1809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2">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9"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ppt_x</p:attrName>
                                        </p:attrNameLst>
                                      </p:cBhvr>
                                      <p:tavLst>
                                        <p:tav tm="0">
                                          <p:val>
                                            <p:strVal val="#ppt_x-.2"/>
                                          </p:val>
                                        </p:tav>
                                        <p:tav tm="100000">
                                          <p:val>
                                            <p:strVal val="#ppt_x"/>
                                          </p:val>
                                        </p:tav>
                                      </p:tavLst>
                                    </p:anim>
                                    <p:anim calcmode="lin" valueType="num">
                                      <p:cBhvr>
                                        <p:cTn id="17"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8" presetClass="entr" presetSubtype="0" accel="10000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strVal val="#ppt_w*2.5"/>
                                          </p:val>
                                        </p:tav>
                                        <p:tav tm="100000">
                                          <p:val>
                                            <p:strVal val="#ppt_w"/>
                                          </p:val>
                                        </p:tav>
                                      </p:tavLst>
                                    </p:anim>
                                    <p:anim calcmode="lin" valueType="num">
                                      <p:cBhvr>
                                        <p:cTn id="24" dur="500" fill="hold"/>
                                        <p:tgtEl>
                                          <p:spTgt spid="4"/>
                                        </p:tgtEl>
                                        <p:attrNameLst>
                                          <p:attrName>ppt_h</p:attrName>
                                        </p:attrNameLst>
                                      </p:cBhvr>
                                      <p:tavLst>
                                        <p:tav tm="0">
                                          <p:val>
                                            <p:strVal val="#ppt_h*0.01"/>
                                          </p:val>
                                        </p:tav>
                                        <p:tav tm="100000">
                                          <p:val>
                                            <p:strVal val="#ppt_h"/>
                                          </p:val>
                                        </p:tav>
                                      </p:tavLst>
                                    </p:anim>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ppt_h+1"/>
                                          </p:val>
                                        </p:tav>
                                        <p:tav tm="100000">
                                          <p:val>
                                            <p:strVal val="#ppt_y"/>
                                          </p:val>
                                        </p:tav>
                                      </p:tavLst>
                                    </p:anim>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900" decel="100000" fill="hold"/>
                                        <p:tgtEl>
                                          <p:spTgt spid="3"/>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4" presetClass="entr" presetSubtype="0" accel="10000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ppt_w</p:attrName>
                                        </p:attrNameLst>
                                      </p:cBhvr>
                                      <p:tavLst>
                                        <p:tav tm="0">
                                          <p:val>
                                            <p:strVal val="#ppt_w*0.05"/>
                                          </p:val>
                                        </p:tav>
                                        <p:tav tm="100000">
                                          <p:val>
                                            <p:strVal val="#ppt_w"/>
                                          </p:val>
                                        </p:tav>
                                      </p:tavLst>
                                    </p:anim>
                                    <p:anim calcmode="lin" valueType="num">
                                      <p:cBhvr>
                                        <p:cTn id="41" dur="500" fill="hold"/>
                                        <p:tgtEl>
                                          <p:spTgt spid="5"/>
                                        </p:tgtEl>
                                        <p:attrNameLst>
                                          <p:attrName>ppt_h</p:attrName>
                                        </p:attrNameLst>
                                      </p:cBhvr>
                                      <p:tavLst>
                                        <p:tav tm="0">
                                          <p:val>
                                            <p:strVal val="#ppt_h"/>
                                          </p:val>
                                        </p:tav>
                                        <p:tav tm="100000">
                                          <p:val>
                                            <p:strVal val="#ppt_h"/>
                                          </p:val>
                                        </p:tav>
                                      </p:tavLst>
                                    </p:anim>
                                    <p:anim calcmode="lin" valueType="num">
                                      <p:cBhvr>
                                        <p:cTn id="42" dur="500" fill="hold"/>
                                        <p:tgtEl>
                                          <p:spTgt spid="5"/>
                                        </p:tgtEl>
                                        <p:attrNameLst>
                                          <p:attrName>ppt_x</p:attrName>
                                        </p:attrNameLst>
                                      </p:cBhvr>
                                      <p:tavLst>
                                        <p:tav tm="0">
                                          <p:val>
                                            <p:strVal val="#ppt_x-.2"/>
                                          </p:val>
                                        </p:tav>
                                        <p:tav tm="100000">
                                          <p:val>
                                            <p:strVal val="#ppt_x"/>
                                          </p:val>
                                        </p:tav>
                                      </p:tavLst>
                                    </p:anim>
                                    <p:anim calcmode="lin" valueType="num">
                                      <p:cBhvr>
                                        <p:cTn id="43" dur="500" fill="hold"/>
                                        <p:tgtEl>
                                          <p:spTgt spid="5"/>
                                        </p:tgtEl>
                                        <p:attrNameLst>
                                          <p:attrName>ppt_y</p:attrName>
                                        </p:attrNameLst>
                                      </p:cBhvr>
                                      <p:tavLst>
                                        <p:tav tm="0">
                                          <p:val>
                                            <p:strVal val="#ppt_y"/>
                                          </p:val>
                                        </p:tav>
                                        <p:tav tm="100000">
                                          <p:val>
                                            <p:strVal val="#ppt_y"/>
                                          </p:val>
                                        </p:tav>
                                      </p:tavLst>
                                    </p:anim>
                                    <p:animEffect transition="in" filter="fade">
                                      <p:cBhvr>
                                        <p:cTn id="4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8229600" cy="2850011"/>
          </a:xfrm>
          <a:prstGeom prst="rect">
            <a:avLst/>
          </a:prstGeom>
        </p:spPr>
        <p:txBody>
          <a:bodyPr wrap="square">
            <a:spAutoFit/>
          </a:bodyPr>
          <a:lstStyle/>
          <a:p>
            <a:pPr marL="342900" lvl="0" indent="-342900" algn="just" rtl="1">
              <a:lnSpc>
                <a:spcPct val="90000"/>
              </a:lnSpc>
              <a:spcBef>
                <a:spcPct val="20000"/>
              </a:spcBef>
              <a:buClr>
                <a:schemeClr val="tx2"/>
              </a:buClr>
              <a:buSzPct val="75000"/>
              <a:buFont typeface="Wingdings" pitchFamily="2" charset="2"/>
              <a:buChar char="l"/>
              <a:defRPr/>
            </a:pPr>
            <a:r>
              <a:rPr kumimoji="0" lang="ar-SA" sz="3200" kern="0" dirty="0" smtClean="0">
                <a:solidFill>
                  <a:srgbClr val="FFFF00"/>
                </a:solidFill>
              </a:rPr>
              <a:t>وفي الرمان ينشأ اللب او اللحم من الغلفة الخارجية للذور في الثمرة. وعند نضج بعض الثمار قد تجف انسجتها الطرية كما في الشطة والفلفل وقد تتفتح الثمار الغضة بعد جفافها كما في ثمرة البلسم.</a:t>
            </a:r>
          </a:p>
          <a:p>
            <a:pPr marL="342900" lvl="0" indent="-342900" algn="just" rtl="1">
              <a:lnSpc>
                <a:spcPct val="90000"/>
              </a:lnSpc>
              <a:spcBef>
                <a:spcPct val="20000"/>
              </a:spcBef>
              <a:buClr>
                <a:schemeClr val="tx2"/>
              </a:buClr>
              <a:buSzPct val="75000"/>
              <a:buFont typeface="Wingdings" pitchFamily="2" charset="2"/>
              <a:buChar char="l"/>
              <a:defRPr/>
            </a:pPr>
            <a:r>
              <a:rPr kumimoji="0" lang="ar-SA" sz="3200" kern="0" dirty="0" smtClean="0">
                <a:solidFill>
                  <a:srgbClr val="C00000"/>
                </a:solidFill>
              </a:rPr>
              <a:t>اما في البلح فنجد أن الغلاف الثالث او الداخلي يمثل غشاء رقيق ملتصق على نواة الثمرة او العجمة . كما في الشكل:</a:t>
            </a:r>
          </a:p>
        </p:txBody>
      </p:sp>
      <p:pic>
        <p:nvPicPr>
          <p:cNvPr id="3" name="Picture 2" descr="pomegrnatefruit2.bmp"/>
          <p:cNvPicPr>
            <a:picLocks noChangeAspect="1"/>
          </p:cNvPicPr>
          <p:nvPr/>
        </p:nvPicPr>
        <p:blipFill>
          <a:blip r:embed="rId2" cstate="email"/>
          <a:stretch>
            <a:fillRect/>
          </a:stretch>
        </p:blipFill>
        <p:spPr>
          <a:xfrm>
            <a:off x="2971800" y="3886200"/>
            <a:ext cx="2964656" cy="2286000"/>
          </a:xfrm>
          <a:prstGeom prst="rect">
            <a:avLst/>
          </a:prstGeom>
        </p:spPr>
      </p:pic>
      <p:pic>
        <p:nvPicPr>
          <p:cNvPr id="4" name="Picture 3" descr="pomegrnatefruit.jpg"/>
          <p:cNvPicPr>
            <a:picLocks noChangeAspect="1"/>
          </p:cNvPicPr>
          <p:nvPr/>
        </p:nvPicPr>
        <p:blipFill>
          <a:blip r:embed="rId3" cstate="email"/>
          <a:stretch>
            <a:fillRect/>
          </a:stretch>
        </p:blipFill>
        <p:spPr>
          <a:xfrm>
            <a:off x="533400" y="4114800"/>
            <a:ext cx="1962150" cy="1714500"/>
          </a:xfrm>
          <a:prstGeom prst="rect">
            <a:avLst/>
          </a:prstGeom>
        </p:spPr>
      </p:pic>
      <p:pic>
        <p:nvPicPr>
          <p:cNvPr id="5" name="Picture 4" descr="pomegrnatefruit1.jpg"/>
          <p:cNvPicPr>
            <a:picLocks noChangeAspect="1"/>
          </p:cNvPicPr>
          <p:nvPr/>
        </p:nvPicPr>
        <p:blipFill>
          <a:blip r:embed="rId4" cstate="email"/>
          <a:stretch>
            <a:fillRect/>
          </a:stretch>
        </p:blipFill>
        <p:spPr>
          <a:xfrm>
            <a:off x="6096000" y="4572000"/>
            <a:ext cx="2466975" cy="18478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2">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1000"/>
                                        <p:tgtEl>
                                          <p:spTgt spid="2">
                                            <p:txEl>
                                              <p:pRg st="1" end="1"/>
                                            </p:txEl>
                                          </p:spTgt>
                                        </p:tgtEl>
                                      </p:cBhvr>
                                    </p:animEffect>
                                    <p:anim calcmode="lin" valueType="num">
                                      <p:cBhvr>
                                        <p:cTn id="1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900" decel="100000" fill="hold"/>
                                        <p:tgtEl>
                                          <p:spTgt spid="3"/>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900" decel="100000" fill="hold"/>
                                        <p:tgtEl>
                                          <p:spTgt spid="4"/>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email"/>
          <a:srcRect/>
          <a:stretch>
            <a:fillRect/>
          </a:stretch>
        </p:blipFill>
        <p:spPr bwMode="auto">
          <a:xfrm>
            <a:off x="228600" y="1219200"/>
            <a:ext cx="8621572" cy="31527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anim calcmode="lin" valueType="num">
                                      <p:cBhvr>
                                        <p:cTn id="9" dur="1000" fill="hold"/>
                                        <p:tgtEl>
                                          <p:spTgt spid="614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14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609600"/>
            <a:ext cx="8381999" cy="4267200"/>
          </a:xfrm>
          <a:prstGeom prst="rect">
            <a:avLst/>
          </a:prstGeom>
        </p:spPr>
        <p:txBody>
          <a:bodyPr/>
          <a:lstStyle/>
          <a:p>
            <a:pPr marL="342900" marR="0" indent="-342900" algn="just" defTabSz="914400" rtl="1" eaLnBrk="1" latinLnBrk="0" hangingPunct="1">
              <a:lnSpc>
                <a:spcPct val="90000"/>
              </a:lnSpc>
              <a:spcBef>
                <a:spcPct val="20000"/>
              </a:spcBef>
              <a:buClr>
                <a:schemeClr val="tx2"/>
              </a:buClr>
              <a:buSzPct val="75000"/>
              <a:buFont typeface="Wingdings" pitchFamily="2" charset="2"/>
              <a:buChar char="l"/>
              <a:tabLst/>
              <a:defRPr/>
            </a:pPr>
            <a:r>
              <a:rPr kumimoji="0" lang="ar-SA" sz="3600" b="1" kern="0" dirty="0" smtClean="0">
                <a:solidFill>
                  <a:srgbClr val="00FF00"/>
                </a:solidFill>
                <a:latin typeface="+mn-lt"/>
                <a:cs typeface="+mn-cs"/>
              </a:rPr>
              <a:t>3- التفاحية </a:t>
            </a:r>
            <a:r>
              <a:rPr kumimoji="0" lang="en-US" sz="3600" b="1" kern="0" dirty="0" err="1" smtClean="0">
                <a:solidFill>
                  <a:srgbClr val="00FF00"/>
                </a:solidFill>
                <a:latin typeface="+mn-lt"/>
                <a:cs typeface="+mn-cs"/>
              </a:rPr>
              <a:t>Pome</a:t>
            </a:r>
            <a:r>
              <a:rPr kumimoji="0" lang="ar-SA" sz="3600" b="1" kern="0" dirty="0" smtClean="0">
                <a:solidFill>
                  <a:srgbClr val="00FF00"/>
                </a:solidFill>
                <a:latin typeface="+mn-lt"/>
                <a:cs typeface="+mn-cs"/>
              </a:rPr>
              <a:t> </a:t>
            </a:r>
          </a:p>
          <a:p>
            <a:pPr marL="342900" marR="0" indent="-342900" algn="just" defTabSz="914400" rtl="1" eaLnBrk="1" latinLnBrk="0" hangingPunct="1">
              <a:lnSpc>
                <a:spcPct val="90000"/>
              </a:lnSpc>
              <a:spcBef>
                <a:spcPct val="20000"/>
              </a:spcBef>
              <a:buClr>
                <a:schemeClr val="tx2"/>
              </a:buClr>
              <a:buSzPct val="75000"/>
              <a:buFont typeface="Wingdings" pitchFamily="2" charset="2"/>
              <a:buChar char="l"/>
              <a:tabLst/>
              <a:defRPr/>
            </a:pPr>
            <a:r>
              <a:rPr kumimoji="0" lang="ar-SA" sz="3200" kern="0" dirty="0" smtClean="0">
                <a:latin typeface="+mn-lt"/>
                <a:cs typeface="+mn-cs"/>
              </a:rPr>
              <a:t>تنشأ من هذه الثمار من مبيض سفلي حيث يلتحم التخت بجدار المبيض التحاما ً تاما ً ويتكون الجزء اللحمي الخارجي المتضخم الذي يؤكل عادة في هذه الثمار من التخت المتضخم.</a:t>
            </a:r>
          </a:p>
          <a:p>
            <a:pPr marL="342900" lvl="0" indent="-342900" algn="just" rtl="1">
              <a:lnSpc>
                <a:spcPct val="90000"/>
              </a:lnSpc>
              <a:spcBef>
                <a:spcPct val="20000"/>
              </a:spcBef>
              <a:buClr>
                <a:schemeClr val="tx2"/>
              </a:buClr>
              <a:buSzPct val="75000"/>
              <a:buFont typeface="Wingdings" pitchFamily="2" charset="2"/>
              <a:buChar char="l"/>
            </a:pPr>
            <a:r>
              <a:rPr kumimoji="0" lang="ar-SA" sz="3200" kern="0" baseline="0" dirty="0" smtClean="0">
                <a:solidFill>
                  <a:srgbClr val="FFC000"/>
                </a:solidFill>
                <a:latin typeface="+mn-lt"/>
                <a:cs typeface="+mn-cs"/>
              </a:rPr>
              <a:t>اما</a:t>
            </a:r>
            <a:r>
              <a:rPr kumimoji="0" lang="ar-SA" sz="3200" kern="0" dirty="0" smtClean="0">
                <a:solidFill>
                  <a:srgbClr val="FFC000"/>
                </a:solidFill>
                <a:latin typeface="+mn-lt"/>
                <a:cs typeface="+mn-cs"/>
              </a:rPr>
              <a:t> الجزء الداخلي المحيط بالبذو روالمنغرس في التخت المتضخم فإنه يسمى بالثمرة الصادقة للثمرة التفاحية ، وهو الجزء الناتج عن المبيض وهو جلدي وغلاف قرني داخلي يحيط بالبذور ، ولهذا فإن الثمرة التفاحية تسمى ثمرة كاذبة لدخول التخت في تكوينها كما في التفاح والكمثرى</a:t>
            </a:r>
            <a:endParaRPr kumimoji="0" lang="ar-SA" sz="3200" b="0" i="0" u="none" strike="noStrike" kern="0" cap="none" spc="0" normalizeH="0" baseline="0" noProof="0" dirty="0" smtClean="0">
              <a:ln>
                <a:noFill/>
              </a:ln>
              <a:solidFill>
                <a:srgbClr val="FFC000"/>
              </a:solidFill>
              <a:effectLst/>
              <a:uLnTx/>
              <a:uFillTx/>
              <a:latin typeface="+mn-lt"/>
              <a:ea typeface="+mn-ea"/>
              <a:cs typeface="+mn-cs"/>
            </a:endParaRPr>
          </a:p>
        </p:txBody>
      </p:sp>
      <p:pic>
        <p:nvPicPr>
          <p:cNvPr id="3" name="Picture 2" descr="pome.jpg"/>
          <p:cNvPicPr>
            <a:picLocks noChangeAspect="1"/>
          </p:cNvPicPr>
          <p:nvPr/>
        </p:nvPicPr>
        <p:blipFill>
          <a:blip r:embed="rId2" cstate="email"/>
          <a:stretch>
            <a:fillRect/>
          </a:stretch>
        </p:blipFill>
        <p:spPr>
          <a:xfrm>
            <a:off x="3886200" y="4876800"/>
            <a:ext cx="1971675" cy="1714500"/>
          </a:xfrm>
          <a:prstGeom prst="rect">
            <a:avLst/>
          </a:prstGeom>
        </p:spPr>
      </p:pic>
      <p:pic>
        <p:nvPicPr>
          <p:cNvPr id="4" name="Picture 3" descr="pome.bmp"/>
          <p:cNvPicPr>
            <a:picLocks noChangeAspect="1"/>
          </p:cNvPicPr>
          <p:nvPr/>
        </p:nvPicPr>
        <p:blipFill>
          <a:blip r:embed="rId3" cstate="email"/>
          <a:stretch>
            <a:fillRect/>
          </a:stretch>
        </p:blipFill>
        <p:spPr>
          <a:xfrm>
            <a:off x="762000" y="5029200"/>
            <a:ext cx="2495238" cy="13523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4" presetClass="entr" presetSubtype="0" accel="10000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strVal val="#ppt_w*0.05"/>
                                          </p:val>
                                        </p:tav>
                                        <p:tav tm="100000">
                                          <p:val>
                                            <p:strVal val="#ppt_w"/>
                                          </p:val>
                                        </p:tav>
                                      </p:tavLst>
                                    </p:anim>
                                    <p:anim calcmode="lin" valueType="num">
                                      <p:cBhvr>
                                        <p:cTn id="28" dur="500" fill="hold"/>
                                        <p:tgtEl>
                                          <p:spTgt spid="3"/>
                                        </p:tgtEl>
                                        <p:attrNameLst>
                                          <p:attrName>ppt_h</p:attrName>
                                        </p:attrNameLst>
                                      </p:cBhvr>
                                      <p:tavLst>
                                        <p:tav tm="0">
                                          <p:val>
                                            <p:strVal val="#ppt_h"/>
                                          </p:val>
                                        </p:tav>
                                        <p:tav tm="100000">
                                          <p:val>
                                            <p:strVal val="#ppt_h"/>
                                          </p:val>
                                        </p:tav>
                                      </p:tavLst>
                                    </p:anim>
                                    <p:anim calcmode="lin" valueType="num">
                                      <p:cBhvr>
                                        <p:cTn id="29" dur="500" fill="hold"/>
                                        <p:tgtEl>
                                          <p:spTgt spid="3"/>
                                        </p:tgtEl>
                                        <p:attrNameLst>
                                          <p:attrName>ppt_x</p:attrName>
                                        </p:attrNameLst>
                                      </p:cBhvr>
                                      <p:tavLst>
                                        <p:tav tm="0">
                                          <p:val>
                                            <p:strVal val="#ppt_x-.2"/>
                                          </p:val>
                                        </p:tav>
                                        <p:tav tm="100000">
                                          <p:val>
                                            <p:strVal val="#ppt_x"/>
                                          </p:val>
                                        </p:tav>
                                      </p:tavLst>
                                    </p:anim>
                                    <p:anim calcmode="lin" valueType="num">
                                      <p:cBhvr>
                                        <p:cTn id="30" dur="500" fill="hold"/>
                                        <p:tgtEl>
                                          <p:spTgt spid="3"/>
                                        </p:tgtEl>
                                        <p:attrNameLst>
                                          <p:attrName>ppt_y</p:attrName>
                                        </p:attrNameLst>
                                      </p:cBhvr>
                                      <p:tavLst>
                                        <p:tav tm="0">
                                          <p:val>
                                            <p:strVal val="#ppt_y"/>
                                          </p:val>
                                        </p:tav>
                                        <p:tav tm="100000">
                                          <p:val>
                                            <p:strVal val="#ppt_y"/>
                                          </p:val>
                                        </p:tav>
                                      </p:tavLst>
                                    </p:anim>
                                    <p:animEffect transition="in" filter="fade">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29"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1000" fill="hold"/>
                                        <p:tgtEl>
                                          <p:spTgt spid="4"/>
                                        </p:tgtEl>
                                        <p:attrNameLst>
                                          <p:attrName>ppt_x</p:attrName>
                                        </p:attrNameLst>
                                      </p:cBhvr>
                                      <p:tavLst>
                                        <p:tav tm="0">
                                          <p:val>
                                            <p:strVal val="#ppt_x-.2"/>
                                          </p:val>
                                        </p:tav>
                                        <p:tav tm="100000">
                                          <p:val>
                                            <p:strVal val="#ppt_x"/>
                                          </p:val>
                                        </p:tav>
                                      </p:tavLst>
                                    </p:anim>
                                    <p:anim calcmode="lin" valueType="num">
                                      <p:cBhvr>
                                        <p:cTn id="37"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8229600" cy="2062103"/>
          </a:xfrm>
          <a:prstGeom prst="rect">
            <a:avLst/>
          </a:prstGeom>
        </p:spPr>
        <p:txBody>
          <a:bodyPr wrap="square">
            <a:spAutoFit/>
          </a:bodyPr>
          <a:lstStyle/>
          <a:p>
            <a:pPr algn="just" rtl="1"/>
            <a:r>
              <a:rPr kumimoji="0" lang="ar-SA" sz="3200" kern="0" dirty="0" smtClean="0"/>
              <a:t>. وبالتالي فإنه لا يصح من وجهة النظر العلمية لتكوين الثمار اللبي أن تطلق الأسماء غلاف ثمرى خارجي ووسطي وداخلي على هذا النوع من الثمر لأن التخت هنا نطلق عله اسم الفنجان الزهري هيياتسيم </a:t>
            </a:r>
            <a:r>
              <a:rPr kumimoji="0" lang="en-US" sz="3200" kern="0" dirty="0" smtClean="0"/>
              <a:t> </a:t>
            </a:r>
            <a:r>
              <a:rPr kumimoji="0" lang="en-US" sz="3200" kern="0" dirty="0" err="1" smtClean="0">
                <a:solidFill>
                  <a:srgbClr val="FFFF00"/>
                </a:solidFill>
              </a:rPr>
              <a:t>Hepantsium</a:t>
            </a:r>
            <a:endParaRPr lang="en-US" sz="3200" dirty="0">
              <a:solidFill>
                <a:srgbClr val="FFFF00"/>
              </a:solidFill>
            </a:endParaRPr>
          </a:p>
        </p:txBody>
      </p:sp>
      <p:pic>
        <p:nvPicPr>
          <p:cNvPr id="7170" name="Picture 2"/>
          <p:cNvPicPr>
            <a:picLocks noChangeAspect="1" noChangeArrowheads="1"/>
          </p:cNvPicPr>
          <p:nvPr/>
        </p:nvPicPr>
        <p:blipFill>
          <a:blip r:embed="rId2" cstate="email"/>
          <a:srcRect/>
          <a:stretch>
            <a:fillRect/>
          </a:stretch>
        </p:blipFill>
        <p:spPr bwMode="auto">
          <a:xfrm>
            <a:off x="609600" y="3124200"/>
            <a:ext cx="7965312" cy="30575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4" presetClass="entr" presetSubtype="0" accel="100000" fill="hold" nodeType="clickEffect">
                                  <p:stCondLst>
                                    <p:cond delay="0"/>
                                  </p:stCondLst>
                                  <p:childTnLst>
                                    <p:set>
                                      <p:cBhvr>
                                        <p:cTn id="12" dur="1" fill="hold">
                                          <p:stCondLst>
                                            <p:cond delay="0"/>
                                          </p:stCondLst>
                                        </p:cTn>
                                        <p:tgtEl>
                                          <p:spTgt spid="7170"/>
                                        </p:tgtEl>
                                        <p:attrNameLst>
                                          <p:attrName>style.visibility</p:attrName>
                                        </p:attrNameLst>
                                      </p:cBhvr>
                                      <p:to>
                                        <p:strVal val="visible"/>
                                      </p:to>
                                    </p:set>
                                    <p:anim calcmode="lin" valueType="num">
                                      <p:cBhvr>
                                        <p:cTn id="13" dur="500" fill="hold"/>
                                        <p:tgtEl>
                                          <p:spTgt spid="7170"/>
                                        </p:tgtEl>
                                        <p:attrNameLst>
                                          <p:attrName>ppt_w</p:attrName>
                                        </p:attrNameLst>
                                      </p:cBhvr>
                                      <p:tavLst>
                                        <p:tav tm="0">
                                          <p:val>
                                            <p:strVal val="#ppt_w*0.05"/>
                                          </p:val>
                                        </p:tav>
                                        <p:tav tm="100000">
                                          <p:val>
                                            <p:strVal val="#ppt_w"/>
                                          </p:val>
                                        </p:tav>
                                      </p:tavLst>
                                    </p:anim>
                                    <p:anim calcmode="lin" valueType="num">
                                      <p:cBhvr>
                                        <p:cTn id="14" dur="500" fill="hold"/>
                                        <p:tgtEl>
                                          <p:spTgt spid="7170"/>
                                        </p:tgtEl>
                                        <p:attrNameLst>
                                          <p:attrName>ppt_h</p:attrName>
                                        </p:attrNameLst>
                                      </p:cBhvr>
                                      <p:tavLst>
                                        <p:tav tm="0">
                                          <p:val>
                                            <p:strVal val="#ppt_h"/>
                                          </p:val>
                                        </p:tav>
                                        <p:tav tm="100000">
                                          <p:val>
                                            <p:strVal val="#ppt_h"/>
                                          </p:val>
                                        </p:tav>
                                      </p:tavLst>
                                    </p:anim>
                                    <p:anim calcmode="lin" valueType="num">
                                      <p:cBhvr>
                                        <p:cTn id="15" dur="500" fill="hold"/>
                                        <p:tgtEl>
                                          <p:spTgt spid="7170"/>
                                        </p:tgtEl>
                                        <p:attrNameLst>
                                          <p:attrName>ppt_x</p:attrName>
                                        </p:attrNameLst>
                                      </p:cBhvr>
                                      <p:tavLst>
                                        <p:tav tm="0">
                                          <p:val>
                                            <p:strVal val="#ppt_x-.2"/>
                                          </p:val>
                                        </p:tav>
                                        <p:tav tm="100000">
                                          <p:val>
                                            <p:strVal val="#ppt_x"/>
                                          </p:val>
                                        </p:tav>
                                      </p:tavLst>
                                    </p:anim>
                                    <p:anim calcmode="lin" valueType="num">
                                      <p:cBhvr>
                                        <p:cTn id="16" dur="500" fill="hold"/>
                                        <p:tgtEl>
                                          <p:spTgt spid="7170"/>
                                        </p:tgtEl>
                                        <p:attrNameLst>
                                          <p:attrName>ppt_y</p:attrName>
                                        </p:attrNameLst>
                                      </p:cBhvr>
                                      <p:tavLst>
                                        <p:tav tm="0">
                                          <p:val>
                                            <p:strVal val="#ppt_y"/>
                                          </p:val>
                                        </p:tav>
                                        <p:tav tm="100000">
                                          <p:val>
                                            <p:strVal val="#ppt_y"/>
                                          </p:val>
                                        </p:tav>
                                      </p:tavLst>
                                    </p:anim>
                                    <p:animEffect transition="in" filter="fade">
                                      <p:cBhvr>
                                        <p:cTn id="1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rtl="1"/>
            <a:r>
              <a:rPr lang="ar-SA" b="1" dirty="0" smtClean="0">
                <a:solidFill>
                  <a:srgbClr val="FFFF00"/>
                </a:solidFill>
              </a:rPr>
              <a:t>الثمار المتجمعة </a:t>
            </a:r>
            <a:r>
              <a:rPr lang="en-US" b="1" dirty="0" smtClean="0">
                <a:solidFill>
                  <a:srgbClr val="FFFF00"/>
                </a:solidFill>
              </a:rPr>
              <a:t>Aggregate fruits </a:t>
            </a:r>
            <a:endParaRPr lang="en-US" b="1" dirty="0">
              <a:solidFill>
                <a:srgbClr val="FFFF00"/>
              </a:solidFill>
            </a:endParaRPr>
          </a:p>
        </p:txBody>
      </p:sp>
      <p:pic>
        <p:nvPicPr>
          <p:cNvPr id="5" name="Picture 4" descr="aggregat.jpg"/>
          <p:cNvPicPr>
            <a:picLocks noChangeAspect="1"/>
          </p:cNvPicPr>
          <p:nvPr/>
        </p:nvPicPr>
        <p:blipFill>
          <a:blip r:embed="rId2" cstate="email"/>
          <a:stretch>
            <a:fillRect/>
          </a:stretch>
        </p:blipFill>
        <p:spPr>
          <a:xfrm>
            <a:off x="990600" y="4191000"/>
            <a:ext cx="2038350" cy="2238375"/>
          </a:xfrm>
          <a:prstGeom prst="rect">
            <a:avLst/>
          </a:prstGeom>
        </p:spPr>
      </p:pic>
      <p:sp>
        <p:nvSpPr>
          <p:cNvPr id="7" name="Content Placeholder 3"/>
          <p:cNvSpPr txBox="1">
            <a:spLocks/>
          </p:cNvSpPr>
          <p:nvPr/>
        </p:nvSpPr>
        <p:spPr>
          <a:xfrm>
            <a:off x="838200" y="2362200"/>
            <a:ext cx="7772400" cy="1600200"/>
          </a:xfrm>
          <a:prstGeom prst="rect">
            <a:avLst/>
          </a:prstGeom>
        </p:spPr>
        <p:txBody>
          <a:bodyPr/>
          <a:lstStyle/>
          <a:p>
            <a:pPr marL="342900" marR="0" lvl="0" indent="-342900" algn="just" defTabSz="914400" rtl="1" eaLnBrk="1" fontAlgn="base" latinLnBrk="0" hangingPunct="1">
              <a:lnSpc>
                <a:spcPct val="90000"/>
              </a:lnSpc>
              <a:spcBef>
                <a:spcPct val="20000"/>
              </a:spcBef>
              <a:spcAft>
                <a:spcPct val="0"/>
              </a:spcAft>
              <a:buClr>
                <a:schemeClr val="tx2"/>
              </a:buClr>
              <a:buSzPct val="75000"/>
              <a:buFont typeface="Wingdings" pitchFamily="2" charset="2"/>
              <a:buChar char="l"/>
              <a:tabLst/>
              <a:defRPr/>
            </a:pPr>
            <a:r>
              <a:rPr kumimoji="0" lang="ar-SA" sz="3200" b="0" i="0" u="none" strike="noStrike" kern="0" cap="none" spc="0" normalizeH="0" baseline="0" noProof="0" dirty="0" smtClean="0">
                <a:ln>
                  <a:noFill/>
                </a:ln>
                <a:solidFill>
                  <a:srgbClr val="FFFF00"/>
                </a:solidFill>
                <a:effectLst/>
                <a:uLnTx/>
                <a:uFillTx/>
                <a:latin typeface="+mn-lt"/>
                <a:ea typeface="+mn-ea"/>
                <a:cs typeface="+mn-cs"/>
              </a:rPr>
              <a:t>هي تلك الثمار التي تنشأ من زهرة واحدة عديدة الكرابل المنفصلة الموجودة على تخت متشحم عادة وهي على عدة أنواع تختلف حسب نوع ثميراتها كما يلي:</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2.5"/>
                                          </p:val>
                                        </p:tav>
                                        <p:tav tm="100000">
                                          <p:val>
                                            <p:strVal val="#ppt_w"/>
                                          </p:val>
                                        </p:tav>
                                      </p:tavLst>
                                    </p:anim>
                                    <p:anim calcmode="lin" valueType="num">
                                      <p:cBhvr>
                                        <p:cTn id="8" dur="500" fill="hold"/>
                                        <p:tgtEl>
                                          <p:spTgt spid="3"/>
                                        </p:tgtEl>
                                        <p:attrNameLst>
                                          <p:attrName>ppt_h</p:attrName>
                                        </p:attrNameLst>
                                      </p:cBhvr>
                                      <p:tavLst>
                                        <p:tav tm="0">
                                          <p:val>
                                            <p:strVal val="#ppt_h*0.01"/>
                                          </p:val>
                                        </p:tav>
                                        <p:tav tm="100000">
                                          <p:val>
                                            <p:strVal val="#ppt_h"/>
                                          </p:val>
                                        </p:tav>
                                      </p:tavLst>
                                    </p:anim>
                                    <p:anim calcmode="lin" valueType="num">
                                      <p:cBhvr>
                                        <p:cTn id="9" dur="500" fill="hold"/>
                                        <p:tgtEl>
                                          <p:spTgt spid="3"/>
                                        </p:tgtEl>
                                        <p:attrNameLst>
                                          <p:attrName>ppt_x</p:attrName>
                                        </p:attrNameLst>
                                      </p:cBhvr>
                                      <p:tavLst>
                                        <p:tav tm="0">
                                          <p:val>
                                            <p:strVal val="#ppt_x"/>
                                          </p:val>
                                        </p:tav>
                                        <p:tav tm="100000">
                                          <p:val>
                                            <p:strVal val="#ppt_x"/>
                                          </p:val>
                                        </p:tav>
                                      </p:tavLst>
                                    </p:anim>
                                    <p:anim calcmode="lin" valueType="num">
                                      <p:cBhvr>
                                        <p:cTn id="10" dur="500" fill="hold"/>
                                        <p:tgtEl>
                                          <p:spTgt spid="3"/>
                                        </p:tgtEl>
                                        <p:attrNameLst>
                                          <p:attrName>ppt_y</p:attrName>
                                        </p:attrNameLst>
                                      </p:cBhvr>
                                      <p:tavLst>
                                        <p:tav tm="0">
                                          <p:val>
                                            <p:strVal val="#ppt_h+1"/>
                                          </p:val>
                                        </p:tav>
                                        <p:tav tm="100000">
                                          <p:val>
                                            <p:strVal val="#ppt_y"/>
                                          </p:val>
                                        </p:tav>
                                      </p:tavLst>
                                    </p:anim>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p:cTn id="16" dur="500" fill="hold"/>
                                        <p:tgtEl>
                                          <p:spTgt spid="7">
                                            <p:txEl>
                                              <p:pRg st="0" end="0"/>
                                            </p:txEl>
                                          </p:spTgt>
                                        </p:tgtEl>
                                        <p:attrNameLst>
                                          <p:attrName>ppt_w</p:attrName>
                                        </p:attrNameLst>
                                      </p:cBhvr>
                                      <p:tavLst>
                                        <p:tav tm="0">
                                          <p:val>
                                            <p:strVal val="#ppt_w*2.5"/>
                                          </p:val>
                                        </p:tav>
                                        <p:tav tm="100000">
                                          <p:val>
                                            <p:strVal val="#ppt_w"/>
                                          </p:val>
                                        </p:tav>
                                      </p:tavLst>
                                    </p:anim>
                                    <p:anim calcmode="lin" valueType="num">
                                      <p:cBhvr>
                                        <p:cTn id="17" dur="500" fill="hold"/>
                                        <p:tgtEl>
                                          <p:spTgt spid="7">
                                            <p:txEl>
                                              <p:pRg st="0" end="0"/>
                                            </p:txEl>
                                          </p:spTgt>
                                        </p:tgtEl>
                                        <p:attrNameLst>
                                          <p:attrName>ppt_h</p:attrName>
                                        </p:attrNameLst>
                                      </p:cBhvr>
                                      <p:tavLst>
                                        <p:tav tm="0">
                                          <p:val>
                                            <p:strVal val="#ppt_h*0.01"/>
                                          </p:val>
                                        </p:tav>
                                        <p:tav tm="100000">
                                          <p:val>
                                            <p:strVal val="#ppt_h"/>
                                          </p:val>
                                        </p:tav>
                                      </p:tavLst>
                                    </p:anim>
                                    <p:anim calcmode="lin" valueType="num">
                                      <p:cBhvr>
                                        <p:cTn id="1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7">
                                            <p:txEl>
                                              <p:pRg st="0" end="0"/>
                                            </p:txEl>
                                          </p:spTgt>
                                        </p:tgtEl>
                                        <p:attrNameLst>
                                          <p:attrName>ppt_y</p:attrName>
                                        </p:attrNameLst>
                                      </p:cBhvr>
                                      <p:tavLst>
                                        <p:tav tm="0">
                                          <p:val>
                                            <p:strVal val="#ppt_h+1"/>
                                          </p:val>
                                        </p:tav>
                                        <p:tav tm="100000">
                                          <p:val>
                                            <p:strVal val="#ppt_y"/>
                                          </p:val>
                                        </p:tav>
                                      </p:tavLst>
                                    </p:anim>
                                    <p:animEffect transition="in" filter="fade">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strVal val="#ppt_w*2.5"/>
                                          </p:val>
                                        </p:tav>
                                        <p:tav tm="100000">
                                          <p:val>
                                            <p:strVal val="#ppt_w"/>
                                          </p:val>
                                        </p:tav>
                                      </p:tavLst>
                                    </p:anim>
                                    <p:anim calcmode="lin" valueType="num">
                                      <p:cBhvr>
                                        <p:cTn id="26" dur="500" fill="hold"/>
                                        <p:tgtEl>
                                          <p:spTgt spid="5"/>
                                        </p:tgtEl>
                                        <p:attrNameLst>
                                          <p:attrName>ppt_h</p:attrName>
                                        </p:attrNameLst>
                                      </p:cBhvr>
                                      <p:tavLst>
                                        <p:tav tm="0">
                                          <p:val>
                                            <p:strVal val="#ppt_h*0.01"/>
                                          </p:val>
                                        </p:tav>
                                        <p:tav tm="100000">
                                          <p:val>
                                            <p:strVal val="#ppt_h"/>
                                          </p:val>
                                        </p:tav>
                                      </p:tavLst>
                                    </p:anim>
                                    <p:anim calcmode="lin" valueType="num">
                                      <p:cBhvr>
                                        <p:cTn id="27" dur="500" fill="hold"/>
                                        <p:tgtEl>
                                          <p:spTgt spid="5"/>
                                        </p:tgtEl>
                                        <p:attrNameLst>
                                          <p:attrName>ppt_x</p:attrName>
                                        </p:attrNameLst>
                                      </p:cBhvr>
                                      <p:tavLst>
                                        <p:tav tm="0">
                                          <p:val>
                                            <p:strVal val="#ppt_x"/>
                                          </p:val>
                                        </p:tav>
                                        <p:tav tm="100000">
                                          <p:val>
                                            <p:strVal val="#ppt_x"/>
                                          </p:val>
                                        </p:tav>
                                      </p:tavLst>
                                    </p:anim>
                                    <p:anim calcmode="lin" valueType="num">
                                      <p:cBhvr>
                                        <p:cTn id="28" dur="500" fill="hold"/>
                                        <p:tgtEl>
                                          <p:spTgt spid="5"/>
                                        </p:tgtEl>
                                        <p:attrNameLst>
                                          <p:attrName>ppt_y</p:attrName>
                                        </p:attrNameLst>
                                      </p:cBhvr>
                                      <p:tavLst>
                                        <p:tav tm="0">
                                          <p:val>
                                            <p:strVal val="#ppt_h+1"/>
                                          </p:val>
                                        </p:tav>
                                        <p:tav tm="100000">
                                          <p:val>
                                            <p:strVal val="#ppt_y"/>
                                          </p:val>
                                        </p:tav>
                                      </p:tavLst>
                                    </p:anim>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a:xfrm>
            <a:off x="685800" y="304800"/>
            <a:ext cx="7772400" cy="4114800"/>
          </a:xfrm>
          <a:prstGeom prst="rect">
            <a:avLst/>
          </a:prstGeom>
        </p:spPr>
        <p:txBody>
          <a:bodyPr/>
          <a:lstStyle/>
          <a:p>
            <a:pPr marL="342900" marR="0" lvl="0" indent="-342900" algn="r" defTabSz="914400" rtl="1" eaLnBrk="1" fontAlgn="base" latinLnBrk="0" hangingPunct="1">
              <a:lnSpc>
                <a:spcPct val="90000"/>
              </a:lnSpc>
              <a:spcBef>
                <a:spcPct val="20000"/>
              </a:spcBef>
              <a:spcAft>
                <a:spcPct val="0"/>
              </a:spcAft>
              <a:buClr>
                <a:schemeClr val="tx2"/>
              </a:buClr>
              <a:buSzPct val="75000"/>
              <a:tabLst/>
              <a:defRPr/>
            </a:pPr>
            <a:r>
              <a:rPr kumimoji="0" lang="ar-SA" sz="3600" b="1" i="0" u="none" strike="noStrike" kern="0" cap="none" spc="0" normalizeH="0" baseline="0" noProof="0" dirty="0" smtClean="0">
                <a:ln>
                  <a:noFill/>
                </a:ln>
                <a:solidFill>
                  <a:srgbClr val="FFFF00"/>
                </a:solidFill>
                <a:effectLst/>
                <a:uLnTx/>
                <a:uFillTx/>
                <a:latin typeface="+mn-lt"/>
                <a:ea typeface="+mn-ea"/>
                <a:cs typeface="+mn-cs"/>
              </a:rPr>
              <a:t>1- ثمار متجمعة من فقيرات</a:t>
            </a:r>
            <a:endParaRPr kumimoji="0" lang="en-US" sz="3600" b="1" i="0" u="none" strike="noStrike" kern="0" cap="none" spc="0" normalizeH="0" baseline="0" noProof="0" dirty="0" smtClean="0">
              <a:ln>
                <a:noFill/>
              </a:ln>
              <a:solidFill>
                <a:srgbClr val="FFFF00"/>
              </a:solidFill>
              <a:effectLst/>
              <a:uLnTx/>
              <a:uFillTx/>
              <a:latin typeface="+mn-lt"/>
              <a:ea typeface="+mn-ea"/>
              <a:cs typeface="+mn-cs"/>
            </a:endParaRPr>
          </a:p>
          <a:p>
            <a:pPr marL="342900" marR="0" lvl="0" indent="-342900" defTabSz="914400" rtl="1" eaLnBrk="1" fontAlgn="base" latinLnBrk="0" hangingPunct="1">
              <a:lnSpc>
                <a:spcPct val="90000"/>
              </a:lnSpc>
              <a:spcBef>
                <a:spcPct val="20000"/>
              </a:spcBef>
              <a:spcAft>
                <a:spcPct val="0"/>
              </a:spcAft>
              <a:buClr>
                <a:schemeClr val="tx2"/>
              </a:buClr>
              <a:buSzPct val="75000"/>
              <a:buFont typeface="Wingdings" pitchFamily="2" charset="2"/>
              <a:buNone/>
              <a:tabLst/>
              <a:defRPr/>
            </a:pPr>
            <a:r>
              <a:rPr kumimoji="0" lang="ar-SA" sz="3600" b="1" i="0" u="none" strike="noStrike" kern="0" cap="none" spc="0" normalizeH="0" baseline="0" noProof="0" dirty="0" smtClean="0">
                <a:ln>
                  <a:noFill/>
                </a:ln>
                <a:solidFill>
                  <a:srgbClr val="FFFF66"/>
                </a:solidFill>
                <a:effectLst/>
                <a:uLnTx/>
                <a:uFillTx/>
                <a:latin typeface="+mn-lt"/>
                <a:ea typeface="+mn-ea"/>
                <a:cs typeface="+mn-cs"/>
              </a:rPr>
              <a:t> </a:t>
            </a:r>
            <a:r>
              <a:rPr kumimoji="0" lang="en-US" sz="3600" b="1" i="0" u="none" strike="noStrike" kern="0" cap="none" spc="0" normalizeH="0" baseline="0" noProof="0" dirty="0" smtClean="0">
                <a:ln>
                  <a:noFill/>
                </a:ln>
                <a:solidFill>
                  <a:srgbClr val="FFFF66"/>
                </a:solidFill>
                <a:effectLst/>
                <a:uLnTx/>
                <a:uFillTx/>
                <a:latin typeface="+mn-lt"/>
                <a:ea typeface="+mn-ea"/>
                <a:cs typeface="+mn-cs"/>
              </a:rPr>
              <a:t>1- aggregate of </a:t>
            </a:r>
            <a:r>
              <a:rPr kumimoji="0" lang="en-US" sz="3600" b="1" i="0" u="none" strike="noStrike" kern="0" cap="none" spc="0" normalizeH="0" baseline="0" noProof="0" dirty="0" err="1" smtClean="0">
                <a:ln>
                  <a:noFill/>
                </a:ln>
                <a:solidFill>
                  <a:srgbClr val="FFFF66"/>
                </a:solidFill>
                <a:effectLst/>
                <a:uLnTx/>
                <a:uFillTx/>
                <a:latin typeface="+mn-lt"/>
                <a:ea typeface="+mn-ea"/>
                <a:cs typeface="+mn-cs"/>
              </a:rPr>
              <a:t>achenes</a:t>
            </a:r>
            <a:endParaRPr kumimoji="0" lang="ar-SA" sz="3600" b="1" i="0" u="none" strike="noStrike" kern="0" cap="none" spc="0" normalizeH="0" baseline="0" noProof="0" dirty="0" smtClean="0">
              <a:ln>
                <a:noFill/>
              </a:ln>
              <a:solidFill>
                <a:srgbClr val="FFFF66"/>
              </a:solidFill>
              <a:effectLst/>
              <a:uLnTx/>
              <a:uFillTx/>
              <a:latin typeface="+mn-lt"/>
              <a:ea typeface="+mn-ea"/>
              <a:cs typeface="+mn-cs"/>
            </a:endParaRPr>
          </a:p>
          <a:p>
            <a:pPr marL="342900" marR="0" lvl="0" indent="-342900" algn="just" defTabSz="914400" rtl="1" eaLnBrk="1" fontAlgn="base" latinLnBrk="0" hangingPunct="1">
              <a:lnSpc>
                <a:spcPct val="90000"/>
              </a:lnSpc>
              <a:spcBef>
                <a:spcPct val="20000"/>
              </a:spcBef>
              <a:spcAft>
                <a:spcPct val="0"/>
              </a:spcAft>
              <a:buClr>
                <a:schemeClr val="tx2"/>
              </a:buClr>
              <a:buSzPct val="75000"/>
              <a:buFont typeface="Wingdings" pitchFamily="2" charset="2"/>
              <a:buNone/>
              <a:tabLst/>
              <a:defRPr/>
            </a:pPr>
            <a:r>
              <a:rPr kumimoji="0" lang="ar-SA" sz="3200" b="0" i="0" u="none" strike="noStrike" kern="0" cap="none" spc="0" normalizeH="0" baseline="0" noProof="0" dirty="0" smtClean="0">
                <a:ln>
                  <a:noFill/>
                </a:ln>
                <a:solidFill>
                  <a:schemeClr val="tx1"/>
                </a:solidFill>
                <a:effectLst/>
                <a:uLnTx/>
                <a:uFillTx/>
                <a:latin typeface="+mn-lt"/>
                <a:ea typeface="+mn-ea"/>
                <a:cs typeface="+mn-cs"/>
              </a:rPr>
              <a:t>كما هو الحال في الورد ، حيث توجد داخل تجويف التخت وكذلك في الشقيق وفي الشلليك حيث يتضخم التخت وتصبح الثمرة كاذبة .</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pic>
        <p:nvPicPr>
          <p:cNvPr id="5" name="Picture 4" descr="aggregate of achenes.jpg"/>
          <p:cNvPicPr>
            <a:picLocks noChangeAspect="1"/>
          </p:cNvPicPr>
          <p:nvPr/>
        </p:nvPicPr>
        <p:blipFill>
          <a:blip r:embed="rId2" cstate="email"/>
          <a:stretch>
            <a:fillRect/>
          </a:stretch>
        </p:blipFill>
        <p:spPr>
          <a:xfrm>
            <a:off x="2590800" y="3886200"/>
            <a:ext cx="1743075" cy="2619375"/>
          </a:xfrm>
          <a:prstGeom prst="rect">
            <a:avLst/>
          </a:prstGeom>
        </p:spPr>
      </p:pic>
      <p:pic>
        <p:nvPicPr>
          <p:cNvPr id="6" name="Picture 5" descr="aggregate fruit.jpg"/>
          <p:cNvPicPr>
            <a:picLocks noChangeAspect="1"/>
          </p:cNvPicPr>
          <p:nvPr/>
        </p:nvPicPr>
        <p:blipFill>
          <a:blip r:embed="rId3" cstate="email"/>
          <a:stretch>
            <a:fillRect/>
          </a:stretch>
        </p:blipFill>
        <p:spPr>
          <a:xfrm>
            <a:off x="4800600" y="4343400"/>
            <a:ext cx="3655454" cy="1981200"/>
          </a:xfrm>
          <a:prstGeom prst="rect">
            <a:avLst/>
          </a:prstGeom>
        </p:spPr>
      </p:pic>
      <p:pic>
        <p:nvPicPr>
          <p:cNvPr id="7" name="Picture 6" descr="achen.bmp"/>
          <p:cNvPicPr>
            <a:picLocks noChangeAspect="1"/>
          </p:cNvPicPr>
          <p:nvPr/>
        </p:nvPicPr>
        <p:blipFill>
          <a:blip r:embed="rId4" cstate="email"/>
          <a:stretch>
            <a:fillRect/>
          </a:stretch>
        </p:blipFill>
        <p:spPr>
          <a:xfrm>
            <a:off x="762000" y="3048000"/>
            <a:ext cx="1590476" cy="15904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8" presetClass="entr" presetSubtype="0" accel="10000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500" fill="hold"/>
                                        <p:tgtEl>
                                          <p:spTgt spid="4">
                                            <p:txEl>
                                              <p:pRg st="1" end="1"/>
                                            </p:txEl>
                                          </p:spTgt>
                                        </p:tgtEl>
                                        <p:attrNameLst>
                                          <p:attrName>ppt_w</p:attrName>
                                        </p:attrNameLst>
                                      </p:cBhvr>
                                      <p:tavLst>
                                        <p:tav tm="0">
                                          <p:val>
                                            <p:strVal val="#ppt_w*2.5"/>
                                          </p:val>
                                        </p:tav>
                                        <p:tav tm="100000">
                                          <p:val>
                                            <p:strVal val="#ppt_w"/>
                                          </p:val>
                                        </p:tav>
                                      </p:tavLst>
                                    </p:anim>
                                    <p:anim calcmode="lin" valueType="num">
                                      <p:cBhvr>
                                        <p:cTn id="14" dur="500" fill="hold"/>
                                        <p:tgtEl>
                                          <p:spTgt spid="4">
                                            <p:txEl>
                                              <p:pRg st="1" end="1"/>
                                            </p:txEl>
                                          </p:spTgt>
                                        </p:tgtEl>
                                        <p:attrNameLst>
                                          <p:attrName>ppt_h</p:attrName>
                                        </p:attrNameLst>
                                      </p:cBhvr>
                                      <p:tavLst>
                                        <p:tav tm="0">
                                          <p:val>
                                            <p:strVal val="#ppt_h*0.01"/>
                                          </p:val>
                                        </p:tav>
                                        <p:tav tm="100000">
                                          <p:val>
                                            <p:strVal val="#ppt_h"/>
                                          </p:val>
                                        </p:tav>
                                      </p:tavLst>
                                    </p:anim>
                                    <p:anim calcmode="lin" valueType="num">
                                      <p:cBhvr>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4">
                                            <p:txEl>
                                              <p:pRg st="1" end="1"/>
                                            </p:txEl>
                                          </p:spTgt>
                                        </p:tgtEl>
                                        <p:attrNameLst>
                                          <p:attrName>ppt_y</p:attrName>
                                        </p:attrNameLst>
                                      </p:cBhvr>
                                      <p:tavLst>
                                        <p:tav tm="0">
                                          <p:val>
                                            <p:strVal val="#ppt_h+1"/>
                                          </p:val>
                                        </p:tav>
                                        <p:tav tm="100000">
                                          <p:val>
                                            <p:strVal val="#ppt_y"/>
                                          </p:val>
                                        </p:tav>
                                      </p:tavLst>
                                    </p:anim>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4" presetClass="entr" presetSubtype="0" accel="10000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 calcmode="lin" valueType="num">
                                      <p:cBhvr>
                                        <p:cTn id="22" dur="500" fill="hold"/>
                                        <p:tgtEl>
                                          <p:spTgt spid="4">
                                            <p:txEl>
                                              <p:pRg st="2" end="2"/>
                                            </p:txEl>
                                          </p:spTgt>
                                        </p:tgtEl>
                                        <p:attrNameLst>
                                          <p:attrName>ppt_w</p:attrName>
                                        </p:attrNameLst>
                                      </p:cBhvr>
                                      <p:tavLst>
                                        <p:tav tm="0">
                                          <p:val>
                                            <p:strVal val="#ppt_w*0.05"/>
                                          </p:val>
                                        </p:tav>
                                        <p:tav tm="100000">
                                          <p:val>
                                            <p:strVal val="#ppt_w"/>
                                          </p:val>
                                        </p:tav>
                                      </p:tavLst>
                                    </p:anim>
                                    <p:anim calcmode="lin" valueType="num">
                                      <p:cBhvr>
                                        <p:cTn id="23" dur="500" fill="hold"/>
                                        <p:tgtEl>
                                          <p:spTgt spid="4">
                                            <p:txEl>
                                              <p:pRg st="2" end="2"/>
                                            </p:txEl>
                                          </p:spTgt>
                                        </p:tgtEl>
                                        <p:attrNameLst>
                                          <p:attrName>ppt_h</p:attrName>
                                        </p:attrNameLst>
                                      </p:cBhvr>
                                      <p:tavLst>
                                        <p:tav tm="0">
                                          <p:val>
                                            <p:strVal val="#ppt_h"/>
                                          </p:val>
                                        </p:tav>
                                        <p:tav tm="100000">
                                          <p:val>
                                            <p:strVal val="#ppt_h"/>
                                          </p:val>
                                        </p:tav>
                                      </p:tavLst>
                                    </p:anim>
                                    <p:anim calcmode="lin" valueType="num">
                                      <p:cBhvr>
                                        <p:cTn id="24" dur="500" fill="hold"/>
                                        <p:tgtEl>
                                          <p:spTgt spid="4">
                                            <p:txEl>
                                              <p:pRg st="2" end="2"/>
                                            </p:txEl>
                                          </p:spTgt>
                                        </p:tgtEl>
                                        <p:attrNameLst>
                                          <p:attrName>ppt_x</p:attrName>
                                        </p:attrNameLst>
                                      </p:cBhvr>
                                      <p:tavLst>
                                        <p:tav tm="0">
                                          <p:val>
                                            <p:strVal val="#ppt_x-.2"/>
                                          </p:val>
                                        </p:tav>
                                        <p:tav tm="100000">
                                          <p:val>
                                            <p:strVal val="#ppt_x"/>
                                          </p:val>
                                        </p:tav>
                                      </p:tavLst>
                                    </p:anim>
                                    <p:anim calcmode="lin" valueType="num">
                                      <p:cBhvr>
                                        <p:cTn id="25" dur="500" fill="hold"/>
                                        <p:tgtEl>
                                          <p:spTgt spid="4">
                                            <p:txEl>
                                              <p:pRg st="2" end="2"/>
                                            </p:txEl>
                                          </p:spTgt>
                                        </p:tgtEl>
                                        <p:attrNameLst>
                                          <p:attrName>ppt_y</p:attrName>
                                        </p:attrNameLst>
                                      </p:cBhvr>
                                      <p:tavLst>
                                        <p:tav tm="0">
                                          <p:val>
                                            <p:strVal val="#ppt_y"/>
                                          </p:val>
                                        </p:tav>
                                        <p:tav tm="100000">
                                          <p:val>
                                            <p:strVal val="#ppt_y"/>
                                          </p:val>
                                        </p:tav>
                                      </p:tavLst>
                                    </p:anim>
                                    <p:animEffect transition="in" filter="fade">
                                      <p:cBhvr>
                                        <p:cTn id="26" dur="5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8" presetClass="entr" presetSubtype="0" accel="10000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strVal val="#ppt_w*2.5"/>
                                          </p:val>
                                        </p:tav>
                                        <p:tav tm="100000">
                                          <p:val>
                                            <p:strVal val="#ppt_w"/>
                                          </p:val>
                                        </p:tav>
                                      </p:tavLst>
                                    </p:anim>
                                    <p:anim calcmode="lin" valueType="num">
                                      <p:cBhvr>
                                        <p:cTn id="32" dur="500" fill="hold"/>
                                        <p:tgtEl>
                                          <p:spTgt spid="6"/>
                                        </p:tgtEl>
                                        <p:attrNameLst>
                                          <p:attrName>ppt_h</p:attrName>
                                        </p:attrNameLst>
                                      </p:cBhvr>
                                      <p:tavLst>
                                        <p:tav tm="0">
                                          <p:val>
                                            <p:strVal val="#ppt_h*0.01"/>
                                          </p:val>
                                        </p:tav>
                                        <p:tav tm="100000">
                                          <p:val>
                                            <p:strVal val="#ppt_h"/>
                                          </p:val>
                                        </p:tav>
                                      </p:tavLst>
                                    </p:anim>
                                    <p:anim calcmode="lin" valueType="num">
                                      <p:cBhvr>
                                        <p:cTn id="33" dur="500" fill="hold"/>
                                        <p:tgtEl>
                                          <p:spTgt spid="6"/>
                                        </p:tgtEl>
                                        <p:attrNameLst>
                                          <p:attrName>ppt_x</p:attrName>
                                        </p:attrNameLst>
                                      </p:cBhvr>
                                      <p:tavLst>
                                        <p:tav tm="0">
                                          <p:val>
                                            <p:strVal val="#ppt_x"/>
                                          </p:val>
                                        </p:tav>
                                        <p:tav tm="100000">
                                          <p:val>
                                            <p:strVal val="#ppt_x"/>
                                          </p:val>
                                        </p:tav>
                                      </p:tavLst>
                                    </p:anim>
                                    <p:anim calcmode="lin" valueType="num">
                                      <p:cBhvr>
                                        <p:cTn id="34" dur="500" fill="hold"/>
                                        <p:tgtEl>
                                          <p:spTgt spid="6"/>
                                        </p:tgtEl>
                                        <p:attrNameLst>
                                          <p:attrName>ppt_y</p:attrName>
                                        </p:attrNameLst>
                                      </p:cBhvr>
                                      <p:tavLst>
                                        <p:tav tm="0">
                                          <p:val>
                                            <p:strVal val="#ppt_h+1"/>
                                          </p:val>
                                        </p:tav>
                                        <p:tav tm="100000">
                                          <p:val>
                                            <p:strVal val="#ppt_y"/>
                                          </p:val>
                                        </p:tav>
                                      </p:tavLst>
                                    </p:anim>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900" decel="100000" fill="hold"/>
                                        <p:tgtEl>
                                          <p:spTgt spid="5"/>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4" presetClass="entr" presetSubtype="0" accel="100000"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500" fill="hold"/>
                                        <p:tgtEl>
                                          <p:spTgt spid="7"/>
                                        </p:tgtEl>
                                        <p:attrNameLst>
                                          <p:attrName>ppt_w</p:attrName>
                                        </p:attrNameLst>
                                      </p:cBhvr>
                                      <p:tavLst>
                                        <p:tav tm="0">
                                          <p:val>
                                            <p:strVal val="#ppt_w*0.05"/>
                                          </p:val>
                                        </p:tav>
                                        <p:tav tm="100000">
                                          <p:val>
                                            <p:strVal val="#ppt_w"/>
                                          </p:val>
                                        </p:tav>
                                      </p:tavLst>
                                    </p:anim>
                                    <p:anim calcmode="lin" valueType="num">
                                      <p:cBhvr>
                                        <p:cTn id="49" dur="500" fill="hold"/>
                                        <p:tgtEl>
                                          <p:spTgt spid="7"/>
                                        </p:tgtEl>
                                        <p:attrNameLst>
                                          <p:attrName>ppt_h</p:attrName>
                                        </p:attrNameLst>
                                      </p:cBhvr>
                                      <p:tavLst>
                                        <p:tav tm="0">
                                          <p:val>
                                            <p:strVal val="#ppt_h"/>
                                          </p:val>
                                        </p:tav>
                                        <p:tav tm="100000">
                                          <p:val>
                                            <p:strVal val="#ppt_h"/>
                                          </p:val>
                                        </p:tav>
                                      </p:tavLst>
                                    </p:anim>
                                    <p:anim calcmode="lin" valueType="num">
                                      <p:cBhvr>
                                        <p:cTn id="50" dur="500" fill="hold"/>
                                        <p:tgtEl>
                                          <p:spTgt spid="7"/>
                                        </p:tgtEl>
                                        <p:attrNameLst>
                                          <p:attrName>ppt_x</p:attrName>
                                        </p:attrNameLst>
                                      </p:cBhvr>
                                      <p:tavLst>
                                        <p:tav tm="0">
                                          <p:val>
                                            <p:strVal val="#ppt_x-.2"/>
                                          </p:val>
                                        </p:tav>
                                        <p:tav tm="100000">
                                          <p:val>
                                            <p:strVal val="#ppt_x"/>
                                          </p:val>
                                        </p:tav>
                                      </p:tavLst>
                                    </p:anim>
                                    <p:anim calcmode="lin" valueType="num">
                                      <p:cBhvr>
                                        <p:cTn id="51" dur="500" fill="hold"/>
                                        <p:tgtEl>
                                          <p:spTgt spid="7"/>
                                        </p:tgtEl>
                                        <p:attrNameLst>
                                          <p:attrName>ppt_y</p:attrName>
                                        </p:attrNameLst>
                                      </p:cBhvr>
                                      <p:tavLst>
                                        <p:tav tm="0">
                                          <p:val>
                                            <p:strVal val="#ppt_y"/>
                                          </p:val>
                                        </p:tav>
                                        <p:tav tm="100000">
                                          <p:val>
                                            <p:strVal val="#ppt_y"/>
                                          </p:val>
                                        </p:tav>
                                      </p:tavLst>
                                    </p:anim>
                                    <p:animEffect transition="in" filter="fade">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p:cNvSpPr txBox="1">
            <a:spLocks/>
          </p:cNvSpPr>
          <p:nvPr/>
        </p:nvSpPr>
        <p:spPr>
          <a:xfrm>
            <a:off x="457200" y="457200"/>
            <a:ext cx="8001000" cy="2514600"/>
          </a:xfrm>
          <a:prstGeom prst="rect">
            <a:avLst/>
          </a:prstGeom>
        </p:spPr>
        <p:txBody>
          <a:bodyPr/>
          <a:lstStyle/>
          <a:p>
            <a:pPr marL="342900" marR="0" lvl="0" indent="-342900" algn="r" defTabSz="914400" rtl="1" eaLnBrk="1" fontAlgn="base" latinLnBrk="0" hangingPunct="1">
              <a:lnSpc>
                <a:spcPct val="90000"/>
              </a:lnSpc>
              <a:spcBef>
                <a:spcPct val="20000"/>
              </a:spcBef>
              <a:spcAft>
                <a:spcPct val="0"/>
              </a:spcAft>
              <a:buClr>
                <a:schemeClr val="tx2"/>
              </a:buClr>
              <a:buSzPct val="75000"/>
              <a:tabLst/>
              <a:defRPr/>
            </a:pPr>
            <a:r>
              <a:rPr kumimoji="0" lang="ar-SA" sz="3600" b="1" i="0" u="none" strike="noStrike" kern="0" cap="none" spc="0" normalizeH="0" baseline="0" noProof="0" dirty="0" smtClean="0">
                <a:ln>
                  <a:noFill/>
                </a:ln>
                <a:solidFill>
                  <a:srgbClr val="FFFF00"/>
                </a:solidFill>
                <a:effectLst/>
                <a:uLnTx/>
                <a:uFillTx/>
                <a:latin typeface="+mn-lt"/>
                <a:ea typeface="+mn-ea"/>
                <a:cs typeface="+mn-cs"/>
              </a:rPr>
              <a:t>2- ثمار متجمعة من الجرابيات </a:t>
            </a:r>
          </a:p>
          <a:p>
            <a:pPr marL="342900" marR="0" lvl="0" indent="-342900" defTabSz="914400" eaLnBrk="1" fontAlgn="base" latinLnBrk="0" hangingPunct="1">
              <a:lnSpc>
                <a:spcPct val="90000"/>
              </a:lnSpc>
              <a:spcBef>
                <a:spcPct val="20000"/>
              </a:spcBef>
              <a:spcAft>
                <a:spcPct val="0"/>
              </a:spcAft>
              <a:buClr>
                <a:schemeClr val="tx2"/>
              </a:buClr>
              <a:buSzPct val="75000"/>
              <a:tabLst/>
              <a:defRPr/>
            </a:pPr>
            <a:r>
              <a:rPr kumimoji="0" lang="en-US" sz="3600" b="1" kern="0" noProof="0" dirty="0" smtClean="0">
                <a:solidFill>
                  <a:srgbClr val="FFFF66"/>
                </a:solidFill>
                <a:latin typeface="+mn-lt"/>
                <a:cs typeface="+mn-cs"/>
              </a:rPr>
              <a:t>2- Aggregate of follicles</a:t>
            </a:r>
            <a:endParaRPr kumimoji="0" lang="ar-SA" sz="3600" b="1" kern="0" noProof="0" dirty="0" smtClean="0">
              <a:solidFill>
                <a:srgbClr val="FFFF66"/>
              </a:solidFill>
              <a:latin typeface="+mn-lt"/>
              <a:cs typeface="+mn-cs"/>
            </a:endParaRPr>
          </a:p>
          <a:p>
            <a:pPr marL="342900" marR="0" lvl="0" indent="-342900" algn="just" defTabSz="914400" rtl="1" eaLnBrk="1" fontAlgn="base" latinLnBrk="0" hangingPunct="1">
              <a:lnSpc>
                <a:spcPct val="90000"/>
              </a:lnSpc>
              <a:spcBef>
                <a:spcPct val="20000"/>
              </a:spcBef>
              <a:spcAft>
                <a:spcPct val="0"/>
              </a:spcAft>
              <a:buClr>
                <a:schemeClr val="tx2"/>
              </a:buClr>
              <a:buSzPct val="75000"/>
              <a:tabLst/>
              <a:defRPr/>
            </a:pPr>
            <a:r>
              <a:rPr kumimoji="0" lang="ar-SA" sz="3200" b="0" i="0" u="none" strike="noStrike" kern="0" cap="none" spc="0" normalizeH="0" baseline="0" dirty="0" smtClean="0">
                <a:ln>
                  <a:noFill/>
                </a:ln>
                <a:solidFill>
                  <a:schemeClr val="tx1"/>
                </a:solidFill>
                <a:effectLst/>
                <a:uLnTx/>
                <a:uFillTx/>
                <a:latin typeface="+mn-lt"/>
                <a:ea typeface="+mn-ea"/>
                <a:cs typeface="+mn-cs"/>
              </a:rPr>
              <a:t>كما في نبات الشركيولا </a:t>
            </a:r>
            <a:r>
              <a:rPr kumimoji="0" lang="en-US" sz="3200" b="0" i="0" u="none" strike="noStrike" kern="0" cap="none" spc="0" normalizeH="0" baseline="0" dirty="0" err="1" smtClean="0">
                <a:ln>
                  <a:noFill/>
                </a:ln>
                <a:solidFill>
                  <a:srgbClr val="FF0000"/>
                </a:solidFill>
                <a:effectLst/>
                <a:uLnTx/>
                <a:uFillTx/>
                <a:latin typeface="+mn-lt"/>
                <a:ea typeface="+mn-ea"/>
                <a:cs typeface="+mn-cs"/>
              </a:rPr>
              <a:t>sterculia</a:t>
            </a:r>
            <a:r>
              <a:rPr kumimoji="0" lang="ar-SA" sz="3200" b="0" i="0" u="none" strike="noStrike" kern="0" cap="none" spc="0" normalizeH="0" baseline="0" dirty="0" smtClean="0">
                <a:ln>
                  <a:noFill/>
                </a:ln>
                <a:solidFill>
                  <a:schemeClr val="tx1"/>
                </a:solidFill>
                <a:effectLst/>
                <a:uLnTx/>
                <a:uFillTx/>
                <a:latin typeface="+mn-lt"/>
                <a:ea typeface="+mn-ea"/>
                <a:cs typeface="+mn-cs"/>
              </a:rPr>
              <a:t> وفي نبات العشار </a:t>
            </a:r>
            <a:r>
              <a:rPr kumimoji="0" lang="en-US" sz="3200" kern="0" dirty="0" err="1" smtClean="0">
                <a:solidFill>
                  <a:srgbClr val="FF0000"/>
                </a:solidFill>
                <a:latin typeface="+mn-lt"/>
                <a:cs typeface="+mn-cs"/>
              </a:rPr>
              <a:t>calotropis</a:t>
            </a:r>
            <a:r>
              <a:rPr kumimoji="0" lang="en-US" sz="3200" kern="0" dirty="0" smtClean="0">
                <a:latin typeface="+mn-lt"/>
                <a:cs typeface="+mn-cs"/>
              </a:rPr>
              <a:t> </a:t>
            </a:r>
            <a:r>
              <a:rPr kumimoji="0" lang="en-US" sz="3200" kern="0" dirty="0" err="1" smtClean="0">
                <a:solidFill>
                  <a:srgbClr val="FF0000"/>
                </a:solidFill>
                <a:latin typeface="+mn-lt"/>
                <a:cs typeface="+mn-cs"/>
              </a:rPr>
              <a:t>procers</a:t>
            </a:r>
            <a:r>
              <a:rPr kumimoji="0" lang="ar-SA" sz="3200" kern="0" dirty="0" smtClean="0">
                <a:latin typeface="+mn-lt"/>
                <a:cs typeface="+mn-cs"/>
              </a:rPr>
              <a:t> حيث تتكون الثمرة من جرابتين أو أكثر.</a:t>
            </a:r>
          </a:p>
          <a:p>
            <a:pPr marL="342900" marR="0" lvl="0" indent="-342900" algn="r" defTabSz="914400" rtl="1" eaLnBrk="1" fontAlgn="base" latinLnBrk="0" hangingPunct="1">
              <a:lnSpc>
                <a:spcPct val="90000"/>
              </a:lnSpc>
              <a:spcBef>
                <a:spcPct val="20000"/>
              </a:spcBef>
              <a:spcAft>
                <a:spcPct val="0"/>
              </a:spcAft>
              <a:buClr>
                <a:schemeClr val="tx2"/>
              </a:buClr>
              <a:buSzPct val="75000"/>
              <a:tabLst/>
              <a:defRPr/>
            </a:pPr>
            <a:endParaRPr kumimoji="0" lang="ar-SA" sz="3200" kern="0" dirty="0" smtClean="0">
              <a:latin typeface="+mn-lt"/>
              <a:cs typeface="+mn-cs"/>
            </a:endParaRPr>
          </a:p>
          <a:p>
            <a:pPr marL="342900" marR="0" lvl="0" indent="-342900" algn="r" defTabSz="914400" rtl="1" eaLnBrk="1" fontAlgn="base" latinLnBrk="0" hangingPunct="1">
              <a:lnSpc>
                <a:spcPct val="90000"/>
              </a:lnSpc>
              <a:spcBef>
                <a:spcPct val="20000"/>
              </a:spcBef>
              <a:spcAft>
                <a:spcPct val="0"/>
              </a:spcAft>
              <a:buClr>
                <a:schemeClr val="tx2"/>
              </a:buClr>
              <a:buSzPct val="75000"/>
              <a:tabLst/>
              <a:defRPr/>
            </a:pP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3" name="Picture 2" descr="Aggregate of follicles.bmp"/>
          <p:cNvPicPr>
            <a:picLocks noChangeAspect="1"/>
          </p:cNvPicPr>
          <p:nvPr/>
        </p:nvPicPr>
        <p:blipFill>
          <a:blip r:embed="rId2" cstate="email"/>
          <a:stretch>
            <a:fillRect/>
          </a:stretch>
        </p:blipFill>
        <p:spPr>
          <a:xfrm>
            <a:off x="228600" y="2971800"/>
            <a:ext cx="1742857" cy="2619048"/>
          </a:xfrm>
          <a:prstGeom prst="rect">
            <a:avLst/>
          </a:prstGeom>
        </p:spPr>
      </p:pic>
      <p:pic>
        <p:nvPicPr>
          <p:cNvPr id="4" name="Picture 3" descr="sterculia.bmp"/>
          <p:cNvPicPr>
            <a:picLocks noChangeAspect="1"/>
          </p:cNvPicPr>
          <p:nvPr/>
        </p:nvPicPr>
        <p:blipFill>
          <a:blip r:embed="rId3" cstate="email"/>
          <a:stretch>
            <a:fillRect/>
          </a:stretch>
        </p:blipFill>
        <p:spPr>
          <a:xfrm>
            <a:off x="4876800" y="4114800"/>
            <a:ext cx="3869802" cy="2590800"/>
          </a:xfrm>
          <a:prstGeom prst="rect">
            <a:avLst/>
          </a:prstGeom>
        </p:spPr>
      </p:pic>
      <p:pic>
        <p:nvPicPr>
          <p:cNvPr id="5" name="Picture 4" descr="calotropis procers1.jpg"/>
          <p:cNvPicPr>
            <a:picLocks noChangeAspect="1"/>
          </p:cNvPicPr>
          <p:nvPr/>
        </p:nvPicPr>
        <p:blipFill>
          <a:blip r:embed="rId4" cstate="email"/>
          <a:stretch>
            <a:fillRect/>
          </a:stretch>
        </p:blipFill>
        <p:spPr>
          <a:xfrm>
            <a:off x="2590800" y="5029200"/>
            <a:ext cx="2133600" cy="1757795"/>
          </a:xfrm>
          <a:prstGeom prst="rect">
            <a:avLst/>
          </a:prstGeom>
        </p:spPr>
      </p:pic>
      <p:pic>
        <p:nvPicPr>
          <p:cNvPr id="6" name="Picture 5" descr="calotropis procers1.bmp"/>
          <p:cNvPicPr>
            <a:picLocks noChangeAspect="1"/>
          </p:cNvPicPr>
          <p:nvPr/>
        </p:nvPicPr>
        <p:blipFill>
          <a:blip r:embed="rId5" cstate="email"/>
          <a:stretch>
            <a:fillRect/>
          </a:stretch>
        </p:blipFill>
        <p:spPr>
          <a:xfrm>
            <a:off x="3048000" y="2971800"/>
            <a:ext cx="1400000" cy="18095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2">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additive="base">
                                        <p:cTn id="16"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4" presetClass="entr" presetSubtype="0" accel="10000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 calcmode="lin" valueType="num">
                                      <p:cBhvr>
                                        <p:cTn id="22" dur="500" fill="hold"/>
                                        <p:tgtEl>
                                          <p:spTgt spid="2">
                                            <p:txEl>
                                              <p:pRg st="2" end="2"/>
                                            </p:txEl>
                                          </p:spTgt>
                                        </p:tgtEl>
                                        <p:attrNameLst>
                                          <p:attrName>ppt_w</p:attrName>
                                        </p:attrNameLst>
                                      </p:cBhvr>
                                      <p:tavLst>
                                        <p:tav tm="0">
                                          <p:val>
                                            <p:strVal val="#ppt_w*0.05"/>
                                          </p:val>
                                        </p:tav>
                                        <p:tav tm="100000">
                                          <p:val>
                                            <p:strVal val="#ppt_w"/>
                                          </p:val>
                                        </p:tav>
                                      </p:tavLst>
                                    </p:anim>
                                    <p:anim calcmode="lin" valueType="num">
                                      <p:cBhvr>
                                        <p:cTn id="23" dur="500" fill="hold"/>
                                        <p:tgtEl>
                                          <p:spTgt spid="2">
                                            <p:txEl>
                                              <p:pRg st="2" end="2"/>
                                            </p:txEl>
                                          </p:spTgt>
                                        </p:tgtEl>
                                        <p:attrNameLst>
                                          <p:attrName>ppt_h</p:attrName>
                                        </p:attrNameLst>
                                      </p:cBhvr>
                                      <p:tavLst>
                                        <p:tav tm="0">
                                          <p:val>
                                            <p:strVal val="#ppt_h"/>
                                          </p:val>
                                        </p:tav>
                                        <p:tav tm="100000">
                                          <p:val>
                                            <p:strVal val="#ppt_h"/>
                                          </p:val>
                                        </p:tav>
                                      </p:tavLst>
                                    </p:anim>
                                    <p:anim calcmode="lin" valueType="num">
                                      <p:cBhvr>
                                        <p:cTn id="24" dur="500" fill="hold"/>
                                        <p:tgtEl>
                                          <p:spTgt spid="2">
                                            <p:txEl>
                                              <p:pRg st="2" end="2"/>
                                            </p:txEl>
                                          </p:spTgt>
                                        </p:tgtEl>
                                        <p:attrNameLst>
                                          <p:attrName>ppt_x</p:attrName>
                                        </p:attrNameLst>
                                      </p:cBhvr>
                                      <p:tavLst>
                                        <p:tav tm="0">
                                          <p:val>
                                            <p:strVal val="#ppt_x-.2"/>
                                          </p:val>
                                        </p:tav>
                                        <p:tav tm="100000">
                                          <p:val>
                                            <p:strVal val="#ppt_x"/>
                                          </p:val>
                                        </p:tav>
                                      </p:tavLst>
                                    </p:anim>
                                    <p:anim calcmode="lin" valueType="num">
                                      <p:cBhvr>
                                        <p:cTn id="25" dur="500" fill="hold"/>
                                        <p:tgtEl>
                                          <p:spTgt spid="2">
                                            <p:txEl>
                                              <p:pRg st="2" end="2"/>
                                            </p:txEl>
                                          </p:spTgt>
                                        </p:tgtEl>
                                        <p:attrNameLst>
                                          <p:attrName>ppt_y</p:attrName>
                                        </p:attrNameLst>
                                      </p:cBhvr>
                                      <p:tavLst>
                                        <p:tav tm="0">
                                          <p:val>
                                            <p:strVal val="#ppt_y"/>
                                          </p:val>
                                        </p:tav>
                                        <p:tav tm="100000">
                                          <p:val>
                                            <p:strVal val="#ppt_y"/>
                                          </p:val>
                                        </p:tav>
                                      </p:tavLst>
                                    </p:anim>
                                    <p:animEffect transition="in" filter="fade">
                                      <p:cBhvr>
                                        <p:cTn id="26" dur="5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8" presetClass="entr" presetSubtype="0" accel="10000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strVal val="#ppt_w*2.5"/>
                                          </p:val>
                                        </p:tav>
                                        <p:tav tm="100000">
                                          <p:val>
                                            <p:strVal val="#ppt_w"/>
                                          </p:val>
                                        </p:tav>
                                      </p:tavLst>
                                    </p:anim>
                                    <p:anim calcmode="lin" valueType="num">
                                      <p:cBhvr>
                                        <p:cTn id="38" dur="500" fill="hold"/>
                                        <p:tgtEl>
                                          <p:spTgt spid="4"/>
                                        </p:tgtEl>
                                        <p:attrNameLst>
                                          <p:attrName>ppt_h</p:attrName>
                                        </p:attrNameLst>
                                      </p:cBhvr>
                                      <p:tavLst>
                                        <p:tav tm="0">
                                          <p:val>
                                            <p:strVal val="#ppt_h*0.01"/>
                                          </p:val>
                                        </p:tav>
                                        <p:tav tm="100000">
                                          <p:val>
                                            <p:strVal val="#ppt_h"/>
                                          </p:val>
                                        </p:tav>
                                      </p:tavLst>
                                    </p:anim>
                                    <p:anim calcmode="lin" valueType="num">
                                      <p:cBhvr>
                                        <p:cTn id="39" dur="500" fill="hold"/>
                                        <p:tgtEl>
                                          <p:spTgt spid="4"/>
                                        </p:tgtEl>
                                        <p:attrNameLst>
                                          <p:attrName>ppt_x</p:attrName>
                                        </p:attrNameLst>
                                      </p:cBhvr>
                                      <p:tavLst>
                                        <p:tav tm="0">
                                          <p:val>
                                            <p:strVal val="#ppt_x"/>
                                          </p:val>
                                        </p:tav>
                                        <p:tav tm="100000">
                                          <p:val>
                                            <p:strVal val="#ppt_x"/>
                                          </p:val>
                                        </p:tav>
                                      </p:tavLst>
                                    </p:anim>
                                    <p:anim calcmode="lin" valueType="num">
                                      <p:cBhvr>
                                        <p:cTn id="40" dur="500" fill="hold"/>
                                        <p:tgtEl>
                                          <p:spTgt spid="4"/>
                                        </p:tgtEl>
                                        <p:attrNameLst>
                                          <p:attrName>ppt_y</p:attrName>
                                        </p:attrNameLst>
                                      </p:cBhvr>
                                      <p:tavLst>
                                        <p:tav tm="0">
                                          <p:val>
                                            <p:strVal val="#ppt_h+1"/>
                                          </p:val>
                                        </p:tav>
                                        <p:tav tm="100000">
                                          <p:val>
                                            <p:strVal val="#ppt_y"/>
                                          </p:val>
                                        </p:tav>
                                      </p:tavLst>
                                    </p:anim>
                                    <p:animEffect transition="in" filter="fade">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1000"/>
                                        <p:tgtEl>
                                          <p:spTgt spid="5"/>
                                        </p:tgtEl>
                                      </p:cBhvr>
                                    </p:animEffect>
                                    <p:anim calcmode="lin" valueType="num">
                                      <p:cBhvr>
                                        <p:cTn id="47" dur="1000" fill="hold"/>
                                        <p:tgtEl>
                                          <p:spTgt spid="5"/>
                                        </p:tgtEl>
                                        <p:attrNameLst>
                                          <p:attrName>ppt_x</p:attrName>
                                        </p:attrNameLst>
                                      </p:cBhvr>
                                      <p:tavLst>
                                        <p:tav tm="0">
                                          <p:val>
                                            <p:strVal val="#ppt_x"/>
                                          </p:val>
                                        </p:tav>
                                        <p:tav tm="100000">
                                          <p:val>
                                            <p:strVal val="#ppt_x"/>
                                          </p:val>
                                        </p:tav>
                                      </p:tavLst>
                                    </p:anim>
                                    <p:anim calcmode="lin" valueType="num">
                                      <p:cBhvr>
                                        <p:cTn id="48" dur="900" decel="100000" fill="hold"/>
                                        <p:tgtEl>
                                          <p:spTgt spid="5"/>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5" presetClass="entr" presetSubtype="0" fill="hold" nodeType="clickEffect">
                                  <p:stCondLst>
                                    <p:cond delay="0"/>
                                  </p:stCondLst>
                                  <p:childTnLst>
                                    <p:set>
                                      <p:cBhvr>
                                        <p:cTn id="53" dur="1" fill="hold">
                                          <p:stCondLst>
                                            <p:cond delay="0"/>
                                          </p:stCondLst>
                                        </p:cTn>
                                        <p:tgtEl>
                                          <p:spTgt spid="3"/>
                                        </p:tgtEl>
                                        <p:attrNameLst>
                                          <p:attrName>style.visibility</p:attrName>
                                        </p:attrNameLst>
                                      </p:cBhvr>
                                      <p:to>
                                        <p:strVal val="visible"/>
                                      </p:to>
                                    </p:set>
                                    <p:anim calcmode="lin" valueType="num">
                                      <p:cBhvr>
                                        <p:cTn id="54" dur="1000" fill="hold"/>
                                        <p:tgtEl>
                                          <p:spTgt spid="3"/>
                                        </p:tgtEl>
                                        <p:attrNameLst>
                                          <p:attrName>ppt_w</p:attrName>
                                        </p:attrNameLst>
                                      </p:cBhvr>
                                      <p:tavLst>
                                        <p:tav tm="0">
                                          <p:val>
                                            <p:fltVal val="0"/>
                                          </p:val>
                                        </p:tav>
                                        <p:tav tm="100000">
                                          <p:val>
                                            <p:strVal val="#ppt_w"/>
                                          </p:val>
                                        </p:tav>
                                      </p:tavLst>
                                    </p:anim>
                                    <p:anim calcmode="lin" valueType="num">
                                      <p:cBhvr>
                                        <p:cTn id="55" dur="1000" fill="hold"/>
                                        <p:tgtEl>
                                          <p:spTgt spid="3"/>
                                        </p:tgtEl>
                                        <p:attrNameLst>
                                          <p:attrName>ppt_h</p:attrName>
                                        </p:attrNameLst>
                                      </p:cBhvr>
                                      <p:tavLst>
                                        <p:tav tm="0">
                                          <p:val>
                                            <p:fltVal val="0"/>
                                          </p:val>
                                        </p:tav>
                                        <p:tav tm="100000">
                                          <p:val>
                                            <p:strVal val="#ppt_h"/>
                                          </p:val>
                                        </p:tav>
                                      </p:tavLst>
                                    </p:anim>
                                    <p:anim calcmode="lin" valueType="num">
                                      <p:cBhvr>
                                        <p:cTn id="56"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p:cNvSpPr txBox="1">
            <a:spLocks/>
          </p:cNvSpPr>
          <p:nvPr/>
        </p:nvSpPr>
        <p:spPr>
          <a:xfrm>
            <a:off x="457200" y="762000"/>
            <a:ext cx="8305800" cy="2438400"/>
          </a:xfrm>
          <a:prstGeom prst="rect">
            <a:avLst/>
          </a:prstGeom>
        </p:spPr>
        <p:txBody>
          <a:bodyPr/>
          <a:lstStyle/>
          <a:p>
            <a:pPr marL="342900" marR="0" lvl="0" indent="-342900" algn="r" defTabSz="914400" rtl="1" eaLnBrk="1" fontAlgn="base" latinLnBrk="0" hangingPunct="1">
              <a:lnSpc>
                <a:spcPct val="90000"/>
              </a:lnSpc>
              <a:spcBef>
                <a:spcPct val="20000"/>
              </a:spcBef>
              <a:spcAft>
                <a:spcPct val="0"/>
              </a:spcAft>
              <a:buClr>
                <a:schemeClr val="tx2"/>
              </a:buClr>
              <a:buSzPct val="75000"/>
              <a:tabLst/>
              <a:defRPr/>
            </a:pPr>
            <a:r>
              <a:rPr kumimoji="0" lang="ar-SA" sz="3600" b="1" i="0" u="none" strike="noStrike" kern="0" cap="none" spc="0" normalizeH="0" baseline="0" noProof="0" dirty="0" smtClean="0">
                <a:ln>
                  <a:noFill/>
                </a:ln>
                <a:solidFill>
                  <a:srgbClr val="FFFF00"/>
                </a:solidFill>
                <a:effectLst/>
                <a:uLnTx/>
                <a:uFillTx/>
                <a:latin typeface="+mn-lt"/>
                <a:ea typeface="+mn-ea"/>
                <a:cs typeface="+mn-cs"/>
              </a:rPr>
              <a:t>3- ثمار</a:t>
            </a:r>
            <a:r>
              <a:rPr kumimoji="0" lang="ar-SA" sz="3600" b="1" i="0" u="none" strike="noStrike" kern="0" cap="none" spc="0" normalizeH="0" noProof="0" dirty="0" smtClean="0">
                <a:ln>
                  <a:noFill/>
                </a:ln>
                <a:solidFill>
                  <a:srgbClr val="FFFF00"/>
                </a:solidFill>
                <a:effectLst/>
                <a:uLnTx/>
                <a:uFillTx/>
                <a:latin typeface="+mn-lt"/>
                <a:ea typeface="+mn-ea"/>
                <a:cs typeface="+mn-cs"/>
              </a:rPr>
              <a:t> متجمعة من حسيلات </a:t>
            </a:r>
          </a:p>
          <a:p>
            <a:pPr marL="342900" marR="0" lvl="0" indent="-342900" defTabSz="914400" rtl="1" eaLnBrk="1" fontAlgn="base" latinLnBrk="0" hangingPunct="1">
              <a:lnSpc>
                <a:spcPct val="90000"/>
              </a:lnSpc>
              <a:spcBef>
                <a:spcPct val="20000"/>
              </a:spcBef>
              <a:spcAft>
                <a:spcPct val="0"/>
              </a:spcAft>
              <a:buClr>
                <a:schemeClr val="tx2"/>
              </a:buClr>
              <a:buSzPct val="75000"/>
              <a:tabLst/>
              <a:defRPr/>
            </a:pPr>
            <a:r>
              <a:rPr kumimoji="0" lang="en-US" sz="3600" b="1" kern="0" dirty="0" smtClean="0">
                <a:solidFill>
                  <a:srgbClr val="FFFF66"/>
                </a:solidFill>
                <a:latin typeface="+mn-lt"/>
                <a:cs typeface="+mn-cs"/>
              </a:rPr>
              <a:t>3- Aggregate of drupelets</a:t>
            </a:r>
            <a:endParaRPr kumimoji="0" lang="ar-SA" sz="3600" b="1" kern="0" dirty="0" smtClean="0">
              <a:solidFill>
                <a:srgbClr val="FFFF66"/>
              </a:solidFill>
              <a:latin typeface="+mn-lt"/>
              <a:cs typeface="+mn-cs"/>
            </a:endParaRPr>
          </a:p>
          <a:p>
            <a:pPr marL="342900" marR="0" lvl="0" indent="-342900" algn="r" defTabSz="914400" rtl="1" eaLnBrk="1" fontAlgn="base" latinLnBrk="0" hangingPunct="1">
              <a:lnSpc>
                <a:spcPct val="90000"/>
              </a:lnSpc>
              <a:spcBef>
                <a:spcPct val="20000"/>
              </a:spcBef>
              <a:spcAft>
                <a:spcPct val="0"/>
              </a:spcAft>
              <a:buClr>
                <a:schemeClr val="tx2"/>
              </a:buClr>
              <a:buSzPct val="75000"/>
              <a:tabLst/>
              <a:defRPr/>
            </a:pPr>
            <a:r>
              <a:rPr kumimoji="0" lang="ar-SA" sz="3200" b="0" i="0" u="none" strike="noStrike" kern="0" cap="none" spc="0" normalizeH="0" baseline="0" noProof="0" dirty="0" smtClean="0">
                <a:ln>
                  <a:noFill/>
                </a:ln>
                <a:solidFill>
                  <a:schemeClr val="tx1"/>
                </a:solidFill>
                <a:effectLst/>
                <a:uLnTx/>
                <a:uFillTx/>
                <a:latin typeface="+mn-lt"/>
                <a:ea typeface="+mn-ea"/>
                <a:cs typeface="+mn-cs"/>
              </a:rPr>
              <a:t>كما في ريوبس </a:t>
            </a:r>
            <a:r>
              <a:rPr kumimoji="0" lang="en-US" sz="3200" b="0" i="0" u="none" strike="noStrike" kern="0" cap="none" spc="0" normalizeH="0" baseline="0" noProof="0" dirty="0" err="1" smtClean="0">
                <a:ln>
                  <a:noFill/>
                </a:ln>
                <a:solidFill>
                  <a:srgbClr val="FF0000"/>
                </a:solidFill>
                <a:effectLst/>
                <a:uLnTx/>
                <a:uFillTx/>
                <a:latin typeface="+mn-lt"/>
                <a:ea typeface="+mn-ea"/>
                <a:cs typeface="+mn-cs"/>
              </a:rPr>
              <a:t>rubus</a:t>
            </a:r>
            <a:r>
              <a:rPr kumimoji="0" lang="ar-SA" sz="3200" b="0" i="0" u="none" strike="noStrike" kern="0" cap="none" spc="0" normalizeH="0" baseline="0" noProof="0" dirty="0" smtClean="0">
                <a:ln>
                  <a:noFill/>
                </a:ln>
                <a:solidFill>
                  <a:schemeClr val="tx1"/>
                </a:solidFill>
                <a:effectLst/>
                <a:uLnTx/>
                <a:uFillTx/>
                <a:latin typeface="+mn-lt"/>
                <a:ea typeface="+mn-ea"/>
                <a:cs typeface="+mn-cs"/>
              </a:rPr>
              <a:t> حيث تعطي كل كربلة حسلة</a:t>
            </a:r>
            <a:r>
              <a:rPr kumimoji="0" lang="ar-SA" sz="3200" b="0" i="0" u="none" strike="noStrike" kern="0" cap="none" spc="0" normalizeH="0" noProof="0" dirty="0" smtClean="0">
                <a:ln>
                  <a:noFill/>
                </a:ln>
                <a:solidFill>
                  <a:schemeClr val="tx1"/>
                </a:solidFill>
                <a:effectLst/>
                <a:uLnTx/>
                <a:uFillTx/>
                <a:latin typeface="+mn-lt"/>
                <a:ea typeface="+mn-ea"/>
                <a:cs typeface="+mn-cs"/>
              </a:rPr>
              <a:t> صغيرة وفي بعض ثمار الفصيلة الوردية.</a:t>
            </a: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3" name="Picture 2" descr="Aggregate of drupelets.bmp"/>
          <p:cNvPicPr>
            <a:picLocks noChangeAspect="1"/>
          </p:cNvPicPr>
          <p:nvPr/>
        </p:nvPicPr>
        <p:blipFill>
          <a:blip r:embed="rId2" cstate="email"/>
          <a:stretch>
            <a:fillRect/>
          </a:stretch>
        </p:blipFill>
        <p:spPr>
          <a:xfrm>
            <a:off x="304800" y="3352800"/>
            <a:ext cx="2514600" cy="2514600"/>
          </a:xfrm>
          <a:prstGeom prst="rect">
            <a:avLst/>
          </a:prstGeom>
        </p:spPr>
      </p:pic>
      <p:pic>
        <p:nvPicPr>
          <p:cNvPr id="4" name="Picture 3" descr="Aggregate of drupelets1.jpg"/>
          <p:cNvPicPr>
            <a:picLocks noChangeAspect="1"/>
          </p:cNvPicPr>
          <p:nvPr/>
        </p:nvPicPr>
        <p:blipFill>
          <a:blip r:embed="rId3" cstate="email"/>
          <a:stretch>
            <a:fillRect/>
          </a:stretch>
        </p:blipFill>
        <p:spPr>
          <a:xfrm>
            <a:off x="6172200" y="3733800"/>
            <a:ext cx="2495550" cy="1828800"/>
          </a:xfrm>
          <a:prstGeom prst="rect">
            <a:avLst/>
          </a:prstGeom>
        </p:spPr>
      </p:pic>
      <p:pic>
        <p:nvPicPr>
          <p:cNvPr id="5" name="Picture 4" descr="rubus1.jpg"/>
          <p:cNvPicPr>
            <a:picLocks noChangeAspect="1"/>
          </p:cNvPicPr>
          <p:nvPr/>
        </p:nvPicPr>
        <p:blipFill>
          <a:blip r:embed="rId4" cstate="email"/>
          <a:stretch>
            <a:fillRect/>
          </a:stretch>
        </p:blipFill>
        <p:spPr>
          <a:xfrm>
            <a:off x="3352800" y="3276600"/>
            <a:ext cx="2171700" cy="1552575"/>
          </a:xfrm>
          <a:prstGeom prst="rect">
            <a:avLst/>
          </a:prstGeom>
        </p:spPr>
      </p:pic>
      <p:pic>
        <p:nvPicPr>
          <p:cNvPr id="6" name="Picture 5" descr="rubus.bmp"/>
          <p:cNvPicPr>
            <a:picLocks noChangeAspect="1"/>
          </p:cNvPicPr>
          <p:nvPr/>
        </p:nvPicPr>
        <p:blipFill>
          <a:blip r:embed="rId5" cstate="email"/>
          <a:stretch>
            <a:fillRect/>
          </a:stretch>
        </p:blipFill>
        <p:spPr>
          <a:xfrm>
            <a:off x="3124200" y="4876800"/>
            <a:ext cx="2619048" cy="17428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500" decel="50000" fill="hold">
                                          <p:stCondLst>
                                            <p:cond delay="0"/>
                                          </p:stCondLst>
                                        </p:cTn>
                                        <p:tgtEl>
                                          <p:spTgt spid="2">
                                            <p:txEl>
                                              <p:pRg st="1" end="1"/>
                                            </p:txEl>
                                          </p:spTgt>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2">
                                            <p:txEl>
                                              <p:pRg st="1" end="1"/>
                                            </p:txEl>
                                          </p:spTgt>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2">
                                            <p:txEl>
                                              <p:pRg st="1" end="1"/>
                                            </p:txEl>
                                          </p:spTgt>
                                        </p:tgtEl>
                                        <p:attrNameLst>
                                          <p:attrName>ppt_w</p:attrName>
                                        </p:attrNameLst>
                                      </p:cBhvr>
                                      <p:tavLst>
                                        <p:tav tm="0">
                                          <p:val>
                                            <p:strVal val="#ppt_w*.05"/>
                                          </p:val>
                                        </p:tav>
                                        <p:tav tm="100000">
                                          <p:val>
                                            <p:strVal val="#ppt_w"/>
                                          </p:val>
                                        </p:tav>
                                      </p:tavLst>
                                    </p:anim>
                                    <p:anim calcmode="lin" valueType="num">
                                      <p:cBhvr>
                                        <p:cTn id="16" dur="1000" fill="hold"/>
                                        <p:tgtEl>
                                          <p:spTgt spid="2">
                                            <p:txEl>
                                              <p:pRg st="1" end="1"/>
                                            </p:txEl>
                                          </p:spTgt>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2">
                                            <p:txEl>
                                              <p:pRg st="1" end="1"/>
                                            </p:txEl>
                                          </p:spTgt>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2">
                                            <p:txEl>
                                              <p:pRg st="1" end="1"/>
                                            </p:txEl>
                                          </p:spTgt>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2">
                                            <p:txEl>
                                              <p:pRg st="1" end="1"/>
                                            </p:txEl>
                                          </p:spTgt>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p:cTn id="25" dur="500" decel="50000" fill="hold">
                                          <p:stCondLst>
                                            <p:cond delay="0"/>
                                          </p:stCondLst>
                                        </p:cTn>
                                        <p:tgtEl>
                                          <p:spTgt spid="2">
                                            <p:txEl>
                                              <p:pRg st="2" end="2"/>
                                            </p:txEl>
                                          </p:spTgt>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2">
                                            <p:txEl>
                                              <p:pRg st="2" end="2"/>
                                            </p:txEl>
                                          </p:spTgt>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2">
                                            <p:txEl>
                                              <p:pRg st="2" end="2"/>
                                            </p:txEl>
                                          </p:spTgt>
                                        </p:tgtEl>
                                        <p:attrNameLst>
                                          <p:attrName>ppt_w</p:attrName>
                                        </p:attrNameLst>
                                      </p:cBhvr>
                                      <p:tavLst>
                                        <p:tav tm="0">
                                          <p:val>
                                            <p:strVal val="#ppt_w*.05"/>
                                          </p:val>
                                        </p:tav>
                                        <p:tav tm="100000">
                                          <p:val>
                                            <p:strVal val="#ppt_w"/>
                                          </p:val>
                                        </p:tav>
                                      </p:tavLst>
                                    </p:anim>
                                    <p:anim calcmode="lin" valueType="num">
                                      <p:cBhvr>
                                        <p:cTn id="28" dur="1000" fill="hold"/>
                                        <p:tgtEl>
                                          <p:spTgt spid="2">
                                            <p:txEl>
                                              <p:pRg st="2" end="2"/>
                                            </p:txEl>
                                          </p:spTgt>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2">
                                            <p:txEl>
                                              <p:pRg st="2" end="2"/>
                                            </p:txEl>
                                          </p:spTgt>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2">
                                            <p:txEl>
                                              <p:pRg st="2" end="2"/>
                                            </p:txEl>
                                          </p:spTgt>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2">
                                            <p:txEl>
                                              <p:pRg st="2" end="2"/>
                                            </p:txEl>
                                          </p:spTgt>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5"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40" dur="1000" fill="hold"/>
                                        <p:tgtEl>
                                          <p:spTgt spid="4"/>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25"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52" dur="1000" fill="hold"/>
                                        <p:tgtEl>
                                          <p:spTgt spid="5"/>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5"/>
                                        </p:tgtEl>
                                      </p:cBhvr>
                                    </p:animEffect>
                                  </p:childTnLst>
                                </p:cTn>
                              </p:par>
                            </p:childTnLst>
                          </p:cTn>
                        </p:par>
                      </p:childTnLst>
                    </p:cTn>
                  </p:par>
                  <p:par>
                    <p:cTn id="57" fill="hold">
                      <p:stCondLst>
                        <p:cond delay="indefinite"/>
                      </p:stCondLst>
                      <p:childTnLst>
                        <p:par>
                          <p:cTn id="58" fill="hold">
                            <p:stCondLst>
                              <p:cond delay="0"/>
                            </p:stCondLst>
                            <p:childTnLst>
                              <p:par>
                                <p:cTn id="59" presetID="25" presetClass="entr" presetSubtype="0" fill="hold"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p:cTn id="6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6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64" dur="1000" fill="hold"/>
                                        <p:tgtEl>
                                          <p:spTgt spid="6"/>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6"/>
                                        </p:tgtEl>
                                      </p:cBhvr>
                                    </p:animEffect>
                                  </p:childTnLst>
                                </p:cTn>
                              </p:par>
                            </p:childTnLst>
                          </p:cTn>
                        </p:par>
                      </p:childTnLst>
                    </p:cTn>
                  </p:par>
                  <p:par>
                    <p:cTn id="69" fill="hold">
                      <p:stCondLst>
                        <p:cond delay="indefinite"/>
                      </p:stCondLst>
                      <p:childTnLst>
                        <p:par>
                          <p:cTn id="70" fill="hold">
                            <p:stCondLst>
                              <p:cond delay="0"/>
                            </p:stCondLst>
                            <p:childTnLst>
                              <p:par>
                                <p:cTn id="71" presetID="25" presetClass="entr" presetSubtype="0" fill="hold" nodeType="clickEffect">
                                  <p:stCondLst>
                                    <p:cond delay="0"/>
                                  </p:stCondLst>
                                  <p:childTnLst>
                                    <p:set>
                                      <p:cBhvr>
                                        <p:cTn id="72" dur="1" fill="hold">
                                          <p:stCondLst>
                                            <p:cond delay="0"/>
                                          </p:stCondLst>
                                        </p:cTn>
                                        <p:tgtEl>
                                          <p:spTgt spid="3"/>
                                        </p:tgtEl>
                                        <p:attrNameLst>
                                          <p:attrName>style.visibility</p:attrName>
                                        </p:attrNameLst>
                                      </p:cBhvr>
                                      <p:to>
                                        <p:strVal val="visible"/>
                                      </p:to>
                                    </p:set>
                                    <p:anim calcmode="lin" valueType="num">
                                      <p:cBhvr>
                                        <p:cTn id="73"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76" dur="1000" fill="hold"/>
                                        <p:tgtEl>
                                          <p:spTgt spid="3"/>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p:cNvSpPr txBox="1">
            <a:spLocks/>
          </p:cNvSpPr>
          <p:nvPr/>
        </p:nvSpPr>
        <p:spPr>
          <a:xfrm>
            <a:off x="762000" y="762000"/>
            <a:ext cx="7772400" cy="1905000"/>
          </a:xfrm>
          <a:prstGeom prst="rect">
            <a:avLst/>
          </a:prstGeom>
        </p:spPr>
        <p:txBody>
          <a:bodyPr/>
          <a:lstStyle/>
          <a:p>
            <a:pPr marL="342900" marR="0" lvl="0" indent="-342900" algn="r" defTabSz="914400" rtl="1" eaLnBrk="1" fontAlgn="base" latinLnBrk="0" hangingPunct="1">
              <a:lnSpc>
                <a:spcPct val="90000"/>
              </a:lnSpc>
              <a:spcBef>
                <a:spcPct val="20000"/>
              </a:spcBef>
              <a:spcAft>
                <a:spcPct val="0"/>
              </a:spcAft>
              <a:buClr>
                <a:schemeClr val="tx2"/>
              </a:buClr>
              <a:buSzPct val="75000"/>
              <a:buFont typeface="Wingdings" pitchFamily="2" charset="2"/>
              <a:buChar char="l"/>
              <a:tabLst/>
              <a:defRPr/>
            </a:pPr>
            <a:r>
              <a:rPr kumimoji="0" lang="ar-SA" sz="3600" b="1" i="0" u="none" strike="noStrike" kern="0" cap="none" spc="0" normalizeH="0" baseline="0" noProof="0" dirty="0" smtClean="0">
                <a:ln>
                  <a:noFill/>
                </a:ln>
                <a:solidFill>
                  <a:srgbClr val="FFFF00"/>
                </a:solidFill>
                <a:effectLst/>
                <a:uLnTx/>
                <a:uFillTx/>
                <a:latin typeface="+mn-lt"/>
                <a:ea typeface="+mn-ea"/>
                <a:cs typeface="+mn-cs"/>
              </a:rPr>
              <a:t>4- ثمار متجمع من لبيات</a:t>
            </a:r>
          </a:p>
          <a:p>
            <a:pPr marL="342900" marR="0" lvl="0" indent="-342900" defTabSz="914400" eaLnBrk="1" fontAlgn="base" latinLnBrk="0" hangingPunct="1">
              <a:lnSpc>
                <a:spcPct val="90000"/>
              </a:lnSpc>
              <a:spcBef>
                <a:spcPct val="20000"/>
              </a:spcBef>
              <a:spcAft>
                <a:spcPct val="0"/>
              </a:spcAft>
              <a:buClr>
                <a:schemeClr val="tx2"/>
              </a:buClr>
              <a:buSzPct val="75000"/>
              <a:tabLst/>
              <a:defRPr/>
            </a:pPr>
            <a:r>
              <a:rPr kumimoji="0" lang="en-US" sz="3600" b="1" kern="0" dirty="0" smtClean="0">
                <a:solidFill>
                  <a:srgbClr val="FFFF66"/>
                </a:solidFill>
                <a:latin typeface="+mn-lt"/>
                <a:cs typeface="+mn-cs"/>
              </a:rPr>
              <a:t>4- Aggregate of berries</a:t>
            </a:r>
            <a:endParaRPr kumimoji="0" lang="ar-SA" sz="3600" b="1" kern="0" dirty="0" smtClean="0">
              <a:solidFill>
                <a:srgbClr val="FFFF66"/>
              </a:solidFill>
              <a:latin typeface="+mn-lt"/>
              <a:cs typeface="+mn-cs"/>
            </a:endParaRPr>
          </a:p>
          <a:p>
            <a:pPr marL="342900" marR="0" lvl="0" indent="-342900" algn="r" defTabSz="914400" rtl="1" eaLnBrk="1" fontAlgn="base" latinLnBrk="0" hangingPunct="1">
              <a:lnSpc>
                <a:spcPct val="90000"/>
              </a:lnSpc>
              <a:spcBef>
                <a:spcPct val="20000"/>
              </a:spcBef>
              <a:spcAft>
                <a:spcPct val="0"/>
              </a:spcAft>
              <a:buClr>
                <a:schemeClr val="tx2"/>
              </a:buClr>
              <a:buSzPct val="75000"/>
              <a:tabLst/>
              <a:defRPr/>
            </a:pPr>
            <a:r>
              <a:rPr kumimoji="0" lang="ar-SA" sz="3200" b="0" i="0" u="none" strike="noStrike" kern="0" cap="none" spc="0" normalizeH="0" baseline="0" dirty="0" smtClean="0">
                <a:ln>
                  <a:noFill/>
                </a:ln>
                <a:solidFill>
                  <a:schemeClr val="tx1"/>
                </a:solidFill>
                <a:effectLst/>
                <a:uLnTx/>
                <a:uFillTx/>
                <a:latin typeface="+mn-lt"/>
                <a:ea typeface="+mn-ea"/>
                <a:cs typeface="+mn-cs"/>
              </a:rPr>
              <a:t>كما في الفصيلة القشطية </a:t>
            </a:r>
            <a:r>
              <a:rPr kumimoji="0" lang="en-US" sz="3200" b="0" i="0" u="none" strike="noStrike" kern="0" cap="none" spc="0" normalizeH="0" baseline="0" dirty="0" err="1" smtClean="0">
                <a:ln>
                  <a:noFill/>
                </a:ln>
                <a:solidFill>
                  <a:srgbClr val="FF0000"/>
                </a:solidFill>
                <a:effectLst/>
                <a:uLnTx/>
                <a:uFillTx/>
                <a:latin typeface="+mn-lt"/>
                <a:ea typeface="+mn-ea"/>
                <a:cs typeface="+mn-cs"/>
              </a:rPr>
              <a:t>Annonaceae</a:t>
            </a:r>
            <a:r>
              <a:rPr kumimoji="0" lang="ar-SA" sz="3200" kern="0" dirty="0" smtClean="0">
                <a:latin typeface="+mn-lt"/>
                <a:cs typeface="+mn-cs"/>
              </a:rPr>
              <a:t>.</a:t>
            </a:r>
          </a:p>
          <a:p>
            <a:pPr marL="342900" marR="0" lvl="0" indent="-342900" algn="r" defTabSz="914400" rtl="1" eaLnBrk="1" fontAlgn="base" latinLnBrk="0" hangingPunct="1">
              <a:lnSpc>
                <a:spcPct val="90000"/>
              </a:lnSpc>
              <a:spcBef>
                <a:spcPct val="20000"/>
              </a:spcBef>
              <a:spcAft>
                <a:spcPct val="0"/>
              </a:spcAft>
              <a:buClr>
                <a:schemeClr val="tx2"/>
              </a:buClr>
              <a:buSzPct val="75000"/>
              <a:tabLst/>
              <a:defRPr/>
            </a:pPr>
            <a:endParaRPr kumimoji="0" lang="ar-SA" sz="3200" kern="0" dirty="0" smtClean="0">
              <a:latin typeface="+mn-lt"/>
              <a:cs typeface="+mn-cs"/>
            </a:endParaRPr>
          </a:p>
        </p:txBody>
      </p:sp>
      <p:pic>
        <p:nvPicPr>
          <p:cNvPr id="4" name="Picture 3" descr="Annonaceae.jpg"/>
          <p:cNvPicPr>
            <a:picLocks noChangeAspect="1"/>
          </p:cNvPicPr>
          <p:nvPr/>
        </p:nvPicPr>
        <p:blipFill>
          <a:blip r:embed="rId2" cstate="email"/>
          <a:stretch>
            <a:fillRect/>
          </a:stretch>
        </p:blipFill>
        <p:spPr>
          <a:xfrm>
            <a:off x="685800" y="3505200"/>
            <a:ext cx="2899611" cy="2514600"/>
          </a:xfrm>
          <a:prstGeom prst="rect">
            <a:avLst/>
          </a:prstGeom>
        </p:spPr>
      </p:pic>
      <p:pic>
        <p:nvPicPr>
          <p:cNvPr id="5" name="Picture 4" descr="Annonaceae1.jpg"/>
          <p:cNvPicPr>
            <a:picLocks noChangeAspect="1"/>
          </p:cNvPicPr>
          <p:nvPr/>
        </p:nvPicPr>
        <p:blipFill>
          <a:blip r:embed="rId3" cstate="email"/>
          <a:stretch>
            <a:fillRect/>
          </a:stretch>
        </p:blipFill>
        <p:spPr>
          <a:xfrm>
            <a:off x="4114800" y="3886200"/>
            <a:ext cx="1743075" cy="2628900"/>
          </a:xfrm>
          <a:prstGeom prst="rect">
            <a:avLst/>
          </a:prstGeom>
        </p:spPr>
      </p:pic>
      <p:pic>
        <p:nvPicPr>
          <p:cNvPr id="6" name="Picture 5" descr="Annonaceae2.jpg"/>
          <p:cNvPicPr>
            <a:picLocks noChangeAspect="1"/>
          </p:cNvPicPr>
          <p:nvPr/>
        </p:nvPicPr>
        <p:blipFill>
          <a:blip r:embed="rId4" cstate="email"/>
          <a:stretch>
            <a:fillRect/>
          </a:stretch>
        </p:blipFill>
        <p:spPr>
          <a:xfrm>
            <a:off x="6156217" y="2971800"/>
            <a:ext cx="1920983" cy="2895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1000" fill="hold"/>
                                        <p:tgtEl>
                                          <p:spTgt spid="2">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additive="base">
                                        <p:cTn id="2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5"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 calcmode="lin" valueType="num">
                                      <p:cBhvr>
                                        <p:cTn id="2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1" fill="hold">
                      <p:stCondLst>
                        <p:cond delay="indefinite"/>
                      </p:stCondLst>
                      <p:childTnLst>
                        <p:par>
                          <p:cTn id="32" fill="hold">
                            <p:stCondLst>
                              <p:cond delay="0"/>
                            </p:stCondLst>
                            <p:childTnLst>
                              <p:par>
                                <p:cTn id="33" presetID="15"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ppt_w</p:attrName>
                                        </p:attrNameLst>
                                      </p:cBhvr>
                                      <p:tavLst>
                                        <p:tav tm="0">
                                          <p:val>
                                            <p:fltVal val="0"/>
                                          </p:val>
                                        </p:tav>
                                        <p:tav tm="100000">
                                          <p:val>
                                            <p:strVal val="#ppt_w"/>
                                          </p:val>
                                        </p:tav>
                                      </p:tavLst>
                                    </p:anim>
                                    <p:anim calcmode="lin" valueType="num">
                                      <p:cBhvr>
                                        <p:cTn id="36" dur="1000" fill="hold"/>
                                        <p:tgtEl>
                                          <p:spTgt spid="5"/>
                                        </p:tgtEl>
                                        <p:attrNameLst>
                                          <p:attrName>ppt_h</p:attrName>
                                        </p:attrNameLst>
                                      </p:cBhvr>
                                      <p:tavLst>
                                        <p:tav tm="0">
                                          <p:val>
                                            <p:fltVal val="0"/>
                                          </p:val>
                                        </p:tav>
                                        <p:tav tm="100000">
                                          <p:val>
                                            <p:strVal val="#ppt_h"/>
                                          </p:val>
                                        </p:tav>
                                      </p:tavLst>
                                    </p:anim>
                                    <p:anim calcmode="lin" valueType="num">
                                      <p:cBhvr>
                                        <p:cTn id="3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9" fill="hold">
                      <p:stCondLst>
                        <p:cond delay="indefinite"/>
                      </p:stCondLst>
                      <p:childTnLst>
                        <p:par>
                          <p:cTn id="40" fill="hold">
                            <p:stCondLst>
                              <p:cond delay="0"/>
                            </p:stCondLst>
                            <p:childTnLst>
                              <p:par>
                                <p:cTn id="41" presetID="15"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1000" fill="hold"/>
                                        <p:tgtEl>
                                          <p:spTgt spid="4"/>
                                        </p:tgtEl>
                                        <p:attrNameLst>
                                          <p:attrName>ppt_w</p:attrName>
                                        </p:attrNameLst>
                                      </p:cBhvr>
                                      <p:tavLst>
                                        <p:tav tm="0">
                                          <p:val>
                                            <p:fltVal val="0"/>
                                          </p:val>
                                        </p:tav>
                                        <p:tav tm="100000">
                                          <p:val>
                                            <p:strVal val="#ppt_w"/>
                                          </p:val>
                                        </p:tav>
                                      </p:tavLst>
                                    </p:anim>
                                    <p:anim calcmode="lin" valueType="num">
                                      <p:cBhvr>
                                        <p:cTn id="44" dur="1000" fill="hold"/>
                                        <p:tgtEl>
                                          <p:spTgt spid="4"/>
                                        </p:tgtEl>
                                        <p:attrNameLst>
                                          <p:attrName>ppt_h</p:attrName>
                                        </p:attrNameLst>
                                      </p:cBhvr>
                                      <p:tavLst>
                                        <p:tav tm="0">
                                          <p:val>
                                            <p:fltVal val="0"/>
                                          </p:val>
                                        </p:tav>
                                        <p:tav tm="100000">
                                          <p:val>
                                            <p:strVal val="#ppt_h"/>
                                          </p:val>
                                        </p:tav>
                                      </p:tavLst>
                                    </p:anim>
                                    <p:anim calcmode="lin" valueType="num">
                                      <p:cBhvr>
                                        <p:cTn id="4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رؤية ورسالة كليه العلوم</a:t>
            </a:r>
            <a:endParaRPr lang="en-US" dirty="0"/>
          </a:p>
        </p:txBody>
      </p:sp>
      <p:sp>
        <p:nvSpPr>
          <p:cNvPr id="3" name="Content Placeholder 2"/>
          <p:cNvSpPr>
            <a:spLocks noGrp="1"/>
          </p:cNvSpPr>
          <p:nvPr>
            <p:ph idx="1"/>
          </p:nvPr>
        </p:nvSpPr>
        <p:spPr>
          <a:xfrm>
            <a:off x="457200" y="1828800"/>
            <a:ext cx="8229600" cy="4495800"/>
          </a:xfrm>
        </p:spPr>
        <p:txBody>
          <a:bodyPr/>
          <a:lstStyle/>
          <a:p>
            <a:pPr algn="r" rtl="1"/>
            <a:r>
              <a:rPr lang="ar-SA" dirty="0" smtClean="0">
                <a:solidFill>
                  <a:srgbClr val="FFFF00"/>
                </a:solidFill>
              </a:rPr>
              <a:t>الرؤية:</a:t>
            </a:r>
          </a:p>
          <a:p>
            <a:pPr algn="just" rtl="1"/>
            <a:r>
              <a:rPr lang="ar-SA" dirty="0" smtClean="0"/>
              <a:t>الوصول إلى معايير الجودة أكاديمياً وبحثياً وصناعة مخرج تعليمي مؤهل، و فعّال وبالتالي مُنتج. </a:t>
            </a:r>
          </a:p>
          <a:p>
            <a:pPr algn="r" rtl="1"/>
            <a:r>
              <a:rPr lang="ar-SA" dirty="0" smtClean="0">
                <a:solidFill>
                  <a:srgbClr val="FFFF00"/>
                </a:solidFill>
              </a:rPr>
              <a:t>الرسالة:</a:t>
            </a:r>
          </a:p>
          <a:p>
            <a:pPr algn="just" rtl="1"/>
            <a:r>
              <a:rPr lang="ar-SA" dirty="0" smtClean="0"/>
              <a:t>استقطاب الكفاءات من أهل الخبرة والعلم العميق للمشاركة في العملية التعليمية وتطوير البحث العلمي، و تطوير المقرر الدراسي من ناحية المضمون و وسيلة التعليم ليواكب آخر المستجدات العلمية، وتأهيل الطالب معرفياً وشخصياً ليتمكن باقتدار من خدمة مجتمعه. </a:t>
            </a:r>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8" presetClass="entr" presetSubtype="0" accel="10000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16"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9" dur="500"/>
                                        <p:tgtEl>
                                          <p:spTgt spid="3">
                                            <p:txEl>
                                              <p:pRg st="0" end="0"/>
                                            </p:txEl>
                                          </p:spTgt>
                                        </p:tgtEl>
                                      </p:cBhvr>
                                    </p:animEffect>
                                  </p:childTnLst>
                                </p:cTn>
                              </p:par>
                              <p:par>
                                <p:cTn id="20" presetID="58" presetClass="entr" presetSubtype="0" accel="100000"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23"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8" presetClass="entr" presetSubtype="0" accel="10000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32"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3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35" dur="500"/>
                                        <p:tgtEl>
                                          <p:spTgt spid="3">
                                            <p:txEl>
                                              <p:pRg st="2" end="2"/>
                                            </p:txEl>
                                          </p:spTgt>
                                        </p:tgtEl>
                                      </p:cBhvr>
                                    </p:animEffect>
                                  </p:childTnLst>
                                </p:cTn>
                              </p:par>
                              <p:par>
                                <p:cTn id="36" presetID="58" presetClass="entr" presetSubtype="0" accel="100000" fill="hold" nodeType="with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9"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4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1"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4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p:cNvSpPr txBox="1">
            <a:spLocks/>
          </p:cNvSpPr>
          <p:nvPr/>
        </p:nvSpPr>
        <p:spPr>
          <a:xfrm>
            <a:off x="609600" y="228600"/>
            <a:ext cx="7772400" cy="1676400"/>
          </a:xfrm>
          <a:prstGeom prst="rect">
            <a:avLst/>
          </a:prstGeom>
        </p:spPr>
        <p:txBody>
          <a:bodyPr/>
          <a:lstStyle/>
          <a:p>
            <a:pPr marL="342900" marR="0" lvl="0" indent="-342900" algn="r" defTabSz="914400" rtl="1" eaLnBrk="1" fontAlgn="base" latinLnBrk="0" hangingPunct="1">
              <a:lnSpc>
                <a:spcPct val="90000"/>
              </a:lnSpc>
              <a:spcBef>
                <a:spcPct val="20000"/>
              </a:spcBef>
              <a:spcAft>
                <a:spcPct val="0"/>
              </a:spcAft>
              <a:buClr>
                <a:schemeClr val="tx2"/>
              </a:buClr>
              <a:buSzPct val="75000"/>
              <a:tabLst/>
              <a:defRPr/>
            </a:pPr>
            <a:endParaRPr kumimoji="0" lang="ar-SA" sz="3200" kern="0" dirty="0" smtClean="0">
              <a:latin typeface="+mn-lt"/>
              <a:cs typeface="+mn-cs"/>
            </a:endParaRPr>
          </a:p>
          <a:p>
            <a:pPr marL="342900" marR="0" lvl="0" indent="-342900" algn="r" defTabSz="914400" rtl="1" eaLnBrk="1" fontAlgn="base" latinLnBrk="0" hangingPunct="1">
              <a:lnSpc>
                <a:spcPct val="90000"/>
              </a:lnSpc>
              <a:spcBef>
                <a:spcPct val="20000"/>
              </a:spcBef>
              <a:spcAft>
                <a:spcPct val="0"/>
              </a:spcAft>
              <a:buClr>
                <a:schemeClr val="tx2"/>
              </a:buClr>
              <a:buSzPct val="75000"/>
              <a:tabLst/>
              <a:defRPr/>
            </a:pPr>
            <a:r>
              <a:rPr kumimoji="0" lang="ar-SA" sz="3600" b="1" i="0" u="none" strike="noStrike" kern="0" cap="none" spc="0" normalizeH="0" baseline="0" noProof="0" dirty="0" smtClean="0">
                <a:ln>
                  <a:noFill/>
                </a:ln>
                <a:solidFill>
                  <a:srgbClr val="FFFF00"/>
                </a:solidFill>
                <a:effectLst/>
                <a:uLnTx/>
                <a:uFillTx/>
                <a:latin typeface="+mn-lt"/>
                <a:ea typeface="+mn-ea"/>
                <a:cs typeface="+mn-cs"/>
              </a:rPr>
              <a:t>5- ثمار متجمعة من جناحتين كما في آسر </a:t>
            </a:r>
            <a:r>
              <a:rPr kumimoji="0" lang="en-US" sz="3600" b="1" i="0" u="none" strike="noStrike" kern="0" cap="none" spc="0" normalizeH="0" baseline="0" noProof="0" dirty="0" smtClean="0">
                <a:ln>
                  <a:noFill/>
                </a:ln>
                <a:solidFill>
                  <a:srgbClr val="FFFF00"/>
                </a:solidFill>
                <a:effectLst/>
                <a:uLnTx/>
                <a:uFillTx/>
                <a:latin typeface="+mn-lt"/>
                <a:ea typeface="+mn-ea"/>
                <a:cs typeface="+mn-cs"/>
              </a:rPr>
              <a:t> </a:t>
            </a:r>
            <a:r>
              <a:rPr kumimoji="0" lang="en-US" sz="3600" b="1" i="0" u="none" strike="noStrike" kern="0" cap="none" spc="0" normalizeH="0" baseline="0" noProof="0" dirty="0" err="1" smtClean="0">
                <a:ln>
                  <a:noFill/>
                </a:ln>
                <a:solidFill>
                  <a:srgbClr val="FFFF00"/>
                </a:solidFill>
                <a:effectLst/>
                <a:uLnTx/>
                <a:uFillTx/>
                <a:latin typeface="+mn-lt"/>
                <a:ea typeface="+mn-ea"/>
                <a:cs typeface="+mn-cs"/>
              </a:rPr>
              <a:t>acer</a:t>
            </a:r>
            <a:endParaRPr kumimoji="0" lang="ar-SA" sz="3600" b="1" i="0" u="none" strike="noStrike" kern="0" cap="none" spc="0" normalizeH="0" noProof="0" dirty="0" smtClean="0">
              <a:ln>
                <a:noFill/>
              </a:ln>
              <a:solidFill>
                <a:srgbClr val="FFFF00"/>
              </a:solidFill>
              <a:effectLst/>
              <a:uLnTx/>
              <a:uFillTx/>
              <a:latin typeface="+mn-lt"/>
              <a:ea typeface="+mn-ea"/>
              <a:cs typeface="+mn-cs"/>
            </a:endParaRPr>
          </a:p>
          <a:p>
            <a:pPr marL="342900" marR="0" lvl="0" indent="-342900" defTabSz="914400" rtl="1" eaLnBrk="1" fontAlgn="base" latinLnBrk="0" hangingPunct="1">
              <a:lnSpc>
                <a:spcPct val="90000"/>
              </a:lnSpc>
              <a:spcBef>
                <a:spcPct val="20000"/>
              </a:spcBef>
              <a:spcAft>
                <a:spcPct val="0"/>
              </a:spcAft>
              <a:buClr>
                <a:schemeClr val="tx2"/>
              </a:buClr>
              <a:buSzPct val="75000"/>
              <a:tabLst/>
              <a:defRPr/>
            </a:pPr>
            <a:r>
              <a:rPr kumimoji="0" lang="en-US" sz="3200" kern="0" baseline="0" dirty="0" smtClean="0">
                <a:latin typeface="+mn-lt"/>
                <a:cs typeface="+mn-cs"/>
              </a:rPr>
              <a:t>Aggregate</a:t>
            </a:r>
            <a:r>
              <a:rPr kumimoji="0" lang="en-US" sz="3200" kern="0" dirty="0" smtClean="0">
                <a:latin typeface="+mn-lt"/>
                <a:cs typeface="+mn-cs"/>
              </a:rPr>
              <a:t> of </a:t>
            </a:r>
            <a:r>
              <a:rPr kumimoji="0" lang="en-US" sz="3200" kern="0" dirty="0" err="1" smtClean="0">
                <a:latin typeface="+mn-lt"/>
                <a:cs typeface="+mn-cs"/>
              </a:rPr>
              <a:t>samar</a:t>
            </a:r>
            <a:r>
              <a:rPr kumimoji="0" lang="en-US" sz="3200" kern="0" dirty="0" smtClean="0">
                <a:latin typeface="+mn-lt"/>
                <a:cs typeface="+mn-cs"/>
              </a:rPr>
              <a:t> as in Acer.</a:t>
            </a:r>
            <a:endParaRPr kumimoji="0" lang="ar-SA" sz="3200" kern="0" dirty="0" smtClean="0">
              <a:latin typeface="+mn-lt"/>
              <a:cs typeface="+mn-cs"/>
            </a:endParaRPr>
          </a:p>
        </p:txBody>
      </p:sp>
      <p:pic>
        <p:nvPicPr>
          <p:cNvPr id="3" name="Picture 2" descr="acer.jpg"/>
          <p:cNvPicPr>
            <a:picLocks noChangeAspect="1"/>
          </p:cNvPicPr>
          <p:nvPr/>
        </p:nvPicPr>
        <p:blipFill>
          <a:blip r:embed="rId2" cstate="email"/>
          <a:stretch>
            <a:fillRect/>
          </a:stretch>
        </p:blipFill>
        <p:spPr>
          <a:xfrm>
            <a:off x="4572000" y="2286000"/>
            <a:ext cx="3770939" cy="1438275"/>
          </a:xfrm>
          <a:prstGeom prst="rect">
            <a:avLst/>
          </a:prstGeom>
        </p:spPr>
      </p:pic>
      <p:pic>
        <p:nvPicPr>
          <p:cNvPr id="4" name="Picture 3" descr="acer fruit.bmp"/>
          <p:cNvPicPr>
            <a:picLocks noChangeAspect="1"/>
          </p:cNvPicPr>
          <p:nvPr/>
        </p:nvPicPr>
        <p:blipFill>
          <a:blip r:embed="rId3" cstate="email"/>
          <a:stretch>
            <a:fillRect/>
          </a:stretch>
        </p:blipFill>
        <p:spPr>
          <a:xfrm>
            <a:off x="4191000" y="3962400"/>
            <a:ext cx="2362200" cy="2362200"/>
          </a:xfrm>
          <a:prstGeom prst="rect">
            <a:avLst/>
          </a:prstGeom>
        </p:spPr>
      </p:pic>
      <p:pic>
        <p:nvPicPr>
          <p:cNvPr id="5" name="Picture 4" descr="acer fruit1.jpg"/>
          <p:cNvPicPr>
            <a:picLocks noChangeAspect="1"/>
          </p:cNvPicPr>
          <p:nvPr/>
        </p:nvPicPr>
        <p:blipFill>
          <a:blip r:embed="rId4" cstate="email"/>
          <a:stretch>
            <a:fillRect/>
          </a:stretch>
        </p:blipFill>
        <p:spPr>
          <a:xfrm>
            <a:off x="1143000" y="4191000"/>
            <a:ext cx="2133600" cy="2133600"/>
          </a:xfrm>
          <a:prstGeom prst="rect">
            <a:avLst/>
          </a:prstGeom>
        </p:spPr>
      </p:pic>
      <p:pic>
        <p:nvPicPr>
          <p:cNvPr id="6" name="Picture 5" descr="acer fruit2.jpg"/>
          <p:cNvPicPr>
            <a:picLocks noChangeAspect="1"/>
          </p:cNvPicPr>
          <p:nvPr/>
        </p:nvPicPr>
        <p:blipFill>
          <a:blip r:embed="rId5" cstate="email"/>
          <a:stretch>
            <a:fillRect/>
          </a:stretch>
        </p:blipFill>
        <p:spPr>
          <a:xfrm>
            <a:off x="685800" y="2022818"/>
            <a:ext cx="2667000" cy="20062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decel="50000" fill="hold">
                                          <p:stCondLst>
                                            <p:cond delay="0"/>
                                          </p:stCondLst>
                                        </p:cTn>
                                        <p:tgtEl>
                                          <p:spTgt spid="2">
                                            <p:txEl>
                                              <p:pRg st="1" end="1"/>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xEl>
                                              <p:pRg st="1" end="1"/>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xEl>
                                              <p:pRg st="1" end="1"/>
                                            </p:txEl>
                                          </p:spTgt>
                                        </p:tgtEl>
                                        <p:attrNameLst>
                                          <p:attrName>ppt_w</p:attrName>
                                        </p:attrNameLst>
                                      </p:cBhvr>
                                      <p:tavLst>
                                        <p:tav tm="0">
                                          <p:val>
                                            <p:strVal val="#ppt_w*.05"/>
                                          </p:val>
                                        </p:tav>
                                        <p:tav tm="100000">
                                          <p:val>
                                            <p:strVal val="#ppt_w"/>
                                          </p:val>
                                        </p:tav>
                                      </p:tavLst>
                                    </p:anim>
                                    <p:anim calcmode="lin" valueType="num">
                                      <p:cBhvr>
                                        <p:cTn id="10" dur="1000" fill="hold"/>
                                        <p:tgtEl>
                                          <p:spTgt spid="2">
                                            <p:txEl>
                                              <p:pRg st="1" end="1"/>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xEl>
                                              <p:pRg st="1" end="1"/>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xEl>
                                              <p:pRg st="1" end="1"/>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xEl>
                                              <p:pRg st="1" end="1"/>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500" decel="50000" fill="hold">
                                          <p:stCondLst>
                                            <p:cond delay="0"/>
                                          </p:stCondLst>
                                        </p:cTn>
                                        <p:tgtEl>
                                          <p:spTgt spid="2">
                                            <p:txEl>
                                              <p:pRg st="2" end="2"/>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
                                            <p:txEl>
                                              <p:pRg st="2" end="2"/>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
                                            <p:txEl>
                                              <p:pRg st="2" end="2"/>
                                            </p:txEl>
                                          </p:spTgt>
                                        </p:tgtEl>
                                        <p:attrNameLst>
                                          <p:attrName>ppt_w</p:attrName>
                                        </p:attrNameLst>
                                      </p:cBhvr>
                                      <p:tavLst>
                                        <p:tav tm="0">
                                          <p:val>
                                            <p:strVal val="#ppt_w*.05"/>
                                          </p:val>
                                        </p:tav>
                                        <p:tav tm="100000">
                                          <p:val>
                                            <p:strVal val="#ppt_w"/>
                                          </p:val>
                                        </p:tav>
                                      </p:tavLst>
                                    </p:anim>
                                    <p:anim calcmode="lin" valueType="num">
                                      <p:cBhvr>
                                        <p:cTn id="22" dur="1000" fill="hold"/>
                                        <p:tgtEl>
                                          <p:spTgt spid="2">
                                            <p:txEl>
                                              <p:pRg st="2" end="2"/>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
                                            <p:txEl>
                                              <p:pRg st="2" end="2"/>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
                                            <p:txEl>
                                              <p:pRg st="2" end="2"/>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
                                            <p:txEl>
                                              <p:pRg st="2" end="2"/>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34" dur="1000" fill="hold"/>
                                        <p:tgtEl>
                                          <p:spTgt spid="3"/>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46" dur="1000" fill="hold"/>
                                        <p:tgtEl>
                                          <p:spTgt spid="6"/>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58" dur="1000" fill="hold"/>
                                        <p:tgtEl>
                                          <p:spTgt spid="4"/>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4"/>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nodeType="click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p:cTn id="6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0" dur="1000" fill="hold"/>
                                        <p:tgtEl>
                                          <p:spTgt spid="5"/>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b="1" dirty="0" smtClean="0">
                <a:solidFill>
                  <a:srgbClr val="FFFF00"/>
                </a:solidFill>
              </a:rPr>
              <a:t>الثمار المركبة </a:t>
            </a:r>
            <a:r>
              <a:rPr lang="en-US" b="1" dirty="0" smtClean="0">
                <a:solidFill>
                  <a:srgbClr val="FFFF00"/>
                </a:solidFill>
              </a:rPr>
              <a:t>Composite or multiple fruits</a:t>
            </a:r>
            <a:endParaRPr lang="en-US" b="1" dirty="0">
              <a:solidFill>
                <a:srgbClr val="FFFF00"/>
              </a:solidFill>
            </a:endParaRPr>
          </a:p>
        </p:txBody>
      </p:sp>
      <p:sp>
        <p:nvSpPr>
          <p:cNvPr id="3" name="Content Placeholder 2"/>
          <p:cNvSpPr>
            <a:spLocks noGrp="1"/>
          </p:cNvSpPr>
          <p:nvPr>
            <p:ph idx="1"/>
          </p:nvPr>
        </p:nvSpPr>
        <p:spPr>
          <a:xfrm>
            <a:off x="381000" y="2514600"/>
            <a:ext cx="8381999" cy="3048000"/>
          </a:xfrm>
        </p:spPr>
        <p:txBody>
          <a:bodyPr/>
          <a:lstStyle/>
          <a:p>
            <a:pPr algn="just" rtl="1"/>
            <a:r>
              <a:rPr lang="ar-SA" dirty="0" smtClean="0">
                <a:solidFill>
                  <a:srgbClr val="00FF00"/>
                </a:solidFill>
              </a:rPr>
              <a:t>هي الثمار التي تنشأ من نورة وتختلف عن الثمار المتجمعة حيث أن المتجمعة تنشأ من كرابل منفصلة لزهرة واحدة ، وتشتمل الثمار المركبة على أوراقا ً زهرية وأعناق وقنابات ، ومن أمثلة هذه الثمار ما يلي:</a:t>
            </a:r>
          </a:p>
          <a:p>
            <a:pPr algn="r" rtl="1"/>
            <a:r>
              <a:rPr lang="ar-SA" dirty="0" smtClean="0">
                <a:solidFill>
                  <a:srgbClr val="FFFF00"/>
                </a:solidFill>
              </a:rPr>
              <a:t>1- ثمار مركبة توتية </a:t>
            </a:r>
            <a:r>
              <a:rPr lang="en-US" dirty="0" err="1" smtClean="0">
                <a:solidFill>
                  <a:srgbClr val="FFFF00"/>
                </a:solidFill>
              </a:rPr>
              <a:t>sorosis</a:t>
            </a:r>
            <a:r>
              <a:rPr lang="ar-SA" dirty="0" smtClean="0">
                <a:solidFill>
                  <a:srgbClr val="FFFF00"/>
                </a:solidFill>
              </a:rPr>
              <a:t> </a:t>
            </a:r>
          </a:p>
          <a:p>
            <a:pPr algn="r" rtl="1"/>
            <a:r>
              <a:rPr lang="ar-SA" dirty="0" smtClean="0">
                <a:solidFill>
                  <a:srgbClr val="00CCFF"/>
                </a:solidFill>
              </a:rPr>
              <a:t>2- ثمار مركبة تينية </a:t>
            </a:r>
            <a:r>
              <a:rPr lang="en-US" dirty="0" err="1" smtClean="0">
                <a:solidFill>
                  <a:srgbClr val="00CCFF"/>
                </a:solidFill>
              </a:rPr>
              <a:t>syconium</a:t>
            </a:r>
            <a:endParaRPr lang="en-US" dirty="0">
              <a:solidFill>
                <a:srgbClr val="00CC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2.5"/>
                                          </p:val>
                                        </p:tav>
                                        <p:tav tm="100000">
                                          <p:val>
                                            <p:strVal val="#ppt_w"/>
                                          </p:val>
                                        </p:tav>
                                      </p:tavLst>
                                    </p:anim>
                                    <p:anim calcmode="lin" valueType="num">
                                      <p:cBhvr>
                                        <p:cTn id="8" dur="500" fill="hold"/>
                                        <p:tgtEl>
                                          <p:spTgt spid="2"/>
                                        </p:tgtEl>
                                        <p:attrNameLst>
                                          <p:attrName>ppt_h</p:attrName>
                                        </p:attrNameLst>
                                      </p:cBhvr>
                                      <p:tavLst>
                                        <p:tav tm="0">
                                          <p:val>
                                            <p:strVal val="#ppt_h*0.01"/>
                                          </p:val>
                                        </p:tav>
                                        <p:tav tm="100000">
                                          <p:val>
                                            <p:strVal val="#ppt_h"/>
                                          </p:val>
                                        </p:tav>
                                      </p:tavLst>
                                    </p:anim>
                                    <p:anim calcmode="lin" valueType="num">
                                      <p:cBhvr>
                                        <p:cTn id="9" dur="500" fill="hold"/>
                                        <p:tgtEl>
                                          <p:spTgt spid="2"/>
                                        </p:tgtEl>
                                        <p:attrNameLst>
                                          <p:attrName>ppt_x</p:attrName>
                                        </p:attrNameLst>
                                      </p:cBhvr>
                                      <p:tavLst>
                                        <p:tav tm="0">
                                          <p:val>
                                            <p:strVal val="#ppt_x"/>
                                          </p:val>
                                        </p:tav>
                                        <p:tav tm="100000">
                                          <p:val>
                                            <p:strVal val="#ppt_x"/>
                                          </p:val>
                                        </p:tav>
                                      </p:tavLst>
                                    </p:anim>
                                    <p:anim calcmode="lin" valueType="num">
                                      <p:cBhvr>
                                        <p:cTn id="10" dur="500" fill="hold"/>
                                        <p:tgtEl>
                                          <p:spTgt spid="2"/>
                                        </p:tgtEl>
                                        <p:attrNameLst>
                                          <p:attrName>ppt_y</p:attrName>
                                        </p:attrNameLst>
                                      </p:cBhvr>
                                      <p:tavLst>
                                        <p:tav tm="0">
                                          <p:val>
                                            <p:strVal val="#ppt_h+1"/>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305800" cy="3600986"/>
          </a:xfrm>
          <a:prstGeom prst="rect">
            <a:avLst/>
          </a:prstGeom>
        </p:spPr>
        <p:txBody>
          <a:bodyPr wrap="square">
            <a:spAutoFit/>
          </a:bodyPr>
          <a:lstStyle/>
          <a:p>
            <a:pPr algn="just" rtl="1"/>
            <a:r>
              <a:rPr lang="ar-SA" sz="3600" b="1" dirty="0" smtClean="0">
                <a:solidFill>
                  <a:srgbClr val="00CCFF"/>
                </a:solidFill>
              </a:rPr>
              <a:t>1- ثمار مركبة توتية </a:t>
            </a:r>
            <a:r>
              <a:rPr lang="en-US" sz="3600" b="1" dirty="0" err="1" smtClean="0">
                <a:solidFill>
                  <a:srgbClr val="FF0000"/>
                </a:solidFill>
              </a:rPr>
              <a:t>sorosis</a:t>
            </a:r>
            <a:endParaRPr lang="ar-SA" sz="3600" b="1" dirty="0" smtClean="0">
              <a:solidFill>
                <a:srgbClr val="FF0000"/>
              </a:solidFill>
            </a:endParaRPr>
          </a:p>
          <a:p>
            <a:pPr algn="just" rtl="1"/>
            <a:r>
              <a:rPr lang="ar-SA" sz="3200" dirty="0" smtClean="0">
                <a:solidFill>
                  <a:srgbClr val="FFFF00"/>
                </a:solidFill>
              </a:rPr>
              <a:t>فيها يكون محور النورة يحل الثميرات كما هو الحال في لاتوت أي أن الثمرة ما هي إلا عبارة عن سنبلة مؤنثة مثل التوت أنه يحيط بكل مبيض أو ثميرة الغلاف الزهري المكون من أربع وريقات زهرية تتضخم وتحيط بالمبيض الذي يكون حسلة أي أن هذه الثميرات المحاطة بالغلاف الزهري ما هي إلا عبارة عن حسيلات في نورة الذي يكون ثمرة واحدة تسمى التوتية</a:t>
            </a:r>
            <a:r>
              <a:rPr lang="ar-SA" sz="3200" dirty="0" smtClean="0"/>
              <a:t>.</a:t>
            </a:r>
          </a:p>
        </p:txBody>
      </p:sp>
      <p:pic>
        <p:nvPicPr>
          <p:cNvPr id="3" name="Picture 2" descr="sorosis.bmp"/>
          <p:cNvPicPr>
            <a:picLocks noChangeAspect="1"/>
          </p:cNvPicPr>
          <p:nvPr/>
        </p:nvPicPr>
        <p:blipFill>
          <a:blip r:embed="rId2" cstate="email"/>
          <a:stretch>
            <a:fillRect/>
          </a:stretch>
        </p:blipFill>
        <p:spPr>
          <a:xfrm>
            <a:off x="1905000" y="3962400"/>
            <a:ext cx="1447800" cy="2573867"/>
          </a:xfrm>
          <a:prstGeom prst="rect">
            <a:avLst/>
          </a:prstGeom>
        </p:spPr>
      </p:pic>
      <p:pic>
        <p:nvPicPr>
          <p:cNvPr id="4" name="Picture 3" descr="sorosis1.jpg"/>
          <p:cNvPicPr>
            <a:picLocks noChangeAspect="1"/>
          </p:cNvPicPr>
          <p:nvPr/>
        </p:nvPicPr>
        <p:blipFill>
          <a:blip r:embed="rId3" cstate="email"/>
          <a:stretch>
            <a:fillRect/>
          </a:stretch>
        </p:blipFill>
        <p:spPr>
          <a:xfrm>
            <a:off x="304800" y="3581400"/>
            <a:ext cx="1371600" cy="27531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381000"/>
            <a:ext cx="8305800" cy="2062103"/>
          </a:xfrm>
          <a:prstGeom prst="rect">
            <a:avLst/>
          </a:prstGeom>
        </p:spPr>
        <p:txBody>
          <a:bodyPr wrap="square">
            <a:spAutoFit/>
          </a:bodyPr>
          <a:lstStyle/>
          <a:p>
            <a:pPr algn="just" rtl="1"/>
            <a:r>
              <a:rPr lang="ar-SA" sz="3200" dirty="0" smtClean="0">
                <a:solidFill>
                  <a:srgbClr val="FF0000"/>
                </a:solidFill>
              </a:rPr>
              <a:t>كما في الأناناس </a:t>
            </a:r>
            <a:r>
              <a:rPr lang="en-US" sz="3200" dirty="0" err="1" smtClean="0">
                <a:solidFill>
                  <a:srgbClr val="FF0000"/>
                </a:solidFill>
              </a:rPr>
              <a:t>Ananas</a:t>
            </a:r>
            <a:r>
              <a:rPr lang="en-US" sz="3200" dirty="0" smtClean="0">
                <a:solidFill>
                  <a:srgbClr val="FF0000"/>
                </a:solidFill>
              </a:rPr>
              <a:t> </a:t>
            </a:r>
            <a:r>
              <a:rPr lang="en-US" sz="3200" dirty="0" err="1" smtClean="0">
                <a:solidFill>
                  <a:srgbClr val="FF0000"/>
                </a:solidFill>
              </a:rPr>
              <a:t>compsus</a:t>
            </a:r>
            <a:r>
              <a:rPr lang="ar-SA" sz="3200" dirty="0" smtClean="0">
                <a:solidFill>
                  <a:srgbClr val="FF0000"/>
                </a:solidFill>
              </a:rPr>
              <a:t> </a:t>
            </a:r>
          </a:p>
          <a:p>
            <a:pPr algn="just" rtl="1"/>
            <a:r>
              <a:rPr lang="ar-SA" sz="3200" dirty="0" smtClean="0">
                <a:solidFill>
                  <a:srgbClr val="FFFF00"/>
                </a:solidFill>
              </a:rPr>
              <a:t>حيث يتضخم شمراخ النورة وأوراق الغلاف الزهري السته الملتصقة ببعضها وتلتحم الأزهار مع بعضها وتتشحم وتكون ثمار غضة ملتصقة ومتراصة مع بعضها البعض.</a:t>
            </a:r>
          </a:p>
        </p:txBody>
      </p:sp>
      <p:pic>
        <p:nvPicPr>
          <p:cNvPr id="4" name="Picture 2"/>
          <p:cNvPicPr>
            <a:picLocks noChangeAspect="1" noChangeArrowheads="1"/>
          </p:cNvPicPr>
          <p:nvPr/>
        </p:nvPicPr>
        <p:blipFill>
          <a:blip r:embed="rId2" cstate="email"/>
          <a:srcRect/>
          <a:stretch>
            <a:fillRect/>
          </a:stretch>
        </p:blipFill>
        <p:spPr bwMode="auto">
          <a:xfrm>
            <a:off x="304800" y="2667000"/>
            <a:ext cx="3506787" cy="2454275"/>
          </a:xfrm>
          <a:prstGeom prst="rect">
            <a:avLst/>
          </a:prstGeom>
          <a:noFill/>
          <a:ln w="9525">
            <a:noFill/>
            <a:miter lim="800000"/>
            <a:headEnd/>
            <a:tailEnd/>
          </a:ln>
          <a:effectLst/>
        </p:spPr>
      </p:pic>
      <p:pic>
        <p:nvPicPr>
          <p:cNvPr id="5" name="Picture 4" descr="Ananas comosus.jpg"/>
          <p:cNvPicPr>
            <a:picLocks noChangeAspect="1"/>
          </p:cNvPicPr>
          <p:nvPr/>
        </p:nvPicPr>
        <p:blipFill>
          <a:blip r:embed="rId3" cstate="email"/>
          <a:stretch>
            <a:fillRect/>
          </a:stretch>
        </p:blipFill>
        <p:spPr>
          <a:xfrm>
            <a:off x="6400800" y="2819400"/>
            <a:ext cx="1876425" cy="2621672"/>
          </a:xfrm>
          <a:prstGeom prst="rect">
            <a:avLst/>
          </a:prstGeom>
        </p:spPr>
      </p:pic>
      <p:pic>
        <p:nvPicPr>
          <p:cNvPr id="6" name="Picture 5" descr="Ananas comosus1.bmp"/>
          <p:cNvPicPr>
            <a:picLocks noChangeAspect="1"/>
          </p:cNvPicPr>
          <p:nvPr/>
        </p:nvPicPr>
        <p:blipFill>
          <a:blip r:embed="rId4" cstate="email"/>
          <a:stretch>
            <a:fillRect/>
          </a:stretch>
        </p:blipFill>
        <p:spPr>
          <a:xfrm>
            <a:off x="4114800" y="3886200"/>
            <a:ext cx="1981057" cy="26579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4" presetClass="entr" presetSubtype="0" accel="10000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strVal val="#ppt_w*0.05"/>
                                          </p:val>
                                        </p:tav>
                                        <p:tav tm="100000">
                                          <p:val>
                                            <p:strVal val="#ppt_w"/>
                                          </p:val>
                                        </p:tav>
                                      </p:tavLst>
                                    </p:anim>
                                    <p:anim calcmode="lin" valueType="num">
                                      <p:cBhvr>
                                        <p:cTn id="21" dur="500" fill="hold"/>
                                        <p:tgtEl>
                                          <p:spTgt spid="6"/>
                                        </p:tgtEl>
                                        <p:attrNameLst>
                                          <p:attrName>ppt_h</p:attrName>
                                        </p:attrNameLst>
                                      </p:cBhvr>
                                      <p:tavLst>
                                        <p:tav tm="0">
                                          <p:val>
                                            <p:strVal val="#ppt_h"/>
                                          </p:val>
                                        </p:tav>
                                        <p:tav tm="100000">
                                          <p:val>
                                            <p:strVal val="#ppt_h"/>
                                          </p:val>
                                        </p:tav>
                                      </p:tavLst>
                                    </p:anim>
                                    <p:anim calcmode="lin" valueType="num">
                                      <p:cBhvr>
                                        <p:cTn id="22" dur="500" fill="hold"/>
                                        <p:tgtEl>
                                          <p:spTgt spid="6"/>
                                        </p:tgtEl>
                                        <p:attrNameLst>
                                          <p:attrName>ppt_x</p:attrName>
                                        </p:attrNameLst>
                                      </p:cBhvr>
                                      <p:tavLst>
                                        <p:tav tm="0">
                                          <p:val>
                                            <p:strVal val="#ppt_x-.2"/>
                                          </p:val>
                                        </p:tav>
                                        <p:tav tm="100000">
                                          <p:val>
                                            <p:strVal val="#ppt_x"/>
                                          </p:val>
                                        </p:tav>
                                      </p:tavLst>
                                    </p:anim>
                                    <p:anim calcmode="lin" valueType="num">
                                      <p:cBhvr>
                                        <p:cTn id="23" dur="500" fill="hold"/>
                                        <p:tgtEl>
                                          <p:spTgt spid="6"/>
                                        </p:tgtEl>
                                        <p:attrNameLst>
                                          <p:attrName>ppt_y</p:attrName>
                                        </p:attrNameLst>
                                      </p:cBhvr>
                                      <p:tavLst>
                                        <p:tav tm="0">
                                          <p:val>
                                            <p:strVal val="#ppt_y"/>
                                          </p:val>
                                        </p:tav>
                                        <p:tav tm="100000">
                                          <p:val>
                                            <p:strVal val="#ppt_y"/>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900" decel="100000" fill="hold"/>
                                        <p:tgtEl>
                                          <p:spTgt spid="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305800" cy="2616101"/>
          </a:xfrm>
          <a:prstGeom prst="rect">
            <a:avLst/>
          </a:prstGeom>
        </p:spPr>
        <p:txBody>
          <a:bodyPr wrap="square">
            <a:spAutoFit/>
          </a:bodyPr>
          <a:lstStyle/>
          <a:p>
            <a:pPr algn="just" rtl="1"/>
            <a:r>
              <a:rPr lang="ar-SA" sz="3600" b="1" dirty="0" smtClean="0">
                <a:solidFill>
                  <a:srgbClr val="00CCFF"/>
                </a:solidFill>
              </a:rPr>
              <a:t>2- ثمار مركبة تينية </a:t>
            </a:r>
            <a:r>
              <a:rPr lang="en-US" sz="3600" b="1" dirty="0" err="1" smtClean="0">
                <a:solidFill>
                  <a:srgbClr val="FF0000"/>
                </a:solidFill>
              </a:rPr>
              <a:t>Syconium</a:t>
            </a:r>
            <a:endParaRPr lang="ar-SA" sz="3600" b="1" dirty="0" smtClean="0">
              <a:solidFill>
                <a:srgbClr val="FF0000"/>
              </a:solidFill>
            </a:endParaRPr>
          </a:p>
          <a:p>
            <a:pPr algn="just" rtl="1"/>
            <a:r>
              <a:rPr lang="ar-SA" sz="3200" dirty="0" smtClean="0">
                <a:solidFill>
                  <a:srgbClr val="FFFF00"/>
                </a:solidFill>
              </a:rPr>
              <a:t>كما في التين والجميز ، وهنا يكون شمراخ لحمي مخروطي أجوف ويحيط بالثميرات الحقيقية التي تتكون داخل الأزهار المؤنثة وهي عبارة عن حسلات متجمعة صغيرة كأزهار رقيقة عديدة محاطة بغلاف زهري </a:t>
            </a:r>
            <a:r>
              <a:rPr lang="ar-SA" sz="3200" dirty="0" smtClean="0"/>
              <a:t>.</a:t>
            </a:r>
          </a:p>
        </p:txBody>
      </p:sp>
      <p:pic>
        <p:nvPicPr>
          <p:cNvPr id="3" name="Picture 3"/>
          <p:cNvPicPr>
            <a:picLocks noChangeAspect="1" noChangeArrowheads="1"/>
          </p:cNvPicPr>
          <p:nvPr/>
        </p:nvPicPr>
        <p:blipFill>
          <a:blip r:embed="rId2" cstate="email"/>
          <a:srcRect/>
          <a:stretch>
            <a:fillRect/>
          </a:stretch>
        </p:blipFill>
        <p:spPr bwMode="auto">
          <a:xfrm>
            <a:off x="152400" y="3810000"/>
            <a:ext cx="2395398" cy="2774950"/>
          </a:xfrm>
          <a:prstGeom prst="rect">
            <a:avLst/>
          </a:prstGeom>
          <a:noFill/>
          <a:ln w="9525">
            <a:noFill/>
            <a:miter lim="800000"/>
            <a:headEnd/>
            <a:tailEnd/>
          </a:ln>
          <a:effectLst/>
        </p:spPr>
      </p:pic>
      <p:pic>
        <p:nvPicPr>
          <p:cNvPr id="4" name="Picture 3" descr="fig1.jpg"/>
          <p:cNvPicPr>
            <a:picLocks noChangeAspect="1"/>
          </p:cNvPicPr>
          <p:nvPr/>
        </p:nvPicPr>
        <p:blipFill>
          <a:blip r:embed="rId3" cstate="email"/>
          <a:stretch>
            <a:fillRect/>
          </a:stretch>
        </p:blipFill>
        <p:spPr>
          <a:xfrm>
            <a:off x="4876800" y="4495800"/>
            <a:ext cx="1333500" cy="1971675"/>
          </a:xfrm>
          <a:prstGeom prst="rect">
            <a:avLst/>
          </a:prstGeom>
        </p:spPr>
      </p:pic>
      <p:pic>
        <p:nvPicPr>
          <p:cNvPr id="5" name="Picture 4" descr="multiplfruit.jpg"/>
          <p:cNvPicPr>
            <a:picLocks noChangeAspect="1"/>
          </p:cNvPicPr>
          <p:nvPr/>
        </p:nvPicPr>
        <p:blipFill>
          <a:blip r:embed="rId4" cstate="email"/>
          <a:stretch>
            <a:fillRect/>
          </a:stretch>
        </p:blipFill>
        <p:spPr>
          <a:xfrm>
            <a:off x="2895600" y="4495800"/>
            <a:ext cx="1825943" cy="2057400"/>
          </a:xfrm>
          <a:prstGeom prst="rect">
            <a:avLst/>
          </a:prstGeom>
        </p:spPr>
      </p:pic>
      <p:pic>
        <p:nvPicPr>
          <p:cNvPr id="6" name="Picture 5" descr="fig2.jpg"/>
          <p:cNvPicPr>
            <a:picLocks noChangeAspect="1"/>
          </p:cNvPicPr>
          <p:nvPr/>
        </p:nvPicPr>
        <p:blipFill>
          <a:blip r:embed="rId5" cstate="email"/>
          <a:stretch>
            <a:fillRect/>
          </a:stretch>
        </p:blipFill>
        <p:spPr>
          <a:xfrm>
            <a:off x="2514600" y="2438400"/>
            <a:ext cx="2276475" cy="1952625"/>
          </a:xfrm>
          <a:prstGeom prst="rect">
            <a:avLst/>
          </a:prstGeom>
        </p:spPr>
      </p:pic>
      <p:pic>
        <p:nvPicPr>
          <p:cNvPr id="7" name="Picture 6" descr="figs.jpg"/>
          <p:cNvPicPr>
            <a:picLocks noChangeAspect="1"/>
          </p:cNvPicPr>
          <p:nvPr/>
        </p:nvPicPr>
        <p:blipFill>
          <a:blip r:embed="rId6" cstate="email"/>
          <a:stretch>
            <a:fillRect/>
          </a:stretch>
        </p:blipFill>
        <p:spPr>
          <a:xfrm>
            <a:off x="6629400" y="3429000"/>
            <a:ext cx="2176438" cy="30194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strVal val="#ppt_w*2.5"/>
                                          </p:val>
                                        </p:tav>
                                        <p:tav tm="100000">
                                          <p:val>
                                            <p:strVal val="#ppt_w"/>
                                          </p:val>
                                        </p:tav>
                                      </p:tavLst>
                                    </p:anim>
                                    <p:anim calcmode="lin" valueType="num">
                                      <p:cBhvr>
                                        <p:cTn id="8" dur="500" fill="hold"/>
                                        <p:tgtEl>
                                          <p:spTgt spid="2">
                                            <p:txEl>
                                              <p:pRg st="1" end="1"/>
                                            </p:txEl>
                                          </p:spTgt>
                                        </p:tgtEl>
                                        <p:attrNameLst>
                                          <p:attrName>ppt_h</p:attrName>
                                        </p:attrNameLst>
                                      </p:cBhvr>
                                      <p:tavLst>
                                        <p:tav tm="0">
                                          <p:val>
                                            <p:strVal val="#ppt_h*0.01"/>
                                          </p:val>
                                        </p:tav>
                                        <p:tav tm="100000">
                                          <p:val>
                                            <p:strVal val="#ppt_h"/>
                                          </p:val>
                                        </p:tav>
                                      </p:tavLst>
                                    </p:anim>
                                    <p:anim calcmode="lin" valueType="num">
                                      <p:cBhvr>
                                        <p:cTn id="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0" dur="500" fill="hold"/>
                                        <p:tgtEl>
                                          <p:spTgt spid="2">
                                            <p:txEl>
                                              <p:pRg st="1" end="1"/>
                                            </p:txEl>
                                          </p:spTgt>
                                        </p:tgtEl>
                                        <p:attrNameLst>
                                          <p:attrName>ppt_y</p:attrName>
                                        </p:attrNameLst>
                                      </p:cBhvr>
                                      <p:tavLst>
                                        <p:tav tm="0">
                                          <p:val>
                                            <p:strVal val="#ppt_h+1"/>
                                          </p:val>
                                        </p:tav>
                                        <p:tav tm="100000">
                                          <p:val>
                                            <p:strVal val="#ppt_y"/>
                                          </p:val>
                                        </p:tav>
                                      </p:tavLst>
                                    </p:anim>
                                    <p:animEffect transition="in" filter="fade">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 calcmode="lin" valueType="num">
                                      <p:cBhvr>
                                        <p:cTn id="16" dur="500" decel="50000" fill="hold">
                                          <p:stCondLst>
                                            <p:cond delay="0"/>
                                          </p:stCondLst>
                                        </p:cTn>
                                        <p:tgtEl>
                                          <p:spTgt spid="2">
                                            <p:txEl>
                                              <p:pRg st="0" end="0"/>
                                            </p:txEl>
                                          </p:spTgt>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2">
                                            <p:txEl>
                                              <p:pRg st="0" end="0"/>
                                            </p:txEl>
                                          </p:spTgt>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2">
                                            <p:txEl>
                                              <p:pRg st="0" end="0"/>
                                            </p:txEl>
                                          </p:spTgt>
                                        </p:tgtEl>
                                        <p:attrNameLst>
                                          <p:attrName>ppt_w</p:attrName>
                                        </p:attrNameLst>
                                      </p:cBhvr>
                                      <p:tavLst>
                                        <p:tav tm="0">
                                          <p:val>
                                            <p:strVal val="#ppt_w*.05"/>
                                          </p:val>
                                        </p:tav>
                                        <p:tav tm="100000">
                                          <p:val>
                                            <p:strVal val="#ppt_w"/>
                                          </p:val>
                                        </p:tav>
                                      </p:tavLst>
                                    </p:anim>
                                    <p:anim calcmode="lin" valueType="num">
                                      <p:cBhvr>
                                        <p:cTn id="19" dur="1000" fill="hold"/>
                                        <p:tgtEl>
                                          <p:spTgt spid="2">
                                            <p:txEl>
                                              <p:pRg st="0" end="0"/>
                                            </p:txEl>
                                          </p:spTgt>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2">
                                            <p:txEl>
                                              <p:pRg st="0" end="0"/>
                                            </p:txEl>
                                          </p:spTgt>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2">
                                            <p:txEl>
                                              <p:pRg st="0" end="0"/>
                                            </p:txEl>
                                          </p:spTgt>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2">
                                            <p:txEl>
                                              <p:pRg st="0" end="0"/>
                                            </p:txEl>
                                          </p:spTgt>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strVal val="#ppt_w*2.5"/>
                                          </p:val>
                                        </p:tav>
                                        <p:tav tm="100000">
                                          <p:val>
                                            <p:strVal val="#ppt_w"/>
                                          </p:val>
                                        </p:tav>
                                      </p:tavLst>
                                    </p:anim>
                                    <p:anim calcmode="lin" valueType="num">
                                      <p:cBhvr>
                                        <p:cTn id="35" dur="500" fill="hold"/>
                                        <p:tgtEl>
                                          <p:spTgt spid="7"/>
                                        </p:tgtEl>
                                        <p:attrNameLst>
                                          <p:attrName>ppt_h</p:attrName>
                                        </p:attrNameLst>
                                      </p:cBhvr>
                                      <p:tavLst>
                                        <p:tav tm="0">
                                          <p:val>
                                            <p:strVal val="#ppt_h*0.01"/>
                                          </p:val>
                                        </p:tav>
                                        <p:tav tm="100000">
                                          <p:val>
                                            <p:strVal val="#ppt_h"/>
                                          </p:val>
                                        </p:tav>
                                      </p:tavLst>
                                    </p:anim>
                                    <p:anim calcmode="lin" valueType="num">
                                      <p:cBhvr>
                                        <p:cTn id="36" dur="500" fill="hold"/>
                                        <p:tgtEl>
                                          <p:spTgt spid="7"/>
                                        </p:tgtEl>
                                        <p:attrNameLst>
                                          <p:attrName>ppt_x</p:attrName>
                                        </p:attrNameLst>
                                      </p:cBhvr>
                                      <p:tavLst>
                                        <p:tav tm="0">
                                          <p:val>
                                            <p:strVal val="#ppt_x"/>
                                          </p:val>
                                        </p:tav>
                                        <p:tav tm="100000">
                                          <p:val>
                                            <p:strVal val="#ppt_x"/>
                                          </p:val>
                                        </p:tav>
                                      </p:tavLst>
                                    </p:anim>
                                    <p:anim calcmode="lin" valueType="num">
                                      <p:cBhvr>
                                        <p:cTn id="37" dur="500" fill="hold"/>
                                        <p:tgtEl>
                                          <p:spTgt spid="7"/>
                                        </p:tgtEl>
                                        <p:attrNameLst>
                                          <p:attrName>ppt_y</p:attrName>
                                        </p:attrNameLst>
                                      </p:cBhvr>
                                      <p:tavLst>
                                        <p:tav tm="0">
                                          <p:val>
                                            <p:strVal val="#ppt_h+1"/>
                                          </p:val>
                                        </p:tav>
                                        <p:tav tm="100000">
                                          <p:val>
                                            <p:strVal val="#ppt_y"/>
                                          </p:val>
                                        </p:tav>
                                      </p:tavLst>
                                    </p:anim>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strVal val="#ppt_w*0.05"/>
                                          </p:val>
                                        </p:tav>
                                        <p:tav tm="100000">
                                          <p:val>
                                            <p:strVal val="#ppt_w"/>
                                          </p:val>
                                        </p:tav>
                                      </p:tavLst>
                                    </p:anim>
                                    <p:anim calcmode="lin" valueType="num">
                                      <p:cBhvr>
                                        <p:cTn id="44" dur="500" fill="hold"/>
                                        <p:tgtEl>
                                          <p:spTgt spid="4"/>
                                        </p:tgtEl>
                                        <p:attrNameLst>
                                          <p:attrName>ppt_h</p:attrName>
                                        </p:attrNameLst>
                                      </p:cBhvr>
                                      <p:tavLst>
                                        <p:tav tm="0">
                                          <p:val>
                                            <p:strVal val="#ppt_h"/>
                                          </p:val>
                                        </p:tav>
                                        <p:tav tm="100000">
                                          <p:val>
                                            <p:strVal val="#ppt_h"/>
                                          </p:val>
                                        </p:tav>
                                      </p:tavLst>
                                    </p:anim>
                                    <p:anim calcmode="lin" valueType="num">
                                      <p:cBhvr>
                                        <p:cTn id="45" dur="500" fill="hold"/>
                                        <p:tgtEl>
                                          <p:spTgt spid="4"/>
                                        </p:tgtEl>
                                        <p:attrNameLst>
                                          <p:attrName>ppt_x</p:attrName>
                                        </p:attrNameLst>
                                      </p:cBhvr>
                                      <p:tavLst>
                                        <p:tav tm="0">
                                          <p:val>
                                            <p:strVal val="#ppt_x-.2"/>
                                          </p:val>
                                        </p:tav>
                                        <p:tav tm="100000">
                                          <p:val>
                                            <p:strVal val="#ppt_x"/>
                                          </p:val>
                                        </p:tav>
                                      </p:tavLst>
                                    </p:anim>
                                    <p:anim calcmode="lin" valueType="num">
                                      <p:cBhvr>
                                        <p:cTn id="46" dur="500" fill="hold"/>
                                        <p:tgtEl>
                                          <p:spTgt spid="4"/>
                                        </p:tgtEl>
                                        <p:attrNameLst>
                                          <p:attrName>ppt_y</p:attrName>
                                        </p:attrNameLst>
                                      </p:cBhvr>
                                      <p:tavLst>
                                        <p:tav tm="0">
                                          <p:val>
                                            <p:strVal val="#ppt_y"/>
                                          </p:val>
                                        </p:tav>
                                        <p:tav tm="100000">
                                          <p:val>
                                            <p:strVal val="#ppt_y"/>
                                          </p:val>
                                        </p:tav>
                                      </p:tavLst>
                                    </p:anim>
                                    <p:animEffect transition="in" filter="fade">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58" presetClass="entr" presetSubtype="0" accel="100000"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p:cTn id="52" dur="500" fill="hold"/>
                                        <p:tgtEl>
                                          <p:spTgt spid="5"/>
                                        </p:tgtEl>
                                        <p:attrNameLst>
                                          <p:attrName>ppt_w</p:attrName>
                                        </p:attrNameLst>
                                      </p:cBhvr>
                                      <p:tavLst>
                                        <p:tav tm="0">
                                          <p:val>
                                            <p:strVal val="#ppt_w*2.5"/>
                                          </p:val>
                                        </p:tav>
                                        <p:tav tm="100000">
                                          <p:val>
                                            <p:strVal val="#ppt_w"/>
                                          </p:val>
                                        </p:tav>
                                      </p:tavLst>
                                    </p:anim>
                                    <p:anim calcmode="lin" valueType="num">
                                      <p:cBhvr>
                                        <p:cTn id="53" dur="500" fill="hold"/>
                                        <p:tgtEl>
                                          <p:spTgt spid="5"/>
                                        </p:tgtEl>
                                        <p:attrNameLst>
                                          <p:attrName>ppt_h</p:attrName>
                                        </p:attrNameLst>
                                      </p:cBhvr>
                                      <p:tavLst>
                                        <p:tav tm="0">
                                          <p:val>
                                            <p:strVal val="#ppt_h*0.01"/>
                                          </p:val>
                                        </p:tav>
                                        <p:tav tm="100000">
                                          <p:val>
                                            <p:strVal val="#ppt_h"/>
                                          </p:val>
                                        </p:tav>
                                      </p:tavLst>
                                    </p:anim>
                                    <p:anim calcmode="lin" valueType="num">
                                      <p:cBhvr>
                                        <p:cTn id="54" dur="500" fill="hold"/>
                                        <p:tgtEl>
                                          <p:spTgt spid="5"/>
                                        </p:tgtEl>
                                        <p:attrNameLst>
                                          <p:attrName>ppt_x</p:attrName>
                                        </p:attrNameLst>
                                      </p:cBhvr>
                                      <p:tavLst>
                                        <p:tav tm="0">
                                          <p:val>
                                            <p:strVal val="#ppt_x"/>
                                          </p:val>
                                        </p:tav>
                                        <p:tav tm="100000">
                                          <p:val>
                                            <p:strVal val="#ppt_x"/>
                                          </p:val>
                                        </p:tav>
                                      </p:tavLst>
                                    </p:anim>
                                    <p:anim calcmode="lin" valueType="num">
                                      <p:cBhvr>
                                        <p:cTn id="55" dur="500" fill="hold"/>
                                        <p:tgtEl>
                                          <p:spTgt spid="5"/>
                                        </p:tgtEl>
                                        <p:attrNameLst>
                                          <p:attrName>ppt_y</p:attrName>
                                        </p:attrNameLst>
                                      </p:cBhvr>
                                      <p:tavLst>
                                        <p:tav tm="0">
                                          <p:val>
                                            <p:strVal val="#ppt_h+1"/>
                                          </p:val>
                                        </p:tav>
                                        <p:tav tm="100000">
                                          <p:val>
                                            <p:strVal val="#ppt_y"/>
                                          </p:val>
                                        </p:tav>
                                      </p:tavLst>
                                    </p:anim>
                                    <p:animEffect transition="in" filter="fade">
                                      <p:cBhvr>
                                        <p:cTn id="56" dur="500"/>
                                        <p:tgtEl>
                                          <p:spTgt spid="5"/>
                                        </p:tgtEl>
                                      </p:cBhvr>
                                    </p:animEffect>
                                  </p:childTnLst>
                                </p:cTn>
                              </p:par>
                            </p:childTnLst>
                          </p:cTn>
                        </p:par>
                      </p:childTnLst>
                    </p:cTn>
                  </p:par>
                  <p:par>
                    <p:cTn id="57" fill="hold">
                      <p:stCondLst>
                        <p:cond delay="indefinite"/>
                      </p:stCondLst>
                      <p:childTnLst>
                        <p:par>
                          <p:cTn id="58" fill="hold">
                            <p:stCondLst>
                              <p:cond delay="0"/>
                            </p:stCondLst>
                            <p:childTnLst>
                              <p:par>
                                <p:cTn id="59" presetID="58" presetClass="entr" presetSubtype="0" accel="100000" fill="hold" nodeType="click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p:cTn id="61" dur="500" fill="hold"/>
                                        <p:tgtEl>
                                          <p:spTgt spid="3"/>
                                        </p:tgtEl>
                                        <p:attrNameLst>
                                          <p:attrName>ppt_w</p:attrName>
                                        </p:attrNameLst>
                                      </p:cBhvr>
                                      <p:tavLst>
                                        <p:tav tm="0">
                                          <p:val>
                                            <p:strVal val="#ppt_w*2.5"/>
                                          </p:val>
                                        </p:tav>
                                        <p:tav tm="100000">
                                          <p:val>
                                            <p:strVal val="#ppt_w"/>
                                          </p:val>
                                        </p:tav>
                                      </p:tavLst>
                                    </p:anim>
                                    <p:anim calcmode="lin" valueType="num">
                                      <p:cBhvr>
                                        <p:cTn id="62" dur="500" fill="hold"/>
                                        <p:tgtEl>
                                          <p:spTgt spid="3"/>
                                        </p:tgtEl>
                                        <p:attrNameLst>
                                          <p:attrName>ppt_h</p:attrName>
                                        </p:attrNameLst>
                                      </p:cBhvr>
                                      <p:tavLst>
                                        <p:tav tm="0">
                                          <p:val>
                                            <p:strVal val="#ppt_h*0.01"/>
                                          </p:val>
                                        </p:tav>
                                        <p:tav tm="100000">
                                          <p:val>
                                            <p:strVal val="#ppt_h"/>
                                          </p:val>
                                        </p:tav>
                                      </p:tavLst>
                                    </p:anim>
                                    <p:anim calcmode="lin" valueType="num">
                                      <p:cBhvr>
                                        <p:cTn id="63" dur="500" fill="hold"/>
                                        <p:tgtEl>
                                          <p:spTgt spid="3"/>
                                        </p:tgtEl>
                                        <p:attrNameLst>
                                          <p:attrName>ppt_x</p:attrName>
                                        </p:attrNameLst>
                                      </p:cBhvr>
                                      <p:tavLst>
                                        <p:tav tm="0">
                                          <p:val>
                                            <p:strVal val="#ppt_x"/>
                                          </p:val>
                                        </p:tav>
                                        <p:tav tm="100000">
                                          <p:val>
                                            <p:strVal val="#ppt_x"/>
                                          </p:val>
                                        </p:tav>
                                      </p:tavLst>
                                    </p:anim>
                                    <p:anim calcmode="lin" valueType="num">
                                      <p:cBhvr>
                                        <p:cTn id="64" dur="500" fill="hold"/>
                                        <p:tgtEl>
                                          <p:spTgt spid="3"/>
                                        </p:tgtEl>
                                        <p:attrNameLst>
                                          <p:attrName>ppt_y</p:attrName>
                                        </p:attrNameLst>
                                      </p:cBhvr>
                                      <p:tavLst>
                                        <p:tav tm="0">
                                          <p:val>
                                            <p:strVal val="#ppt_h+1"/>
                                          </p:val>
                                        </p:tav>
                                        <p:tav tm="100000">
                                          <p:val>
                                            <p:strVal val="#ppt_y"/>
                                          </p:val>
                                        </p:tav>
                                      </p:tavLst>
                                    </p:anim>
                                    <p:animEffect transition="in" filter="fade">
                                      <p:cBhvr>
                                        <p:cTn id="6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srcRect/>
          <a:stretch>
            <a:fillRect/>
          </a:stretch>
        </p:blipFill>
        <p:spPr bwMode="auto">
          <a:xfrm rot="16200000">
            <a:off x="1447800" y="-838200"/>
            <a:ext cx="6172200" cy="8458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2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pPr algn="ctr"/>
            <a:r>
              <a:rPr lang="ar-SA" dirty="0" smtClean="0"/>
              <a:t>مفتاح الثمار</a:t>
            </a:r>
            <a:endParaRPr lang="en-US" dirty="0"/>
          </a:p>
        </p:txBody>
      </p:sp>
      <p:sp>
        <p:nvSpPr>
          <p:cNvPr id="16" name="Content Placeholder 15"/>
          <p:cNvSpPr>
            <a:spLocks noGrp="1"/>
          </p:cNvSpPr>
          <p:nvPr>
            <p:ph idx="1"/>
          </p:nvPr>
        </p:nvSpPr>
        <p:spPr>
          <a:xfrm>
            <a:off x="381000" y="1981200"/>
            <a:ext cx="8381999" cy="4114800"/>
          </a:xfrm>
        </p:spPr>
        <p:txBody>
          <a:bodyPr/>
          <a:lstStyle/>
          <a:p>
            <a:pPr algn="r" rtl="1">
              <a:buNone/>
            </a:pPr>
            <a:r>
              <a:rPr lang="ar-SA" sz="2400" dirty="0" smtClean="0"/>
              <a:t>1-الثمرة تتكون من زهرة مفردة ...........................................</a:t>
            </a:r>
            <a:r>
              <a:rPr lang="en-US" sz="2400" dirty="0" smtClean="0"/>
              <a:t>......</a:t>
            </a:r>
            <a:r>
              <a:rPr lang="ar-SA" sz="2400" dirty="0" smtClean="0"/>
              <a:t>............</a:t>
            </a:r>
            <a:r>
              <a:rPr lang="ar-SA" sz="2400" dirty="0" smtClean="0">
                <a:solidFill>
                  <a:srgbClr val="FFFF00"/>
                </a:solidFill>
              </a:rPr>
              <a:t>2</a:t>
            </a:r>
          </a:p>
          <a:p>
            <a:pPr algn="r" rtl="1">
              <a:buNone/>
            </a:pPr>
            <a:r>
              <a:rPr lang="ar-SA" sz="2400" dirty="0" smtClean="0"/>
              <a:t>1- الثمرة تتكون مو ازهار عديدة ومجتمعة في كتلة واحدة ...</a:t>
            </a:r>
            <a:r>
              <a:rPr lang="en-US" sz="2400" dirty="0" smtClean="0"/>
              <a:t>..</a:t>
            </a:r>
            <a:r>
              <a:rPr lang="ar-SA" sz="2400" dirty="0" smtClean="0"/>
              <a:t>........ </a:t>
            </a:r>
            <a:r>
              <a:rPr lang="ar-SA" sz="2400" dirty="0" smtClean="0">
                <a:solidFill>
                  <a:srgbClr val="FFFF00"/>
                </a:solidFill>
              </a:rPr>
              <a:t>الثمرة المركبة</a:t>
            </a:r>
          </a:p>
          <a:p>
            <a:pPr algn="r" rtl="1">
              <a:buNone/>
            </a:pPr>
            <a:r>
              <a:rPr lang="ar-SA" sz="2400" dirty="0" smtClean="0"/>
              <a:t>2- الثمرة وحيدة ( ذالت كربلة واحدة او كرابل متعددة وملتحمة في مسكن واحد........................................................................</a:t>
            </a:r>
            <a:r>
              <a:rPr lang="en-US" sz="2400" dirty="0" smtClean="0"/>
              <a:t>....</a:t>
            </a:r>
            <a:r>
              <a:rPr lang="ar-SA" sz="2400" dirty="0" smtClean="0"/>
              <a:t>............... </a:t>
            </a:r>
            <a:r>
              <a:rPr lang="ar-SA" sz="2400" dirty="0" smtClean="0">
                <a:solidFill>
                  <a:srgbClr val="FFFF00"/>
                </a:solidFill>
              </a:rPr>
              <a:t>3</a:t>
            </a:r>
            <a:r>
              <a:rPr lang="ar-SA" sz="2400" dirty="0" smtClean="0"/>
              <a:t> </a:t>
            </a:r>
          </a:p>
          <a:p>
            <a:pPr algn="r" rtl="1">
              <a:buNone/>
            </a:pPr>
            <a:r>
              <a:rPr lang="ar-SA" sz="2400" dirty="0" smtClean="0"/>
              <a:t>2- الثمار عديدة (ذات كرابل عديدة وظاهرة) ......</a:t>
            </a:r>
            <a:r>
              <a:rPr lang="en-US" sz="2400" dirty="0" smtClean="0"/>
              <a:t>.........</a:t>
            </a:r>
            <a:r>
              <a:rPr lang="ar-SA" sz="2400" dirty="0" smtClean="0"/>
              <a:t>........... (الثمرة المتجمعة) .........................................</a:t>
            </a:r>
            <a:r>
              <a:rPr lang="en-US" sz="2400" dirty="0" smtClean="0"/>
              <a:t>..</a:t>
            </a:r>
            <a:r>
              <a:rPr lang="ar-SA" sz="2400" dirty="0" smtClean="0"/>
              <a:t>...... </a:t>
            </a:r>
            <a:r>
              <a:rPr lang="ar-SA" sz="2400" dirty="0" smtClean="0">
                <a:solidFill>
                  <a:srgbClr val="FFFF00"/>
                </a:solidFill>
              </a:rPr>
              <a:t>اذهب إلى 3 المفتاح القائم على 3 وحدات</a:t>
            </a:r>
          </a:p>
          <a:p>
            <a:pPr algn="r" rtl="1">
              <a:buNone/>
            </a:pPr>
            <a:r>
              <a:rPr lang="ar-SA" sz="2400" dirty="0" smtClean="0"/>
              <a:t>3- الثمار غير المتفتحة </a:t>
            </a:r>
            <a:r>
              <a:rPr lang="en-US" sz="2400" dirty="0" smtClean="0"/>
              <a:t>indehiscent </a:t>
            </a:r>
            <a:r>
              <a:rPr lang="ar-SA" sz="2400" dirty="0" smtClean="0"/>
              <a:t> ........................................</a:t>
            </a:r>
            <a:r>
              <a:rPr lang="en-US" sz="2400" dirty="0" smtClean="0"/>
              <a:t>......</a:t>
            </a:r>
            <a:r>
              <a:rPr lang="ar-SA" sz="2400" dirty="0" smtClean="0"/>
              <a:t>...... </a:t>
            </a:r>
            <a:r>
              <a:rPr lang="ar-SA" sz="2400" dirty="0" smtClean="0">
                <a:solidFill>
                  <a:srgbClr val="FFFF00"/>
                </a:solidFill>
              </a:rPr>
              <a:t>4</a:t>
            </a:r>
            <a:r>
              <a:rPr lang="en-US" sz="2400" dirty="0" smtClean="0"/>
              <a:t> </a:t>
            </a:r>
          </a:p>
          <a:p>
            <a:pPr algn="r" rtl="1">
              <a:buNone/>
            </a:pPr>
            <a:r>
              <a:rPr lang="ar-SA" sz="2400" dirty="0" smtClean="0"/>
              <a:t>3- الثمار متفتحة أو منشقة إىل اجزاء </a:t>
            </a:r>
            <a:r>
              <a:rPr lang="en-US" sz="2400" dirty="0" smtClean="0"/>
              <a:t>dehiscent</a:t>
            </a:r>
            <a:r>
              <a:rPr lang="ar-SA" sz="2400" dirty="0" smtClean="0"/>
              <a:t> .....................</a:t>
            </a:r>
            <a:r>
              <a:rPr lang="en-US" sz="2400" dirty="0" smtClean="0"/>
              <a:t>.....</a:t>
            </a:r>
            <a:r>
              <a:rPr lang="ar-SA" sz="2400" dirty="0" smtClean="0"/>
              <a:t>........... </a:t>
            </a:r>
            <a:r>
              <a:rPr lang="ar-SA" sz="2400" dirty="0" smtClean="0">
                <a:solidFill>
                  <a:srgbClr val="FFFF00"/>
                </a:solidFill>
              </a:rPr>
              <a:t>13</a:t>
            </a:r>
          </a:p>
          <a:p>
            <a:pPr algn="r" rtl="1">
              <a:buNone/>
            </a:pPr>
            <a:r>
              <a:rPr lang="ar-SA" sz="2400" dirty="0" smtClean="0"/>
              <a:t>4- الثمرة غضة أو جزء منها على الأقل غض ........................</a:t>
            </a:r>
            <a:r>
              <a:rPr lang="en-US" sz="2400" dirty="0" smtClean="0"/>
              <a:t>.......</a:t>
            </a:r>
            <a:r>
              <a:rPr lang="ar-SA" sz="2400" dirty="0" smtClean="0"/>
              <a:t>............. </a:t>
            </a:r>
            <a:r>
              <a:rPr lang="ar-SA" sz="2400" dirty="0" smtClean="0">
                <a:solidFill>
                  <a:srgbClr val="FFFF00"/>
                </a:solidFill>
              </a:rPr>
              <a:t>5</a:t>
            </a:r>
          </a:p>
          <a:p>
            <a:pPr algn="r" rtl="1">
              <a:buNone/>
            </a:pPr>
            <a:r>
              <a:rPr lang="ar-SA" sz="2400" dirty="0" smtClean="0"/>
              <a:t>4- الثمرة جافة ..............................................................</a:t>
            </a:r>
            <a:r>
              <a:rPr lang="en-US" sz="2400" dirty="0" smtClean="0"/>
              <a:t>.......</a:t>
            </a:r>
            <a:r>
              <a:rPr lang="ar-SA" sz="2400" dirty="0" smtClean="0"/>
              <a:t>............. </a:t>
            </a:r>
            <a:r>
              <a:rPr lang="ar-SA" sz="2400" dirty="0" smtClean="0">
                <a:solidFill>
                  <a:srgbClr val="FFFF00"/>
                </a:solidFill>
              </a:rPr>
              <a:t>8</a:t>
            </a:r>
            <a:endParaRPr lang="en-US" sz="24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6">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animEffect transition="in" filter="fade">
                                      <p:cBhvr>
                                        <p:cTn id="13" dur="1000"/>
                                        <p:tgtEl>
                                          <p:spTgt spid="16">
                                            <p:txEl>
                                              <p:pRg st="1" end="1"/>
                                            </p:txEl>
                                          </p:spTgt>
                                        </p:tgtEl>
                                      </p:cBhvr>
                                    </p:animEffect>
                                    <p:anim calcmode="lin" valueType="num">
                                      <p:cBhvr>
                                        <p:cTn id="14"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6">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6">
                                            <p:txEl>
                                              <p:pRg st="1" end="1"/>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Effect transition="in" filter="fade">
                                      <p:cBhvr>
                                        <p:cTn id="19" dur="1000"/>
                                        <p:tgtEl>
                                          <p:spTgt spid="16">
                                            <p:txEl>
                                              <p:pRg st="2" end="2"/>
                                            </p:txEl>
                                          </p:spTgt>
                                        </p:tgtEl>
                                      </p:cBhvr>
                                    </p:animEffect>
                                    <p:anim calcmode="lin" valueType="num">
                                      <p:cBhvr>
                                        <p:cTn id="20"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16">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6">
                                            <p:txEl>
                                              <p:pRg st="2" end="2"/>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16">
                                            <p:txEl>
                                              <p:pRg st="3" end="3"/>
                                            </p:txEl>
                                          </p:spTgt>
                                        </p:tgtEl>
                                        <p:attrNameLst>
                                          <p:attrName>style.visibility</p:attrName>
                                        </p:attrNameLst>
                                      </p:cBhvr>
                                      <p:to>
                                        <p:strVal val="visible"/>
                                      </p:to>
                                    </p:set>
                                    <p:animEffect transition="in" filter="fade">
                                      <p:cBhvr>
                                        <p:cTn id="25" dur="1000"/>
                                        <p:tgtEl>
                                          <p:spTgt spid="16">
                                            <p:txEl>
                                              <p:pRg st="3" end="3"/>
                                            </p:txEl>
                                          </p:spTgt>
                                        </p:tgtEl>
                                      </p:cBhvr>
                                    </p:animEffect>
                                    <p:anim calcmode="lin" valueType="num">
                                      <p:cBhvr>
                                        <p:cTn id="2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16">
                                            <p:txEl>
                                              <p:pRg st="3" end="3"/>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6">
                                            <p:txEl>
                                              <p:pRg st="3" end="3"/>
                                            </p:txEl>
                                          </p:spTgt>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16">
                                            <p:txEl>
                                              <p:pRg st="4" end="4"/>
                                            </p:txEl>
                                          </p:spTgt>
                                        </p:tgtEl>
                                        <p:attrNameLst>
                                          <p:attrName>style.visibility</p:attrName>
                                        </p:attrNameLst>
                                      </p:cBhvr>
                                      <p:to>
                                        <p:strVal val="visible"/>
                                      </p:to>
                                    </p:set>
                                    <p:animEffect transition="in" filter="fade">
                                      <p:cBhvr>
                                        <p:cTn id="31" dur="1000"/>
                                        <p:tgtEl>
                                          <p:spTgt spid="16">
                                            <p:txEl>
                                              <p:pRg st="4" end="4"/>
                                            </p:txEl>
                                          </p:spTgt>
                                        </p:tgtEl>
                                      </p:cBhvr>
                                    </p:animEffect>
                                    <p:anim calcmode="lin" valueType="num">
                                      <p:cBhvr>
                                        <p:cTn id="32"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6">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xEl>
                                              <p:pRg st="4" end="4"/>
                                            </p:txEl>
                                          </p:spTgt>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16">
                                            <p:txEl>
                                              <p:pRg st="5" end="5"/>
                                            </p:txEl>
                                          </p:spTgt>
                                        </p:tgtEl>
                                        <p:attrNameLst>
                                          <p:attrName>style.visibility</p:attrName>
                                        </p:attrNameLst>
                                      </p:cBhvr>
                                      <p:to>
                                        <p:strVal val="visible"/>
                                      </p:to>
                                    </p:set>
                                    <p:animEffect transition="in" filter="fade">
                                      <p:cBhvr>
                                        <p:cTn id="37" dur="1000"/>
                                        <p:tgtEl>
                                          <p:spTgt spid="16">
                                            <p:txEl>
                                              <p:pRg st="5" end="5"/>
                                            </p:txEl>
                                          </p:spTgt>
                                        </p:tgtEl>
                                      </p:cBhvr>
                                    </p:animEffect>
                                    <p:anim calcmode="lin" valueType="num">
                                      <p:cBhvr>
                                        <p:cTn id="38"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16">
                                            <p:txEl>
                                              <p:pRg st="5" end="5"/>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xEl>
                                              <p:pRg st="5" end="5"/>
                                            </p:txEl>
                                          </p:spTgt>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16">
                                            <p:txEl>
                                              <p:pRg st="6" end="6"/>
                                            </p:txEl>
                                          </p:spTgt>
                                        </p:tgtEl>
                                        <p:attrNameLst>
                                          <p:attrName>style.visibility</p:attrName>
                                        </p:attrNameLst>
                                      </p:cBhvr>
                                      <p:to>
                                        <p:strVal val="visible"/>
                                      </p:to>
                                    </p:set>
                                    <p:animEffect transition="in" filter="fade">
                                      <p:cBhvr>
                                        <p:cTn id="43" dur="1000"/>
                                        <p:tgtEl>
                                          <p:spTgt spid="16">
                                            <p:txEl>
                                              <p:pRg st="6" end="6"/>
                                            </p:txEl>
                                          </p:spTgt>
                                        </p:tgtEl>
                                      </p:cBhvr>
                                    </p:animEffect>
                                    <p:anim calcmode="lin" valueType="num">
                                      <p:cBhvr>
                                        <p:cTn id="44" dur="10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16">
                                            <p:txEl>
                                              <p:pRg st="6" end="6"/>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6">
                                            <p:txEl>
                                              <p:pRg st="6" end="6"/>
                                            </p:txEl>
                                          </p:spTgt>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0"/>
                                  </p:stCondLst>
                                  <p:childTnLst>
                                    <p:set>
                                      <p:cBhvr>
                                        <p:cTn id="48" dur="1" fill="hold">
                                          <p:stCondLst>
                                            <p:cond delay="0"/>
                                          </p:stCondLst>
                                        </p:cTn>
                                        <p:tgtEl>
                                          <p:spTgt spid="16">
                                            <p:txEl>
                                              <p:pRg st="7" end="7"/>
                                            </p:txEl>
                                          </p:spTgt>
                                        </p:tgtEl>
                                        <p:attrNameLst>
                                          <p:attrName>style.visibility</p:attrName>
                                        </p:attrNameLst>
                                      </p:cBhvr>
                                      <p:to>
                                        <p:strVal val="visible"/>
                                      </p:to>
                                    </p:set>
                                    <p:animEffect transition="in" filter="fade">
                                      <p:cBhvr>
                                        <p:cTn id="49" dur="1000"/>
                                        <p:tgtEl>
                                          <p:spTgt spid="16">
                                            <p:txEl>
                                              <p:pRg st="7" end="7"/>
                                            </p:txEl>
                                          </p:spTgt>
                                        </p:tgtEl>
                                      </p:cBhvr>
                                    </p:animEffect>
                                    <p:anim calcmode="lin" valueType="num">
                                      <p:cBhvr>
                                        <p:cTn id="50"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16">
                                            <p:txEl>
                                              <p:pRg st="7" end="7"/>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6">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5"/>
          <p:cNvSpPr txBox="1">
            <a:spLocks/>
          </p:cNvSpPr>
          <p:nvPr/>
        </p:nvSpPr>
        <p:spPr>
          <a:xfrm>
            <a:off x="381000" y="533400"/>
            <a:ext cx="8381999" cy="5562600"/>
          </a:xfrm>
          <a:prstGeom prst="rect">
            <a:avLst/>
          </a:prstGeom>
        </p:spPr>
        <p:txBody>
          <a:bodyPr/>
          <a:lstStyle/>
          <a:p>
            <a:pPr marL="342900" marR="0" lvl="0" indent="-342900" algn="r" defTabSz="914400" rtl="1" eaLnBrk="1" fontAlgn="base" latinLnBrk="0" hangingPunct="1">
              <a:lnSpc>
                <a:spcPct val="90000"/>
              </a:lnSpc>
              <a:spcBef>
                <a:spcPct val="20000"/>
              </a:spcBef>
              <a:spcAft>
                <a:spcPct val="0"/>
              </a:spcAft>
              <a:buClr>
                <a:schemeClr val="tx2"/>
              </a:buClr>
              <a:buSzPct val="75000"/>
              <a:buFont typeface="Wingdings" pitchFamily="2" charset="2"/>
              <a:buNone/>
              <a:tabLst/>
              <a:defRPr/>
            </a:pPr>
            <a:r>
              <a:rPr kumimoji="0" lang="ar-SA" b="0" i="0" u="none" strike="noStrike" kern="0" cap="none" spc="0" normalizeH="0" baseline="0" noProof="0" dirty="0" smtClean="0">
                <a:ln>
                  <a:noFill/>
                </a:ln>
                <a:solidFill>
                  <a:schemeClr val="tx1"/>
                </a:solidFill>
                <a:effectLst/>
                <a:uLnTx/>
                <a:uFillTx/>
                <a:latin typeface="+mn-lt"/>
                <a:ea typeface="+mn-ea"/>
                <a:cs typeface="+mn-cs"/>
              </a:rPr>
              <a:t>5</a:t>
            </a:r>
            <a:r>
              <a:rPr kumimoji="0" lang="ar-SA" sz="3200" b="0" i="0" u="none" strike="noStrike" kern="0" cap="none" spc="0" normalizeH="0" baseline="0" noProof="0" dirty="0" smtClean="0">
                <a:ln>
                  <a:noFill/>
                </a:ln>
                <a:solidFill>
                  <a:schemeClr val="tx1"/>
                </a:solidFill>
                <a:effectLst/>
                <a:uLnTx/>
                <a:uFillTx/>
                <a:latin typeface="+mn-lt"/>
                <a:ea typeface="+mn-ea"/>
                <a:cs typeface="+mn-cs"/>
              </a:rPr>
              <a:t>-</a:t>
            </a:r>
            <a:r>
              <a:rPr kumimoji="0" lang="ar-SA" kern="0" dirty="0" smtClean="0">
                <a:latin typeface="+mn-lt"/>
                <a:cs typeface="+mn-cs"/>
              </a:rPr>
              <a:t> نسيج الثمرة  ± متجانس ( باستثناء البذور) وجميعها غضة  .............................................................................</a:t>
            </a:r>
            <a:r>
              <a:rPr kumimoji="0" lang="ar-SA" kern="0" dirty="0" smtClean="0">
                <a:solidFill>
                  <a:srgbClr val="FFFF00"/>
                </a:solidFill>
                <a:latin typeface="+mn-lt"/>
                <a:cs typeface="+mn-cs"/>
              </a:rPr>
              <a:t>الثمرة اللبية  </a:t>
            </a:r>
            <a:r>
              <a:rPr kumimoji="0" lang="en-US" kern="0" dirty="0" smtClean="0">
                <a:solidFill>
                  <a:srgbClr val="FFFF00"/>
                </a:solidFill>
                <a:latin typeface="+mn-lt"/>
                <a:cs typeface="+mn-cs"/>
              </a:rPr>
              <a:t>Berry</a:t>
            </a:r>
            <a:r>
              <a:rPr kumimoji="0" lang="ar-SA" kern="0" dirty="0" smtClean="0">
                <a:solidFill>
                  <a:srgbClr val="FFFF00"/>
                </a:solidFill>
                <a:latin typeface="+mn-lt"/>
                <a:cs typeface="+mn-cs"/>
              </a:rPr>
              <a:t> </a:t>
            </a:r>
          </a:p>
          <a:p>
            <a:pPr marL="342900" marR="0" lvl="0" indent="-342900" algn="r" defTabSz="914400" rtl="1" eaLnBrk="1" fontAlgn="base" latinLnBrk="0" hangingPunct="1">
              <a:lnSpc>
                <a:spcPct val="90000"/>
              </a:lnSpc>
              <a:spcBef>
                <a:spcPct val="20000"/>
              </a:spcBef>
              <a:spcAft>
                <a:spcPct val="0"/>
              </a:spcAft>
              <a:buClr>
                <a:schemeClr val="tx2"/>
              </a:buClr>
              <a:buSzPct val="75000"/>
              <a:buFont typeface="Wingdings" pitchFamily="2" charset="2"/>
              <a:buNone/>
              <a:tabLst/>
              <a:defRPr/>
            </a:pPr>
            <a:r>
              <a:rPr kumimoji="0" lang="ar-SA" sz="2400" b="0" i="0" u="none" strike="noStrike" kern="0" cap="none" spc="0" normalizeH="0" baseline="0" noProof="0" dirty="0" smtClean="0">
                <a:ln>
                  <a:noFill/>
                </a:ln>
                <a:solidFill>
                  <a:schemeClr val="tx1"/>
                </a:solidFill>
                <a:effectLst/>
                <a:uLnTx/>
                <a:uFillTx/>
                <a:latin typeface="+mn-lt"/>
                <a:ea typeface="+mn-ea"/>
                <a:cs typeface="+mn-cs"/>
              </a:rPr>
              <a:t>5- نسيج الثمرة غير متجانس ...................................</a:t>
            </a:r>
            <a:r>
              <a:rPr kumimoji="0" lang="en-US" sz="2400" b="0" i="0" u="none" strike="noStrike" kern="0" cap="none" spc="0" normalizeH="0" baseline="0" noProof="0" dirty="0" smtClean="0">
                <a:ln>
                  <a:noFill/>
                </a:ln>
                <a:solidFill>
                  <a:schemeClr val="tx1"/>
                </a:solidFill>
                <a:effectLst/>
                <a:uLnTx/>
                <a:uFillTx/>
                <a:latin typeface="+mn-lt"/>
                <a:ea typeface="+mn-ea"/>
                <a:cs typeface="+mn-cs"/>
              </a:rPr>
              <a:t>..</a:t>
            </a:r>
            <a:r>
              <a:rPr kumimoji="0" lang="ar-SA" sz="2400" b="0" i="0" u="none" strike="noStrike" kern="0" cap="none" spc="0" normalizeH="0" baseline="0" noProof="0" dirty="0" smtClean="0">
                <a:ln>
                  <a:noFill/>
                </a:ln>
                <a:solidFill>
                  <a:schemeClr val="tx1"/>
                </a:solidFill>
                <a:effectLst/>
                <a:uLnTx/>
                <a:uFillTx/>
                <a:latin typeface="+mn-lt"/>
                <a:ea typeface="+mn-ea"/>
                <a:cs typeface="+mn-cs"/>
              </a:rPr>
              <a:t>............................</a:t>
            </a:r>
            <a:r>
              <a:rPr kumimoji="0" lang="ar-SA" sz="2400" b="0" i="0" u="none" strike="noStrike" kern="0" cap="none" spc="0" normalizeH="0" baseline="0" noProof="0" dirty="0" smtClean="0">
                <a:ln>
                  <a:noFill/>
                </a:ln>
                <a:solidFill>
                  <a:srgbClr val="FFFF00"/>
                </a:solidFill>
                <a:effectLst/>
                <a:uLnTx/>
                <a:uFillTx/>
                <a:latin typeface="+mn-lt"/>
                <a:ea typeface="+mn-ea"/>
                <a:cs typeface="+mn-cs"/>
              </a:rPr>
              <a:t>..</a:t>
            </a:r>
            <a:r>
              <a:rPr kumimoji="0" lang="ar-SA" sz="2400" b="0" i="0" u="none" strike="noStrike" kern="0" cap="none" spc="0" normalizeH="0" baseline="0" noProof="0" dirty="0" smtClean="0">
                <a:ln>
                  <a:noFill/>
                </a:ln>
                <a:solidFill>
                  <a:schemeClr val="tx1"/>
                </a:solidFill>
                <a:effectLst/>
                <a:uLnTx/>
                <a:uFillTx/>
                <a:latin typeface="+mn-lt"/>
                <a:ea typeface="+mn-ea"/>
                <a:cs typeface="+mn-cs"/>
              </a:rPr>
              <a:t> </a:t>
            </a:r>
            <a:r>
              <a:rPr kumimoji="0" lang="ar-SA" sz="2400" b="0" i="0" u="none" strike="noStrike" kern="0" cap="none" spc="0" normalizeH="0" baseline="0" noProof="0" dirty="0" smtClean="0">
                <a:ln>
                  <a:noFill/>
                </a:ln>
                <a:solidFill>
                  <a:srgbClr val="FFFF00"/>
                </a:solidFill>
                <a:effectLst/>
                <a:uLnTx/>
                <a:uFillTx/>
                <a:latin typeface="+mn-lt"/>
                <a:ea typeface="+mn-ea"/>
                <a:cs typeface="+mn-cs"/>
              </a:rPr>
              <a:t>6</a:t>
            </a:r>
          </a:p>
          <a:p>
            <a:pPr marL="342900" marR="0" lvl="0" indent="-342900" algn="r" defTabSz="914400" rtl="1" eaLnBrk="1" fontAlgn="base" latinLnBrk="0" hangingPunct="1">
              <a:lnSpc>
                <a:spcPct val="90000"/>
              </a:lnSpc>
              <a:spcBef>
                <a:spcPct val="20000"/>
              </a:spcBef>
              <a:spcAft>
                <a:spcPct val="0"/>
              </a:spcAft>
              <a:buClr>
                <a:schemeClr val="tx2"/>
              </a:buClr>
              <a:buSzPct val="75000"/>
              <a:buFont typeface="Wingdings" pitchFamily="2" charset="2"/>
              <a:buNone/>
              <a:tabLst/>
              <a:defRPr/>
            </a:pPr>
            <a:r>
              <a:rPr kumimoji="0" lang="ar-SA" kern="0" dirty="0" smtClean="0">
                <a:latin typeface="+mn-lt"/>
                <a:cs typeface="+mn-cs"/>
              </a:rPr>
              <a:t>6- الغلاف الخارجي للثمرة قوي ، صلب أو جلدي والجزء الداخلي غض ...............................................................</a:t>
            </a:r>
            <a:r>
              <a:rPr kumimoji="0" lang="en-US" kern="0" dirty="0" smtClean="0">
                <a:latin typeface="+mn-lt"/>
                <a:cs typeface="+mn-cs"/>
              </a:rPr>
              <a:t>.</a:t>
            </a:r>
            <a:r>
              <a:rPr kumimoji="0" lang="ar-SA" kern="0" dirty="0" smtClean="0">
                <a:latin typeface="+mn-lt"/>
                <a:cs typeface="+mn-cs"/>
              </a:rPr>
              <a:t>............ </a:t>
            </a:r>
            <a:r>
              <a:rPr kumimoji="0" lang="ar-SA" kern="0" dirty="0" smtClean="0">
                <a:solidFill>
                  <a:srgbClr val="FFFF00"/>
                </a:solidFill>
                <a:latin typeface="+mn-lt"/>
                <a:cs typeface="+mn-cs"/>
              </a:rPr>
              <a:t>الثمرة اللبية </a:t>
            </a:r>
            <a:r>
              <a:rPr kumimoji="0" lang="en-US" kern="0" dirty="0" smtClean="0">
                <a:solidFill>
                  <a:srgbClr val="FFFF00"/>
                </a:solidFill>
                <a:latin typeface="+mn-lt"/>
                <a:cs typeface="+mn-cs"/>
              </a:rPr>
              <a:t>Berry </a:t>
            </a:r>
            <a:r>
              <a:rPr kumimoji="0" lang="ar-SA" kern="0" dirty="0" smtClean="0">
                <a:solidFill>
                  <a:srgbClr val="FFFF00"/>
                </a:solidFill>
                <a:latin typeface="+mn-lt"/>
                <a:cs typeface="+mn-cs"/>
              </a:rPr>
              <a:t> </a:t>
            </a:r>
            <a:endParaRPr kumimoji="0" lang="ar-SA" sz="2400" b="0" i="0" u="none" strike="noStrike" kern="0" cap="none" spc="0" normalizeH="0" baseline="0" noProof="0" dirty="0" smtClean="0">
              <a:ln>
                <a:noFill/>
              </a:ln>
              <a:solidFill>
                <a:srgbClr val="FFFF00"/>
              </a:solidFill>
              <a:effectLst/>
              <a:uLnTx/>
              <a:uFillTx/>
              <a:latin typeface="+mn-lt"/>
              <a:ea typeface="+mn-ea"/>
              <a:cs typeface="+mn-cs"/>
            </a:endParaRPr>
          </a:p>
          <a:p>
            <a:pPr marL="342900" lvl="0" indent="-342900" algn="r" rtl="1">
              <a:lnSpc>
                <a:spcPct val="90000"/>
              </a:lnSpc>
              <a:spcBef>
                <a:spcPct val="20000"/>
              </a:spcBef>
              <a:buClr>
                <a:schemeClr val="tx2"/>
              </a:buClr>
              <a:buSzPct val="75000"/>
            </a:pPr>
            <a:r>
              <a:rPr kumimoji="0" lang="ar-SA" kern="0" dirty="0" smtClean="0">
                <a:latin typeface="+mn-lt"/>
                <a:cs typeface="+mn-cs"/>
              </a:rPr>
              <a:t>6- الغلاف الخارجي للثمرة </a:t>
            </a:r>
            <a:r>
              <a:rPr kumimoji="0" lang="ar-SA" kern="0" dirty="0" smtClean="0"/>
              <a:t>±  غض ، والجزء الداخلي ورقي او خشبي أو صلب ...............................................................</a:t>
            </a:r>
            <a:r>
              <a:rPr kumimoji="0" lang="en-US" kern="0" dirty="0" smtClean="0"/>
              <a:t>......</a:t>
            </a:r>
            <a:r>
              <a:rPr kumimoji="0" lang="ar-SA" kern="0" dirty="0" smtClean="0"/>
              <a:t>............................... </a:t>
            </a:r>
            <a:r>
              <a:rPr kumimoji="0" lang="ar-SA" kern="0" dirty="0" smtClean="0">
                <a:solidFill>
                  <a:srgbClr val="FFFF00"/>
                </a:solidFill>
              </a:rPr>
              <a:t>7</a:t>
            </a:r>
            <a:r>
              <a:rPr kumimoji="0" lang="ar-SA" kern="0" dirty="0" smtClean="0"/>
              <a:t> </a:t>
            </a:r>
          </a:p>
          <a:p>
            <a:pPr marL="342900" lvl="0" indent="-342900" algn="r" rtl="1">
              <a:lnSpc>
                <a:spcPct val="90000"/>
              </a:lnSpc>
              <a:spcBef>
                <a:spcPct val="20000"/>
              </a:spcBef>
              <a:buClr>
                <a:schemeClr val="tx2"/>
              </a:buClr>
              <a:buSzPct val="75000"/>
            </a:pPr>
            <a:r>
              <a:rPr kumimoji="0" lang="ar-SA" sz="2400" b="0" i="0" u="none" strike="noStrike" kern="0" cap="none" spc="0" normalizeH="0" baseline="0" noProof="0" dirty="0" smtClean="0">
                <a:ln>
                  <a:noFill/>
                </a:ln>
                <a:solidFill>
                  <a:schemeClr val="tx1"/>
                </a:solidFill>
                <a:effectLst/>
                <a:uLnTx/>
                <a:uFillTx/>
                <a:latin typeface="+mn-lt"/>
                <a:ea typeface="+mn-ea"/>
                <a:cs typeface="+mn-cs"/>
              </a:rPr>
              <a:t>7- مركز الثمرة يحتوي على تجويف او  تجويفين يغلفان البذور والمبيض علوي او سفلي .......................................................</a:t>
            </a:r>
            <a:r>
              <a:rPr kumimoji="0" lang="en-US" sz="2400" b="0" i="0" u="none" strike="noStrike" kern="0" cap="none" spc="0" normalizeH="0" baseline="0" noProof="0" dirty="0" smtClean="0">
                <a:ln>
                  <a:noFill/>
                </a:ln>
                <a:solidFill>
                  <a:schemeClr val="tx1"/>
                </a:solidFill>
                <a:effectLst/>
                <a:uLnTx/>
                <a:uFillTx/>
                <a:latin typeface="+mn-lt"/>
                <a:ea typeface="+mn-ea"/>
                <a:cs typeface="+mn-cs"/>
              </a:rPr>
              <a:t>...</a:t>
            </a:r>
            <a:r>
              <a:rPr kumimoji="0" lang="ar-SA" sz="2400" b="0" i="0" u="none" strike="noStrike" kern="0" cap="none" spc="0" normalizeH="0" baseline="0" noProof="0" dirty="0" smtClean="0">
                <a:ln>
                  <a:noFill/>
                </a:ln>
                <a:solidFill>
                  <a:schemeClr val="tx1"/>
                </a:solidFill>
                <a:effectLst/>
                <a:uLnTx/>
                <a:uFillTx/>
                <a:latin typeface="+mn-lt"/>
                <a:ea typeface="+mn-ea"/>
                <a:cs typeface="+mn-cs"/>
              </a:rPr>
              <a:t>......... </a:t>
            </a:r>
            <a:r>
              <a:rPr kumimoji="0" lang="ar-SA" sz="2400" b="0" i="0" u="none" strike="noStrike" kern="0" cap="none" spc="0" normalizeH="0" baseline="0" noProof="0" dirty="0" smtClean="0">
                <a:ln>
                  <a:noFill/>
                </a:ln>
                <a:solidFill>
                  <a:srgbClr val="FFFF00"/>
                </a:solidFill>
                <a:effectLst/>
                <a:uLnTx/>
                <a:uFillTx/>
                <a:latin typeface="+mn-lt"/>
                <a:ea typeface="+mn-ea"/>
                <a:cs typeface="+mn-cs"/>
              </a:rPr>
              <a:t>الثمرة الحلية </a:t>
            </a:r>
            <a:r>
              <a:rPr kumimoji="0" lang="en-US" kern="0" dirty="0" smtClean="0">
                <a:solidFill>
                  <a:srgbClr val="FFFF00"/>
                </a:solidFill>
                <a:latin typeface="+mn-lt"/>
                <a:cs typeface="+mn-cs"/>
              </a:rPr>
              <a:t>Drupe </a:t>
            </a:r>
            <a:r>
              <a:rPr kumimoji="0" lang="ar-SA" kern="0" dirty="0" smtClean="0">
                <a:latin typeface="+mn-lt"/>
                <a:cs typeface="+mn-cs"/>
              </a:rPr>
              <a:t> </a:t>
            </a:r>
          </a:p>
          <a:p>
            <a:pPr marL="342900" lvl="0" indent="-342900" algn="r" rtl="1">
              <a:lnSpc>
                <a:spcPct val="90000"/>
              </a:lnSpc>
              <a:spcBef>
                <a:spcPct val="20000"/>
              </a:spcBef>
              <a:buClr>
                <a:schemeClr val="tx2"/>
              </a:buClr>
              <a:buSzPct val="75000"/>
            </a:pPr>
            <a:r>
              <a:rPr kumimoji="0" lang="ar-SA" sz="2400" b="0" i="0" u="none" strike="noStrike" kern="0" cap="none" spc="0" normalizeH="0" baseline="0" noProof="0" dirty="0" smtClean="0">
                <a:ln>
                  <a:noFill/>
                </a:ln>
                <a:solidFill>
                  <a:schemeClr val="tx1"/>
                </a:solidFill>
                <a:effectLst/>
                <a:uLnTx/>
                <a:uFillTx/>
                <a:latin typeface="+mn-lt"/>
                <a:ea typeface="+mn-ea"/>
                <a:cs typeface="+mn-cs"/>
              </a:rPr>
              <a:t>7-</a:t>
            </a:r>
            <a:r>
              <a:rPr kumimoji="0" lang="ar-SA" sz="2400" b="0" i="0" u="none" strike="noStrike" kern="0" cap="none" spc="0" normalizeH="0" noProof="0" dirty="0" smtClean="0">
                <a:ln>
                  <a:noFill/>
                </a:ln>
                <a:solidFill>
                  <a:schemeClr val="tx1"/>
                </a:solidFill>
                <a:effectLst/>
                <a:uLnTx/>
                <a:uFillTx/>
                <a:latin typeface="+mn-lt"/>
                <a:ea typeface="+mn-ea"/>
                <a:cs typeface="+mn-cs"/>
              </a:rPr>
              <a:t> مركز الثمرة ورقي او خشبي التركيب وهو يحيط بالبذور والمبيض سفلي .............................................................</a:t>
            </a:r>
            <a:r>
              <a:rPr kumimoji="0" lang="en-US" sz="2400" b="0" i="0" u="none" strike="noStrike" kern="0" cap="none" spc="0" normalizeH="0" noProof="0" dirty="0" smtClean="0">
                <a:ln>
                  <a:noFill/>
                </a:ln>
                <a:solidFill>
                  <a:schemeClr val="tx1"/>
                </a:solidFill>
                <a:effectLst/>
                <a:uLnTx/>
                <a:uFillTx/>
                <a:latin typeface="+mn-lt"/>
                <a:ea typeface="+mn-ea"/>
                <a:cs typeface="+mn-cs"/>
              </a:rPr>
              <a:t>....</a:t>
            </a:r>
            <a:r>
              <a:rPr kumimoji="0" lang="ar-SA" sz="2400" b="0" i="0" u="none" strike="noStrike" kern="0" cap="none" spc="0" normalizeH="0" noProof="0" dirty="0" smtClean="0">
                <a:ln>
                  <a:noFill/>
                </a:ln>
                <a:solidFill>
                  <a:schemeClr val="tx1"/>
                </a:solidFill>
                <a:effectLst/>
                <a:uLnTx/>
                <a:uFillTx/>
                <a:latin typeface="+mn-lt"/>
                <a:ea typeface="+mn-ea"/>
                <a:cs typeface="+mn-cs"/>
              </a:rPr>
              <a:t>.......... </a:t>
            </a:r>
            <a:r>
              <a:rPr kumimoji="0" lang="ar-SA" kern="0" dirty="0" smtClean="0">
                <a:solidFill>
                  <a:srgbClr val="FFFF00"/>
                </a:solidFill>
                <a:latin typeface="+mn-lt"/>
                <a:cs typeface="+mn-cs"/>
              </a:rPr>
              <a:t>الثمرة تفاحية </a:t>
            </a:r>
            <a:r>
              <a:rPr kumimoji="0" lang="en-US" kern="0" dirty="0" err="1" smtClean="0">
                <a:solidFill>
                  <a:srgbClr val="FFFF00"/>
                </a:solidFill>
                <a:latin typeface="+mn-lt"/>
                <a:cs typeface="+mn-cs"/>
              </a:rPr>
              <a:t>Pome</a:t>
            </a:r>
            <a:r>
              <a:rPr kumimoji="0" lang="en-US" kern="0" dirty="0" smtClean="0">
                <a:solidFill>
                  <a:srgbClr val="FFFF00"/>
                </a:solidFill>
                <a:latin typeface="+mn-lt"/>
                <a:cs typeface="+mn-cs"/>
              </a:rPr>
              <a:t> </a:t>
            </a:r>
            <a:r>
              <a:rPr kumimoji="0" lang="ar-SA" kern="0" dirty="0" smtClean="0">
                <a:solidFill>
                  <a:srgbClr val="FFFF00"/>
                </a:solidFill>
                <a:latin typeface="+mn-lt"/>
                <a:cs typeface="+mn-cs"/>
              </a:rPr>
              <a:t> </a:t>
            </a:r>
          </a:p>
          <a:p>
            <a:pPr marL="342900" lvl="0" indent="-342900" algn="r" rtl="1">
              <a:lnSpc>
                <a:spcPct val="90000"/>
              </a:lnSpc>
              <a:spcBef>
                <a:spcPct val="20000"/>
              </a:spcBef>
              <a:buClr>
                <a:schemeClr val="tx2"/>
              </a:buClr>
              <a:buSzPct val="75000"/>
            </a:pPr>
            <a:r>
              <a:rPr kumimoji="0" lang="ar-SA" sz="2400" b="0" i="0" u="none" strike="noStrike" kern="0" cap="none" spc="0" normalizeH="0" baseline="0" noProof="0" dirty="0" smtClean="0">
                <a:ln>
                  <a:noFill/>
                </a:ln>
                <a:solidFill>
                  <a:schemeClr val="tx1"/>
                </a:solidFill>
                <a:effectLst/>
                <a:uLnTx/>
                <a:uFillTx/>
                <a:latin typeface="+mn-lt"/>
                <a:ea typeface="+mn-ea"/>
                <a:cs typeface="+mn-cs"/>
              </a:rPr>
              <a:t>8-</a:t>
            </a:r>
            <a:r>
              <a:rPr kumimoji="0" lang="ar-SA" sz="2400" b="0" i="0" u="none" strike="noStrike" kern="0" cap="none" spc="0" normalizeH="0" noProof="0" dirty="0" smtClean="0">
                <a:ln>
                  <a:noFill/>
                </a:ln>
                <a:solidFill>
                  <a:schemeClr val="tx1"/>
                </a:solidFill>
                <a:effectLst/>
                <a:uLnTx/>
                <a:uFillTx/>
                <a:latin typeface="+mn-lt"/>
                <a:ea typeface="+mn-ea"/>
                <a:cs typeface="+mn-cs"/>
              </a:rPr>
              <a:t> الثمرة عديدة البذور ...................................</a:t>
            </a:r>
            <a:r>
              <a:rPr kumimoji="0" lang="en-US" sz="2400" b="0" i="0" u="none" strike="noStrike" kern="0" cap="none" spc="0" normalizeH="0" noProof="0" dirty="0" smtClean="0">
                <a:ln>
                  <a:noFill/>
                </a:ln>
                <a:solidFill>
                  <a:schemeClr val="tx1"/>
                </a:solidFill>
                <a:effectLst/>
                <a:uLnTx/>
                <a:uFillTx/>
                <a:latin typeface="+mn-lt"/>
                <a:ea typeface="+mn-ea"/>
                <a:cs typeface="+mn-cs"/>
              </a:rPr>
              <a:t>.</a:t>
            </a:r>
            <a:r>
              <a:rPr kumimoji="0" lang="ar-SA" sz="2400" b="0" i="0" u="none" strike="noStrike" kern="0" cap="none" spc="0" normalizeH="0" noProof="0" dirty="0" smtClean="0">
                <a:ln>
                  <a:noFill/>
                </a:ln>
                <a:solidFill>
                  <a:schemeClr val="tx1"/>
                </a:solidFill>
                <a:effectLst/>
                <a:uLnTx/>
                <a:uFillTx/>
                <a:latin typeface="+mn-lt"/>
                <a:ea typeface="+mn-ea"/>
                <a:cs typeface="+mn-cs"/>
              </a:rPr>
              <a:t>....... </a:t>
            </a:r>
            <a:r>
              <a:rPr kumimoji="0" lang="ar-SA" sz="2400" b="0" i="0" u="none" strike="noStrike" kern="0" cap="none" spc="0" normalizeH="0" noProof="0" dirty="0" smtClean="0">
                <a:ln>
                  <a:noFill/>
                </a:ln>
                <a:solidFill>
                  <a:srgbClr val="FFFF00"/>
                </a:solidFill>
                <a:effectLst/>
                <a:uLnTx/>
                <a:uFillTx/>
                <a:latin typeface="+mn-lt"/>
                <a:ea typeface="+mn-ea"/>
                <a:cs typeface="+mn-cs"/>
              </a:rPr>
              <a:t>الثمرة القرنية غير المتفتحة</a:t>
            </a:r>
          </a:p>
          <a:p>
            <a:pPr marL="342900" lvl="0" indent="-342900" algn="r" rtl="1">
              <a:lnSpc>
                <a:spcPct val="90000"/>
              </a:lnSpc>
              <a:spcBef>
                <a:spcPct val="20000"/>
              </a:spcBef>
              <a:buClr>
                <a:schemeClr val="tx2"/>
              </a:buClr>
              <a:buSzPct val="75000"/>
            </a:pPr>
            <a:r>
              <a:rPr kumimoji="0" lang="ar-SA" kern="0" baseline="0" dirty="0" smtClean="0">
                <a:latin typeface="+mn-lt"/>
                <a:cs typeface="+mn-cs"/>
              </a:rPr>
              <a:t>8- الثمرة</a:t>
            </a:r>
            <a:r>
              <a:rPr kumimoji="0" lang="ar-SA" kern="0" dirty="0" smtClean="0">
                <a:latin typeface="+mn-lt"/>
                <a:cs typeface="+mn-cs"/>
              </a:rPr>
              <a:t> عادة وحيد البذرة ...................................</a:t>
            </a:r>
            <a:r>
              <a:rPr kumimoji="0" lang="en-US" kern="0" dirty="0" smtClean="0">
                <a:latin typeface="+mn-lt"/>
                <a:cs typeface="+mn-cs"/>
              </a:rPr>
              <a:t>....</a:t>
            </a:r>
            <a:r>
              <a:rPr kumimoji="0" lang="ar-SA" kern="0" dirty="0" smtClean="0">
                <a:latin typeface="+mn-lt"/>
                <a:cs typeface="+mn-cs"/>
              </a:rPr>
              <a:t>............................... </a:t>
            </a:r>
            <a:r>
              <a:rPr kumimoji="0" lang="ar-SA" kern="0" dirty="0" smtClean="0">
                <a:solidFill>
                  <a:srgbClr val="FFFF00"/>
                </a:solidFill>
                <a:latin typeface="+mn-lt"/>
                <a:cs typeface="+mn-cs"/>
              </a:rPr>
              <a:t>9</a:t>
            </a:r>
          </a:p>
          <a:p>
            <a:pPr marL="342900" lvl="0" indent="-342900" algn="r" rtl="1">
              <a:lnSpc>
                <a:spcPct val="90000"/>
              </a:lnSpc>
              <a:spcBef>
                <a:spcPct val="20000"/>
              </a:spcBef>
              <a:buClr>
                <a:schemeClr val="tx2"/>
              </a:buClr>
              <a:buSzPct val="75000"/>
            </a:pPr>
            <a:r>
              <a:rPr kumimoji="0" lang="ar-SA" sz="2400" b="0" i="0" u="none" strike="noStrike" kern="0" cap="none" spc="0" normalizeH="0" baseline="0" noProof="0" dirty="0" smtClean="0">
                <a:ln>
                  <a:noFill/>
                </a:ln>
                <a:solidFill>
                  <a:schemeClr val="tx1"/>
                </a:solidFill>
                <a:effectLst/>
                <a:uLnTx/>
                <a:uFillTx/>
                <a:latin typeface="+mn-lt"/>
                <a:ea typeface="+mn-ea"/>
                <a:cs typeface="+mn-cs"/>
              </a:rPr>
              <a:t>9-الثمرة </a:t>
            </a:r>
            <a:r>
              <a:rPr kumimoji="0" lang="ar-SA" sz="2400" b="0" i="0" u="none" strike="noStrike" kern="0" cap="none" spc="0" normalizeH="0" noProof="0" dirty="0" smtClean="0">
                <a:ln>
                  <a:noFill/>
                </a:ln>
                <a:solidFill>
                  <a:schemeClr val="tx1"/>
                </a:solidFill>
                <a:effectLst/>
                <a:uLnTx/>
                <a:uFillTx/>
                <a:latin typeface="+mn-lt"/>
                <a:ea typeface="+mn-ea"/>
                <a:cs typeface="+mn-cs"/>
              </a:rPr>
              <a:t> مجنحة .......................................</a:t>
            </a:r>
            <a:r>
              <a:rPr kumimoji="0" lang="en-US" sz="2400" b="0" i="0" u="none" strike="noStrike" kern="0" cap="none" spc="0" normalizeH="0" noProof="0" dirty="0" smtClean="0">
                <a:ln>
                  <a:noFill/>
                </a:ln>
                <a:solidFill>
                  <a:schemeClr val="tx1"/>
                </a:solidFill>
                <a:effectLst/>
                <a:uLnTx/>
                <a:uFillTx/>
                <a:latin typeface="+mn-lt"/>
                <a:ea typeface="+mn-ea"/>
                <a:cs typeface="+mn-cs"/>
              </a:rPr>
              <a:t>.</a:t>
            </a:r>
            <a:r>
              <a:rPr kumimoji="0" lang="ar-SA" sz="2400" b="0" i="0" u="none" strike="noStrike" kern="0" cap="none" spc="0" normalizeH="0" noProof="0" dirty="0" smtClean="0">
                <a:ln>
                  <a:noFill/>
                </a:ln>
                <a:solidFill>
                  <a:schemeClr val="tx1"/>
                </a:solidFill>
                <a:effectLst/>
                <a:uLnTx/>
                <a:uFillTx/>
                <a:latin typeface="+mn-lt"/>
                <a:ea typeface="+mn-ea"/>
                <a:cs typeface="+mn-cs"/>
              </a:rPr>
              <a:t>............. </a:t>
            </a:r>
            <a:r>
              <a:rPr kumimoji="0" lang="ar-SA" sz="2400" b="0" i="0" u="none" strike="noStrike" kern="0" cap="none" spc="0" normalizeH="0" noProof="0" dirty="0" smtClean="0">
                <a:ln>
                  <a:noFill/>
                </a:ln>
                <a:solidFill>
                  <a:srgbClr val="FFFF00"/>
                </a:solidFill>
                <a:effectLst/>
                <a:uLnTx/>
                <a:uFillTx/>
                <a:latin typeface="+mn-lt"/>
                <a:ea typeface="+mn-ea"/>
                <a:cs typeface="+mn-cs"/>
              </a:rPr>
              <a:t>الثمرة</a:t>
            </a:r>
            <a:r>
              <a:rPr kumimoji="0" lang="ar-SA" sz="2400" b="0" i="0" u="none" strike="noStrike" kern="0" cap="none" spc="0" normalizeH="0" noProof="0" dirty="0" smtClean="0">
                <a:ln>
                  <a:noFill/>
                </a:ln>
                <a:solidFill>
                  <a:schemeClr val="tx1"/>
                </a:solidFill>
                <a:effectLst/>
                <a:uLnTx/>
                <a:uFillTx/>
                <a:latin typeface="+mn-lt"/>
                <a:ea typeface="+mn-ea"/>
                <a:cs typeface="+mn-cs"/>
              </a:rPr>
              <a:t> </a:t>
            </a:r>
            <a:r>
              <a:rPr kumimoji="0" lang="ar-SA" sz="2400" b="0" i="0" u="none" strike="noStrike" kern="0" cap="none" spc="0" normalizeH="0" noProof="0" dirty="0" smtClean="0">
                <a:ln>
                  <a:noFill/>
                </a:ln>
                <a:solidFill>
                  <a:srgbClr val="FFFF00"/>
                </a:solidFill>
                <a:effectLst/>
                <a:uLnTx/>
                <a:uFillTx/>
                <a:latin typeface="+mn-lt"/>
                <a:ea typeface="+mn-ea"/>
                <a:cs typeface="+mn-cs"/>
              </a:rPr>
              <a:t>الجناحية</a:t>
            </a:r>
            <a:r>
              <a:rPr kumimoji="0" lang="ar-SA" sz="2400" b="0" i="0" u="none" strike="noStrike" kern="0" cap="none" spc="0" normalizeH="0" noProof="0" dirty="0" smtClean="0">
                <a:ln>
                  <a:noFill/>
                </a:ln>
                <a:solidFill>
                  <a:schemeClr val="tx1"/>
                </a:solidFill>
                <a:effectLst/>
                <a:uLnTx/>
                <a:uFillTx/>
                <a:latin typeface="+mn-lt"/>
                <a:ea typeface="+mn-ea"/>
                <a:cs typeface="+mn-cs"/>
              </a:rPr>
              <a:t> </a:t>
            </a:r>
            <a:r>
              <a:rPr kumimoji="0" lang="en-US" sz="2400" b="0" i="0" u="none" strike="noStrike" kern="0" cap="none" spc="0" normalizeH="0" noProof="0" dirty="0" smtClean="0">
                <a:ln>
                  <a:noFill/>
                </a:ln>
                <a:solidFill>
                  <a:srgbClr val="FFFF00"/>
                </a:solidFill>
                <a:effectLst/>
                <a:uLnTx/>
                <a:uFillTx/>
                <a:latin typeface="+mn-lt"/>
                <a:ea typeface="+mn-ea"/>
                <a:cs typeface="+mn-cs"/>
              </a:rPr>
              <a:t>Samara</a:t>
            </a:r>
            <a:endParaRPr kumimoji="0" lang="en-US" sz="2400" b="0" i="0" u="none" strike="noStrike" kern="0" cap="none" spc="0" normalizeH="0" baseline="0" noProof="0" dirty="0">
              <a:ln>
                <a:noFill/>
              </a:ln>
              <a:solidFill>
                <a:srgbClr val="FFFF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5"/>
          <p:cNvSpPr txBox="1">
            <a:spLocks/>
          </p:cNvSpPr>
          <p:nvPr/>
        </p:nvSpPr>
        <p:spPr>
          <a:xfrm>
            <a:off x="381000" y="533400"/>
            <a:ext cx="8381999" cy="5562600"/>
          </a:xfrm>
          <a:prstGeom prst="rect">
            <a:avLst/>
          </a:prstGeom>
        </p:spPr>
        <p:txBody>
          <a:bodyPr/>
          <a:lstStyle/>
          <a:p>
            <a:pPr marL="342900" marR="0" lvl="0" indent="-342900" algn="r" defTabSz="914400" rtl="1" eaLnBrk="1" fontAlgn="base" latinLnBrk="0" hangingPunct="1">
              <a:lnSpc>
                <a:spcPct val="90000"/>
              </a:lnSpc>
              <a:spcBef>
                <a:spcPct val="20000"/>
              </a:spcBef>
              <a:spcAft>
                <a:spcPct val="0"/>
              </a:spcAft>
              <a:buClr>
                <a:schemeClr val="tx2"/>
              </a:buClr>
              <a:buSzPct val="75000"/>
              <a:buFont typeface="Wingdings" pitchFamily="2" charset="2"/>
              <a:buNone/>
              <a:tabLst/>
              <a:defRPr/>
            </a:pPr>
            <a:r>
              <a:rPr kumimoji="0" lang="en-US" b="0" i="0" u="none" strike="noStrike" kern="0" cap="none" spc="0" normalizeH="0" baseline="0" noProof="0" dirty="0" smtClean="0">
                <a:ln>
                  <a:noFill/>
                </a:ln>
                <a:solidFill>
                  <a:schemeClr val="tx1"/>
                </a:solidFill>
                <a:effectLst/>
                <a:uLnTx/>
                <a:uFillTx/>
                <a:latin typeface="+mn-lt"/>
                <a:ea typeface="+mn-ea"/>
                <a:cs typeface="+mn-cs"/>
              </a:rPr>
              <a:t>9</a:t>
            </a:r>
            <a:r>
              <a:rPr kumimoji="0" lang="ar-SA" b="0" i="0" u="none" strike="noStrike" kern="0" cap="none" spc="0" normalizeH="0" baseline="0" noProof="0" dirty="0" smtClean="0">
                <a:ln>
                  <a:noFill/>
                </a:ln>
                <a:solidFill>
                  <a:schemeClr val="tx1"/>
                </a:solidFill>
                <a:effectLst/>
                <a:uLnTx/>
                <a:uFillTx/>
                <a:latin typeface="+mn-lt"/>
                <a:ea typeface="+mn-ea"/>
                <a:cs typeface="+mn-cs"/>
              </a:rPr>
              <a:t>-</a:t>
            </a:r>
            <a:r>
              <a:rPr kumimoji="0" lang="en-US" b="0" i="0" u="none" strike="noStrike" kern="0" cap="none" spc="0" normalizeH="0" baseline="0" noProof="0" dirty="0" smtClean="0">
                <a:ln>
                  <a:noFill/>
                </a:ln>
                <a:solidFill>
                  <a:schemeClr val="tx1"/>
                </a:solidFill>
                <a:effectLst/>
                <a:uLnTx/>
                <a:uFillTx/>
                <a:latin typeface="+mn-lt"/>
                <a:ea typeface="+mn-ea"/>
                <a:cs typeface="+mn-cs"/>
              </a:rPr>
              <a:t> </a:t>
            </a:r>
            <a:r>
              <a:rPr kumimoji="0" lang="ar-SA" b="0" i="0" u="none" strike="noStrike" kern="0" cap="none" spc="0" normalizeH="0" noProof="0" dirty="0" smtClean="0">
                <a:ln>
                  <a:noFill/>
                </a:ln>
                <a:solidFill>
                  <a:schemeClr val="tx1"/>
                </a:solidFill>
                <a:effectLst/>
                <a:uLnTx/>
                <a:uFillTx/>
                <a:latin typeface="+mn-lt"/>
                <a:ea typeface="+mn-ea"/>
                <a:cs typeface="+mn-cs"/>
              </a:rPr>
              <a:t> الثمرة غير مجنحة ...........................</a:t>
            </a:r>
            <a:r>
              <a:rPr kumimoji="0" lang="en-US" b="0" i="0" u="none" strike="noStrike" kern="0" cap="none" spc="0" normalizeH="0" noProof="0" dirty="0" smtClean="0">
                <a:ln>
                  <a:noFill/>
                </a:ln>
                <a:solidFill>
                  <a:schemeClr val="tx1"/>
                </a:solidFill>
                <a:effectLst/>
                <a:uLnTx/>
                <a:uFillTx/>
                <a:latin typeface="+mn-lt"/>
                <a:ea typeface="+mn-ea"/>
                <a:cs typeface="+mn-cs"/>
              </a:rPr>
              <a:t>..............................</a:t>
            </a:r>
            <a:r>
              <a:rPr kumimoji="0" lang="ar-SA" b="0" i="0" u="none" strike="noStrike" kern="0" cap="none" spc="0" normalizeH="0" noProof="0" dirty="0" smtClean="0">
                <a:ln>
                  <a:noFill/>
                </a:ln>
                <a:solidFill>
                  <a:schemeClr val="tx1"/>
                </a:solidFill>
                <a:effectLst/>
                <a:uLnTx/>
                <a:uFillTx/>
                <a:latin typeface="+mn-lt"/>
                <a:ea typeface="+mn-ea"/>
                <a:cs typeface="+mn-cs"/>
              </a:rPr>
              <a:t>................ </a:t>
            </a:r>
            <a:r>
              <a:rPr kumimoji="0" lang="ar-SA" b="0" i="0" u="none" strike="noStrike" kern="0" cap="none" spc="0" normalizeH="0" noProof="0" dirty="0" smtClean="0">
                <a:ln>
                  <a:noFill/>
                </a:ln>
                <a:solidFill>
                  <a:srgbClr val="FFFF00"/>
                </a:solidFill>
                <a:effectLst/>
                <a:uLnTx/>
                <a:uFillTx/>
                <a:latin typeface="+mn-lt"/>
                <a:ea typeface="+mn-ea"/>
                <a:cs typeface="+mn-cs"/>
              </a:rPr>
              <a:t>15 </a:t>
            </a:r>
          </a:p>
          <a:p>
            <a:pPr marL="342900" marR="0" lvl="0" indent="-342900" algn="r" defTabSz="914400" rtl="1" eaLnBrk="1" fontAlgn="base" latinLnBrk="0" hangingPunct="1">
              <a:lnSpc>
                <a:spcPct val="90000"/>
              </a:lnSpc>
              <a:spcBef>
                <a:spcPct val="20000"/>
              </a:spcBef>
              <a:spcAft>
                <a:spcPct val="0"/>
              </a:spcAft>
              <a:buClr>
                <a:schemeClr val="tx2"/>
              </a:buClr>
              <a:buSzPct val="75000"/>
              <a:buFont typeface="Wingdings" pitchFamily="2" charset="2"/>
              <a:buNone/>
              <a:tabLst/>
              <a:defRPr/>
            </a:pPr>
            <a:r>
              <a:rPr kumimoji="0" lang="ar-SA" kern="0" baseline="0" dirty="0" smtClean="0">
                <a:latin typeface="+mn-lt"/>
                <a:cs typeface="+mn-cs"/>
              </a:rPr>
              <a:t>10-</a:t>
            </a:r>
            <a:r>
              <a:rPr kumimoji="0" lang="ar-SA" kern="0" dirty="0" smtClean="0">
                <a:latin typeface="+mn-lt"/>
                <a:cs typeface="+mn-cs"/>
              </a:rPr>
              <a:t> الغلاف الخارجي خشبي وسميك ، الثمرة عادة كبيرة .............................................</a:t>
            </a:r>
            <a:r>
              <a:rPr kumimoji="0" lang="en-US" kern="0" dirty="0" smtClean="0">
                <a:latin typeface="+mn-lt"/>
                <a:cs typeface="+mn-cs"/>
              </a:rPr>
              <a:t>..............................</a:t>
            </a:r>
            <a:r>
              <a:rPr kumimoji="0" lang="ar-SA" kern="0" dirty="0" smtClean="0">
                <a:latin typeface="+mn-lt"/>
                <a:cs typeface="+mn-cs"/>
              </a:rPr>
              <a:t>.... </a:t>
            </a:r>
            <a:r>
              <a:rPr kumimoji="0" lang="ar-SA" kern="0" dirty="0" smtClean="0">
                <a:solidFill>
                  <a:srgbClr val="FFFF00"/>
                </a:solidFill>
                <a:latin typeface="+mn-lt"/>
                <a:cs typeface="+mn-cs"/>
              </a:rPr>
              <a:t>الثمرة</a:t>
            </a:r>
            <a:r>
              <a:rPr kumimoji="0" lang="ar-SA" kern="0" dirty="0" smtClean="0">
                <a:latin typeface="+mn-lt"/>
                <a:cs typeface="+mn-cs"/>
              </a:rPr>
              <a:t> </a:t>
            </a:r>
            <a:r>
              <a:rPr kumimoji="0" lang="ar-SA" kern="0" dirty="0" smtClean="0">
                <a:solidFill>
                  <a:srgbClr val="FFFF00"/>
                </a:solidFill>
                <a:latin typeface="+mn-lt"/>
                <a:cs typeface="+mn-cs"/>
              </a:rPr>
              <a:t>البندقة</a:t>
            </a:r>
            <a:r>
              <a:rPr kumimoji="0" lang="ar-SA" kern="0" dirty="0" smtClean="0">
                <a:latin typeface="+mn-lt"/>
                <a:cs typeface="+mn-cs"/>
              </a:rPr>
              <a:t> </a:t>
            </a:r>
            <a:r>
              <a:rPr kumimoji="0" lang="en-US" kern="0" dirty="0" smtClean="0">
                <a:solidFill>
                  <a:srgbClr val="FFFF00"/>
                </a:solidFill>
                <a:latin typeface="+mn-lt"/>
                <a:cs typeface="+mn-cs"/>
              </a:rPr>
              <a:t>Nut</a:t>
            </a:r>
            <a:r>
              <a:rPr kumimoji="0" lang="ar-SA" kern="0" dirty="0" smtClean="0">
                <a:solidFill>
                  <a:srgbClr val="FFFF00"/>
                </a:solidFill>
                <a:latin typeface="+mn-lt"/>
                <a:cs typeface="+mn-cs"/>
              </a:rPr>
              <a:t> </a:t>
            </a:r>
          </a:p>
          <a:p>
            <a:pPr marL="342900" lvl="0" indent="-342900" algn="r" rtl="1">
              <a:lnSpc>
                <a:spcPct val="90000"/>
              </a:lnSpc>
              <a:spcBef>
                <a:spcPct val="20000"/>
              </a:spcBef>
              <a:buClr>
                <a:schemeClr val="tx2"/>
              </a:buClr>
              <a:buSzPct val="75000"/>
            </a:pPr>
            <a:r>
              <a:rPr kumimoji="0" lang="ar-SA" kern="0" dirty="0" smtClean="0">
                <a:latin typeface="+mn-lt"/>
                <a:cs typeface="+mn-cs"/>
              </a:rPr>
              <a:t>10- الغلاف الخارجي رقيق وااثمرة اصغر من الأولى ....</a:t>
            </a:r>
            <a:r>
              <a:rPr kumimoji="0" lang="en-US" kern="0" dirty="0" smtClean="0">
                <a:latin typeface="+mn-lt"/>
                <a:cs typeface="+mn-cs"/>
              </a:rPr>
              <a:t>.............................</a:t>
            </a:r>
            <a:r>
              <a:rPr kumimoji="0" lang="ar-SA" kern="0" dirty="0" smtClean="0">
                <a:latin typeface="+mn-lt"/>
                <a:cs typeface="+mn-cs"/>
              </a:rPr>
              <a:t>. </a:t>
            </a:r>
            <a:r>
              <a:rPr kumimoji="0" lang="ar-SA" kern="0" dirty="0" smtClean="0">
                <a:solidFill>
                  <a:srgbClr val="FFFF00"/>
                </a:solidFill>
                <a:latin typeface="+mn-lt"/>
                <a:cs typeface="+mn-cs"/>
              </a:rPr>
              <a:t>11</a:t>
            </a:r>
          </a:p>
          <a:p>
            <a:pPr marL="342900" marR="0" lvl="0" indent="-342900" algn="r" defTabSz="914400" rtl="1" eaLnBrk="1" fontAlgn="base" latinLnBrk="0" hangingPunct="1">
              <a:lnSpc>
                <a:spcPct val="90000"/>
              </a:lnSpc>
              <a:spcBef>
                <a:spcPct val="20000"/>
              </a:spcBef>
              <a:spcAft>
                <a:spcPct val="0"/>
              </a:spcAft>
              <a:buClr>
                <a:schemeClr val="tx2"/>
              </a:buClr>
              <a:buSzPct val="75000"/>
              <a:buFont typeface="Wingdings" pitchFamily="2" charset="2"/>
              <a:buNone/>
              <a:tabLst/>
              <a:defRPr/>
            </a:pPr>
            <a:r>
              <a:rPr kumimoji="0" lang="ar-SA" kern="0" dirty="0" smtClean="0">
                <a:latin typeface="+mn-lt"/>
                <a:cs typeface="+mn-cs"/>
              </a:rPr>
              <a:t>11- الغلاف الخارجي غير ملتصق وبعيد عن الثمرة  .........................................</a:t>
            </a:r>
            <a:r>
              <a:rPr kumimoji="0" lang="en-US" kern="0" dirty="0" smtClean="0">
                <a:latin typeface="+mn-lt"/>
                <a:cs typeface="+mn-cs"/>
              </a:rPr>
              <a:t>............................</a:t>
            </a:r>
            <a:r>
              <a:rPr kumimoji="0" lang="ar-SA" kern="0" dirty="0" smtClean="0">
                <a:latin typeface="+mn-lt"/>
                <a:cs typeface="+mn-cs"/>
              </a:rPr>
              <a:t>.... </a:t>
            </a:r>
            <a:r>
              <a:rPr kumimoji="0" lang="ar-SA" kern="0" dirty="0" smtClean="0">
                <a:solidFill>
                  <a:srgbClr val="FFFF00"/>
                </a:solidFill>
                <a:latin typeface="+mn-lt"/>
                <a:cs typeface="+mn-cs"/>
              </a:rPr>
              <a:t>الثمرة</a:t>
            </a:r>
            <a:r>
              <a:rPr kumimoji="0" lang="ar-SA" kern="0" dirty="0" smtClean="0">
                <a:latin typeface="+mn-lt"/>
                <a:cs typeface="+mn-cs"/>
              </a:rPr>
              <a:t> </a:t>
            </a:r>
            <a:r>
              <a:rPr kumimoji="0" lang="ar-SA" kern="0" dirty="0" smtClean="0">
                <a:solidFill>
                  <a:srgbClr val="FFFF00"/>
                </a:solidFill>
                <a:latin typeface="+mn-lt"/>
                <a:cs typeface="+mn-cs"/>
              </a:rPr>
              <a:t>كيسية</a:t>
            </a:r>
            <a:r>
              <a:rPr kumimoji="0" lang="ar-SA" kern="0" dirty="0" smtClean="0">
                <a:latin typeface="+mn-lt"/>
                <a:cs typeface="+mn-cs"/>
              </a:rPr>
              <a:t> </a:t>
            </a:r>
            <a:r>
              <a:rPr kumimoji="0" lang="en-US" kern="0" dirty="0" err="1" smtClean="0">
                <a:solidFill>
                  <a:srgbClr val="FFFF00"/>
                </a:solidFill>
                <a:latin typeface="+mn-lt"/>
                <a:cs typeface="+mn-cs"/>
              </a:rPr>
              <a:t>Urticle</a:t>
            </a:r>
            <a:r>
              <a:rPr kumimoji="0" lang="en-US" kern="0" dirty="0" smtClean="0">
                <a:solidFill>
                  <a:srgbClr val="FFFF00"/>
                </a:solidFill>
                <a:latin typeface="+mn-lt"/>
                <a:cs typeface="+mn-cs"/>
              </a:rPr>
              <a:t> </a:t>
            </a:r>
          </a:p>
          <a:p>
            <a:pPr marL="342900" marR="0" lvl="0" indent="-342900" algn="r" defTabSz="914400" rtl="1" eaLnBrk="1" fontAlgn="base" latinLnBrk="0" hangingPunct="1">
              <a:lnSpc>
                <a:spcPct val="90000"/>
              </a:lnSpc>
              <a:spcBef>
                <a:spcPct val="20000"/>
              </a:spcBef>
              <a:spcAft>
                <a:spcPct val="0"/>
              </a:spcAft>
              <a:buClr>
                <a:schemeClr val="tx2"/>
              </a:buClr>
              <a:buSzPct val="75000"/>
              <a:buFont typeface="Wingdings" pitchFamily="2" charset="2"/>
              <a:buNone/>
              <a:tabLst/>
              <a:defRPr/>
            </a:pPr>
            <a:r>
              <a:rPr kumimoji="0" lang="ar-SA" kern="0" dirty="0" smtClean="0">
                <a:latin typeface="+mn-lt"/>
                <a:cs typeface="+mn-cs"/>
              </a:rPr>
              <a:t>11- الغلاف الخارجي صلب ، يغلف او يلتحم مع البذرة …</a:t>
            </a:r>
            <a:r>
              <a:rPr kumimoji="0" lang="en-US" kern="0" dirty="0" smtClean="0">
                <a:latin typeface="+mn-lt"/>
                <a:cs typeface="+mn-cs"/>
              </a:rPr>
              <a:t>………………..</a:t>
            </a:r>
            <a:r>
              <a:rPr kumimoji="0" lang="ar-SA" kern="0" dirty="0" smtClean="0">
                <a:latin typeface="+mn-lt"/>
                <a:cs typeface="+mn-cs"/>
              </a:rPr>
              <a:t>... </a:t>
            </a:r>
            <a:r>
              <a:rPr kumimoji="0" lang="ar-SA" kern="0" dirty="0" smtClean="0">
                <a:solidFill>
                  <a:srgbClr val="FFFF00"/>
                </a:solidFill>
                <a:latin typeface="+mn-lt"/>
                <a:cs typeface="+mn-cs"/>
              </a:rPr>
              <a:t>12 </a:t>
            </a:r>
          </a:p>
          <a:p>
            <a:pPr marL="342900" marR="0" lvl="0" indent="-342900" algn="r" defTabSz="914400" rtl="1" eaLnBrk="1" fontAlgn="base" latinLnBrk="0" hangingPunct="1">
              <a:lnSpc>
                <a:spcPct val="90000"/>
              </a:lnSpc>
              <a:spcBef>
                <a:spcPct val="20000"/>
              </a:spcBef>
              <a:spcAft>
                <a:spcPct val="0"/>
              </a:spcAft>
              <a:buClr>
                <a:schemeClr val="tx2"/>
              </a:buClr>
              <a:buSzPct val="75000"/>
              <a:buFont typeface="Wingdings" pitchFamily="2" charset="2"/>
              <a:buNone/>
              <a:tabLst/>
              <a:defRPr/>
            </a:pPr>
            <a:r>
              <a:rPr kumimoji="0" lang="ar-SA" kern="0" dirty="0" smtClean="0">
                <a:latin typeface="+mn-lt"/>
                <a:cs typeface="+mn-cs"/>
              </a:rPr>
              <a:t>12- الغلاف الخارجي صلب يغلف البذرة ، لكنه غير ملتحم معها ................................................................................. </a:t>
            </a:r>
            <a:r>
              <a:rPr kumimoji="0" lang="ar-SA" kern="0" dirty="0" smtClean="0">
                <a:solidFill>
                  <a:srgbClr val="FFFF00"/>
                </a:solidFill>
                <a:latin typeface="+mn-lt"/>
                <a:cs typeface="+mn-cs"/>
              </a:rPr>
              <a:t>الفقيرة</a:t>
            </a:r>
            <a:r>
              <a:rPr kumimoji="0" lang="ar-SA" kern="0" dirty="0" smtClean="0">
                <a:latin typeface="+mn-lt"/>
                <a:cs typeface="+mn-cs"/>
              </a:rPr>
              <a:t> </a:t>
            </a:r>
            <a:r>
              <a:rPr kumimoji="0" lang="en-US" kern="0" dirty="0" err="1" smtClean="0">
                <a:solidFill>
                  <a:srgbClr val="FFFF00"/>
                </a:solidFill>
                <a:latin typeface="+mn-lt"/>
                <a:cs typeface="+mn-cs"/>
              </a:rPr>
              <a:t>Achene</a:t>
            </a:r>
            <a:r>
              <a:rPr kumimoji="0" lang="ar-SA" kern="0" dirty="0" smtClean="0">
                <a:solidFill>
                  <a:srgbClr val="FFFF00"/>
                </a:solidFill>
                <a:latin typeface="+mn-lt"/>
                <a:cs typeface="+mn-cs"/>
              </a:rPr>
              <a:t> </a:t>
            </a:r>
          </a:p>
          <a:p>
            <a:pPr marL="342900" marR="0" lvl="0" indent="-342900" algn="r" defTabSz="914400" rtl="1" eaLnBrk="1" fontAlgn="base" latinLnBrk="0" hangingPunct="1">
              <a:lnSpc>
                <a:spcPct val="90000"/>
              </a:lnSpc>
              <a:spcBef>
                <a:spcPct val="20000"/>
              </a:spcBef>
              <a:spcAft>
                <a:spcPct val="0"/>
              </a:spcAft>
              <a:buClr>
                <a:schemeClr val="tx2"/>
              </a:buClr>
              <a:buSzPct val="75000"/>
              <a:buFont typeface="Wingdings" pitchFamily="2" charset="2"/>
              <a:buNone/>
              <a:tabLst/>
              <a:defRPr/>
            </a:pPr>
            <a:r>
              <a:rPr kumimoji="0" lang="ar-SA" kern="0" dirty="0" smtClean="0">
                <a:latin typeface="+mn-lt"/>
                <a:cs typeface="+mn-cs"/>
              </a:rPr>
              <a:t>13- الثمرة متكونه من كربلة واحدة ......................................................... </a:t>
            </a:r>
            <a:r>
              <a:rPr kumimoji="0" lang="ar-SA" kern="0" dirty="0" smtClean="0">
                <a:solidFill>
                  <a:srgbClr val="FFFF00"/>
                </a:solidFill>
                <a:latin typeface="+mn-lt"/>
                <a:cs typeface="+mn-cs"/>
              </a:rPr>
              <a:t>14 </a:t>
            </a:r>
          </a:p>
          <a:p>
            <a:pPr marL="342900" marR="0" lvl="0" indent="-342900" algn="r" defTabSz="914400" rtl="1" eaLnBrk="1" fontAlgn="base" latinLnBrk="0" hangingPunct="1">
              <a:lnSpc>
                <a:spcPct val="90000"/>
              </a:lnSpc>
              <a:spcBef>
                <a:spcPct val="20000"/>
              </a:spcBef>
              <a:spcAft>
                <a:spcPct val="0"/>
              </a:spcAft>
              <a:buClr>
                <a:schemeClr val="tx2"/>
              </a:buClr>
              <a:buSzPct val="75000"/>
              <a:buFont typeface="Wingdings" pitchFamily="2" charset="2"/>
              <a:buNone/>
              <a:tabLst/>
              <a:defRPr/>
            </a:pPr>
            <a:r>
              <a:rPr kumimoji="0" lang="ar-SA" kern="0" dirty="0" smtClean="0">
                <a:latin typeface="+mn-lt"/>
                <a:cs typeface="+mn-cs"/>
              </a:rPr>
              <a:t>13- الثمرة متكونه من كربلتين الى عدد من الكرابل في المتاع.........................................................................................  </a:t>
            </a:r>
            <a:r>
              <a:rPr kumimoji="0" lang="ar-SA" kern="0" dirty="0" smtClean="0">
                <a:solidFill>
                  <a:srgbClr val="FFFF00"/>
                </a:solidFill>
                <a:latin typeface="+mn-lt"/>
                <a:cs typeface="+mn-cs"/>
              </a:rPr>
              <a:t>16 </a:t>
            </a:r>
          </a:p>
          <a:p>
            <a:pPr marL="342900" lvl="0" indent="-342900" algn="r" rtl="1">
              <a:lnSpc>
                <a:spcPct val="90000"/>
              </a:lnSpc>
              <a:spcBef>
                <a:spcPct val="20000"/>
              </a:spcBef>
              <a:buClr>
                <a:schemeClr val="tx2"/>
              </a:buClr>
              <a:buSzPct val="75000"/>
              <a:defRPr/>
            </a:pPr>
            <a:r>
              <a:rPr kumimoji="0" lang="ar-SA" kern="0" dirty="0" smtClean="0">
                <a:latin typeface="+mn-lt"/>
                <a:cs typeface="+mn-cs"/>
              </a:rPr>
              <a:t>14- </a:t>
            </a:r>
            <a:r>
              <a:rPr kumimoji="0" lang="ar-SA" kern="0" dirty="0" smtClean="0"/>
              <a:t>- الثمرة تتفتح طوليا على امتداد التدريز البطني .............................................................................. </a:t>
            </a:r>
            <a:r>
              <a:rPr kumimoji="0" lang="ar-SA" kern="0" dirty="0" smtClean="0">
                <a:solidFill>
                  <a:srgbClr val="FFFF00"/>
                </a:solidFill>
              </a:rPr>
              <a:t>الجرابية</a:t>
            </a:r>
            <a:r>
              <a:rPr kumimoji="0" lang="ar-SA" kern="0" dirty="0" smtClean="0"/>
              <a:t> </a:t>
            </a:r>
            <a:r>
              <a:rPr kumimoji="0" lang="en-US" kern="0" dirty="0" smtClean="0">
                <a:solidFill>
                  <a:srgbClr val="FFFF00"/>
                </a:solidFill>
              </a:rPr>
              <a:t>Follicle</a:t>
            </a:r>
            <a:r>
              <a:rPr kumimoji="0" lang="ar-SA" kern="0" dirty="0" smtClean="0">
                <a:solidFill>
                  <a:srgbClr val="FFFF00"/>
                </a:solidFill>
              </a:rPr>
              <a:t> </a:t>
            </a:r>
            <a:endParaRPr kumimoji="0" lang="ar-SA" kern="0" dirty="0" smtClean="0">
              <a:solidFill>
                <a:srgbClr val="FFFF00"/>
              </a:solidFill>
              <a:latin typeface="+mn-lt"/>
              <a:cs typeface="+mn-cs"/>
            </a:endParaRPr>
          </a:p>
          <a:p>
            <a:pPr marL="342900" marR="0" lvl="0" indent="-342900" algn="r" defTabSz="914400" rtl="1" eaLnBrk="1" fontAlgn="base" latinLnBrk="0" hangingPunct="1">
              <a:lnSpc>
                <a:spcPct val="90000"/>
              </a:lnSpc>
              <a:spcBef>
                <a:spcPct val="20000"/>
              </a:spcBef>
              <a:spcAft>
                <a:spcPct val="0"/>
              </a:spcAft>
              <a:buClr>
                <a:schemeClr val="tx2"/>
              </a:buClr>
              <a:buSzPct val="75000"/>
              <a:buFont typeface="Wingdings" pitchFamily="2" charset="2"/>
              <a:buNone/>
              <a:tabLst/>
              <a:defRPr/>
            </a:pPr>
            <a:endParaRPr kumimoji="0" lang="en-US" sz="24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5"/>
          <p:cNvSpPr txBox="1">
            <a:spLocks/>
          </p:cNvSpPr>
          <p:nvPr/>
        </p:nvSpPr>
        <p:spPr>
          <a:xfrm>
            <a:off x="381000" y="533400"/>
            <a:ext cx="8381999" cy="6019800"/>
          </a:xfrm>
          <a:prstGeom prst="rect">
            <a:avLst/>
          </a:prstGeom>
        </p:spPr>
        <p:txBody>
          <a:bodyPr/>
          <a:lstStyle/>
          <a:p>
            <a:pPr marL="342900" marR="0" lvl="0" indent="-342900" algn="r" defTabSz="914400" rtl="1" eaLnBrk="1" fontAlgn="base" latinLnBrk="0" hangingPunct="1">
              <a:lnSpc>
                <a:spcPct val="90000"/>
              </a:lnSpc>
              <a:spcBef>
                <a:spcPct val="20000"/>
              </a:spcBef>
              <a:spcAft>
                <a:spcPct val="0"/>
              </a:spcAft>
              <a:buClr>
                <a:schemeClr val="tx2"/>
              </a:buClr>
              <a:buSzPct val="75000"/>
              <a:buFont typeface="Wingdings" pitchFamily="2" charset="2"/>
              <a:buNone/>
              <a:tabLst/>
              <a:defRPr/>
            </a:pPr>
            <a:r>
              <a:rPr kumimoji="0" lang="ar-SA" kern="0" dirty="0" smtClean="0">
                <a:latin typeface="+mn-lt"/>
                <a:cs typeface="+mn-cs"/>
              </a:rPr>
              <a:t>14- الثمرة تتفت طوليا على امتداد التدريز البطني والظهري ، او تنشق بواسطة الحواجز العرضية .......................................................................... </a:t>
            </a:r>
            <a:r>
              <a:rPr kumimoji="0" lang="ar-SA" kern="0" dirty="0" smtClean="0">
                <a:solidFill>
                  <a:srgbClr val="FFFF00"/>
                </a:solidFill>
                <a:latin typeface="+mn-lt"/>
                <a:cs typeface="+mn-cs"/>
              </a:rPr>
              <a:t>15 </a:t>
            </a:r>
          </a:p>
          <a:p>
            <a:pPr marL="342900" marR="0" lvl="0" indent="-342900" algn="r" defTabSz="914400" rtl="1" eaLnBrk="1" fontAlgn="base" latinLnBrk="0" hangingPunct="1">
              <a:lnSpc>
                <a:spcPct val="90000"/>
              </a:lnSpc>
              <a:spcBef>
                <a:spcPct val="20000"/>
              </a:spcBef>
              <a:spcAft>
                <a:spcPct val="0"/>
              </a:spcAft>
              <a:buClr>
                <a:schemeClr val="tx2"/>
              </a:buClr>
              <a:buSzPct val="75000"/>
              <a:buFont typeface="Wingdings" pitchFamily="2" charset="2"/>
              <a:buNone/>
              <a:tabLst/>
              <a:defRPr/>
            </a:pPr>
            <a:r>
              <a:rPr kumimoji="0" lang="ar-SA" kern="0" dirty="0" smtClean="0">
                <a:latin typeface="+mn-lt"/>
                <a:cs typeface="+mn-cs"/>
              </a:rPr>
              <a:t>15- التدريزات طولية ....................................................... </a:t>
            </a:r>
            <a:r>
              <a:rPr kumimoji="0" lang="ar-SA" kern="0" dirty="0" smtClean="0">
                <a:solidFill>
                  <a:srgbClr val="FFFF00"/>
                </a:solidFill>
                <a:latin typeface="+mn-lt"/>
                <a:cs typeface="+mn-cs"/>
              </a:rPr>
              <a:t>القرنية</a:t>
            </a:r>
            <a:r>
              <a:rPr kumimoji="0" lang="ar-SA" kern="0" dirty="0" smtClean="0">
                <a:latin typeface="+mn-lt"/>
                <a:cs typeface="+mn-cs"/>
              </a:rPr>
              <a:t> </a:t>
            </a:r>
            <a:r>
              <a:rPr kumimoji="0" lang="en-US" kern="0" dirty="0" smtClean="0">
                <a:solidFill>
                  <a:srgbClr val="FFFF00"/>
                </a:solidFill>
                <a:latin typeface="+mn-lt"/>
                <a:cs typeface="+mn-cs"/>
              </a:rPr>
              <a:t>Legume</a:t>
            </a:r>
            <a:r>
              <a:rPr kumimoji="0" lang="ar-SA" kern="0" dirty="0" smtClean="0">
                <a:solidFill>
                  <a:srgbClr val="FFFF00"/>
                </a:solidFill>
                <a:latin typeface="+mn-lt"/>
                <a:cs typeface="+mn-cs"/>
              </a:rPr>
              <a:t> </a:t>
            </a:r>
          </a:p>
          <a:p>
            <a:pPr marL="342900" marR="0" lvl="0" indent="-342900" algn="r" defTabSz="914400" rtl="1" eaLnBrk="1" fontAlgn="base" latinLnBrk="0" hangingPunct="1">
              <a:lnSpc>
                <a:spcPct val="90000"/>
              </a:lnSpc>
              <a:spcBef>
                <a:spcPct val="20000"/>
              </a:spcBef>
              <a:spcAft>
                <a:spcPct val="0"/>
              </a:spcAft>
              <a:buClr>
                <a:schemeClr val="tx2"/>
              </a:buClr>
              <a:buSzPct val="75000"/>
              <a:buFont typeface="Wingdings" pitchFamily="2" charset="2"/>
              <a:buNone/>
              <a:tabLst/>
              <a:defRPr/>
            </a:pPr>
            <a:r>
              <a:rPr kumimoji="0" lang="ar-SA" kern="0" dirty="0" smtClean="0">
                <a:latin typeface="+mn-lt"/>
                <a:cs typeface="+mn-cs"/>
              </a:rPr>
              <a:t>15- التدريزات عرضية ، والثمرة تتفت إلى أجزاء وحيدة البذرة ................................................................................ </a:t>
            </a:r>
            <a:r>
              <a:rPr kumimoji="0" lang="ar-SA" kern="0" dirty="0" smtClean="0">
                <a:solidFill>
                  <a:srgbClr val="FFFF00"/>
                </a:solidFill>
                <a:latin typeface="+mn-lt"/>
                <a:cs typeface="+mn-cs"/>
              </a:rPr>
              <a:t>القرظة</a:t>
            </a:r>
            <a:r>
              <a:rPr kumimoji="0" lang="ar-SA" kern="0" dirty="0" smtClean="0">
                <a:latin typeface="+mn-lt"/>
                <a:cs typeface="+mn-cs"/>
              </a:rPr>
              <a:t> </a:t>
            </a:r>
            <a:r>
              <a:rPr kumimoji="0" lang="en-US" kern="0" dirty="0" err="1" smtClean="0">
                <a:solidFill>
                  <a:srgbClr val="FFFF00"/>
                </a:solidFill>
                <a:latin typeface="+mn-lt"/>
                <a:cs typeface="+mn-cs"/>
              </a:rPr>
              <a:t>Loment</a:t>
            </a:r>
            <a:endParaRPr kumimoji="0" lang="ar-SA" kern="0" dirty="0" smtClean="0">
              <a:solidFill>
                <a:srgbClr val="FFFF00"/>
              </a:solidFill>
              <a:latin typeface="+mn-lt"/>
              <a:cs typeface="+mn-cs"/>
            </a:endParaRPr>
          </a:p>
          <a:p>
            <a:pPr marL="342900" marR="0" lvl="0" indent="-342900" algn="r" defTabSz="914400" rtl="1" eaLnBrk="1" fontAlgn="base" latinLnBrk="0" hangingPunct="1">
              <a:lnSpc>
                <a:spcPct val="90000"/>
              </a:lnSpc>
              <a:spcBef>
                <a:spcPct val="20000"/>
              </a:spcBef>
              <a:spcAft>
                <a:spcPct val="0"/>
              </a:spcAft>
              <a:buClr>
                <a:schemeClr val="tx2"/>
              </a:buClr>
              <a:buSzPct val="75000"/>
              <a:buFont typeface="Wingdings" pitchFamily="2" charset="2"/>
              <a:buNone/>
              <a:tabLst/>
              <a:defRPr/>
            </a:pPr>
            <a:r>
              <a:rPr kumimoji="0" lang="ar-SA" kern="0" dirty="0" smtClean="0">
                <a:latin typeface="+mn-lt"/>
                <a:cs typeface="+mn-cs"/>
              </a:rPr>
              <a:t>16- الثمرة  صلبة ذات غلاف ليفي أو جلدي أو قشرة خارجية غضة تنفصل باكرا ً او متأخرا ويحتوي مركز الثمرة نقرة صلبة تغلف البذور ............................................................ </a:t>
            </a:r>
            <a:r>
              <a:rPr kumimoji="0" lang="ar-SA" kern="0" dirty="0" smtClean="0">
                <a:solidFill>
                  <a:srgbClr val="FFFF00"/>
                </a:solidFill>
                <a:latin typeface="+mn-lt"/>
                <a:cs typeface="+mn-cs"/>
              </a:rPr>
              <a:t>حلية</a:t>
            </a:r>
            <a:r>
              <a:rPr kumimoji="0" lang="ar-SA" kern="0" dirty="0" smtClean="0">
                <a:latin typeface="+mn-lt"/>
                <a:cs typeface="+mn-cs"/>
              </a:rPr>
              <a:t> </a:t>
            </a:r>
            <a:r>
              <a:rPr kumimoji="0" lang="ar-SA" kern="0" dirty="0" smtClean="0">
                <a:solidFill>
                  <a:srgbClr val="FFFF00"/>
                </a:solidFill>
                <a:latin typeface="+mn-lt"/>
                <a:cs typeface="+mn-cs"/>
              </a:rPr>
              <a:t>متفتحة</a:t>
            </a:r>
            <a:r>
              <a:rPr kumimoji="0" lang="ar-SA" kern="0" dirty="0" smtClean="0">
                <a:latin typeface="+mn-lt"/>
                <a:cs typeface="+mn-cs"/>
              </a:rPr>
              <a:t> </a:t>
            </a:r>
            <a:r>
              <a:rPr kumimoji="0" lang="en-US" kern="0" dirty="0" smtClean="0">
                <a:solidFill>
                  <a:srgbClr val="FFFF00"/>
                </a:solidFill>
                <a:latin typeface="+mn-lt"/>
                <a:cs typeface="+mn-cs"/>
              </a:rPr>
              <a:t>Dehiscent</a:t>
            </a:r>
            <a:r>
              <a:rPr kumimoji="0" lang="en-US" kern="0" dirty="0" smtClean="0">
                <a:latin typeface="+mn-lt"/>
                <a:cs typeface="+mn-cs"/>
              </a:rPr>
              <a:t> </a:t>
            </a:r>
            <a:r>
              <a:rPr kumimoji="0" lang="en-US" kern="0" dirty="0" smtClean="0">
                <a:solidFill>
                  <a:srgbClr val="FFFF00"/>
                </a:solidFill>
                <a:latin typeface="+mn-lt"/>
                <a:cs typeface="+mn-cs"/>
              </a:rPr>
              <a:t>drupe</a:t>
            </a:r>
            <a:endParaRPr kumimoji="0" lang="ar-SA" kern="0" dirty="0" smtClean="0">
              <a:solidFill>
                <a:srgbClr val="FFFF00"/>
              </a:solidFill>
              <a:latin typeface="+mn-lt"/>
              <a:cs typeface="+mn-cs"/>
            </a:endParaRPr>
          </a:p>
          <a:p>
            <a:pPr marL="342900" marR="0" lvl="0" indent="-342900" algn="r" defTabSz="914400" rtl="1" eaLnBrk="1" fontAlgn="base" latinLnBrk="0" hangingPunct="1">
              <a:lnSpc>
                <a:spcPct val="90000"/>
              </a:lnSpc>
              <a:spcBef>
                <a:spcPct val="20000"/>
              </a:spcBef>
              <a:spcAft>
                <a:spcPct val="0"/>
              </a:spcAft>
              <a:buClr>
                <a:schemeClr val="tx2"/>
              </a:buClr>
              <a:buSzPct val="75000"/>
              <a:buFont typeface="Wingdings" pitchFamily="2" charset="2"/>
              <a:buNone/>
              <a:tabLst/>
              <a:defRPr/>
            </a:pPr>
            <a:r>
              <a:rPr kumimoji="0" lang="ar-SA" kern="0" dirty="0" smtClean="0">
                <a:latin typeface="+mn-lt"/>
                <a:cs typeface="+mn-cs"/>
              </a:rPr>
              <a:t>16- الثمرة ذات تجاويف أو نقر غير صلبة تحيط بالبذور ، وتنشق الثمرة او تتفتح إلى أجزاء وحيدة البذرة ......................................................................... </a:t>
            </a:r>
            <a:r>
              <a:rPr kumimoji="0" lang="ar-SA" kern="0" dirty="0" smtClean="0">
                <a:solidFill>
                  <a:srgbClr val="FFFF00"/>
                </a:solidFill>
                <a:latin typeface="+mn-lt"/>
                <a:cs typeface="+mn-cs"/>
              </a:rPr>
              <a:t>17 </a:t>
            </a:r>
          </a:p>
          <a:p>
            <a:pPr marL="342900" lvl="0" indent="-342900" algn="r" rtl="1">
              <a:lnSpc>
                <a:spcPct val="90000"/>
              </a:lnSpc>
              <a:spcBef>
                <a:spcPct val="20000"/>
              </a:spcBef>
              <a:buClr>
                <a:schemeClr val="tx2"/>
              </a:buClr>
              <a:buSzPct val="75000"/>
              <a:defRPr/>
            </a:pPr>
            <a:r>
              <a:rPr kumimoji="0" lang="ar-SA" kern="0" dirty="0" smtClean="0">
                <a:latin typeface="+mn-lt"/>
                <a:cs typeface="+mn-cs"/>
              </a:rPr>
              <a:t> </a:t>
            </a:r>
            <a:r>
              <a:rPr kumimoji="0" lang="ar-SA" kern="0" dirty="0" smtClean="0"/>
              <a:t>17 – الثمرة تنشق من الحافة إلى عدة ثميرات وحيدة البذرة ................................................................. </a:t>
            </a:r>
            <a:r>
              <a:rPr kumimoji="0" lang="ar-SA" kern="0" dirty="0" smtClean="0">
                <a:solidFill>
                  <a:srgbClr val="FFFF00"/>
                </a:solidFill>
              </a:rPr>
              <a:t>الثمرة</a:t>
            </a:r>
            <a:r>
              <a:rPr kumimoji="0" lang="ar-SA" kern="0" dirty="0" smtClean="0"/>
              <a:t> </a:t>
            </a:r>
            <a:r>
              <a:rPr kumimoji="0" lang="ar-SA" kern="0" dirty="0" smtClean="0">
                <a:solidFill>
                  <a:srgbClr val="FFFF00"/>
                </a:solidFill>
              </a:rPr>
              <a:t>المنشقة</a:t>
            </a:r>
            <a:r>
              <a:rPr kumimoji="0" lang="ar-SA" kern="0" dirty="0" smtClean="0"/>
              <a:t> </a:t>
            </a:r>
            <a:r>
              <a:rPr kumimoji="0" lang="en-US" kern="0" dirty="0" smtClean="0">
                <a:solidFill>
                  <a:srgbClr val="FFFF00"/>
                </a:solidFill>
              </a:rPr>
              <a:t>schizocarp </a:t>
            </a:r>
            <a:r>
              <a:rPr kumimoji="0" lang="ar-SA" kern="0" dirty="0" smtClean="0">
                <a:solidFill>
                  <a:srgbClr val="FFFF00"/>
                </a:solidFill>
              </a:rPr>
              <a:t> </a:t>
            </a:r>
          </a:p>
          <a:p>
            <a:pPr marL="342900" lvl="0" indent="-342900" algn="r" rtl="1">
              <a:lnSpc>
                <a:spcPct val="90000"/>
              </a:lnSpc>
              <a:spcBef>
                <a:spcPct val="20000"/>
              </a:spcBef>
              <a:buClr>
                <a:schemeClr val="tx2"/>
              </a:buClr>
              <a:buSzPct val="75000"/>
              <a:defRPr/>
            </a:pPr>
            <a:r>
              <a:rPr kumimoji="0" lang="ar-SA" kern="0" dirty="0" smtClean="0"/>
              <a:t>17- الثمرة تنشق وتتفتح لتحرير البذور ....................................................  </a:t>
            </a:r>
            <a:r>
              <a:rPr kumimoji="0" lang="ar-SA" kern="0" dirty="0" smtClean="0">
                <a:solidFill>
                  <a:srgbClr val="FFFF00"/>
                </a:solidFill>
              </a:rPr>
              <a:t>18 </a:t>
            </a:r>
          </a:p>
          <a:p>
            <a:pPr marL="342900" lvl="0" indent="-342900" algn="r" rtl="1">
              <a:lnSpc>
                <a:spcPct val="90000"/>
              </a:lnSpc>
              <a:spcBef>
                <a:spcPct val="20000"/>
              </a:spcBef>
              <a:buClr>
                <a:schemeClr val="tx2"/>
              </a:buClr>
              <a:buSzPct val="75000"/>
              <a:defRPr/>
            </a:pPr>
            <a:r>
              <a:rPr kumimoji="0" lang="ar-SA" kern="0" dirty="0" smtClean="0"/>
              <a:t>17- الثمرة ذات حاجزين</a:t>
            </a:r>
          </a:p>
          <a:p>
            <a:pPr marL="342900" lvl="0" indent="-342900" algn="r" rtl="1">
              <a:lnSpc>
                <a:spcPct val="90000"/>
              </a:lnSpc>
              <a:spcBef>
                <a:spcPct val="20000"/>
              </a:spcBef>
              <a:buClr>
                <a:schemeClr val="tx2"/>
              </a:buClr>
              <a:buSzPct val="75000"/>
              <a:defRPr/>
            </a:pPr>
            <a:r>
              <a:rPr kumimoji="0" lang="ar-SA" kern="0" dirty="0" smtClean="0"/>
              <a:t>17- الثمرة ذات حاجزين او مسكنين تنشق من الجزء المستديم الرفيع والمحيط بحافة المنطقة التي تلتصق عليها البذور ....................................... </a:t>
            </a:r>
            <a:r>
              <a:rPr kumimoji="0" lang="ar-SA" kern="0" dirty="0" smtClean="0">
                <a:solidFill>
                  <a:srgbClr val="FFFF00"/>
                </a:solidFill>
              </a:rPr>
              <a:t>الخردلة</a:t>
            </a:r>
            <a:r>
              <a:rPr kumimoji="0" lang="ar-SA" kern="0" dirty="0" smtClean="0"/>
              <a:t> </a:t>
            </a:r>
            <a:r>
              <a:rPr kumimoji="0" lang="en-US" kern="0" dirty="0" err="1" smtClean="0">
                <a:solidFill>
                  <a:srgbClr val="FFFF00"/>
                </a:solidFill>
              </a:rPr>
              <a:t>siliqua</a:t>
            </a:r>
            <a:r>
              <a:rPr kumimoji="0" lang="ar-SA" sz="3200" kern="0" dirty="0" smtClean="0"/>
              <a:t> </a:t>
            </a:r>
            <a:r>
              <a:rPr kumimoji="0" lang="ar-SA" sz="3200" kern="0" dirty="0" smtClean="0">
                <a:latin typeface="+mn-lt"/>
                <a:cs typeface="+mn-cs"/>
              </a:rPr>
              <a:t>		</a:t>
            </a:r>
          </a:p>
          <a:p>
            <a:pPr marL="342900" marR="0" lvl="0" indent="-342900" algn="r" defTabSz="914400" rtl="1" eaLnBrk="1" fontAlgn="base" latinLnBrk="0" hangingPunct="1">
              <a:lnSpc>
                <a:spcPct val="90000"/>
              </a:lnSpc>
              <a:spcBef>
                <a:spcPct val="20000"/>
              </a:spcBef>
              <a:spcAft>
                <a:spcPct val="0"/>
              </a:spcAft>
              <a:buClr>
                <a:schemeClr val="tx2"/>
              </a:buClr>
              <a:buSzPct val="75000"/>
              <a:buFont typeface="Wingdings" pitchFamily="2" charset="2"/>
              <a:buNone/>
              <a:tabLst/>
              <a:defRPr/>
            </a:pPr>
            <a:endParaRPr kumimoji="0" lang="en-US" sz="24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304800" y="381000"/>
            <a:ext cx="8458200" cy="990600"/>
          </a:xfrm>
        </p:spPr>
        <p:txBody>
          <a:bodyPr/>
          <a:lstStyle/>
          <a:p>
            <a:pPr algn="ctr" eaLnBrk="1" hangingPunct="1">
              <a:defRPr/>
            </a:pPr>
            <a:r>
              <a:rPr lang="ar-SA" sz="4800" dirty="0" smtClean="0">
                <a:solidFill>
                  <a:srgbClr val="FFFF00"/>
                </a:solidFill>
              </a:rPr>
              <a:t>رؤية ورسالة قسم النبات والأحياء الدقيقة</a:t>
            </a:r>
            <a:endParaRPr lang="en-US" sz="4800" dirty="0">
              <a:solidFill>
                <a:srgbClr val="FFFF00"/>
              </a:solidFill>
            </a:endParaRPr>
          </a:p>
        </p:txBody>
      </p:sp>
      <p:sp>
        <p:nvSpPr>
          <p:cNvPr id="9221" name="Rectangle 5"/>
          <p:cNvSpPr>
            <a:spLocks noGrp="1" noChangeArrowheads="1"/>
          </p:cNvSpPr>
          <p:nvPr>
            <p:ph idx="1"/>
          </p:nvPr>
        </p:nvSpPr>
        <p:spPr>
          <a:xfrm>
            <a:off x="457200" y="1524000"/>
            <a:ext cx="8305800" cy="1752600"/>
          </a:xfrm>
        </p:spPr>
        <p:txBody>
          <a:bodyPr/>
          <a:lstStyle/>
          <a:p>
            <a:pPr algn="just" rtl="1" eaLnBrk="1" hangingPunct="1">
              <a:buFont typeface="Wingdings" pitchFamily="2" charset="2"/>
              <a:buNone/>
            </a:pPr>
            <a:r>
              <a:rPr lang="ar-SA" b="1" smtClean="0">
                <a:solidFill>
                  <a:srgbClr val="FFFF00"/>
                </a:solidFill>
              </a:rPr>
              <a:t>الرؤيـــة</a:t>
            </a:r>
            <a:r>
              <a:rPr lang="en-US" b="1" dirty="0" smtClean="0">
                <a:solidFill>
                  <a:srgbClr val="FFFF00"/>
                </a:solidFill>
              </a:rPr>
              <a:t>: </a:t>
            </a:r>
            <a:endParaRPr lang="en-US" dirty="0" smtClean="0">
              <a:solidFill>
                <a:srgbClr val="FFFF00"/>
              </a:solidFill>
            </a:endParaRPr>
          </a:p>
          <a:p>
            <a:pPr algn="just" rtl="1" eaLnBrk="1" hangingPunct="1">
              <a:buFont typeface="Wingdings" pitchFamily="2" charset="2"/>
              <a:buNone/>
            </a:pPr>
            <a:r>
              <a:rPr lang="ar-SA" b="1" smtClean="0"/>
              <a:t>الارتقاء بالمستوى الأكاديمي والبحثي لمواكبة التقدم العلمي ومتطلبات المجتمع</a:t>
            </a:r>
            <a:r>
              <a:rPr lang="en-US" b="1" dirty="0" smtClean="0"/>
              <a:t>. </a:t>
            </a:r>
            <a:endParaRPr lang="en-US" dirty="0" smtClean="0"/>
          </a:p>
          <a:p>
            <a:pPr algn="just" rtl="1" eaLnBrk="1" hangingPunct="1"/>
            <a:endParaRPr lang="en-US" dirty="0" smtClean="0"/>
          </a:p>
        </p:txBody>
      </p:sp>
      <p:sp>
        <p:nvSpPr>
          <p:cNvPr id="4" name="Rectangle 5"/>
          <p:cNvSpPr txBox="1">
            <a:spLocks noChangeArrowheads="1"/>
          </p:cNvSpPr>
          <p:nvPr/>
        </p:nvSpPr>
        <p:spPr bwMode="auto">
          <a:xfrm>
            <a:off x="457200" y="3124200"/>
            <a:ext cx="8305800" cy="3200400"/>
          </a:xfrm>
          <a:prstGeom prst="rect">
            <a:avLst/>
          </a:prstGeom>
          <a:noFill/>
          <a:ln w="9525">
            <a:noFill/>
            <a:miter lim="800000"/>
            <a:headEnd/>
            <a:tailEnd/>
          </a:ln>
        </p:spPr>
        <p:txBody>
          <a:bodyPr lIns="182562" tIns="46038" rIns="182562" bIns="46038"/>
          <a:lstStyle/>
          <a:p>
            <a:pPr algn="just" rtl="1"/>
            <a:r>
              <a:rPr lang="ar-SA" sz="3200" b="1">
                <a:solidFill>
                  <a:srgbClr val="FFFF00"/>
                </a:solidFill>
              </a:rPr>
              <a:t>الرســالة:  </a:t>
            </a:r>
            <a:endParaRPr lang="en-US" sz="3200" dirty="0">
              <a:solidFill>
                <a:srgbClr val="FFFF00"/>
              </a:solidFill>
            </a:endParaRPr>
          </a:p>
          <a:p>
            <a:pPr algn="just" rtl="1"/>
            <a:r>
              <a:rPr lang="ar-SA" sz="3200" b="1"/>
              <a:t>تطوير المسيرة العلمية وتطوير أساليب البحث العلمي عن طريق التخطيط الإستراتيجي والرؤية الواضحة للعلوم والتقنية على مستوى الوطن. كذلك تدريب الكوادر الوطنية ، وإدخال منهجية متطورة لتلبية احتياجات المجتمع المختلفة ، ولخدمة مختلف المشاريع البحثية والإنمائية بالمجتمع.</a:t>
            </a:r>
            <a:endParaRPr lang="en-US" sz="32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p:cTn id="7" dur="1000" fill="hold"/>
                                        <p:tgtEl>
                                          <p:spTgt spid="9220"/>
                                        </p:tgtEl>
                                        <p:attrNameLst>
                                          <p:attrName>ppt_x</p:attrName>
                                        </p:attrNameLst>
                                      </p:cBhvr>
                                      <p:tavLst>
                                        <p:tav tm="0">
                                          <p:val>
                                            <p:strVal val="#ppt_x-.2"/>
                                          </p:val>
                                        </p:tav>
                                        <p:tav tm="100000">
                                          <p:val>
                                            <p:strVal val="#ppt_x"/>
                                          </p:val>
                                        </p:tav>
                                      </p:tavLst>
                                    </p:anim>
                                    <p:anim calcmode="lin" valueType="num">
                                      <p:cBhvr>
                                        <p:cTn id="8" dur="1000" fill="hold"/>
                                        <p:tgtEl>
                                          <p:spTgt spid="9220"/>
                                        </p:tgtEl>
                                        <p:attrNameLst>
                                          <p:attrName>ppt_y</p:attrName>
                                        </p:attrNameLst>
                                      </p:cBhvr>
                                      <p:tavLst>
                                        <p:tav tm="0">
                                          <p:val>
                                            <p:strVal val="#ppt_y"/>
                                          </p:val>
                                        </p:tav>
                                        <p:tav tm="100000">
                                          <p:val>
                                            <p:strVal val="#ppt_y"/>
                                          </p:val>
                                        </p:tav>
                                      </p:tavLst>
                                    </p:anim>
                                    <p:animEffect transition="in" filter="wipe(right)" prLst="gradientSize: 0.1">
                                      <p:cBhvr>
                                        <p:cTn id="9" dur="1000"/>
                                        <p:tgtEl>
                                          <p:spTgt spid="922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9221">
                                            <p:txEl>
                                              <p:pRg st="0" end="0"/>
                                            </p:txEl>
                                          </p:spTgt>
                                        </p:tgtEl>
                                        <p:attrNameLst>
                                          <p:attrName>style.visibility</p:attrName>
                                        </p:attrNameLst>
                                      </p:cBhvr>
                                      <p:to>
                                        <p:strVal val="visible"/>
                                      </p:to>
                                    </p:set>
                                    <p:anim calcmode="lin" valueType="num">
                                      <p:cBhvr>
                                        <p:cTn id="14" dur="1000" fill="hold"/>
                                        <p:tgtEl>
                                          <p:spTgt spid="9221">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922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9221">
                                            <p:txEl>
                                              <p:pRg st="0" end="0"/>
                                            </p:txEl>
                                          </p:spTgt>
                                        </p:tgtEl>
                                      </p:cBhvr>
                                    </p:animEffect>
                                  </p:childTnLst>
                                </p:cTn>
                              </p:par>
                              <p:par>
                                <p:cTn id="17" presetID="29" presetClass="entr" presetSubtype="0" fill="hold" nodeType="withEffect">
                                  <p:stCondLst>
                                    <p:cond delay="0"/>
                                  </p:stCondLst>
                                  <p:childTnLst>
                                    <p:set>
                                      <p:cBhvr>
                                        <p:cTn id="18" dur="1" fill="hold">
                                          <p:stCondLst>
                                            <p:cond delay="0"/>
                                          </p:stCondLst>
                                        </p:cTn>
                                        <p:tgtEl>
                                          <p:spTgt spid="9221">
                                            <p:txEl>
                                              <p:pRg st="1" end="1"/>
                                            </p:txEl>
                                          </p:spTgt>
                                        </p:tgtEl>
                                        <p:attrNameLst>
                                          <p:attrName>style.visibility</p:attrName>
                                        </p:attrNameLst>
                                      </p:cBhvr>
                                      <p:to>
                                        <p:strVal val="visible"/>
                                      </p:to>
                                    </p:set>
                                    <p:anim calcmode="lin" valueType="num">
                                      <p:cBhvr>
                                        <p:cTn id="19" dur="1000" fill="hold"/>
                                        <p:tgtEl>
                                          <p:spTgt spid="9221">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9221">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922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 calcmode="lin" valueType="num">
                                      <p:cBhvr>
                                        <p:cTn id="26"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4">
                                            <p:txEl>
                                              <p:pRg st="0" end="0"/>
                                            </p:txEl>
                                          </p:spTgt>
                                        </p:tgtEl>
                                      </p:cBhvr>
                                    </p:animEffect>
                                  </p:childTnLst>
                                </p:cTn>
                              </p:par>
                              <p:par>
                                <p:cTn id="29" presetID="29" presetClass="entr" presetSubtype="0" fill="hold"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p:cTn id="31" dur="10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32" dur="1000" fill="hold"/>
                                        <p:tgtEl>
                                          <p:spTgt spid="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33"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5"/>
          <p:cNvSpPr txBox="1">
            <a:spLocks/>
          </p:cNvSpPr>
          <p:nvPr/>
        </p:nvSpPr>
        <p:spPr>
          <a:xfrm>
            <a:off x="381000" y="533400"/>
            <a:ext cx="8381999" cy="6019800"/>
          </a:xfrm>
          <a:prstGeom prst="rect">
            <a:avLst/>
          </a:prstGeom>
        </p:spPr>
        <p:txBody>
          <a:bodyPr/>
          <a:lstStyle/>
          <a:p>
            <a:pPr marL="342900" lvl="0" indent="-342900" algn="r" rtl="1">
              <a:lnSpc>
                <a:spcPct val="90000"/>
              </a:lnSpc>
              <a:spcBef>
                <a:spcPct val="20000"/>
              </a:spcBef>
              <a:buClr>
                <a:schemeClr val="tx2"/>
              </a:buClr>
              <a:buSzPct val="75000"/>
              <a:defRPr/>
            </a:pPr>
            <a:r>
              <a:rPr kumimoji="0" lang="ar-SA" b="0" i="0" u="none" strike="noStrike" kern="0" cap="none" spc="0" normalizeH="0" noProof="0" dirty="0" smtClean="0">
                <a:ln>
                  <a:noFill/>
                </a:ln>
                <a:solidFill>
                  <a:schemeClr val="tx1"/>
                </a:solidFill>
                <a:effectLst/>
                <a:uLnTx/>
                <a:uFillTx/>
                <a:latin typeface="+mn-lt"/>
                <a:ea typeface="+mn-ea"/>
                <a:cs typeface="+mn-cs"/>
              </a:rPr>
              <a:t>18- الثمرة  ذات مسكن إلى عديد المساكن ، الحاجز غير مستديم إذا كانت الثمرة ذات مسكنين ..................................................... </a:t>
            </a:r>
            <a:r>
              <a:rPr kumimoji="0" lang="ar-SA" b="0" i="0" u="none" strike="noStrike" kern="0" cap="none" spc="0" normalizeH="0" noProof="0" dirty="0" smtClean="0">
                <a:ln>
                  <a:noFill/>
                </a:ln>
                <a:solidFill>
                  <a:srgbClr val="FFFF00"/>
                </a:solidFill>
                <a:effectLst/>
                <a:uLnTx/>
                <a:uFillTx/>
                <a:latin typeface="+mn-lt"/>
                <a:ea typeface="+mn-ea"/>
                <a:cs typeface="+mn-cs"/>
              </a:rPr>
              <a:t>العلبة</a:t>
            </a:r>
            <a:r>
              <a:rPr kumimoji="0" lang="ar-SA" b="0" i="0" u="none" strike="noStrike" kern="0" cap="none" spc="0" normalizeH="0" noProof="0" dirty="0" smtClean="0">
                <a:ln>
                  <a:noFill/>
                </a:ln>
                <a:solidFill>
                  <a:schemeClr val="tx1"/>
                </a:solidFill>
                <a:effectLst/>
                <a:uLnTx/>
                <a:uFillTx/>
                <a:latin typeface="+mn-lt"/>
                <a:ea typeface="+mn-ea"/>
                <a:cs typeface="+mn-cs"/>
              </a:rPr>
              <a:t> </a:t>
            </a:r>
            <a:r>
              <a:rPr kumimoji="0" lang="en-US" b="0" i="0" u="none" strike="noStrike" kern="0" cap="none" spc="0" normalizeH="0" noProof="0" dirty="0" smtClean="0">
                <a:ln>
                  <a:noFill/>
                </a:ln>
                <a:solidFill>
                  <a:srgbClr val="FFFF00"/>
                </a:solidFill>
                <a:effectLst/>
                <a:uLnTx/>
                <a:uFillTx/>
                <a:latin typeface="+mn-lt"/>
                <a:ea typeface="+mn-ea"/>
                <a:cs typeface="+mn-cs"/>
              </a:rPr>
              <a:t>Capsule</a:t>
            </a:r>
            <a:r>
              <a:rPr kumimoji="0" lang="ar-SA" b="0" i="0" u="none" strike="noStrike" kern="0" cap="none" spc="0" normalizeH="0" noProof="0" dirty="0" smtClean="0">
                <a:ln>
                  <a:noFill/>
                </a:ln>
                <a:solidFill>
                  <a:schemeClr val="tx1"/>
                </a:solidFill>
                <a:effectLst/>
                <a:uLnTx/>
                <a:uFillTx/>
                <a:latin typeface="+mn-lt"/>
                <a:ea typeface="+mn-ea"/>
                <a:cs typeface="+mn-cs"/>
              </a:rPr>
              <a:t> </a:t>
            </a:r>
            <a:r>
              <a:rPr kumimoji="0" lang="ar-SA" b="0" i="0" u="none" strike="noStrike" kern="0" cap="none" spc="0" normalizeH="0" noProof="0" dirty="0" smtClean="0">
                <a:ln>
                  <a:noFill/>
                </a:ln>
                <a:solidFill>
                  <a:srgbClr val="FFFF00"/>
                </a:solidFill>
                <a:effectLst/>
                <a:uLnTx/>
                <a:uFillTx/>
                <a:latin typeface="+mn-lt"/>
                <a:ea typeface="+mn-ea"/>
                <a:cs typeface="+mn-cs"/>
              </a:rPr>
              <a:t>أذهب</a:t>
            </a:r>
            <a:r>
              <a:rPr kumimoji="0" lang="ar-SA" b="0" i="0" u="none" strike="noStrike" kern="0" cap="none" spc="0" normalizeH="0" noProof="0" dirty="0" smtClean="0">
                <a:ln>
                  <a:noFill/>
                </a:ln>
                <a:solidFill>
                  <a:schemeClr val="tx1"/>
                </a:solidFill>
                <a:effectLst/>
                <a:uLnTx/>
                <a:uFillTx/>
                <a:latin typeface="+mn-lt"/>
                <a:ea typeface="+mn-ea"/>
                <a:cs typeface="+mn-cs"/>
              </a:rPr>
              <a:t> </a:t>
            </a:r>
            <a:r>
              <a:rPr kumimoji="0" lang="ar-SA" b="0" i="0" u="none" strike="noStrike" kern="0" cap="none" spc="0" normalizeH="0" noProof="0" dirty="0" smtClean="0">
                <a:ln>
                  <a:noFill/>
                </a:ln>
                <a:solidFill>
                  <a:srgbClr val="FFFF00"/>
                </a:solidFill>
                <a:effectLst/>
                <a:uLnTx/>
                <a:uFillTx/>
                <a:latin typeface="+mn-lt"/>
                <a:ea typeface="+mn-ea"/>
                <a:cs typeface="+mn-cs"/>
              </a:rPr>
              <a:t>إلى 19</a:t>
            </a:r>
          </a:p>
          <a:p>
            <a:pPr marL="342900" lvl="0" indent="-342900" algn="r" rtl="1">
              <a:lnSpc>
                <a:spcPct val="90000"/>
              </a:lnSpc>
              <a:spcBef>
                <a:spcPct val="20000"/>
              </a:spcBef>
              <a:buClr>
                <a:schemeClr val="tx2"/>
              </a:buClr>
              <a:buSzPct val="75000"/>
              <a:defRPr/>
            </a:pPr>
            <a:r>
              <a:rPr kumimoji="0" lang="ar-SA" kern="0" dirty="0" smtClean="0">
                <a:latin typeface="+mn-lt"/>
                <a:cs typeface="+mn-cs"/>
              </a:rPr>
              <a:t>18 الثمرة محيطية التفتح ( تنشق عرضيا) ويظهر الجزء العلوي كغطاء .......................................................................... </a:t>
            </a:r>
            <a:r>
              <a:rPr kumimoji="0" lang="ar-SA" kern="0" dirty="0" smtClean="0">
                <a:solidFill>
                  <a:srgbClr val="FFFF00"/>
                </a:solidFill>
                <a:latin typeface="+mn-lt"/>
                <a:cs typeface="+mn-cs"/>
              </a:rPr>
              <a:t>ثمرة</a:t>
            </a:r>
            <a:r>
              <a:rPr kumimoji="0" lang="ar-SA" kern="0" dirty="0" smtClean="0">
                <a:latin typeface="+mn-lt"/>
                <a:cs typeface="+mn-cs"/>
              </a:rPr>
              <a:t> </a:t>
            </a:r>
            <a:r>
              <a:rPr kumimoji="0" lang="ar-SA" kern="0" dirty="0" smtClean="0">
                <a:solidFill>
                  <a:srgbClr val="FFFF00"/>
                </a:solidFill>
                <a:latin typeface="+mn-lt"/>
                <a:cs typeface="+mn-cs"/>
              </a:rPr>
              <a:t>علبة</a:t>
            </a:r>
            <a:r>
              <a:rPr kumimoji="0" lang="ar-SA" kern="0" dirty="0" smtClean="0">
                <a:latin typeface="+mn-lt"/>
                <a:cs typeface="+mn-cs"/>
              </a:rPr>
              <a:t> </a:t>
            </a:r>
            <a:r>
              <a:rPr kumimoji="0" lang="ar-SA" kern="0" dirty="0" smtClean="0">
                <a:solidFill>
                  <a:srgbClr val="FFFF00"/>
                </a:solidFill>
                <a:latin typeface="+mn-lt"/>
                <a:cs typeface="+mn-cs"/>
              </a:rPr>
              <a:t>تتفتح</a:t>
            </a:r>
            <a:r>
              <a:rPr kumimoji="0" lang="ar-SA" kern="0" dirty="0" smtClean="0">
                <a:latin typeface="+mn-lt"/>
                <a:cs typeface="+mn-cs"/>
              </a:rPr>
              <a:t> </a:t>
            </a:r>
            <a:r>
              <a:rPr kumimoji="0" lang="ar-SA" kern="0" dirty="0" smtClean="0">
                <a:solidFill>
                  <a:srgbClr val="FFFF00"/>
                </a:solidFill>
                <a:latin typeface="+mn-lt"/>
                <a:cs typeface="+mn-cs"/>
              </a:rPr>
              <a:t>بغطاء</a:t>
            </a:r>
          </a:p>
          <a:p>
            <a:pPr marL="342900" lvl="0" indent="-342900" algn="r" rtl="1">
              <a:lnSpc>
                <a:spcPct val="90000"/>
              </a:lnSpc>
              <a:spcBef>
                <a:spcPct val="20000"/>
              </a:spcBef>
              <a:buClr>
                <a:schemeClr val="tx2"/>
              </a:buClr>
              <a:buSzPct val="75000"/>
              <a:defRPr/>
            </a:pPr>
            <a:r>
              <a:rPr kumimoji="0" lang="ar-SA" kern="0" dirty="0" smtClean="0">
                <a:latin typeface="+mn-lt"/>
                <a:cs typeface="+mn-cs"/>
              </a:rPr>
              <a:t> </a:t>
            </a:r>
            <a:r>
              <a:rPr kumimoji="0" lang="ar-SA" kern="0" dirty="0" smtClean="0"/>
              <a:t>19- تتفتح ليس محيطيا ........................................................................ </a:t>
            </a:r>
            <a:r>
              <a:rPr kumimoji="0" lang="ar-SA" kern="0" dirty="0" smtClean="0">
                <a:solidFill>
                  <a:srgbClr val="FFFF00"/>
                </a:solidFill>
              </a:rPr>
              <a:t>20 </a:t>
            </a:r>
          </a:p>
          <a:p>
            <a:pPr marL="342900" lvl="0" indent="-342900" algn="r" rtl="1">
              <a:lnSpc>
                <a:spcPct val="90000"/>
              </a:lnSpc>
              <a:spcBef>
                <a:spcPct val="20000"/>
              </a:spcBef>
              <a:buClr>
                <a:schemeClr val="tx2"/>
              </a:buClr>
              <a:buSzPct val="75000"/>
              <a:defRPr/>
            </a:pPr>
            <a:r>
              <a:rPr kumimoji="0" lang="ar-SA" kern="0" dirty="0" smtClean="0"/>
              <a:t>19- علبة تتفتح بواسطة الثقوب او الأسنان ................................................  </a:t>
            </a:r>
            <a:r>
              <a:rPr kumimoji="0" lang="ar-SA" kern="0" dirty="0" smtClean="0">
                <a:solidFill>
                  <a:srgbClr val="FFFF00"/>
                </a:solidFill>
              </a:rPr>
              <a:t>21</a:t>
            </a:r>
            <a:r>
              <a:rPr kumimoji="0" lang="en-US" kern="0" dirty="0" smtClean="0">
                <a:solidFill>
                  <a:srgbClr val="FFFF00"/>
                </a:solidFill>
              </a:rPr>
              <a:t> </a:t>
            </a:r>
          </a:p>
          <a:p>
            <a:pPr marL="342900" lvl="0" indent="-342900" algn="r" rtl="1">
              <a:lnSpc>
                <a:spcPct val="90000"/>
              </a:lnSpc>
              <a:spcBef>
                <a:spcPct val="20000"/>
              </a:spcBef>
              <a:buClr>
                <a:schemeClr val="tx2"/>
              </a:buClr>
              <a:buSzPct val="75000"/>
              <a:defRPr/>
            </a:pPr>
            <a:r>
              <a:rPr kumimoji="0" lang="en-US" kern="0" dirty="0" smtClean="0"/>
              <a:t>20</a:t>
            </a:r>
            <a:r>
              <a:rPr kumimoji="0" lang="ar-SA" kern="0" dirty="0" smtClean="0"/>
              <a:t>- علبة تتفتح طوليا ً او بغير انتظام ....................................................... </a:t>
            </a:r>
            <a:r>
              <a:rPr kumimoji="0" lang="ar-SA" kern="0" dirty="0" smtClean="0">
                <a:solidFill>
                  <a:srgbClr val="FFFF00"/>
                </a:solidFill>
              </a:rPr>
              <a:t>22</a:t>
            </a:r>
            <a:r>
              <a:rPr kumimoji="0" lang="en-US" kern="0" dirty="0" smtClean="0">
                <a:solidFill>
                  <a:srgbClr val="FFFF00"/>
                </a:solidFill>
              </a:rPr>
              <a:t> </a:t>
            </a:r>
          </a:p>
          <a:p>
            <a:pPr marL="342900" lvl="0" indent="-342900" algn="r" rtl="1">
              <a:lnSpc>
                <a:spcPct val="90000"/>
              </a:lnSpc>
              <a:spcBef>
                <a:spcPct val="20000"/>
              </a:spcBef>
              <a:buClr>
                <a:schemeClr val="tx2"/>
              </a:buClr>
              <a:buSzPct val="75000"/>
              <a:defRPr/>
            </a:pPr>
            <a:r>
              <a:rPr kumimoji="0" lang="ar-SA" kern="0" dirty="0" smtClean="0"/>
              <a:t>20- علبة تتفتح بواسطة سلسلة من الأسنان ............................... </a:t>
            </a:r>
            <a:r>
              <a:rPr kumimoji="0" lang="ar-SA" kern="0" dirty="0" smtClean="0">
                <a:solidFill>
                  <a:srgbClr val="FFFF00"/>
                </a:solidFill>
              </a:rPr>
              <a:t>علبة</a:t>
            </a:r>
            <a:r>
              <a:rPr kumimoji="0" lang="ar-SA" kern="0" dirty="0" smtClean="0"/>
              <a:t> </a:t>
            </a:r>
            <a:r>
              <a:rPr kumimoji="0" lang="ar-SA" kern="0" dirty="0" smtClean="0">
                <a:solidFill>
                  <a:srgbClr val="FFFF00"/>
                </a:solidFill>
              </a:rPr>
              <a:t>مسننة</a:t>
            </a:r>
            <a:r>
              <a:rPr kumimoji="0" lang="ar-SA" kern="0" dirty="0" smtClean="0"/>
              <a:t> </a:t>
            </a:r>
            <a:r>
              <a:rPr kumimoji="0" lang="ar-SA" kern="0" dirty="0" smtClean="0">
                <a:solidFill>
                  <a:srgbClr val="FFFF00"/>
                </a:solidFill>
              </a:rPr>
              <a:t>التفتح</a:t>
            </a:r>
          </a:p>
          <a:p>
            <a:pPr marL="342900" lvl="0" indent="-342900" algn="r" rtl="1">
              <a:lnSpc>
                <a:spcPct val="90000"/>
              </a:lnSpc>
              <a:spcBef>
                <a:spcPct val="20000"/>
              </a:spcBef>
              <a:buClr>
                <a:schemeClr val="tx2"/>
              </a:buClr>
              <a:buSzPct val="75000"/>
              <a:defRPr/>
            </a:pPr>
            <a:r>
              <a:rPr kumimoji="0" lang="ar-SA" kern="0" dirty="0" smtClean="0"/>
              <a:t>21- علبة تتفتح بواسطة الثقوب وغالبا تكون قريبة من القمة .................................................................................. </a:t>
            </a:r>
            <a:r>
              <a:rPr kumimoji="0" lang="ar-SA" kern="0" dirty="0" smtClean="0">
                <a:solidFill>
                  <a:srgbClr val="FFFF00"/>
                </a:solidFill>
              </a:rPr>
              <a:t>علبة</a:t>
            </a:r>
            <a:r>
              <a:rPr kumimoji="0" lang="ar-SA" kern="0" dirty="0" smtClean="0"/>
              <a:t> </a:t>
            </a:r>
            <a:r>
              <a:rPr kumimoji="0" lang="ar-SA" kern="0" dirty="0" smtClean="0">
                <a:solidFill>
                  <a:srgbClr val="FFFF00"/>
                </a:solidFill>
              </a:rPr>
              <a:t>ثقبية</a:t>
            </a:r>
            <a:r>
              <a:rPr kumimoji="0" lang="ar-SA" kern="0" dirty="0" smtClean="0"/>
              <a:t> </a:t>
            </a:r>
            <a:r>
              <a:rPr kumimoji="0" lang="ar-SA" kern="0" dirty="0" smtClean="0">
                <a:solidFill>
                  <a:srgbClr val="FFFF00"/>
                </a:solidFill>
              </a:rPr>
              <a:t>التفتح</a:t>
            </a:r>
          </a:p>
          <a:p>
            <a:pPr marL="342900" lvl="0" indent="-342900" algn="r" rtl="1">
              <a:lnSpc>
                <a:spcPct val="90000"/>
              </a:lnSpc>
              <a:spcBef>
                <a:spcPct val="20000"/>
              </a:spcBef>
              <a:buClr>
                <a:schemeClr val="tx2"/>
              </a:buClr>
              <a:buSzPct val="75000"/>
              <a:defRPr/>
            </a:pPr>
            <a:r>
              <a:rPr kumimoji="0" lang="ar-SA" kern="0" dirty="0" smtClean="0"/>
              <a:t>22- علبة تتفتح بغير إنتظام .................................................... </a:t>
            </a:r>
            <a:r>
              <a:rPr kumimoji="0" lang="ar-SA" kern="0" dirty="0" smtClean="0">
                <a:solidFill>
                  <a:srgbClr val="FFFF00"/>
                </a:solidFill>
              </a:rPr>
              <a:t>علبة</a:t>
            </a:r>
            <a:r>
              <a:rPr kumimoji="0" lang="ar-SA" kern="0" dirty="0" smtClean="0"/>
              <a:t> </a:t>
            </a:r>
            <a:r>
              <a:rPr kumimoji="0" lang="ar-SA" kern="0" dirty="0" smtClean="0">
                <a:solidFill>
                  <a:srgbClr val="FFFF00"/>
                </a:solidFill>
              </a:rPr>
              <a:t>شاذة</a:t>
            </a:r>
            <a:r>
              <a:rPr kumimoji="0" lang="ar-SA" kern="0" dirty="0" smtClean="0"/>
              <a:t> </a:t>
            </a:r>
            <a:r>
              <a:rPr kumimoji="0" lang="ar-SA" kern="0" dirty="0" smtClean="0">
                <a:solidFill>
                  <a:srgbClr val="FFFF00"/>
                </a:solidFill>
              </a:rPr>
              <a:t>التفتح</a:t>
            </a:r>
          </a:p>
          <a:p>
            <a:pPr marL="342900" lvl="0" indent="-342900" algn="r" rtl="1">
              <a:lnSpc>
                <a:spcPct val="90000"/>
              </a:lnSpc>
              <a:spcBef>
                <a:spcPct val="20000"/>
              </a:spcBef>
              <a:buClr>
                <a:schemeClr val="tx2"/>
              </a:buClr>
              <a:buSzPct val="75000"/>
              <a:defRPr/>
            </a:pPr>
            <a:r>
              <a:rPr kumimoji="0" lang="ar-SA" kern="0" dirty="0" smtClean="0"/>
              <a:t>21- علبة تتفتح طوليا .......................................................................... </a:t>
            </a:r>
            <a:r>
              <a:rPr kumimoji="0" lang="ar-SA" kern="0" dirty="0" smtClean="0">
                <a:solidFill>
                  <a:srgbClr val="FFFF00"/>
                </a:solidFill>
              </a:rPr>
              <a:t>23 </a:t>
            </a:r>
          </a:p>
          <a:p>
            <a:pPr marL="342900" lvl="0" indent="-342900" algn="r" rtl="1">
              <a:lnSpc>
                <a:spcPct val="90000"/>
              </a:lnSpc>
              <a:spcBef>
                <a:spcPct val="20000"/>
              </a:spcBef>
              <a:buClr>
                <a:schemeClr val="tx2"/>
              </a:buClr>
              <a:buSzPct val="75000"/>
              <a:defRPr/>
            </a:pPr>
            <a:r>
              <a:rPr kumimoji="0" lang="ar-SA" kern="0" dirty="0" smtClean="0"/>
              <a:t>22- مصاريع تتكون من تشقق الحواجز  ما بين المساكن ............................................................................ </a:t>
            </a:r>
            <a:r>
              <a:rPr kumimoji="0" lang="ar-SA" kern="0" dirty="0" smtClean="0">
                <a:solidFill>
                  <a:srgbClr val="FFFF00"/>
                </a:solidFill>
              </a:rPr>
              <a:t>علبة</a:t>
            </a:r>
            <a:r>
              <a:rPr kumimoji="0" lang="ar-SA" kern="0" dirty="0" smtClean="0"/>
              <a:t> </a:t>
            </a:r>
            <a:r>
              <a:rPr kumimoji="0" lang="ar-SA" kern="0" dirty="0" smtClean="0">
                <a:solidFill>
                  <a:srgbClr val="FFFF00"/>
                </a:solidFill>
              </a:rPr>
              <a:t>تتفتح</a:t>
            </a:r>
            <a:r>
              <a:rPr kumimoji="0" lang="ar-SA" kern="0" dirty="0" smtClean="0"/>
              <a:t> </a:t>
            </a:r>
            <a:r>
              <a:rPr kumimoji="0" lang="ar-SA" kern="0" dirty="0" smtClean="0">
                <a:solidFill>
                  <a:srgbClr val="FFFF00"/>
                </a:solidFill>
              </a:rPr>
              <a:t>مصراعيا </a:t>
            </a:r>
          </a:p>
          <a:p>
            <a:pPr marL="342900" lvl="0" indent="-342900" algn="r" rtl="1">
              <a:lnSpc>
                <a:spcPct val="90000"/>
              </a:lnSpc>
              <a:spcBef>
                <a:spcPct val="20000"/>
              </a:spcBef>
              <a:buClr>
                <a:schemeClr val="tx2"/>
              </a:buClr>
              <a:buSzPct val="75000"/>
              <a:defRPr/>
            </a:pPr>
            <a:r>
              <a:rPr kumimoji="0" lang="ar-SA" kern="0" dirty="0" smtClean="0"/>
              <a:t>23- المصاريع تبقى متصلة بالحواجز ...................................................... </a:t>
            </a:r>
            <a:r>
              <a:rPr kumimoji="0" lang="ar-SA" kern="0" dirty="0" smtClean="0">
                <a:solidFill>
                  <a:srgbClr val="FFFF00"/>
                </a:solidFill>
              </a:rPr>
              <a:t>24</a:t>
            </a:r>
            <a:r>
              <a:rPr kumimoji="0" lang="ar-SA" kern="0" dirty="0" smtClean="0"/>
              <a:t> </a:t>
            </a:r>
            <a:r>
              <a:rPr kumimoji="0" lang="ar-SA" sz="3200" b="0" i="0" u="none" strike="noStrike" kern="0" cap="none" spc="0" normalizeH="0" noProof="0" dirty="0" smtClean="0">
                <a:ln>
                  <a:noFill/>
                </a:ln>
                <a:solidFill>
                  <a:schemeClr val="tx1"/>
                </a:solidFill>
                <a:effectLst/>
                <a:uLnTx/>
                <a:uFillTx/>
                <a:latin typeface="+mn-lt"/>
                <a:ea typeface="+mn-ea"/>
                <a:cs typeface="+mn-cs"/>
              </a:rPr>
              <a:t/>
            </a:r>
            <a:br>
              <a:rPr kumimoji="0" lang="ar-SA" sz="3200" b="0" i="0" u="none" strike="noStrike" kern="0" cap="none" spc="0" normalizeH="0" noProof="0" dirty="0" smtClean="0">
                <a:ln>
                  <a:noFill/>
                </a:ln>
                <a:solidFill>
                  <a:schemeClr val="tx1"/>
                </a:solidFill>
                <a:effectLst/>
                <a:uLnTx/>
                <a:uFillTx/>
                <a:latin typeface="+mn-lt"/>
                <a:ea typeface="+mn-ea"/>
                <a:cs typeface="+mn-cs"/>
              </a:rPr>
            </a:br>
            <a:endParaRPr kumimoji="0" lang="en-US" sz="24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5"/>
          <p:cNvSpPr txBox="1">
            <a:spLocks/>
          </p:cNvSpPr>
          <p:nvPr/>
        </p:nvSpPr>
        <p:spPr>
          <a:xfrm>
            <a:off x="381000" y="533400"/>
            <a:ext cx="8381999" cy="1905000"/>
          </a:xfrm>
          <a:prstGeom prst="rect">
            <a:avLst/>
          </a:prstGeom>
        </p:spPr>
        <p:txBody>
          <a:bodyPr/>
          <a:lstStyle/>
          <a:p>
            <a:pPr marL="342900" marR="0" lvl="0" indent="-342900" algn="r" defTabSz="914400" rtl="1" eaLnBrk="1" fontAlgn="base" latinLnBrk="0" hangingPunct="1">
              <a:lnSpc>
                <a:spcPct val="90000"/>
              </a:lnSpc>
              <a:spcBef>
                <a:spcPct val="20000"/>
              </a:spcBef>
              <a:spcAft>
                <a:spcPct val="0"/>
              </a:spcAft>
              <a:buClr>
                <a:schemeClr val="tx2"/>
              </a:buClr>
              <a:buSzPct val="75000"/>
              <a:buFont typeface="Wingdings" pitchFamily="2" charset="2"/>
              <a:buNone/>
              <a:tabLst/>
              <a:defRPr/>
            </a:pPr>
            <a:r>
              <a:rPr kumimoji="0" lang="ar-SA" b="0" i="0" u="none" strike="noStrike" kern="0" cap="none" spc="0" normalizeH="0" noProof="0" dirty="0" smtClean="0">
                <a:ln>
                  <a:noFill/>
                </a:ln>
                <a:solidFill>
                  <a:schemeClr val="tx1"/>
                </a:solidFill>
                <a:effectLst/>
                <a:uLnTx/>
                <a:uFillTx/>
                <a:latin typeface="+mn-lt"/>
                <a:ea typeface="+mn-ea"/>
                <a:cs typeface="+mn-cs"/>
              </a:rPr>
              <a:t>24- تنشق الثمرة من الحواجز ............................................................................... </a:t>
            </a:r>
            <a:r>
              <a:rPr kumimoji="0" lang="ar-SA" b="0" i="0" u="none" strike="noStrike" kern="0" cap="none" spc="0" normalizeH="0" noProof="0" dirty="0" smtClean="0">
                <a:ln>
                  <a:noFill/>
                </a:ln>
                <a:solidFill>
                  <a:srgbClr val="FFFF00"/>
                </a:solidFill>
                <a:effectLst/>
                <a:uLnTx/>
                <a:uFillTx/>
                <a:latin typeface="+mn-lt"/>
                <a:ea typeface="+mn-ea"/>
                <a:cs typeface="+mn-cs"/>
              </a:rPr>
              <a:t>علبة</a:t>
            </a:r>
            <a:r>
              <a:rPr kumimoji="0" lang="ar-SA" b="0" i="0" u="none" strike="noStrike" kern="0" cap="none" spc="0" normalizeH="0" noProof="0" dirty="0" smtClean="0">
                <a:ln>
                  <a:noFill/>
                </a:ln>
                <a:solidFill>
                  <a:schemeClr val="tx1"/>
                </a:solidFill>
                <a:effectLst/>
                <a:uLnTx/>
                <a:uFillTx/>
                <a:latin typeface="+mn-lt"/>
                <a:ea typeface="+mn-ea"/>
                <a:cs typeface="+mn-cs"/>
              </a:rPr>
              <a:t> </a:t>
            </a:r>
            <a:r>
              <a:rPr kumimoji="0" lang="ar-SA" b="0" i="0" u="none" strike="noStrike" kern="0" cap="none" spc="0" normalizeH="0" noProof="0" dirty="0" smtClean="0">
                <a:ln>
                  <a:noFill/>
                </a:ln>
                <a:solidFill>
                  <a:srgbClr val="FFFF00"/>
                </a:solidFill>
                <a:effectLst/>
                <a:uLnTx/>
                <a:uFillTx/>
                <a:latin typeface="+mn-lt"/>
                <a:ea typeface="+mn-ea"/>
                <a:cs typeface="+mn-cs"/>
              </a:rPr>
              <a:t>تتفتح</a:t>
            </a:r>
            <a:r>
              <a:rPr kumimoji="0" lang="ar-SA" b="0" i="0" u="none" strike="noStrike" kern="0" cap="none" spc="0" normalizeH="0" noProof="0" dirty="0" smtClean="0">
                <a:ln>
                  <a:noFill/>
                </a:ln>
                <a:solidFill>
                  <a:schemeClr val="tx1"/>
                </a:solidFill>
                <a:effectLst/>
                <a:uLnTx/>
                <a:uFillTx/>
                <a:latin typeface="+mn-lt"/>
                <a:ea typeface="+mn-ea"/>
                <a:cs typeface="+mn-cs"/>
              </a:rPr>
              <a:t> </a:t>
            </a:r>
            <a:r>
              <a:rPr kumimoji="0" lang="ar-SA" b="0" i="0" u="none" strike="noStrike" kern="0" cap="none" spc="0" normalizeH="0" noProof="0" dirty="0" smtClean="0">
                <a:ln>
                  <a:noFill/>
                </a:ln>
                <a:solidFill>
                  <a:srgbClr val="FFFF00"/>
                </a:solidFill>
                <a:effectLst/>
                <a:uLnTx/>
                <a:uFillTx/>
                <a:latin typeface="+mn-lt"/>
                <a:ea typeface="+mn-ea"/>
                <a:cs typeface="+mn-cs"/>
              </a:rPr>
              <a:t>حاجزيا </a:t>
            </a:r>
          </a:p>
          <a:p>
            <a:pPr marL="342900" marR="0" lvl="0" indent="-342900" algn="r" defTabSz="914400" rtl="1" eaLnBrk="1" fontAlgn="base" latinLnBrk="0" hangingPunct="1">
              <a:lnSpc>
                <a:spcPct val="90000"/>
              </a:lnSpc>
              <a:spcBef>
                <a:spcPct val="20000"/>
              </a:spcBef>
              <a:spcAft>
                <a:spcPct val="0"/>
              </a:spcAft>
              <a:buClr>
                <a:schemeClr val="tx2"/>
              </a:buClr>
              <a:buSzPct val="75000"/>
              <a:buFont typeface="Wingdings" pitchFamily="2" charset="2"/>
              <a:buNone/>
              <a:tabLst/>
              <a:defRPr/>
            </a:pPr>
            <a:r>
              <a:rPr kumimoji="0" lang="ar-SA" kern="0" dirty="0" smtClean="0">
                <a:latin typeface="+mn-lt"/>
                <a:cs typeface="+mn-cs"/>
              </a:rPr>
              <a:t>24- علبة تنشق ما بين الحواجز وما بين المساكن المكونة للبويضة ، او ثمرة وحيدة المسكن ...................................................................... </a:t>
            </a:r>
            <a:r>
              <a:rPr kumimoji="0" lang="ar-SA" kern="0" dirty="0" smtClean="0">
                <a:solidFill>
                  <a:srgbClr val="FFFF00"/>
                </a:solidFill>
                <a:latin typeface="+mn-lt"/>
                <a:cs typeface="+mn-cs"/>
              </a:rPr>
              <a:t>علبة</a:t>
            </a:r>
            <a:r>
              <a:rPr kumimoji="0" lang="ar-SA" kern="0" dirty="0" smtClean="0">
                <a:latin typeface="+mn-lt"/>
                <a:cs typeface="+mn-cs"/>
              </a:rPr>
              <a:t> </a:t>
            </a:r>
            <a:r>
              <a:rPr kumimoji="0" lang="ar-SA" kern="0" dirty="0" smtClean="0">
                <a:solidFill>
                  <a:srgbClr val="FFFF00"/>
                </a:solidFill>
                <a:latin typeface="+mn-lt"/>
                <a:cs typeface="+mn-cs"/>
              </a:rPr>
              <a:t>تتفتح</a:t>
            </a:r>
            <a:r>
              <a:rPr kumimoji="0" lang="ar-SA" kern="0" dirty="0" smtClean="0">
                <a:latin typeface="+mn-lt"/>
                <a:cs typeface="+mn-cs"/>
              </a:rPr>
              <a:t> </a:t>
            </a:r>
            <a:r>
              <a:rPr kumimoji="0" lang="ar-SA" kern="0" dirty="0" smtClean="0">
                <a:solidFill>
                  <a:srgbClr val="FFFF00"/>
                </a:solidFill>
                <a:latin typeface="+mn-lt"/>
                <a:cs typeface="+mn-cs"/>
              </a:rPr>
              <a:t>مسكنيا</a:t>
            </a:r>
            <a:r>
              <a:rPr kumimoji="0" lang="ar-SA" sz="3200" b="0" i="0" u="none" strike="noStrike" kern="0" cap="none" spc="0" normalizeH="0" noProof="0" dirty="0" smtClean="0">
                <a:ln>
                  <a:noFill/>
                </a:ln>
                <a:solidFill>
                  <a:schemeClr val="tx1"/>
                </a:solidFill>
                <a:effectLst/>
                <a:uLnTx/>
                <a:uFillTx/>
                <a:latin typeface="+mn-lt"/>
                <a:ea typeface="+mn-ea"/>
                <a:cs typeface="+mn-cs"/>
              </a:rPr>
              <a:t/>
            </a:r>
            <a:br>
              <a:rPr kumimoji="0" lang="ar-SA" sz="3200" b="0" i="0" u="none" strike="noStrike" kern="0" cap="none" spc="0" normalizeH="0" noProof="0" dirty="0" smtClean="0">
                <a:ln>
                  <a:noFill/>
                </a:ln>
                <a:solidFill>
                  <a:schemeClr val="tx1"/>
                </a:solidFill>
                <a:effectLst/>
                <a:uLnTx/>
                <a:uFillTx/>
                <a:latin typeface="+mn-lt"/>
                <a:ea typeface="+mn-ea"/>
                <a:cs typeface="+mn-cs"/>
              </a:rPr>
            </a:br>
            <a:endParaRPr kumimoji="0" lang="en-US" sz="24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458200" cy="1143000"/>
          </a:xfrm>
        </p:spPr>
        <p:txBody>
          <a:bodyPr/>
          <a:lstStyle/>
          <a:p>
            <a:pPr algn="l" rtl="1"/>
            <a:r>
              <a:rPr lang="ar-SA" b="1" dirty="0" smtClean="0">
                <a:solidFill>
                  <a:srgbClr val="FFFF00"/>
                </a:solidFill>
              </a:rPr>
              <a:t>3- الثمار المنشقة ” التفصصة </a:t>
            </a:r>
            <a:r>
              <a:rPr lang="en-US" b="1" dirty="0" err="1" smtClean="0">
                <a:solidFill>
                  <a:srgbClr val="FFFF00"/>
                </a:solidFill>
              </a:rPr>
              <a:t>Scizocarp</a:t>
            </a:r>
            <a:endParaRPr lang="en-US" b="1" dirty="0">
              <a:solidFill>
                <a:srgbClr val="FFFF00"/>
              </a:solidFill>
            </a:endParaRPr>
          </a:p>
        </p:txBody>
      </p:sp>
      <p:sp>
        <p:nvSpPr>
          <p:cNvPr id="3" name="Content Placeholder 2"/>
          <p:cNvSpPr>
            <a:spLocks noGrp="1"/>
          </p:cNvSpPr>
          <p:nvPr>
            <p:ph idx="1"/>
          </p:nvPr>
        </p:nvSpPr>
        <p:spPr>
          <a:xfrm>
            <a:off x="304800" y="1600200"/>
            <a:ext cx="8534399" cy="4876800"/>
          </a:xfrm>
        </p:spPr>
        <p:txBody>
          <a:bodyPr/>
          <a:lstStyle/>
          <a:p>
            <a:pPr algn="just" rtl="1"/>
            <a:r>
              <a:rPr lang="ar-SA" dirty="0" smtClean="0"/>
              <a:t>هي ثمار جافة ملتحمة الكرابل ذات بذور قليلة وعند نضج الثمرة تنفصل الكرابل عن بعضها مكونه ثميرات </a:t>
            </a:r>
            <a:r>
              <a:rPr lang="en-US" dirty="0" err="1" smtClean="0">
                <a:solidFill>
                  <a:srgbClr val="FF0000"/>
                </a:solidFill>
              </a:rPr>
              <a:t>meri</a:t>
            </a:r>
            <a:r>
              <a:rPr lang="en-US" dirty="0" smtClean="0"/>
              <a:t> </a:t>
            </a:r>
            <a:r>
              <a:rPr lang="en-US" dirty="0" smtClean="0">
                <a:solidFill>
                  <a:srgbClr val="FF0000"/>
                </a:solidFill>
              </a:rPr>
              <a:t>carp</a:t>
            </a:r>
            <a:r>
              <a:rPr lang="ar-SA" dirty="0" smtClean="0"/>
              <a:t> وبكل ثميرة بذرة واحدة ، والثميرة هذه عادة لا تتفتح ولا تنتثر بذرتها وإنما تتخلص البذرة من جدار الكربلة عندما يبلى ويتحلل وتوجد أنواع مختلفة من الثمار المنشقة تختلف حسب نوع الثميرات كالآتي:</a:t>
            </a:r>
          </a:p>
          <a:p>
            <a:pPr marL="514350" indent="-514350" algn="r" rtl="1">
              <a:buFont typeface="+mj-lt"/>
              <a:buAutoNum type="arabicPeriod"/>
            </a:pPr>
            <a:r>
              <a:rPr lang="ar-SA" dirty="0" smtClean="0">
                <a:solidFill>
                  <a:srgbClr val="FFFF00"/>
                </a:solidFill>
              </a:rPr>
              <a:t>خبازية منشقة</a:t>
            </a:r>
          </a:p>
          <a:p>
            <a:pPr marL="514350" indent="-514350" algn="r" rtl="1">
              <a:buFont typeface="+mj-lt"/>
              <a:buAutoNum type="arabicPeriod"/>
            </a:pPr>
            <a:r>
              <a:rPr lang="ar-SA" dirty="0" smtClean="0">
                <a:solidFill>
                  <a:srgbClr val="00FF00"/>
                </a:solidFill>
              </a:rPr>
              <a:t>رجما منشقة</a:t>
            </a:r>
          </a:p>
          <a:p>
            <a:pPr marL="514350" indent="-514350" algn="r" rtl="1">
              <a:buFont typeface="+mj-lt"/>
              <a:buAutoNum type="arabicPeriod"/>
            </a:pPr>
            <a:r>
              <a:rPr lang="ar-SA" dirty="0" smtClean="0">
                <a:solidFill>
                  <a:srgbClr val="00CCFF"/>
                </a:solidFill>
              </a:rPr>
              <a:t>خيمية منشقة </a:t>
            </a:r>
          </a:p>
          <a:p>
            <a:pPr marL="514350" indent="-514350" algn="r" rtl="1">
              <a:buFont typeface="+mj-lt"/>
              <a:buAutoNum type="arabicPeriod"/>
            </a:pPr>
            <a:r>
              <a:rPr lang="ar-SA" dirty="0" smtClean="0">
                <a:solidFill>
                  <a:srgbClr val="FF0000"/>
                </a:solidFill>
              </a:rPr>
              <a:t>قرظية منشقة</a:t>
            </a:r>
            <a:endParaRPr lang="en-US" dirty="0">
              <a:solidFill>
                <a:srgbClr val="FF0000"/>
              </a:solidFill>
            </a:endParaRPr>
          </a:p>
        </p:txBody>
      </p:sp>
      <p:pic>
        <p:nvPicPr>
          <p:cNvPr id="4" name="Picture 3" descr="schizocarp.bmp"/>
          <p:cNvPicPr>
            <a:picLocks noChangeAspect="1"/>
          </p:cNvPicPr>
          <p:nvPr/>
        </p:nvPicPr>
        <p:blipFill>
          <a:blip r:embed="rId2" cstate="email"/>
          <a:stretch>
            <a:fillRect/>
          </a:stretch>
        </p:blipFill>
        <p:spPr>
          <a:xfrm>
            <a:off x="609600" y="4038600"/>
            <a:ext cx="3219450" cy="2362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35"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6"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37"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38" dur="500"/>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p:cTn id="43"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44"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5"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46"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47" dur="500"/>
                                        <p:tgtEl>
                                          <p:spTgt spid="3">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nodeType="click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 calcmode="lin" valueType="num">
                                      <p:cBhvr>
                                        <p:cTn id="52" dur="5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53" dur="5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54" dur="5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55" dur="5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5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305800" cy="2590800"/>
          </a:xfrm>
        </p:spPr>
        <p:txBody>
          <a:bodyPr/>
          <a:lstStyle/>
          <a:p>
            <a:pPr marL="742950" indent="-742950" algn="r" rtl="1">
              <a:buClr>
                <a:srgbClr val="FF0000"/>
              </a:buClr>
              <a:buSzPct val="100000"/>
              <a:buFont typeface="+mj-lt"/>
              <a:buAutoNum type="arabicPeriod"/>
            </a:pPr>
            <a:r>
              <a:rPr lang="ar-SA" sz="4000" b="1" dirty="0" smtClean="0">
                <a:solidFill>
                  <a:srgbClr val="FF0000"/>
                </a:solidFill>
              </a:rPr>
              <a:t>خبازية منشقة  </a:t>
            </a:r>
            <a:r>
              <a:rPr lang="en-US" sz="4000" b="1" dirty="0" err="1" smtClean="0">
                <a:solidFill>
                  <a:srgbClr val="FF0000"/>
                </a:solidFill>
              </a:rPr>
              <a:t>Carcerulus</a:t>
            </a:r>
            <a:endParaRPr lang="ar-SA" sz="4000" b="1" dirty="0" smtClean="0">
              <a:solidFill>
                <a:srgbClr val="FF0000"/>
              </a:solidFill>
            </a:endParaRPr>
          </a:p>
          <a:p>
            <a:pPr algn="just" rtl="1"/>
            <a:r>
              <a:rPr lang="ar-SA" dirty="0" smtClean="0"/>
              <a:t>فيها الثمرة مكونه من عدة كرابل حيث تنشق الثمرة إلى عدد من الكرابل التي تنفصل عن بعضها وينشأ من كل كربلة ثميرة واحدة فقط كما في كثير من نباتات الفصيلة الخبازية </a:t>
            </a:r>
            <a:r>
              <a:rPr lang="en-US" dirty="0" err="1" smtClean="0">
                <a:solidFill>
                  <a:srgbClr val="FF0000"/>
                </a:solidFill>
              </a:rPr>
              <a:t>Malvaceae</a:t>
            </a:r>
            <a:r>
              <a:rPr lang="en-US" dirty="0" smtClean="0"/>
              <a:t> </a:t>
            </a:r>
            <a:r>
              <a:rPr lang="ar-SA" dirty="0" smtClean="0"/>
              <a:t> والفصيلة الشفوية </a:t>
            </a:r>
            <a:r>
              <a:rPr lang="en-US" dirty="0" err="1" smtClean="0">
                <a:solidFill>
                  <a:srgbClr val="FF0000"/>
                </a:solidFill>
              </a:rPr>
              <a:t>Labiateae</a:t>
            </a:r>
            <a:endParaRPr lang="en-US" dirty="0">
              <a:solidFill>
                <a:srgbClr val="FF0000"/>
              </a:solidFill>
            </a:endParaRPr>
          </a:p>
        </p:txBody>
      </p:sp>
      <p:pic>
        <p:nvPicPr>
          <p:cNvPr id="4" name="Picture 3" descr="scizocarp1.bmp"/>
          <p:cNvPicPr>
            <a:picLocks noChangeAspect="1"/>
          </p:cNvPicPr>
          <p:nvPr/>
        </p:nvPicPr>
        <p:blipFill>
          <a:blip r:embed="rId2" cstate="email"/>
          <a:stretch>
            <a:fillRect/>
          </a:stretch>
        </p:blipFill>
        <p:spPr>
          <a:xfrm>
            <a:off x="6019800" y="2971800"/>
            <a:ext cx="2162370" cy="1705284"/>
          </a:xfrm>
          <a:prstGeom prst="rect">
            <a:avLst/>
          </a:prstGeom>
        </p:spPr>
      </p:pic>
      <p:pic>
        <p:nvPicPr>
          <p:cNvPr id="1026" name="Picture 2"/>
          <p:cNvPicPr>
            <a:picLocks noChangeAspect="1" noChangeArrowheads="1"/>
          </p:cNvPicPr>
          <p:nvPr/>
        </p:nvPicPr>
        <p:blipFill>
          <a:blip r:embed="rId3" cstate="email"/>
          <a:srcRect/>
          <a:stretch>
            <a:fillRect/>
          </a:stretch>
        </p:blipFill>
        <p:spPr bwMode="auto">
          <a:xfrm>
            <a:off x="2438400" y="2819400"/>
            <a:ext cx="2674200" cy="2133600"/>
          </a:xfrm>
          <a:prstGeom prst="rect">
            <a:avLst/>
          </a:prstGeom>
          <a:noFill/>
          <a:ln w="9525">
            <a:noFill/>
            <a:miter lim="800000"/>
            <a:headEnd/>
            <a:tailEnd/>
          </a:ln>
          <a:effectLst/>
        </p:spPr>
      </p:pic>
      <p:pic>
        <p:nvPicPr>
          <p:cNvPr id="5" name="Picture 4" descr="carcerulus.jpg"/>
          <p:cNvPicPr>
            <a:picLocks noChangeAspect="1"/>
          </p:cNvPicPr>
          <p:nvPr/>
        </p:nvPicPr>
        <p:blipFill>
          <a:blip r:embed="rId4" cstate="email"/>
          <a:stretch>
            <a:fillRect/>
          </a:stretch>
        </p:blipFill>
        <p:spPr>
          <a:xfrm>
            <a:off x="3581400" y="5181600"/>
            <a:ext cx="3818835" cy="1447800"/>
          </a:xfrm>
          <a:prstGeom prst="rect">
            <a:avLst/>
          </a:prstGeom>
        </p:spPr>
      </p:pic>
      <p:pic>
        <p:nvPicPr>
          <p:cNvPr id="6" name="Picture 5" descr="carcerulus2.bmp"/>
          <p:cNvPicPr>
            <a:picLocks noChangeAspect="1"/>
          </p:cNvPicPr>
          <p:nvPr/>
        </p:nvPicPr>
        <p:blipFill>
          <a:blip r:embed="rId5" cstate="email"/>
          <a:stretch>
            <a:fillRect/>
          </a:stretch>
        </p:blipFill>
        <p:spPr>
          <a:xfrm>
            <a:off x="228600" y="2895600"/>
            <a:ext cx="2019300" cy="28507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strVal val="#ppt_w*2.5"/>
                                          </p:val>
                                        </p:tav>
                                        <p:tav tm="100000">
                                          <p:val>
                                            <p:strVal val="#ppt_w"/>
                                          </p:val>
                                        </p:tav>
                                      </p:tavLst>
                                    </p:anim>
                                    <p:anim calcmode="lin" valueType="num">
                                      <p:cBhvr>
                                        <p:cTn id="26" dur="500" fill="hold"/>
                                        <p:tgtEl>
                                          <p:spTgt spid="4"/>
                                        </p:tgtEl>
                                        <p:attrNameLst>
                                          <p:attrName>ppt_h</p:attrName>
                                        </p:attrNameLst>
                                      </p:cBhvr>
                                      <p:tavLst>
                                        <p:tav tm="0">
                                          <p:val>
                                            <p:strVal val="#ppt_h*0.01"/>
                                          </p:val>
                                        </p:tav>
                                        <p:tav tm="100000">
                                          <p:val>
                                            <p:strVal val="#ppt_h"/>
                                          </p:val>
                                        </p:tav>
                                      </p:tavLst>
                                    </p:anim>
                                    <p:anim calcmode="lin" valueType="num">
                                      <p:cBhvr>
                                        <p:cTn id="27" dur="500" fill="hold"/>
                                        <p:tgtEl>
                                          <p:spTgt spid="4"/>
                                        </p:tgtEl>
                                        <p:attrNameLst>
                                          <p:attrName>ppt_x</p:attrName>
                                        </p:attrNameLst>
                                      </p:cBhvr>
                                      <p:tavLst>
                                        <p:tav tm="0">
                                          <p:val>
                                            <p:strVal val="#ppt_x"/>
                                          </p:val>
                                        </p:tav>
                                        <p:tav tm="100000">
                                          <p:val>
                                            <p:strVal val="#ppt_x"/>
                                          </p:val>
                                        </p:tav>
                                      </p:tavLst>
                                    </p:anim>
                                    <p:anim calcmode="lin" valueType="num">
                                      <p:cBhvr>
                                        <p:cTn id="28" dur="500" fill="hold"/>
                                        <p:tgtEl>
                                          <p:spTgt spid="4"/>
                                        </p:tgtEl>
                                        <p:attrNameLst>
                                          <p:attrName>ppt_y</p:attrName>
                                        </p:attrNameLst>
                                      </p:cBhvr>
                                      <p:tavLst>
                                        <p:tav tm="0">
                                          <p:val>
                                            <p:strVal val="#ppt_h+1"/>
                                          </p:val>
                                        </p:tav>
                                        <p:tav tm="100000">
                                          <p:val>
                                            <p:strVal val="#ppt_y"/>
                                          </p:val>
                                        </p:tav>
                                      </p:tavLst>
                                    </p:anim>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strVal val="#ppt_w*2.5"/>
                                          </p:val>
                                        </p:tav>
                                        <p:tav tm="100000">
                                          <p:val>
                                            <p:strVal val="#ppt_w"/>
                                          </p:val>
                                        </p:tav>
                                      </p:tavLst>
                                    </p:anim>
                                    <p:anim calcmode="lin" valueType="num">
                                      <p:cBhvr>
                                        <p:cTn id="35" dur="500" fill="hold"/>
                                        <p:tgtEl>
                                          <p:spTgt spid="5"/>
                                        </p:tgtEl>
                                        <p:attrNameLst>
                                          <p:attrName>ppt_h</p:attrName>
                                        </p:attrNameLst>
                                      </p:cBhvr>
                                      <p:tavLst>
                                        <p:tav tm="0">
                                          <p:val>
                                            <p:strVal val="#ppt_h*0.01"/>
                                          </p:val>
                                        </p:tav>
                                        <p:tav tm="100000">
                                          <p:val>
                                            <p:strVal val="#ppt_h"/>
                                          </p:val>
                                        </p:tav>
                                      </p:tavLst>
                                    </p:anim>
                                    <p:anim calcmode="lin" valueType="num">
                                      <p:cBhvr>
                                        <p:cTn id="36" dur="500" fill="hold"/>
                                        <p:tgtEl>
                                          <p:spTgt spid="5"/>
                                        </p:tgtEl>
                                        <p:attrNameLst>
                                          <p:attrName>ppt_x</p:attrName>
                                        </p:attrNameLst>
                                      </p:cBhvr>
                                      <p:tavLst>
                                        <p:tav tm="0">
                                          <p:val>
                                            <p:strVal val="#ppt_x"/>
                                          </p:val>
                                        </p:tav>
                                        <p:tav tm="100000">
                                          <p:val>
                                            <p:strVal val="#ppt_x"/>
                                          </p:val>
                                        </p:tav>
                                      </p:tavLst>
                                    </p:anim>
                                    <p:anim calcmode="lin" valueType="num">
                                      <p:cBhvr>
                                        <p:cTn id="37" dur="500" fill="hold"/>
                                        <p:tgtEl>
                                          <p:spTgt spid="5"/>
                                        </p:tgtEl>
                                        <p:attrNameLst>
                                          <p:attrName>ppt_y</p:attrName>
                                        </p:attrNameLst>
                                      </p:cBhvr>
                                      <p:tavLst>
                                        <p:tav tm="0">
                                          <p:val>
                                            <p:strVal val="#ppt_h+1"/>
                                          </p:val>
                                        </p:tav>
                                        <p:tav tm="100000">
                                          <p:val>
                                            <p:strVal val="#ppt_y"/>
                                          </p:val>
                                        </p:tav>
                                      </p:tavLst>
                                    </p:anim>
                                    <p:animEffect transition="in" filter="fade">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nodeType="clickEffect">
                                  <p:stCondLst>
                                    <p:cond delay="0"/>
                                  </p:stCondLst>
                                  <p:childTnLst>
                                    <p:set>
                                      <p:cBhvr>
                                        <p:cTn id="42" dur="1" fill="hold">
                                          <p:stCondLst>
                                            <p:cond delay="0"/>
                                          </p:stCondLst>
                                        </p:cTn>
                                        <p:tgtEl>
                                          <p:spTgt spid="1026"/>
                                        </p:tgtEl>
                                        <p:attrNameLst>
                                          <p:attrName>style.visibility</p:attrName>
                                        </p:attrNameLst>
                                      </p:cBhvr>
                                      <p:to>
                                        <p:strVal val="visible"/>
                                      </p:to>
                                    </p:set>
                                    <p:anim calcmode="lin" valueType="num">
                                      <p:cBhvr>
                                        <p:cTn id="43" dur="500" fill="hold"/>
                                        <p:tgtEl>
                                          <p:spTgt spid="1026"/>
                                        </p:tgtEl>
                                        <p:attrNameLst>
                                          <p:attrName>ppt_w</p:attrName>
                                        </p:attrNameLst>
                                      </p:cBhvr>
                                      <p:tavLst>
                                        <p:tav tm="0">
                                          <p:val>
                                            <p:strVal val="#ppt_w*2.5"/>
                                          </p:val>
                                        </p:tav>
                                        <p:tav tm="100000">
                                          <p:val>
                                            <p:strVal val="#ppt_w"/>
                                          </p:val>
                                        </p:tav>
                                      </p:tavLst>
                                    </p:anim>
                                    <p:anim calcmode="lin" valueType="num">
                                      <p:cBhvr>
                                        <p:cTn id="44" dur="500" fill="hold"/>
                                        <p:tgtEl>
                                          <p:spTgt spid="1026"/>
                                        </p:tgtEl>
                                        <p:attrNameLst>
                                          <p:attrName>ppt_h</p:attrName>
                                        </p:attrNameLst>
                                      </p:cBhvr>
                                      <p:tavLst>
                                        <p:tav tm="0">
                                          <p:val>
                                            <p:strVal val="#ppt_h*0.01"/>
                                          </p:val>
                                        </p:tav>
                                        <p:tav tm="100000">
                                          <p:val>
                                            <p:strVal val="#ppt_h"/>
                                          </p:val>
                                        </p:tav>
                                      </p:tavLst>
                                    </p:anim>
                                    <p:anim calcmode="lin" valueType="num">
                                      <p:cBhvr>
                                        <p:cTn id="45" dur="500" fill="hold"/>
                                        <p:tgtEl>
                                          <p:spTgt spid="1026"/>
                                        </p:tgtEl>
                                        <p:attrNameLst>
                                          <p:attrName>ppt_x</p:attrName>
                                        </p:attrNameLst>
                                      </p:cBhvr>
                                      <p:tavLst>
                                        <p:tav tm="0">
                                          <p:val>
                                            <p:strVal val="#ppt_x"/>
                                          </p:val>
                                        </p:tav>
                                        <p:tav tm="100000">
                                          <p:val>
                                            <p:strVal val="#ppt_x"/>
                                          </p:val>
                                        </p:tav>
                                      </p:tavLst>
                                    </p:anim>
                                    <p:anim calcmode="lin" valueType="num">
                                      <p:cBhvr>
                                        <p:cTn id="46" dur="500" fill="hold"/>
                                        <p:tgtEl>
                                          <p:spTgt spid="1026"/>
                                        </p:tgtEl>
                                        <p:attrNameLst>
                                          <p:attrName>ppt_y</p:attrName>
                                        </p:attrNameLst>
                                      </p:cBhvr>
                                      <p:tavLst>
                                        <p:tav tm="0">
                                          <p:val>
                                            <p:strVal val="#ppt_h+1"/>
                                          </p:val>
                                        </p:tav>
                                        <p:tav tm="100000">
                                          <p:val>
                                            <p:strVal val="#ppt_y"/>
                                          </p:val>
                                        </p:tav>
                                      </p:tavLst>
                                    </p:anim>
                                    <p:animEffect transition="in" filter="fade">
                                      <p:cBhvr>
                                        <p:cTn id="47" dur="500"/>
                                        <p:tgtEl>
                                          <p:spTgt spid="1026"/>
                                        </p:tgtEl>
                                      </p:cBhvr>
                                    </p:animEffect>
                                  </p:childTnLst>
                                </p:cTn>
                              </p:par>
                            </p:childTnLst>
                          </p:cTn>
                        </p:par>
                      </p:childTnLst>
                    </p:cTn>
                  </p:par>
                  <p:par>
                    <p:cTn id="48" fill="hold">
                      <p:stCondLst>
                        <p:cond delay="indefinite"/>
                      </p:stCondLst>
                      <p:childTnLst>
                        <p:par>
                          <p:cTn id="49" fill="hold">
                            <p:stCondLst>
                              <p:cond delay="0"/>
                            </p:stCondLst>
                            <p:childTnLst>
                              <p:par>
                                <p:cTn id="50" presetID="58" presetClass="entr" presetSubtype="0" accel="100000"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p:cTn id="52" dur="500" fill="hold"/>
                                        <p:tgtEl>
                                          <p:spTgt spid="6"/>
                                        </p:tgtEl>
                                        <p:attrNameLst>
                                          <p:attrName>ppt_w</p:attrName>
                                        </p:attrNameLst>
                                      </p:cBhvr>
                                      <p:tavLst>
                                        <p:tav tm="0">
                                          <p:val>
                                            <p:strVal val="#ppt_w*2.5"/>
                                          </p:val>
                                        </p:tav>
                                        <p:tav tm="100000">
                                          <p:val>
                                            <p:strVal val="#ppt_w"/>
                                          </p:val>
                                        </p:tav>
                                      </p:tavLst>
                                    </p:anim>
                                    <p:anim calcmode="lin" valueType="num">
                                      <p:cBhvr>
                                        <p:cTn id="53" dur="500" fill="hold"/>
                                        <p:tgtEl>
                                          <p:spTgt spid="6"/>
                                        </p:tgtEl>
                                        <p:attrNameLst>
                                          <p:attrName>ppt_h</p:attrName>
                                        </p:attrNameLst>
                                      </p:cBhvr>
                                      <p:tavLst>
                                        <p:tav tm="0">
                                          <p:val>
                                            <p:strVal val="#ppt_h*0.01"/>
                                          </p:val>
                                        </p:tav>
                                        <p:tav tm="100000">
                                          <p:val>
                                            <p:strVal val="#ppt_h"/>
                                          </p:val>
                                        </p:tav>
                                      </p:tavLst>
                                    </p:anim>
                                    <p:anim calcmode="lin" valueType="num">
                                      <p:cBhvr>
                                        <p:cTn id="54" dur="500" fill="hold"/>
                                        <p:tgtEl>
                                          <p:spTgt spid="6"/>
                                        </p:tgtEl>
                                        <p:attrNameLst>
                                          <p:attrName>ppt_x</p:attrName>
                                        </p:attrNameLst>
                                      </p:cBhvr>
                                      <p:tavLst>
                                        <p:tav tm="0">
                                          <p:val>
                                            <p:strVal val="#ppt_x"/>
                                          </p:val>
                                        </p:tav>
                                        <p:tav tm="100000">
                                          <p:val>
                                            <p:strVal val="#ppt_x"/>
                                          </p:val>
                                        </p:tav>
                                      </p:tavLst>
                                    </p:anim>
                                    <p:anim calcmode="lin" valueType="num">
                                      <p:cBhvr>
                                        <p:cTn id="55" dur="500" fill="hold"/>
                                        <p:tgtEl>
                                          <p:spTgt spid="6"/>
                                        </p:tgtEl>
                                        <p:attrNameLst>
                                          <p:attrName>ppt_y</p:attrName>
                                        </p:attrNameLst>
                                      </p:cBhvr>
                                      <p:tavLst>
                                        <p:tav tm="0">
                                          <p:val>
                                            <p:strVal val="#ppt_h+1"/>
                                          </p:val>
                                        </p:tav>
                                        <p:tav tm="100000">
                                          <p:val>
                                            <p:strVal val="#ppt_y"/>
                                          </p:val>
                                        </p:tav>
                                      </p:tavLst>
                                    </p:anim>
                                    <p:animEffect transition="in" filter="fade">
                                      <p:cBhvr>
                                        <p:cTn id="5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04800" y="304800"/>
            <a:ext cx="8610600" cy="2667000"/>
          </a:xfrm>
          <a:prstGeom prst="rect">
            <a:avLst/>
          </a:prstGeom>
        </p:spPr>
        <p:txBody>
          <a:bodyPr/>
          <a:lstStyle/>
          <a:p>
            <a:pPr marL="514350" marR="0" lvl="0" indent="-514350" algn="r" defTabSz="914400" rtl="1" eaLnBrk="1" fontAlgn="base" latinLnBrk="0" hangingPunct="1">
              <a:lnSpc>
                <a:spcPct val="90000"/>
              </a:lnSpc>
              <a:spcBef>
                <a:spcPct val="20000"/>
              </a:spcBef>
              <a:spcAft>
                <a:spcPct val="0"/>
              </a:spcAft>
              <a:buClr>
                <a:srgbClr val="FF0000"/>
              </a:buClr>
              <a:buSzPct val="100000"/>
              <a:buFont typeface="+mj-lt"/>
              <a:buAutoNum type="arabicParenR" startAt="2"/>
              <a:tabLst/>
              <a:defRPr/>
            </a:pPr>
            <a:r>
              <a:rPr lang="ar-SA" sz="4000" b="1" dirty="0" smtClean="0">
                <a:solidFill>
                  <a:srgbClr val="FF0000"/>
                </a:solidFill>
                <a:latin typeface="+mn-lt"/>
                <a:cs typeface="+mn-cs"/>
              </a:rPr>
              <a:t>رجما منشقة </a:t>
            </a:r>
            <a:r>
              <a:rPr lang="en-US" sz="4000" b="1" dirty="0" err="1" smtClean="0">
                <a:solidFill>
                  <a:srgbClr val="FF0000"/>
                </a:solidFill>
                <a:latin typeface="+mn-lt"/>
                <a:cs typeface="+mn-cs"/>
              </a:rPr>
              <a:t>Regma</a:t>
            </a:r>
            <a:r>
              <a:rPr kumimoji="0" lang="ar-SA" sz="3200" b="0" i="0" u="none" strike="noStrike" kern="0" cap="none" spc="0" normalizeH="0" baseline="0" noProof="0" dirty="0" smtClean="0">
                <a:ln>
                  <a:noFill/>
                </a:ln>
                <a:solidFill>
                  <a:schemeClr val="tx1"/>
                </a:solidFill>
                <a:effectLst/>
                <a:uLnTx/>
                <a:uFillTx/>
                <a:latin typeface="+mn-lt"/>
                <a:ea typeface="+mn-ea"/>
                <a:cs typeface="+mn-cs"/>
              </a:rPr>
              <a:t> </a:t>
            </a:r>
          </a:p>
          <a:p>
            <a:pPr marL="342900" lvl="0" indent="-342900" algn="just" rtl="1">
              <a:lnSpc>
                <a:spcPct val="90000"/>
              </a:lnSpc>
              <a:spcBef>
                <a:spcPct val="20000"/>
              </a:spcBef>
              <a:buClr>
                <a:schemeClr val="tx2"/>
              </a:buClr>
              <a:buSzPct val="75000"/>
              <a:defRPr/>
            </a:pPr>
            <a:r>
              <a:rPr kumimoji="0" lang="ar-SA" sz="3200" kern="0" dirty="0" smtClean="0">
                <a:latin typeface="+mn-lt"/>
                <a:cs typeface="+mn-cs"/>
              </a:rPr>
              <a:t>هنا تتكون الثمرة من كربلتين أو أكثر حيث تنفصل هذه الكرابل بصعوبة عن بعضها وعادة ما تتفتح هذه الثمرات وتنتثر منها البذور كما هو الحال في ثمرة الخروع التي تتكون من ثلاث كرابل </a:t>
            </a:r>
            <a:r>
              <a:rPr kumimoji="0" lang="en-US" sz="3200" kern="0" dirty="0" smtClean="0">
                <a:solidFill>
                  <a:srgbClr val="FF0000"/>
                </a:solidFill>
                <a:latin typeface="+mn-lt"/>
                <a:cs typeface="+mn-cs"/>
              </a:rPr>
              <a:t>Coca</a:t>
            </a:r>
            <a:r>
              <a:rPr kumimoji="0" lang="ar-SA" sz="3200" kern="0" dirty="0" smtClean="0">
                <a:latin typeface="+mn-lt"/>
                <a:cs typeface="+mn-cs"/>
              </a:rPr>
              <a:t> او في ثمرة </a:t>
            </a:r>
            <a:r>
              <a:rPr kumimoji="0" lang="en-US" sz="3200" kern="0" dirty="0" smtClean="0">
                <a:solidFill>
                  <a:srgbClr val="FF0000"/>
                </a:solidFill>
                <a:latin typeface="+mn-lt"/>
                <a:cs typeface="+mn-cs"/>
              </a:rPr>
              <a:t>geranium</a:t>
            </a:r>
            <a:r>
              <a:rPr kumimoji="0" lang="ar-SA" sz="3200" kern="0" dirty="0" smtClean="0">
                <a:latin typeface="+mn-lt"/>
                <a:cs typeface="+mn-cs"/>
              </a:rPr>
              <a:t> التي تتكون من خمس كرابل</a:t>
            </a:r>
            <a:r>
              <a:rPr kumimoji="0" lang="ar-SA" sz="3200" b="0" i="0" u="none" strike="noStrike" kern="0" cap="none" spc="0" normalizeH="0" baseline="0" noProof="0" dirty="0" smtClean="0">
                <a:ln>
                  <a:noFill/>
                </a:ln>
                <a:solidFill>
                  <a:schemeClr val="tx1"/>
                </a:solidFill>
                <a:effectLst/>
                <a:uLnTx/>
                <a:uFillTx/>
                <a:latin typeface="+mn-lt"/>
                <a:ea typeface="+mn-ea"/>
                <a:cs typeface="+mn-cs"/>
              </a:rPr>
              <a:t>  </a:t>
            </a:r>
          </a:p>
        </p:txBody>
      </p:sp>
      <p:pic>
        <p:nvPicPr>
          <p:cNvPr id="2050" name="Picture 2"/>
          <p:cNvPicPr>
            <a:picLocks noChangeAspect="1" noChangeArrowheads="1"/>
          </p:cNvPicPr>
          <p:nvPr/>
        </p:nvPicPr>
        <p:blipFill>
          <a:blip r:embed="rId2" cstate="email"/>
          <a:srcRect/>
          <a:stretch>
            <a:fillRect/>
          </a:stretch>
        </p:blipFill>
        <p:spPr bwMode="auto">
          <a:xfrm>
            <a:off x="838200" y="2743200"/>
            <a:ext cx="2973945" cy="1981200"/>
          </a:xfrm>
          <a:prstGeom prst="rect">
            <a:avLst/>
          </a:prstGeom>
          <a:noFill/>
          <a:ln w="9525">
            <a:noFill/>
            <a:miter lim="800000"/>
            <a:headEnd/>
            <a:tailEnd/>
          </a:ln>
          <a:effectLst/>
        </p:spPr>
      </p:pic>
      <p:pic>
        <p:nvPicPr>
          <p:cNvPr id="5" name="Picture 4" descr="geranium fruit.jpg"/>
          <p:cNvPicPr>
            <a:picLocks noChangeAspect="1"/>
          </p:cNvPicPr>
          <p:nvPr/>
        </p:nvPicPr>
        <p:blipFill>
          <a:blip r:embed="rId3" cstate="email"/>
          <a:stretch>
            <a:fillRect/>
          </a:stretch>
        </p:blipFill>
        <p:spPr>
          <a:xfrm>
            <a:off x="4267200" y="2971800"/>
            <a:ext cx="2812596" cy="1485900"/>
          </a:xfrm>
          <a:prstGeom prst="rect">
            <a:avLst/>
          </a:prstGeom>
        </p:spPr>
      </p:pic>
      <p:pic>
        <p:nvPicPr>
          <p:cNvPr id="6" name="Picture 5" descr="geranium fruit1.jpg"/>
          <p:cNvPicPr>
            <a:picLocks noChangeAspect="1"/>
          </p:cNvPicPr>
          <p:nvPr/>
        </p:nvPicPr>
        <p:blipFill>
          <a:blip r:embed="rId4" cstate="email"/>
          <a:stretch>
            <a:fillRect/>
          </a:stretch>
        </p:blipFill>
        <p:spPr>
          <a:xfrm>
            <a:off x="1295400" y="4953000"/>
            <a:ext cx="2190750" cy="1533525"/>
          </a:xfrm>
          <a:prstGeom prst="rect">
            <a:avLst/>
          </a:prstGeom>
        </p:spPr>
      </p:pic>
      <p:pic>
        <p:nvPicPr>
          <p:cNvPr id="7" name="Picture 6" descr="cocoa fruit.jpg"/>
          <p:cNvPicPr>
            <a:picLocks noChangeAspect="1"/>
          </p:cNvPicPr>
          <p:nvPr/>
        </p:nvPicPr>
        <p:blipFill>
          <a:blip r:embed="rId5" cstate="email"/>
          <a:stretch>
            <a:fillRect/>
          </a:stretch>
        </p:blipFill>
        <p:spPr>
          <a:xfrm>
            <a:off x="6477000" y="4495800"/>
            <a:ext cx="2295525" cy="2112797"/>
          </a:xfrm>
          <a:prstGeom prst="rect">
            <a:avLst/>
          </a:prstGeom>
        </p:spPr>
      </p:pic>
      <p:pic>
        <p:nvPicPr>
          <p:cNvPr id="8" name="Picture 7" descr="cocoflower.bmp"/>
          <p:cNvPicPr>
            <a:picLocks noChangeAspect="1"/>
          </p:cNvPicPr>
          <p:nvPr/>
        </p:nvPicPr>
        <p:blipFill>
          <a:blip r:embed="rId6" cstate="email"/>
          <a:stretch>
            <a:fillRect/>
          </a:stretch>
        </p:blipFill>
        <p:spPr>
          <a:xfrm>
            <a:off x="4114800" y="4800600"/>
            <a:ext cx="1971429" cy="17047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1000"/>
                                        <p:tgtEl>
                                          <p:spTgt spid="4">
                                            <p:txEl>
                                              <p:pRg st="1" end="1"/>
                                            </p:txEl>
                                          </p:spTgt>
                                        </p:tgtEl>
                                      </p:cBhvr>
                                    </p:animEffect>
                                    <p:anim calcmode="lin" valueType="num">
                                      <p:cBhvr>
                                        <p:cTn id="1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900" decel="100000" fill="hold"/>
                                        <p:tgtEl>
                                          <p:spTgt spid="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2050"/>
                                        </p:tgtEl>
                                        <p:attrNameLst>
                                          <p:attrName>style.visibility</p:attrName>
                                        </p:attrNameLst>
                                      </p:cBhvr>
                                      <p:to>
                                        <p:strVal val="visible"/>
                                      </p:to>
                                    </p:set>
                                    <p:animEffect transition="in" filter="fade">
                                      <p:cBhvr>
                                        <p:cTn id="31" dur="1000"/>
                                        <p:tgtEl>
                                          <p:spTgt spid="2050"/>
                                        </p:tgtEl>
                                      </p:cBhvr>
                                    </p:animEffect>
                                    <p:anim calcmode="lin" valueType="num">
                                      <p:cBhvr>
                                        <p:cTn id="32" dur="1000" fill="hold"/>
                                        <p:tgtEl>
                                          <p:spTgt spid="2050"/>
                                        </p:tgtEl>
                                        <p:attrNameLst>
                                          <p:attrName>ppt_x</p:attrName>
                                        </p:attrNameLst>
                                      </p:cBhvr>
                                      <p:tavLst>
                                        <p:tav tm="0">
                                          <p:val>
                                            <p:strVal val="#ppt_x"/>
                                          </p:val>
                                        </p:tav>
                                        <p:tav tm="100000">
                                          <p:val>
                                            <p:strVal val="#ppt_x"/>
                                          </p:val>
                                        </p:tav>
                                      </p:tavLst>
                                    </p:anim>
                                    <p:anim calcmode="lin" valueType="num">
                                      <p:cBhvr>
                                        <p:cTn id="33" dur="900" decel="100000" fill="hold"/>
                                        <p:tgtEl>
                                          <p:spTgt spid="205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50"/>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900" decel="100000" fill="hold"/>
                                        <p:tgtEl>
                                          <p:spTgt spid="7"/>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900" decel="100000" fill="hold"/>
                                        <p:tgtEl>
                                          <p:spTgt spid="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1000"/>
                                        <p:tgtEl>
                                          <p:spTgt spid="6"/>
                                        </p:tgtEl>
                                      </p:cBhvr>
                                    </p:animEffect>
                                    <p:anim calcmode="lin" valueType="num">
                                      <p:cBhvr>
                                        <p:cTn id="56" dur="1000" fill="hold"/>
                                        <p:tgtEl>
                                          <p:spTgt spid="6"/>
                                        </p:tgtEl>
                                        <p:attrNameLst>
                                          <p:attrName>ppt_x</p:attrName>
                                        </p:attrNameLst>
                                      </p:cBhvr>
                                      <p:tavLst>
                                        <p:tav tm="0">
                                          <p:val>
                                            <p:strVal val="#ppt_x"/>
                                          </p:val>
                                        </p:tav>
                                        <p:tav tm="100000">
                                          <p:val>
                                            <p:strVal val="#ppt_x"/>
                                          </p:val>
                                        </p:tav>
                                      </p:tavLst>
                                    </p:anim>
                                    <p:anim calcmode="lin" valueType="num">
                                      <p:cBhvr>
                                        <p:cTn id="57" dur="900" decel="100000" fill="hold"/>
                                        <p:tgtEl>
                                          <p:spTgt spid="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381000"/>
            <a:ext cx="8382000" cy="3352800"/>
          </a:xfrm>
          <a:prstGeom prst="rect">
            <a:avLst/>
          </a:prstGeom>
        </p:spPr>
        <p:txBody>
          <a:bodyPr/>
          <a:lstStyle/>
          <a:p>
            <a:pPr marL="742950" marR="0" lvl="0" indent="-742950" algn="r" defTabSz="914400" rtl="1" eaLnBrk="1" fontAlgn="base" latinLnBrk="0" hangingPunct="1">
              <a:lnSpc>
                <a:spcPct val="90000"/>
              </a:lnSpc>
              <a:spcBef>
                <a:spcPct val="20000"/>
              </a:spcBef>
              <a:spcAft>
                <a:spcPct val="0"/>
              </a:spcAft>
              <a:buClr>
                <a:srgbClr val="FF0000"/>
              </a:buClr>
              <a:buSzPct val="100000"/>
              <a:buFont typeface="+mj-lt"/>
              <a:buAutoNum type="arabicParenR" startAt="3"/>
              <a:tabLst/>
              <a:defRPr/>
            </a:pPr>
            <a:r>
              <a:rPr kumimoji="0" lang="ar-SA" sz="4000" b="1" kern="0" noProof="0" dirty="0" smtClean="0">
                <a:solidFill>
                  <a:srgbClr val="FF0000"/>
                </a:solidFill>
                <a:latin typeface="+mn-lt"/>
                <a:cs typeface="+mn-cs"/>
              </a:rPr>
              <a:t>خيمية منشقة </a:t>
            </a:r>
            <a:r>
              <a:rPr kumimoji="0" lang="en-US" sz="4000" b="1" kern="0" noProof="0" dirty="0" err="1" smtClean="0">
                <a:solidFill>
                  <a:srgbClr val="FF0000"/>
                </a:solidFill>
                <a:latin typeface="+mn-lt"/>
                <a:cs typeface="+mn-cs"/>
              </a:rPr>
              <a:t>Cremocarp</a:t>
            </a:r>
            <a:r>
              <a:rPr kumimoji="0" lang="ar-SA" sz="4000" b="1" kern="0" noProof="0" dirty="0" smtClean="0">
                <a:solidFill>
                  <a:srgbClr val="FF0000"/>
                </a:solidFill>
                <a:latin typeface="+mn-lt"/>
                <a:cs typeface="+mn-cs"/>
              </a:rPr>
              <a:t> </a:t>
            </a:r>
          </a:p>
          <a:p>
            <a:pPr marL="342900" marR="0" lvl="0" indent="-342900" algn="just" defTabSz="914400" rtl="1" eaLnBrk="1" fontAlgn="base" latinLnBrk="0" hangingPunct="1">
              <a:lnSpc>
                <a:spcPct val="90000"/>
              </a:lnSpc>
              <a:spcBef>
                <a:spcPct val="20000"/>
              </a:spcBef>
              <a:spcAft>
                <a:spcPct val="0"/>
              </a:spcAft>
              <a:buClr>
                <a:schemeClr val="tx2"/>
              </a:buClr>
              <a:buSzPct val="75000"/>
              <a:buFont typeface="Wingdings" pitchFamily="2" charset="2"/>
              <a:buChar char="l"/>
              <a:tabLst/>
              <a:defRPr/>
            </a:pPr>
            <a:r>
              <a:rPr kumimoji="0" lang="ar-SA" sz="3200" b="0" i="0" u="none" strike="noStrike" kern="0" cap="none" spc="0" normalizeH="0" baseline="0" dirty="0" smtClean="0">
                <a:ln>
                  <a:noFill/>
                </a:ln>
                <a:solidFill>
                  <a:schemeClr val="tx1"/>
                </a:solidFill>
                <a:effectLst/>
                <a:uLnTx/>
                <a:uFillTx/>
                <a:latin typeface="+mn-lt"/>
                <a:ea typeface="+mn-ea"/>
                <a:cs typeface="+mn-cs"/>
              </a:rPr>
              <a:t>هذه الثمرة تنتشأ من مبيض</a:t>
            </a:r>
            <a:r>
              <a:rPr kumimoji="0" lang="ar-SA" sz="3200" b="0" i="0" u="none" strike="noStrike" kern="0" cap="none" spc="0" normalizeH="0" dirty="0" smtClean="0">
                <a:ln>
                  <a:noFill/>
                </a:ln>
                <a:solidFill>
                  <a:schemeClr val="tx1"/>
                </a:solidFill>
                <a:effectLst/>
                <a:uLnTx/>
                <a:uFillTx/>
                <a:latin typeface="+mn-lt"/>
                <a:ea typeface="+mn-ea"/>
                <a:cs typeface="+mn-cs"/>
              </a:rPr>
              <a:t> سفلي مكون من كربلتين ملتحمتين ومسكنين وبكل مسكن بذرة واحدة عادة ما تكون قمية ، وعند النضج تنشق الثمرة طولياً إلى ثمرتين وتظل كل من الثميرتين متصلة من القمة بواسطة حامل كربل </a:t>
            </a:r>
            <a:r>
              <a:rPr kumimoji="0" lang="en-US" sz="3200" kern="0" dirty="0" err="1" smtClean="0">
                <a:solidFill>
                  <a:srgbClr val="FF0000"/>
                </a:solidFill>
                <a:latin typeface="+mn-lt"/>
                <a:cs typeface="+mn-cs"/>
              </a:rPr>
              <a:t>Carpophore</a:t>
            </a:r>
            <a:r>
              <a:rPr kumimoji="0" lang="ar-SA" sz="3200" kern="0" dirty="0" smtClean="0">
                <a:latin typeface="+mn-lt"/>
                <a:cs typeface="+mn-cs"/>
              </a:rPr>
              <a:t> كما في الجزر ، وهذا ما يميز الفصيلة الخيمية. وقد تكون الثميرات جناحية كما في ثمرة الأسفندان.</a:t>
            </a:r>
            <a:endParaRPr kumimoji="0" lang="ar-SA" sz="32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3074" name="Picture 2"/>
          <p:cNvPicPr>
            <a:picLocks noChangeAspect="1" noChangeArrowheads="1"/>
          </p:cNvPicPr>
          <p:nvPr/>
        </p:nvPicPr>
        <p:blipFill>
          <a:blip r:embed="rId2" cstate="email"/>
          <a:srcRect/>
          <a:stretch>
            <a:fillRect/>
          </a:stretch>
        </p:blipFill>
        <p:spPr bwMode="auto">
          <a:xfrm>
            <a:off x="316790" y="3962400"/>
            <a:ext cx="1635835" cy="1905000"/>
          </a:xfrm>
          <a:prstGeom prst="rect">
            <a:avLst/>
          </a:prstGeom>
          <a:noFill/>
          <a:ln w="9525">
            <a:noFill/>
            <a:miter lim="800000"/>
            <a:headEnd/>
            <a:tailEnd/>
          </a:ln>
          <a:effectLst/>
        </p:spPr>
      </p:pic>
      <p:pic>
        <p:nvPicPr>
          <p:cNvPr id="5" name="Picture 4" descr="carpophore2.jpg"/>
          <p:cNvPicPr>
            <a:picLocks noChangeAspect="1"/>
          </p:cNvPicPr>
          <p:nvPr/>
        </p:nvPicPr>
        <p:blipFill>
          <a:blip r:embed="rId3" cstate="email"/>
          <a:stretch>
            <a:fillRect/>
          </a:stretch>
        </p:blipFill>
        <p:spPr>
          <a:xfrm>
            <a:off x="3429000" y="5181600"/>
            <a:ext cx="2590800" cy="1450848"/>
          </a:xfrm>
          <a:prstGeom prst="rect">
            <a:avLst/>
          </a:prstGeom>
        </p:spPr>
      </p:pic>
      <p:pic>
        <p:nvPicPr>
          <p:cNvPr id="6" name="Picture 5" descr="cremocarp.jpg"/>
          <p:cNvPicPr>
            <a:picLocks noChangeAspect="1"/>
          </p:cNvPicPr>
          <p:nvPr/>
        </p:nvPicPr>
        <p:blipFill>
          <a:blip r:embed="rId4" cstate="email"/>
          <a:stretch>
            <a:fillRect/>
          </a:stretch>
        </p:blipFill>
        <p:spPr>
          <a:xfrm>
            <a:off x="6172200" y="4038600"/>
            <a:ext cx="2705100" cy="1685925"/>
          </a:xfrm>
          <a:prstGeom prst="rect">
            <a:avLst/>
          </a:prstGeom>
        </p:spPr>
      </p:pic>
      <p:pic>
        <p:nvPicPr>
          <p:cNvPr id="7" name="Picture 6" descr="cremocarp1.jpg"/>
          <p:cNvPicPr>
            <a:picLocks noChangeAspect="1"/>
          </p:cNvPicPr>
          <p:nvPr/>
        </p:nvPicPr>
        <p:blipFill>
          <a:blip r:embed="rId5" cstate="email"/>
          <a:stretch>
            <a:fillRect/>
          </a:stretch>
        </p:blipFill>
        <p:spPr>
          <a:xfrm>
            <a:off x="2133600" y="3733800"/>
            <a:ext cx="2971800" cy="154305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990600"/>
            <a:ext cx="8229600" cy="4876800"/>
          </a:xfrm>
          <a:prstGeom prst="rect">
            <a:avLst/>
          </a:prstGeom>
        </p:spPr>
        <p:txBody>
          <a:bodyPr/>
          <a:lstStyle/>
          <a:p>
            <a:pPr marL="742950" marR="0" lvl="0" indent="-742950" algn="r" defTabSz="914400" rtl="1" eaLnBrk="1" fontAlgn="base" latinLnBrk="0" hangingPunct="1">
              <a:lnSpc>
                <a:spcPct val="90000"/>
              </a:lnSpc>
              <a:spcBef>
                <a:spcPct val="20000"/>
              </a:spcBef>
              <a:spcAft>
                <a:spcPct val="0"/>
              </a:spcAft>
              <a:buClr>
                <a:srgbClr val="FF0000"/>
              </a:buClr>
              <a:buSzPct val="100000"/>
              <a:buFont typeface="+mj-lt"/>
              <a:buAutoNum type="arabicParenR" startAt="4"/>
              <a:tabLst/>
              <a:defRPr/>
            </a:pPr>
            <a:r>
              <a:rPr kumimoji="0" lang="ar-SA" sz="4000" b="1" kern="0" noProof="0" dirty="0" smtClean="0">
                <a:solidFill>
                  <a:srgbClr val="FF0000"/>
                </a:solidFill>
                <a:latin typeface="+mn-lt"/>
                <a:cs typeface="+mn-cs"/>
              </a:rPr>
              <a:t>قرظة منشقة </a:t>
            </a:r>
            <a:r>
              <a:rPr kumimoji="0" lang="en-US" sz="4000" b="1" kern="0" noProof="0" dirty="0" err="1" smtClean="0">
                <a:solidFill>
                  <a:srgbClr val="FF0000"/>
                </a:solidFill>
                <a:latin typeface="+mn-lt"/>
                <a:cs typeface="+mn-cs"/>
              </a:rPr>
              <a:t>Lomentum</a:t>
            </a:r>
            <a:r>
              <a:rPr kumimoji="0" lang="ar-SA" sz="4000" b="1" kern="0" noProof="0" dirty="0" smtClean="0">
                <a:solidFill>
                  <a:srgbClr val="FF0000"/>
                </a:solidFill>
                <a:latin typeface="+mn-lt"/>
                <a:cs typeface="+mn-cs"/>
              </a:rPr>
              <a:t> </a:t>
            </a:r>
          </a:p>
          <a:p>
            <a:pPr marL="342900" marR="0" lvl="0" indent="-342900" algn="just" defTabSz="914400" rtl="1" eaLnBrk="1" fontAlgn="base" latinLnBrk="0" hangingPunct="1">
              <a:lnSpc>
                <a:spcPct val="90000"/>
              </a:lnSpc>
              <a:spcBef>
                <a:spcPct val="20000"/>
              </a:spcBef>
              <a:spcAft>
                <a:spcPct val="0"/>
              </a:spcAft>
              <a:buClr>
                <a:schemeClr val="tx2"/>
              </a:buClr>
              <a:buSzPct val="75000"/>
              <a:buFont typeface="Wingdings" pitchFamily="2" charset="2"/>
              <a:buChar char="l"/>
              <a:tabLst/>
              <a:defRPr/>
            </a:pPr>
            <a:r>
              <a:rPr kumimoji="0" lang="ar-SA" sz="3200" kern="0" dirty="0" smtClean="0">
                <a:solidFill>
                  <a:srgbClr val="FFFF66"/>
                </a:solidFill>
                <a:latin typeface="+mn-lt"/>
                <a:cs typeface="+mn-cs"/>
              </a:rPr>
              <a:t>وهذه الثمرة تتكون من كربله أو كربلتين ملتحمين وهي تعتبر نوع متحور من الباقلاء </a:t>
            </a:r>
            <a:r>
              <a:rPr kumimoji="0" lang="en-US" sz="3200" kern="0" dirty="0" err="1" smtClean="0">
                <a:solidFill>
                  <a:srgbClr val="FF0000"/>
                </a:solidFill>
                <a:latin typeface="+mn-lt"/>
                <a:cs typeface="+mn-cs"/>
              </a:rPr>
              <a:t>Leguminosae</a:t>
            </a:r>
            <a:r>
              <a:rPr kumimoji="0" lang="ar-SA" sz="3200" kern="0" dirty="0" smtClean="0">
                <a:solidFill>
                  <a:srgbClr val="FFFF66"/>
                </a:solidFill>
                <a:latin typeface="+mn-lt"/>
                <a:cs typeface="+mn-cs"/>
              </a:rPr>
              <a:t> كما في حالة الفول السوداني والسنط وتوجد حزوز حلقية على الثمرة عادة ويوجد بين البذور حواجز عرضية وتنشق الثمرة عند النضج في أماكن الحزوز أي أن الثمرة لا تتفتح وتنتثر بذورها ، وإنما تتجزأ إلى عدة أجزاء غير متفتحة بكل منها بذرة واحدة</a:t>
            </a:r>
            <a:endParaRPr kumimoji="0" lang="en-US" sz="3200" kern="0" dirty="0" smtClean="0">
              <a:solidFill>
                <a:srgbClr val="FFFF66"/>
              </a:solidFill>
              <a:latin typeface="+mn-lt"/>
              <a:cs typeface="+mn-cs"/>
            </a:endParaRPr>
          </a:p>
          <a:p>
            <a:pPr marL="342900" marR="0" lvl="0" indent="-342900" algn="just" defTabSz="914400" rtl="1" eaLnBrk="1" fontAlgn="base" latinLnBrk="0" hangingPunct="1">
              <a:lnSpc>
                <a:spcPct val="90000"/>
              </a:lnSpc>
              <a:spcBef>
                <a:spcPct val="20000"/>
              </a:spcBef>
              <a:spcAft>
                <a:spcPct val="0"/>
              </a:spcAft>
              <a:buClr>
                <a:schemeClr val="tx2"/>
              </a:buClr>
              <a:buSzPct val="75000"/>
              <a:buFont typeface="Wingdings" pitchFamily="2" charset="2"/>
              <a:buChar char="l"/>
              <a:tabLst/>
              <a:defRPr/>
            </a:pPr>
            <a:r>
              <a:rPr kumimoji="0" lang="ar-SA" sz="3200" kern="0" dirty="0" smtClean="0">
                <a:latin typeface="+mn-lt"/>
                <a:cs typeface="+mn-cs"/>
              </a:rPr>
              <a:t> </a:t>
            </a:r>
            <a:r>
              <a:rPr kumimoji="0" lang="ar-SA" sz="3200" kern="0" dirty="0" smtClean="0">
                <a:solidFill>
                  <a:srgbClr val="00FF00"/>
                </a:solidFill>
                <a:latin typeface="+mn-lt"/>
                <a:cs typeface="+mn-cs"/>
              </a:rPr>
              <a:t>وإذا كانت الثمرة مكونة من كربلة واحدة تسمى قرن قرظي كما في المستحية ، وإذا كانت مكونة من كربلتين وبينهما حاجز كاذب تسمى خردلة قرضية كما في الفجل </a:t>
            </a:r>
            <a:r>
              <a:rPr kumimoji="0" lang="en-US" sz="3200" kern="0" dirty="0" smtClean="0">
                <a:solidFill>
                  <a:srgbClr val="FF0000"/>
                </a:solidFill>
                <a:latin typeface="+mn-lt"/>
                <a:cs typeface="+mn-cs"/>
              </a:rPr>
              <a:t>radish</a:t>
            </a:r>
            <a:r>
              <a:rPr kumimoji="0" lang="ar-SA" sz="3200" kern="0" dirty="0" smtClean="0">
                <a:solidFill>
                  <a:srgbClr val="FF0000"/>
                </a:solidFill>
                <a:latin typeface="+mn-lt"/>
                <a:cs typeface="+mn-cs"/>
              </a:rPr>
              <a:t> </a:t>
            </a:r>
            <a:endParaRPr kumimoji="0" lang="ar-SA" sz="3200" kern="0" noProof="0" dirty="0" smtClean="0">
              <a:solidFill>
                <a:srgbClr val="FF0000"/>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p:cTn id="23"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اساسات تصنيف 4">
  <a:themeElements>
    <a:clrScheme name="Training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fontScheme name="Training">
      <a:majorFont>
        <a:latin typeface="Arial"/>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charset="0"/>
            <a:cs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charset="0"/>
            <a:cs typeface="Times New Roman" charset="0"/>
          </a:defRPr>
        </a:defPPr>
      </a:lstStyle>
    </a:lnDef>
  </a:objectDefaults>
  <a:extraClrSchemeLst>
    <a:extraClrScheme>
      <a:clrScheme name="Training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Training 2">
        <a:dk1>
          <a:srgbClr val="000000"/>
        </a:dk1>
        <a:lt1>
          <a:srgbClr val="FFFFFF"/>
        </a:lt1>
        <a:dk2>
          <a:srgbClr val="000000"/>
        </a:dk2>
        <a:lt2>
          <a:srgbClr val="CCECFF"/>
        </a:lt2>
        <a:accent1>
          <a:srgbClr val="6699FF"/>
        </a:accent1>
        <a:accent2>
          <a:srgbClr val="00CCCC"/>
        </a:accent2>
        <a:accent3>
          <a:srgbClr val="FFFFFF"/>
        </a:accent3>
        <a:accent4>
          <a:srgbClr val="000000"/>
        </a:accent4>
        <a:accent5>
          <a:srgbClr val="B8CAFF"/>
        </a:accent5>
        <a:accent6>
          <a:srgbClr val="00B9B9"/>
        </a:accent6>
        <a:hlink>
          <a:srgbClr val="CC99FF"/>
        </a:hlink>
        <a:folHlink>
          <a:srgbClr val="66CCFF"/>
        </a:folHlink>
      </a:clrScheme>
      <a:clrMap bg1="lt1" tx1="dk1" bg2="lt2" tx2="dk2" accent1="accent1" accent2="accent2" accent3="accent3" accent4="accent4" accent5="accent5" accent6="accent6" hlink="hlink" folHlink="folHlink"/>
    </a:extraClrScheme>
    <a:extraClrScheme>
      <a:clrScheme name="Training 3">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Training 4">
        <a:dk1>
          <a:srgbClr val="000000"/>
        </a:dk1>
        <a:lt1>
          <a:srgbClr val="FFFFFF"/>
        </a:lt1>
        <a:dk2>
          <a:srgbClr val="008080"/>
        </a:dk2>
        <a:lt2>
          <a:srgbClr val="FFCC66"/>
        </a:lt2>
        <a:accent1>
          <a:srgbClr val="0099CC"/>
        </a:accent1>
        <a:accent2>
          <a:srgbClr val="FFFF00"/>
        </a:accent2>
        <a:accent3>
          <a:srgbClr val="AAC0C0"/>
        </a:accent3>
        <a:accent4>
          <a:srgbClr val="DADADA"/>
        </a:accent4>
        <a:accent5>
          <a:srgbClr val="AACAE2"/>
        </a:accent5>
        <a:accent6>
          <a:srgbClr val="E7E700"/>
        </a:accent6>
        <a:hlink>
          <a:srgbClr val="6600CC"/>
        </a:hlink>
        <a:folHlink>
          <a:srgbClr val="009999"/>
        </a:folHlink>
      </a:clrScheme>
      <a:clrMap bg1="dk2" tx1="lt1" bg2="dk1" tx2="lt2" accent1="accent1" accent2="accent2" accent3="accent3" accent4="accent4" accent5="accent5" accent6="accent6" hlink="hlink" folHlink="folHlink"/>
    </a:extraClrScheme>
    <a:extraClrScheme>
      <a:clrScheme name="Training 5">
        <a:dk1>
          <a:srgbClr val="000000"/>
        </a:dk1>
        <a:lt1>
          <a:srgbClr val="FFFFFF"/>
        </a:lt1>
        <a:dk2>
          <a:srgbClr val="993300"/>
        </a:dk2>
        <a:lt2>
          <a:srgbClr val="FFCC66"/>
        </a:lt2>
        <a:accent1>
          <a:srgbClr val="FF6633"/>
        </a:accent1>
        <a:accent2>
          <a:srgbClr val="FFFF00"/>
        </a:accent2>
        <a:accent3>
          <a:srgbClr val="CAADAA"/>
        </a:accent3>
        <a:accent4>
          <a:srgbClr val="DADADA"/>
        </a:accent4>
        <a:accent5>
          <a:srgbClr val="FFB8AD"/>
        </a:accent5>
        <a:accent6>
          <a:srgbClr val="E7E700"/>
        </a:accent6>
        <a:hlink>
          <a:srgbClr val="CC0000"/>
        </a:hlink>
        <a:folHlink>
          <a:srgbClr val="CC66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180BC2991256B4BBAB74A332D45CB4A" ma:contentTypeVersion="0" ma:contentTypeDescription="Create a new document." ma:contentTypeScope="" ma:versionID="884229b7f5633272ad59704c62e65e66">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987A5D-9012-4FBB-B487-251C7875CA02}">
  <ds:schemaRefs>
    <ds:schemaRef ds:uri="http://schemas.microsoft.com/office/2006/metadata/properties"/>
  </ds:schemaRefs>
</ds:datastoreItem>
</file>

<file path=customXml/itemProps2.xml><?xml version="1.0" encoding="utf-8"?>
<ds:datastoreItem xmlns:ds="http://schemas.openxmlformats.org/officeDocument/2006/customXml" ds:itemID="{BC669644-CB96-4767-8771-26B00D2D36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48B1A977-E711-464C-ADB0-09B0C0295D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اساسات تصنيف 4</Template>
  <TotalTime>1189</TotalTime>
  <Words>2093</Words>
  <Application>Microsoft Office PowerPoint</Application>
  <PresentationFormat>On-screen Show (4:3)</PresentationFormat>
  <Paragraphs>141</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اساسات تصنيف 4</vt:lpstr>
      <vt:lpstr>أساسيات  تصنيف نباتات زهرية   222 نبت</vt:lpstr>
      <vt:lpstr>رؤية ورسالة جامعة الملك سعود</vt:lpstr>
      <vt:lpstr>رؤية ورسالة كليه العلوم</vt:lpstr>
      <vt:lpstr>رؤية ورسالة قسم النبات والأحياء الدقيقة</vt:lpstr>
      <vt:lpstr>3- الثمار المنشقة ” التفصصة Scizocarp</vt:lpstr>
      <vt:lpstr>Slide 6</vt:lpstr>
      <vt:lpstr>Slide 7</vt:lpstr>
      <vt:lpstr>Slide 8</vt:lpstr>
      <vt:lpstr>Slide 9</vt:lpstr>
      <vt:lpstr>Slide 10</vt:lpstr>
      <vt:lpstr>الثمار الغضة succulent “fleshy” fruits</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الثمار المتجمعة Aggregate fruits </vt:lpstr>
      <vt:lpstr>Slide 26</vt:lpstr>
      <vt:lpstr>Slide 27</vt:lpstr>
      <vt:lpstr>Slide 28</vt:lpstr>
      <vt:lpstr>Slide 29</vt:lpstr>
      <vt:lpstr>Slide 30</vt:lpstr>
      <vt:lpstr>الثمار المركبة Composite or multiple fruits</vt:lpstr>
      <vt:lpstr>Slide 32</vt:lpstr>
      <vt:lpstr>Slide 33</vt:lpstr>
      <vt:lpstr>Slide 34</vt:lpstr>
      <vt:lpstr>Slide 35</vt:lpstr>
      <vt:lpstr>مفتاح الثمار</vt:lpstr>
      <vt:lpstr>Slide 37</vt:lpstr>
      <vt:lpstr>Slide 38</vt:lpstr>
      <vt:lpstr>Slide 39</vt:lpstr>
      <vt:lpstr>Slide 40</vt:lpstr>
      <vt:lpstr>Slide 41</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أساسيات  تصنيف نباتات زهرية   222 نبت</dc:title>
  <dc:creator>Seham</dc:creator>
  <cp:lastModifiedBy>seham</cp:lastModifiedBy>
  <cp:revision>72</cp:revision>
  <cp:lastPrinted>1601-01-01T00:00:00Z</cp:lastPrinted>
  <dcterms:created xsi:type="dcterms:W3CDTF">2010-10-28T00:04:20Z</dcterms:created>
  <dcterms:modified xsi:type="dcterms:W3CDTF">2017-01-25T06:56:19Z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TC010756331033</vt:lpwstr>
  </property>
</Properties>
</file>