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0" r:id="rId4"/>
  </p:sldMasterIdLst>
  <p:notesMasterIdLst>
    <p:notesMasterId r:id="rId37"/>
  </p:notesMasterIdLst>
  <p:handoutMasterIdLst>
    <p:handoutMasterId r:id="rId38"/>
  </p:handoutMasterIdLst>
  <p:sldIdLst>
    <p:sldId id="267" r:id="rId5"/>
    <p:sldId id="268" r:id="rId6"/>
    <p:sldId id="325" r:id="rId7"/>
    <p:sldId id="269" r:id="rId8"/>
    <p:sldId id="296" r:id="rId9"/>
    <p:sldId id="297" r:id="rId10"/>
    <p:sldId id="323" r:id="rId11"/>
    <p:sldId id="298" r:id="rId12"/>
    <p:sldId id="299" r:id="rId13"/>
    <p:sldId id="324" r:id="rId14"/>
    <p:sldId id="300" r:id="rId15"/>
    <p:sldId id="301" r:id="rId16"/>
    <p:sldId id="302" r:id="rId17"/>
    <p:sldId id="310" r:id="rId18"/>
    <p:sldId id="303" r:id="rId19"/>
    <p:sldId id="304" r:id="rId20"/>
    <p:sldId id="305" r:id="rId21"/>
    <p:sldId id="306" r:id="rId22"/>
    <p:sldId id="307" r:id="rId23"/>
    <p:sldId id="308" r:id="rId24"/>
    <p:sldId id="309" r:id="rId25"/>
    <p:sldId id="311" r:id="rId26"/>
    <p:sldId id="322" r:id="rId27"/>
    <p:sldId id="312" r:id="rId28"/>
    <p:sldId id="313" r:id="rId29"/>
    <p:sldId id="314" r:id="rId30"/>
    <p:sldId id="315" r:id="rId31"/>
    <p:sldId id="317" r:id="rId32"/>
    <p:sldId id="318" r:id="rId33"/>
    <p:sldId id="319" r:id="rId34"/>
    <p:sldId id="320" r:id="rId35"/>
    <p:sldId id="321" r:id="rId36"/>
  </p:sldIdLst>
  <p:sldSz cx="9144000" cy="6858000" type="screen4x3"/>
  <p:notesSz cx="6858000" cy="9144000"/>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umimoji="1"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umimoji="1"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umimoji="1"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umimoji="1"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FF00"/>
    <a:srgbClr val="00CCFF"/>
    <a:srgbClr val="FFFF66"/>
    <a:srgbClr val="FFCC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706" autoAdjust="0"/>
    <p:restoredTop sz="94727" autoAdjust="0"/>
  </p:normalViewPr>
  <p:slideViewPr>
    <p:cSldViewPr>
      <p:cViewPr varScale="1">
        <p:scale>
          <a:sx n="67" d="100"/>
          <a:sy n="67" d="100"/>
        </p:scale>
        <p:origin x="-169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288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3074"/>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kumimoji="0" sz="1200">
                <a:latin typeface="Times New Roman" charset="0"/>
                <a:cs typeface="Times New Roman" charset="0"/>
              </a:defRPr>
            </a:lvl1pPr>
          </a:lstStyle>
          <a:p>
            <a:pPr>
              <a:defRPr/>
            </a:pPr>
            <a:endParaRPr lang="en-US"/>
          </a:p>
        </p:txBody>
      </p:sp>
      <p:sp>
        <p:nvSpPr>
          <p:cNvPr id="15363" name="Rectangle 3075"/>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kumimoji="0" sz="1200">
                <a:latin typeface="Times New Roman" charset="0"/>
                <a:cs typeface="Times New Roman" charset="0"/>
              </a:defRPr>
            </a:lvl1pPr>
          </a:lstStyle>
          <a:p>
            <a:pPr>
              <a:defRPr/>
            </a:pPr>
            <a:endParaRPr lang="en-US"/>
          </a:p>
        </p:txBody>
      </p:sp>
      <p:sp>
        <p:nvSpPr>
          <p:cNvPr id="15364" name="Rectangle 3076"/>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kumimoji="0" sz="1200">
                <a:latin typeface="Times New Roman" charset="0"/>
                <a:cs typeface="Times New Roman" charset="0"/>
              </a:defRPr>
            </a:lvl1pPr>
          </a:lstStyle>
          <a:p>
            <a:pPr>
              <a:defRPr/>
            </a:pPr>
            <a:endParaRPr lang="en-US"/>
          </a:p>
        </p:txBody>
      </p:sp>
      <p:sp>
        <p:nvSpPr>
          <p:cNvPr id="15365" name="Rectangle 3077"/>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kumimoji="0" sz="1200">
                <a:latin typeface="Times New Roman" charset="0"/>
                <a:cs typeface="Times New Roman" charset="0"/>
              </a:defRPr>
            </a:lvl1pPr>
          </a:lstStyle>
          <a:p>
            <a:pPr>
              <a:defRPr/>
            </a:pPr>
            <a:fld id="{3A2BFFA6-F8B3-419D-AB45-DFFA68293DB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026"/>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kumimoji="0" sz="1200">
                <a:latin typeface="Times New Roman" charset="0"/>
                <a:cs typeface="Times New Roman" charset="0"/>
              </a:defRPr>
            </a:lvl1pPr>
          </a:lstStyle>
          <a:p>
            <a:pPr>
              <a:defRPr/>
            </a:pPr>
            <a:endParaRPr lang="en-US"/>
          </a:p>
        </p:txBody>
      </p:sp>
      <p:sp>
        <p:nvSpPr>
          <p:cNvPr id="17411" name="Rectangle 1027"/>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kumimoji="0" sz="1200">
                <a:latin typeface="Times New Roman" charset="0"/>
                <a:cs typeface="Times New Roman" charset="0"/>
              </a:defRPr>
            </a:lvl1pPr>
          </a:lstStyle>
          <a:p>
            <a:pPr>
              <a:defRPr/>
            </a:pPr>
            <a:endParaRPr lang="en-US"/>
          </a:p>
        </p:txBody>
      </p:sp>
      <p:sp>
        <p:nvSpPr>
          <p:cNvPr id="46084"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1029"/>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1030"/>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kumimoji="0" sz="1200">
                <a:latin typeface="Times New Roman" charset="0"/>
                <a:cs typeface="Times New Roman" charset="0"/>
              </a:defRPr>
            </a:lvl1pPr>
          </a:lstStyle>
          <a:p>
            <a:pPr>
              <a:defRPr/>
            </a:pPr>
            <a:endParaRPr lang="en-US"/>
          </a:p>
        </p:txBody>
      </p:sp>
      <p:sp>
        <p:nvSpPr>
          <p:cNvPr id="17415" name="Rectangle 1031"/>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kumimoji="0" sz="1200">
                <a:latin typeface="Times New Roman" charset="0"/>
                <a:cs typeface="Times New Roman" charset="0"/>
              </a:defRPr>
            </a:lvl1pPr>
          </a:lstStyle>
          <a:p>
            <a:pPr>
              <a:defRPr/>
            </a:pPr>
            <a:fld id="{F7A0063E-37AF-426B-A966-ACDDD64E957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Times New Roman" charset="0"/>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Times New Roman" charset="0"/>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Times New Roman" charset="0"/>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Times New Roman" charset="0"/>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Times New Roma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1" lang="en-US" sz="4000" b="1" kern="1200" dirty="0" smtClean="0">
              <a:solidFill>
                <a:srgbClr val="00FF00"/>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7A0063E-37AF-426B-A966-ACDDD64E9574}" type="slidenum">
              <a:rPr lang="en-US" smtClean="0"/>
              <a:pPr>
                <a:defRPr/>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7758113" y="1463675"/>
            <a:ext cx="16902113" cy="10795000"/>
            <a:chOff x="-4887" y="922"/>
            <a:chExt cx="10647" cy="6800"/>
          </a:xfrm>
        </p:grpSpPr>
        <p:sp>
          <p:nvSpPr>
            <p:cNvPr id="5" name="Freeform 1027"/>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pPr>
                <a:defRPr/>
              </a:pPr>
              <a:endParaRPr lang="en-US">
                <a:latin typeface="Times New Roman" charset="0"/>
                <a:cs typeface="Times New Roman" charset="0"/>
              </a:endParaRPr>
            </a:p>
          </p:txBody>
        </p:sp>
        <p:sp>
          <p:nvSpPr>
            <p:cNvPr id="6" name="Arc 1028"/>
            <p:cNvSpPr>
              <a:spLocks/>
            </p:cNvSpPr>
            <p:nvPr/>
          </p:nvSpPr>
          <p:spPr bwMode="auto">
            <a:xfrm>
              <a:off x="-4887" y="922"/>
              <a:ext cx="8474" cy="6800"/>
            </a:xfrm>
            <a:custGeom>
              <a:avLst/>
              <a:gdLst>
                <a:gd name="G0" fmla="+- 21600 0 0"/>
                <a:gd name="G1" fmla="+- 21600 0 0"/>
                <a:gd name="G2" fmla="+- 21600 0 0"/>
                <a:gd name="T0" fmla="*/ 43200 w 43200"/>
                <a:gd name="T1" fmla="*/ 21600 h 43200"/>
                <a:gd name="T2" fmla="*/ 24979 w 43200"/>
                <a:gd name="T3" fmla="*/ 266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lnTo>
                    <a:pt x="21600" y="21600"/>
                  </a:lnTo>
                  <a:close/>
                </a:path>
              </a:pathLst>
            </a:custGeom>
            <a:noFill/>
            <a:ln w="12700" cap="sq">
              <a:solidFill>
                <a:schemeClr val="folHlink"/>
              </a:solidFill>
              <a:round/>
              <a:headEnd type="none" w="sm" len="sm"/>
              <a:tailEnd type="none" w="sm" len="sm"/>
            </a:ln>
            <a:effectLst/>
          </p:spPr>
          <p:txBody>
            <a:bodyPr/>
            <a:lstStyle/>
            <a:p>
              <a:pPr>
                <a:defRPr/>
              </a:pPr>
              <a:endParaRPr lang="en-US">
                <a:latin typeface="Times New Roman" charset="0"/>
                <a:cs typeface="Times New Roman" charset="0"/>
              </a:endParaRPr>
            </a:p>
          </p:txBody>
        </p:sp>
      </p:grpSp>
      <p:sp>
        <p:nvSpPr>
          <p:cNvPr id="20485" name="Rectangle 1029"/>
          <p:cNvSpPr>
            <a:spLocks noGrp="1" noChangeArrowheads="1"/>
          </p:cNvSpPr>
          <p:nvPr>
            <p:ph type="ctrTitle" sz="quarter"/>
          </p:nvPr>
        </p:nvSpPr>
        <p:spPr>
          <a:xfrm>
            <a:off x="1293813" y="762000"/>
            <a:ext cx="7772400" cy="1143000"/>
          </a:xfrm>
        </p:spPr>
        <p:txBody>
          <a:bodyPr anchor="b"/>
          <a:lstStyle>
            <a:lvl1pPr>
              <a:defRPr/>
            </a:lvl1pPr>
          </a:lstStyle>
          <a:p>
            <a:r>
              <a:rPr lang="en-US" smtClean="0"/>
              <a:t>Click to edit Master title style</a:t>
            </a:r>
            <a:endParaRPr lang="en-US"/>
          </a:p>
        </p:txBody>
      </p:sp>
      <p:sp>
        <p:nvSpPr>
          <p:cNvPr id="20486" name="Rectangle 1030"/>
          <p:cNvSpPr>
            <a:spLocks noGrp="1" noChangeArrowheads="1"/>
          </p:cNvSpPr>
          <p:nvPr>
            <p:ph type="subTitle" sz="quarter" idx="1"/>
          </p:nvPr>
        </p:nvSpPr>
        <p:spPr>
          <a:xfrm>
            <a:off x="3429000" y="2085975"/>
            <a:ext cx="5638800" cy="1038225"/>
          </a:xfrm>
        </p:spPr>
        <p:txBody>
          <a:bodyPr lIns="92075" rIns="92075"/>
          <a:lstStyle>
            <a:lvl1pPr marL="0" indent="0">
              <a:lnSpc>
                <a:spcPct val="70000"/>
              </a:lnSpc>
              <a:buFont typeface="Wingdings" pitchFamily="2" charset="2"/>
              <a:buNone/>
              <a:defRPr/>
            </a:lvl1pPr>
          </a:lstStyle>
          <a:p>
            <a:r>
              <a:rPr lang="en-US" smtClean="0"/>
              <a:t>Click to edit Master subtitle style</a:t>
            </a:r>
            <a:endParaRPr lang="en-US"/>
          </a:p>
        </p:txBody>
      </p:sp>
      <p:sp>
        <p:nvSpPr>
          <p:cNvPr id="7" name="Rectangle 1031"/>
          <p:cNvSpPr>
            <a:spLocks noGrp="1" noChangeArrowheads="1"/>
          </p:cNvSpPr>
          <p:nvPr>
            <p:ph type="dt" sz="quarter" idx="10"/>
          </p:nvPr>
        </p:nvSpPr>
        <p:spPr/>
        <p:txBody>
          <a:bodyPr/>
          <a:lstStyle>
            <a:lvl1pPr>
              <a:defRPr/>
            </a:lvl1pPr>
          </a:lstStyle>
          <a:p>
            <a:pPr>
              <a:defRPr/>
            </a:pPr>
            <a:endParaRPr lang="en-US"/>
          </a:p>
        </p:txBody>
      </p:sp>
      <p:sp>
        <p:nvSpPr>
          <p:cNvPr id="8" name="Rectangle 1032"/>
          <p:cNvSpPr>
            <a:spLocks noGrp="1" noChangeArrowheads="1"/>
          </p:cNvSpPr>
          <p:nvPr>
            <p:ph type="ftr" sz="quarter" idx="11"/>
          </p:nvPr>
        </p:nvSpPr>
        <p:spPr>
          <a:xfrm>
            <a:off x="1295400" y="6365875"/>
            <a:ext cx="4267200" cy="457200"/>
          </a:xfrm>
        </p:spPr>
        <p:txBody>
          <a:bodyPr/>
          <a:lstStyle>
            <a:lvl1pPr>
              <a:defRPr/>
            </a:lvl1pPr>
          </a:lstStyle>
          <a:p>
            <a:pPr>
              <a:defRPr/>
            </a:pPr>
            <a:endParaRPr lang="en-US"/>
          </a:p>
        </p:txBody>
      </p:sp>
      <p:sp>
        <p:nvSpPr>
          <p:cNvPr id="9" name="Rectangle 1033"/>
          <p:cNvSpPr>
            <a:spLocks noGrp="1" noChangeArrowheads="1"/>
          </p:cNvSpPr>
          <p:nvPr>
            <p:ph type="sldNum" sz="quarter" idx="12"/>
          </p:nvPr>
        </p:nvSpPr>
        <p:spPr/>
        <p:txBody>
          <a:bodyPr/>
          <a:lstStyle>
            <a:lvl2pPr lvl="1">
              <a:defRPr>
                <a:latin typeface="+mn-lt"/>
              </a:defRPr>
            </a:lvl2pPr>
          </a:lstStyle>
          <a:p>
            <a:pPr lvl="1">
              <a:defRPr/>
            </a:pPr>
            <a:fld id="{70F5EA5A-30A2-4B4E-B0F2-3B277B0D7AE9}" type="slidenum">
              <a:rPr lang="en-US"/>
              <a:pPr lvl="1">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2pPr lvl="1">
              <a:defRPr/>
            </a:lvl2pPr>
          </a:lstStyle>
          <a:p>
            <a:pPr lvl="1">
              <a:defRPr/>
            </a:pPr>
            <a:fld id="{3A191C0F-E8A9-4BB0-9A36-F9BBAA012F13}" type="slidenum">
              <a:rPr lang="en-US"/>
              <a:pPr lvl="1">
                <a:defRPr/>
              </a:pPr>
              <a:t>‹#›</a:t>
            </a:fld>
            <a:endParaRPr lang="en-US">
              <a:latin typeface="+mn-l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2625" y="609600"/>
            <a:ext cx="5908675"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2pPr lvl="1">
              <a:defRPr/>
            </a:lvl2pPr>
          </a:lstStyle>
          <a:p>
            <a:pPr lvl="1">
              <a:defRPr/>
            </a:pPr>
            <a:fld id="{D5EF948F-E706-41B5-9CD6-758D19E26744}" type="slidenum">
              <a:rPr lang="en-US"/>
              <a:pPr lvl="1">
                <a:defRPr/>
              </a:pPr>
              <a:t>‹#›</a:t>
            </a:fld>
            <a:endParaRPr lang="en-US">
              <a:latin typeface="+mn-l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2pPr lvl="1">
              <a:defRPr/>
            </a:lvl2pPr>
          </a:lstStyle>
          <a:p>
            <a:pPr lvl="1">
              <a:defRPr/>
            </a:pPr>
            <a:fld id="{7BA3C77B-4712-40BF-B080-F0D6FDFEE135}" type="slidenum">
              <a:rPr lang="en-US"/>
              <a:pPr lvl="1">
                <a:defRPr/>
              </a:pPr>
              <a:t>‹#›</a:t>
            </a:fld>
            <a:endParaRPr lang="en-US">
              <a:latin typeface="+mn-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2pPr lvl="1">
              <a:defRPr/>
            </a:lvl2pPr>
          </a:lstStyle>
          <a:p>
            <a:pPr lvl="1">
              <a:defRPr/>
            </a:pPr>
            <a:fld id="{D2A66D77-3939-441F-AEA3-7A4CBDF4BAE0}" type="slidenum">
              <a:rPr lang="en-US"/>
              <a:pPr lvl="1">
                <a:defRPr/>
              </a:pPr>
              <a:t>‹#›</a:t>
            </a:fld>
            <a:endParaRPr lang="en-US">
              <a:latin typeface="+mn-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26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2pPr lvl="1">
              <a:defRPr/>
            </a:lvl2pPr>
          </a:lstStyle>
          <a:p>
            <a:pPr lvl="1">
              <a:defRPr/>
            </a:pPr>
            <a:fld id="{E3B161B1-9E6E-43FA-A32C-DE1CD79D8ABA}" type="slidenum">
              <a:rPr lang="en-US"/>
              <a:pPr lvl="1">
                <a:defRPr/>
              </a:pPr>
              <a:t>‹#›</a:t>
            </a:fld>
            <a:endParaRPr lang="en-US">
              <a:latin typeface="+mn-l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2pPr lvl="1">
              <a:defRPr/>
            </a:lvl2pPr>
          </a:lstStyle>
          <a:p>
            <a:pPr lvl="1">
              <a:defRPr/>
            </a:pPr>
            <a:fld id="{7C2EF92C-D680-4192-B528-A392812B560E}" type="slidenum">
              <a:rPr lang="en-US"/>
              <a:pPr lvl="1">
                <a:defRPr/>
              </a:pPr>
              <a:t>‹#›</a:t>
            </a:fld>
            <a:endParaRPr lang="en-US">
              <a:latin typeface="+mn-l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2pPr lvl="1">
              <a:defRPr/>
            </a:lvl2pPr>
          </a:lstStyle>
          <a:p>
            <a:pPr lvl="1">
              <a:defRPr/>
            </a:pPr>
            <a:fld id="{830F2DE0-2F53-4297-BFAB-4B79288B8BED}" type="slidenum">
              <a:rPr lang="en-US"/>
              <a:pPr lvl="1">
                <a:defRPr/>
              </a:pPr>
              <a:t>‹#›</a:t>
            </a:fld>
            <a:endParaRPr lang="en-US">
              <a:latin typeface="+mn-l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2pPr lvl="1">
              <a:defRPr/>
            </a:lvl2pPr>
          </a:lstStyle>
          <a:p>
            <a:pPr lvl="1">
              <a:defRPr/>
            </a:pPr>
            <a:fld id="{3D4F03F5-5803-496E-A21A-2AE1EB6BCEC1}" type="slidenum">
              <a:rPr lang="en-US"/>
              <a:pPr lvl="1">
                <a:defRPr/>
              </a:pPr>
              <a:t>‹#›</a:t>
            </a:fld>
            <a:endParaRPr lang="en-US">
              <a:latin typeface="+mn-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2pPr lvl="1">
              <a:defRPr/>
            </a:lvl2pPr>
          </a:lstStyle>
          <a:p>
            <a:pPr lvl="1">
              <a:defRPr/>
            </a:pPr>
            <a:fld id="{DBC0FBA3-E555-4868-9300-3633C4863B63}" type="slidenum">
              <a:rPr lang="en-US"/>
              <a:pPr lvl="1">
                <a:defRPr/>
              </a:pPr>
              <a:t>‹#›</a:t>
            </a:fld>
            <a:endParaRPr lang="en-US">
              <a:latin typeface="+mn-l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2pPr lvl="1">
              <a:defRPr/>
            </a:lvl2pPr>
          </a:lstStyle>
          <a:p>
            <a:pPr lvl="1">
              <a:defRPr/>
            </a:pPr>
            <a:fld id="{075CBEAF-83D9-497D-9D99-EC88C90ED520}" type="slidenum">
              <a:rPr lang="en-US"/>
              <a:pPr lvl="1">
                <a:defRPr/>
              </a:pPr>
              <a:t>‹#›</a:t>
            </a:fld>
            <a:endParaRPr lang="en-US">
              <a:latin typeface="+mn-l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050"/>
          <p:cNvGrpSpPr>
            <a:grpSpLocks/>
          </p:cNvGrpSpPr>
          <p:nvPr/>
        </p:nvGrpSpPr>
        <p:grpSpPr bwMode="auto">
          <a:xfrm>
            <a:off x="-8405813" y="4763"/>
            <a:ext cx="17538701" cy="13690600"/>
            <a:chOff x="-5295" y="3"/>
            <a:chExt cx="11048" cy="8624"/>
          </a:xfrm>
        </p:grpSpPr>
        <p:sp>
          <p:nvSpPr>
            <p:cNvPr id="19459" name="Freeform 2051"/>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pPr>
                <a:defRPr/>
              </a:pPr>
              <a:endParaRPr lang="en-US">
                <a:latin typeface="Times New Roman" charset="0"/>
                <a:cs typeface="Times New Roman" charset="0"/>
              </a:endParaRPr>
            </a:p>
          </p:txBody>
        </p:sp>
        <p:sp>
          <p:nvSpPr>
            <p:cNvPr id="19460" name="Arc 2052"/>
            <p:cNvSpPr>
              <a:spLocks/>
            </p:cNvSpPr>
            <p:nvPr/>
          </p:nvSpPr>
          <p:spPr bwMode="auto">
            <a:xfrm>
              <a:off x="-5295" y="3"/>
              <a:ext cx="10596" cy="8624"/>
            </a:xfrm>
            <a:custGeom>
              <a:avLst/>
              <a:gdLst>
                <a:gd name="G0" fmla="+- 21600 0 0"/>
                <a:gd name="G1" fmla="+- 21600 0 0"/>
                <a:gd name="G2" fmla="+- 21600 0 0"/>
                <a:gd name="T0" fmla="*/ 43200 w 43200"/>
                <a:gd name="T1" fmla="*/ 2160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extrusionOk="0">
                  <a:moveTo>
                    <a:pt x="43200" y="21600"/>
                  </a:moveTo>
                  <a:cubicBezTo>
                    <a:pt x="43200" y="33529"/>
                    <a:pt x="33529" y="43200"/>
                    <a:pt x="21600" y="43200"/>
                  </a:cubicBezTo>
                  <a:cubicBezTo>
                    <a:pt x="9670" y="43200"/>
                    <a:pt x="0" y="33529"/>
                    <a:pt x="0" y="21600"/>
                  </a:cubicBezTo>
                  <a:cubicBezTo>
                    <a:pt x="-1" y="9670"/>
                    <a:pt x="9670" y="0"/>
                    <a:pt x="21599" y="0"/>
                  </a:cubicBezTo>
                  <a:lnTo>
                    <a:pt x="21600" y="21600"/>
                  </a:lnTo>
                  <a:close/>
                </a:path>
              </a:pathLst>
            </a:custGeom>
            <a:noFill/>
            <a:ln w="12700" cap="sq">
              <a:solidFill>
                <a:schemeClr val="folHlink"/>
              </a:solidFill>
              <a:round/>
              <a:headEnd type="none" w="sm" len="sm"/>
              <a:tailEnd type="none" w="sm" len="sm"/>
            </a:ln>
            <a:effectLst/>
          </p:spPr>
          <p:txBody>
            <a:bodyPr/>
            <a:lstStyle/>
            <a:p>
              <a:pPr>
                <a:defRPr/>
              </a:pPr>
              <a:endParaRPr lang="en-US">
                <a:latin typeface="Times New Roman" charset="0"/>
                <a:cs typeface="Times New Roman" charset="0"/>
              </a:endParaRPr>
            </a:p>
          </p:txBody>
        </p:sp>
      </p:grpSp>
      <p:sp>
        <p:nvSpPr>
          <p:cNvPr id="19461" name="Rectangle 2053"/>
          <p:cNvSpPr>
            <a:spLocks noGrp="1" noChangeArrowheads="1"/>
          </p:cNvSpPr>
          <p:nvPr>
            <p:ph type="title"/>
          </p:nvPr>
        </p:nvSpPr>
        <p:spPr bwMode="auto">
          <a:xfrm>
            <a:off x="682625" y="609600"/>
            <a:ext cx="8080375"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8" name="Rectangle 2054"/>
          <p:cNvSpPr>
            <a:spLocks noGrp="1" noChangeArrowheads="1"/>
          </p:cNvSpPr>
          <p:nvPr>
            <p:ph type="body" idx="1"/>
          </p:nvPr>
        </p:nvSpPr>
        <p:spPr bwMode="auto">
          <a:xfrm>
            <a:off x="682625" y="1981200"/>
            <a:ext cx="7772400" cy="4114800"/>
          </a:xfrm>
          <a:prstGeom prst="rect">
            <a:avLst/>
          </a:prstGeom>
          <a:noFill/>
          <a:ln w="9525">
            <a:noFill/>
            <a:miter lim="800000"/>
            <a:headEnd/>
            <a:tailEnd/>
          </a:ln>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3" name="Rectangle 2055"/>
          <p:cNvSpPr>
            <a:spLocks noGrp="1" noChangeArrowheads="1"/>
          </p:cNvSpPr>
          <p:nvPr>
            <p:ph type="dt" sz="half" idx="2"/>
          </p:nvPr>
        </p:nvSpPr>
        <p:spPr bwMode="auto">
          <a:xfrm>
            <a:off x="7215188" y="6442075"/>
            <a:ext cx="1905000" cy="3810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kumimoji="0" sz="1400">
                <a:latin typeface="Times New Roman" charset="0"/>
                <a:cs typeface="Times New Roman" charset="0"/>
              </a:defRPr>
            </a:lvl1pPr>
          </a:lstStyle>
          <a:p>
            <a:pPr>
              <a:defRPr/>
            </a:pPr>
            <a:endParaRPr lang="en-US"/>
          </a:p>
        </p:txBody>
      </p:sp>
      <p:sp>
        <p:nvSpPr>
          <p:cNvPr id="19464" name="Rectangle 2056"/>
          <p:cNvSpPr>
            <a:spLocks noGrp="1" noChangeArrowheads="1"/>
          </p:cNvSpPr>
          <p:nvPr>
            <p:ph type="ftr" sz="quarter" idx="3"/>
          </p:nvPr>
        </p:nvSpPr>
        <p:spPr bwMode="auto">
          <a:xfrm>
            <a:off x="682625" y="6365875"/>
            <a:ext cx="4267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kumimoji="0" sz="1400">
                <a:latin typeface="Times New Roman" charset="0"/>
                <a:cs typeface="Times New Roman" charset="0"/>
              </a:defRPr>
            </a:lvl1pPr>
          </a:lstStyle>
          <a:p>
            <a:pPr>
              <a:defRPr/>
            </a:pPr>
            <a:endParaRPr lang="en-US"/>
          </a:p>
        </p:txBody>
      </p:sp>
      <p:sp>
        <p:nvSpPr>
          <p:cNvPr id="19465" name="Rectangle 2057"/>
          <p:cNvSpPr>
            <a:spLocks noGrp="1" noChangeArrowheads="1"/>
          </p:cNvSpPr>
          <p:nvPr>
            <p:ph type="sldNum" sz="quarter" idx="4"/>
          </p:nvPr>
        </p:nvSpPr>
        <p:spPr bwMode="auto">
          <a:xfrm>
            <a:off x="7199313" y="6148388"/>
            <a:ext cx="1905000" cy="381000"/>
          </a:xfrm>
          <a:prstGeom prst="rect">
            <a:avLst/>
          </a:prstGeom>
          <a:noFill/>
          <a:ln w="9525">
            <a:noFill/>
            <a:miter lim="800000"/>
            <a:headEnd/>
            <a:tailEnd/>
          </a:ln>
          <a:effectLst/>
        </p:spPr>
        <p:txBody>
          <a:bodyPr vert="horz" wrap="none" lIns="92075" tIns="0" rIns="92075" bIns="0" numCol="1" anchor="b" anchorCtr="0" compatLnSpc="1">
            <a:prstTxWarp prst="textNoShape">
              <a:avLst/>
            </a:prstTxWarp>
          </a:bodyPr>
          <a:lstStyle>
            <a:lvl2pPr lvl="1" algn="r">
              <a:defRPr kumimoji="0" sz="1400">
                <a:latin typeface="+mj-lt"/>
                <a:cs typeface="Times New Roman" charset="0"/>
              </a:defRPr>
            </a:lvl2pPr>
          </a:lstStyle>
          <a:p>
            <a:pPr lvl="1">
              <a:defRPr/>
            </a:pPr>
            <a:fld id="{F1D109BB-5BD8-4737-A4EB-5E99B2FA2652}" type="slidenum">
              <a:rPr lang="en-US"/>
              <a:pPr lvl="1">
                <a:defRPr/>
              </a:pPr>
              <a:t>‹#›</a:t>
            </a:fld>
            <a:endParaRPr lang="en-US"/>
          </a:p>
        </p:txBody>
      </p:sp>
    </p:spTree>
  </p:cSld>
  <p:clrMap bg1="dk2" tx1="lt1" bg2="dk1"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2pPr>
      <a:lvl3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3pPr>
      <a:lvl4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4pPr>
      <a:lvl5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9pPr>
    </p:titleStyle>
    <p:bodyStyle>
      <a:lvl1pPr marL="342900" indent="-342900" algn="l" rtl="0" eaLnBrk="1" fontAlgn="base" hangingPunct="1">
        <a:lnSpc>
          <a:spcPct val="90000"/>
        </a:lnSpc>
        <a:spcBef>
          <a:spcPct val="20000"/>
        </a:spcBef>
        <a:spcAft>
          <a:spcPct val="0"/>
        </a:spcAft>
        <a:buClr>
          <a:schemeClr val="tx2"/>
        </a:buClr>
        <a:buSzPct val="75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latin typeface="+mn-lt"/>
          <a:cs typeface="+mn-cs"/>
        </a:defRPr>
      </a:lvl2pPr>
      <a:lvl3pPr marL="1143000" indent="-228600" algn="l" rtl="0" eaLnBrk="1" fontAlgn="base" hangingPunct="1">
        <a:spcBef>
          <a:spcPct val="20000"/>
        </a:spcBef>
        <a:spcAft>
          <a:spcPct val="0"/>
        </a:spcAft>
        <a:buClr>
          <a:srgbClr val="00CCFF"/>
        </a:buClr>
        <a:buSzPct val="65000"/>
        <a:buFont typeface="Wingdings" pitchFamily="2" charset="2"/>
        <a:buChar char="l"/>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000">
          <a:solidFill>
            <a:schemeClr val="tx1"/>
          </a:solidFill>
          <a:latin typeface="+mn-lt"/>
          <a:cs typeface="+mn-cs"/>
        </a:defRPr>
      </a:lvl4pPr>
      <a:lvl5pPr marL="2057400" indent="-228600" algn="l" rtl="0" eaLnBrk="1" fontAlgn="base" hangingPunct="1">
        <a:spcBef>
          <a:spcPct val="20000"/>
        </a:spcBef>
        <a:spcAft>
          <a:spcPct val="0"/>
        </a:spcAft>
        <a:buClr>
          <a:schemeClr val="accent1"/>
        </a:buClr>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accent1"/>
        </a:buClr>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accent1"/>
        </a:buClr>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accent1"/>
        </a:buClr>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accent1"/>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sz="quarter"/>
          </p:nvPr>
        </p:nvSpPr>
        <p:spPr>
          <a:xfrm>
            <a:off x="762000" y="685800"/>
            <a:ext cx="7620000" cy="1905000"/>
          </a:xfrm>
        </p:spPr>
        <p:txBody>
          <a:bodyPr/>
          <a:lstStyle/>
          <a:p>
            <a:pPr algn="ctr" eaLnBrk="1" hangingPunct="1">
              <a:defRPr/>
            </a:pPr>
            <a:r>
              <a:rPr lang="ar-SA" sz="5400" b="1" dirty="0" smtClean="0">
                <a:solidFill>
                  <a:srgbClr val="FFFF00"/>
                </a:solidFill>
              </a:rPr>
              <a:t>أساسيات  تصنيف نباتات زهرية   222 نبت</a:t>
            </a:r>
            <a:endParaRPr lang="en-US" sz="5400" b="1" dirty="0">
              <a:solidFill>
                <a:srgbClr val="FFFF00"/>
              </a:solidFill>
            </a:endParaRPr>
          </a:p>
        </p:txBody>
      </p:sp>
      <p:sp>
        <p:nvSpPr>
          <p:cNvPr id="4101" name="Rectangle 5"/>
          <p:cNvSpPr>
            <a:spLocks noGrp="1" noChangeArrowheads="1"/>
          </p:cNvSpPr>
          <p:nvPr>
            <p:ph type="subTitle" sz="quarter" idx="1"/>
          </p:nvPr>
        </p:nvSpPr>
        <p:spPr>
          <a:xfrm>
            <a:off x="2514600" y="2895600"/>
            <a:ext cx="5638800" cy="457200"/>
          </a:xfrm>
        </p:spPr>
        <p:txBody>
          <a:bodyPr/>
          <a:lstStyle/>
          <a:p>
            <a:pPr algn="r" eaLnBrk="1" hangingPunct="1"/>
            <a:r>
              <a:rPr lang="ar-SA" smtClean="0"/>
              <a:t> د. نجاة عبد الوهاب بخاري</a:t>
            </a:r>
            <a:endParaRPr lang="en-US" smtClean="0"/>
          </a:p>
        </p:txBody>
      </p:sp>
      <p:sp>
        <p:nvSpPr>
          <p:cNvPr id="4" name="Rectangle 5"/>
          <p:cNvSpPr txBox="1">
            <a:spLocks noChangeArrowheads="1"/>
          </p:cNvSpPr>
          <p:nvPr/>
        </p:nvSpPr>
        <p:spPr bwMode="auto">
          <a:xfrm>
            <a:off x="1676400" y="3505200"/>
            <a:ext cx="6400800" cy="457200"/>
          </a:xfrm>
          <a:prstGeom prst="rect">
            <a:avLst/>
          </a:prstGeom>
          <a:noFill/>
          <a:ln w="9525">
            <a:noFill/>
            <a:miter lim="800000"/>
            <a:headEnd/>
            <a:tailEnd/>
          </a:ln>
          <a:effectLst/>
        </p:spPr>
        <p:txBody>
          <a:bodyPr lIns="92075" tIns="46038" rIns="92075" bIns="46038"/>
          <a:lstStyle/>
          <a:p>
            <a:pPr algn="r">
              <a:lnSpc>
                <a:spcPct val="70000"/>
              </a:lnSpc>
              <a:spcBef>
                <a:spcPct val="20000"/>
              </a:spcBef>
              <a:buClr>
                <a:schemeClr val="tx2"/>
              </a:buClr>
              <a:buSzPct val="75000"/>
              <a:buFont typeface="Wingdings" pitchFamily="2" charset="2"/>
              <a:buNone/>
              <a:defRPr/>
            </a:pPr>
            <a:r>
              <a:rPr kumimoji="0" lang="ar-SA" sz="3200" kern="0" dirty="0">
                <a:latin typeface="+mn-lt"/>
                <a:cs typeface="+mn-cs"/>
              </a:rPr>
              <a:t>قسم النبات والحياء الدقية – جامعة الملك سعود</a:t>
            </a:r>
            <a:endParaRPr kumimoji="0" lang="en-US" sz="3200" kern="0" dirty="0">
              <a:latin typeface="+mn-lt"/>
              <a:cs typeface="+mn-cs"/>
            </a:endParaRPr>
          </a:p>
        </p:txBody>
      </p:sp>
      <p:sp>
        <p:nvSpPr>
          <p:cNvPr id="5" name="Rectangle 5"/>
          <p:cNvSpPr txBox="1">
            <a:spLocks noChangeArrowheads="1"/>
          </p:cNvSpPr>
          <p:nvPr/>
        </p:nvSpPr>
        <p:spPr bwMode="auto">
          <a:xfrm>
            <a:off x="533400" y="5791200"/>
            <a:ext cx="2590800" cy="457200"/>
          </a:xfrm>
          <a:prstGeom prst="rect">
            <a:avLst/>
          </a:prstGeom>
          <a:noFill/>
          <a:ln w="9525">
            <a:noFill/>
            <a:miter lim="800000"/>
            <a:headEnd/>
            <a:tailEnd/>
          </a:ln>
          <a:effectLst/>
        </p:spPr>
        <p:txBody>
          <a:bodyPr lIns="92075" tIns="46038" rIns="92075" bIns="46038"/>
          <a:lstStyle/>
          <a:p>
            <a:pPr>
              <a:lnSpc>
                <a:spcPct val="70000"/>
              </a:lnSpc>
              <a:spcBef>
                <a:spcPct val="20000"/>
              </a:spcBef>
              <a:buClr>
                <a:schemeClr val="tx2"/>
              </a:buClr>
              <a:buSzPct val="75000"/>
              <a:buFont typeface="Wingdings" pitchFamily="2" charset="2"/>
              <a:buNone/>
              <a:defRPr/>
            </a:pPr>
            <a:r>
              <a:rPr kumimoji="0" lang="ar-SA" sz="3200" kern="0" dirty="0">
                <a:solidFill>
                  <a:srgbClr val="FFFF00"/>
                </a:solidFill>
                <a:latin typeface="+mn-lt"/>
                <a:cs typeface="+mn-cs"/>
              </a:rPr>
              <a:t>المحاضرة </a:t>
            </a:r>
            <a:r>
              <a:rPr kumimoji="0" lang="ar-SA" sz="3200" kern="0" dirty="0" smtClean="0">
                <a:solidFill>
                  <a:srgbClr val="FFFF00"/>
                </a:solidFill>
                <a:latin typeface="+mn-lt"/>
                <a:cs typeface="+mn-cs"/>
              </a:rPr>
              <a:t>الثامنه</a:t>
            </a:r>
            <a:endParaRPr kumimoji="0" lang="en-US" sz="3200" kern="0" dirty="0">
              <a:solidFill>
                <a:srgbClr val="FFFF00"/>
              </a:solidFill>
              <a:latin typeface="+mn-lt"/>
              <a:cs typeface="+mn-cs"/>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down)">
                                      <p:cBhvr>
                                        <p:cTn id="7" dur="580">
                                          <p:stCondLst>
                                            <p:cond delay="0"/>
                                          </p:stCondLst>
                                        </p:cTn>
                                        <p:tgtEl>
                                          <p:spTgt spid="4100"/>
                                        </p:tgtEl>
                                      </p:cBhvr>
                                    </p:animEffect>
                                    <p:anim calcmode="lin" valueType="num">
                                      <p:cBhvr>
                                        <p:cTn id="8" dur="1822" tmFilter="0,0; 0.14,0.36; 0.43,0.73; 0.71,0.91; 1.0,1.0">
                                          <p:stCondLst>
                                            <p:cond delay="0"/>
                                          </p:stCondLst>
                                        </p:cTn>
                                        <p:tgtEl>
                                          <p:spTgt spid="410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10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10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10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100"/>
                                        </p:tgtEl>
                                        <p:attrNameLst>
                                          <p:attrName>ppt_y</p:attrName>
                                        </p:attrNameLst>
                                      </p:cBhvr>
                                      <p:tavLst>
                                        <p:tav tm="0" fmla="#ppt_y-sin(pi*$)/81">
                                          <p:val>
                                            <p:fltVal val="0"/>
                                          </p:val>
                                        </p:tav>
                                        <p:tav tm="100000">
                                          <p:val>
                                            <p:fltVal val="1"/>
                                          </p:val>
                                        </p:tav>
                                      </p:tavLst>
                                    </p:anim>
                                    <p:animScale>
                                      <p:cBhvr>
                                        <p:cTn id="13" dur="26">
                                          <p:stCondLst>
                                            <p:cond delay="650"/>
                                          </p:stCondLst>
                                        </p:cTn>
                                        <p:tgtEl>
                                          <p:spTgt spid="4100"/>
                                        </p:tgtEl>
                                      </p:cBhvr>
                                      <p:to x="100000" y="60000"/>
                                    </p:animScale>
                                    <p:animScale>
                                      <p:cBhvr>
                                        <p:cTn id="14" dur="166" decel="50000">
                                          <p:stCondLst>
                                            <p:cond delay="676"/>
                                          </p:stCondLst>
                                        </p:cTn>
                                        <p:tgtEl>
                                          <p:spTgt spid="4100"/>
                                        </p:tgtEl>
                                      </p:cBhvr>
                                      <p:to x="100000" y="100000"/>
                                    </p:animScale>
                                    <p:animScale>
                                      <p:cBhvr>
                                        <p:cTn id="15" dur="26">
                                          <p:stCondLst>
                                            <p:cond delay="1312"/>
                                          </p:stCondLst>
                                        </p:cTn>
                                        <p:tgtEl>
                                          <p:spTgt spid="4100"/>
                                        </p:tgtEl>
                                      </p:cBhvr>
                                      <p:to x="100000" y="80000"/>
                                    </p:animScale>
                                    <p:animScale>
                                      <p:cBhvr>
                                        <p:cTn id="16" dur="166" decel="50000">
                                          <p:stCondLst>
                                            <p:cond delay="1338"/>
                                          </p:stCondLst>
                                        </p:cTn>
                                        <p:tgtEl>
                                          <p:spTgt spid="4100"/>
                                        </p:tgtEl>
                                      </p:cBhvr>
                                      <p:to x="100000" y="100000"/>
                                    </p:animScale>
                                    <p:animScale>
                                      <p:cBhvr>
                                        <p:cTn id="17" dur="26">
                                          <p:stCondLst>
                                            <p:cond delay="1642"/>
                                          </p:stCondLst>
                                        </p:cTn>
                                        <p:tgtEl>
                                          <p:spTgt spid="4100"/>
                                        </p:tgtEl>
                                      </p:cBhvr>
                                      <p:to x="100000" y="90000"/>
                                    </p:animScale>
                                    <p:animScale>
                                      <p:cBhvr>
                                        <p:cTn id="18" dur="166" decel="50000">
                                          <p:stCondLst>
                                            <p:cond delay="1668"/>
                                          </p:stCondLst>
                                        </p:cTn>
                                        <p:tgtEl>
                                          <p:spTgt spid="4100"/>
                                        </p:tgtEl>
                                      </p:cBhvr>
                                      <p:to x="100000" y="100000"/>
                                    </p:animScale>
                                    <p:animScale>
                                      <p:cBhvr>
                                        <p:cTn id="19" dur="26">
                                          <p:stCondLst>
                                            <p:cond delay="1808"/>
                                          </p:stCondLst>
                                        </p:cTn>
                                        <p:tgtEl>
                                          <p:spTgt spid="4100"/>
                                        </p:tgtEl>
                                      </p:cBhvr>
                                      <p:to x="100000" y="95000"/>
                                    </p:animScale>
                                    <p:animScale>
                                      <p:cBhvr>
                                        <p:cTn id="20" dur="166" decel="50000">
                                          <p:stCondLst>
                                            <p:cond delay="1834"/>
                                          </p:stCondLst>
                                        </p:cTn>
                                        <p:tgtEl>
                                          <p:spTgt spid="410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101">
                                            <p:txEl>
                                              <p:pRg st="0" end="0"/>
                                            </p:txEl>
                                          </p:spTgt>
                                        </p:tgtEl>
                                        <p:attrNameLst>
                                          <p:attrName>style.visibility</p:attrName>
                                        </p:attrNameLst>
                                      </p:cBhvr>
                                      <p:to>
                                        <p:strVal val="visible"/>
                                      </p:to>
                                    </p:set>
                                    <p:animEffect transition="in" filter="wipe(down)">
                                      <p:cBhvr>
                                        <p:cTn id="25" dur="580">
                                          <p:stCondLst>
                                            <p:cond delay="0"/>
                                          </p:stCondLst>
                                        </p:cTn>
                                        <p:tgtEl>
                                          <p:spTgt spid="4101">
                                            <p:txEl>
                                              <p:pRg st="0" end="0"/>
                                            </p:txEl>
                                          </p:spTgt>
                                        </p:tgtEl>
                                      </p:cBhvr>
                                    </p:animEffect>
                                    <p:anim calcmode="lin" valueType="num">
                                      <p:cBhvr>
                                        <p:cTn id="26" dur="1822" tmFilter="0,0; 0.14,0.36; 0.43,0.73; 0.71,0.91; 1.0,1.0">
                                          <p:stCondLst>
                                            <p:cond delay="0"/>
                                          </p:stCondLst>
                                        </p:cTn>
                                        <p:tgtEl>
                                          <p:spTgt spid="4101">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101">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101">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101">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101">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101">
                                            <p:txEl>
                                              <p:pRg st="0" end="0"/>
                                            </p:txEl>
                                          </p:spTgt>
                                        </p:tgtEl>
                                      </p:cBhvr>
                                      <p:to x="100000" y="60000"/>
                                    </p:animScale>
                                    <p:animScale>
                                      <p:cBhvr>
                                        <p:cTn id="32" dur="166" decel="50000">
                                          <p:stCondLst>
                                            <p:cond delay="676"/>
                                          </p:stCondLst>
                                        </p:cTn>
                                        <p:tgtEl>
                                          <p:spTgt spid="4101">
                                            <p:txEl>
                                              <p:pRg st="0" end="0"/>
                                            </p:txEl>
                                          </p:spTgt>
                                        </p:tgtEl>
                                      </p:cBhvr>
                                      <p:to x="100000" y="100000"/>
                                    </p:animScale>
                                    <p:animScale>
                                      <p:cBhvr>
                                        <p:cTn id="33" dur="26">
                                          <p:stCondLst>
                                            <p:cond delay="1312"/>
                                          </p:stCondLst>
                                        </p:cTn>
                                        <p:tgtEl>
                                          <p:spTgt spid="4101">
                                            <p:txEl>
                                              <p:pRg st="0" end="0"/>
                                            </p:txEl>
                                          </p:spTgt>
                                        </p:tgtEl>
                                      </p:cBhvr>
                                      <p:to x="100000" y="80000"/>
                                    </p:animScale>
                                    <p:animScale>
                                      <p:cBhvr>
                                        <p:cTn id="34" dur="166" decel="50000">
                                          <p:stCondLst>
                                            <p:cond delay="1338"/>
                                          </p:stCondLst>
                                        </p:cTn>
                                        <p:tgtEl>
                                          <p:spTgt spid="4101">
                                            <p:txEl>
                                              <p:pRg st="0" end="0"/>
                                            </p:txEl>
                                          </p:spTgt>
                                        </p:tgtEl>
                                      </p:cBhvr>
                                      <p:to x="100000" y="100000"/>
                                    </p:animScale>
                                    <p:animScale>
                                      <p:cBhvr>
                                        <p:cTn id="35" dur="26">
                                          <p:stCondLst>
                                            <p:cond delay="1642"/>
                                          </p:stCondLst>
                                        </p:cTn>
                                        <p:tgtEl>
                                          <p:spTgt spid="4101">
                                            <p:txEl>
                                              <p:pRg st="0" end="0"/>
                                            </p:txEl>
                                          </p:spTgt>
                                        </p:tgtEl>
                                      </p:cBhvr>
                                      <p:to x="100000" y="90000"/>
                                    </p:animScale>
                                    <p:animScale>
                                      <p:cBhvr>
                                        <p:cTn id="36" dur="166" decel="50000">
                                          <p:stCondLst>
                                            <p:cond delay="1668"/>
                                          </p:stCondLst>
                                        </p:cTn>
                                        <p:tgtEl>
                                          <p:spTgt spid="4101">
                                            <p:txEl>
                                              <p:pRg st="0" end="0"/>
                                            </p:txEl>
                                          </p:spTgt>
                                        </p:tgtEl>
                                      </p:cBhvr>
                                      <p:to x="100000" y="100000"/>
                                    </p:animScale>
                                    <p:animScale>
                                      <p:cBhvr>
                                        <p:cTn id="37" dur="26">
                                          <p:stCondLst>
                                            <p:cond delay="1808"/>
                                          </p:stCondLst>
                                        </p:cTn>
                                        <p:tgtEl>
                                          <p:spTgt spid="4101">
                                            <p:txEl>
                                              <p:pRg st="0" end="0"/>
                                            </p:txEl>
                                          </p:spTgt>
                                        </p:tgtEl>
                                      </p:cBhvr>
                                      <p:to x="100000" y="95000"/>
                                    </p:animScale>
                                    <p:animScale>
                                      <p:cBhvr>
                                        <p:cTn id="38" dur="166" decel="50000">
                                          <p:stCondLst>
                                            <p:cond delay="1834"/>
                                          </p:stCondLst>
                                        </p:cTn>
                                        <p:tgtEl>
                                          <p:spTgt spid="4101">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80">
                                          <p:stCondLst>
                                            <p:cond delay="0"/>
                                          </p:stCondLst>
                                        </p:cTn>
                                        <p:tgtEl>
                                          <p:spTgt spid="4"/>
                                        </p:tgtEl>
                                      </p:cBhvr>
                                    </p:animEffect>
                                    <p:anim calcmode="lin" valueType="num">
                                      <p:cBhvr>
                                        <p:cTn id="4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gtEl>
                                      </p:cBhvr>
                                      <p:to x="100000" y="60000"/>
                                    </p:animScale>
                                    <p:animScale>
                                      <p:cBhvr>
                                        <p:cTn id="50" dur="166" decel="50000">
                                          <p:stCondLst>
                                            <p:cond delay="676"/>
                                          </p:stCondLst>
                                        </p:cTn>
                                        <p:tgtEl>
                                          <p:spTgt spid="4"/>
                                        </p:tgtEl>
                                      </p:cBhvr>
                                      <p:to x="100000" y="100000"/>
                                    </p:animScale>
                                    <p:animScale>
                                      <p:cBhvr>
                                        <p:cTn id="51" dur="26">
                                          <p:stCondLst>
                                            <p:cond delay="1312"/>
                                          </p:stCondLst>
                                        </p:cTn>
                                        <p:tgtEl>
                                          <p:spTgt spid="4"/>
                                        </p:tgtEl>
                                      </p:cBhvr>
                                      <p:to x="100000" y="80000"/>
                                    </p:animScale>
                                    <p:animScale>
                                      <p:cBhvr>
                                        <p:cTn id="52" dur="166" decel="50000">
                                          <p:stCondLst>
                                            <p:cond delay="1338"/>
                                          </p:stCondLst>
                                        </p:cTn>
                                        <p:tgtEl>
                                          <p:spTgt spid="4"/>
                                        </p:tgtEl>
                                      </p:cBhvr>
                                      <p:to x="100000" y="100000"/>
                                    </p:animScale>
                                    <p:animScale>
                                      <p:cBhvr>
                                        <p:cTn id="53" dur="26">
                                          <p:stCondLst>
                                            <p:cond delay="1642"/>
                                          </p:stCondLst>
                                        </p:cTn>
                                        <p:tgtEl>
                                          <p:spTgt spid="4"/>
                                        </p:tgtEl>
                                      </p:cBhvr>
                                      <p:to x="100000" y="90000"/>
                                    </p:animScale>
                                    <p:animScale>
                                      <p:cBhvr>
                                        <p:cTn id="54" dur="166" decel="50000">
                                          <p:stCondLst>
                                            <p:cond delay="1668"/>
                                          </p:stCondLst>
                                        </p:cTn>
                                        <p:tgtEl>
                                          <p:spTgt spid="4"/>
                                        </p:tgtEl>
                                      </p:cBhvr>
                                      <p:to x="100000" y="100000"/>
                                    </p:animScale>
                                    <p:animScale>
                                      <p:cBhvr>
                                        <p:cTn id="55" dur="26">
                                          <p:stCondLst>
                                            <p:cond delay="1808"/>
                                          </p:stCondLst>
                                        </p:cTn>
                                        <p:tgtEl>
                                          <p:spTgt spid="4"/>
                                        </p:tgtEl>
                                      </p:cBhvr>
                                      <p:to x="100000" y="95000"/>
                                    </p:animScale>
                                    <p:animScale>
                                      <p:cBhvr>
                                        <p:cTn id="56" dur="166" decel="50000">
                                          <p:stCondLst>
                                            <p:cond delay="1834"/>
                                          </p:stCondLst>
                                        </p:cTn>
                                        <p:tgtEl>
                                          <p:spTgt spid="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9"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p:cTn id="61" dur="1000" fill="hold"/>
                                        <p:tgtEl>
                                          <p:spTgt spid="5"/>
                                        </p:tgtEl>
                                        <p:attrNameLst>
                                          <p:attrName>ppt_x</p:attrName>
                                        </p:attrNameLst>
                                      </p:cBhvr>
                                      <p:tavLst>
                                        <p:tav tm="0">
                                          <p:val>
                                            <p:strVal val="#ppt_x-.2"/>
                                          </p:val>
                                        </p:tav>
                                        <p:tav tm="100000">
                                          <p:val>
                                            <p:strVal val="#ppt_x"/>
                                          </p:val>
                                        </p:tav>
                                      </p:tavLst>
                                    </p:anim>
                                    <p:anim calcmode="lin" valueType="num">
                                      <p:cBhvr>
                                        <p:cTn id="6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6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build="p"/>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ound.jpg"/>
          <p:cNvPicPr>
            <a:picLocks noChangeAspect="1"/>
          </p:cNvPicPr>
          <p:nvPr/>
        </p:nvPicPr>
        <p:blipFill>
          <a:blip r:embed="rId2" cstate="email"/>
          <a:stretch>
            <a:fillRect/>
          </a:stretch>
        </p:blipFill>
        <p:spPr>
          <a:xfrm>
            <a:off x="3200400" y="3048000"/>
            <a:ext cx="2008966" cy="2682072"/>
          </a:xfrm>
          <a:prstGeom prst="rect">
            <a:avLst/>
          </a:prstGeom>
        </p:spPr>
      </p:pic>
      <p:pic>
        <p:nvPicPr>
          <p:cNvPr id="5" name="Picture 4" descr="simple1.jpg"/>
          <p:cNvPicPr>
            <a:picLocks noChangeAspect="1"/>
          </p:cNvPicPr>
          <p:nvPr/>
        </p:nvPicPr>
        <p:blipFill>
          <a:blip r:embed="rId3" cstate="email"/>
          <a:stretch>
            <a:fillRect/>
          </a:stretch>
        </p:blipFill>
        <p:spPr>
          <a:xfrm>
            <a:off x="2895600" y="990600"/>
            <a:ext cx="2632836" cy="1971675"/>
          </a:xfrm>
          <a:prstGeom prst="rect">
            <a:avLst/>
          </a:prstGeom>
        </p:spPr>
      </p:pic>
      <p:pic>
        <p:nvPicPr>
          <p:cNvPr id="6" name="Picture 5" descr="aggregat.jpg"/>
          <p:cNvPicPr>
            <a:picLocks noChangeAspect="1"/>
          </p:cNvPicPr>
          <p:nvPr/>
        </p:nvPicPr>
        <p:blipFill>
          <a:blip r:embed="rId4" cstate="email"/>
          <a:stretch>
            <a:fillRect/>
          </a:stretch>
        </p:blipFill>
        <p:spPr>
          <a:xfrm>
            <a:off x="5714999" y="2971800"/>
            <a:ext cx="2766303" cy="3037763"/>
          </a:xfrm>
          <a:prstGeom prst="rect">
            <a:avLst/>
          </a:prstGeom>
        </p:spPr>
      </p:pic>
      <p:pic>
        <p:nvPicPr>
          <p:cNvPr id="8" name="Picture 7" descr="aggregat1.jpg"/>
          <p:cNvPicPr>
            <a:picLocks noChangeAspect="1"/>
          </p:cNvPicPr>
          <p:nvPr/>
        </p:nvPicPr>
        <p:blipFill>
          <a:blip r:embed="rId5" cstate="email"/>
          <a:stretch>
            <a:fillRect/>
          </a:stretch>
        </p:blipFill>
        <p:spPr>
          <a:xfrm>
            <a:off x="5943600" y="381000"/>
            <a:ext cx="2758478" cy="2228850"/>
          </a:xfrm>
          <a:prstGeom prst="rect">
            <a:avLst/>
          </a:prstGeom>
        </p:spPr>
      </p:pic>
      <p:pic>
        <p:nvPicPr>
          <p:cNvPr id="9" name="Picture 8" descr="simple2.jpg"/>
          <p:cNvPicPr>
            <a:picLocks noChangeAspect="1"/>
          </p:cNvPicPr>
          <p:nvPr/>
        </p:nvPicPr>
        <p:blipFill>
          <a:blip r:embed="rId6" cstate="email"/>
          <a:stretch>
            <a:fillRect/>
          </a:stretch>
        </p:blipFill>
        <p:spPr>
          <a:xfrm>
            <a:off x="914400" y="2975389"/>
            <a:ext cx="1676400" cy="24538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0.05"/>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anim calcmode="lin" valueType="num">
                                      <p:cBhvr>
                                        <p:cTn id="9" dur="500" fill="hold"/>
                                        <p:tgtEl>
                                          <p:spTgt spid="9"/>
                                        </p:tgtEl>
                                        <p:attrNameLst>
                                          <p:attrName>ppt_x</p:attrName>
                                        </p:attrNameLst>
                                      </p:cBhvr>
                                      <p:tavLst>
                                        <p:tav tm="0">
                                          <p:val>
                                            <p:strVal val="#ppt_x-.2"/>
                                          </p:val>
                                        </p:tav>
                                        <p:tav tm="100000">
                                          <p:val>
                                            <p:strVal val="#ppt_x"/>
                                          </p:val>
                                        </p:tav>
                                      </p:tavLst>
                                    </p:anim>
                                    <p:anim calcmode="lin" valueType="num">
                                      <p:cBhvr>
                                        <p:cTn id="10" dur="500" fill="hold"/>
                                        <p:tgtEl>
                                          <p:spTgt spid="9"/>
                                        </p:tgtEl>
                                        <p:attrNameLst>
                                          <p:attrName>ppt_y</p:attrName>
                                        </p:attrNameLst>
                                      </p:cBhvr>
                                      <p:tavLst>
                                        <p:tav tm="0">
                                          <p:val>
                                            <p:strVal val="#ppt_y"/>
                                          </p:val>
                                        </p:tav>
                                        <p:tav tm="100000">
                                          <p:val>
                                            <p:strVal val="#ppt_y"/>
                                          </p:val>
                                        </p:tav>
                                      </p:tavLst>
                                    </p:anim>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ppt_x</p:attrName>
                                        </p:attrNameLst>
                                      </p:cBhvr>
                                      <p:tavLst>
                                        <p:tav tm="0">
                                          <p:val>
                                            <p:strVal val="#ppt_x-.2"/>
                                          </p:val>
                                        </p:tav>
                                        <p:tav tm="100000">
                                          <p:val>
                                            <p:strVal val="#ppt_x"/>
                                          </p:val>
                                        </p:tav>
                                      </p:tavLst>
                                    </p:anim>
                                    <p:anim calcmode="lin" valueType="num">
                                      <p:cBhvr>
                                        <p:cTn id="29"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ppt_x</p:attrName>
                                        </p:attrNameLst>
                                      </p:cBhvr>
                                      <p:tavLst>
                                        <p:tav tm="0">
                                          <p:val>
                                            <p:strVal val="#ppt_x-.2"/>
                                          </p:val>
                                        </p:tav>
                                        <p:tav tm="100000">
                                          <p:val>
                                            <p:strVal val="#ppt_x"/>
                                          </p:val>
                                        </p:tav>
                                      </p:tavLst>
                                    </p:anim>
                                    <p:anim calcmode="lin" valueType="num">
                                      <p:cBhvr>
                                        <p:cTn id="36"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4114800" cy="1143000"/>
          </a:xfrm>
        </p:spPr>
        <p:txBody>
          <a:bodyPr/>
          <a:lstStyle/>
          <a:p>
            <a:pPr algn="ctr"/>
            <a:r>
              <a:rPr lang="ar-SA" b="1" dirty="0" smtClean="0">
                <a:solidFill>
                  <a:srgbClr val="FFFF66"/>
                </a:solidFill>
                <a:effectLst/>
              </a:rPr>
              <a:t>الثمار البسيطة</a:t>
            </a:r>
            <a:endParaRPr lang="en-US" b="1" dirty="0">
              <a:solidFill>
                <a:srgbClr val="FFFF66"/>
              </a:solidFill>
              <a:effectLst/>
            </a:endParaRPr>
          </a:p>
        </p:txBody>
      </p:sp>
      <p:sp>
        <p:nvSpPr>
          <p:cNvPr id="3" name="Content Placeholder 2"/>
          <p:cNvSpPr>
            <a:spLocks noGrp="1"/>
          </p:cNvSpPr>
          <p:nvPr>
            <p:ph idx="1"/>
          </p:nvPr>
        </p:nvSpPr>
        <p:spPr>
          <a:xfrm>
            <a:off x="304800" y="1676400"/>
            <a:ext cx="8458200" cy="4572000"/>
          </a:xfrm>
        </p:spPr>
        <p:txBody>
          <a:bodyPr/>
          <a:lstStyle/>
          <a:p>
            <a:pPr algn="just" rtl="1"/>
            <a:r>
              <a:rPr lang="ar-SA" dirty="0" smtClean="0"/>
              <a:t>هي التي تتكون من مبيض واحد وهي تنقسم الى قسمين:</a:t>
            </a:r>
          </a:p>
          <a:p>
            <a:pPr algn="just" rtl="1"/>
            <a:endParaRPr lang="ar-SA" dirty="0" smtClean="0"/>
          </a:p>
          <a:p>
            <a:pPr algn="just" rtl="1"/>
            <a:r>
              <a:rPr lang="ar-SA" dirty="0" smtClean="0">
                <a:solidFill>
                  <a:srgbClr val="FFFF00"/>
                </a:solidFill>
              </a:rPr>
              <a:t>الثمار الجافة </a:t>
            </a:r>
            <a:r>
              <a:rPr lang="en-US" dirty="0" smtClean="0">
                <a:solidFill>
                  <a:srgbClr val="FFFF00"/>
                </a:solidFill>
              </a:rPr>
              <a:t>dry simple fruits</a:t>
            </a:r>
            <a:r>
              <a:rPr lang="ar-SA" dirty="0" smtClean="0">
                <a:solidFill>
                  <a:srgbClr val="FFFF00"/>
                </a:solidFill>
              </a:rPr>
              <a:t> :</a:t>
            </a:r>
          </a:p>
          <a:p>
            <a:pPr algn="just" rtl="1">
              <a:buNone/>
            </a:pPr>
            <a:r>
              <a:rPr lang="ar-SA" dirty="0" smtClean="0">
                <a:solidFill>
                  <a:srgbClr val="00FF00"/>
                </a:solidFill>
              </a:rPr>
              <a:t>وهي تتميز بأن جدار الثمرة جاف وقد يكون سميك او خشن.</a:t>
            </a:r>
          </a:p>
          <a:p>
            <a:pPr algn="just" rtl="1"/>
            <a:endParaRPr lang="ar-SA" dirty="0" smtClean="0"/>
          </a:p>
          <a:p>
            <a:pPr algn="just" rtl="1"/>
            <a:r>
              <a:rPr lang="ar-SA" dirty="0" smtClean="0">
                <a:solidFill>
                  <a:srgbClr val="FFFF00"/>
                </a:solidFill>
              </a:rPr>
              <a:t>الثمار الغضة (طرية) </a:t>
            </a:r>
            <a:r>
              <a:rPr lang="en-US" dirty="0" smtClean="0">
                <a:solidFill>
                  <a:srgbClr val="FFFF00"/>
                </a:solidFill>
              </a:rPr>
              <a:t>succulent simple fruits</a:t>
            </a:r>
            <a:r>
              <a:rPr lang="ar-SA" dirty="0" smtClean="0">
                <a:solidFill>
                  <a:srgbClr val="FFFF00"/>
                </a:solidFill>
              </a:rPr>
              <a:t> </a:t>
            </a:r>
          </a:p>
          <a:p>
            <a:pPr algn="just" rtl="1">
              <a:buNone/>
            </a:pPr>
            <a:r>
              <a:rPr lang="en-US" dirty="0" smtClean="0">
                <a:solidFill>
                  <a:srgbClr val="00FF00"/>
                </a:solidFill>
              </a:rPr>
              <a:t> </a:t>
            </a:r>
            <a:r>
              <a:rPr lang="ar-SA" dirty="0" smtClean="0">
                <a:solidFill>
                  <a:srgbClr val="00FF00"/>
                </a:solidFill>
              </a:rPr>
              <a:t> وهي تتميز بأن جدار الثمرة غير جاف أن طري ويتميز إلى ثلاث طبقات ( خارجية ، وسطية ، داخلية).</a:t>
            </a:r>
            <a:endParaRPr lang="en-US" dirty="0">
              <a:solidFill>
                <a:srgbClr val="00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5"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additive="base">
                                        <p:cTn id="4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077200" cy="5562600"/>
          </a:xfrm>
        </p:spPr>
        <p:txBody>
          <a:bodyPr/>
          <a:lstStyle/>
          <a:p>
            <a:pPr algn="just" rtl="1"/>
            <a:r>
              <a:rPr lang="ar-SA" dirty="0" smtClean="0">
                <a:solidFill>
                  <a:srgbClr val="FFFF00"/>
                </a:solidFill>
              </a:rPr>
              <a:t>الثمار البسيطة الجافة تنقسم إلى ثلاث اقسام حسب طريقة التفتح في الغلاف الثمري:</a:t>
            </a:r>
          </a:p>
          <a:p>
            <a:pPr algn="just" rtl="1">
              <a:buNone/>
            </a:pPr>
            <a:r>
              <a:rPr lang="ar-SA" dirty="0" smtClean="0"/>
              <a:t>1- ثمار غيرة متفتحة</a:t>
            </a:r>
          </a:p>
          <a:p>
            <a:pPr algn="just" rtl="1">
              <a:buNone/>
            </a:pPr>
            <a:r>
              <a:rPr lang="ar-SA" dirty="0" smtClean="0"/>
              <a:t>2- ثمار متفتحة 	</a:t>
            </a:r>
          </a:p>
          <a:p>
            <a:pPr algn="just" rtl="1">
              <a:buNone/>
            </a:pPr>
            <a:r>
              <a:rPr lang="ar-SA" dirty="0" smtClean="0"/>
              <a:t>3- ثمار منشقة (مفصصة)</a:t>
            </a:r>
          </a:p>
          <a:p>
            <a:pPr algn="just" rtl="1"/>
            <a:endParaRPr lang="ar-SA" dirty="0" smtClean="0"/>
          </a:p>
          <a:p>
            <a:pPr algn="just" rtl="1"/>
            <a:r>
              <a:rPr lang="ar-SA" dirty="0" smtClean="0">
                <a:solidFill>
                  <a:srgbClr val="FFFF00"/>
                </a:solidFill>
              </a:rPr>
              <a:t>الثمار الطرية لها ثلاثة أنواع:</a:t>
            </a:r>
          </a:p>
          <a:p>
            <a:pPr algn="just" rtl="1">
              <a:buNone/>
            </a:pPr>
            <a:r>
              <a:rPr lang="ar-SA" dirty="0" smtClean="0"/>
              <a:t>1- الحسلة</a:t>
            </a:r>
          </a:p>
          <a:p>
            <a:pPr algn="just" rtl="1">
              <a:buNone/>
            </a:pPr>
            <a:r>
              <a:rPr lang="ar-SA" dirty="0" smtClean="0"/>
              <a:t>2- العينة</a:t>
            </a:r>
          </a:p>
          <a:p>
            <a:pPr algn="just" rtl="1">
              <a:buNone/>
            </a:pPr>
            <a:r>
              <a:rPr lang="ar-SA" dirty="0" smtClean="0"/>
              <a:t>3- التفاحية</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8" presetClass="entr" presetSubtype="0" accel="10000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6"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8" presetClass="entr" presetSubtype="0" accel="10000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5"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8" presetClass="entr" presetSubtype="0" accel="10000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4"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5"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6" fill="hold">
                      <p:stCondLst>
                        <p:cond delay="indefinite"/>
                      </p:stCondLst>
                      <p:childTnLst>
                        <p:par>
                          <p:cTn id="47" fill="hold">
                            <p:stCondLst>
                              <p:cond delay="0"/>
                            </p:stCondLst>
                            <p:childTnLst>
                              <p:par>
                                <p:cTn id="48" presetID="58" presetClass="entr" presetSubtype="0" accel="100000"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51"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5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54" dur="500"/>
                                        <p:tgtEl>
                                          <p:spTgt spid="3">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8" presetClass="entr" presetSubtype="0" accel="100000" fill="hold"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 calcmode="lin" valueType="num">
                                      <p:cBhvr>
                                        <p:cTn id="59"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60"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6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2"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63" dur="500"/>
                                        <p:tgtEl>
                                          <p:spTgt spid="3">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8" presetClass="entr" presetSubtype="0" accel="100000" fill="hold"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 calcmode="lin" valueType="num">
                                      <p:cBhvr>
                                        <p:cTn id="68"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69"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7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1"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7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2743200" cy="1143000"/>
          </a:xfrm>
        </p:spPr>
        <p:txBody>
          <a:bodyPr/>
          <a:lstStyle/>
          <a:p>
            <a:pPr algn="r"/>
            <a:r>
              <a:rPr lang="ar-SA" dirty="0" smtClean="0"/>
              <a:t>الثمار الجافة</a:t>
            </a:r>
            <a:endParaRPr lang="en-US" dirty="0"/>
          </a:p>
        </p:txBody>
      </p:sp>
      <p:sp>
        <p:nvSpPr>
          <p:cNvPr id="3" name="Content Placeholder 2"/>
          <p:cNvSpPr>
            <a:spLocks noGrp="1"/>
          </p:cNvSpPr>
          <p:nvPr>
            <p:ph idx="1"/>
          </p:nvPr>
        </p:nvSpPr>
        <p:spPr>
          <a:xfrm>
            <a:off x="381000" y="1981200"/>
            <a:ext cx="8305799" cy="4114800"/>
          </a:xfrm>
        </p:spPr>
        <p:txBody>
          <a:bodyPr/>
          <a:lstStyle/>
          <a:p>
            <a:pPr algn="r" rtl="1"/>
            <a:r>
              <a:rPr lang="ar-SA" dirty="0" smtClean="0"/>
              <a:t>فيها الغلاف الثمري جاف ومتصلب والنوع الأول منها هو :</a:t>
            </a:r>
            <a:endParaRPr lang="en-US" dirty="0" smtClean="0"/>
          </a:p>
          <a:p>
            <a:pPr algn="r" rtl="1">
              <a:buNone/>
            </a:pPr>
            <a:endParaRPr lang="ar-SA" dirty="0" smtClean="0"/>
          </a:p>
          <a:p>
            <a:pPr algn="r" rtl="1"/>
            <a:r>
              <a:rPr lang="ar-SA" dirty="0" smtClean="0">
                <a:solidFill>
                  <a:srgbClr val="FFFF66"/>
                </a:solidFill>
              </a:rPr>
              <a:t>الثمار الجافة غير المتفتحة </a:t>
            </a:r>
            <a:r>
              <a:rPr lang="en-US" dirty="0" smtClean="0">
                <a:solidFill>
                  <a:srgbClr val="FFFF66"/>
                </a:solidFill>
              </a:rPr>
              <a:t>indehiscent fruits </a:t>
            </a:r>
            <a:endParaRPr lang="ar-SA" dirty="0" smtClean="0">
              <a:solidFill>
                <a:srgbClr val="FFFF66"/>
              </a:solidFill>
            </a:endParaRPr>
          </a:p>
          <a:p>
            <a:pPr algn="r" rtl="1"/>
            <a:r>
              <a:rPr lang="ar-SA" dirty="0" smtClean="0"/>
              <a:t>وهي التي يظل جدارها محيطاُ بالبذور ولا تتفتح او تتحرر بذورها إلا بعد تحلل او كسر جدارها الثمري هنا اما جاف خشبي او جلدي ومن انواعها ( الجوز والبندق).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8" presetClass="entr" presetSubtype="0" accel="10000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2"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8" presetClass="entr" presetSubtype="0" accel="10000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1"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839200" cy="1143000"/>
          </a:xfrm>
        </p:spPr>
        <p:txBody>
          <a:bodyPr/>
          <a:lstStyle/>
          <a:p>
            <a:pPr algn="ctr" rtl="1"/>
            <a:r>
              <a:rPr lang="ar-SA" sz="4000" dirty="0" smtClean="0"/>
              <a:t>1- الثمار الجافة الغير متفتحة </a:t>
            </a:r>
            <a:r>
              <a:rPr lang="en-US" sz="4000" dirty="0" smtClean="0"/>
              <a:t>Indehiscent fruits</a:t>
            </a:r>
            <a:endParaRPr lang="ar-SA" sz="4000" dirty="0" smtClean="0"/>
          </a:p>
        </p:txBody>
      </p:sp>
      <p:sp>
        <p:nvSpPr>
          <p:cNvPr id="3" name="Content Placeholder 2"/>
          <p:cNvSpPr>
            <a:spLocks noGrp="1"/>
          </p:cNvSpPr>
          <p:nvPr>
            <p:ph idx="1"/>
          </p:nvPr>
        </p:nvSpPr>
        <p:spPr>
          <a:xfrm>
            <a:off x="682625" y="1981200"/>
            <a:ext cx="7772400" cy="2133600"/>
          </a:xfrm>
        </p:spPr>
        <p:txBody>
          <a:bodyPr/>
          <a:lstStyle/>
          <a:p>
            <a:pPr algn="just" rtl="1"/>
            <a:r>
              <a:rPr lang="ar-SA" dirty="0" smtClean="0">
                <a:solidFill>
                  <a:srgbClr val="00FF00"/>
                </a:solidFill>
              </a:rPr>
              <a:t>وهي التي يظل جدارها محيطاُ بالبذور ولا تتفتح او تتحرر بذورها إلا بعد تحلل او كسر جدارها الثمري هنا اما جاف خشبي او جلدي ومن انواعها ( الجوز والبندق).</a:t>
            </a:r>
          </a:p>
          <a:p>
            <a:pPr algn="r" rtl="1"/>
            <a:endParaRPr lang="en-US" dirty="0"/>
          </a:p>
        </p:txBody>
      </p:sp>
      <p:pic>
        <p:nvPicPr>
          <p:cNvPr id="4" name="Picture 3" descr="dry.jpg"/>
          <p:cNvPicPr>
            <a:picLocks noChangeAspect="1"/>
          </p:cNvPicPr>
          <p:nvPr/>
        </p:nvPicPr>
        <p:blipFill>
          <a:blip r:embed="rId2" cstate="email"/>
          <a:stretch>
            <a:fillRect/>
          </a:stretch>
        </p:blipFill>
        <p:spPr>
          <a:xfrm>
            <a:off x="685800" y="3657600"/>
            <a:ext cx="3409950" cy="2658150"/>
          </a:xfrm>
          <a:prstGeom prst="rect">
            <a:avLst/>
          </a:prstGeom>
        </p:spPr>
      </p:pic>
      <p:pic>
        <p:nvPicPr>
          <p:cNvPr id="5" name="Picture 4" descr="dry1.jpg"/>
          <p:cNvPicPr>
            <a:picLocks noChangeAspect="1"/>
          </p:cNvPicPr>
          <p:nvPr/>
        </p:nvPicPr>
        <p:blipFill>
          <a:blip r:embed="rId3" cstate="email"/>
          <a:stretch>
            <a:fillRect/>
          </a:stretch>
        </p:blipFill>
        <p:spPr>
          <a:xfrm>
            <a:off x="4343400" y="4876800"/>
            <a:ext cx="2036618" cy="1400175"/>
          </a:xfrm>
          <a:prstGeom prst="rect">
            <a:avLst/>
          </a:prstGeom>
        </p:spPr>
      </p:pic>
      <p:pic>
        <p:nvPicPr>
          <p:cNvPr id="6" name="Picture 5" descr="dry2.jpg"/>
          <p:cNvPicPr>
            <a:picLocks noChangeAspect="1"/>
          </p:cNvPicPr>
          <p:nvPr/>
        </p:nvPicPr>
        <p:blipFill>
          <a:blip r:embed="rId4" cstate="email"/>
          <a:stretch>
            <a:fillRect/>
          </a:stretch>
        </p:blipFill>
        <p:spPr>
          <a:xfrm>
            <a:off x="6400800" y="3886200"/>
            <a:ext cx="2286000" cy="15316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strVal val="#ppt_w*0.05"/>
                                          </p:val>
                                        </p:tav>
                                        <p:tav tm="100000">
                                          <p:val>
                                            <p:strVal val="#ppt_w"/>
                                          </p:val>
                                        </p:tav>
                                      </p:tavLst>
                                    </p:anim>
                                    <p:anim calcmode="lin" valueType="num">
                                      <p:cBhvr>
                                        <p:cTn id="24" dur="500" fill="hold"/>
                                        <p:tgtEl>
                                          <p:spTgt spid="4"/>
                                        </p:tgtEl>
                                        <p:attrNameLst>
                                          <p:attrName>ppt_h</p:attrName>
                                        </p:attrNameLst>
                                      </p:cBhvr>
                                      <p:tavLst>
                                        <p:tav tm="0">
                                          <p:val>
                                            <p:strVal val="#ppt_h"/>
                                          </p:val>
                                        </p:tav>
                                        <p:tav tm="100000">
                                          <p:val>
                                            <p:strVal val="#ppt_h"/>
                                          </p:val>
                                        </p:tav>
                                      </p:tavLst>
                                    </p:anim>
                                    <p:anim calcmode="lin" valueType="num">
                                      <p:cBhvr>
                                        <p:cTn id="25" dur="500" fill="hold"/>
                                        <p:tgtEl>
                                          <p:spTgt spid="4"/>
                                        </p:tgtEl>
                                        <p:attrNameLst>
                                          <p:attrName>ppt_x</p:attrName>
                                        </p:attrNameLst>
                                      </p:cBhvr>
                                      <p:tavLst>
                                        <p:tav tm="0">
                                          <p:val>
                                            <p:strVal val="#ppt_x-.2"/>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900" decel="100000" fill="hold"/>
                                        <p:tgtEl>
                                          <p:spTgt spid="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8001000" cy="4495800"/>
          </a:xfrm>
        </p:spPr>
        <p:txBody>
          <a:bodyPr/>
          <a:lstStyle/>
          <a:p>
            <a:pPr algn="r" rtl="1"/>
            <a:r>
              <a:rPr lang="ar-SA" sz="4000" b="1" dirty="0" smtClean="0">
                <a:solidFill>
                  <a:srgbClr val="FFFF00"/>
                </a:solidFill>
              </a:rPr>
              <a:t>أنواع الثمار الجافة غير المتفتحة:</a:t>
            </a:r>
            <a:endParaRPr lang="ar-SA" sz="4000" b="1" dirty="0" smtClean="0"/>
          </a:p>
          <a:p>
            <a:pPr algn="just" rtl="1">
              <a:buNone/>
            </a:pPr>
            <a:r>
              <a:rPr lang="ar-SA" sz="4000" b="1" dirty="0" smtClean="0">
                <a:solidFill>
                  <a:srgbClr val="00FF00"/>
                </a:solidFill>
              </a:rPr>
              <a:t>1- البندقة </a:t>
            </a:r>
            <a:r>
              <a:rPr lang="en-US" sz="4000" b="1" dirty="0" smtClean="0">
                <a:solidFill>
                  <a:srgbClr val="00FF00"/>
                </a:solidFill>
              </a:rPr>
              <a:t>Nut</a:t>
            </a:r>
            <a:endParaRPr lang="ar-SA" sz="4000" b="1" dirty="0" smtClean="0">
              <a:solidFill>
                <a:srgbClr val="00FF00"/>
              </a:solidFill>
            </a:endParaRPr>
          </a:p>
          <a:p>
            <a:pPr algn="just" rtl="1"/>
            <a:r>
              <a:rPr lang="ar-SA" dirty="0" smtClean="0"/>
              <a:t> هذه غلافها خشبي صلب غير ملتحم مع قصرة البذرة ، وهي تتكون من مبيض علوي او سفلي وتنشا من كربلتين او ثلاث كرابل ملتحمة ذات مسكن واحد ، وتوجد في الثمرة بذرة واحدة من بويضة ، اما باقي البويضات فلا تنمو وتبقى عقيمة عادة ومن امثلتها البلوط والبندق إلا أن البندق تنشأ من مبيض سفلي الزهرة ذات ثلاث كرابل ملتحمة كما في البندق </a:t>
            </a:r>
            <a:r>
              <a:rPr lang="en-US" dirty="0" err="1" smtClean="0">
                <a:solidFill>
                  <a:srgbClr val="00FF00"/>
                </a:solidFill>
              </a:rPr>
              <a:t>corylus</a:t>
            </a:r>
            <a:r>
              <a:rPr lang="ar-SA" dirty="0" smtClean="0"/>
              <a:t>.</a:t>
            </a:r>
            <a:endParaRPr lang="en-US" dirty="0" smtClean="0"/>
          </a:p>
          <a:p>
            <a:endParaRPr lang="en-US" dirty="0"/>
          </a:p>
        </p:txBody>
      </p:sp>
      <p:pic>
        <p:nvPicPr>
          <p:cNvPr id="1027" name="Picture 3"/>
          <p:cNvPicPr>
            <a:picLocks noChangeAspect="1" noChangeArrowheads="1"/>
          </p:cNvPicPr>
          <p:nvPr/>
        </p:nvPicPr>
        <p:blipFill>
          <a:blip r:embed="rId2" cstate="email"/>
          <a:srcRect/>
          <a:stretch>
            <a:fillRect/>
          </a:stretch>
        </p:blipFill>
        <p:spPr bwMode="auto">
          <a:xfrm>
            <a:off x="990599" y="4495800"/>
            <a:ext cx="2422769" cy="2133600"/>
          </a:xfrm>
          <a:prstGeom prst="rect">
            <a:avLst/>
          </a:prstGeom>
          <a:noFill/>
          <a:ln w="9525">
            <a:noFill/>
            <a:miter lim="800000"/>
            <a:headEnd/>
            <a:tailEnd/>
          </a:ln>
          <a:effectLst/>
        </p:spPr>
      </p:pic>
      <p:pic>
        <p:nvPicPr>
          <p:cNvPr id="6" name="Picture 5" descr="nut.bmp"/>
          <p:cNvPicPr>
            <a:picLocks noChangeAspect="1"/>
          </p:cNvPicPr>
          <p:nvPr/>
        </p:nvPicPr>
        <p:blipFill>
          <a:blip r:embed="rId3" cstate="email"/>
          <a:stretch>
            <a:fillRect/>
          </a:stretch>
        </p:blipFill>
        <p:spPr>
          <a:xfrm>
            <a:off x="4267200" y="4953000"/>
            <a:ext cx="2590619" cy="17428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nodeType="clickEffect">
                                  <p:stCondLst>
                                    <p:cond delay="0"/>
                                  </p:stCondLst>
                                  <p:childTnLst>
                                    <p:set>
                                      <p:cBhvr>
                                        <p:cTn id="33" dur="1" fill="hold">
                                          <p:stCondLst>
                                            <p:cond delay="0"/>
                                          </p:stCondLst>
                                        </p:cTn>
                                        <p:tgtEl>
                                          <p:spTgt spid="1027"/>
                                        </p:tgtEl>
                                        <p:attrNameLst>
                                          <p:attrName>style.visibility</p:attrName>
                                        </p:attrNameLst>
                                      </p:cBhvr>
                                      <p:to>
                                        <p:strVal val="visible"/>
                                      </p:to>
                                    </p:set>
                                    <p:anim calcmode="lin" valueType="num">
                                      <p:cBhvr>
                                        <p:cTn id="34" dur="500" fill="hold"/>
                                        <p:tgtEl>
                                          <p:spTgt spid="1027"/>
                                        </p:tgtEl>
                                        <p:attrNameLst>
                                          <p:attrName>ppt_w</p:attrName>
                                        </p:attrNameLst>
                                      </p:cBhvr>
                                      <p:tavLst>
                                        <p:tav tm="0">
                                          <p:val>
                                            <p:strVal val="#ppt_w*2.5"/>
                                          </p:val>
                                        </p:tav>
                                        <p:tav tm="100000">
                                          <p:val>
                                            <p:strVal val="#ppt_w"/>
                                          </p:val>
                                        </p:tav>
                                      </p:tavLst>
                                    </p:anim>
                                    <p:anim calcmode="lin" valueType="num">
                                      <p:cBhvr>
                                        <p:cTn id="35" dur="500" fill="hold"/>
                                        <p:tgtEl>
                                          <p:spTgt spid="1027"/>
                                        </p:tgtEl>
                                        <p:attrNameLst>
                                          <p:attrName>ppt_h</p:attrName>
                                        </p:attrNameLst>
                                      </p:cBhvr>
                                      <p:tavLst>
                                        <p:tav tm="0">
                                          <p:val>
                                            <p:strVal val="#ppt_h*0.01"/>
                                          </p:val>
                                        </p:tav>
                                        <p:tav tm="100000">
                                          <p:val>
                                            <p:strVal val="#ppt_h"/>
                                          </p:val>
                                        </p:tav>
                                      </p:tavLst>
                                    </p:anim>
                                    <p:anim calcmode="lin" valueType="num">
                                      <p:cBhvr>
                                        <p:cTn id="36" dur="500" fill="hold"/>
                                        <p:tgtEl>
                                          <p:spTgt spid="1027"/>
                                        </p:tgtEl>
                                        <p:attrNameLst>
                                          <p:attrName>ppt_x</p:attrName>
                                        </p:attrNameLst>
                                      </p:cBhvr>
                                      <p:tavLst>
                                        <p:tav tm="0">
                                          <p:val>
                                            <p:strVal val="#ppt_x"/>
                                          </p:val>
                                        </p:tav>
                                        <p:tav tm="100000">
                                          <p:val>
                                            <p:strVal val="#ppt_x"/>
                                          </p:val>
                                        </p:tav>
                                      </p:tavLst>
                                    </p:anim>
                                    <p:anim calcmode="lin" valueType="num">
                                      <p:cBhvr>
                                        <p:cTn id="37" dur="500" fill="hold"/>
                                        <p:tgtEl>
                                          <p:spTgt spid="1027"/>
                                        </p:tgtEl>
                                        <p:attrNameLst>
                                          <p:attrName>ppt_y</p:attrName>
                                        </p:attrNameLst>
                                      </p:cBhvr>
                                      <p:tavLst>
                                        <p:tav tm="0">
                                          <p:val>
                                            <p:strVal val="#ppt_h+1"/>
                                          </p:val>
                                        </p:tav>
                                        <p:tav tm="100000">
                                          <p:val>
                                            <p:strVal val="#ppt_y"/>
                                          </p:val>
                                        </p:tav>
                                      </p:tavLst>
                                    </p:anim>
                                    <p:animEffect transition="in" filter="fade">
                                      <p:cBhvr>
                                        <p:cTn id="38" dur="500"/>
                                        <p:tgtEl>
                                          <p:spTgt spid="1027"/>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900" decel="100000" fill="hold"/>
                                        <p:tgtEl>
                                          <p:spTgt spid="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09600" y="457200"/>
            <a:ext cx="8001000" cy="3505200"/>
          </a:xfrm>
        </p:spPr>
        <p:txBody>
          <a:bodyPr/>
          <a:lstStyle/>
          <a:p>
            <a:pPr algn="just" rtl="1">
              <a:buNone/>
            </a:pPr>
            <a:r>
              <a:rPr lang="ar-SA" sz="4000" b="1" dirty="0" smtClean="0">
                <a:solidFill>
                  <a:srgbClr val="00FF00"/>
                </a:solidFill>
              </a:rPr>
              <a:t>2- الفقيرة </a:t>
            </a:r>
            <a:r>
              <a:rPr lang="en-US" sz="4000" b="1" dirty="0" err="1" smtClean="0">
                <a:solidFill>
                  <a:srgbClr val="00FF00"/>
                </a:solidFill>
              </a:rPr>
              <a:t>Achen</a:t>
            </a:r>
            <a:r>
              <a:rPr lang="en-US" sz="4000" b="1" dirty="0" smtClean="0">
                <a:solidFill>
                  <a:srgbClr val="00FF00"/>
                </a:solidFill>
              </a:rPr>
              <a:t> </a:t>
            </a:r>
            <a:endParaRPr lang="ar-SA" sz="4000" b="1" dirty="0" smtClean="0">
              <a:solidFill>
                <a:srgbClr val="00FF00"/>
              </a:solidFill>
            </a:endParaRPr>
          </a:p>
          <a:p>
            <a:pPr algn="just" rtl="1"/>
            <a:r>
              <a:rPr lang="ar-SA" dirty="0" smtClean="0"/>
              <a:t>وهي ثمرة ناتجه من نضج كربلة واحدة تحتوي على بذرة واحدة وهي ذات غلاف غشائي أو جلدي رقيق منفصل عن البذرة او غير ملتحم إلا في نقطة واحدة، وعادة ما توجد الثمار الفقيرة متجمعه أي تنتج عن زهرة عديدة الكرابل المنفصلة كما في الورد </a:t>
            </a:r>
            <a:r>
              <a:rPr lang="en-US" dirty="0" smtClean="0">
                <a:solidFill>
                  <a:srgbClr val="FF0000"/>
                </a:solidFill>
              </a:rPr>
              <a:t>Rose</a:t>
            </a:r>
            <a:r>
              <a:rPr lang="ar-SA" dirty="0" smtClean="0"/>
              <a:t> والشقيق </a:t>
            </a:r>
            <a:r>
              <a:rPr lang="en-US" dirty="0" smtClean="0">
                <a:solidFill>
                  <a:srgbClr val="FF0000"/>
                </a:solidFill>
              </a:rPr>
              <a:t>Ranunculus</a:t>
            </a:r>
            <a:r>
              <a:rPr lang="ar-SA" dirty="0" smtClean="0"/>
              <a:t> والشليك.</a:t>
            </a:r>
            <a:endParaRPr lang="en-US" dirty="0" smtClean="0"/>
          </a:p>
          <a:p>
            <a:endParaRPr lang="en-US" dirty="0"/>
          </a:p>
        </p:txBody>
      </p:sp>
      <p:pic>
        <p:nvPicPr>
          <p:cNvPr id="2050" name="Picture 2"/>
          <p:cNvPicPr>
            <a:picLocks noChangeAspect="1" noChangeArrowheads="1"/>
          </p:cNvPicPr>
          <p:nvPr/>
        </p:nvPicPr>
        <p:blipFill>
          <a:blip r:embed="rId2" cstate="email"/>
          <a:srcRect/>
          <a:stretch>
            <a:fillRect/>
          </a:stretch>
        </p:blipFill>
        <p:spPr bwMode="auto">
          <a:xfrm>
            <a:off x="838200" y="3886200"/>
            <a:ext cx="4661246" cy="2653560"/>
          </a:xfrm>
          <a:prstGeom prst="rect">
            <a:avLst/>
          </a:prstGeom>
          <a:noFill/>
          <a:ln w="9525">
            <a:noFill/>
            <a:miter lim="800000"/>
            <a:headEnd/>
            <a:tailEnd/>
          </a:ln>
          <a:effectLst/>
        </p:spPr>
      </p:pic>
      <p:pic>
        <p:nvPicPr>
          <p:cNvPr id="6" name="Picture 5" descr="achen.bmp"/>
          <p:cNvPicPr>
            <a:picLocks noChangeAspect="1"/>
          </p:cNvPicPr>
          <p:nvPr/>
        </p:nvPicPr>
        <p:blipFill>
          <a:blip r:embed="rId3" cstate="email"/>
          <a:stretch>
            <a:fillRect/>
          </a:stretch>
        </p:blipFill>
        <p:spPr>
          <a:xfrm>
            <a:off x="6019800" y="4267200"/>
            <a:ext cx="2057400" cy="2057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p:cTn id="16" dur="500" fill="hold"/>
                                        <p:tgtEl>
                                          <p:spTgt spid="4">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4">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 calcmode="lin" valueType="num">
                                      <p:cBhvr>
                                        <p:cTn id="25" dur="500" fill="hold"/>
                                        <p:tgtEl>
                                          <p:spTgt spid="2050"/>
                                        </p:tgtEl>
                                        <p:attrNameLst>
                                          <p:attrName>ppt_w</p:attrName>
                                        </p:attrNameLst>
                                      </p:cBhvr>
                                      <p:tavLst>
                                        <p:tav tm="0">
                                          <p:val>
                                            <p:strVal val="#ppt_w*0.05"/>
                                          </p:val>
                                        </p:tav>
                                        <p:tav tm="100000">
                                          <p:val>
                                            <p:strVal val="#ppt_w"/>
                                          </p:val>
                                        </p:tav>
                                      </p:tavLst>
                                    </p:anim>
                                    <p:anim calcmode="lin" valueType="num">
                                      <p:cBhvr>
                                        <p:cTn id="26" dur="500" fill="hold"/>
                                        <p:tgtEl>
                                          <p:spTgt spid="2050"/>
                                        </p:tgtEl>
                                        <p:attrNameLst>
                                          <p:attrName>ppt_h</p:attrName>
                                        </p:attrNameLst>
                                      </p:cBhvr>
                                      <p:tavLst>
                                        <p:tav tm="0">
                                          <p:val>
                                            <p:strVal val="#ppt_h"/>
                                          </p:val>
                                        </p:tav>
                                        <p:tav tm="100000">
                                          <p:val>
                                            <p:strVal val="#ppt_h"/>
                                          </p:val>
                                        </p:tav>
                                      </p:tavLst>
                                    </p:anim>
                                    <p:anim calcmode="lin" valueType="num">
                                      <p:cBhvr>
                                        <p:cTn id="27" dur="500" fill="hold"/>
                                        <p:tgtEl>
                                          <p:spTgt spid="2050"/>
                                        </p:tgtEl>
                                        <p:attrNameLst>
                                          <p:attrName>ppt_x</p:attrName>
                                        </p:attrNameLst>
                                      </p:cBhvr>
                                      <p:tavLst>
                                        <p:tav tm="0">
                                          <p:val>
                                            <p:strVal val="#ppt_x-.2"/>
                                          </p:val>
                                        </p:tav>
                                        <p:tav tm="100000">
                                          <p:val>
                                            <p:strVal val="#ppt_x"/>
                                          </p:val>
                                        </p:tav>
                                      </p:tavLst>
                                    </p:anim>
                                    <p:anim calcmode="lin" valueType="num">
                                      <p:cBhvr>
                                        <p:cTn id="28" dur="500" fill="hold"/>
                                        <p:tgtEl>
                                          <p:spTgt spid="2050"/>
                                        </p:tgtEl>
                                        <p:attrNameLst>
                                          <p:attrName>ppt_y</p:attrName>
                                        </p:attrNameLst>
                                      </p:cBhvr>
                                      <p:tavLst>
                                        <p:tav tm="0">
                                          <p:val>
                                            <p:strVal val="#ppt_y"/>
                                          </p:val>
                                        </p:tav>
                                        <p:tav tm="100000">
                                          <p:val>
                                            <p:strVal val="#ppt_y"/>
                                          </p:val>
                                        </p:tav>
                                      </p:tavLst>
                                    </p:anim>
                                    <p:animEffect transition="in" filter="fade">
                                      <p:cBhvr>
                                        <p:cTn id="2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09600" y="457200"/>
            <a:ext cx="8001000" cy="3505200"/>
          </a:xfrm>
          <a:prstGeom prst="rect">
            <a:avLst/>
          </a:prstGeom>
        </p:spPr>
        <p:txBody>
          <a:bodyPr/>
          <a:lstStyle/>
          <a:p>
            <a:pPr marL="342900" marR="0" lvl="0" indent="-342900" algn="just" defTabSz="914400" rtl="1" eaLnBrk="1" fontAlgn="base" latinLnBrk="0" hangingPunct="1">
              <a:lnSpc>
                <a:spcPct val="90000"/>
              </a:lnSpc>
              <a:spcBef>
                <a:spcPct val="20000"/>
              </a:spcBef>
              <a:spcAft>
                <a:spcPct val="0"/>
              </a:spcAft>
              <a:buClr>
                <a:schemeClr val="tx2"/>
              </a:buClr>
              <a:buSzPct val="75000"/>
              <a:tabLst/>
              <a:defRPr/>
            </a:pPr>
            <a:r>
              <a:rPr lang="ar-SA" sz="4000" b="1" dirty="0" smtClean="0">
                <a:solidFill>
                  <a:srgbClr val="00FF00"/>
                </a:solidFill>
                <a:latin typeface="+mn-lt"/>
                <a:cs typeface="+mn-cs"/>
              </a:rPr>
              <a:t>3- البرة </a:t>
            </a:r>
            <a:r>
              <a:rPr lang="en-US" sz="4000" b="1" dirty="0" smtClean="0">
                <a:solidFill>
                  <a:srgbClr val="00FF00"/>
                </a:solidFill>
                <a:latin typeface="+mn-lt"/>
                <a:cs typeface="+mn-cs"/>
              </a:rPr>
              <a:t>caryopsis </a:t>
            </a:r>
            <a:endParaRPr lang="ar-SA" sz="4000" b="1" dirty="0" smtClean="0">
              <a:solidFill>
                <a:srgbClr val="00FF00"/>
              </a:solidFill>
              <a:latin typeface="+mn-lt"/>
              <a:cs typeface="+mn-cs"/>
            </a:endParaRPr>
          </a:p>
          <a:p>
            <a:pPr marL="342900" marR="0" lvl="0" indent="-342900" algn="just" defTabSz="914400" rtl="1" eaLnBrk="1" fontAlgn="base" latinLnBrk="0" hangingPunct="1">
              <a:lnSpc>
                <a:spcPct val="90000"/>
              </a:lnSpc>
              <a:spcBef>
                <a:spcPct val="20000"/>
              </a:spcBef>
              <a:spcAft>
                <a:spcPct val="0"/>
              </a:spcAft>
              <a:buClr>
                <a:schemeClr val="tx2"/>
              </a:buClr>
              <a:buSzPct val="75000"/>
              <a:buFont typeface="Wingdings" pitchFamily="2" charset="2"/>
              <a:buChar char="l"/>
              <a:tabLst/>
              <a:defRPr/>
            </a:pPr>
            <a:r>
              <a:rPr kumimoji="0" lang="ar-SA" sz="3200" b="0" i="0" u="none" strike="noStrike" kern="0" cap="none" spc="0" normalizeH="0" baseline="0" noProof="0" dirty="0" smtClean="0">
                <a:ln>
                  <a:noFill/>
                </a:ln>
                <a:solidFill>
                  <a:schemeClr val="tx1"/>
                </a:solidFill>
                <a:effectLst/>
                <a:uLnTx/>
                <a:uFillTx/>
                <a:latin typeface="+mn-lt"/>
                <a:ea typeface="+mn-ea"/>
                <a:cs typeface="+mn-cs"/>
              </a:rPr>
              <a:t>وهي تشبه الثمرة الفقيرة في أن الثمرة تحتوي على بذرة واحدة وتنشأ من مبيض ذو كربلة واحدة مع ملاحظة</a:t>
            </a:r>
            <a:r>
              <a:rPr kumimoji="0" lang="ar-SA" sz="3200" b="0" i="0" u="none" strike="noStrike" kern="0" cap="none" spc="0" normalizeH="0" noProof="0" dirty="0" smtClean="0">
                <a:ln>
                  <a:noFill/>
                </a:ln>
                <a:solidFill>
                  <a:schemeClr val="tx1"/>
                </a:solidFill>
                <a:effectLst/>
                <a:uLnTx/>
                <a:uFillTx/>
                <a:latin typeface="+mn-lt"/>
                <a:ea typeface="+mn-ea"/>
                <a:cs typeface="+mn-cs"/>
              </a:rPr>
              <a:t> أن المبيض هنا علوي وتتميز عن الفقيرة في أن الغلاف الثمري يلتحم أو يلتصق التصاقاً تاماً  بقصرة البذرة مكوناً جداراً واحداً كما في الفصيلة النجيلية </a:t>
            </a:r>
            <a:r>
              <a:rPr kumimoji="0" lang="en-US" sz="3200" b="0" i="0" u="none" strike="noStrike" kern="0" cap="none" spc="0" normalizeH="0" noProof="0" dirty="0" err="1" smtClean="0">
                <a:ln>
                  <a:noFill/>
                </a:ln>
                <a:solidFill>
                  <a:srgbClr val="FF0000"/>
                </a:solidFill>
                <a:effectLst/>
                <a:uLnTx/>
                <a:uFillTx/>
                <a:latin typeface="+mn-lt"/>
                <a:ea typeface="+mn-ea"/>
                <a:cs typeface="+mn-cs"/>
              </a:rPr>
              <a:t>gramineae</a:t>
            </a:r>
            <a:r>
              <a:rPr kumimoji="0" lang="ar-SA" sz="3200" b="0" i="0" u="none" strike="noStrike" kern="0" cap="none" spc="0" normalizeH="0" noProof="0" dirty="0" smtClean="0">
                <a:ln>
                  <a:noFill/>
                </a:ln>
                <a:solidFill>
                  <a:schemeClr val="tx1"/>
                </a:solidFill>
                <a:effectLst/>
                <a:uLnTx/>
                <a:uFillTx/>
                <a:latin typeface="+mn-lt"/>
                <a:ea typeface="+mn-ea"/>
                <a:cs typeface="+mn-cs"/>
              </a:rPr>
              <a:t> مثل القمح والشعير والذرة.</a:t>
            </a: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tx2"/>
              </a:buClr>
              <a:buSzPct val="75000"/>
              <a:buFont typeface="Wingdings" pitchFamily="2" charset="2"/>
              <a:buChar char="l"/>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pic>
        <p:nvPicPr>
          <p:cNvPr id="3074" name="Picture 2"/>
          <p:cNvPicPr>
            <a:picLocks noChangeAspect="1" noChangeArrowheads="1"/>
          </p:cNvPicPr>
          <p:nvPr/>
        </p:nvPicPr>
        <p:blipFill>
          <a:blip r:embed="rId2" cstate="email"/>
          <a:srcRect/>
          <a:stretch>
            <a:fillRect/>
          </a:stretch>
        </p:blipFill>
        <p:spPr bwMode="auto">
          <a:xfrm>
            <a:off x="2362200" y="4191000"/>
            <a:ext cx="6458354" cy="2362200"/>
          </a:xfrm>
          <a:prstGeom prst="rect">
            <a:avLst/>
          </a:prstGeom>
          <a:noFill/>
          <a:ln w="9525">
            <a:noFill/>
            <a:miter lim="800000"/>
            <a:headEnd/>
            <a:tailEnd/>
          </a:ln>
          <a:effectLst/>
        </p:spPr>
      </p:pic>
      <p:pic>
        <p:nvPicPr>
          <p:cNvPr id="6" name="Picture 5" descr="geramineae.bmp"/>
          <p:cNvPicPr>
            <a:picLocks noChangeAspect="1"/>
          </p:cNvPicPr>
          <p:nvPr/>
        </p:nvPicPr>
        <p:blipFill>
          <a:blip r:embed="rId3" cstate="email"/>
          <a:stretch>
            <a:fillRect/>
          </a:stretch>
        </p:blipFill>
        <p:spPr>
          <a:xfrm>
            <a:off x="228600" y="3505200"/>
            <a:ext cx="2123810" cy="15904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000"/>
                                        <p:tgtEl>
                                          <p:spTgt spid="4">
                                            <p:txEl>
                                              <p:pRg st="1" end="1"/>
                                            </p:txEl>
                                          </p:spTgt>
                                        </p:tgtEl>
                                      </p:cBhvr>
                                    </p:animEffect>
                                    <p:anim calcmode="lin" valueType="num">
                                      <p:cBhvr>
                                        <p:cTn id="1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fade">
                                      <p:cBhvr>
                                        <p:cTn id="23" dur="1000"/>
                                        <p:tgtEl>
                                          <p:spTgt spid="3074"/>
                                        </p:tgtEl>
                                      </p:cBhvr>
                                    </p:animEffect>
                                    <p:anim calcmode="lin" valueType="num">
                                      <p:cBhvr>
                                        <p:cTn id="24" dur="1000" fill="hold"/>
                                        <p:tgtEl>
                                          <p:spTgt spid="3074"/>
                                        </p:tgtEl>
                                        <p:attrNameLst>
                                          <p:attrName>ppt_x</p:attrName>
                                        </p:attrNameLst>
                                      </p:cBhvr>
                                      <p:tavLst>
                                        <p:tav tm="0">
                                          <p:val>
                                            <p:strVal val="#ppt_x"/>
                                          </p:val>
                                        </p:tav>
                                        <p:tav tm="100000">
                                          <p:val>
                                            <p:strVal val="#ppt_x"/>
                                          </p:val>
                                        </p:tav>
                                      </p:tavLst>
                                    </p:anim>
                                    <p:anim calcmode="lin" valueType="num">
                                      <p:cBhvr>
                                        <p:cTn id="25" dur="900" decel="100000" fill="hold"/>
                                        <p:tgtEl>
                                          <p:spTgt spid="307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074"/>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4" presetClass="entr" presetSubtype="0" accel="10000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strVal val="#ppt_w*0.05"/>
                                          </p:val>
                                        </p:tav>
                                        <p:tav tm="100000">
                                          <p:val>
                                            <p:strVal val="#ppt_w"/>
                                          </p:val>
                                        </p:tav>
                                      </p:tavLst>
                                    </p:anim>
                                    <p:anim calcmode="lin" valueType="num">
                                      <p:cBhvr>
                                        <p:cTn id="32" dur="500" fill="hold"/>
                                        <p:tgtEl>
                                          <p:spTgt spid="6"/>
                                        </p:tgtEl>
                                        <p:attrNameLst>
                                          <p:attrName>ppt_h</p:attrName>
                                        </p:attrNameLst>
                                      </p:cBhvr>
                                      <p:tavLst>
                                        <p:tav tm="0">
                                          <p:val>
                                            <p:strVal val="#ppt_h"/>
                                          </p:val>
                                        </p:tav>
                                        <p:tav tm="100000">
                                          <p:val>
                                            <p:strVal val="#ppt_h"/>
                                          </p:val>
                                        </p:tav>
                                      </p:tavLst>
                                    </p:anim>
                                    <p:anim calcmode="lin" valueType="num">
                                      <p:cBhvr>
                                        <p:cTn id="33" dur="500" fill="hold"/>
                                        <p:tgtEl>
                                          <p:spTgt spid="6"/>
                                        </p:tgtEl>
                                        <p:attrNameLst>
                                          <p:attrName>ppt_x</p:attrName>
                                        </p:attrNameLst>
                                      </p:cBhvr>
                                      <p:tavLst>
                                        <p:tav tm="0">
                                          <p:val>
                                            <p:strVal val="#ppt_x-.2"/>
                                          </p:val>
                                        </p:tav>
                                        <p:tav tm="100000">
                                          <p:val>
                                            <p:strVal val="#ppt_x"/>
                                          </p:val>
                                        </p:tav>
                                      </p:tavLst>
                                    </p:anim>
                                    <p:anim calcmode="lin" valueType="num">
                                      <p:cBhvr>
                                        <p:cTn id="34" dur="500" fill="hold"/>
                                        <p:tgtEl>
                                          <p:spTgt spid="6"/>
                                        </p:tgtEl>
                                        <p:attrNameLst>
                                          <p:attrName>ppt_y</p:attrName>
                                        </p:attrNameLst>
                                      </p:cBhvr>
                                      <p:tavLst>
                                        <p:tav tm="0">
                                          <p:val>
                                            <p:strVal val="#ppt_y"/>
                                          </p:val>
                                        </p:tav>
                                        <p:tav tm="100000">
                                          <p:val>
                                            <p:strVal val="#ppt_y"/>
                                          </p:val>
                                        </p:tav>
                                      </p:tavLst>
                                    </p:anim>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09600" y="457200"/>
            <a:ext cx="8001000" cy="3352800"/>
          </a:xfrm>
          <a:prstGeom prst="rect">
            <a:avLst/>
          </a:prstGeom>
        </p:spPr>
        <p:txBody>
          <a:bodyPr/>
          <a:lstStyle/>
          <a:p>
            <a:pPr marL="342900" marR="0" lvl="0" indent="-342900" algn="just" defTabSz="914400" rtl="1" eaLnBrk="1" fontAlgn="base" latinLnBrk="0" hangingPunct="1">
              <a:lnSpc>
                <a:spcPct val="90000"/>
              </a:lnSpc>
              <a:spcBef>
                <a:spcPct val="20000"/>
              </a:spcBef>
              <a:spcAft>
                <a:spcPct val="0"/>
              </a:spcAft>
              <a:buClr>
                <a:schemeClr val="tx2"/>
              </a:buClr>
              <a:buSzPct val="75000"/>
              <a:tabLst/>
              <a:defRPr/>
            </a:pPr>
            <a:r>
              <a:rPr lang="ar-SA" sz="4000" b="1" dirty="0" smtClean="0">
                <a:solidFill>
                  <a:srgbClr val="00FF00"/>
                </a:solidFill>
                <a:latin typeface="+mn-lt"/>
                <a:cs typeface="+mn-cs"/>
              </a:rPr>
              <a:t>4- البسلاء </a:t>
            </a:r>
            <a:r>
              <a:rPr lang="en-US" sz="4000" b="1" dirty="0" smtClean="0">
                <a:solidFill>
                  <a:srgbClr val="00FF00"/>
                </a:solidFill>
                <a:latin typeface="+mn-lt"/>
                <a:cs typeface="+mn-cs"/>
              </a:rPr>
              <a:t>Cypsela</a:t>
            </a:r>
            <a:endParaRPr lang="ar-SA" sz="4000" b="1" dirty="0" smtClean="0">
              <a:solidFill>
                <a:srgbClr val="00FF00"/>
              </a:solidFill>
              <a:latin typeface="+mn-lt"/>
              <a:cs typeface="+mn-cs"/>
            </a:endParaRPr>
          </a:p>
          <a:p>
            <a:pPr marL="342900" lvl="0" indent="-342900" algn="just" rtl="1">
              <a:lnSpc>
                <a:spcPct val="90000"/>
              </a:lnSpc>
              <a:spcBef>
                <a:spcPct val="20000"/>
              </a:spcBef>
              <a:buClr>
                <a:schemeClr val="tx2"/>
              </a:buClr>
              <a:buSzPct val="75000"/>
              <a:buFont typeface="Wingdings" pitchFamily="2" charset="2"/>
              <a:buChar char="l"/>
            </a:pPr>
            <a:r>
              <a:rPr kumimoji="0" lang="ar-SA" sz="3200" b="0" i="0" u="none" strike="noStrike" kern="0" cap="none" spc="0" normalizeH="0" baseline="0" noProof="0" dirty="0" smtClean="0">
                <a:ln>
                  <a:noFill/>
                </a:ln>
                <a:solidFill>
                  <a:schemeClr val="tx1"/>
                </a:solidFill>
                <a:effectLst/>
                <a:uLnTx/>
                <a:uFillTx/>
                <a:latin typeface="+mn-lt"/>
                <a:ea typeface="+mn-ea"/>
                <a:cs typeface="+mn-cs"/>
              </a:rPr>
              <a:t>وهي </a:t>
            </a:r>
            <a:r>
              <a:rPr kumimoji="0" lang="ar-SA" sz="3200" kern="0" dirty="0" smtClean="0">
                <a:latin typeface="+mn-lt"/>
                <a:cs typeface="+mn-cs"/>
              </a:rPr>
              <a:t>تتكون من بذرة واحدة مكونة كربلتين ملتحمتين وحيدة المسكن وغلاف ملتحم مع قصرة البذرة ، وتنشاً من مبيض سفلي وقد يوجد على الثمرة شعيرات (زغب) </a:t>
            </a:r>
            <a:r>
              <a:rPr kumimoji="0" lang="en-US" sz="3200" kern="0" dirty="0" err="1" smtClean="0">
                <a:solidFill>
                  <a:srgbClr val="FF0000"/>
                </a:solidFill>
                <a:latin typeface="+mn-lt"/>
                <a:cs typeface="+mn-cs"/>
              </a:rPr>
              <a:t>pappus</a:t>
            </a:r>
            <a:r>
              <a:rPr kumimoji="0" lang="ar-SA" sz="3200" kern="0" dirty="0" smtClean="0">
                <a:latin typeface="+mn-lt"/>
                <a:cs typeface="+mn-cs"/>
              </a:rPr>
              <a:t> وهي بقايا الكأس الشعري حيث تساعد على الإنتشار ومن أمثله هذه الثمار ثمار الفصيل المركبة كثمرة عباد الشمس والجعضيض.</a:t>
            </a: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tx2"/>
              </a:buClr>
              <a:buSzPct val="75000"/>
              <a:buFont typeface="Wingdings" pitchFamily="2" charset="2"/>
              <a:buChar char="l"/>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pic>
        <p:nvPicPr>
          <p:cNvPr id="4098" name="Picture 2"/>
          <p:cNvPicPr>
            <a:picLocks noChangeAspect="1" noChangeArrowheads="1"/>
          </p:cNvPicPr>
          <p:nvPr/>
        </p:nvPicPr>
        <p:blipFill>
          <a:blip r:embed="rId2" cstate="email"/>
          <a:srcRect/>
          <a:stretch>
            <a:fillRect/>
          </a:stretch>
        </p:blipFill>
        <p:spPr bwMode="auto">
          <a:xfrm>
            <a:off x="2133600" y="4114800"/>
            <a:ext cx="6674650" cy="2362200"/>
          </a:xfrm>
          <a:prstGeom prst="rect">
            <a:avLst/>
          </a:prstGeom>
          <a:noFill/>
          <a:ln w="9525">
            <a:noFill/>
            <a:miter lim="800000"/>
            <a:headEnd/>
            <a:tailEnd/>
          </a:ln>
          <a:effectLst/>
        </p:spPr>
      </p:pic>
      <p:pic>
        <p:nvPicPr>
          <p:cNvPr id="4" name="Picture 3" descr="cypseala.jpg"/>
          <p:cNvPicPr>
            <a:picLocks noChangeAspect="1"/>
          </p:cNvPicPr>
          <p:nvPr/>
        </p:nvPicPr>
        <p:blipFill>
          <a:blip r:embed="rId3" cstate="email"/>
          <a:stretch>
            <a:fillRect/>
          </a:stretch>
        </p:blipFill>
        <p:spPr>
          <a:xfrm>
            <a:off x="228600" y="3352800"/>
            <a:ext cx="1638300" cy="31718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1000"/>
                                        <p:tgtEl>
                                          <p:spTgt spid="4098"/>
                                        </p:tgtEl>
                                      </p:cBhvr>
                                    </p:animEffect>
                                    <p:anim calcmode="lin" valueType="num">
                                      <p:cBhvr>
                                        <p:cTn id="22" dur="1000" fill="hold"/>
                                        <p:tgtEl>
                                          <p:spTgt spid="4098"/>
                                        </p:tgtEl>
                                        <p:attrNameLst>
                                          <p:attrName>ppt_x</p:attrName>
                                        </p:attrNameLst>
                                      </p:cBhvr>
                                      <p:tavLst>
                                        <p:tav tm="0">
                                          <p:val>
                                            <p:strVal val="#ppt_x"/>
                                          </p:val>
                                        </p:tav>
                                        <p:tav tm="100000">
                                          <p:val>
                                            <p:strVal val="#ppt_x"/>
                                          </p:val>
                                        </p:tav>
                                      </p:tavLst>
                                    </p:anim>
                                    <p:anim calcmode="lin" valueType="num">
                                      <p:cBhvr>
                                        <p:cTn id="23"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8" presetClass="entr" presetSubtype="0" accel="10000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strVal val="#ppt_w*2.5"/>
                                          </p:val>
                                        </p:tav>
                                        <p:tav tm="100000">
                                          <p:val>
                                            <p:strVal val="#ppt_w"/>
                                          </p:val>
                                        </p:tav>
                                      </p:tavLst>
                                    </p:anim>
                                    <p:anim calcmode="lin" valueType="num">
                                      <p:cBhvr>
                                        <p:cTn id="29" dur="500" fill="hold"/>
                                        <p:tgtEl>
                                          <p:spTgt spid="4"/>
                                        </p:tgtEl>
                                        <p:attrNameLst>
                                          <p:attrName>ppt_h</p:attrName>
                                        </p:attrNameLst>
                                      </p:cBhvr>
                                      <p:tavLst>
                                        <p:tav tm="0">
                                          <p:val>
                                            <p:strVal val="#ppt_h*0.01"/>
                                          </p:val>
                                        </p:tav>
                                        <p:tav tm="100000">
                                          <p:val>
                                            <p:strVal val="#ppt_h"/>
                                          </p:val>
                                        </p:tav>
                                      </p:tavLst>
                                    </p:anim>
                                    <p:anim calcmode="lin" valueType="num">
                                      <p:cBhvr>
                                        <p:cTn id="30" dur="500" fill="hold"/>
                                        <p:tgtEl>
                                          <p:spTgt spid="4"/>
                                        </p:tgtEl>
                                        <p:attrNameLst>
                                          <p:attrName>ppt_x</p:attrName>
                                        </p:attrNameLst>
                                      </p:cBhvr>
                                      <p:tavLst>
                                        <p:tav tm="0">
                                          <p:val>
                                            <p:strVal val="#ppt_x"/>
                                          </p:val>
                                        </p:tav>
                                        <p:tav tm="100000">
                                          <p:val>
                                            <p:strVal val="#ppt_x"/>
                                          </p:val>
                                        </p:tav>
                                      </p:tavLst>
                                    </p:anim>
                                    <p:anim calcmode="lin" valueType="num">
                                      <p:cBhvr>
                                        <p:cTn id="31" dur="500" fill="hold"/>
                                        <p:tgtEl>
                                          <p:spTgt spid="4"/>
                                        </p:tgtEl>
                                        <p:attrNameLst>
                                          <p:attrName>ppt_y</p:attrName>
                                        </p:attrNameLst>
                                      </p:cBhvr>
                                      <p:tavLst>
                                        <p:tav tm="0">
                                          <p:val>
                                            <p:strVal val="#ppt_h+1"/>
                                          </p:val>
                                        </p:tav>
                                        <p:tav tm="100000">
                                          <p:val>
                                            <p:strVal val="#ppt_y"/>
                                          </p:val>
                                        </p:tav>
                                      </p:tavLst>
                                    </p:anim>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09600" y="457200"/>
            <a:ext cx="8001000" cy="2895600"/>
          </a:xfrm>
          <a:prstGeom prst="rect">
            <a:avLst/>
          </a:prstGeom>
        </p:spPr>
        <p:txBody>
          <a:bodyPr/>
          <a:lstStyle/>
          <a:p>
            <a:pPr marL="342900" marR="0" lvl="0" indent="-342900" algn="just" defTabSz="914400" rtl="1" eaLnBrk="1" fontAlgn="base" latinLnBrk="0" hangingPunct="1">
              <a:lnSpc>
                <a:spcPct val="90000"/>
              </a:lnSpc>
              <a:spcBef>
                <a:spcPct val="20000"/>
              </a:spcBef>
              <a:spcAft>
                <a:spcPct val="0"/>
              </a:spcAft>
              <a:buClr>
                <a:schemeClr val="tx2"/>
              </a:buClr>
              <a:buSzPct val="75000"/>
              <a:tabLst/>
              <a:defRPr/>
            </a:pPr>
            <a:r>
              <a:rPr lang="ar-SA" sz="4000" b="1" dirty="0" smtClean="0">
                <a:solidFill>
                  <a:srgbClr val="00FF00"/>
                </a:solidFill>
                <a:latin typeface="+mn-lt"/>
                <a:cs typeface="+mn-cs"/>
              </a:rPr>
              <a:t>5- الكيسية </a:t>
            </a:r>
            <a:r>
              <a:rPr lang="en-US" sz="4000" b="1" dirty="0" smtClean="0">
                <a:solidFill>
                  <a:srgbClr val="00FF00"/>
                </a:solidFill>
                <a:latin typeface="+mn-lt"/>
                <a:cs typeface="+mn-cs"/>
              </a:rPr>
              <a:t> </a:t>
            </a:r>
            <a:r>
              <a:rPr lang="en-US" sz="4000" b="1" dirty="0" err="1" smtClean="0">
                <a:solidFill>
                  <a:srgbClr val="00FF00"/>
                </a:solidFill>
                <a:latin typeface="+mn-lt"/>
                <a:cs typeface="+mn-cs"/>
              </a:rPr>
              <a:t>Urticle</a:t>
            </a:r>
            <a:r>
              <a:rPr lang="en-US" sz="4000" b="1" dirty="0" smtClean="0">
                <a:solidFill>
                  <a:srgbClr val="00FF00"/>
                </a:solidFill>
                <a:latin typeface="+mn-lt"/>
                <a:cs typeface="+mn-cs"/>
              </a:rPr>
              <a:t> </a:t>
            </a:r>
            <a:endParaRPr lang="ar-SA" sz="4000" b="1" dirty="0" smtClean="0">
              <a:solidFill>
                <a:srgbClr val="00FF00"/>
              </a:solidFill>
              <a:latin typeface="+mn-lt"/>
              <a:cs typeface="+mn-cs"/>
            </a:endParaRPr>
          </a:p>
          <a:p>
            <a:pPr marL="342900" lvl="0" indent="-342900" algn="just" rtl="1">
              <a:lnSpc>
                <a:spcPct val="90000"/>
              </a:lnSpc>
              <a:spcBef>
                <a:spcPct val="20000"/>
              </a:spcBef>
              <a:buClr>
                <a:schemeClr val="tx2"/>
              </a:buClr>
              <a:buSzPct val="75000"/>
              <a:buFont typeface="Wingdings" pitchFamily="2" charset="2"/>
              <a:buChar char="l"/>
            </a:pPr>
            <a:r>
              <a:rPr kumimoji="0" lang="ar-SA" sz="3200" b="0" i="0" u="none" strike="noStrike" kern="0" cap="none" spc="0" normalizeH="0" baseline="0" noProof="0" dirty="0" smtClean="0">
                <a:ln>
                  <a:noFill/>
                </a:ln>
                <a:solidFill>
                  <a:schemeClr val="tx1"/>
                </a:solidFill>
                <a:effectLst/>
                <a:uLnTx/>
                <a:uFillTx/>
                <a:latin typeface="+mn-lt"/>
                <a:ea typeface="+mn-ea"/>
                <a:cs typeface="+mn-cs"/>
              </a:rPr>
              <a:t>وهي </a:t>
            </a:r>
            <a:r>
              <a:rPr kumimoji="0" lang="ar-SA" sz="3200" kern="0" dirty="0" smtClean="0">
                <a:latin typeface="+mn-lt"/>
                <a:cs typeface="+mn-cs"/>
              </a:rPr>
              <a:t>ثمرة من نوع البندقة ذات بذرة واحدة غير متفتحة عادة ً ، إلا أن الغلاف الزهري هنا يستديم ويكبر ويحيط بالثمرة كما في الحميص من الفصيلة الحميضية </a:t>
            </a:r>
            <a:r>
              <a:rPr kumimoji="0" lang="en-US" sz="3200" kern="0" dirty="0" smtClean="0">
                <a:latin typeface="+mn-lt"/>
                <a:cs typeface="+mn-cs"/>
              </a:rPr>
              <a:t> </a:t>
            </a:r>
            <a:r>
              <a:rPr kumimoji="0" lang="en-US" sz="3200" kern="0" dirty="0" err="1" smtClean="0">
                <a:solidFill>
                  <a:srgbClr val="FF0000"/>
                </a:solidFill>
                <a:latin typeface="+mn-lt"/>
                <a:cs typeface="+mn-cs"/>
              </a:rPr>
              <a:t>polygonaceae</a:t>
            </a:r>
            <a:r>
              <a:rPr kumimoji="0" lang="ar-SA" sz="3200" kern="0" dirty="0" smtClean="0">
                <a:latin typeface="+mn-lt"/>
                <a:cs typeface="+mn-cs"/>
              </a:rPr>
              <a:t> والرمرام من الفصيلة الرمرامية</a:t>
            </a:r>
            <a:r>
              <a:rPr kumimoji="0" lang="en-US" sz="3200" kern="0" dirty="0" smtClean="0">
                <a:latin typeface="+mn-lt"/>
                <a:cs typeface="+mn-cs"/>
              </a:rPr>
              <a:t> </a:t>
            </a:r>
            <a:r>
              <a:rPr kumimoji="0" lang="en-US" sz="3200" kern="0" dirty="0" err="1" smtClean="0">
                <a:solidFill>
                  <a:srgbClr val="FF0000"/>
                </a:solidFill>
                <a:latin typeface="+mn-lt"/>
                <a:cs typeface="+mn-cs"/>
              </a:rPr>
              <a:t>chenopdiaceae</a:t>
            </a:r>
            <a:r>
              <a:rPr kumimoji="0" lang="ar-SA" sz="3200" kern="0" dirty="0" smtClean="0">
                <a:latin typeface="+mn-lt"/>
                <a:cs typeface="+mn-cs"/>
              </a:rPr>
              <a:t>.</a:t>
            </a: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tx2"/>
              </a:buClr>
              <a:buSzPct val="75000"/>
              <a:buFont typeface="Wingdings" pitchFamily="2" charset="2"/>
              <a:buChar char="l"/>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pic>
        <p:nvPicPr>
          <p:cNvPr id="5122" name="Picture 2"/>
          <p:cNvPicPr>
            <a:picLocks noChangeAspect="1" noChangeArrowheads="1"/>
          </p:cNvPicPr>
          <p:nvPr/>
        </p:nvPicPr>
        <p:blipFill>
          <a:blip r:embed="rId2" cstate="email"/>
          <a:srcRect/>
          <a:stretch>
            <a:fillRect/>
          </a:stretch>
        </p:blipFill>
        <p:spPr bwMode="auto">
          <a:xfrm>
            <a:off x="457200" y="3733800"/>
            <a:ext cx="5222875" cy="2518295"/>
          </a:xfrm>
          <a:prstGeom prst="rect">
            <a:avLst/>
          </a:prstGeom>
          <a:noFill/>
          <a:ln w="9525">
            <a:noFill/>
            <a:miter lim="800000"/>
            <a:headEnd/>
            <a:tailEnd/>
          </a:ln>
          <a:effectLst/>
        </p:spPr>
      </p:pic>
      <p:pic>
        <p:nvPicPr>
          <p:cNvPr id="4" name="Picture 3" descr="polygonaceae.bmp"/>
          <p:cNvPicPr>
            <a:picLocks noChangeAspect="1"/>
          </p:cNvPicPr>
          <p:nvPr/>
        </p:nvPicPr>
        <p:blipFill>
          <a:blip r:embed="rId3" cstate="email"/>
          <a:stretch>
            <a:fillRect/>
          </a:stretch>
        </p:blipFill>
        <p:spPr>
          <a:xfrm>
            <a:off x="6553200" y="3657600"/>
            <a:ext cx="1676400" cy="25704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2">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p:cTn id="16" dur="500" fill="hold"/>
                                        <p:tgtEl>
                                          <p:spTgt spid="2">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2">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2">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nodeType="clickEffect">
                                  <p:stCondLst>
                                    <p:cond delay="0"/>
                                  </p:stCondLst>
                                  <p:childTnLst>
                                    <p:set>
                                      <p:cBhvr>
                                        <p:cTn id="24" dur="1" fill="hold">
                                          <p:stCondLst>
                                            <p:cond delay="0"/>
                                          </p:stCondLst>
                                        </p:cTn>
                                        <p:tgtEl>
                                          <p:spTgt spid="5122"/>
                                        </p:tgtEl>
                                        <p:attrNameLst>
                                          <p:attrName>style.visibility</p:attrName>
                                        </p:attrNameLst>
                                      </p:cBhvr>
                                      <p:to>
                                        <p:strVal val="visible"/>
                                      </p:to>
                                    </p:set>
                                    <p:anim calcmode="lin" valueType="num">
                                      <p:cBhvr>
                                        <p:cTn id="25" dur="500" fill="hold"/>
                                        <p:tgtEl>
                                          <p:spTgt spid="5122"/>
                                        </p:tgtEl>
                                        <p:attrNameLst>
                                          <p:attrName>ppt_w</p:attrName>
                                        </p:attrNameLst>
                                      </p:cBhvr>
                                      <p:tavLst>
                                        <p:tav tm="0">
                                          <p:val>
                                            <p:strVal val="#ppt_w*2.5"/>
                                          </p:val>
                                        </p:tav>
                                        <p:tav tm="100000">
                                          <p:val>
                                            <p:strVal val="#ppt_w"/>
                                          </p:val>
                                        </p:tav>
                                      </p:tavLst>
                                    </p:anim>
                                    <p:anim calcmode="lin" valueType="num">
                                      <p:cBhvr>
                                        <p:cTn id="26" dur="500" fill="hold"/>
                                        <p:tgtEl>
                                          <p:spTgt spid="5122"/>
                                        </p:tgtEl>
                                        <p:attrNameLst>
                                          <p:attrName>ppt_h</p:attrName>
                                        </p:attrNameLst>
                                      </p:cBhvr>
                                      <p:tavLst>
                                        <p:tav tm="0">
                                          <p:val>
                                            <p:strVal val="#ppt_h*0.01"/>
                                          </p:val>
                                        </p:tav>
                                        <p:tav tm="100000">
                                          <p:val>
                                            <p:strVal val="#ppt_h"/>
                                          </p:val>
                                        </p:tav>
                                      </p:tavLst>
                                    </p:anim>
                                    <p:anim calcmode="lin" valueType="num">
                                      <p:cBhvr>
                                        <p:cTn id="27" dur="500" fill="hold"/>
                                        <p:tgtEl>
                                          <p:spTgt spid="5122"/>
                                        </p:tgtEl>
                                        <p:attrNameLst>
                                          <p:attrName>ppt_x</p:attrName>
                                        </p:attrNameLst>
                                      </p:cBhvr>
                                      <p:tavLst>
                                        <p:tav tm="0">
                                          <p:val>
                                            <p:strVal val="#ppt_x"/>
                                          </p:val>
                                        </p:tav>
                                        <p:tav tm="100000">
                                          <p:val>
                                            <p:strVal val="#ppt_x"/>
                                          </p:val>
                                        </p:tav>
                                      </p:tavLst>
                                    </p:anim>
                                    <p:anim calcmode="lin" valueType="num">
                                      <p:cBhvr>
                                        <p:cTn id="28" dur="500" fill="hold"/>
                                        <p:tgtEl>
                                          <p:spTgt spid="5122"/>
                                        </p:tgtEl>
                                        <p:attrNameLst>
                                          <p:attrName>ppt_y</p:attrName>
                                        </p:attrNameLst>
                                      </p:cBhvr>
                                      <p:tavLst>
                                        <p:tav tm="0">
                                          <p:val>
                                            <p:strVal val="#ppt_h+1"/>
                                          </p:val>
                                        </p:tav>
                                        <p:tav tm="100000">
                                          <p:val>
                                            <p:strVal val="#ppt_y"/>
                                          </p:val>
                                        </p:tav>
                                      </p:tavLst>
                                    </p:anim>
                                    <p:animEffect transition="in" filter="fade">
                                      <p:cBhvr>
                                        <p:cTn id="29" dur="500"/>
                                        <p:tgtEl>
                                          <p:spTgt spid="5122"/>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strVal val="#ppt_w*0.05"/>
                                          </p:val>
                                        </p:tav>
                                        <p:tav tm="100000">
                                          <p:val>
                                            <p:strVal val="#ppt_w"/>
                                          </p:val>
                                        </p:tav>
                                      </p:tavLst>
                                    </p:anim>
                                    <p:anim calcmode="lin" valueType="num">
                                      <p:cBhvr>
                                        <p:cTn id="35" dur="500" fill="hold"/>
                                        <p:tgtEl>
                                          <p:spTgt spid="4"/>
                                        </p:tgtEl>
                                        <p:attrNameLst>
                                          <p:attrName>ppt_h</p:attrName>
                                        </p:attrNameLst>
                                      </p:cBhvr>
                                      <p:tavLst>
                                        <p:tav tm="0">
                                          <p:val>
                                            <p:strVal val="#ppt_h"/>
                                          </p:val>
                                        </p:tav>
                                        <p:tav tm="100000">
                                          <p:val>
                                            <p:strVal val="#ppt_h"/>
                                          </p:val>
                                        </p:tav>
                                      </p:tavLst>
                                    </p:anim>
                                    <p:anim calcmode="lin" valueType="num">
                                      <p:cBhvr>
                                        <p:cTn id="36" dur="500" fill="hold"/>
                                        <p:tgtEl>
                                          <p:spTgt spid="4"/>
                                        </p:tgtEl>
                                        <p:attrNameLst>
                                          <p:attrName>ppt_x</p:attrName>
                                        </p:attrNameLst>
                                      </p:cBhvr>
                                      <p:tavLst>
                                        <p:tav tm="0">
                                          <p:val>
                                            <p:strVal val="#ppt_x-.2"/>
                                          </p:val>
                                        </p:tav>
                                        <p:tav tm="100000">
                                          <p:val>
                                            <p:strVal val="#ppt_x"/>
                                          </p:val>
                                        </p:tav>
                                      </p:tavLst>
                                    </p:anim>
                                    <p:anim calcmode="lin" valueType="num">
                                      <p:cBhvr>
                                        <p:cTn id="37" dur="500" fill="hold"/>
                                        <p:tgtEl>
                                          <p:spTgt spid="4"/>
                                        </p:tgtEl>
                                        <p:attrNameLst>
                                          <p:attrName>ppt_y</p:attrName>
                                        </p:attrNameLst>
                                      </p:cBhvr>
                                      <p:tavLst>
                                        <p:tav tm="0">
                                          <p:val>
                                            <p:strVal val="#ppt_y"/>
                                          </p:val>
                                        </p:tav>
                                        <p:tav tm="100000">
                                          <p:val>
                                            <p:strVal val="#ppt_y"/>
                                          </p:val>
                                        </p:tav>
                                      </p:tavLst>
                                    </p:anim>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304800" y="381000"/>
            <a:ext cx="8458200" cy="990600"/>
          </a:xfrm>
        </p:spPr>
        <p:txBody>
          <a:bodyPr/>
          <a:lstStyle/>
          <a:p>
            <a:pPr algn="ctr" eaLnBrk="1" hangingPunct="1">
              <a:defRPr/>
            </a:pPr>
            <a:r>
              <a:rPr lang="ar-SA" sz="4800" dirty="0" smtClean="0">
                <a:solidFill>
                  <a:srgbClr val="FFFF00"/>
                </a:solidFill>
              </a:rPr>
              <a:t>رؤية ورسالة جامعة الملك سعود</a:t>
            </a:r>
            <a:endParaRPr lang="en-US" sz="4800" dirty="0">
              <a:solidFill>
                <a:srgbClr val="FFFF00"/>
              </a:solidFill>
            </a:endParaRPr>
          </a:p>
        </p:txBody>
      </p:sp>
      <p:sp>
        <p:nvSpPr>
          <p:cNvPr id="9221" name="Rectangle 5"/>
          <p:cNvSpPr>
            <a:spLocks noGrp="1" noChangeArrowheads="1"/>
          </p:cNvSpPr>
          <p:nvPr>
            <p:ph idx="1"/>
          </p:nvPr>
        </p:nvSpPr>
        <p:spPr>
          <a:xfrm>
            <a:off x="457200" y="1524000"/>
            <a:ext cx="8305800" cy="2286000"/>
          </a:xfrm>
        </p:spPr>
        <p:txBody>
          <a:bodyPr/>
          <a:lstStyle/>
          <a:p>
            <a:pPr algn="just" rtl="1" eaLnBrk="1" hangingPunct="1"/>
            <a:r>
              <a:rPr lang="ar-SA" smtClean="0">
                <a:solidFill>
                  <a:srgbClr val="FFFF00"/>
                </a:solidFill>
              </a:rPr>
              <a:t>الرِؤية: </a:t>
            </a:r>
            <a:r>
              <a:rPr lang="ar-SA" smtClean="0"/>
              <a:t>تحقيق الريادة في تنويع أساليب التعليم والتعلم وتطويرها من خلال التعلم الإلكتروني القائم على تقنية المعلومات والاتصال الحديثة وأن تكون العمادة رائدة في نشر التعليم وتيسيره باستخدام أحدث تقنيات المعلومات والاتصال</a:t>
            </a:r>
            <a:r>
              <a:rPr lang="en-US" smtClean="0"/>
              <a:t>.</a:t>
            </a:r>
          </a:p>
        </p:txBody>
      </p:sp>
      <p:sp>
        <p:nvSpPr>
          <p:cNvPr id="4" name="Rectangle 5"/>
          <p:cNvSpPr txBox="1">
            <a:spLocks noChangeArrowheads="1"/>
          </p:cNvSpPr>
          <p:nvPr/>
        </p:nvSpPr>
        <p:spPr bwMode="auto">
          <a:xfrm>
            <a:off x="457200" y="3962400"/>
            <a:ext cx="8305800" cy="2057400"/>
          </a:xfrm>
          <a:prstGeom prst="rect">
            <a:avLst/>
          </a:prstGeom>
          <a:noFill/>
          <a:ln w="9525">
            <a:noFill/>
            <a:miter lim="800000"/>
            <a:headEnd/>
            <a:tailEnd/>
          </a:ln>
          <a:effectLst/>
        </p:spPr>
        <p:txBody>
          <a:bodyPr lIns="182562" tIns="46038" rIns="182562" bIns="46038"/>
          <a:lstStyle/>
          <a:p>
            <a:pPr marL="342900" indent="-342900" algn="just" rtl="1">
              <a:lnSpc>
                <a:spcPct val="90000"/>
              </a:lnSpc>
              <a:spcBef>
                <a:spcPct val="20000"/>
              </a:spcBef>
              <a:buClr>
                <a:schemeClr val="tx2"/>
              </a:buClr>
              <a:buSzPct val="75000"/>
              <a:buFont typeface="Wingdings" pitchFamily="2" charset="2"/>
              <a:buChar char="l"/>
              <a:defRPr/>
            </a:pPr>
            <a:r>
              <a:rPr kumimoji="0" lang="ar-SA" sz="3200" kern="0" dirty="0">
                <a:latin typeface="+mn-lt"/>
                <a:cs typeface="+mn-cs"/>
              </a:rPr>
              <a:t>الرسالة: </a:t>
            </a:r>
            <a:r>
              <a:rPr kumimoji="0" lang="ar-SA" sz="3200" kern="0" dirty="0">
                <a:solidFill>
                  <a:schemeClr val="accent6"/>
                </a:solidFill>
                <a:latin typeface="+mn-lt"/>
                <a:cs typeface="+mn-cs"/>
              </a:rPr>
              <a:t>مساعدة أعضاء هيئة التدريس والطلاب لتجويد عملية التعلم من خلال استثمار أساليب التعلم الإلكتروني، وإتاحة الفرصة للمتعلم لاحتيار المكان والزمان المناسبين للتعلم ومساعدة أعضاء هيئة التدريس على تفعيل التعليم من خلال تقديم المحتوى العلمي بأساليب تعتمد على تقنية المعلومات والاتصال الحديثة</a:t>
            </a:r>
            <a:r>
              <a:rPr kumimoji="0" lang="en-US" sz="3200" kern="0" dirty="0">
                <a:solidFill>
                  <a:schemeClr val="accent6"/>
                </a:solidFill>
                <a:latin typeface="+mn-lt"/>
                <a:cs typeface="+mn-cs"/>
              </a:rPr>
              <a:t>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Scale>
                                      <p:cBhvr>
                                        <p:cTn id="7" dur="1000" decel="50000" fill="hold">
                                          <p:stCondLst>
                                            <p:cond delay="0"/>
                                          </p:stCondLst>
                                        </p:cTn>
                                        <p:tgtEl>
                                          <p:spTgt spid="92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220"/>
                                        </p:tgtEl>
                                        <p:attrNameLst>
                                          <p:attrName>ppt_x</p:attrName>
                                          <p:attrName>ppt_y</p:attrName>
                                        </p:attrNameLst>
                                      </p:cBhvr>
                                    </p:animMotion>
                                    <p:animEffect transition="in" filter="fade">
                                      <p:cBhvr>
                                        <p:cTn id="9" dur="1000"/>
                                        <p:tgtEl>
                                          <p:spTgt spid="9220"/>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9221">
                                            <p:txEl>
                                              <p:pRg st="0" end="0"/>
                                            </p:txEl>
                                          </p:spTgt>
                                        </p:tgtEl>
                                        <p:attrNameLst>
                                          <p:attrName>style.visibility</p:attrName>
                                        </p:attrNameLst>
                                      </p:cBhvr>
                                      <p:to>
                                        <p:strVal val="visible"/>
                                      </p:to>
                                    </p:set>
                                    <p:animScale>
                                      <p:cBhvr>
                                        <p:cTn id="14" dur="1000" decel="50000" fill="hold">
                                          <p:stCondLst>
                                            <p:cond delay="0"/>
                                          </p:stCondLst>
                                        </p:cTn>
                                        <p:tgtEl>
                                          <p:spTgt spid="922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9221">
                                            <p:txEl>
                                              <p:pRg st="0" end="0"/>
                                            </p:txEl>
                                          </p:spTgt>
                                        </p:tgtEl>
                                        <p:attrNameLst>
                                          <p:attrName>ppt_x</p:attrName>
                                          <p:attrName>ppt_y</p:attrName>
                                        </p:attrNameLst>
                                      </p:cBhvr>
                                    </p:animMotion>
                                    <p:animEffect transition="in" filter="fade">
                                      <p:cBhvr>
                                        <p:cTn id="16" dur="1000"/>
                                        <p:tgtEl>
                                          <p:spTgt spid="922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Scale>
                                      <p:cBhvr>
                                        <p:cTn id="21"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
                                            <p:txEl>
                                              <p:pRg st="0" end="0"/>
                                            </p:txEl>
                                          </p:spTgt>
                                        </p:tgtEl>
                                        <p:attrNameLst>
                                          <p:attrName>ppt_x</p:attrName>
                                          <p:attrName>ppt_y</p:attrName>
                                        </p:attrNameLst>
                                      </p:cBhvr>
                                    </p:animMotion>
                                    <p:animEffect transition="in" filter="fade">
                                      <p:cBhvr>
                                        <p:cTn id="23"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09600" y="457200"/>
            <a:ext cx="8001000" cy="3048000"/>
          </a:xfrm>
          <a:prstGeom prst="rect">
            <a:avLst/>
          </a:prstGeom>
        </p:spPr>
        <p:txBody>
          <a:bodyPr/>
          <a:lstStyle/>
          <a:p>
            <a:pPr marL="342900" marR="0" lvl="0" indent="-342900" algn="just" defTabSz="914400" rtl="1" eaLnBrk="1" fontAlgn="base" latinLnBrk="0" hangingPunct="1">
              <a:lnSpc>
                <a:spcPct val="90000"/>
              </a:lnSpc>
              <a:spcBef>
                <a:spcPct val="20000"/>
              </a:spcBef>
              <a:spcAft>
                <a:spcPct val="0"/>
              </a:spcAft>
              <a:buClr>
                <a:schemeClr val="tx2"/>
              </a:buClr>
              <a:buSzPct val="75000"/>
              <a:tabLst/>
              <a:defRPr/>
            </a:pPr>
            <a:r>
              <a:rPr lang="ar-SA" sz="4000" b="1" dirty="0" smtClean="0">
                <a:solidFill>
                  <a:srgbClr val="00FF00"/>
                </a:solidFill>
                <a:latin typeface="+mn-lt"/>
                <a:cs typeface="+mn-cs"/>
              </a:rPr>
              <a:t>6- الجناحية</a:t>
            </a:r>
            <a:r>
              <a:rPr kumimoji="0" lang="ar-SA" sz="3200" kern="0" noProof="0" dirty="0" smtClean="0">
                <a:latin typeface="+mn-lt"/>
                <a:cs typeface="+mn-cs"/>
              </a:rPr>
              <a:t> </a:t>
            </a:r>
            <a:r>
              <a:rPr lang="ar-SA" sz="4000" b="1" dirty="0" smtClean="0">
                <a:solidFill>
                  <a:srgbClr val="00FF00"/>
                </a:solidFill>
                <a:latin typeface="+mn-lt"/>
                <a:cs typeface="+mn-cs"/>
              </a:rPr>
              <a:t>”لها جناح“</a:t>
            </a:r>
            <a:r>
              <a:rPr lang="en-US" sz="4000" b="1" dirty="0" smtClean="0">
                <a:solidFill>
                  <a:srgbClr val="00FF00"/>
                </a:solidFill>
                <a:latin typeface="+mn-lt"/>
                <a:cs typeface="+mn-cs"/>
              </a:rPr>
              <a:t> Samara</a:t>
            </a:r>
            <a:r>
              <a:rPr kumimoji="0" lang="en-US" sz="3200" kern="0" noProof="0" dirty="0" smtClean="0">
                <a:latin typeface="+mn-lt"/>
                <a:cs typeface="+mn-cs"/>
              </a:rPr>
              <a:t> </a:t>
            </a:r>
            <a:endParaRPr kumimoji="0" lang="ar-SA" sz="3200" b="0" i="0" u="none" strike="noStrike" kern="0" cap="none" spc="0" normalizeH="0" baseline="0" noProof="0" dirty="0" smtClean="0">
              <a:ln>
                <a:noFill/>
              </a:ln>
              <a:solidFill>
                <a:schemeClr val="tx1"/>
              </a:solidFill>
              <a:effectLst/>
              <a:uLnTx/>
              <a:uFillTx/>
              <a:latin typeface="+mn-lt"/>
              <a:ea typeface="+mn-ea"/>
              <a:cs typeface="+mn-cs"/>
            </a:endParaRPr>
          </a:p>
          <a:p>
            <a:pPr marL="342900" lvl="0" indent="-342900" algn="just" rtl="1">
              <a:lnSpc>
                <a:spcPct val="90000"/>
              </a:lnSpc>
              <a:spcBef>
                <a:spcPct val="20000"/>
              </a:spcBef>
              <a:buClr>
                <a:schemeClr val="tx2"/>
              </a:buClr>
              <a:buSzPct val="75000"/>
              <a:buFont typeface="Wingdings" pitchFamily="2" charset="2"/>
              <a:buChar char="l"/>
            </a:pPr>
            <a:r>
              <a:rPr kumimoji="0" lang="ar-SA" sz="3200" b="0" i="0" u="none" strike="noStrike" kern="0" cap="none" spc="0" normalizeH="0" baseline="0" noProof="0" dirty="0" smtClean="0">
                <a:ln>
                  <a:noFill/>
                </a:ln>
                <a:solidFill>
                  <a:schemeClr val="tx1"/>
                </a:solidFill>
                <a:effectLst/>
                <a:uLnTx/>
                <a:uFillTx/>
                <a:latin typeface="+mn-lt"/>
                <a:ea typeface="+mn-ea"/>
                <a:cs typeface="+mn-cs"/>
              </a:rPr>
              <a:t>تشبه الفقيرة حيث أنها تتركب من كربلة</a:t>
            </a:r>
            <a:r>
              <a:rPr kumimoji="0" lang="ar-SA" sz="3200" b="0" i="0" u="none" strike="noStrike" kern="0" cap="none" spc="0" normalizeH="0" noProof="0" dirty="0" smtClean="0">
                <a:ln>
                  <a:noFill/>
                </a:ln>
                <a:solidFill>
                  <a:schemeClr val="tx1"/>
                </a:solidFill>
                <a:effectLst/>
                <a:uLnTx/>
                <a:uFillTx/>
                <a:latin typeface="+mn-lt"/>
                <a:ea typeface="+mn-ea"/>
                <a:cs typeface="+mn-cs"/>
              </a:rPr>
              <a:t> واحدة بها بذرة واحدة إلى أن الغلاف الثمري يمتد على هيئة زوائد غشائية مكونة ما يشبه الجناح حيث تساعد على انتشار وانتقال الثمرة كما في ثمرة ابوالمكارم </a:t>
            </a:r>
            <a:r>
              <a:rPr kumimoji="0" lang="en-US" sz="3200" b="0" i="0" u="none" strike="noStrike" kern="0" cap="none" spc="0" normalizeH="0" noProof="0" dirty="0" err="1" smtClean="0">
                <a:ln>
                  <a:noFill/>
                </a:ln>
                <a:solidFill>
                  <a:srgbClr val="FF0000"/>
                </a:solidFill>
                <a:effectLst/>
                <a:uLnTx/>
                <a:uFillTx/>
                <a:latin typeface="+mn-lt"/>
                <a:ea typeface="+mn-ea"/>
                <a:cs typeface="+mn-cs"/>
              </a:rPr>
              <a:t>Terminalia</a:t>
            </a:r>
            <a:r>
              <a:rPr kumimoji="0" lang="en-US" sz="3200" b="0" i="0" u="none" strike="noStrike" kern="0" cap="none" spc="0" normalizeH="0" noProof="0" dirty="0" smtClean="0">
                <a:ln>
                  <a:noFill/>
                </a:ln>
                <a:solidFill>
                  <a:schemeClr val="tx1"/>
                </a:solidFill>
                <a:effectLst/>
                <a:uLnTx/>
                <a:uFillTx/>
                <a:latin typeface="+mn-lt"/>
                <a:ea typeface="+mn-ea"/>
                <a:cs typeface="+mn-cs"/>
              </a:rPr>
              <a:t> </a:t>
            </a:r>
            <a:r>
              <a:rPr kumimoji="0" lang="ar-SA" sz="3200" b="0" i="0" u="none" strike="noStrike" kern="0" cap="none" spc="0" normalizeH="0" noProof="0" dirty="0" smtClean="0">
                <a:ln>
                  <a:noFill/>
                </a:ln>
                <a:solidFill>
                  <a:schemeClr val="tx1"/>
                </a:solidFill>
                <a:effectLst/>
                <a:uLnTx/>
                <a:uFillTx/>
                <a:latin typeface="+mn-lt"/>
                <a:ea typeface="+mn-ea"/>
                <a:cs typeface="+mn-cs"/>
              </a:rPr>
              <a:t> و </a:t>
            </a:r>
            <a:r>
              <a:rPr kumimoji="0" lang="en-US" sz="3200" b="0" i="0" u="none" strike="noStrike" kern="0" cap="none" spc="0" normalizeH="0" noProof="0" dirty="0" err="1" smtClean="0">
                <a:ln>
                  <a:noFill/>
                </a:ln>
                <a:solidFill>
                  <a:srgbClr val="FF0000"/>
                </a:solidFill>
                <a:effectLst/>
                <a:uLnTx/>
                <a:uFillTx/>
                <a:latin typeface="+mn-lt"/>
                <a:ea typeface="+mn-ea"/>
                <a:cs typeface="+mn-cs"/>
              </a:rPr>
              <a:t>Machaerium</a:t>
            </a:r>
            <a:endParaRPr kumimoji="0" lang="en-US" sz="3200" b="0" i="0" u="none" strike="noStrike" kern="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tx2"/>
              </a:buClr>
              <a:buSzPct val="75000"/>
              <a:buFont typeface="Wingdings" pitchFamily="2" charset="2"/>
              <a:buChar char="l"/>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pic>
        <p:nvPicPr>
          <p:cNvPr id="6146" name="Picture 2"/>
          <p:cNvPicPr>
            <a:picLocks noChangeAspect="1" noChangeArrowheads="1"/>
          </p:cNvPicPr>
          <p:nvPr/>
        </p:nvPicPr>
        <p:blipFill>
          <a:blip r:embed="rId2" cstate="email"/>
          <a:srcRect/>
          <a:stretch>
            <a:fillRect/>
          </a:stretch>
        </p:blipFill>
        <p:spPr bwMode="auto">
          <a:xfrm>
            <a:off x="1981200" y="3276600"/>
            <a:ext cx="3200400" cy="3276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2">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p:cTn id="16" dur="500" fill="hold"/>
                                        <p:tgtEl>
                                          <p:spTgt spid="2">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2">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6146"/>
                                        </p:tgtEl>
                                        <p:attrNameLst>
                                          <p:attrName>style.visibility</p:attrName>
                                        </p:attrNameLst>
                                      </p:cBhvr>
                                      <p:to>
                                        <p:strVal val="visible"/>
                                      </p:to>
                                    </p:set>
                                    <p:anim calcmode="lin" valueType="num">
                                      <p:cBhvr>
                                        <p:cTn id="25" dur="500" fill="hold"/>
                                        <p:tgtEl>
                                          <p:spTgt spid="6146"/>
                                        </p:tgtEl>
                                        <p:attrNameLst>
                                          <p:attrName>ppt_w</p:attrName>
                                        </p:attrNameLst>
                                      </p:cBhvr>
                                      <p:tavLst>
                                        <p:tav tm="0">
                                          <p:val>
                                            <p:strVal val="#ppt_w*0.05"/>
                                          </p:val>
                                        </p:tav>
                                        <p:tav tm="100000">
                                          <p:val>
                                            <p:strVal val="#ppt_w"/>
                                          </p:val>
                                        </p:tav>
                                      </p:tavLst>
                                    </p:anim>
                                    <p:anim calcmode="lin" valueType="num">
                                      <p:cBhvr>
                                        <p:cTn id="26" dur="500" fill="hold"/>
                                        <p:tgtEl>
                                          <p:spTgt spid="6146"/>
                                        </p:tgtEl>
                                        <p:attrNameLst>
                                          <p:attrName>ppt_h</p:attrName>
                                        </p:attrNameLst>
                                      </p:cBhvr>
                                      <p:tavLst>
                                        <p:tav tm="0">
                                          <p:val>
                                            <p:strVal val="#ppt_h"/>
                                          </p:val>
                                        </p:tav>
                                        <p:tav tm="100000">
                                          <p:val>
                                            <p:strVal val="#ppt_h"/>
                                          </p:val>
                                        </p:tav>
                                      </p:tavLst>
                                    </p:anim>
                                    <p:anim calcmode="lin" valueType="num">
                                      <p:cBhvr>
                                        <p:cTn id="27" dur="500" fill="hold"/>
                                        <p:tgtEl>
                                          <p:spTgt spid="6146"/>
                                        </p:tgtEl>
                                        <p:attrNameLst>
                                          <p:attrName>ppt_x</p:attrName>
                                        </p:attrNameLst>
                                      </p:cBhvr>
                                      <p:tavLst>
                                        <p:tav tm="0">
                                          <p:val>
                                            <p:strVal val="#ppt_x-.2"/>
                                          </p:val>
                                        </p:tav>
                                        <p:tav tm="100000">
                                          <p:val>
                                            <p:strVal val="#ppt_x"/>
                                          </p:val>
                                        </p:tav>
                                      </p:tavLst>
                                    </p:anim>
                                    <p:anim calcmode="lin" valueType="num">
                                      <p:cBhvr>
                                        <p:cTn id="28" dur="500" fill="hold"/>
                                        <p:tgtEl>
                                          <p:spTgt spid="6146"/>
                                        </p:tgtEl>
                                        <p:attrNameLst>
                                          <p:attrName>ppt_y</p:attrName>
                                        </p:attrNameLst>
                                      </p:cBhvr>
                                      <p:tavLst>
                                        <p:tav tm="0">
                                          <p:val>
                                            <p:strVal val="#ppt_y"/>
                                          </p:val>
                                        </p:tav>
                                        <p:tav tm="100000">
                                          <p:val>
                                            <p:strVal val="#ppt_y"/>
                                          </p:val>
                                        </p:tav>
                                      </p:tavLst>
                                    </p:anim>
                                    <p:animEffect transition="in" filter="fade">
                                      <p:cBhvr>
                                        <p:cTn id="29"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143000"/>
          </a:xfrm>
        </p:spPr>
        <p:txBody>
          <a:bodyPr/>
          <a:lstStyle/>
          <a:p>
            <a:pPr algn="ctr" rtl="1"/>
            <a:r>
              <a:rPr lang="ar-SA" dirty="0" smtClean="0"/>
              <a:t>2- الثمار الجافة المتفتحة </a:t>
            </a:r>
            <a:r>
              <a:rPr lang="en-US" dirty="0" smtClean="0"/>
              <a:t>Dehiscent fruits</a:t>
            </a:r>
            <a:endParaRPr lang="en-US" dirty="0"/>
          </a:p>
        </p:txBody>
      </p:sp>
      <p:sp>
        <p:nvSpPr>
          <p:cNvPr id="3" name="Content Placeholder 2"/>
          <p:cNvSpPr>
            <a:spLocks noGrp="1"/>
          </p:cNvSpPr>
          <p:nvPr>
            <p:ph idx="1"/>
          </p:nvPr>
        </p:nvSpPr>
        <p:spPr>
          <a:xfrm>
            <a:off x="3048000" y="1295400"/>
            <a:ext cx="5638799" cy="5105400"/>
          </a:xfrm>
        </p:spPr>
        <p:txBody>
          <a:bodyPr/>
          <a:lstStyle/>
          <a:p>
            <a:pPr algn="r" rtl="1">
              <a:buNone/>
            </a:pPr>
            <a:r>
              <a:rPr lang="ar-SA" sz="4000" dirty="0" smtClean="0"/>
              <a:t>ولها عدة انواع:</a:t>
            </a:r>
          </a:p>
          <a:p>
            <a:pPr algn="r" rtl="1">
              <a:buNone/>
            </a:pPr>
            <a:r>
              <a:rPr lang="ar-SA" sz="4000" b="1" dirty="0" smtClean="0">
                <a:solidFill>
                  <a:srgbClr val="FFFF66"/>
                </a:solidFill>
              </a:rPr>
              <a:t>1- الجرابية</a:t>
            </a:r>
            <a:r>
              <a:rPr lang="en-US" sz="4000" b="1" dirty="0" smtClean="0">
                <a:solidFill>
                  <a:srgbClr val="FFFF66"/>
                </a:solidFill>
              </a:rPr>
              <a:t> Follicle  </a:t>
            </a:r>
            <a:endParaRPr lang="ar-SA" sz="4000" b="1" dirty="0" smtClean="0">
              <a:solidFill>
                <a:srgbClr val="FFFF66"/>
              </a:solidFill>
            </a:endParaRPr>
          </a:p>
          <a:p>
            <a:pPr algn="just" rtl="1"/>
            <a:r>
              <a:rPr lang="ar-SA" dirty="0" smtClean="0"/>
              <a:t>ثمرة تتكون من مبيض واحد ذو كربلة واحدة علوية تحتوي على عدد كبير من البذور وتتفتح من جانب واحد على طول خط الإلتحام البطني ”الدرز البطني“ </a:t>
            </a:r>
            <a:r>
              <a:rPr lang="en-US" dirty="0" smtClean="0">
                <a:solidFill>
                  <a:srgbClr val="FFFF66"/>
                </a:solidFill>
              </a:rPr>
              <a:t>ventral suture</a:t>
            </a:r>
            <a:r>
              <a:rPr lang="ar-SA" dirty="0" smtClean="0">
                <a:solidFill>
                  <a:srgbClr val="FFFF66"/>
                </a:solidFill>
              </a:rPr>
              <a:t> </a:t>
            </a:r>
            <a:r>
              <a:rPr lang="ar-SA" dirty="0" smtClean="0"/>
              <a:t>كما في ثمار العائق </a:t>
            </a:r>
            <a:r>
              <a:rPr lang="en-US" dirty="0" err="1" smtClean="0">
                <a:solidFill>
                  <a:srgbClr val="FFFF66"/>
                </a:solidFill>
              </a:rPr>
              <a:t>Delphinum</a:t>
            </a:r>
            <a:r>
              <a:rPr lang="ar-SA" dirty="0" smtClean="0">
                <a:solidFill>
                  <a:srgbClr val="FFFF66"/>
                </a:solidFill>
              </a:rPr>
              <a:t> </a:t>
            </a:r>
            <a:r>
              <a:rPr lang="ar-SA" dirty="0" smtClean="0"/>
              <a:t>والعشار حيث يتكون من جرابتين.</a:t>
            </a:r>
            <a:endParaRPr lang="en-US" dirty="0"/>
          </a:p>
        </p:txBody>
      </p:sp>
      <p:pic>
        <p:nvPicPr>
          <p:cNvPr id="7170" name="Picture 2"/>
          <p:cNvPicPr>
            <a:picLocks noChangeAspect="1" noChangeArrowheads="1"/>
          </p:cNvPicPr>
          <p:nvPr/>
        </p:nvPicPr>
        <p:blipFill>
          <a:blip r:embed="rId3" cstate="email"/>
          <a:srcRect/>
          <a:stretch>
            <a:fillRect/>
          </a:stretch>
        </p:blipFill>
        <p:spPr bwMode="auto">
          <a:xfrm>
            <a:off x="533400" y="1905000"/>
            <a:ext cx="2327275" cy="401445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7170"/>
                                        </p:tgtEl>
                                        <p:attrNameLst>
                                          <p:attrName>style.visibility</p:attrName>
                                        </p:attrNameLst>
                                      </p:cBhvr>
                                      <p:to>
                                        <p:strVal val="visible"/>
                                      </p:to>
                                    </p:set>
                                    <p:animEffect transition="in" filter="fade">
                                      <p:cBhvr>
                                        <p:cTn id="39" dur="1000"/>
                                        <p:tgtEl>
                                          <p:spTgt spid="7170"/>
                                        </p:tgtEl>
                                      </p:cBhvr>
                                    </p:animEffect>
                                    <p:anim calcmode="lin" valueType="num">
                                      <p:cBhvr>
                                        <p:cTn id="40" dur="1000" fill="hold"/>
                                        <p:tgtEl>
                                          <p:spTgt spid="7170"/>
                                        </p:tgtEl>
                                        <p:attrNameLst>
                                          <p:attrName>ppt_x</p:attrName>
                                        </p:attrNameLst>
                                      </p:cBhvr>
                                      <p:tavLst>
                                        <p:tav tm="0">
                                          <p:val>
                                            <p:strVal val="#ppt_x"/>
                                          </p:val>
                                        </p:tav>
                                        <p:tav tm="100000">
                                          <p:val>
                                            <p:strVal val="#ppt_x"/>
                                          </p:val>
                                        </p:tav>
                                      </p:tavLst>
                                    </p:anim>
                                    <p:anim calcmode="lin" valueType="num">
                                      <p:cBhvr>
                                        <p:cTn id="41" dur="900" decel="100000" fill="hold"/>
                                        <p:tgtEl>
                                          <p:spTgt spid="717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71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685800"/>
            <a:ext cx="8305800" cy="5334000"/>
          </a:xfrm>
          <a:prstGeom prst="rect">
            <a:avLst/>
          </a:prstGeom>
        </p:spPr>
        <p:txBody>
          <a:bodyPr/>
          <a:lstStyle/>
          <a:p>
            <a:pPr marL="342900" marR="0" lvl="0" indent="-342900" algn="r" defTabSz="914400" rtl="1" eaLnBrk="1" fontAlgn="base" latinLnBrk="0" hangingPunct="1">
              <a:lnSpc>
                <a:spcPct val="90000"/>
              </a:lnSpc>
              <a:spcBef>
                <a:spcPct val="20000"/>
              </a:spcBef>
              <a:spcAft>
                <a:spcPct val="0"/>
              </a:spcAft>
              <a:buClr>
                <a:schemeClr val="tx2"/>
              </a:buClr>
              <a:buSzPct val="75000"/>
              <a:tabLst/>
              <a:defRPr/>
            </a:pPr>
            <a:r>
              <a:rPr lang="ar-SA" sz="4000" b="1" dirty="0" smtClean="0">
                <a:solidFill>
                  <a:srgbClr val="FFFF66"/>
                </a:solidFill>
                <a:latin typeface="+mn-lt"/>
                <a:cs typeface="+mn-cs"/>
              </a:rPr>
              <a:t>2- القرنية ”الباقلاء“ </a:t>
            </a:r>
            <a:r>
              <a:rPr lang="en-US" sz="4000" b="1" dirty="0" smtClean="0">
                <a:solidFill>
                  <a:srgbClr val="FFFF66"/>
                </a:solidFill>
                <a:latin typeface="+mn-lt"/>
                <a:cs typeface="+mn-cs"/>
              </a:rPr>
              <a:t>Legume</a:t>
            </a:r>
            <a:endParaRPr lang="ar-SA" sz="4000" b="1" dirty="0" smtClean="0">
              <a:solidFill>
                <a:srgbClr val="FFFF66"/>
              </a:solidFill>
              <a:latin typeface="+mn-lt"/>
              <a:cs typeface="+mn-cs"/>
            </a:endParaRPr>
          </a:p>
          <a:p>
            <a:pPr marL="342900" lvl="0" indent="-342900" algn="just" rtl="1">
              <a:lnSpc>
                <a:spcPct val="90000"/>
              </a:lnSpc>
              <a:spcBef>
                <a:spcPct val="20000"/>
              </a:spcBef>
              <a:buClr>
                <a:schemeClr val="tx2"/>
              </a:buClr>
              <a:buSzPct val="75000"/>
              <a:buFont typeface="Wingdings" pitchFamily="2" charset="2"/>
              <a:buChar char="l"/>
            </a:pPr>
            <a:r>
              <a:rPr kumimoji="0" lang="ar-SA" sz="3200" b="0" i="0" u="none" strike="noStrike" kern="0" cap="none" spc="0" normalizeH="0" baseline="0" noProof="0" dirty="0" smtClean="0">
                <a:ln>
                  <a:noFill/>
                </a:ln>
                <a:solidFill>
                  <a:schemeClr val="tx1"/>
                </a:solidFill>
                <a:effectLst/>
                <a:uLnTx/>
                <a:uFillTx/>
                <a:latin typeface="+mn-lt"/>
                <a:ea typeface="+mn-ea"/>
                <a:cs typeface="+mn-cs"/>
              </a:rPr>
              <a:t>تتكون الثمرة من مبيض ذو</a:t>
            </a:r>
            <a:r>
              <a:rPr kumimoji="0" lang="ar-SA" sz="3200" b="0" i="0" u="none" strike="noStrike" kern="0" cap="none" spc="0" normalizeH="0" noProof="0" dirty="0" smtClean="0">
                <a:ln>
                  <a:noFill/>
                </a:ln>
                <a:solidFill>
                  <a:schemeClr val="tx1"/>
                </a:solidFill>
                <a:effectLst/>
                <a:uLnTx/>
                <a:uFillTx/>
                <a:latin typeface="+mn-lt"/>
                <a:ea typeface="+mn-ea"/>
                <a:cs typeface="+mn-cs"/>
              </a:rPr>
              <a:t> كربلة واحدة علوية بها عدد من البذور على خط الإلتحام البطني او التدريز البطني وتتفتح عند النضج طوليا ً على امتداد خطي الإلتحام في </a:t>
            </a:r>
            <a:r>
              <a:rPr kumimoji="0" lang="ar-SA" sz="3200" kern="0" dirty="0" smtClean="0">
                <a:latin typeface="+mn-lt"/>
                <a:cs typeface="+mn-cs"/>
              </a:rPr>
              <a:t>التدريز البطني</a:t>
            </a:r>
            <a:r>
              <a:rPr kumimoji="0" lang="en-US" sz="3200" kern="0" dirty="0" err="1" smtClean="0">
                <a:solidFill>
                  <a:srgbClr val="FF0000"/>
                </a:solidFill>
                <a:latin typeface="+mn-lt"/>
                <a:cs typeface="+mn-cs"/>
              </a:rPr>
              <a:t>ventrarl</a:t>
            </a:r>
            <a:r>
              <a:rPr kumimoji="0" lang="en-US" sz="3200" kern="0" dirty="0" smtClean="0">
                <a:latin typeface="+mn-lt"/>
                <a:cs typeface="+mn-cs"/>
              </a:rPr>
              <a:t> </a:t>
            </a:r>
            <a:r>
              <a:rPr kumimoji="0" lang="en-US" sz="3200" kern="0" dirty="0" smtClean="0">
                <a:solidFill>
                  <a:srgbClr val="FF0000"/>
                </a:solidFill>
                <a:latin typeface="+mn-lt"/>
                <a:cs typeface="+mn-cs"/>
              </a:rPr>
              <a:t>suture</a:t>
            </a:r>
            <a:r>
              <a:rPr kumimoji="0" lang="en-US" sz="3200" kern="0" dirty="0" smtClean="0">
                <a:latin typeface="+mn-lt"/>
                <a:cs typeface="+mn-cs"/>
              </a:rPr>
              <a:t> </a:t>
            </a:r>
            <a:r>
              <a:rPr kumimoji="0" lang="ar-SA" sz="3200" kern="0" dirty="0" smtClean="0">
                <a:latin typeface="+mn-lt"/>
                <a:cs typeface="+mn-cs"/>
              </a:rPr>
              <a:t> ، والتدريز الظهري </a:t>
            </a:r>
            <a:r>
              <a:rPr kumimoji="0" lang="en-US" sz="3200" kern="0" dirty="0" smtClean="0">
                <a:solidFill>
                  <a:srgbClr val="FF0000"/>
                </a:solidFill>
                <a:latin typeface="+mn-lt"/>
                <a:cs typeface="+mn-cs"/>
              </a:rPr>
              <a:t>dorsal</a:t>
            </a:r>
            <a:r>
              <a:rPr kumimoji="0" lang="en-US" sz="3200" kern="0" dirty="0" smtClean="0">
                <a:latin typeface="+mn-lt"/>
                <a:cs typeface="+mn-cs"/>
              </a:rPr>
              <a:t> </a:t>
            </a:r>
            <a:r>
              <a:rPr kumimoji="0" lang="en-US" sz="3200" kern="0" dirty="0" smtClean="0">
                <a:solidFill>
                  <a:srgbClr val="FF0000"/>
                </a:solidFill>
                <a:latin typeface="+mn-lt"/>
                <a:cs typeface="+mn-cs"/>
              </a:rPr>
              <a:t>suture</a:t>
            </a:r>
            <a:r>
              <a:rPr kumimoji="0" lang="ar-SA" sz="3200" kern="0" dirty="0" smtClean="0">
                <a:latin typeface="+mn-lt"/>
                <a:cs typeface="+mn-cs"/>
              </a:rPr>
              <a:t> وهذه تميز الفصيلة الثعلبية كما في ثمار الفولا والبازلاء والوضع المشيمي هنا جداري.</a:t>
            </a:r>
          </a:p>
          <a:p>
            <a:pPr marL="342900" lvl="0" indent="-342900" algn="just" rtl="1">
              <a:lnSpc>
                <a:spcPct val="90000"/>
              </a:lnSpc>
              <a:spcBef>
                <a:spcPct val="20000"/>
              </a:spcBef>
              <a:buClr>
                <a:schemeClr val="tx2"/>
              </a:buClr>
              <a:buSzPct val="75000"/>
              <a:buFont typeface="Wingdings" pitchFamily="2" charset="2"/>
              <a:buChar char="l"/>
            </a:pPr>
            <a:r>
              <a:rPr kumimoji="0" lang="ar-SA" sz="3200" b="0" i="0" u="none" strike="noStrike" kern="0" cap="none" spc="0" normalizeH="0" baseline="0" noProof="0" dirty="0" smtClean="0">
                <a:ln>
                  <a:noFill/>
                </a:ln>
                <a:solidFill>
                  <a:schemeClr val="tx1"/>
                </a:solidFill>
                <a:effectLst/>
                <a:uLnTx/>
                <a:uFillTx/>
                <a:latin typeface="+mn-lt"/>
                <a:ea typeface="+mn-ea"/>
                <a:cs typeface="+mn-cs"/>
              </a:rPr>
              <a:t>يسمى</a:t>
            </a:r>
            <a:r>
              <a:rPr kumimoji="0" lang="ar-SA" sz="3200" b="0" i="0" u="none" strike="noStrike" kern="0" cap="none" spc="0" normalizeH="0" noProof="0" dirty="0" smtClean="0">
                <a:ln>
                  <a:noFill/>
                </a:ln>
                <a:solidFill>
                  <a:schemeClr val="tx1"/>
                </a:solidFill>
                <a:effectLst/>
                <a:uLnTx/>
                <a:uFillTx/>
                <a:latin typeface="+mn-lt"/>
                <a:ea typeface="+mn-ea"/>
                <a:cs typeface="+mn-cs"/>
              </a:rPr>
              <a:t> مكان التحام حافتي الكربلة بالتدريز البطني ومكان العرق الوسطي للكربلة بالتدريز الظهري واحياناً يكون القرن محور وغير قابل للتفتح وكثيراً ما توجد حواجز عرضية بين البذور كما في الفول السوداني.</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p:cTn id="16" dur="500" fill="hold"/>
                                        <p:tgtEl>
                                          <p:spTgt spid="4">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4">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p:cTn id="25" dur="500" fill="hold"/>
                                        <p:tgtEl>
                                          <p:spTgt spid="4">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4">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email"/>
          <a:srcRect/>
          <a:stretch>
            <a:fillRect/>
          </a:stretch>
        </p:blipFill>
        <p:spPr bwMode="auto">
          <a:xfrm>
            <a:off x="4038600" y="838200"/>
            <a:ext cx="4677052" cy="2894013"/>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cstate="email"/>
          <a:srcRect/>
          <a:stretch>
            <a:fillRect/>
          </a:stretch>
        </p:blipFill>
        <p:spPr bwMode="auto">
          <a:xfrm>
            <a:off x="609600" y="1524000"/>
            <a:ext cx="3399390" cy="4343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strVal val="#ppt_w*2.5"/>
                                          </p:val>
                                        </p:tav>
                                        <p:tav tm="100000">
                                          <p:val>
                                            <p:strVal val="#ppt_w"/>
                                          </p:val>
                                        </p:tav>
                                      </p:tavLst>
                                    </p:anim>
                                    <p:anim calcmode="lin" valueType="num">
                                      <p:cBhvr>
                                        <p:cTn id="8" dur="500" fill="hold"/>
                                        <p:tgtEl>
                                          <p:spTgt spid="8194"/>
                                        </p:tgtEl>
                                        <p:attrNameLst>
                                          <p:attrName>ppt_h</p:attrName>
                                        </p:attrNameLst>
                                      </p:cBhvr>
                                      <p:tavLst>
                                        <p:tav tm="0">
                                          <p:val>
                                            <p:strVal val="#ppt_h*0.01"/>
                                          </p:val>
                                        </p:tav>
                                        <p:tav tm="100000">
                                          <p:val>
                                            <p:strVal val="#ppt_h"/>
                                          </p:val>
                                        </p:tav>
                                      </p:tavLst>
                                    </p:anim>
                                    <p:anim calcmode="lin" valueType="num">
                                      <p:cBhvr>
                                        <p:cTn id="9" dur="500" fill="hold"/>
                                        <p:tgtEl>
                                          <p:spTgt spid="8194"/>
                                        </p:tgtEl>
                                        <p:attrNameLst>
                                          <p:attrName>ppt_x</p:attrName>
                                        </p:attrNameLst>
                                      </p:cBhvr>
                                      <p:tavLst>
                                        <p:tav tm="0">
                                          <p:val>
                                            <p:strVal val="#ppt_x"/>
                                          </p:val>
                                        </p:tav>
                                        <p:tav tm="100000">
                                          <p:val>
                                            <p:strVal val="#ppt_x"/>
                                          </p:val>
                                        </p:tav>
                                      </p:tavLst>
                                    </p:anim>
                                    <p:anim calcmode="lin" valueType="num">
                                      <p:cBhvr>
                                        <p:cTn id="10" dur="500" fill="hold"/>
                                        <p:tgtEl>
                                          <p:spTgt spid="8194"/>
                                        </p:tgtEl>
                                        <p:attrNameLst>
                                          <p:attrName>ppt_y</p:attrName>
                                        </p:attrNameLst>
                                      </p:cBhvr>
                                      <p:tavLst>
                                        <p:tav tm="0">
                                          <p:val>
                                            <p:strVal val="#ppt_h+1"/>
                                          </p:val>
                                        </p:tav>
                                        <p:tav tm="100000">
                                          <p:val>
                                            <p:strVal val="#ppt_y"/>
                                          </p:val>
                                        </p:tav>
                                      </p:tavLst>
                                    </p:anim>
                                    <p:animEffect transition="in" filter="fade">
                                      <p:cBhvr>
                                        <p:cTn id="11" dur="500"/>
                                        <p:tgtEl>
                                          <p:spTgt spid="8194"/>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8195"/>
                                        </p:tgtEl>
                                        <p:attrNameLst>
                                          <p:attrName>style.visibility</p:attrName>
                                        </p:attrNameLst>
                                      </p:cBhvr>
                                      <p:to>
                                        <p:strVal val="visible"/>
                                      </p:to>
                                    </p:set>
                                    <p:anim calcmode="lin" valueType="num">
                                      <p:cBhvr>
                                        <p:cTn id="16" dur="500" fill="hold"/>
                                        <p:tgtEl>
                                          <p:spTgt spid="8195"/>
                                        </p:tgtEl>
                                        <p:attrNameLst>
                                          <p:attrName>ppt_w</p:attrName>
                                        </p:attrNameLst>
                                      </p:cBhvr>
                                      <p:tavLst>
                                        <p:tav tm="0">
                                          <p:val>
                                            <p:strVal val="#ppt_w*2.5"/>
                                          </p:val>
                                        </p:tav>
                                        <p:tav tm="100000">
                                          <p:val>
                                            <p:strVal val="#ppt_w"/>
                                          </p:val>
                                        </p:tav>
                                      </p:tavLst>
                                    </p:anim>
                                    <p:anim calcmode="lin" valueType="num">
                                      <p:cBhvr>
                                        <p:cTn id="17" dur="500" fill="hold"/>
                                        <p:tgtEl>
                                          <p:spTgt spid="8195"/>
                                        </p:tgtEl>
                                        <p:attrNameLst>
                                          <p:attrName>ppt_h</p:attrName>
                                        </p:attrNameLst>
                                      </p:cBhvr>
                                      <p:tavLst>
                                        <p:tav tm="0">
                                          <p:val>
                                            <p:strVal val="#ppt_h*0.01"/>
                                          </p:val>
                                        </p:tav>
                                        <p:tav tm="100000">
                                          <p:val>
                                            <p:strVal val="#ppt_h"/>
                                          </p:val>
                                        </p:tav>
                                      </p:tavLst>
                                    </p:anim>
                                    <p:anim calcmode="lin" valueType="num">
                                      <p:cBhvr>
                                        <p:cTn id="18" dur="500" fill="hold"/>
                                        <p:tgtEl>
                                          <p:spTgt spid="8195"/>
                                        </p:tgtEl>
                                        <p:attrNameLst>
                                          <p:attrName>ppt_x</p:attrName>
                                        </p:attrNameLst>
                                      </p:cBhvr>
                                      <p:tavLst>
                                        <p:tav tm="0">
                                          <p:val>
                                            <p:strVal val="#ppt_x"/>
                                          </p:val>
                                        </p:tav>
                                        <p:tav tm="100000">
                                          <p:val>
                                            <p:strVal val="#ppt_x"/>
                                          </p:val>
                                        </p:tav>
                                      </p:tavLst>
                                    </p:anim>
                                    <p:anim calcmode="lin" valueType="num">
                                      <p:cBhvr>
                                        <p:cTn id="19" dur="500" fill="hold"/>
                                        <p:tgtEl>
                                          <p:spTgt spid="8195"/>
                                        </p:tgtEl>
                                        <p:attrNameLst>
                                          <p:attrName>ppt_y</p:attrName>
                                        </p:attrNameLst>
                                      </p:cBhvr>
                                      <p:tavLst>
                                        <p:tav tm="0">
                                          <p:val>
                                            <p:strVal val="#ppt_h+1"/>
                                          </p:val>
                                        </p:tav>
                                        <p:tav tm="100000">
                                          <p:val>
                                            <p:strVal val="#ppt_y"/>
                                          </p:val>
                                        </p:tav>
                                      </p:tavLst>
                                    </p:anim>
                                    <p:animEffect transition="in" filter="fade">
                                      <p:cBhvr>
                                        <p:cTn id="20"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33400" y="838200"/>
            <a:ext cx="8077200" cy="4800600"/>
          </a:xfrm>
          <a:prstGeom prst="rect">
            <a:avLst/>
          </a:prstGeom>
        </p:spPr>
        <p:txBody>
          <a:bodyPr/>
          <a:lstStyle/>
          <a:p>
            <a:pPr marL="342900" marR="0" lvl="0" indent="-342900" algn="r" defTabSz="914400" rtl="1" eaLnBrk="1" fontAlgn="base" latinLnBrk="0" hangingPunct="1">
              <a:lnSpc>
                <a:spcPct val="90000"/>
              </a:lnSpc>
              <a:spcBef>
                <a:spcPct val="20000"/>
              </a:spcBef>
              <a:spcAft>
                <a:spcPct val="0"/>
              </a:spcAft>
              <a:buClr>
                <a:schemeClr val="tx2"/>
              </a:buClr>
              <a:buSzPct val="75000"/>
              <a:tabLst/>
              <a:defRPr/>
            </a:pPr>
            <a:r>
              <a:rPr lang="ar-SA" sz="4000" b="1" dirty="0" smtClean="0">
                <a:solidFill>
                  <a:srgbClr val="FFFF66"/>
                </a:solidFill>
                <a:latin typeface="+mn-lt"/>
                <a:cs typeface="+mn-cs"/>
              </a:rPr>
              <a:t>3- الخردلة</a:t>
            </a:r>
            <a:r>
              <a:rPr kumimoji="0" lang="ar-SA" sz="3200" b="0" i="0" u="none" strike="noStrike" kern="0" cap="none" spc="0" normalizeH="0" baseline="0" noProof="0" dirty="0" smtClean="0">
                <a:ln>
                  <a:noFill/>
                </a:ln>
                <a:solidFill>
                  <a:schemeClr val="tx1"/>
                </a:solidFill>
                <a:effectLst/>
                <a:uLnTx/>
                <a:uFillTx/>
                <a:latin typeface="+mn-lt"/>
                <a:ea typeface="+mn-ea"/>
                <a:cs typeface="+mn-cs"/>
              </a:rPr>
              <a:t> </a:t>
            </a:r>
            <a:r>
              <a:rPr lang="en-US" sz="4000" b="1" dirty="0" err="1" smtClean="0">
                <a:solidFill>
                  <a:srgbClr val="FFFF66"/>
                </a:solidFill>
                <a:latin typeface="+mn-lt"/>
                <a:cs typeface="+mn-cs"/>
              </a:rPr>
              <a:t>Siliqua</a:t>
            </a:r>
            <a:endParaRPr lang="ar-SA" sz="4000" b="1" dirty="0" smtClean="0">
              <a:solidFill>
                <a:srgbClr val="FFFF66"/>
              </a:solidFill>
              <a:latin typeface="+mn-lt"/>
              <a:cs typeface="+mn-cs"/>
            </a:endParaRPr>
          </a:p>
          <a:p>
            <a:pPr marL="342900" marR="0" lvl="0" indent="-342900" algn="just" defTabSz="914400" rtl="1" eaLnBrk="1" fontAlgn="base" latinLnBrk="0" hangingPunct="1">
              <a:lnSpc>
                <a:spcPct val="90000"/>
              </a:lnSpc>
              <a:spcBef>
                <a:spcPct val="20000"/>
              </a:spcBef>
              <a:spcAft>
                <a:spcPct val="0"/>
              </a:spcAft>
              <a:buClr>
                <a:schemeClr val="tx2"/>
              </a:buClr>
              <a:buSzPct val="75000"/>
              <a:buFont typeface="Wingdings" pitchFamily="2" charset="2"/>
              <a:buChar char="l"/>
              <a:tabLst/>
              <a:defRPr/>
            </a:pPr>
            <a:r>
              <a:rPr kumimoji="0" lang="ar-SA" sz="3200" kern="0" dirty="0" smtClean="0">
                <a:latin typeface="+mn-lt"/>
                <a:cs typeface="+mn-cs"/>
              </a:rPr>
              <a:t>تتكون الثمرة هنا من مبيض واحد ذو كربلتين ملتحمتين وبه مشيمتين جداريتين ويمتد بينهما داخل البذرة حاجز رقيق يسمى بالحاجز الوسطي الكاذب </a:t>
            </a:r>
            <a:r>
              <a:rPr kumimoji="0" lang="en-US" sz="3200" kern="0" dirty="0" smtClean="0">
                <a:latin typeface="+mn-lt"/>
                <a:cs typeface="+mn-cs"/>
              </a:rPr>
              <a:t> </a:t>
            </a:r>
            <a:r>
              <a:rPr kumimoji="0" lang="en-US" sz="3200" kern="0" dirty="0" err="1" smtClean="0">
                <a:solidFill>
                  <a:srgbClr val="FFFF66"/>
                </a:solidFill>
                <a:latin typeface="+mn-lt"/>
                <a:cs typeface="+mn-cs"/>
              </a:rPr>
              <a:t>replum</a:t>
            </a:r>
            <a:r>
              <a:rPr kumimoji="0" lang="en-US" sz="3200" kern="0" dirty="0" smtClean="0">
                <a:latin typeface="+mn-lt"/>
                <a:cs typeface="+mn-cs"/>
              </a:rPr>
              <a:t> </a:t>
            </a:r>
            <a:r>
              <a:rPr kumimoji="0" lang="ar-SA" sz="3200" kern="0" dirty="0" smtClean="0">
                <a:latin typeface="+mn-lt"/>
                <a:cs typeface="+mn-cs"/>
              </a:rPr>
              <a:t>الذي هو امتداد من الحواف البطنية للكربلتين وهو الذي توجد عليه البذور والثمرة طويلة وضيقة ذات شكل مستطيل ، وعندما يتم نضج الثمرة تتفتح الكربلتان من أسفل إلى أعلى مكونة مصراعين تاركين الحافتين الموجود عليها البذور وهذا تميز للفصيلة الصليبية </a:t>
            </a:r>
            <a:r>
              <a:rPr kumimoji="0" lang="en-US" sz="3200" kern="0" dirty="0" err="1" smtClean="0">
                <a:solidFill>
                  <a:srgbClr val="FFFF66"/>
                </a:solidFill>
                <a:latin typeface="+mn-lt"/>
                <a:cs typeface="+mn-cs"/>
              </a:rPr>
              <a:t>cruciferae</a:t>
            </a:r>
            <a:r>
              <a:rPr kumimoji="0" lang="ar-SA" sz="3200" kern="0" dirty="0" smtClean="0">
                <a:latin typeface="+mn-lt"/>
                <a:cs typeface="+mn-cs"/>
              </a:rPr>
              <a:t> كما في المنثور </a:t>
            </a:r>
            <a:r>
              <a:rPr kumimoji="0" lang="en-US" sz="3200" kern="0" dirty="0" err="1" smtClean="0">
                <a:solidFill>
                  <a:srgbClr val="FFFF66"/>
                </a:solidFill>
                <a:latin typeface="+mn-lt"/>
                <a:cs typeface="+mn-cs"/>
              </a:rPr>
              <a:t>manthiola</a:t>
            </a:r>
            <a:r>
              <a:rPr kumimoji="0" lang="ar-SA" sz="3200" kern="0" dirty="0" smtClean="0">
                <a:latin typeface="+mn-lt"/>
                <a:cs typeface="+mn-cs"/>
              </a:rPr>
              <a:t> والفجل.</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2">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p:cTn id="16" dur="500" fill="hold"/>
                                        <p:tgtEl>
                                          <p:spTgt spid="2">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2">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2">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62000" y="685800"/>
            <a:ext cx="7772400" cy="990600"/>
          </a:xfrm>
          <a:prstGeom prst="rect">
            <a:avLst/>
          </a:prstGeom>
        </p:spPr>
        <p:txBody>
          <a:bodyPr/>
          <a:lstStyle/>
          <a:p>
            <a:pPr marL="342900" marR="0" lvl="0" indent="-342900" algn="just" defTabSz="914400" rtl="1" eaLnBrk="1" fontAlgn="base" latinLnBrk="0" hangingPunct="1">
              <a:lnSpc>
                <a:spcPct val="90000"/>
              </a:lnSpc>
              <a:spcBef>
                <a:spcPct val="20000"/>
              </a:spcBef>
              <a:spcAft>
                <a:spcPct val="0"/>
              </a:spcAft>
              <a:buClr>
                <a:schemeClr val="tx2"/>
              </a:buClr>
              <a:buSzPct val="75000"/>
              <a:buFont typeface="Wingdings" pitchFamily="2" charset="2"/>
              <a:buChar char="l"/>
              <a:tabLst/>
              <a:defRPr/>
            </a:pPr>
            <a:r>
              <a:rPr kumimoji="0" lang="ar-SA" sz="3200" b="0" i="0" u="none" strike="noStrike" kern="0" cap="none" spc="0" normalizeH="0" baseline="0" noProof="0" dirty="0" smtClean="0">
                <a:ln>
                  <a:noFill/>
                </a:ln>
                <a:solidFill>
                  <a:srgbClr val="00FF00"/>
                </a:solidFill>
                <a:effectLst/>
                <a:uLnTx/>
                <a:uFillTx/>
                <a:latin typeface="+mn-lt"/>
                <a:ea typeface="+mn-ea"/>
                <a:cs typeface="+mn-cs"/>
              </a:rPr>
              <a:t>الخردلة مفتوحة</a:t>
            </a:r>
            <a:r>
              <a:rPr kumimoji="0" lang="ar-SA" sz="3200" b="0" i="0" u="none" strike="noStrike" kern="0" cap="none" spc="0" normalizeH="0" noProof="0" dirty="0" smtClean="0">
                <a:ln>
                  <a:noFill/>
                </a:ln>
                <a:solidFill>
                  <a:srgbClr val="00FF00"/>
                </a:solidFill>
                <a:effectLst/>
                <a:uLnTx/>
                <a:uFillTx/>
                <a:latin typeface="+mn-lt"/>
                <a:ea typeface="+mn-ea"/>
                <a:cs typeface="+mn-cs"/>
              </a:rPr>
              <a:t> بالمصراعين والبذور محمولة على المسمتين الجداريتين والحاجز الكاذب.</a:t>
            </a:r>
            <a:endParaRPr kumimoji="0" lang="en-US" sz="3200" b="0" i="0" u="none" strike="noStrike" kern="0" cap="none" spc="0" normalizeH="0" baseline="0" noProof="0" dirty="0">
              <a:ln>
                <a:noFill/>
              </a:ln>
              <a:solidFill>
                <a:srgbClr val="00FF00"/>
              </a:solidFill>
              <a:effectLst/>
              <a:uLnTx/>
              <a:uFillTx/>
              <a:latin typeface="+mn-lt"/>
              <a:ea typeface="+mn-ea"/>
              <a:cs typeface="+mn-cs"/>
            </a:endParaRPr>
          </a:p>
        </p:txBody>
      </p:sp>
      <p:sp>
        <p:nvSpPr>
          <p:cNvPr id="3" name="Content Placeholder 2"/>
          <p:cNvSpPr txBox="1">
            <a:spLocks/>
          </p:cNvSpPr>
          <p:nvPr/>
        </p:nvSpPr>
        <p:spPr>
          <a:xfrm>
            <a:off x="682625" y="1981200"/>
            <a:ext cx="7772400" cy="1981200"/>
          </a:xfrm>
          <a:prstGeom prst="rect">
            <a:avLst/>
          </a:prstGeom>
        </p:spPr>
        <p:txBody>
          <a:bodyPr/>
          <a:lstStyle/>
          <a:p>
            <a:pPr marL="342900" marR="0" lvl="0" indent="-342900" algn="r" defTabSz="914400" rtl="1" eaLnBrk="1" fontAlgn="base" latinLnBrk="0" hangingPunct="1">
              <a:lnSpc>
                <a:spcPct val="90000"/>
              </a:lnSpc>
              <a:spcBef>
                <a:spcPct val="20000"/>
              </a:spcBef>
              <a:spcAft>
                <a:spcPct val="0"/>
              </a:spcAft>
              <a:buClr>
                <a:schemeClr val="tx2"/>
              </a:buClr>
              <a:buSzPct val="75000"/>
              <a:tabLst/>
              <a:defRPr/>
            </a:pPr>
            <a:r>
              <a:rPr lang="ar-SA" sz="4000" b="1" dirty="0" smtClean="0">
                <a:solidFill>
                  <a:srgbClr val="FFFF66"/>
                </a:solidFill>
                <a:latin typeface="+mn-lt"/>
                <a:cs typeface="+mn-cs"/>
              </a:rPr>
              <a:t>4- الخردلة</a:t>
            </a:r>
            <a:r>
              <a:rPr kumimoji="0" lang="ar-SA" sz="3200" b="0" i="0" u="none" strike="noStrike" kern="0" cap="none" spc="0" normalizeH="0" baseline="0" noProof="0" dirty="0" smtClean="0">
                <a:ln>
                  <a:noFill/>
                </a:ln>
                <a:solidFill>
                  <a:schemeClr val="tx1"/>
                </a:solidFill>
                <a:effectLst/>
                <a:uLnTx/>
                <a:uFillTx/>
                <a:latin typeface="+mn-lt"/>
                <a:ea typeface="+mn-ea"/>
                <a:cs typeface="+mn-cs"/>
              </a:rPr>
              <a:t> </a:t>
            </a:r>
            <a:r>
              <a:rPr lang="en-US" sz="4000" b="1" dirty="0" err="1" smtClean="0">
                <a:solidFill>
                  <a:srgbClr val="FFFF66"/>
                </a:solidFill>
                <a:latin typeface="+mn-lt"/>
                <a:cs typeface="+mn-cs"/>
              </a:rPr>
              <a:t>Silicula</a:t>
            </a:r>
            <a:endParaRPr lang="ar-SA" sz="4000" b="1" dirty="0" smtClean="0">
              <a:solidFill>
                <a:srgbClr val="FFFF66"/>
              </a:solidFill>
              <a:latin typeface="+mn-lt"/>
              <a:cs typeface="+mn-cs"/>
            </a:endParaRPr>
          </a:p>
          <a:p>
            <a:pPr marL="342900" marR="0" lvl="0" indent="-342900" algn="just" defTabSz="914400" rtl="1" eaLnBrk="1" fontAlgn="base" latinLnBrk="0" hangingPunct="1">
              <a:lnSpc>
                <a:spcPct val="90000"/>
              </a:lnSpc>
              <a:spcBef>
                <a:spcPct val="20000"/>
              </a:spcBef>
              <a:spcAft>
                <a:spcPct val="0"/>
              </a:spcAft>
              <a:buClr>
                <a:schemeClr val="tx2"/>
              </a:buClr>
              <a:buSzPct val="75000"/>
              <a:buFont typeface="Wingdings" pitchFamily="2" charset="2"/>
              <a:buChar char="l"/>
              <a:tabLst/>
              <a:defRPr/>
            </a:pPr>
            <a:r>
              <a:rPr kumimoji="0" lang="ar-SA" sz="3200" kern="0" dirty="0" smtClean="0">
                <a:latin typeface="+mn-lt"/>
                <a:cs typeface="+mn-cs"/>
              </a:rPr>
              <a:t>وهي تشبه ثمرة الخردلة إلى أنها تتميز بشكلها القصير والعريض عكس المستطيلة كما في كيس الراعي </a:t>
            </a:r>
            <a:r>
              <a:rPr kumimoji="0" lang="en-US" sz="3200" kern="0" dirty="0" err="1" smtClean="0">
                <a:solidFill>
                  <a:srgbClr val="FFFF66"/>
                </a:solidFill>
                <a:latin typeface="+mn-lt"/>
                <a:cs typeface="+mn-cs"/>
              </a:rPr>
              <a:t>capsella</a:t>
            </a:r>
            <a:endParaRPr kumimoji="0" lang="en-US" sz="3200" b="0" i="0" u="none" strike="noStrike" kern="0" cap="none" spc="0" normalizeH="0" baseline="0" noProof="0" dirty="0">
              <a:ln>
                <a:noFill/>
              </a:ln>
              <a:solidFill>
                <a:srgbClr val="FFFF66"/>
              </a:solidFill>
              <a:effectLst/>
              <a:uLnTx/>
              <a:uFillTx/>
              <a:latin typeface="+mn-lt"/>
              <a:ea typeface="+mn-ea"/>
              <a:cs typeface="+mn-cs"/>
            </a:endParaRPr>
          </a:p>
        </p:txBody>
      </p:sp>
      <p:pic>
        <p:nvPicPr>
          <p:cNvPr id="9218" name="Picture 2"/>
          <p:cNvPicPr>
            <a:picLocks noChangeAspect="1" noChangeArrowheads="1"/>
          </p:cNvPicPr>
          <p:nvPr/>
        </p:nvPicPr>
        <p:blipFill>
          <a:blip r:embed="rId2" cstate="email"/>
          <a:srcRect/>
          <a:stretch>
            <a:fillRect/>
          </a:stretch>
        </p:blipFill>
        <p:spPr bwMode="auto">
          <a:xfrm>
            <a:off x="1066800" y="3886200"/>
            <a:ext cx="4419600" cy="274753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2">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9218"/>
                                        </p:tgtEl>
                                        <p:attrNameLst>
                                          <p:attrName>style.visibility</p:attrName>
                                        </p:attrNameLst>
                                      </p:cBhvr>
                                      <p:to>
                                        <p:strVal val="visible"/>
                                      </p:to>
                                    </p:set>
                                    <p:animEffect transition="in" filter="fade">
                                      <p:cBhvr>
                                        <p:cTn id="32" dur="1000"/>
                                        <p:tgtEl>
                                          <p:spTgt spid="9218"/>
                                        </p:tgtEl>
                                      </p:cBhvr>
                                    </p:animEffect>
                                    <p:anim calcmode="lin" valueType="num">
                                      <p:cBhvr>
                                        <p:cTn id="33" dur="1000" fill="hold"/>
                                        <p:tgtEl>
                                          <p:spTgt spid="9218"/>
                                        </p:tgtEl>
                                        <p:attrNameLst>
                                          <p:attrName>ppt_x</p:attrName>
                                        </p:attrNameLst>
                                      </p:cBhvr>
                                      <p:tavLst>
                                        <p:tav tm="0">
                                          <p:val>
                                            <p:strVal val="#ppt_x"/>
                                          </p:val>
                                        </p:tav>
                                        <p:tav tm="100000">
                                          <p:val>
                                            <p:strVal val="#ppt_x"/>
                                          </p:val>
                                        </p:tav>
                                      </p:tavLst>
                                    </p:anim>
                                    <p:anim calcmode="lin" valueType="num">
                                      <p:cBhvr>
                                        <p:cTn id="34" dur="900" decel="100000" fill="hold"/>
                                        <p:tgtEl>
                                          <p:spTgt spid="9218"/>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92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04800" y="457200"/>
            <a:ext cx="8382000" cy="2514600"/>
          </a:xfrm>
          <a:prstGeom prst="rect">
            <a:avLst/>
          </a:prstGeom>
        </p:spPr>
        <p:txBody>
          <a:bodyPr/>
          <a:lstStyle/>
          <a:p>
            <a:pPr marL="342900" marR="0" lvl="0" indent="-342900" algn="r" defTabSz="914400" rtl="1" eaLnBrk="1" fontAlgn="base" latinLnBrk="0" hangingPunct="1">
              <a:lnSpc>
                <a:spcPct val="90000"/>
              </a:lnSpc>
              <a:spcBef>
                <a:spcPct val="20000"/>
              </a:spcBef>
              <a:spcAft>
                <a:spcPct val="0"/>
              </a:spcAft>
              <a:buClr>
                <a:schemeClr val="tx2"/>
              </a:buClr>
              <a:buSzPct val="75000"/>
              <a:tabLst/>
              <a:defRPr/>
            </a:pPr>
            <a:r>
              <a:rPr lang="ar-SA" sz="4000" b="1" dirty="0" smtClean="0">
                <a:solidFill>
                  <a:srgbClr val="FFFF66"/>
                </a:solidFill>
                <a:latin typeface="+mn-lt"/>
                <a:cs typeface="+mn-cs"/>
              </a:rPr>
              <a:t>5- العلبة</a:t>
            </a:r>
            <a:r>
              <a:rPr kumimoji="0" lang="ar-SA" sz="3200" kern="0" dirty="0" smtClean="0">
                <a:latin typeface="+mn-lt"/>
                <a:cs typeface="+mn-cs"/>
              </a:rPr>
              <a:t> </a:t>
            </a:r>
            <a:r>
              <a:rPr lang="en-US" sz="4000" b="1" dirty="0" smtClean="0">
                <a:solidFill>
                  <a:srgbClr val="FFFF66"/>
                </a:solidFill>
                <a:latin typeface="+mn-lt"/>
                <a:cs typeface="+mn-cs"/>
              </a:rPr>
              <a:t>Capsule</a:t>
            </a:r>
            <a:r>
              <a:rPr kumimoji="0" lang="en-US" sz="3200" kern="0" dirty="0" smtClean="0">
                <a:latin typeface="+mn-lt"/>
                <a:cs typeface="+mn-cs"/>
              </a:rPr>
              <a:t> </a:t>
            </a:r>
            <a:endParaRPr kumimoji="0" lang="ar-SA"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base" latinLnBrk="0" hangingPunct="1">
              <a:lnSpc>
                <a:spcPct val="90000"/>
              </a:lnSpc>
              <a:spcBef>
                <a:spcPct val="20000"/>
              </a:spcBef>
              <a:spcAft>
                <a:spcPct val="0"/>
              </a:spcAft>
              <a:buClr>
                <a:schemeClr val="tx2"/>
              </a:buClr>
              <a:buSzPct val="75000"/>
              <a:buFont typeface="Wingdings" pitchFamily="2" charset="2"/>
              <a:buChar char="l"/>
              <a:tabLst/>
              <a:defRPr/>
            </a:pPr>
            <a:r>
              <a:rPr kumimoji="0" lang="ar-SA" sz="3200" kern="0" dirty="0" smtClean="0">
                <a:latin typeface="+mn-lt"/>
                <a:cs typeface="+mn-cs"/>
              </a:rPr>
              <a:t>هي عبارة عن علبة تتكون من مبيض مكون من كربلتين أو أكثر ملتحمة مكمونه مسكن أو عدة مساكن ، وبكل مسكن عدد من البذور وقد تنشأ العلبة من متاع علوي أو سفلي .</a:t>
            </a:r>
          </a:p>
          <a:p>
            <a:pPr marL="342900" marR="0" lvl="0" indent="-342900" algn="just" defTabSz="914400" rtl="1" eaLnBrk="1" fontAlgn="base" latinLnBrk="0" hangingPunct="1">
              <a:lnSpc>
                <a:spcPct val="90000"/>
              </a:lnSpc>
              <a:spcBef>
                <a:spcPct val="20000"/>
              </a:spcBef>
              <a:spcAft>
                <a:spcPct val="0"/>
              </a:spcAft>
              <a:buClr>
                <a:schemeClr val="tx2"/>
              </a:buClr>
              <a:buSzPct val="75000"/>
              <a:buFont typeface="Wingdings" pitchFamily="2" charset="2"/>
              <a:buChar char="l"/>
              <a:tabLst/>
              <a:defRPr/>
            </a:pPr>
            <a:r>
              <a:rPr kumimoji="0" lang="ar-SA" sz="3200" kern="0" dirty="0" smtClean="0">
                <a:latin typeface="+mn-lt"/>
                <a:cs typeface="+mn-cs"/>
              </a:rPr>
              <a:t>وتنقسم العلبة حسب طريقة انفتاحها كما يلي:</a:t>
            </a:r>
          </a:p>
          <a:p>
            <a:pPr marL="514350" indent="-514350" algn="just" rtl="1">
              <a:lnSpc>
                <a:spcPct val="90000"/>
              </a:lnSpc>
              <a:spcBef>
                <a:spcPct val="20000"/>
              </a:spcBef>
              <a:buClr>
                <a:srgbClr val="00FF00"/>
              </a:buClr>
              <a:buSzPct val="100000"/>
              <a:buFont typeface="+mj-lt"/>
              <a:buAutoNum type="arabicPeriod"/>
            </a:pPr>
            <a:r>
              <a:rPr kumimoji="0" lang="ar-SA" sz="3200" kern="0" dirty="0" smtClean="0">
                <a:solidFill>
                  <a:srgbClr val="FFFF00"/>
                </a:solidFill>
              </a:rPr>
              <a:t>انفتاح طولي مسكني </a:t>
            </a:r>
            <a:r>
              <a:rPr kumimoji="0" lang="en-US" sz="3200" kern="0" dirty="0" err="1" smtClean="0">
                <a:solidFill>
                  <a:srgbClr val="FFFF00"/>
                </a:solidFill>
              </a:rPr>
              <a:t>loculicidal</a:t>
            </a:r>
            <a:r>
              <a:rPr kumimoji="0" lang="en-US" sz="3200" kern="0" dirty="0" smtClean="0">
                <a:solidFill>
                  <a:srgbClr val="FFFF00"/>
                </a:solidFill>
              </a:rPr>
              <a:t> </a:t>
            </a:r>
            <a:endParaRPr kumimoji="0" lang="ar-SA" sz="3200" kern="0" dirty="0" smtClean="0">
              <a:solidFill>
                <a:srgbClr val="FFFF00"/>
              </a:solidFill>
            </a:endParaRPr>
          </a:p>
          <a:p>
            <a:pPr marL="514350" lvl="0" indent="-514350" algn="just" rtl="1">
              <a:lnSpc>
                <a:spcPct val="90000"/>
              </a:lnSpc>
              <a:spcBef>
                <a:spcPct val="20000"/>
              </a:spcBef>
              <a:buClr>
                <a:srgbClr val="00FF00"/>
              </a:buClr>
              <a:buSzPct val="100000"/>
              <a:buFont typeface="+mj-lt"/>
              <a:buAutoNum type="arabicPeriod"/>
            </a:pPr>
            <a:r>
              <a:rPr kumimoji="0" lang="ar-SA" sz="3200" kern="0" dirty="0" smtClean="0">
                <a:solidFill>
                  <a:srgbClr val="FFFF00"/>
                </a:solidFill>
              </a:rPr>
              <a:t>انفتاح طولي حاجزي </a:t>
            </a:r>
            <a:r>
              <a:rPr kumimoji="0" lang="en-US" sz="3200" kern="0" dirty="0" smtClean="0">
                <a:solidFill>
                  <a:srgbClr val="FFFF00"/>
                </a:solidFill>
              </a:rPr>
              <a:t>  </a:t>
            </a:r>
            <a:r>
              <a:rPr kumimoji="0" lang="en-US" sz="3200" kern="0" dirty="0" err="1" smtClean="0">
                <a:solidFill>
                  <a:srgbClr val="FFFF00"/>
                </a:solidFill>
              </a:rPr>
              <a:t>septicidal</a:t>
            </a:r>
            <a:r>
              <a:rPr kumimoji="0" lang="ar-SA" sz="3200" kern="0" dirty="0" smtClean="0">
                <a:solidFill>
                  <a:srgbClr val="FFFF00"/>
                </a:solidFill>
              </a:rPr>
              <a:t> </a:t>
            </a:r>
          </a:p>
          <a:p>
            <a:pPr marL="514350" indent="-514350" algn="just" rtl="1">
              <a:lnSpc>
                <a:spcPct val="90000"/>
              </a:lnSpc>
              <a:spcBef>
                <a:spcPct val="20000"/>
              </a:spcBef>
              <a:buClr>
                <a:srgbClr val="00FF00"/>
              </a:buClr>
              <a:buSzPct val="100000"/>
              <a:buFont typeface="+mj-lt"/>
              <a:buAutoNum type="arabicPeriod"/>
            </a:pPr>
            <a:r>
              <a:rPr kumimoji="0" lang="ar-SA" sz="3200" kern="0" dirty="0" smtClean="0">
                <a:solidFill>
                  <a:srgbClr val="FFFF00"/>
                </a:solidFill>
              </a:rPr>
              <a:t>انفتاح طولي صمامي </a:t>
            </a:r>
            <a:r>
              <a:rPr kumimoji="0" lang="en-US" sz="3200" kern="0" dirty="0" err="1" smtClean="0">
                <a:solidFill>
                  <a:srgbClr val="FFFF00"/>
                </a:solidFill>
              </a:rPr>
              <a:t>Septifragal</a:t>
            </a:r>
            <a:r>
              <a:rPr kumimoji="0" lang="en-US" sz="2800" kern="0" dirty="0" smtClean="0"/>
              <a:t> </a:t>
            </a:r>
            <a:endParaRPr kumimoji="0" lang="ar-SA" sz="2800" kern="0" dirty="0" smtClean="0"/>
          </a:p>
          <a:p>
            <a:pPr marL="514350" lvl="0" indent="-514350" algn="just" rtl="1">
              <a:lnSpc>
                <a:spcPct val="90000"/>
              </a:lnSpc>
              <a:spcBef>
                <a:spcPct val="20000"/>
              </a:spcBef>
              <a:buClr>
                <a:srgbClr val="00FF00"/>
              </a:buClr>
              <a:buSzPct val="100000"/>
              <a:buFont typeface="+mj-lt"/>
              <a:buAutoNum type="arabicPeriod"/>
            </a:pPr>
            <a:r>
              <a:rPr kumimoji="0" lang="ar-SA" sz="2800" kern="0" dirty="0" smtClean="0">
                <a:solidFill>
                  <a:srgbClr val="FFFF00"/>
                </a:solidFill>
              </a:rPr>
              <a:t>انفتاح عرضي </a:t>
            </a:r>
            <a:r>
              <a:rPr kumimoji="0" lang="en-US" sz="2800" kern="0" dirty="0" err="1" smtClean="0">
                <a:solidFill>
                  <a:srgbClr val="FFFF00"/>
                </a:solidFill>
              </a:rPr>
              <a:t>Circumscissile</a:t>
            </a:r>
            <a:r>
              <a:rPr kumimoji="0" lang="en-US" sz="2800" kern="0" dirty="0" smtClean="0"/>
              <a:t> </a:t>
            </a:r>
            <a:endParaRPr kumimoji="0" lang="ar-SA" sz="2800" kern="0" dirty="0" smtClean="0"/>
          </a:p>
          <a:p>
            <a:pPr marL="514350" lvl="0" indent="-514350" algn="just" rtl="1">
              <a:lnSpc>
                <a:spcPct val="90000"/>
              </a:lnSpc>
              <a:spcBef>
                <a:spcPct val="20000"/>
              </a:spcBef>
              <a:buClr>
                <a:srgbClr val="00FF00"/>
              </a:buClr>
              <a:buSzPct val="100000"/>
              <a:buFont typeface="+mj-lt"/>
              <a:buAutoNum type="arabicPeriod"/>
            </a:pPr>
            <a:r>
              <a:rPr kumimoji="0" lang="ar-SA" sz="2800" kern="0" dirty="0" smtClean="0">
                <a:solidFill>
                  <a:srgbClr val="FFFF00"/>
                </a:solidFill>
              </a:rPr>
              <a:t>انفتاح بواسطة اسنان </a:t>
            </a:r>
            <a:r>
              <a:rPr kumimoji="0" lang="en-US" sz="2800" kern="0" dirty="0" smtClean="0">
                <a:solidFill>
                  <a:srgbClr val="FFFF00"/>
                </a:solidFill>
              </a:rPr>
              <a:t> Teeth</a:t>
            </a:r>
          </a:p>
          <a:p>
            <a:pPr marL="514350" indent="-514350" algn="just" rtl="1">
              <a:lnSpc>
                <a:spcPct val="90000"/>
              </a:lnSpc>
              <a:spcBef>
                <a:spcPct val="20000"/>
              </a:spcBef>
              <a:buClr>
                <a:srgbClr val="00FF00"/>
              </a:buClr>
              <a:buSzPct val="100000"/>
              <a:buFont typeface="+mj-lt"/>
              <a:buAutoNum type="arabicPeriod"/>
            </a:pPr>
            <a:r>
              <a:rPr kumimoji="0" lang="ar-SA" sz="2800" kern="0" dirty="0" smtClean="0">
                <a:solidFill>
                  <a:srgbClr val="FFFF00"/>
                </a:solidFill>
              </a:rPr>
              <a:t>انفتاح بواسطة ثقوب </a:t>
            </a:r>
            <a:r>
              <a:rPr kumimoji="0" lang="en-US" sz="2800" kern="0" dirty="0" err="1" smtClean="0">
                <a:solidFill>
                  <a:srgbClr val="FFFF00"/>
                </a:solidFill>
              </a:rPr>
              <a:t>Doricidal</a:t>
            </a:r>
            <a:r>
              <a:rPr kumimoji="0" lang="en-US" sz="2800" kern="0" dirty="0" smtClean="0">
                <a:solidFill>
                  <a:srgbClr val="FFFF00"/>
                </a:solidFill>
              </a:rPr>
              <a:t> “</a:t>
            </a:r>
            <a:r>
              <a:rPr kumimoji="0" lang="en-US" sz="2800" kern="0" dirty="0" err="1" smtClean="0">
                <a:solidFill>
                  <a:srgbClr val="FFFF00"/>
                </a:solidFill>
              </a:rPr>
              <a:t>pors</a:t>
            </a:r>
            <a:r>
              <a:rPr kumimoji="0" lang="en-US" sz="2800" kern="0" dirty="0" smtClean="0">
                <a:solidFill>
                  <a:srgbClr val="FFFF00"/>
                </a:solidFill>
              </a:rPr>
              <a:t>” </a:t>
            </a:r>
            <a:endParaRPr kumimoji="0" lang="ar-SA" sz="2800" kern="0" dirty="0" smtClean="0">
              <a:solidFill>
                <a:srgbClr val="FFFF00"/>
              </a:solidFill>
            </a:endParaRPr>
          </a:p>
          <a:p>
            <a:pPr marL="342900" lvl="0" indent="-342900" algn="just" rtl="1">
              <a:lnSpc>
                <a:spcPct val="90000"/>
              </a:lnSpc>
              <a:spcBef>
                <a:spcPct val="20000"/>
              </a:spcBef>
              <a:buClr>
                <a:schemeClr val="tx2"/>
              </a:buClr>
              <a:buSzPct val="75000"/>
              <a:buFont typeface="Wingdings" pitchFamily="2" charset="2"/>
              <a:buChar char="l"/>
            </a:pPr>
            <a:endParaRPr kumimoji="0" lang="en-US" sz="2800" kern="0" dirty="0" smtClean="0">
              <a:solidFill>
                <a:srgbClr val="FFFF00"/>
              </a:solidFill>
            </a:endParaRPr>
          </a:p>
          <a:p>
            <a:pPr marL="342900" lvl="0" indent="-342900" algn="just" rtl="1">
              <a:lnSpc>
                <a:spcPct val="90000"/>
              </a:lnSpc>
              <a:spcBef>
                <a:spcPct val="20000"/>
              </a:spcBef>
              <a:buClr>
                <a:schemeClr val="tx2"/>
              </a:buClr>
              <a:buSzPct val="75000"/>
              <a:buFont typeface="Wingdings" pitchFamily="2" charset="2"/>
              <a:buChar char="l"/>
            </a:pPr>
            <a:endParaRPr kumimoji="0" lang="ar-SA" sz="2800" kern="0" dirty="0" smtClean="0">
              <a:solidFill>
                <a:srgbClr val="FFFF00"/>
              </a:solidFill>
            </a:endParaRPr>
          </a:p>
          <a:p>
            <a:pPr marL="342900" indent="-342900" algn="just" rtl="1">
              <a:lnSpc>
                <a:spcPct val="90000"/>
              </a:lnSpc>
              <a:spcBef>
                <a:spcPct val="20000"/>
              </a:spcBef>
              <a:buClr>
                <a:schemeClr val="tx2"/>
              </a:buClr>
              <a:buSzPct val="75000"/>
              <a:buFont typeface="Wingdings" pitchFamily="2" charset="2"/>
              <a:buChar char="l"/>
            </a:pPr>
            <a:endParaRPr kumimoji="0" lang="ar-SA" sz="2800" kern="0" dirty="0" smtClean="0"/>
          </a:p>
          <a:p>
            <a:pPr marL="342900" lvl="0" indent="-342900" algn="just" rtl="1">
              <a:lnSpc>
                <a:spcPct val="90000"/>
              </a:lnSpc>
              <a:spcBef>
                <a:spcPct val="20000"/>
              </a:spcBef>
              <a:buClr>
                <a:schemeClr val="tx2"/>
              </a:buClr>
              <a:buSzPct val="75000"/>
              <a:buFont typeface="Wingdings" pitchFamily="2" charset="2"/>
              <a:buChar char="l"/>
            </a:pPr>
            <a:endParaRPr kumimoji="0" lang="ar-SA" sz="2800" kern="0" dirty="0" smtClean="0"/>
          </a:p>
          <a:p>
            <a:pPr marL="342900" indent="-342900" algn="just" rtl="1">
              <a:lnSpc>
                <a:spcPct val="90000"/>
              </a:lnSpc>
              <a:spcBef>
                <a:spcPct val="20000"/>
              </a:spcBef>
              <a:buClr>
                <a:schemeClr val="tx2"/>
              </a:buClr>
              <a:buSzPct val="75000"/>
              <a:buFont typeface="Wingdings" pitchFamily="2" charset="2"/>
              <a:buChar char="l"/>
            </a:pPr>
            <a:endParaRPr kumimoji="0" lang="ar-SA" sz="2800" kern="0" dirty="0" smtClean="0"/>
          </a:p>
          <a:p>
            <a:pPr marL="342900" lvl="0" indent="-342900" algn="just" rtl="1">
              <a:lnSpc>
                <a:spcPct val="90000"/>
              </a:lnSpc>
              <a:spcBef>
                <a:spcPct val="20000"/>
              </a:spcBef>
              <a:buClr>
                <a:schemeClr val="tx2"/>
              </a:buClr>
              <a:buSzPct val="75000"/>
              <a:buFont typeface="Wingdings" pitchFamily="2" charset="2"/>
              <a:buChar char="l"/>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33400" y="1295400"/>
            <a:ext cx="7772400" cy="3048000"/>
          </a:xfrm>
          <a:prstGeom prst="rect">
            <a:avLst/>
          </a:prstGeom>
        </p:spPr>
        <p:txBody>
          <a:bodyPr/>
          <a:lstStyle/>
          <a:p>
            <a:pPr marL="742950" marR="0" lvl="0" indent="-742950" algn="r" defTabSz="914400" rtl="1" eaLnBrk="1" fontAlgn="base" latinLnBrk="0" hangingPunct="1">
              <a:lnSpc>
                <a:spcPct val="90000"/>
              </a:lnSpc>
              <a:spcBef>
                <a:spcPct val="20000"/>
              </a:spcBef>
              <a:spcAft>
                <a:spcPct val="0"/>
              </a:spcAft>
              <a:buClr>
                <a:srgbClr val="00FF00"/>
              </a:buClr>
              <a:buSzPct val="100000"/>
              <a:buFont typeface="+mj-lt"/>
              <a:buAutoNum type="arabicPeriod"/>
              <a:tabLst/>
              <a:defRPr/>
            </a:pPr>
            <a:r>
              <a:rPr kumimoji="0" lang="ar-SA" sz="3600" b="0" i="0" u="none" strike="noStrike" kern="0" cap="none" spc="0" normalizeH="0" baseline="0" noProof="0" dirty="0" smtClean="0">
                <a:ln>
                  <a:noFill/>
                </a:ln>
                <a:solidFill>
                  <a:srgbClr val="FFFF00"/>
                </a:solidFill>
                <a:effectLst/>
                <a:uLnTx/>
                <a:uFillTx/>
                <a:latin typeface="+mn-lt"/>
                <a:ea typeface="+mn-ea"/>
                <a:cs typeface="+mn-cs"/>
              </a:rPr>
              <a:t>انفتاح طولي مسكني </a:t>
            </a:r>
            <a:r>
              <a:rPr kumimoji="0" lang="en-US" sz="3600" b="0" i="0" u="none" strike="noStrike" kern="0" cap="none" spc="0" normalizeH="0" baseline="0" noProof="0" dirty="0" err="1" smtClean="0">
                <a:ln>
                  <a:noFill/>
                </a:ln>
                <a:solidFill>
                  <a:srgbClr val="FFFF00"/>
                </a:solidFill>
                <a:effectLst/>
                <a:uLnTx/>
                <a:uFillTx/>
                <a:latin typeface="+mn-lt"/>
                <a:ea typeface="+mn-ea"/>
                <a:cs typeface="+mn-cs"/>
              </a:rPr>
              <a:t>loculicidal</a:t>
            </a:r>
            <a:r>
              <a:rPr kumimoji="0" lang="en-US" sz="3600" b="0" i="0" u="none" strike="noStrike" kern="0" cap="none" spc="0" normalizeH="0" baseline="0" noProof="0" dirty="0" smtClean="0">
                <a:ln>
                  <a:noFill/>
                </a:ln>
                <a:solidFill>
                  <a:srgbClr val="FFFF00"/>
                </a:solidFill>
                <a:effectLst/>
                <a:uLnTx/>
                <a:uFillTx/>
                <a:latin typeface="+mn-lt"/>
                <a:ea typeface="+mn-ea"/>
                <a:cs typeface="+mn-cs"/>
              </a:rPr>
              <a:t> </a:t>
            </a:r>
            <a:endParaRPr kumimoji="0" lang="ar-SA" sz="3600" b="0" i="0" u="none" strike="noStrike" kern="0" cap="none" spc="0" normalizeH="0" baseline="0" noProof="0" dirty="0" smtClean="0">
              <a:ln>
                <a:noFill/>
              </a:ln>
              <a:solidFill>
                <a:srgbClr val="FFFF00"/>
              </a:solidFill>
              <a:effectLst/>
              <a:uLnTx/>
              <a:uFillTx/>
              <a:latin typeface="+mn-lt"/>
              <a:ea typeface="+mn-ea"/>
              <a:cs typeface="+mn-cs"/>
            </a:endParaRPr>
          </a:p>
          <a:p>
            <a:pPr marL="342900" marR="0" lvl="0" indent="-342900" algn="just" defTabSz="914400" rtl="1" eaLnBrk="1" fontAlgn="base" latinLnBrk="0" hangingPunct="1">
              <a:lnSpc>
                <a:spcPct val="90000"/>
              </a:lnSpc>
              <a:spcBef>
                <a:spcPct val="20000"/>
              </a:spcBef>
              <a:spcAft>
                <a:spcPct val="0"/>
              </a:spcAft>
              <a:buClr>
                <a:schemeClr val="tx2"/>
              </a:buClr>
              <a:buSzPct val="75000"/>
              <a:buFont typeface="Wingdings" pitchFamily="2" charset="2"/>
              <a:buChar char="l"/>
              <a:tabLst/>
              <a:defRPr/>
            </a:pPr>
            <a:r>
              <a:rPr kumimoji="0" lang="ar-SA" sz="3200" kern="0" noProof="0" dirty="0" smtClean="0">
                <a:latin typeface="+mn-lt"/>
                <a:cs typeface="+mn-cs"/>
              </a:rPr>
              <a:t>وهو أن تنشق وتتفتح ، الثمرة أو الكرابل طوليا ً على امتداد الدرز الظهري حيث تنشق الكربلة في وسطها أي في وسط المسكن نفسه فيتكون كل جزء من نصفي جداركربلتين كما في ثمار القطن </a:t>
            </a:r>
            <a:r>
              <a:rPr kumimoji="0" lang="en-US" sz="3200" kern="0" noProof="0" dirty="0" err="1" smtClean="0">
                <a:solidFill>
                  <a:srgbClr val="FF0000"/>
                </a:solidFill>
                <a:latin typeface="+mn-lt"/>
                <a:cs typeface="+mn-cs"/>
              </a:rPr>
              <a:t>gosypium</a:t>
            </a:r>
            <a:r>
              <a:rPr kumimoji="0" lang="ar-SA" sz="3200" kern="0" noProof="0" dirty="0" smtClean="0">
                <a:latin typeface="+mn-lt"/>
                <a:cs typeface="+mn-cs"/>
              </a:rPr>
              <a:t> والبنفسج </a:t>
            </a:r>
            <a:r>
              <a:rPr kumimoji="0" lang="en-US" sz="3200" kern="0" noProof="0" dirty="0" smtClean="0">
                <a:solidFill>
                  <a:srgbClr val="FF0000"/>
                </a:solidFill>
                <a:latin typeface="+mn-lt"/>
                <a:cs typeface="+mn-cs"/>
              </a:rPr>
              <a:t>viola</a:t>
            </a:r>
            <a:r>
              <a:rPr kumimoji="0" lang="ar-SA" sz="3200" kern="0" noProof="0" dirty="0" smtClean="0">
                <a:latin typeface="+mn-lt"/>
                <a:cs typeface="+mn-cs"/>
              </a:rPr>
              <a:t> والباميا المتفتحة حديثا ً والمشيمة هنا مركزية.</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3" name="Rectangle 2"/>
          <p:cNvSpPr/>
          <p:nvPr/>
        </p:nvSpPr>
        <p:spPr>
          <a:xfrm>
            <a:off x="457200" y="381000"/>
            <a:ext cx="7772400" cy="646331"/>
          </a:xfrm>
          <a:prstGeom prst="rect">
            <a:avLst/>
          </a:prstGeom>
        </p:spPr>
        <p:txBody>
          <a:bodyPr wrap="square">
            <a:spAutoFit/>
          </a:bodyPr>
          <a:lstStyle/>
          <a:p>
            <a:pPr marL="342900" lvl="0" indent="-342900" algn="just" rtl="1">
              <a:lnSpc>
                <a:spcPct val="90000"/>
              </a:lnSpc>
              <a:spcBef>
                <a:spcPct val="20000"/>
              </a:spcBef>
              <a:buClr>
                <a:schemeClr val="tx2"/>
              </a:buClr>
              <a:buSzPct val="75000"/>
              <a:defRPr/>
            </a:pPr>
            <a:r>
              <a:rPr kumimoji="0" lang="ar-SA" sz="4000" kern="0" dirty="0" smtClean="0">
                <a:solidFill>
                  <a:srgbClr val="FFFF00"/>
                </a:solidFill>
              </a:rPr>
              <a:t>وتنقسم العلبة حسب طريقة انفتاحها كما يلي:</a:t>
            </a:r>
          </a:p>
        </p:txBody>
      </p:sp>
      <p:pic>
        <p:nvPicPr>
          <p:cNvPr id="5" name="Picture 2"/>
          <p:cNvPicPr>
            <a:picLocks noChangeAspect="1" noChangeArrowheads="1"/>
          </p:cNvPicPr>
          <p:nvPr/>
        </p:nvPicPr>
        <p:blipFill>
          <a:blip r:embed="rId2" cstate="email"/>
          <a:srcRect/>
          <a:stretch>
            <a:fillRect/>
          </a:stretch>
        </p:blipFill>
        <p:spPr bwMode="auto">
          <a:xfrm>
            <a:off x="1905000" y="4343400"/>
            <a:ext cx="4908550" cy="213407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8" presetClass="entr" presetSubtype="0" accel="10000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500" fill="hold"/>
                                        <p:tgtEl>
                                          <p:spTgt spid="2">
                                            <p:txEl>
                                              <p:pRg st="0" end="0"/>
                                            </p:txEl>
                                          </p:spTgt>
                                        </p:tgtEl>
                                        <p:attrNameLst>
                                          <p:attrName>ppt_w</p:attrName>
                                        </p:attrNameLst>
                                      </p:cBhvr>
                                      <p:tavLst>
                                        <p:tav tm="0">
                                          <p:val>
                                            <p:strVal val="#ppt_w*2.5"/>
                                          </p:val>
                                        </p:tav>
                                        <p:tav tm="100000">
                                          <p:val>
                                            <p:strVal val="#ppt_w"/>
                                          </p:val>
                                        </p:tav>
                                      </p:tavLst>
                                    </p:anim>
                                    <p:anim calcmode="lin" valueType="num">
                                      <p:cBhvr>
                                        <p:cTn id="16" dur="500" fill="hold"/>
                                        <p:tgtEl>
                                          <p:spTgt spid="2">
                                            <p:txEl>
                                              <p:pRg st="0" end="0"/>
                                            </p:txEl>
                                          </p:spTgt>
                                        </p:tgtEl>
                                        <p:attrNameLst>
                                          <p:attrName>ppt_h</p:attrName>
                                        </p:attrNameLst>
                                      </p:cBhvr>
                                      <p:tavLst>
                                        <p:tav tm="0">
                                          <p:val>
                                            <p:strVal val="#ppt_h*0.01"/>
                                          </p:val>
                                        </p:tav>
                                        <p:tav tm="100000">
                                          <p:val>
                                            <p:strVal val="#ppt_h"/>
                                          </p:val>
                                        </p:tav>
                                      </p:tavLst>
                                    </p:anim>
                                    <p:anim calcmode="lin" valueType="num">
                                      <p:cBhvr>
                                        <p:cTn id="1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2">
                                            <p:txEl>
                                              <p:pRg st="0" end="0"/>
                                            </p:txEl>
                                          </p:spTgt>
                                        </p:tgtEl>
                                        <p:attrNameLst>
                                          <p:attrName>ppt_y</p:attrName>
                                        </p:attrNameLst>
                                      </p:cBhvr>
                                      <p:tavLst>
                                        <p:tav tm="0">
                                          <p:val>
                                            <p:strVal val="#ppt_h+1"/>
                                          </p:val>
                                        </p:tav>
                                        <p:tav tm="100000">
                                          <p:val>
                                            <p:strVal val="#ppt_y"/>
                                          </p:val>
                                        </p:tav>
                                      </p:tavLst>
                                    </p:anim>
                                    <p:animEffect transition="in" filter="fade">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8" presetClass="entr" presetSubtype="0" accel="10000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 calcmode="lin" valueType="num">
                                      <p:cBhvr>
                                        <p:cTn id="24" dur="500" fill="hold"/>
                                        <p:tgtEl>
                                          <p:spTgt spid="2">
                                            <p:txEl>
                                              <p:pRg st="1" end="1"/>
                                            </p:txEl>
                                          </p:spTgt>
                                        </p:tgtEl>
                                        <p:attrNameLst>
                                          <p:attrName>ppt_w</p:attrName>
                                        </p:attrNameLst>
                                      </p:cBhvr>
                                      <p:tavLst>
                                        <p:tav tm="0">
                                          <p:val>
                                            <p:strVal val="#ppt_w*2.5"/>
                                          </p:val>
                                        </p:tav>
                                        <p:tav tm="100000">
                                          <p:val>
                                            <p:strVal val="#ppt_w"/>
                                          </p:val>
                                        </p:tav>
                                      </p:tavLst>
                                    </p:anim>
                                    <p:anim calcmode="lin" valueType="num">
                                      <p:cBhvr>
                                        <p:cTn id="25" dur="500" fill="hold"/>
                                        <p:tgtEl>
                                          <p:spTgt spid="2">
                                            <p:txEl>
                                              <p:pRg st="1" end="1"/>
                                            </p:txEl>
                                          </p:spTgt>
                                        </p:tgtEl>
                                        <p:attrNameLst>
                                          <p:attrName>ppt_h</p:attrName>
                                        </p:attrNameLst>
                                      </p:cBhvr>
                                      <p:tavLst>
                                        <p:tav tm="0">
                                          <p:val>
                                            <p:strVal val="#ppt_h*0.01"/>
                                          </p:val>
                                        </p:tav>
                                        <p:tav tm="100000">
                                          <p:val>
                                            <p:strVal val="#ppt_h"/>
                                          </p:val>
                                        </p:tav>
                                      </p:tavLst>
                                    </p:anim>
                                    <p:anim calcmode="lin" valueType="num">
                                      <p:cBhvr>
                                        <p:cTn id="26"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2">
                                            <p:txEl>
                                              <p:pRg st="1" end="1"/>
                                            </p:txEl>
                                          </p:spTgt>
                                        </p:tgtEl>
                                        <p:attrNameLst>
                                          <p:attrName>ppt_y</p:attrName>
                                        </p:attrNameLst>
                                      </p:cBhvr>
                                      <p:tavLst>
                                        <p:tav tm="0">
                                          <p:val>
                                            <p:strVal val="#ppt_h+1"/>
                                          </p:val>
                                        </p:tav>
                                        <p:tav tm="100000">
                                          <p:val>
                                            <p:strVal val="#ppt_y"/>
                                          </p:val>
                                        </p:tav>
                                      </p:tavLst>
                                    </p:anim>
                                    <p:animEffect transition="in" filter="fade">
                                      <p:cBhvr>
                                        <p:cTn id="28" dur="500"/>
                                        <p:tgtEl>
                                          <p:spTgt spid="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8" presetClass="entr" presetSubtype="0" accel="10000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strVal val="#ppt_w*2.5"/>
                                          </p:val>
                                        </p:tav>
                                        <p:tav tm="100000">
                                          <p:val>
                                            <p:strVal val="#ppt_w"/>
                                          </p:val>
                                        </p:tav>
                                      </p:tavLst>
                                    </p:anim>
                                    <p:anim calcmode="lin" valueType="num">
                                      <p:cBhvr>
                                        <p:cTn id="34" dur="500" fill="hold"/>
                                        <p:tgtEl>
                                          <p:spTgt spid="5"/>
                                        </p:tgtEl>
                                        <p:attrNameLst>
                                          <p:attrName>ppt_h</p:attrName>
                                        </p:attrNameLst>
                                      </p:cBhvr>
                                      <p:tavLst>
                                        <p:tav tm="0">
                                          <p:val>
                                            <p:strVal val="#ppt_h*0.01"/>
                                          </p:val>
                                        </p:tav>
                                        <p:tav tm="100000">
                                          <p:val>
                                            <p:strVal val="#ppt_h"/>
                                          </p:val>
                                        </p:tav>
                                      </p:tavLst>
                                    </p:anim>
                                    <p:anim calcmode="lin" valueType="num">
                                      <p:cBhvr>
                                        <p:cTn id="35" dur="500" fill="hold"/>
                                        <p:tgtEl>
                                          <p:spTgt spid="5"/>
                                        </p:tgtEl>
                                        <p:attrNameLst>
                                          <p:attrName>ppt_x</p:attrName>
                                        </p:attrNameLst>
                                      </p:cBhvr>
                                      <p:tavLst>
                                        <p:tav tm="0">
                                          <p:val>
                                            <p:strVal val="#ppt_x"/>
                                          </p:val>
                                        </p:tav>
                                        <p:tav tm="100000">
                                          <p:val>
                                            <p:strVal val="#ppt_x"/>
                                          </p:val>
                                        </p:tav>
                                      </p:tavLst>
                                    </p:anim>
                                    <p:anim calcmode="lin" valueType="num">
                                      <p:cBhvr>
                                        <p:cTn id="36" dur="500" fill="hold"/>
                                        <p:tgtEl>
                                          <p:spTgt spid="5"/>
                                        </p:tgtEl>
                                        <p:attrNameLst>
                                          <p:attrName>ppt_y</p:attrName>
                                        </p:attrNameLst>
                                      </p:cBhvr>
                                      <p:tavLst>
                                        <p:tav tm="0">
                                          <p:val>
                                            <p:strVal val="#ppt_h+1"/>
                                          </p:val>
                                        </p:tav>
                                        <p:tav tm="100000">
                                          <p:val>
                                            <p:strVal val="#ppt_y"/>
                                          </p:val>
                                        </p:tav>
                                      </p:tavLst>
                                    </p:anim>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191000" y="1066800"/>
            <a:ext cx="4495800" cy="5105400"/>
          </a:xfrm>
          <a:prstGeom prst="rect">
            <a:avLst/>
          </a:prstGeom>
        </p:spPr>
        <p:txBody>
          <a:bodyPr/>
          <a:lstStyle/>
          <a:p>
            <a:pPr marL="742950" marR="0" lvl="0" indent="-742950" algn="r" defTabSz="914400" rtl="1" eaLnBrk="1" fontAlgn="base" latinLnBrk="0" hangingPunct="1">
              <a:lnSpc>
                <a:spcPct val="90000"/>
              </a:lnSpc>
              <a:spcBef>
                <a:spcPct val="20000"/>
              </a:spcBef>
              <a:spcAft>
                <a:spcPct val="0"/>
              </a:spcAft>
              <a:buClr>
                <a:srgbClr val="00FF00"/>
              </a:buClr>
              <a:buSzPct val="100000"/>
              <a:buFont typeface="+mj-lt"/>
              <a:buAutoNum type="arabicPeriod" startAt="2"/>
              <a:tabLst/>
              <a:defRPr/>
            </a:pPr>
            <a:r>
              <a:rPr kumimoji="0" lang="ar-SA" sz="3600" kern="0" dirty="0" smtClean="0">
                <a:solidFill>
                  <a:srgbClr val="FFFF00"/>
                </a:solidFill>
                <a:latin typeface="+mn-lt"/>
                <a:cs typeface="+mn-cs"/>
              </a:rPr>
              <a:t>انفتاح </a:t>
            </a:r>
            <a:r>
              <a:rPr kumimoji="0" lang="ar-SA" sz="3600" kern="0" dirty="0" err="1" smtClean="0">
                <a:solidFill>
                  <a:srgbClr val="FFFF00"/>
                </a:solidFill>
                <a:latin typeface="+mn-lt"/>
                <a:cs typeface="+mn-cs"/>
              </a:rPr>
              <a:t>طو</a:t>
            </a:r>
            <a:r>
              <a:rPr kumimoji="0" lang="ar-SA" sz="3600" kern="0" dirty="0" smtClean="0">
                <a:solidFill>
                  <a:srgbClr val="FFFF00"/>
                </a:solidFill>
                <a:latin typeface="+mn-lt"/>
                <a:cs typeface="+mn-cs"/>
              </a:rPr>
              <a:t>لي حاجزي </a:t>
            </a:r>
            <a:r>
              <a:rPr kumimoji="0" lang="en-US" sz="3600" kern="0" dirty="0" err="1" smtClean="0">
                <a:solidFill>
                  <a:srgbClr val="FFFF00"/>
                </a:solidFill>
                <a:latin typeface="+mn-lt"/>
                <a:cs typeface="+mn-cs"/>
              </a:rPr>
              <a:t>septicidal</a:t>
            </a:r>
            <a:endParaRPr kumimoji="0" lang="ar-SA" sz="3600" kern="0" dirty="0" smtClean="0">
              <a:solidFill>
                <a:srgbClr val="FFFF00"/>
              </a:solidFill>
              <a:latin typeface="+mn-lt"/>
              <a:cs typeface="+mn-cs"/>
            </a:endParaRPr>
          </a:p>
          <a:p>
            <a:pPr marL="342900" lvl="0" indent="-342900" algn="just" rtl="1">
              <a:lnSpc>
                <a:spcPct val="90000"/>
              </a:lnSpc>
              <a:spcBef>
                <a:spcPct val="20000"/>
              </a:spcBef>
              <a:buClr>
                <a:schemeClr val="tx2"/>
              </a:buClr>
              <a:buSzPct val="75000"/>
              <a:buFont typeface="Wingdings" pitchFamily="2" charset="2"/>
              <a:buChar char="l"/>
            </a:pPr>
            <a:r>
              <a:rPr kumimoji="0" lang="ar-SA" sz="3200" kern="0" dirty="0" smtClean="0">
                <a:latin typeface="+mn-lt"/>
                <a:cs typeface="+mn-cs"/>
              </a:rPr>
              <a:t>فيه تتفتح الثمرة طوليا ً على امتداد خط التحام الكرابل على التدريز البطني أي على طول الحواجز التي تفصل المكان ، حيث تنشق وتنفصل كل كربلة عن الأخرى كما في العنكة ”اللحلاح“ </a:t>
            </a:r>
            <a:r>
              <a:rPr kumimoji="0" lang="en-US" sz="3200" kern="0" dirty="0" smtClean="0">
                <a:solidFill>
                  <a:srgbClr val="FF0000"/>
                </a:solidFill>
                <a:latin typeface="+mn-lt"/>
                <a:cs typeface="+mn-cs"/>
              </a:rPr>
              <a:t>colchicum</a:t>
            </a:r>
            <a:r>
              <a:rPr kumimoji="0" lang="en-US" sz="3200" kern="0" dirty="0" smtClean="0">
                <a:latin typeface="+mn-lt"/>
                <a:cs typeface="+mn-cs"/>
              </a:rPr>
              <a:t> </a:t>
            </a:r>
            <a:r>
              <a:rPr kumimoji="0" lang="ar-SA" sz="3200" kern="0" dirty="0" smtClean="0">
                <a:latin typeface="+mn-lt"/>
                <a:cs typeface="+mn-cs"/>
              </a:rPr>
              <a:t> ونباتات الفصيلة الزنبقية.</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pic>
        <p:nvPicPr>
          <p:cNvPr id="4" name="Picture 2"/>
          <p:cNvPicPr>
            <a:picLocks noChangeAspect="1" noChangeArrowheads="1"/>
          </p:cNvPicPr>
          <p:nvPr/>
        </p:nvPicPr>
        <p:blipFill>
          <a:blip r:embed="rId2" cstate="email"/>
          <a:srcRect/>
          <a:stretch>
            <a:fillRect/>
          </a:stretch>
        </p:blipFill>
        <p:spPr bwMode="auto">
          <a:xfrm>
            <a:off x="457200" y="3276600"/>
            <a:ext cx="3276600" cy="2819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500" fill="hold"/>
                                        <p:tgtEl>
                                          <p:spTgt spid="2">
                                            <p:txEl>
                                              <p:pRg st="1" end="1"/>
                                            </p:txEl>
                                          </p:spTgt>
                                        </p:tgtEl>
                                        <p:attrNameLst>
                                          <p:attrName>ppt_w</p:attrName>
                                        </p:attrNameLst>
                                      </p:cBhvr>
                                      <p:tavLst>
                                        <p:tav tm="0">
                                          <p:val>
                                            <p:strVal val="#ppt_w*0.05"/>
                                          </p:val>
                                        </p:tav>
                                        <p:tav tm="100000">
                                          <p:val>
                                            <p:strVal val="#ppt_w"/>
                                          </p:val>
                                        </p:tav>
                                      </p:tavLst>
                                    </p:anim>
                                    <p:anim calcmode="lin" valueType="num">
                                      <p:cBhvr>
                                        <p:cTn id="16" dur="5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17" dur="5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18" dur="500" fill="hold"/>
                                        <p:tgtEl>
                                          <p:spTgt spid="2">
                                            <p:txEl>
                                              <p:pRg st="1" end="1"/>
                                            </p:txEl>
                                          </p:spTgt>
                                        </p:tgtEl>
                                        <p:attrNameLst>
                                          <p:attrName>ppt_y</p:attrName>
                                        </p:attrNameLst>
                                      </p:cBhvr>
                                      <p:tavLst>
                                        <p:tav tm="0">
                                          <p:val>
                                            <p:strVal val="#ppt_y"/>
                                          </p:val>
                                        </p:tav>
                                        <p:tav tm="100000">
                                          <p:val>
                                            <p:strVal val="#ppt_y"/>
                                          </p:val>
                                        </p:tav>
                                      </p:tavLst>
                                    </p:anim>
                                    <p:animEffect transition="in" filter="fade">
                                      <p:cBhvr>
                                        <p:cTn id="19" dur="5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4" presetClass="entr" presetSubtype="0" accel="10000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strVal val="#ppt_w*0.05"/>
                                          </p:val>
                                        </p:tav>
                                        <p:tav tm="100000">
                                          <p:val>
                                            <p:strVal val="#ppt_w"/>
                                          </p:val>
                                        </p:tav>
                                      </p:tavLst>
                                    </p:anim>
                                    <p:anim calcmode="lin" valueType="num">
                                      <p:cBhvr>
                                        <p:cTn id="25" dur="500" fill="hold"/>
                                        <p:tgtEl>
                                          <p:spTgt spid="4"/>
                                        </p:tgtEl>
                                        <p:attrNameLst>
                                          <p:attrName>ppt_h</p:attrName>
                                        </p:attrNameLst>
                                      </p:cBhvr>
                                      <p:tavLst>
                                        <p:tav tm="0">
                                          <p:val>
                                            <p:strVal val="#ppt_h"/>
                                          </p:val>
                                        </p:tav>
                                        <p:tav tm="100000">
                                          <p:val>
                                            <p:strVal val="#ppt_h"/>
                                          </p:val>
                                        </p:tav>
                                      </p:tavLst>
                                    </p:anim>
                                    <p:anim calcmode="lin" valueType="num">
                                      <p:cBhvr>
                                        <p:cTn id="26" dur="500" fill="hold"/>
                                        <p:tgtEl>
                                          <p:spTgt spid="4"/>
                                        </p:tgtEl>
                                        <p:attrNameLst>
                                          <p:attrName>ppt_x</p:attrName>
                                        </p:attrNameLst>
                                      </p:cBhvr>
                                      <p:tavLst>
                                        <p:tav tm="0">
                                          <p:val>
                                            <p:strVal val="#ppt_x-.2"/>
                                          </p:val>
                                        </p:tav>
                                        <p:tav tm="100000">
                                          <p:val>
                                            <p:strVal val="#ppt_x"/>
                                          </p:val>
                                        </p:tav>
                                      </p:tavLst>
                                    </p:anim>
                                    <p:anim calcmode="lin" valueType="num">
                                      <p:cBhvr>
                                        <p:cTn id="27" dur="500" fill="hold"/>
                                        <p:tgtEl>
                                          <p:spTgt spid="4"/>
                                        </p:tgtEl>
                                        <p:attrNameLst>
                                          <p:attrName>ppt_y</p:attrName>
                                        </p:attrNameLst>
                                      </p:cBhvr>
                                      <p:tavLst>
                                        <p:tav tm="0">
                                          <p:val>
                                            <p:strVal val="#ppt_y"/>
                                          </p:val>
                                        </p:tav>
                                        <p:tav tm="100000">
                                          <p:val>
                                            <p:strVal val="#ppt_y"/>
                                          </p:val>
                                        </p:tav>
                                      </p:tavLst>
                                    </p:anim>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733800" y="457200"/>
            <a:ext cx="4876800" cy="6096000"/>
          </a:xfrm>
          <a:prstGeom prst="rect">
            <a:avLst/>
          </a:prstGeom>
        </p:spPr>
        <p:txBody>
          <a:bodyPr/>
          <a:lstStyle/>
          <a:p>
            <a:pPr marL="742950" marR="0" lvl="0" indent="-742950" algn="r" defTabSz="914400" rtl="1" eaLnBrk="1" fontAlgn="base" latinLnBrk="0" hangingPunct="1">
              <a:lnSpc>
                <a:spcPct val="90000"/>
              </a:lnSpc>
              <a:spcBef>
                <a:spcPct val="20000"/>
              </a:spcBef>
              <a:spcAft>
                <a:spcPct val="0"/>
              </a:spcAft>
              <a:buClr>
                <a:srgbClr val="00FF00"/>
              </a:buClr>
              <a:buSzPct val="100000"/>
              <a:buFont typeface="+mj-lt"/>
              <a:buAutoNum type="arabicPeriod" startAt="3"/>
              <a:tabLst/>
              <a:defRPr/>
            </a:pPr>
            <a:r>
              <a:rPr kumimoji="0" lang="ar-SA" sz="3600" kern="0" dirty="0" smtClean="0">
                <a:solidFill>
                  <a:srgbClr val="FFFF00"/>
                </a:solidFill>
                <a:latin typeface="+mn-lt"/>
                <a:cs typeface="+mn-cs"/>
              </a:rPr>
              <a:t>انفتاح طولي صمامي </a:t>
            </a:r>
            <a:r>
              <a:rPr kumimoji="0" lang="en-US" sz="3600" kern="0" dirty="0" err="1" smtClean="0">
                <a:solidFill>
                  <a:srgbClr val="FFFF00"/>
                </a:solidFill>
                <a:latin typeface="+mn-lt"/>
                <a:cs typeface="+mn-cs"/>
              </a:rPr>
              <a:t>Septifragal</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endParaRPr kumimoji="0" lang="ar-SA"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base" latinLnBrk="0" hangingPunct="1">
              <a:lnSpc>
                <a:spcPct val="90000"/>
              </a:lnSpc>
              <a:spcBef>
                <a:spcPct val="20000"/>
              </a:spcBef>
              <a:spcAft>
                <a:spcPct val="0"/>
              </a:spcAft>
              <a:buClr>
                <a:schemeClr val="tx2"/>
              </a:buClr>
              <a:buSzPct val="75000"/>
              <a:buFont typeface="Wingdings" pitchFamily="2" charset="2"/>
              <a:buChar char="l"/>
              <a:tabLst/>
              <a:defRPr/>
            </a:pPr>
            <a:r>
              <a:rPr kumimoji="0" lang="ar-SA" sz="3200" kern="0" noProof="0" dirty="0" smtClean="0">
                <a:latin typeface="+mn-lt"/>
                <a:cs typeface="+mn-cs"/>
              </a:rPr>
              <a:t>فيه تتفتح العلبة على إمتداد خطوط التحام الكرابل وكذلك الخطوط الظهرية حيث نجد أن الإنفتاح يكون في أماكن إتصال جدار الثمرة الخارجي بالحواجز الداخلية ، أي أن الحواجز تفقد إتصاله بالجدر الخارجية للكرابل التي تنفرج على شكل مصاريع او صمامات تاركه الحواجز الداخلية وحواجز الكرابل متصل بمحور الزهرة كما في الداتورة </a:t>
            </a:r>
            <a:r>
              <a:rPr kumimoji="0" lang="en-US" sz="3200" kern="0" noProof="0" dirty="0" err="1" smtClean="0">
                <a:solidFill>
                  <a:srgbClr val="FF0000"/>
                </a:solidFill>
                <a:latin typeface="+mn-lt"/>
                <a:cs typeface="+mn-cs"/>
              </a:rPr>
              <a:t>Datura</a:t>
            </a:r>
            <a:r>
              <a:rPr kumimoji="0" lang="ar-SA" sz="3200" kern="0" noProof="0" dirty="0" smtClean="0">
                <a:latin typeface="+mn-lt"/>
                <a:cs typeface="+mn-cs"/>
              </a:rPr>
              <a:t> .</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pic>
        <p:nvPicPr>
          <p:cNvPr id="3" name="Picture 2"/>
          <p:cNvPicPr>
            <a:picLocks noChangeAspect="1" noChangeArrowheads="1"/>
          </p:cNvPicPr>
          <p:nvPr/>
        </p:nvPicPr>
        <p:blipFill>
          <a:blip r:embed="rId2" cstate="email"/>
          <a:srcRect/>
          <a:stretch>
            <a:fillRect/>
          </a:stretch>
        </p:blipFill>
        <p:spPr bwMode="auto">
          <a:xfrm>
            <a:off x="381000" y="1447800"/>
            <a:ext cx="3072878" cy="400843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 calcmode="lin" valueType="num">
                                      <p:cBhvr>
                                        <p:cTn id="2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رؤية ورسالة كليه العلوم</a:t>
            </a:r>
            <a:endParaRPr lang="en-US" dirty="0"/>
          </a:p>
        </p:txBody>
      </p:sp>
      <p:sp>
        <p:nvSpPr>
          <p:cNvPr id="3" name="Content Placeholder 2"/>
          <p:cNvSpPr>
            <a:spLocks noGrp="1"/>
          </p:cNvSpPr>
          <p:nvPr>
            <p:ph idx="1"/>
          </p:nvPr>
        </p:nvSpPr>
        <p:spPr>
          <a:xfrm>
            <a:off x="457200" y="1828800"/>
            <a:ext cx="8229600" cy="4495800"/>
          </a:xfrm>
        </p:spPr>
        <p:txBody>
          <a:bodyPr/>
          <a:lstStyle/>
          <a:p>
            <a:pPr algn="r" rtl="1"/>
            <a:r>
              <a:rPr lang="ar-SA" dirty="0" smtClean="0">
                <a:solidFill>
                  <a:srgbClr val="FFFF00"/>
                </a:solidFill>
              </a:rPr>
              <a:t>الرؤية:</a:t>
            </a:r>
          </a:p>
          <a:p>
            <a:pPr algn="just" rtl="1"/>
            <a:r>
              <a:rPr lang="ar-SA" dirty="0" smtClean="0"/>
              <a:t>الوصول إلى معايير الجودة أكاديمياً وبحثياً وصناعة مخرج تعليمي مؤهل، و فعّال وبالتالي مُنتج. </a:t>
            </a:r>
          </a:p>
          <a:p>
            <a:pPr algn="r" rtl="1"/>
            <a:r>
              <a:rPr lang="ar-SA" dirty="0" smtClean="0">
                <a:solidFill>
                  <a:srgbClr val="FFFF00"/>
                </a:solidFill>
              </a:rPr>
              <a:t>الرسالة:</a:t>
            </a:r>
          </a:p>
          <a:p>
            <a:pPr algn="just" rtl="1"/>
            <a:r>
              <a:rPr lang="ar-SA" dirty="0" smtClean="0"/>
              <a:t>استقطاب الكفاءات من أهل الخبرة والعلم العميق للمشاركة في العملية التعليمية وتطوير البحث العلمي، و تطوير المقرر الدراسي من ناحية المضمون و وسيلة التعليم ليواكب آخر المستجدات العلمية، وتأهيل الطالب معرفياً وشخصياً ليتمكن باقتدار من خدمة مجتمعه. </a:t>
            </a: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8" presetClass="entr" presetSubtype="0" accel="10000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16"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9" dur="500"/>
                                        <p:tgtEl>
                                          <p:spTgt spid="3">
                                            <p:txEl>
                                              <p:pRg st="0" end="0"/>
                                            </p:txEl>
                                          </p:spTgt>
                                        </p:tgtEl>
                                      </p:cBhvr>
                                    </p:animEffect>
                                  </p:childTnLst>
                                </p:cTn>
                              </p:par>
                              <p:par>
                                <p:cTn id="20" presetID="58" presetClass="entr" presetSubtype="0" accel="10000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3"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8" presetClass="entr" presetSubtype="0" accel="10000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32"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35" dur="500"/>
                                        <p:tgtEl>
                                          <p:spTgt spid="3">
                                            <p:txEl>
                                              <p:pRg st="2" end="2"/>
                                            </p:txEl>
                                          </p:spTgt>
                                        </p:tgtEl>
                                      </p:cBhvr>
                                    </p:animEffect>
                                  </p:childTnLst>
                                </p:cTn>
                              </p:par>
                              <p:par>
                                <p:cTn id="36" presetID="58" presetClass="entr" presetSubtype="0" accel="100000" fill="hold" nodeType="with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9"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4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4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09600" y="609600"/>
            <a:ext cx="7772400" cy="3124200"/>
          </a:xfrm>
          <a:prstGeom prst="rect">
            <a:avLst/>
          </a:prstGeom>
        </p:spPr>
        <p:txBody>
          <a:bodyPr/>
          <a:lstStyle/>
          <a:p>
            <a:pPr marL="742950" marR="0" lvl="0" indent="-742950" algn="r" defTabSz="914400" rtl="1" eaLnBrk="1" fontAlgn="base" latinLnBrk="0" hangingPunct="1">
              <a:lnSpc>
                <a:spcPct val="90000"/>
              </a:lnSpc>
              <a:spcBef>
                <a:spcPct val="20000"/>
              </a:spcBef>
              <a:spcAft>
                <a:spcPct val="0"/>
              </a:spcAft>
              <a:buClr>
                <a:srgbClr val="00FF00"/>
              </a:buClr>
              <a:buSzPct val="100000"/>
              <a:buFont typeface="+mj-lt"/>
              <a:buAutoNum type="arabicPeriod" startAt="4"/>
              <a:tabLst/>
              <a:defRPr/>
            </a:pPr>
            <a:r>
              <a:rPr kumimoji="0" lang="ar-SA" sz="3600" kern="0" dirty="0" smtClean="0">
                <a:solidFill>
                  <a:srgbClr val="FFFF00"/>
                </a:solidFill>
                <a:latin typeface="+mn-lt"/>
                <a:cs typeface="+mn-cs"/>
              </a:rPr>
              <a:t>انفتاح عرضي </a:t>
            </a:r>
            <a:r>
              <a:rPr kumimoji="0" lang="en-US" sz="3600" kern="0" dirty="0" err="1" smtClean="0">
                <a:solidFill>
                  <a:srgbClr val="FFFF00"/>
                </a:solidFill>
                <a:latin typeface="+mn-lt"/>
                <a:cs typeface="+mn-cs"/>
              </a:rPr>
              <a:t>Circumscissile</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endParaRPr kumimoji="0" lang="ar-SA"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base" latinLnBrk="0" hangingPunct="1">
              <a:lnSpc>
                <a:spcPct val="90000"/>
              </a:lnSpc>
              <a:spcBef>
                <a:spcPct val="20000"/>
              </a:spcBef>
              <a:spcAft>
                <a:spcPct val="0"/>
              </a:spcAft>
              <a:buClr>
                <a:schemeClr val="tx2"/>
              </a:buClr>
              <a:buSzPct val="75000"/>
              <a:buFont typeface="Wingdings" pitchFamily="2" charset="2"/>
              <a:buChar char="l"/>
              <a:tabLst/>
              <a:defRPr/>
            </a:pPr>
            <a:r>
              <a:rPr kumimoji="0" lang="ar-SA" sz="3200" kern="0" noProof="0" dirty="0" smtClean="0">
                <a:latin typeface="+mn-lt"/>
                <a:cs typeface="+mn-cs"/>
              </a:rPr>
              <a:t>فيه تتفتح الثمرة بانشقاق جدار الثمرة عند خط عرضي دائري وبجفاف الثمرة ينفصل الجزء العلوي من الثمرة على هيئة غطاء ”حق“ </a:t>
            </a:r>
            <a:r>
              <a:rPr kumimoji="0" lang="en-US" sz="3200" kern="0" dirty="0" smtClean="0">
                <a:latin typeface="+mn-lt"/>
                <a:cs typeface="+mn-cs"/>
              </a:rPr>
              <a:t>Lid</a:t>
            </a:r>
            <a:r>
              <a:rPr kumimoji="0" lang="ar-SA" sz="3200" kern="0" dirty="0" smtClean="0">
                <a:latin typeface="+mn-lt"/>
                <a:cs typeface="+mn-cs"/>
              </a:rPr>
              <a:t>وتسمى العلبة عندئذ حقية </a:t>
            </a:r>
            <a:r>
              <a:rPr kumimoji="0" lang="en-US" sz="3200" kern="0" dirty="0" err="1" smtClean="0">
                <a:solidFill>
                  <a:srgbClr val="FF0000"/>
                </a:solidFill>
                <a:latin typeface="+mn-lt"/>
                <a:cs typeface="+mn-cs"/>
              </a:rPr>
              <a:t>pyxidium</a:t>
            </a:r>
            <a:r>
              <a:rPr kumimoji="0" lang="ar-SA" sz="3200" kern="0" dirty="0" smtClean="0">
                <a:latin typeface="+mn-lt"/>
                <a:cs typeface="+mn-cs"/>
              </a:rPr>
              <a:t> كما في ثمار الرحلة </a:t>
            </a:r>
            <a:r>
              <a:rPr kumimoji="0" lang="en-US" sz="3200" kern="0" dirty="0" err="1" smtClean="0">
                <a:solidFill>
                  <a:srgbClr val="FF0000"/>
                </a:solidFill>
                <a:latin typeface="+mn-lt"/>
                <a:cs typeface="+mn-cs"/>
              </a:rPr>
              <a:t>potulaca</a:t>
            </a:r>
            <a:r>
              <a:rPr kumimoji="0" lang="ar-SA" sz="3200" kern="0" dirty="0" smtClean="0">
                <a:latin typeface="+mn-lt"/>
                <a:cs typeface="+mn-cs"/>
              </a:rPr>
              <a:t> وعين القط </a:t>
            </a:r>
            <a:r>
              <a:rPr kumimoji="0" lang="en-US" sz="3200" kern="0" dirty="0" err="1" smtClean="0">
                <a:solidFill>
                  <a:srgbClr val="FF0000"/>
                </a:solidFill>
                <a:latin typeface="+mn-lt"/>
                <a:cs typeface="+mn-cs"/>
              </a:rPr>
              <a:t>Anagallis</a:t>
            </a:r>
            <a:r>
              <a:rPr kumimoji="0" lang="ar-SA" sz="3200" kern="0" dirty="0" smtClean="0">
                <a:latin typeface="+mn-lt"/>
                <a:cs typeface="+mn-cs"/>
              </a:rPr>
              <a:t>.</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pic>
        <p:nvPicPr>
          <p:cNvPr id="13314" name="Picture 2"/>
          <p:cNvPicPr>
            <a:picLocks noChangeAspect="1" noChangeArrowheads="1"/>
          </p:cNvPicPr>
          <p:nvPr/>
        </p:nvPicPr>
        <p:blipFill>
          <a:blip r:embed="rId2" cstate="email"/>
          <a:srcRect/>
          <a:stretch>
            <a:fillRect/>
          </a:stretch>
        </p:blipFill>
        <p:spPr bwMode="auto">
          <a:xfrm>
            <a:off x="457200" y="3733800"/>
            <a:ext cx="5105400" cy="277747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2">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p:cTn id="16" dur="500" fill="hold"/>
                                        <p:tgtEl>
                                          <p:spTgt spid="2">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2">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13314"/>
                                        </p:tgtEl>
                                        <p:attrNameLst>
                                          <p:attrName>style.visibility</p:attrName>
                                        </p:attrNameLst>
                                      </p:cBhvr>
                                      <p:to>
                                        <p:strVal val="visible"/>
                                      </p:to>
                                    </p:set>
                                    <p:anim calcmode="lin" valueType="num">
                                      <p:cBhvr>
                                        <p:cTn id="25" dur="500" fill="hold"/>
                                        <p:tgtEl>
                                          <p:spTgt spid="13314"/>
                                        </p:tgtEl>
                                        <p:attrNameLst>
                                          <p:attrName>ppt_w</p:attrName>
                                        </p:attrNameLst>
                                      </p:cBhvr>
                                      <p:tavLst>
                                        <p:tav tm="0">
                                          <p:val>
                                            <p:strVal val="#ppt_w*0.05"/>
                                          </p:val>
                                        </p:tav>
                                        <p:tav tm="100000">
                                          <p:val>
                                            <p:strVal val="#ppt_w"/>
                                          </p:val>
                                        </p:tav>
                                      </p:tavLst>
                                    </p:anim>
                                    <p:anim calcmode="lin" valueType="num">
                                      <p:cBhvr>
                                        <p:cTn id="26" dur="500" fill="hold"/>
                                        <p:tgtEl>
                                          <p:spTgt spid="13314"/>
                                        </p:tgtEl>
                                        <p:attrNameLst>
                                          <p:attrName>ppt_h</p:attrName>
                                        </p:attrNameLst>
                                      </p:cBhvr>
                                      <p:tavLst>
                                        <p:tav tm="0">
                                          <p:val>
                                            <p:strVal val="#ppt_h"/>
                                          </p:val>
                                        </p:tav>
                                        <p:tav tm="100000">
                                          <p:val>
                                            <p:strVal val="#ppt_h"/>
                                          </p:val>
                                        </p:tav>
                                      </p:tavLst>
                                    </p:anim>
                                    <p:anim calcmode="lin" valueType="num">
                                      <p:cBhvr>
                                        <p:cTn id="27" dur="500" fill="hold"/>
                                        <p:tgtEl>
                                          <p:spTgt spid="13314"/>
                                        </p:tgtEl>
                                        <p:attrNameLst>
                                          <p:attrName>ppt_x</p:attrName>
                                        </p:attrNameLst>
                                      </p:cBhvr>
                                      <p:tavLst>
                                        <p:tav tm="0">
                                          <p:val>
                                            <p:strVal val="#ppt_x-.2"/>
                                          </p:val>
                                        </p:tav>
                                        <p:tav tm="100000">
                                          <p:val>
                                            <p:strVal val="#ppt_x"/>
                                          </p:val>
                                        </p:tav>
                                      </p:tavLst>
                                    </p:anim>
                                    <p:anim calcmode="lin" valueType="num">
                                      <p:cBhvr>
                                        <p:cTn id="28" dur="500" fill="hold"/>
                                        <p:tgtEl>
                                          <p:spTgt spid="13314"/>
                                        </p:tgtEl>
                                        <p:attrNameLst>
                                          <p:attrName>ppt_y</p:attrName>
                                        </p:attrNameLst>
                                      </p:cBhvr>
                                      <p:tavLst>
                                        <p:tav tm="0">
                                          <p:val>
                                            <p:strVal val="#ppt_y"/>
                                          </p:val>
                                        </p:tav>
                                        <p:tav tm="100000">
                                          <p:val>
                                            <p:strVal val="#ppt_y"/>
                                          </p:val>
                                        </p:tav>
                                      </p:tavLst>
                                    </p:anim>
                                    <p:animEffect transition="in" filter="fade">
                                      <p:cBhvr>
                                        <p:cTn id="29"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657600" y="609600"/>
            <a:ext cx="5181600" cy="3733800"/>
          </a:xfrm>
          <a:prstGeom prst="rect">
            <a:avLst/>
          </a:prstGeom>
        </p:spPr>
        <p:txBody>
          <a:bodyPr/>
          <a:lstStyle/>
          <a:p>
            <a:pPr marL="742950" marR="0" lvl="0" indent="-742950" algn="r" defTabSz="914400" rtl="1" eaLnBrk="1" fontAlgn="base" latinLnBrk="0" hangingPunct="1">
              <a:lnSpc>
                <a:spcPct val="90000"/>
              </a:lnSpc>
              <a:spcBef>
                <a:spcPct val="20000"/>
              </a:spcBef>
              <a:spcAft>
                <a:spcPct val="0"/>
              </a:spcAft>
              <a:buClr>
                <a:srgbClr val="00FF00"/>
              </a:buClr>
              <a:buSzPct val="100000"/>
              <a:buFont typeface="+mj-lt"/>
              <a:buAutoNum type="arabicPeriod" startAt="5"/>
              <a:tabLst/>
              <a:defRPr/>
            </a:pPr>
            <a:r>
              <a:rPr kumimoji="0" lang="ar-SA" sz="3600" kern="0" dirty="0" smtClean="0">
                <a:solidFill>
                  <a:srgbClr val="FFFF00"/>
                </a:solidFill>
                <a:latin typeface="+mn-lt"/>
                <a:cs typeface="+mn-cs"/>
              </a:rPr>
              <a:t>انفتاح بواسطة اسنان</a:t>
            </a:r>
            <a:endParaRPr kumimoji="0" lang="en-US" sz="3600" kern="0" dirty="0" smtClean="0">
              <a:solidFill>
                <a:srgbClr val="FFFF00"/>
              </a:solidFill>
              <a:latin typeface="+mn-lt"/>
              <a:cs typeface="+mn-cs"/>
            </a:endParaRPr>
          </a:p>
          <a:p>
            <a:pPr marL="742950" marR="0" lvl="0" indent="-742950" defTabSz="914400" rtl="1" eaLnBrk="1" fontAlgn="base" latinLnBrk="0" hangingPunct="1">
              <a:lnSpc>
                <a:spcPct val="90000"/>
              </a:lnSpc>
              <a:spcBef>
                <a:spcPct val="20000"/>
              </a:spcBef>
              <a:spcAft>
                <a:spcPct val="0"/>
              </a:spcAft>
              <a:buClr>
                <a:srgbClr val="00FF00"/>
              </a:buClr>
              <a:buSzPct val="100000"/>
              <a:tabLst/>
              <a:defRPr/>
            </a:pPr>
            <a:r>
              <a:rPr kumimoji="0" lang="ar-SA" sz="3600" kern="0" dirty="0" smtClean="0">
                <a:solidFill>
                  <a:srgbClr val="FFFF00"/>
                </a:solidFill>
                <a:latin typeface="+mn-lt"/>
                <a:cs typeface="+mn-cs"/>
              </a:rPr>
              <a:t> </a:t>
            </a:r>
            <a:r>
              <a:rPr kumimoji="0" lang="en-US" sz="3600" kern="0" dirty="0" smtClean="0">
                <a:solidFill>
                  <a:srgbClr val="FFFF00"/>
                </a:solidFill>
                <a:latin typeface="+mn-lt"/>
                <a:cs typeface="+mn-cs"/>
              </a:rPr>
              <a:t> By Teeth</a:t>
            </a:r>
            <a:endParaRPr kumimoji="0" lang="ar-SA" sz="3600" kern="0" dirty="0" smtClean="0">
              <a:solidFill>
                <a:srgbClr val="FFFF00"/>
              </a:solidFill>
              <a:latin typeface="+mn-lt"/>
              <a:cs typeface="+mn-cs"/>
            </a:endParaRPr>
          </a:p>
          <a:p>
            <a:pPr marL="342900" marR="0" lvl="0" indent="-342900" algn="just" defTabSz="914400" rtl="1" eaLnBrk="1" fontAlgn="base" latinLnBrk="0" hangingPunct="1">
              <a:lnSpc>
                <a:spcPct val="90000"/>
              </a:lnSpc>
              <a:spcBef>
                <a:spcPct val="20000"/>
              </a:spcBef>
              <a:spcAft>
                <a:spcPct val="0"/>
              </a:spcAft>
              <a:buClr>
                <a:schemeClr val="tx2"/>
              </a:buClr>
              <a:buSzPct val="75000"/>
              <a:buFont typeface="Wingdings" pitchFamily="2" charset="2"/>
              <a:buChar char="l"/>
              <a:tabLst/>
              <a:defRPr/>
            </a:pPr>
            <a:r>
              <a:rPr kumimoji="0" lang="ar-SA" sz="3200" kern="0" noProof="0" dirty="0" smtClean="0">
                <a:latin typeface="+mn-lt"/>
                <a:cs typeface="+mn-cs"/>
              </a:rPr>
              <a:t>هذا ينشأ من انفصال جزئي للكرابل نتيجة لتشقق القمة العليا للعلبة حيث تتكون اسنان او شقوق علوية كالأسنان كما في الفصيلة القرنفلية مثل القرنفل.</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pic>
        <p:nvPicPr>
          <p:cNvPr id="14338" name="Picture 2"/>
          <p:cNvPicPr>
            <a:picLocks noChangeAspect="1" noChangeArrowheads="1"/>
          </p:cNvPicPr>
          <p:nvPr/>
        </p:nvPicPr>
        <p:blipFill>
          <a:blip r:embed="rId2" cstate="email"/>
          <a:srcRect/>
          <a:stretch>
            <a:fillRect/>
          </a:stretch>
        </p:blipFill>
        <p:spPr bwMode="auto">
          <a:xfrm>
            <a:off x="762000" y="2438400"/>
            <a:ext cx="2586038" cy="391302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10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10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14338"/>
                                        </p:tgtEl>
                                        <p:attrNameLst>
                                          <p:attrName>style.visibility</p:attrName>
                                        </p:attrNameLst>
                                      </p:cBhvr>
                                      <p:to>
                                        <p:strVal val="visible"/>
                                      </p:to>
                                    </p:set>
                                    <p:anim calcmode="lin" valueType="num">
                                      <p:cBhvr>
                                        <p:cTn id="28" dur="1000" fill="hold"/>
                                        <p:tgtEl>
                                          <p:spTgt spid="14338"/>
                                        </p:tgtEl>
                                        <p:attrNameLst>
                                          <p:attrName>ppt_x</p:attrName>
                                        </p:attrNameLst>
                                      </p:cBhvr>
                                      <p:tavLst>
                                        <p:tav tm="0">
                                          <p:val>
                                            <p:strVal val="#ppt_x-.2"/>
                                          </p:val>
                                        </p:tav>
                                        <p:tav tm="100000">
                                          <p:val>
                                            <p:strVal val="#ppt_x"/>
                                          </p:val>
                                        </p:tav>
                                      </p:tavLst>
                                    </p:anim>
                                    <p:anim calcmode="lin" valueType="num">
                                      <p:cBhvr>
                                        <p:cTn id="29" dur="1000" fill="hold"/>
                                        <p:tgtEl>
                                          <p:spTgt spid="14338"/>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09600" y="609600"/>
            <a:ext cx="7772400" cy="3733800"/>
          </a:xfrm>
          <a:prstGeom prst="rect">
            <a:avLst/>
          </a:prstGeom>
        </p:spPr>
        <p:txBody>
          <a:bodyPr/>
          <a:lstStyle/>
          <a:p>
            <a:pPr marL="742950" marR="0" lvl="0" indent="-742950" algn="r" defTabSz="914400" rtl="1" eaLnBrk="1" fontAlgn="base" latinLnBrk="0" hangingPunct="1">
              <a:lnSpc>
                <a:spcPct val="90000"/>
              </a:lnSpc>
              <a:spcBef>
                <a:spcPct val="20000"/>
              </a:spcBef>
              <a:spcAft>
                <a:spcPct val="0"/>
              </a:spcAft>
              <a:buClr>
                <a:srgbClr val="00FF00"/>
              </a:buClr>
              <a:buSzPct val="100000"/>
              <a:buFont typeface="+mj-lt"/>
              <a:buAutoNum type="arabicPeriod" startAt="6"/>
              <a:tabLst/>
              <a:defRPr/>
            </a:pPr>
            <a:r>
              <a:rPr kumimoji="0" lang="ar-SA" sz="3600" kern="0" dirty="0" smtClean="0">
                <a:solidFill>
                  <a:srgbClr val="FFFF00"/>
                </a:solidFill>
                <a:latin typeface="+mn-lt"/>
                <a:cs typeface="+mn-cs"/>
              </a:rPr>
              <a:t>انفتاح بواسطة ثقوب </a:t>
            </a:r>
            <a:r>
              <a:rPr kumimoji="0" lang="en-US" sz="3600" kern="0" dirty="0" err="1" smtClean="0">
                <a:solidFill>
                  <a:srgbClr val="FFFF00"/>
                </a:solidFill>
                <a:latin typeface="+mn-lt"/>
                <a:cs typeface="+mn-cs"/>
              </a:rPr>
              <a:t>Doricidal</a:t>
            </a:r>
            <a:r>
              <a:rPr kumimoji="0" lang="en-US" sz="3600" kern="0" dirty="0" smtClean="0">
                <a:solidFill>
                  <a:srgbClr val="FFFF00"/>
                </a:solidFill>
                <a:latin typeface="+mn-lt"/>
                <a:cs typeface="+mn-cs"/>
              </a:rPr>
              <a:t> “</a:t>
            </a:r>
            <a:r>
              <a:rPr kumimoji="0" lang="en-US" sz="3600" kern="0" dirty="0" err="1" smtClean="0">
                <a:solidFill>
                  <a:srgbClr val="FFFF00"/>
                </a:solidFill>
                <a:latin typeface="+mn-lt"/>
                <a:cs typeface="+mn-cs"/>
              </a:rPr>
              <a:t>pors</a:t>
            </a:r>
            <a:r>
              <a:rPr kumimoji="0" lang="en-US" sz="3600" kern="0" dirty="0" smtClean="0">
                <a:solidFill>
                  <a:srgbClr val="FFFF00"/>
                </a:solidFill>
                <a:latin typeface="+mn-lt"/>
                <a:cs typeface="+mn-cs"/>
              </a:rPr>
              <a:t>” </a:t>
            </a:r>
            <a:endParaRPr kumimoji="0" lang="ar-SA" sz="3600" kern="0" dirty="0" smtClean="0">
              <a:solidFill>
                <a:srgbClr val="FFFF00"/>
              </a:solidFill>
              <a:latin typeface="+mn-lt"/>
              <a:cs typeface="+mn-cs"/>
            </a:endParaRPr>
          </a:p>
          <a:p>
            <a:pPr marL="342900" marR="0" lvl="0" indent="-342900" algn="just" defTabSz="914400" rtl="1" eaLnBrk="1" fontAlgn="base" latinLnBrk="0" hangingPunct="1">
              <a:lnSpc>
                <a:spcPct val="90000"/>
              </a:lnSpc>
              <a:spcBef>
                <a:spcPct val="20000"/>
              </a:spcBef>
              <a:spcAft>
                <a:spcPct val="0"/>
              </a:spcAft>
              <a:buClr>
                <a:schemeClr val="tx2"/>
              </a:buClr>
              <a:buSzPct val="75000"/>
              <a:buFont typeface="Wingdings" pitchFamily="2" charset="2"/>
              <a:buChar char="l"/>
              <a:tabLst/>
              <a:defRPr/>
            </a:pPr>
            <a:r>
              <a:rPr kumimoji="0" lang="ar-SA" sz="3200" kern="0" noProof="0" dirty="0" smtClean="0">
                <a:latin typeface="+mn-lt"/>
                <a:cs typeface="+mn-cs"/>
              </a:rPr>
              <a:t>هنا يظهر في غلاف الثمرة ”العلبة ” عدد من الثقوب عند قمة الكرابل أسفل الميسم الجالس حيث تتفتح الثمرة عن طريق هذه الثقوب وتنشأ هذه الثقوب نتيجة إنفصال جزء من المياسم عند نضجها كما في ثمار الخشخاش  </a:t>
            </a:r>
            <a:r>
              <a:rPr kumimoji="0" lang="ar-SA" sz="3200" kern="0" noProof="0" dirty="0" smtClean="0">
                <a:solidFill>
                  <a:srgbClr val="FF0000"/>
                </a:solidFill>
                <a:latin typeface="+mn-lt"/>
                <a:cs typeface="+mn-cs"/>
              </a:rPr>
              <a:t>P</a:t>
            </a:r>
            <a:r>
              <a:rPr kumimoji="0" lang="en-US" sz="3200" kern="0" noProof="0" dirty="0" err="1" smtClean="0">
                <a:solidFill>
                  <a:srgbClr val="FF0000"/>
                </a:solidFill>
                <a:latin typeface="+mn-lt"/>
                <a:cs typeface="+mn-cs"/>
              </a:rPr>
              <a:t>apaver</a:t>
            </a:r>
            <a:r>
              <a:rPr kumimoji="0" lang="ar-SA" sz="3200" kern="0" noProof="0" dirty="0" smtClean="0">
                <a:latin typeface="+mn-lt"/>
                <a:cs typeface="+mn-cs"/>
              </a:rPr>
              <a:t>.</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pic>
        <p:nvPicPr>
          <p:cNvPr id="15362" name="Picture 2"/>
          <p:cNvPicPr>
            <a:picLocks noChangeAspect="1" noChangeArrowheads="1"/>
          </p:cNvPicPr>
          <p:nvPr/>
        </p:nvPicPr>
        <p:blipFill>
          <a:blip r:embed="rId2" cstate="email"/>
          <a:srcRect/>
          <a:stretch>
            <a:fillRect/>
          </a:stretch>
        </p:blipFill>
        <p:spPr bwMode="auto">
          <a:xfrm>
            <a:off x="457200" y="3276600"/>
            <a:ext cx="3652838" cy="327710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4" presetClass="entr" presetSubtype="0" accel="10000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500" fill="hold"/>
                                        <p:tgtEl>
                                          <p:spTgt spid="2">
                                            <p:txEl>
                                              <p:pRg st="1" end="1"/>
                                            </p:txEl>
                                          </p:spTgt>
                                        </p:tgtEl>
                                        <p:attrNameLst>
                                          <p:attrName>ppt_w</p:attrName>
                                        </p:attrNameLst>
                                      </p:cBhvr>
                                      <p:tavLst>
                                        <p:tav tm="0">
                                          <p:val>
                                            <p:strVal val="#ppt_w*0.05"/>
                                          </p:val>
                                        </p:tav>
                                        <p:tav tm="100000">
                                          <p:val>
                                            <p:strVal val="#ppt_w"/>
                                          </p:val>
                                        </p:tav>
                                      </p:tavLst>
                                    </p:anim>
                                    <p:anim calcmode="lin" valueType="num">
                                      <p:cBhvr>
                                        <p:cTn id="14" dur="5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15" dur="5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16" dur="500" fill="hold"/>
                                        <p:tgtEl>
                                          <p:spTgt spid="2">
                                            <p:txEl>
                                              <p:pRg st="1" end="1"/>
                                            </p:txEl>
                                          </p:spTgt>
                                        </p:tgtEl>
                                        <p:attrNameLst>
                                          <p:attrName>ppt_y</p:attrName>
                                        </p:attrNameLst>
                                      </p:cBhvr>
                                      <p:tavLst>
                                        <p:tav tm="0">
                                          <p:val>
                                            <p:strVal val="#ppt_y"/>
                                          </p:val>
                                        </p:tav>
                                        <p:tav tm="100000">
                                          <p:val>
                                            <p:strVal val="#ppt_y"/>
                                          </p:val>
                                        </p:tav>
                                      </p:tavLst>
                                    </p:anim>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15362"/>
                                        </p:tgtEl>
                                        <p:attrNameLst>
                                          <p:attrName>style.visibility</p:attrName>
                                        </p:attrNameLst>
                                      </p:cBhvr>
                                      <p:to>
                                        <p:strVal val="visible"/>
                                      </p:to>
                                    </p:set>
                                    <p:animEffect transition="in" filter="fade">
                                      <p:cBhvr>
                                        <p:cTn id="22" dur="1000"/>
                                        <p:tgtEl>
                                          <p:spTgt spid="15362"/>
                                        </p:tgtEl>
                                      </p:cBhvr>
                                    </p:animEffect>
                                    <p:anim calcmode="lin" valueType="num">
                                      <p:cBhvr>
                                        <p:cTn id="23" dur="1000" fill="hold"/>
                                        <p:tgtEl>
                                          <p:spTgt spid="15362"/>
                                        </p:tgtEl>
                                        <p:attrNameLst>
                                          <p:attrName>ppt_x</p:attrName>
                                        </p:attrNameLst>
                                      </p:cBhvr>
                                      <p:tavLst>
                                        <p:tav tm="0">
                                          <p:val>
                                            <p:strVal val="#ppt_x"/>
                                          </p:val>
                                        </p:tav>
                                        <p:tav tm="100000">
                                          <p:val>
                                            <p:strVal val="#ppt_x"/>
                                          </p:val>
                                        </p:tav>
                                      </p:tavLst>
                                    </p:anim>
                                    <p:anim calcmode="lin" valueType="num">
                                      <p:cBhvr>
                                        <p:cTn id="24" dur="900" decel="100000" fill="hold"/>
                                        <p:tgtEl>
                                          <p:spTgt spid="15362"/>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53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304800" y="381000"/>
            <a:ext cx="8458200" cy="990600"/>
          </a:xfrm>
        </p:spPr>
        <p:txBody>
          <a:bodyPr/>
          <a:lstStyle/>
          <a:p>
            <a:pPr algn="ctr" eaLnBrk="1" hangingPunct="1">
              <a:defRPr/>
            </a:pPr>
            <a:r>
              <a:rPr lang="ar-SA" sz="4800" dirty="0" smtClean="0">
                <a:solidFill>
                  <a:srgbClr val="FFFF00"/>
                </a:solidFill>
              </a:rPr>
              <a:t>رؤية ورسالة قسم النبات والأحياء الدقيقة</a:t>
            </a:r>
            <a:endParaRPr lang="en-US" sz="4800" dirty="0">
              <a:solidFill>
                <a:srgbClr val="FFFF00"/>
              </a:solidFill>
            </a:endParaRPr>
          </a:p>
        </p:txBody>
      </p:sp>
      <p:sp>
        <p:nvSpPr>
          <p:cNvPr id="9221" name="Rectangle 5"/>
          <p:cNvSpPr>
            <a:spLocks noGrp="1" noChangeArrowheads="1"/>
          </p:cNvSpPr>
          <p:nvPr>
            <p:ph idx="1"/>
          </p:nvPr>
        </p:nvSpPr>
        <p:spPr>
          <a:xfrm>
            <a:off x="457200" y="1524000"/>
            <a:ext cx="8305800" cy="1752600"/>
          </a:xfrm>
        </p:spPr>
        <p:txBody>
          <a:bodyPr/>
          <a:lstStyle/>
          <a:p>
            <a:pPr algn="just" rtl="1" eaLnBrk="1" hangingPunct="1">
              <a:buFont typeface="Wingdings" pitchFamily="2" charset="2"/>
              <a:buNone/>
            </a:pPr>
            <a:r>
              <a:rPr lang="ar-SA" b="1" smtClean="0">
                <a:solidFill>
                  <a:srgbClr val="FFFF00"/>
                </a:solidFill>
              </a:rPr>
              <a:t>الرؤيـــة</a:t>
            </a:r>
            <a:r>
              <a:rPr lang="en-US" b="1" smtClean="0">
                <a:solidFill>
                  <a:srgbClr val="FFFF00"/>
                </a:solidFill>
              </a:rPr>
              <a:t>: </a:t>
            </a:r>
            <a:endParaRPr lang="en-US" smtClean="0">
              <a:solidFill>
                <a:srgbClr val="FFFF00"/>
              </a:solidFill>
            </a:endParaRPr>
          </a:p>
          <a:p>
            <a:pPr algn="just" rtl="1" eaLnBrk="1" hangingPunct="1">
              <a:buFont typeface="Wingdings" pitchFamily="2" charset="2"/>
              <a:buNone/>
            </a:pPr>
            <a:r>
              <a:rPr lang="ar-SA" b="1" smtClean="0"/>
              <a:t>الارتقاء بالمستوى الأكاديمي والبحثي لمواكبة التقدم العلمي ومتطلبات المجتمع</a:t>
            </a:r>
            <a:r>
              <a:rPr lang="en-US" b="1" smtClean="0"/>
              <a:t>. </a:t>
            </a:r>
            <a:endParaRPr lang="en-US" smtClean="0"/>
          </a:p>
          <a:p>
            <a:pPr algn="just" rtl="1" eaLnBrk="1" hangingPunct="1"/>
            <a:endParaRPr lang="en-US" smtClean="0"/>
          </a:p>
        </p:txBody>
      </p:sp>
      <p:sp>
        <p:nvSpPr>
          <p:cNvPr id="4" name="Rectangle 5"/>
          <p:cNvSpPr txBox="1">
            <a:spLocks noChangeArrowheads="1"/>
          </p:cNvSpPr>
          <p:nvPr/>
        </p:nvSpPr>
        <p:spPr bwMode="auto">
          <a:xfrm>
            <a:off x="457200" y="3124200"/>
            <a:ext cx="8305800" cy="3200400"/>
          </a:xfrm>
          <a:prstGeom prst="rect">
            <a:avLst/>
          </a:prstGeom>
          <a:noFill/>
          <a:ln w="9525">
            <a:noFill/>
            <a:miter lim="800000"/>
            <a:headEnd/>
            <a:tailEnd/>
          </a:ln>
        </p:spPr>
        <p:txBody>
          <a:bodyPr lIns="182562" tIns="46038" rIns="182562" bIns="46038"/>
          <a:lstStyle/>
          <a:p>
            <a:pPr algn="just" rtl="1"/>
            <a:r>
              <a:rPr lang="ar-SA" sz="3200" b="1">
                <a:solidFill>
                  <a:srgbClr val="FFFF00"/>
                </a:solidFill>
              </a:rPr>
              <a:t>الرســالة:  </a:t>
            </a:r>
            <a:endParaRPr lang="en-US" sz="3200">
              <a:solidFill>
                <a:srgbClr val="FFFF00"/>
              </a:solidFill>
            </a:endParaRPr>
          </a:p>
          <a:p>
            <a:pPr algn="just" rtl="1"/>
            <a:r>
              <a:rPr lang="ar-SA" sz="3200" b="1"/>
              <a:t>تطوير المسيرة العلمية وتطوير أساليب البحث العلمي عن طريق التخطيط الإستراتيجي والرؤية الواضحة للعلوم والتقنية على مستوى الوطن. كذلك تدريب الكوادر الوطنية ، وإدخال منهجية متطورة لتلبية احتياجات المجتمع المختلفة ، ولخدمة مختلف المشاريع البحثية والإنمائية بالمجتمع.</a:t>
            </a:r>
            <a:endParaRPr lang="en-US" sz="320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1000" fill="hold"/>
                                        <p:tgtEl>
                                          <p:spTgt spid="9220"/>
                                        </p:tgtEl>
                                        <p:attrNameLst>
                                          <p:attrName>ppt_x</p:attrName>
                                        </p:attrNameLst>
                                      </p:cBhvr>
                                      <p:tavLst>
                                        <p:tav tm="0">
                                          <p:val>
                                            <p:strVal val="#ppt_x-.2"/>
                                          </p:val>
                                        </p:tav>
                                        <p:tav tm="100000">
                                          <p:val>
                                            <p:strVal val="#ppt_x"/>
                                          </p:val>
                                        </p:tav>
                                      </p:tavLst>
                                    </p:anim>
                                    <p:anim calcmode="lin" valueType="num">
                                      <p:cBhvr>
                                        <p:cTn id="8" dur="1000" fill="hold"/>
                                        <p:tgtEl>
                                          <p:spTgt spid="92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2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9221">
                                            <p:txEl>
                                              <p:pRg st="0" end="0"/>
                                            </p:txEl>
                                          </p:spTgt>
                                        </p:tgtEl>
                                        <p:attrNameLst>
                                          <p:attrName>style.visibility</p:attrName>
                                        </p:attrNameLst>
                                      </p:cBhvr>
                                      <p:to>
                                        <p:strVal val="visible"/>
                                      </p:to>
                                    </p:set>
                                    <p:anim calcmode="lin" valueType="num">
                                      <p:cBhvr>
                                        <p:cTn id="14" dur="1000" fill="hold"/>
                                        <p:tgtEl>
                                          <p:spTgt spid="9221">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922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9221">
                                            <p:txEl>
                                              <p:pRg st="0" end="0"/>
                                            </p:txEl>
                                          </p:spTgt>
                                        </p:tgtEl>
                                      </p:cBhvr>
                                    </p:animEffect>
                                  </p:childTnLst>
                                </p:cTn>
                              </p:par>
                              <p:par>
                                <p:cTn id="17" presetID="29" presetClass="entr" presetSubtype="0" fill="hold" nodeType="withEffect">
                                  <p:stCondLst>
                                    <p:cond delay="0"/>
                                  </p:stCondLst>
                                  <p:childTnLst>
                                    <p:set>
                                      <p:cBhvr>
                                        <p:cTn id="18" dur="1" fill="hold">
                                          <p:stCondLst>
                                            <p:cond delay="0"/>
                                          </p:stCondLst>
                                        </p:cTn>
                                        <p:tgtEl>
                                          <p:spTgt spid="9221">
                                            <p:txEl>
                                              <p:pRg st="1" end="1"/>
                                            </p:txEl>
                                          </p:spTgt>
                                        </p:tgtEl>
                                        <p:attrNameLst>
                                          <p:attrName>style.visibility</p:attrName>
                                        </p:attrNameLst>
                                      </p:cBhvr>
                                      <p:to>
                                        <p:strVal val="visible"/>
                                      </p:to>
                                    </p:set>
                                    <p:anim calcmode="lin" valueType="num">
                                      <p:cBhvr>
                                        <p:cTn id="19" dur="1000" fill="hold"/>
                                        <p:tgtEl>
                                          <p:spTgt spid="9221">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922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922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 calcmode="lin" valueType="num">
                                      <p:cBhvr>
                                        <p:cTn id="26"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4">
                                            <p:txEl>
                                              <p:pRg st="0" end="0"/>
                                            </p:txEl>
                                          </p:spTgt>
                                        </p:tgtEl>
                                      </p:cBhvr>
                                    </p:animEffect>
                                  </p:childTnLst>
                                </p:cTn>
                              </p:par>
                              <p:par>
                                <p:cTn id="29" presetID="29" presetClass="entr" presetSubtype="0" fill="hold"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p:cTn id="31" dur="10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32" dur="1000" fill="hold"/>
                                        <p:tgtEl>
                                          <p:spTgt spid="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199" y="228600"/>
            <a:ext cx="2133601" cy="1143000"/>
          </a:xfrm>
        </p:spPr>
        <p:txBody>
          <a:bodyPr/>
          <a:lstStyle/>
          <a:p>
            <a:pPr algn="ctr"/>
            <a:r>
              <a:rPr lang="ar-SA" sz="4800" b="1" dirty="0" smtClean="0">
                <a:solidFill>
                  <a:srgbClr val="FFFF00"/>
                </a:solidFill>
              </a:rPr>
              <a:t>الثمار</a:t>
            </a:r>
            <a:endParaRPr lang="en-US" dirty="0"/>
          </a:p>
        </p:txBody>
      </p:sp>
      <p:sp>
        <p:nvSpPr>
          <p:cNvPr id="3" name="Content Placeholder 2"/>
          <p:cNvSpPr>
            <a:spLocks noGrp="1"/>
          </p:cNvSpPr>
          <p:nvPr>
            <p:ph idx="1"/>
          </p:nvPr>
        </p:nvSpPr>
        <p:spPr>
          <a:xfrm>
            <a:off x="304800" y="1295400"/>
            <a:ext cx="8534400" cy="5181600"/>
          </a:xfrm>
        </p:spPr>
        <p:txBody>
          <a:bodyPr/>
          <a:lstStyle/>
          <a:p>
            <a:pPr algn="just" rtl="1"/>
            <a:r>
              <a:rPr lang="ar-SA" dirty="0" smtClean="0">
                <a:solidFill>
                  <a:srgbClr val="00FF00"/>
                </a:solidFill>
              </a:rPr>
              <a:t>عندما يتكون الكيس الجنيني واثناء تكونه تتكون الثمرة ، وقد توجد بذور في الثمرة او لا توجد كما في الموز.</a:t>
            </a:r>
          </a:p>
          <a:p>
            <a:pPr algn="just" rtl="1"/>
            <a:endParaRPr lang="ar-SA" dirty="0" smtClean="0"/>
          </a:p>
          <a:p>
            <a:pPr algn="just" rtl="1"/>
            <a:r>
              <a:rPr lang="ar-SA" dirty="0" smtClean="0">
                <a:solidFill>
                  <a:srgbClr val="FFFF00"/>
                </a:solidFill>
              </a:rPr>
              <a:t>الاختلاف بين البذره والثمرة:</a:t>
            </a:r>
          </a:p>
          <a:p>
            <a:pPr marL="514350" indent="-514350" algn="just" rtl="1">
              <a:buClr>
                <a:srgbClr val="FFFF00"/>
              </a:buClr>
              <a:buSzPct val="100000"/>
              <a:buFont typeface="+mj-lt"/>
              <a:buAutoNum type="arabicParenR"/>
            </a:pPr>
            <a:r>
              <a:rPr lang="ar-SA" dirty="0" smtClean="0"/>
              <a:t>الشكل الظاهري يوجد في البذرة ندبة واحدة وبسرة ، </a:t>
            </a:r>
            <a:r>
              <a:rPr lang="en-US" dirty="0" err="1" smtClean="0">
                <a:solidFill>
                  <a:srgbClr val="FF0000"/>
                </a:solidFill>
              </a:rPr>
              <a:t>Hilum</a:t>
            </a:r>
            <a:r>
              <a:rPr lang="ar-SA" dirty="0" smtClean="0"/>
              <a:t> ، اما الثمرة بها ندبتين .( 1- بقايا القلم ، 2- موضع اتصالها مع الحبل السري )</a:t>
            </a:r>
          </a:p>
          <a:p>
            <a:pPr marL="514350" indent="-514350" algn="just" rtl="1">
              <a:buClr>
                <a:srgbClr val="FFFF00"/>
              </a:buClr>
              <a:buSzPct val="100000"/>
              <a:buNone/>
            </a:pPr>
            <a:endParaRPr lang="ar-SA" dirty="0" smtClean="0"/>
          </a:p>
          <a:p>
            <a:pPr marL="514350" indent="-514350" algn="just" rtl="1">
              <a:buClr>
                <a:srgbClr val="FFFF00"/>
              </a:buClr>
              <a:buSzPct val="100000"/>
              <a:buFont typeface="+mj-lt"/>
              <a:buAutoNum type="arabicPeriod" startAt="2"/>
            </a:pPr>
            <a:r>
              <a:rPr lang="ar-SA" dirty="0" smtClean="0"/>
              <a:t>الثمرة تتكون من المبيض وجدار المبيض يعطي غلاف الثمرة </a:t>
            </a:r>
            <a:r>
              <a:rPr lang="en-US" dirty="0" err="1" smtClean="0"/>
              <a:t>pericarp</a:t>
            </a:r>
            <a:r>
              <a:rPr lang="ar-SA" dirty="0" smtClean="0"/>
              <a:t> .</a:t>
            </a:r>
          </a:p>
          <a:p>
            <a:pPr algn="just" rtl="1"/>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8153399" cy="5410200"/>
          </a:xfrm>
        </p:spPr>
        <p:txBody>
          <a:bodyPr/>
          <a:lstStyle/>
          <a:p>
            <a:pPr marL="514350" indent="-514350" algn="just" rtl="1">
              <a:buClr>
                <a:srgbClr val="FFFF00"/>
              </a:buClr>
              <a:buSzPct val="100000"/>
              <a:buFont typeface="+mj-lt"/>
              <a:buAutoNum type="arabicParenR" startAt="3"/>
            </a:pPr>
            <a:r>
              <a:rPr lang="ar-SA" dirty="0" smtClean="0">
                <a:solidFill>
                  <a:srgbClr val="00FF00"/>
                </a:solidFill>
              </a:rPr>
              <a:t>البذره لها جدار واحد (القصرة) من غطاء البويضه أما الثمرة لها جدار اخر هو جدار المبيض.</a:t>
            </a:r>
          </a:p>
          <a:p>
            <a:pPr marL="514350" indent="-514350" algn="just" rtl="1">
              <a:buClr>
                <a:srgbClr val="FFFF00"/>
              </a:buClr>
              <a:buSzPct val="100000"/>
              <a:buFont typeface="+mj-lt"/>
              <a:buAutoNum type="arabicParenR" startAt="3"/>
            </a:pPr>
            <a:endParaRPr lang="ar-SA" dirty="0" smtClean="0"/>
          </a:p>
          <a:p>
            <a:pPr marL="514350" indent="-514350" algn="just" rtl="1">
              <a:buClr>
                <a:srgbClr val="FFFF00"/>
              </a:buClr>
              <a:buSzPct val="100000"/>
              <a:buFont typeface="+mj-lt"/>
              <a:buAutoNum type="arabicParenR" startAt="3"/>
            </a:pPr>
            <a:r>
              <a:rPr lang="ar-SA" dirty="0" smtClean="0"/>
              <a:t>الثمرة اذا تكونت من المبيض تسمى (</a:t>
            </a:r>
            <a:r>
              <a:rPr lang="ar-SA" dirty="0" smtClean="0">
                <a:solidFill>
                  <a:srgbClr val="FF0000"/>
                </a:solidFill>
              </a:rPr>
              <a:t>صادقة</a:t>
            </a:r>
            <a:r>
              <a:rPr lang="ar-SA" dirty="0" smtClean="0"/>
              <a:t>)</a:t>
            </a:r>
            <a:r>
              <a:rPr lang="en-US" dirty="0" smtClean="0"/>
              <a:t> </a:t>
            </a:r>
            <a:r>
              <a:rPr lang="en-US" dirty="0" smtClean="0">
                <a:solidFill>
                  <a:srgbClr val="FF0000"/>
                </a:solidFill>
              </a:rPr>
              <a:t>true fruit </a:t>
            </a:r>
            <a:r>
              <a:rPr lang="ar-SA" dirty="0" smtClean="0">
                <a:solidFill>
                  <a:srgbClr val="FF0000"/>
                </a:solidFill>
              </a:rPr>
              <a:t>  </a:t>
            </a:r>
            <a:r>
              <a:rPr lang="ar-SA" dirty="0" smtClean="0"/>
              <a:t>مثل الطماطم والفصوليا. اما ان اشترك معها أن جزء آخر من الزهرة فإنها تسمى ثمرة كاذبه </a:t>
            </a:r>
            <a:r>
              <a:rPr lang="en-US" dirty="0" smtClean="0">
                <a:solidFill>
                  <a:srgbClr val="FF0000"/>
                </a:solidFill>
              </a:rPr>
              <a:t>false fruit</a:t>
            </a:r>
            <a:r>
              <a:rPr lang="ar-SA" dirty="0" smtClean="0">
                <a:solidFill>
                  <a:srgbClr val="FF0000"/>
                </a:solidFill>
              </a:rPr>
              <a:t> </a:t>
            </a:r>
            <a:r>
              <a:rPr lang="ar-SA" dirty="0" smtClean="0"/>
              <a:t>مثل التفاح والسلليك حيث يدخل التخت في تركيب الثمرة.</a:t>
            </a:r>
          </a:p>
          <a:p>
            <a:pPr marL="514350" indent="-514350" algn="just" rtl="1">
              <a:buClr>
                <a:srgbClr val="FFFF00"/>
              </a:buClr>
              <a:buSzPct val="100000"/>
              <a:buFont typeface="+mj-lt"/>
              <a:buAutoNum type="arabicParenR" startAt="3"/>
            </a:pPr>
            <a:r>
              <a:rPr lang="ar-SA" dirty="0" smtClean="0">
                <a:solidFill>
                  <a:srgbClr val="FFCC00"/>
                </a:solidFill>
              </a:rPr>
              <a:t>في التوت حيث يدخل الغلاف الزهري في التركيب ، والتين والأناناس يدخل شمراخ النورة في التركيب العام للثمرة.</a:t>
            </a:r>
            <a:endParaRPr lang="en-US" dirty="0">
              <a:solidFill>
                <a:srgbClr val="FFCC00"/>
              </a:solidFill>
            </a:endParaRPr>
          </a:p>
        </p:txBody>
      </p:sp>
      <p:pic>
        <p:nvPicPr>
          <p:cNvPr id="4" name="Picture 3" descr="truefruit.jpg"/>
          <p:cNvPicPr>
            <a:picLocks noChangeAspect="1"/>
          </p:cNvPicPr>
          <p:nvPr/>
        </p:nvPicPr>
        <p:blipFill>
          <a:blip r:embed="rId2" cstate="email"/>
          <a:stretch>
            <a:fillRect/>
          </a:stretch>
        </p:blipFill>
        <p:spPr>
          <a:xfrm>
            <a:off x="1143000" y="5105400"/>
            <a:ext cx="3200400" cy="13620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900" decel="100000" fill="hold"/>
                                        <p:tgtEl>
                                          <p:spTgt spid="4"/>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ruefruit1.jpg"/>
          <p:cNvPicPr>
            <a:picLocks noChangeAspect="1"/>
          </p:cNvPicPr>
          <p:nvPr/>
        </p:nvPicPr>
        <p:blipFill>
          <a:blip r:embed="rId2" cstate="email"/>
          <a:stretch>
            <a:fillRect/>
          </a:stretch>
        </p:blipFill>
        <p:spPr>
          <a:xfrm>
            <a:off x="1219200" y="762000"/>
            <a:ext cx="3962400" cy="2438400"/>
          </a:xfrm>
          <a:prstGeom prst="rect">
            <a:avLst/>
          </a:prstGeom>
        </p:spPr>
      </p:pic>
      <p:pic>
        <p:nvPicPr>
          <p:cNvPr id="8" name="Picture 7" descr="truefruit2.jpg"/>
          <p:cNvPicPr>
            <a:picLocks noChangeAspect="1"/>
          </p:cNvPicPr>
          <p:nvPr/>
        </p:nvPicPr>
        <p:blipFill>
          <a:blip r:embed="rId3" cstate="email"/>
          <a:stretch>
            <a:fillRect/>
          </a:stretch>
        </p:blipFill>
        <p:spPr>
          <a:xfrm>
            <a:off x="5486400" y="504344"/>
            <a:ext cx="2590800" cy="2067406"/>
          </a:xfrm>
          <a:prstGeom prst="rect">
            <a:avLst/>
          </a:prstGeom>
        </p:spPr>
      </p:pic>
      <p:pic>
        <p:nvPicPr>
          <p:cNvPr id="9" name="Picture 8" descr="falsefruit1.jpg"/>
          <p:cNvPicPr>
            <a:picLocks noChangeAspect="1"/>
          </p:cNvPicPr>
          <p:nvPr/>
        </p:nvPicPr>
        <p:blipFill>
          <a:blip r:embed="rId4" cstate="email"/>
          <a:stretch>
            <a:fillRect/>
          </a:stretch>
        </p:blipFill>
        <p:spPr>
          <a:xfrm>
            <a:off x="297996" y="3886200"/>
            <a:ext cx="4038600" cy="2133600"/>
          </a:xfrm>
          <a:prstGeom prst="rect">
            <a:avLst/>
          </a:prstGeom>
        </p:spPr>
      </p:pic>
      <p:pic>
        <p:nvPicPr>
          <p:cNvPr id="10" name="Picture 9" descr="falsefruit.jpg"/>
          <p:cNvPicPr>
            <a:picLocks noChangeAspect="1"/>
          </p:cNvPicPr>
          <p:nvPr/>
        </p:nvPicPr>
        <p:blipFill>
          <a:blip r:embed="rId5" cstate="email"/>
          <a:stretch>
            <a:fillRect/>
          </a:stretch>
        </p:blipFill>
        <p:spPr>
          <a:xfrm>
            <a:off x="4724400" y="3733800"/>
            <a:ext cx="2707589" cy="2647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900" decel="100000" fill="hold"/>
                                        <p:tgtEl>
                                          <p:spTgt spid="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strVal val="#ppt_w*0.05"/>
                                          </p:val>
                                        </p:tav>
                                        <p:tav tm="100000">
                                          <p:val>
                                            <p:strVal val="#ppt_w"/>
                                          </p:val>
                                        </p:tav>
                                      </p:tavLst>
                                    </p:anim>
                                    <p:anim calcmode="lin" valueType="num">
                                      <p:cBhvr>
                                        <p:cTn id="24" dur="500" fill="hold"/>
                                        <p:tgtEl>
                                          <p:spTgt spid="9"/>
                                        </p:tgtEl>
                                        <p:attrNameLst>
                                          <p:attrName>ppt_h</p:attrName>
                                        </p:attrNameLst>
                                      </p:cBhvr>
                                      <p:tavLst>
                                        <p:tav tm="0">
                                          <p:val>
                                            <p:strVal val="#ppt_h"/>
                                          </p:val>
                                        </p:tav>
                                        <p:tav tm="100000">
                                          <p:val>
                                            <p:strVal val="#ppt_h"/>
                                          </p:val>
                                        </p:tav>
                                      </p:tavLst>
                                    </p:anim>
                                    <p:anim calcmode="lin" valueType="num">
                                      <p:cBhvr>
                                        <p:cTn id="25" dur="500" fill="hold"/>
                                        <p:tgtEl>
                                          <p:spTgt spid="9"/>
                                        </p:tgtEl>
                                        <p:attrNameLst>
                                          <p:attrName>ppt_x</p:attrName>
                                        </p:attrNameLst>
                                      </p:cBhvr>
                                      <p:tavLst>
                                        <p:tav tm="0">
                                          <p:val>
                                            <p:strVal val="#ppt_x-.2"/>
                                          </p:val>
                                        </p:tav>
                                        <p:tav tm="100000">
                                          <p:val>
                                            <p:strVal val="#ppt_x"/>
                                          </p:val>
                                        </p:tav>
                                      </p:tavLst>
                                    </p:anim>
                                    <p:anim calcmode="lin" valueType="num">
                                      <p:cBhvr>
                                        <p:cTn id="26" dur="500" fill="hold"/>
                                        <p:tgtEl>
                                          <p:spTgt spid="9"/>
                                        </p:tgtEl>
                                        <p:attrNameLst>
                                          <p:attrName>ppt_y</p:attrName>
                                        </p:attrNameLst>
                                      </p:cBhvr>
                                      <p:tavLst>
                                        <p:tav tm="0">
                                          <p:val>
                                            <p:strVal val="#ppt_y"/>
                                          </p:val>
                                        </p:tav>
                                        <p:tav tm="100000">
                                          <p:val>
                                            <p:strVal val="#ppt_y"/>
                                          </p:val>
                                        </p:tav>
                                      </p:tavLst>
                                    </p:anim>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strVal val="#ppt_w*0.05"/>
                                          </p:val>
                                        </p:tav>
                                        <p:tav tm="100000">
                                          <p:val>
                                            <p:strVal val="#ppt_w"/>
                                          </p:val>
                                        </p:tav>
                                      </p:tavLst>
                                    </p:anim>
                                    <p:anim calcmode="lin" valueType="num">
                                      <p:cBhvr>
                                        <p:cTn id="33" dur="500" fill="hold"/>
                                        <p:tgtEl>
                                          <p:spTgt spid="10"/>
                                        </p:tgtEl>
                                        <p:attrNameLst>
                                          <p:attrName>ppt_h</p:attrName>
                                        </p:attrNameLst>
                                      </p:cBhvr>
                                      <p:tavLst>
                                        <p:tav tm="0">
                                          <p:val>
                                            <p:strVal val="#ppt_h"/>
                                          </p:val>
                                        </p:tav>
                                        <p:tav tm="100000">
                                          <p:val>
                                            <p:strVal val="#ppt_h"/>
                                          </p:val>
                                        </p:tav>
                                      </p:tavLst>
                                    </p:anim>
                                    <p:anim calcmode="lin" valueType="num">
                                      <p:cBhvr>
                                        <p:cTn id="34" dur="500" fill="hold"/>
                                        <p:tgtEl>
                                          <p:spTgt spid="10"/>
                                        </p:tgtEl>
                                        <p:attrNameLst>
                                          <p:attrName>ppt_x</p:attrName>
                                        </p:attrNameLst>
                                      </p:cBhvr>
                                      <p:tavLst>
                                        <p:tav tm="0">
                                          <p:val>
                                            <p:strVal val="#ppt_x-.2"/>
                                          </p:val>
                                        </p:tav>
                                        <p:tav tm="100000">
                                          <p:val>
                                            <p:strVal val="#ppt_x"/>
                                          </p:val>
                                        </p:tav>
                                      </p:tavLst>
                                    </p:anim>
                                    <p:anim calcmode="lin" valueType="num">
                                      <p:cBhvr>
                                        <p:cTn id="35" dur="500" fill="hold"/>
                                        <p:tgtEl>
                                          <p:spTgt spid="10"/>
                                        </p:tgtEl>
                                        <p:attrNameLst>
                                          <p:attrName>ppt_y</p:attrName>
                                        </p:attrNameLst>
                                      </p:cBhvr>
                                      <p:tavLst>
                                        <p:tav tm="0">
                                          <p:val>
                                            <p:strVal val="#ppt_y"/>
                                          </p:val>
                                        </p:tav>
                                        <p:tav tm="100000">
                                          <p:val>
                                            <p:strVal val="#ppt_y"/>
                                          </p:val>
                                        </p:tav>
                                      </p:tavLst>
                                    </p:anim>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305799" cy="5638800"/>
          </a:xfrm>
        </p:spPr>
        <p:txBody>
          <a:bodyPr/>
          <a:lstStyle/>
          <a:p>
            <a:pPr algn="just" rtl="1">
              <a:buNone/>
            </a:pPr>
            <a:r>
              <a:rPr lang="ar-SA" sz="4000" b="1" dirty="0" smtClean="0">
                <a:solidFill>
                  <a:srgbClr val="FFFF00"/>
                </a:solidFill>
              </a:rPr>
              <a:t>وظيفة الثمار:</a:t>
            </a:r>
          </a:p>
          <a:p>
            <a:pPr marL="514350" indent="-514350" algn="just" rtl="1">
              <a:buClr>
                <a:srgbClr val="00FF00"/>
              </a:buClr>
              <a:buSzPct val="100000"/>
              <a:buFont typeface="+mj-lt"/>
              <a:buAutoNum type="arabicParenR"/>
            </a:pPr>
            <a:r>
              <a:rPr lang="ar-SA" dirty="0" smtClean="0">
                <a:solidFill>
                  <a:srgbClr val="00FF00"/>
                </a:solidFill>
              </a:rPr>
              <a:t>حمل البذور والمحافظه عليها وامدادها بالغذاء في نموها.</a:t>
            </a:r>
          </a:p>
          <a:p>
            <a:pPr marL="514350" indent="-514350" algn="just" rtl="1">
              <a:buClr>
                <a:srgbClr val="00FF00"/>
              </a:buClr>
              <a:buSzPct val="100000"/>
              <a:buFont typeface="+mj-lt"/>
              <a:buAutoNum type="arabicParenR"/>
            </a:pPr>
            <a:r>
              <a:rPr lang="ar-SA" dirty="0" smtClean="0">
                <a:solidFill>
                  <a:srgbClr val="FFCC00"/>
                </a:solidFill>
              </a:rPr>
              <a:t>مساعدة البذور على الإنتشار خصوصاً عندما يكون القلم على هيئة خطاف في بعض انواع الثمار </a:t>
            </a:r>
            <a:r>
              <a:rPr lang="en-US" dirty="0" smtClean="0">
                <a:solidFill>
                  <a:srgbClr val="FFCC00"/>
                </a:solidFill>
              </a:rPr>
              <a:t>GEUM</a:t>
            </a:r>
            <a:r>
              <a:rPr lang="ar-SA" dirty="0" smtClean="0">
                <a:solidFill>
                  <a:srgbClr val="FFCC00"/>
                </a:solidFill>
              </a:rPr>
              <a:t> ممن الفصيلة الوردية. او يكون على زائدة مغطاة بشعيرات تساعد بالانتسار بالريح </a:t>
            </a:r>
            <a:r>
              <a:rPr lang="en-US" dirty="0" smtClean="0">
                <a:solidFill>
                  <a:srgbClr val="FFCC00"/>
                </a:solidFill>
              </a:rPr>
              <a:t>(CLEMATIS)</a:t>
            </a:r>
            <a:r>
              <a:rPr lang="ar-SA" dirty="0" smtClean="0">
                <a:solidFill>
                  <a:srgbClr val="FFCC00"/>
                </a:solidFill>
              </a:rPr>
              <a:t> من الفصيلة الشقيقية </a:t>
            </a:r>
            <a:r>
              <a:rPr lang="en-US" dirty="0" err="1" smtClean="0">
                <a:solidFill>
                  <a:srgbClr val="FFCC00"/>
                </a:solidFill>
              </a:rPr>
              <a:t>ranunculaceae</a:t>
            </a:r>
            <a:r>
              <a:rPr lang="ar-SA" dirty="0" smtClean="0">
                <a:solidFill>
                  <a:srgbClr val="FFCC00"/>
                </a:solidFill>
              </a:rPr>
              <a:t> ، او يكون زائدة كما في الفصيلة الجيرانية </a:t>
            </a:r>
            <a:r>
              <a:rPr lang="en-US" dirty="0" err="1" smtClean="0">
                <a:solidFill>
                  <a:srgbClr val="FFCC00"/>
                </a:solidFill>
              </a:rPr>
              <a:t>geraniaceae</a:t>
            </a:r>
            <a:r>
              <a:rPr lang="en-US" dirty="0" smtClean="0">
                <a:solidFill>
                  <a:srgbClr val="FFCC00"/>
                </a:solidFill>
              </a:rPr>
              <a:t> </a:t>
            </a:r>
            <a:r>
              <a:rPr lang="ar-SA" dirty="0" smtClean="0">
                <a:solidFill>
                  <a:srgbClr val="FFCC00"/>
                </a:solidFill>
              </a:rPr>
              <a:t> .</a:t>
            </a:r>
          </a:p>
          <a:p>
            <a:pPr marL="514350" indent="-514350" algn="just" rtl="1">
              <a:buClr>
                <a:srgbClr val="00FF00"/>
              </a:buClr>
              <a:buSzPct val="100000"/>
              <a:buFont typeface="+mj-lt"/>
              <a:buAutoNum type="arabicParenR"/>
            </a:pPr>
            <a:r>
              <a:rPr lang="ar-SA" dirty="0" smtClean="0"/>
              <a:t>الثمار شديدة التنوع الا انها عضو ثابت في النباتات لذلك تعتبر احد الاسس الهامة في تمييز الانواع والأجناس والفصائل النباتية.</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6"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7"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2625" y="533400"/>
            <a:ext cx="7772400" cy="5562600"/>
          </a:xfrm>
        </p:spPr>
        <p:txBody>
          <a:bodyPr/>
          <a:lstStyle/>
          <a:p>
            <a:pPr algn="just" rtl="1">
              <a:buNone/>
            </a:pPr>
            <a:r>
              <a:rPr lang="ar-SA" sz="4000" b="1" dirty="0" smtClean="0">
                <a:solidFill>
                  <a:srgbClr val="FFFF00"/>
                </a:solidFill>
              </a:rPr>
              <a:t>أنواع الثمار:</a:t>
            </a:r>
          </a:p>
          <a:p>
            <a:pPr algn="just" rtl="1">
              <a:buNone/>
            </a:pPr>
            <a:endParaRPr lang="ar-SA" sz="4000" b="1" dirty="0" smtClean="0">
              <a:solidFill>
                <a:srgbClr val="FFFF00"/>
              </a:solidFill>
            </a:endParaRPr>
          </a:p>
          <a:p>
            <a:pPr marL="514350" indent="-514350" algn="just" rtl="1">
              <a:buClr>
                <a:srgbClr val="FFFF00"/>
              </a:buClr>
              <a:buSzPct val="100000"/>
              <a:buFont typeface="+mj-lt"/>
              <a:buAutoNum type="arabicParenR"/>
            </a:pPr>
            <a:r>
              <a:rPr lang="ar-SA" dirty="0" smtClean="0"/>
              <a:t>ثمرة بسيطة </a:t>
            </a:r>
            <a:r>
              <a:rPr lang="en-US" dirty="0" smtClean="0"/>
              <a:t> </a:t>
            </a:r>
            <a:r>
              <a:rPr lang="en-US" dirty="0" smtClean="0">
                <a:solidFill>
                  <a:srgbClr val="00FF00"/>
                </a:solidFill>
              </a:rPr>
              <a:t>simple fruit</a:t>
            </a:r>
            <a:r>
              <a:rPr lang="ar-SA" dirty="0" smtClean="0">
                <a:solidFill>
                  <a:srgbClr val="00FF00"/>
                </a:solidFill>
              </a:rPr>
              <a:t> </a:t>
            </a:r>
            <a:r>
              <a:rPr lang="ar-SA" dirty="0" smtClean="0"/>
              <a:t>عندما تتكون الثمرة من زهرة واحدة.</a:t>
            </a:r>
          </a:p>
          <a:p>
            <a:pPr marL="514350" indent="-514350" algn="just" rtl="1">
              <a:buClr>
                <a:srgbClr val="FFFF00"/>
              </a:buClr>
              <a:buSzPct val="100000"/>
              <a:buFont typeface="+mj-lt"/>
              <a:buAutoNum type="arabicParenR"/>
            </a:pPr>
            <a:endParaRPr lang="ar-SA" dirty="0" smtClean="0"/>
          </a:p>
          <a:p>
            <a:pPr marL="514350" indent="-514350" algn="just" rtl="1">
              <a:buClr>
                <a:srgbClr val="FFFF00"/>
              </a:buClr>
              <a:buSzPct val="100000"/>
              <a:buFont typeface="+mj-lt"/>
              <a:buAutoNum type="arabicParenR"/>
            </a:pPr>
            <a:r>
              <a:rPr lang="ar-SA" dirty="0" smtClean="0"/>
              <a:t>ثمرة مركبة </a:t>
            </a:r>
            <a:r>
              <a:rPr lang="en-US" dirty="0" smtClean="0">
                <a:solidFill>
                  <a:srgbClr val="00FF00"/>
                </a:solidFill>
              </a:rPr>
              <a:t>compound fruit</a:t>
            </a:r>
            <a:r>
              <a:rPr lang="ar-SA" dirty="0" smtClean="0">
                <a:solidFill>
                  <a:srgbClr val="00FF00"/>
                </a:solidFill>
              </a:rPr>
              <a:t> </a:t>
            </a:r>
            <a:r>
              <a:rPr lang="ar-SA" dirty="0" smtClean="0"/>
              <a:t>عندما تتكون الثمرة من نورة.</a:t>
            </a:r>
          </a:p>
          <a:p>
            <a:pPr marL="514350" indent="-514350" algn="just" rtl="1">
              <a:buClr>
                <a:srgbClr val="FFFF00"/>
              </a:buClr>
              <a:buSzPct val="100000"/>
              <a:buFont typeface="+mj-lt"/>
              <a:buAutoNum type="arabicParenR"/>
            </a:pPr>
            <a:endParaRPr lang="ar-SA" dirty="0" smtClean="0"/>
          </a:p>
          <a:p>
            <a:pPr marL="514350" indent="-514350" algn="just" rtl="1">
              <a:buClr>
                <a:srgbClr val="FFFF00"/>
              </a:buClr>
              <a:buSzPct val="100000"/>
              <a:buFont typeface="+mj-lt"/>
              <a:buAutoNum type="arabicParenR"/>
            </a:pPr>
            <a:r>
              <a:rPr lang="ar-SA" dirty="0" smtClean="0"/>
              <a:t>ثمرة متجمعة </a:t>
            </a:r>
            <a:r>
              <a:rPr lang="en-US" dirty="0" smtClean="0">
                <a:solidFill>
                  <a:srgbClr val="00FF00"/>
                </a:solidFill>
              </a:rPr>
              <a:t>aggregate fruit</a:t>
            </a:r>
            <a:r>
              <a:rPr lang="ar-SA" dirty="0" smtClean="0"/>
              <a:t> عندما تتكون الثمرة من زهرة واحدة وكرابل سائبة.</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اساسات تصنيف 4">
  <a:themeElements>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fontScheme name="Training">
      <a:majorFont>
        <a:latin typeface="Arial"/>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charset="0"/>
            <a:cs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charset="0"/>
            <a:cs typeface="Times New Roman" charset="0"/>
          </a:defRPr>
        </a:defPPr>
      </a:lstStyle>
    </a:lnDef>
  </a:objectDefaults>
  <a:extraClrSchemeLst>
    <a:extraClrScheme>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Training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Training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Training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Training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80BC2991256B4BBAB74A332D45CB4A" ma:contentTypeVersion="0" ma:contentTypeDescription="Create a new document." ma:contentTypeScope="" ma:versionID="884229b7f5633272ad59704c62e65e66">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579AAF5B-38E5-4377-AF34-C2348F0D65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36E0F3C5-0A8A-44C8-B114-6C71BFB393D9}">
  <ds:schemaRefs>
    <ds:schemaRef ds:uri="http://schemas.microsoft.com/sharepoint/v3/contenttype/forms"/>
  </ds:schemaRefs>
</ds:datastoreItem>
</file>

<file path=customXml/itemProps3.xml><?xml version="1.0" encoding="utf-8"?>
<ds:datastoreItem xmlns:ds="http://schemas.openxmlformats.org/officeDocument/2006/customXml" ds:itemID="{68A18E02-AE4B-41EB-952E-47151BCF2D85}">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اساسات تصنيف 4</Template>
  <TotalTime>2739</TotalTime>
  <Words>1473</Words>
  <Application>Microsoft Office PowerPoint</Application>
  <PresentationFormat>On-screen Show (4:3)</PresentationFormat>
  <Paragraphs>116</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اساسات تصنيف 4</vt:lpstr>
      <vt:lpstr>أساسيات  تصنيف نباتات زهرية   222 نبت</vt:lpstr>
      <vt:lpstr>رؤية ورسالة جامعة الملك سعود</vt:lpstr>
      <vt:lpstr>رؤية ورسالة كليه العلوم</vt:lpstr>
      <vt:lpstr>رؤية ورسالة قسم النبات والأحياء الدقيقة</vt:lpstr>
      <vt:lpstr>الثمار</vt:lpstr>
      <vt:lpstr>Slide 6</vt:lpstr>
      <vt:lpstr>Slide 7</vt:lpstr>
      <vt:lpstr>Slide 8</vt:lpstr>
      <vt:lpstr>Slide 9</vt:lpstr>
      <vt:lpstr>Slide 10</vt:lpstr>
      <vt:lpstr>الثمار البسيطة</vt:lpstr>
      <vt:lpstr>Slide 12</vt:lpstr>
      <vt:lpstr>الثمار الجافة</vt:lpstr>
      <vt:lpstr>1- الثمار الجافة الغير متفتحة Indehiscent fruits</vt:lpstr>
      <vt:lpstr>Slide 15</vt:lpstr>
      <vt:lpstr>Slide 16</vt:lpstr>
      <vt:lpstr>Slide 17</vt:lpstr>
      <vt:lpstr>Slide 18</vt:lpstr>
      <vt:lpstr>Slide 19</vt:lpstr>
      <vt:lpstr>Slide 20</vt:lpstr>
      <vt:lpstr>2- الثمار الجافة المتفتحة Dehiscent fruits</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أساسيات  تصنيف نباتات زهرية   222 نبت</dc:title>
  <dc:creator>Seham</dc:creator>
  <cp:lastModifiedBy>seham</cp:lastModifiedBy>
  <cp:revision>148</cp:revision>
  <cp:lastPrinted>1601-01-01T00:00:00Z</cp:lastPrinted>
  <dcterms:created xsi:type="dcterms:W3CDTF">2010-10-23T12:59:33Z</dcterms:created>
  <dcterms:modified xsi:type="dcterms:W3CDTF">2017-01-25T07:01:28Z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TC010756331033</vt:lpwstr>
  </property>
</Properties>
</file>