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9"/>
  </p:notesMasterIdLst>
  <p:handoutMasterIdLst>
    <p:handoutMasterId r:id="rId50"/>
  </p:handoutMasterIdLst>
  <p:sldIdLst>
    <p:sldId id="267" r:id="rId5"/>
    <p:sldId id="268" r:id="rId6"/>
    <p:sldId id="366" r:id="rId7"/>
    <p:sldId id="269" r:id="rId8"/>
    <p:sldId id="282" r:id="rId9"/>
    <p:sldId id="342" r:id="rId10"/>
    <p:sldId id="325" r:id="rId11"/>
    <p:sldId id="341" r:id="rId12"/>
    <p:sldId id="326" r:id="rId13"/>
    <p:sldId id="327" r:id="rId14"/>
    <p:sldId id="344" r:id="rId15"/>
    <p:sldId id="362" r:id="rId16"/>
    <p:sldId id="345" r:id="rId17"/>
    <p:sldId id="352" r:id="rId18"/>
    <p:sldId id="353" r:id="rId19"/>
    <p:sldId id="363" r:id="rId20"/>
    <p:sldId id="365" r:id="rId21"/>
    <p:sldId id="328" r:id="rId22"/>
    <p:sldId id="354" r:id="rId23"/>
    <p:sldId id="364" r:id="rId24"/>
    <p:sldId id="329" r:id="rId25"/>
    <p:sldId id="340" r:id="rId26"/>
    <p:sldId id="339" r:id="rId27"/>
    <p:sldId id="330" r:id="rId28"/>
    <p:sldId id="347" r:id="rId29"/>
    <p:sldId id="331" r:id="rId30"/>
    <p:sldId id="332" r:id="rId31"/>
    <p:sldId id="333" r:id="rId32"/>
    <p:sldId id="346" r:id="rId33"/>
    <p:sldId id="350" r:id="rId34"/>
    <p:sldId id="351" r:id="rId35"/>
    <p:sldId id="334" r:id="rId36"/>
    <p:sldId id="335" r:id="rId37"/>
    <p:sldId id="348" r:id="rId38"/>
    <p:sldId id="336" r:id="rId39"/>
    <p:sldId id="360" r:id="rId40"/>
    <p:sldId id="361" r:id="rId41"/>
    <p:sldId id="337" r:id="rId42"/>
    <p:sldId id="338" r:id="rId43"/>
    <p:sldId id="349" r:id="rId44"/>
    <p:sldId id="355" r:id="rId45"/>
    <p:sldId id="359" r:id="rId46"/>
    <p:sldId id="356" r:id="rId47"/>
    <p:sldId id="357" r:id="rId48"/>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66FF"/>
    <a:srgbClr val="00CCFF"/>
    <a:srgbClr val="00FF00"/>
    <a:srgbClr val="FFCC00"/>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com.sa/imgres?imgurl=http://upload.wikimedia.org/wikipedia/commons/thumb/d/de/Soldier_0875.JPG/220px-Soldier_0875.JPG&amp;imgrefurl=http://en.wikipedia.org/wiki/Entomophily&amp;usg=__FJ3X34CvoegwvdENWsPpeyEF8Uo=&amp;h=180&amp;w=220&amp;sz=11&amp;hl=ar&amp;start=9&amp;zoom=0&amp;itbs=1&amp;tbnid=uSC1BL4r4N9T0M:&amp;tbnh=88&amp;tbnw=107&amp;prev=/images?q=Entomophily&amp;hl=ar&amp;safe=active&amp;sa=X&amp;gbv=2&amp;tbs=isch:1"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السابعه</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096000"/>
          </a:xfrm>
        </p:spPr>
        <p:txBody>
          <a:bodyPr/>
          <a:lstStyle/>
          <a:p>
            <a:pPr algn="ctr" rtl="1" eaLnBrk="0" hangingPunct="0">
              <a:spcBef>
                <a:spcPct val="0"/>
              </a:spcBef>
              <a:buNone/>
            </a:pPr>
            <a:r>
              <a:rPr lang="ar-SA" sz="4400" b="1" kern="1200" dirty="0" smtClean="0">
                <a:solidFill>
                  <a:srgbClr val="00FF00"/>
                </a:solidFill>
                <a:latin typeface="Calibri" pitchFamily="34" charset="0"/>
                <a:ea typeface="Calibri" pitchFamily="34" charset="0"/>
                <a:cs typeface="Arial" pitchFamily="34" charset="0"/>
              </a:rPr>
              <a:t>ثانياً :التلقيح بواسطة الحيوانات </a:t>
            </a:r>
            <a:r>
              <a:rPr lang="en-US" sz="4400" b="1" kern="1200" dirty="0" err="1" smtClean="0">
                <a:solidFill>
                  <a:srgbClr val="00FF00"/>
                </a:solidFill>
                <a:latin typeface="Calibri" pitchFamily="34" charset="0"/>
                <a:ea typeface="Calibri" pitchFamily="34" charset="0"/>
                <a:cs typeface="Arial" pitchFamily="34" charset="0"/>
              </a:rPr>
              <a:t>zoidiophilae</a:t>
            </a:r>
            <a:r>
              <a:rPr lang="ar-SA" sz="4400" b="1" kern="1200" dirty="0" smtClean="0">
                <a:solidFill>
                  <a:srgbClr val="00FF00"/>
                </a:solidFill>
                <a:latin typeface="Calibri" pitchFamily="34" charset="0"/>
                <a:ea typeface="Calibri" pitchFamily="34" charset="0"/>
                <a:cs typeface="Arial" pitchFamily="34" charset="0"/>
              </a:rPr>
              <a:t>:</a:t>
            </a:r>
          </a:p>
          <a:p>
            <a:pPr algn="just" rtl="1" eaLnBrk="0" hangingPunct="0">
              <a:spcBef>
                <a:spcPct val="0"/>
              </a:spcBef>
              <a:buNone/>
            </a:pPr>
            <a:endParaRPr lang="en-US" kern="1200" dirty="0" smtClean="0">
              <a:latin typeface="Calibri" pitchFamily="34" charset="0"/>
              <a:ea typeface="Calibri" pitchFamily="34" charset="0"/>
              <a:cs typeface="Arial" pitchFamily="34" charset="0"/>
            </a:endParaRPr>
          </a:p>
          <a:p>
            <a:pPr lvl="0" algn="just" rtl="1" eaLnBrk="0" hangingPunct="0">
              <a:spcBef>
                <a:spcPct val="0"/>
              </a:spcBef>
              <a:buNone/>
            </a:pPr>
            <a:r>
              <a:rPr lang="ar-SA" sz="4400" b="1" kern="1200" dirty="0" smtClean="0">
                <a:solidFill>
                  <a:srgbClr val="FF0000"/>
                </a:solidFill>
                <a:latin typeface="Calibri" pitchFamily="34" charset="0"/>
                <a:ea typeface="Calibri" pitchFamily="34" charset="0"/>
                <a:cs typeface="Arial" pitchFamily="34" charset="0"/>
              </a:rPr>
              <a:t>1- بواسطة الحشرات </a:t>
            </a:r>
            <a:r>
              <a:rPr lang="en-US" sz="4400" b="1" kern="1200" dirty="0" smtClean="0">
                <a:solidFill>
                  <a:srgbClr val="FF0000"/>
                </a:solidFill>
                <a:latin typeface="Calibri" pitchFamily="34" charset="0"/>
                <a:ea typeface="Calibri" pitchFamily="34" charset="0"/>
                <a:cs typeface="Arial" pitchFamily="34" charset="0"/>
              </a:rPr>
              <a:t> </a:t>
            </a:r>
            <a:r>
              <a:rPr lang="en-US" sz="4400" b="1" kern="1200" dirty="0" err="1" smtClean="0">
                <a:solidFill>
                  <a:srgbClr val="FF0000"/>
                </a:solidFill>
                <a:latin typeface="Calibri" pitchFamily="34" charset="0"/>
                <a:ea typeface="Calibri" pitchFamily="34" charset="0"/>
                <a:cs typeface="Arial" pitchFamily="34" charset="0"/>
              </a:rPr>
              <a:t>Entomophilae</a:t>
            </a:r>
            <a:r>
              <a:rPr lang="en-US" sz="4400" b="1" kern="1200" dirty="0" smtClean="0">
                <a:solidFill>
                  <a:srgbClr val="FF0000"/>
                </a:solidFill>
                <a:latin typeface="Calibri" pitchFamily="34" charset="0"/>
                <a:ea typeface="Calibri" pitchFamily="34" charset="0"/>
                <a:cs typeface="Arial" pitchFamily="34" charset="0"/>
              </a:rPr>
              <a:t> </a:t>
            </a:r>
            <a:r>
              <a:rPr lang="ar-SA" sz="4400" b="1" kern="1200" dirty="0" smtClean="0">
                <a:solidFill>
                  <a:srgbClr val="FF0000"/>
                </a:solidFill>
                <a:latin typeface="Calibri" pitchFamily="34" charset="0"/>
                <a:ea typeface="Calibri" pitchFamily="34" charset="0"/>
                <a:cs typeface="Arial" pitchFamily="34" charset="0"/>
              </a:rPr>
              <a:t>:</a:t>
            </a:r>
            <a:endParaRPr lang="en-US" sz="4400" b="1" kern="1200" dirty="0" smtClean="0">
              <a:solidFill>
                <a:srgbClr val="FF0000"/>
              </a:solidFill>
              <a:latin typeface="Calibri" pitchFamily="34" charset="0"/>
              <a:ea typeface="Calibri" pitchFamily="34" charset="0"/>
              <a:cs typeface="Arial" pitchFamily="34" charset="0"/>
            </a:endParaRPr>
          </a:p>
          <a:p>
            <a:pPr lvl="0" algn="just" rtl="1" eaLnBrk="0" hangingPunct="0">
              <a:spcBef>
                <a:spcPct val="0"/>
              </a:spcBef>
              <a:buNone/>
            </a:pPr>
            <a:r>
              <a:rPr lang="ar-SA" kern="1200" dirty="0" smtClean="0">
                <a:latin typeface="Calibri" pitchFamily="34" charset="0"/>
                <a:ea typeface="Calibri" pitchFamily="34" charset="0"/>
                <a:cs typeface="Arial" pitchFamily="34" charset="0"/>
              </a:rPr>
              <a:t>مثل النحل ، الفراشات ، الدبابير ، الذباب</a:t>
            </a:r>
            <a:r>
              <a:rPr lang="en-US" kern="1200" dirty="0" smtClean="0">
                <a:latin typeface="Calibri" pitchFamily="34" charset="0"/>
                <a:ea typeface="Calibri" pitchFamily="34" charset="0"/>
                <a:cs typeface="Arial" pitchFamily="34" charset="0"/>
              </a:rPr>
              <a:t> </a:t>
            </a:r>
            <a:r>
              <a:rPr lang="ar-SA" kern="1200" dirty="0" smtClean="0">
                <a:latin typeface="Calibri" pitchFamily="34" charset="0"/>
                <a:ea typeface="Calibri" pitchFamily="34" charset="0"/>
                <a:cs typeface="Arial" pitchFamily="34" charset="0"/>
              </a:rPr>
              <a:t> والنمل ، وتزور الحشرات الأزهار لا لغرض تلقيحها ولكن لتتغذي على رحيقها او حبوب لقاحها او كليهما معاً.</a:t>
            </a:r>
          </a:p>
          <a:p>
            <a:pPr lvl="0" algn="just" rtl="1" eaLnBrk="0" hangingPunct="0">
              <a:spcBef>
                <a:spcPct val="0"/>
              </a:spcBef>
              <a:buNone/>
            </a:pPr>
            <a:endParaRPr lang="ar-SA" kern="1200" dirty="0" smtClean="0">
              <a:latin typeface="Calibri" pitchFamily="34" charset="0"/>
              <a:ea typeface="Calibri" pitchFamily="34" charset="0"/>
              <a:cs typeface="Arial" pitchFamily="34" charset="0"/>
            </a:endParaRPr>
          </a:p>
          <a:p>
            <a:pPr lvl="0" algn="just" rtl="1" eaLnBrk="0" hangingPunct="0">
              <a:spcBef>
                <a:spcPct val="0"/>
              </a:spcBef>
              <a:buNone/>
            </a:pPr>
            <a:r>
              <a:rPr lang="ar-SA" kern="1200" dirty="0" smtClean="0">
                <a:solidFill>
                  <a:srgbClr val="FFFF00"/>
                </a:solidFill>
                <a:latin typeface="Calibri" pitchFamily="34" charset="0"/>
                <a:ea typeface="Calibri" pitchFamily="34" charset="0"/>
                <a:cs typeface="Arial" pitchFamily="34" charset="0"/>
              </a:rPr>
              <a:t>من أهم صفات النباتات حشريه التلقيح:</a:t>
            </a:r>
          </a:p>
          <a:p>
            <a:pPr lvl="0" algn="just" rtl="1" eaLnBrk="0" hangingPunct="0">
              <a:spcBef>
                <a:spcPct val="0"/>
              </a:spcBef>
              <a:buNone/>
            </a:pPr>
            <a:endParaRPr lang="en-US" kern="1200" dirty="0" smtClean="0">
              <a:latin typeface="Calibri" pitchFamily="34" charset="0"/>
              <a:ea typeface="Calibri" pitchFamily="34" charset="0"/>
              <a:cs typeface="Arial" pitchFamily="34" charset="0"/>
            </a:endParaRPr>
          </a:p>
          <a:p>
            <a:pPr marL="514350" indent="-514350" algn="just" rtl="1" eaLnBrk="0" hangingPunct="0">
              <a:spcBef>
                <a:spcPct val="0"/>
              </a:spcBef>
              <a:buClr>
                <a:srgbClr val="FFFF00"/>
              </a:buClr>
              <a:buSzPct val="100000"/>
              <a:buFont typeface="+mj-lt"/>
              <a:buAutoNum type="arabicPeriod"/>
            </a:pPr>
            <a:r>
              <a:rPr lang="ar-SA" kern="1200" dirty="0" smtClean="0">
                <a:latin typeface="Calibri" pitchFamily="34" charset="0"/>
                <a:ea typeface="Calibri" pitchFamily="34" charset="0"/>
                <a:cs typeface="Arial" pitchFamily="34" charset="0"/>
              </a:rPr>
              <a:t>تلون البتلات والسبلات بألوان زاهية والأزهار تكون ذات روائح شذيه،  قد ترسل بعض الازهار روائح كريهة الا انها تجذب نوع خاص من الحشرات واحيانا تتلون القنابات.</a:t>
            </a:r>
          </a:p>
          <a:p>
            <a:pPr algn="just" rtl="1" eaLnBrk="0" hangingPunct="0">
              <a:spcBef>
                <a:spcPct val="0"/>
              </a:spcBef>
              <a:buNone/>
            </a:pPr>
            <a:endParaRPr lang="ar-SA" kern="1200" dirty="0" smtClean="0">
              <a:latin typeface="Calibri" pitchFamily="34" charset="0"/>
              <a:ea typeface="Calibri" pitchFamily="34" charset="0"/>
              <a:cs typeface="Arial" pitchFamily="34" charset="0"/>
            </a:endParaRPr>
          </a:p>
          <a:p>
            <a:pPr algn="just" rtl="1" eaLnBrk="0" hangingPunct="0">
              <a:spcBef>
                <a:spcPct val="0"/>
              </a:spcBef>
            </a:pPr>
            <a:endParaRPr lang="en-US" kern="1200" dirty="0" smtClean="0">
              <a:latin typeface="Calibri" pitchFamily="34" charset="0"/>
              <a:ea typeface="Calibri" pitchFamily="34" charset="0"/>
              <a:cs typeface="Arial" pitchFamily="34" charset="0"/>
            </a:endParaRP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5"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457200"/>
            <a:ext cx="8153400" cy="6096000"/>
          </a:xfrm>
          <a:prstGeom prst="rect">
            <a:avLst/>
          </a:prstGeom>
        </p:spPr>
        <p:txBody>
          <a:bodyPr/>
          <a:lstStyle/>
          <a:p>
            <a:pPr marL="514350" indent="-514350" algn="just" rtl="1" eaLnBrk="0" hangingPunct="0">
              <a:lnSpc>
                <a:spcPct val="90000"/>
              </a:lnSpc>
              <a:buClr>
                <a:srgbClr val="FFFF00"/>
              </a:buClr>
              <a:buSzPct val="100000"/>
              <a:buFont typeface="+mj-lt"/>
              <a:buAutoNum type="arabicPeriod" startAt="2"/>
            </a:pPr>
            <a:r>
              <a:rPr lang="ar-SA" sz="3200" dirty="0" smtClean="0">
                <a:latin typeface="Calibri" pitchFamily="34" charset="0"/>
                <a:ea typeface="Calibri" pitchFamily="34" charset="0"/>
                <a:cs typeface="Arial" pitchFamily="34" charset="0"/>
              </a:rPr>
              <a:t>افراز رحيق </a:t>
            </a:r>
            <a:r>
              <a:rPr lang="en-US" sz="3200" dirty="0" smtClean="0">
                <a:solidFill>
                  <a:srgbClr val="FF0000"/>
                </a:solidFill>
                <a:latin typeface="Calibri" pitchFamily="34" charset="0"/>
                <a:ea typeface="Calibri" pitchFamily="34" charset="0"/>
                <a:cs typeface="Arial" pitchFamily="34" charset="0"/>
              </a:rPr>
              <a:t>nectars</a:t>
            </a:r>
            <a:r>
              <a:rPr lang="ar-SA" sz="3200" dirty="0" smtClean="0">
                <a:latin typeface="Calibri" pitchFamily="34" charset="0"/>
                <a:ea typeface="Calibri" pitchFamily="34" charset="0"/>
                <a:cs typeface="Arial" pitchFamily="34" charset="0"/>
              </a:rPr>
              <a:t> وتتغذى الحشرات ويرقاتها على هذا الرحيق وهو عباره عن محلول سكري مخفف ، ووجود الغدد الرحيقية في الزهرة يساعد على التلقيح الخلطي.</a:t>
            </a:r>
          </a:p>
          <a:p>
            <a:pPr marL="514350" indent="-514350" algn="just" rtl="1" eaLnBrk="0" hangingPunct="0">
              <a:lnSpc>
                <a:spcPct val="90000"/>
              </a:lnSpc>
              <a:buClr>
                <a:srgbClr val="FFFF00"/>
              </a:buClr>
              <a:buSzPct val="100000"/>
            </a:pPr>
            <a:endParaRPr lang="ar-SA" sz="3200" dirty="0" smtClean="0">
              <a:latin typeface="Calibri" pitchFamily="34" charset="0"/>
              <a:ea typeface="Calibri" pitchFamily="34" charset="0"/>
              <a:cs typeface="Arial" pitchFamily="34" charset="0"/>
            </a:endParaRPr>
          </a:p>
          <a:p>
            <a:pPr marL="514350" indent="-514350" algn="just" rtl="1" eaLnBrk="0" hangingPunct="0">
              <a:lnSpc>
                <a:spcPct val="90000"/>
              </a:lnSpc>
              <a:buClr>
                <a:srgbClr val="FFFF00"/>
              </a:buClr>
              <a:buSzPct val="100000"/>
              <a:buFont typeface="+mj-lt"/>
              <a:buAutoNum type="arabicPeriod" startAt="3"/>
            </a:pPr>
            <a:endParaRPr lang="ar-SA" sz="3200" dirty="0" smtClean="0">
              <a:latin typeface="Calibri" pitchFamily="34" charset="0"/>
              <a:ea typeface="Calibri" pitchFamily="34" charset="0"/>
              <a:cs typeface="Arial" pitchFamily="34" charset="0"/>
            </a:endParaRPr>
          </a:p>
          <a:p>
            <a:pPr marL="342900" marR="0" lvl="0" indent="-342900" algn="just" defTabSz="914400" rtl="1" eaLnBrk="0" fontAlgn="base" latinLnBrk="0" hangingPunct="0">
              <a:lnSpc>
                <a:spcPct val="90000"/>
              </a:lnSpc>
              <a:spcBef>
                <a:spcPct val="0"/>
              </a:spcBef>
              <a:spcAft>
                <a:spcPct val="0"/>
              </a:spcAft>
              <a:buClr>
                <a:schemeClr val="tx2"/>
              </a:buClr>
              <a:buSzPct val="75000"/>
              <a:tabLst/>
              <a:defRPr/>
            </a:pPr>
            <a:endParaRPr kumimoji="0" lang="ar-SA" sz="3200" b="0" i="0" u="none" strike="noStrike" kern="1200" cap="none" spc="0" normalizeH="0" baseline="0" noProof="0" dirty="0" smtClean="0">
              <a:ln>
                <a:noFill/>
              </a:ln>
              <a:solidFill>
                <a:schemeClr val="tx1"/>
              </a:solidFill>
              <a:effectLst/>
              <a:uLnTx/>
              <a:uFillTx/>
              <a:latin typeface="Calibri" pitchFamily="34" charset="0"/>
              <a:ea typeface="Calibri" pitchFamily="34" charset="0"/>
              <a:cs typeface="Arial" pitchFamily="34" charset="0"/>
            </a:endParaRPr>
          </a:p>
          <a:p>
            <a:pPr marL="342900" marR="0" lvl="0" indent="-342900" algn="just" defTabSz="914400" rtl="1" eaLnBrk="0" fontAlgn="base" latinLnBrk="0" hangingPunct="0">
              <a:lnSpc>
                <a:spcPct val="90000"/>
              </a:lnSpc>
              <a:spcBef>
                <a:spcPct val="0"/>
              </a:spcBef>
              <a:spcAft>
                <a:spcPct val="0"/>
              </a:spcAft>
              <a:buClr>
                <a:schemeClr val="tx2"/>
              </a:buClr>
              <a:buSzPct val="75000"/>
              <a:buFont typeface="Wingdings" pitchFamily="2" charset="2"/>
              <a:buChar char="l"/>
              <a:tabLst/>
              <a:defRPr/>
            </a:pPr>
            <a:endParaRPr kumimoji="0" lang="ar-SA" sz="3200" b="0" i="0" u="none" strike="noStrike" kern="1200" cap="none" spc="0" normalizeH="0" baseline="0" noProof="0" dirty="0" smtClean="0">
              <a:ln>
                <a:noFill/>
              </a:ln>
              <a:solidFill>
                <a:schemeClr val="tx1"/>
              </a:solidFill>
              <a:effectLst/>
              <a:uLnTx/>
              <a:uFillTx/>
              <a:latin typeface="Calibri" pitchFamily="34" charset="0"/>
              <a:ea typeface="Calibri" pitchFamily="34" charset="0"/>
              <a:cs typeface="Arial" pitchFamily="34" charset="0"/>
            </a:endParaRPr>
          </a:p>
          <a:p>
            <a:pPr marL="342900" marR="0" lvl="0" indent="-342900" algn="just" defTabSz="914400" rtl="1" eaLnBrk="0" fontAlgn="base" latinLnBrk="0" hangingPunct="0">
              <a:lnSpc>
                <a:spcPct val="90000"/>
              </a:lnSpc>
              <a:spcBef>
                <a:spcPct val="0"/>
              </a:spcBef>
              <a:spcAft>
                <a:spcPct val="0"/>
              </a:spcAft>
              <a:buClr>
                <a:schemeClr val="tx2"/>
              </a:buClr>
              <a:buSzPct val="75000"/>
              <a:buFont typeface="Wingdings" pitchFamily="2" charset="2"/>
              <a:buChar char="l"/>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Calibri"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3" name="Picture 2" descr="insect pll.bmp"/>
          <p:cNvPicPr>
            <a:picLocks noChangeAspect="1"/>
          </p:cNvPicPr>
          <p:nvPr/>
        </p:nvPicPr>
        <p:blipFill>
          <a:blip r:embed="rId2" cstate="email"/>
          <a:stretch>
            <a:fillRect/>
          </a:stretch>
        </p:blipFill>
        <p:spPr>
          <a:xfrm>
            <a:off x="685800" y="2514600"/>
            <a:ext cx="5105401" cy="36460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neyguids.jpg"/>
          <p:cNvPicPr>
            <a:picLocks noChangeAspect="1"/>
          </p:cNvPicPr>
          <p:nvPr/>
        </p:nvPicPr>
        <p:blipFill>
          <a:blip r:embed="rId2" cstate="email"/>
          <a:stretch>
            <a:fillRect/>
          </a:stretch>
        </p:blipFill>
        <p:spPr>
          <a:xfrm>
            <a:off x="5638800" y="1752600"/>
            <a:ext cx="2794000" cy="3479800"/>
          </a:xfrm>
          <a:prstGeom prst="rect">
            <a:avLst/>
          </a:prstGeom>
        </p:spPr>
      </p:pic>
      <p:sp>
        <p:nvSpPr>
          <p:cNvPr id="4" name="Rectangle 3"/>
          <p:cNvSpPr/>
          <p:nvPr/>
        </p:nvSpPr>
        <p:spPr>
          <a:xfrm>
            <a:off x="457200" y="533400"/>
            <a:ext cx="4800600" cy="5853910"/>
          </a:xfrm>
          <a:prstGeom prst="rect">
            <a:avLst/>
          </a:prstGeom>
        </p:spPr>
        <p:txBody>
          <a:bodyPr wrap="square">
            <a:spAutoFit/>
          </a:bodyPr>
          <a:lstStyle/>
          <a:p>
            <a:pPr marL="514350" lvl="0" indent="-514350" algn="just" rtl="1" eaLnBrk="0" hangingPunct="0">
              <a:lnSpc>
                <a:spcPct val="90000"/>
              </a:lnSpc>
              <a:buClr>
                <a:srgbClr val="FFFF00"/>
              </a:buClr>
              <a:buSzPct val="100000"/>
              <a:buFont typeface="+mj-lt"/>
              <a:buAutoNum type="arabicPeriod" startAt="3"/>
            </a:pPr>
            <a:r>
              <a:rPr kumimoji="0" lang="ar-SA" sz="3200" dirty="0" smtClean="0">
                <a:solidFill>
                  <a:srgbClr val="FF66FF"/>
                </a:solidFill>
                <a:latin typeface="Calibri" pitchFamily="34" charset="0"/>
                <a:ea typeface="Calibri" pitchFamily="34" charset="0"/>
                <a:cs typeface="Arial" pitchFamily="34" charset="0"/>
              </a:rPr>
              <a:t>وجود ما يسمى مرشد الرحيق </a:t>
            </a:r>
            <a:r>
              <a:rPr kumimoji="0" lang="en-US" sz="3200" dirty="0" smtClean="0">
                <a:latin typeface="Calibri" pitchFamily="34" charset="0"/>
                <a:ea typeface="Calibri" pitchFamily="34" charset="0"/>
                <a:cs typeface="Arial" pitchFamily="34" charset="0"/>
              </a:rPr>
              <a:t>honey</a:t>
            </a:r>
            <a:r>
              <a:rPr kumimoji="0" lang="en-US" sz="3200" dirty="0" smtClean="0">
                <a:solidFill>
                  <a:srgbClr val="FF66FF"/>
                </a:solidFill>
                <a:latin typeface="Calibri" pitchFamily="34" charset="0"/>
                <a:ea typeface="Calibri" pitchFamily="34" charset="0"/>
                <a:cs typeface="Arial" pitchFamily="34" charset="0"/>
              </a:rPr>
              <a:t> </a:t>
            </a:r>
            <a:r>
              <a:rPr kumimoji="0" lang="en-US" sz="3200" dirty="0" smtClean="0">
                <a:latin typeface="Calibri" pitchFamily="34" charset="0"/>
                <a:ea typeface="Calibri" pitchFamily="34" charset="0"/>
                <a:cs typeface="Arial" pitchFamily="34" charset="0"/>
              </a:rPr>
              <a:t>guides</a:t>
            </a:r>
            <a:r>
              <a:rPr kumimoji="0" lang="ar-SA" sz="3200" dirty="0" smtClean="0">
                <a:solidFill>
                  <a:srgbClr val="FF66FF"/>
                </a:solidFill>
                <a:latin typeface="Calibri" pitchFamily="34" charset="0"/>
                <a:ea typeface="Calibri" pitchFamily="34" charset="0"/>
                <a:cs typeface="Arial" pitchFamily="34" charset="0"/>
              </a:rPr>
              <a:t> او دليل الحشرة والرحيق عادة يكون موضعه تحت المبيض وفي الأزهار العلويه يوجد القرص الغدي أعلى المبيض وقد يوجد في جدار المبيض نفسه وقد يوجد خارج الزهرة تحت او اسفل البتلات ، ومرشد الحشرات هو عباره عن خطوط على البتلات تأخذ خطوط والوان مختلفة تستدل فيها الحشره على موضع الرحيق.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1"/>
            <a:ext cx="8305800" cy="2308324"/>
          </a:xfrm>
          <a:prstGeom prst="rect">
            <a:avLst/>
          </a:prstGeom>
        </p:spPr>
        <p:txBody>
          <a:bodyPr wrap="square">
            <a:spAutoFit/>
          </a:bodyPr>
          <a:lstStyle/>
          <a:p>
            <a:pPr marL="514350" indent="-514350" algn="just" rtl="1" eaLnBrk="0" hangingPunct="0">
              <a:lnSpc>
                <a:spcPct val="90000"/>
              </a:lnSpc>
              <a:buClr>
                <a:srgbClr val="FFFF00"/>
              </a:buClr>
              <a:buSzPct val="100000"/>
              <a:buFont typeface="+mj-lt"/>
              <a:buAutoNum type="arabicPeriod" startAt="4"/>
            </a:pPr>
            <a:r>
              <a:rPr kumimoji="0" lang="ar-SA" sz="3200" dirty="0" smtClean="0">
                <a:solidFill>
                  <a:srgbClr val="FFC000"/>
                </a:solidFill>
                <a:latin typeface="Calibri" pitchFamily="34" charset="0"/>
                <a:ea typeface="Calibri" pitchFamily="34" charset="0"/>
                <a:cs typeface="Arial" pitchFamily="34" charset="0"/>
              </a:rPr>
              <a:t>وجود كميه كبيرة من حبوب اللقاح ، كافيه لعمليه التلقيح ولغذاء الحشرات التي تزورها كما في النمل.</a:t>
            </a:r>
          </a:p>
          <a:p>
            <a:pPr marL="514350" indent="-514350" algn="just" rtl="1" eaLnBrk="0" hangingPunct="0">
              <a:lnSpc>
                <a:spcPct val="90000"/>
              </a:lnSpc>
              <a:buClr>
                <a:srgbClr val="FFFF00"/>
              </a:buClr>
              <a:buSzPct val="100000"/>
            </a:pPr>
            <a:endParaRPr kumimoji="0" lang="ar-SA" sz="3200" dirty="0" smtClean="0">
              <a:latin typeface="Calibri" pitchFamily="34" charset="0"/>
              <a:ea typeface="Calibri" pitchFamily="34" charset="0"/>
              <a:cs typeface="Arial" pitchFamily="34" charset="0"/>
            </a:endParaRPr>
          </a:p>
          <a:p>
            <a:pPr marL="514350" indent="-514350" algn="just" rtl="1" eaLnBrk="0" hangingPunct="0">
              <a:lnSpc>
                <a:spcPct val="90000"/>
              </a:lnSpc>
              <a:buClr>
                <a:srgbClr val="FFFF00"/>
              </a:buClr>
              <a:buSzPct val="100000"/>
              <a:buFont typeface="+mj-lt"/>
              <a:buAutoNum type="arabicPeriod" startAt="5"/>
            </a:pPr>
            <a:r>
              <a:rPr kumimoji="0" lang="ar-SA" sz="3200" dirty="0" smtClean="0">
                <a:solidFill>
                  <a:srgbClr val="00CCFF"/>
                </a:solidFill>
                <a:latin typeface="Calibri" pitchFamily="34" charset="0"/>
                <a:ea typeface="Calibri" pitchFamily="34" charset="0"/>
                <a:cs typeface="Arial" pitchFamily="34" charset="0"/>
              </a:rPr>
              <a:t>حبوب اللقاح هنا تكون خشنه ولها اشواك </a:t>
            </a:r>
            <a:r>
              <a:rPr kumimoji="0" lang="en-US" sz="3200" dirty="0" smtClean="0">
                <a:solidFill>
                  <a:srgbClr val="FF0000"/>
                </a:solidFill>
                <a:latin typeface="Calibri" pitchFamily="34" charset="0"/>
                <a:ea typeface="Calibri" pitchFamily="34" charset="0"/>
                <a:cs typeface="Arial" pitchFamily="34" charset="0"/>
              </a:rPr>
              <a:t>SPINS</a:t>
            </a:r>
            <a:r>
              <a:rPr kumimoji="0" lang="ar-SA" sz="3200" dirty="0" smtClean="0">
                <a:solidFill>
                  <a:srgbClr val="00CCFF"/>
                </a:solidFill>
                <a:latin typeface="Calibri" pitchFamily="34" charset="0"/>
                <a:ea typeface="Calibri" pitchFamily="34" charset="0"/>
                <a:cs typeface="Arial" pitchFamily="34" charset="0"/>
              </a:rPr>
              <a:t> ولزجه لتلتصق على الحشرة والمياسم تكون لزجه وليست متفرعة.</a:t>
            </a:r>
            <a:endParaRPr kumimoji="0" lang="ar-SA" sz="3200" dirty="0" smtClean="0">
              <a:latin typeface="Calibri" pitchFamily="34" charset="0"/>
              <a:ea typeface="Calibri" pitchFamily="34" charset="0"/>
              <a:cs typeface="Arial" pitchFamily="34" charset="0"/>
            </a:endParaRPr>
          </a:p>
        </p:txBody>
      </p:sp>
      <p:sp>
        <p:nvSpPr>
          <p:cNvPr id="28674" name="AutoShape 2" descr="data:image/jpg;base64,/9j/4AAQSkZJRgABAQAAAQABAAD/2wCEAAkGBhISERQUExIWFBUVFRoWFRQXFxoUHBQWFRcYFBcUFxQcHjIfFxklGRUcHy8gIzMpLCwsFyEyNTAtNi8rLCkBCQoKDgwOGQ8PGjYfHyQsLy4tLCwsLCwpLCksLCwtLC8sKiwsKSw1KSkwLC4sLCwsKTEsLCkpLSwpKSwsLCwpNf/AABEIAFgAawMBIgACEQEDEQH/xAAcAAABBQEBAQAAAAAAAAAAAAAFAAIDBAYHAQj/xAA2EAACAQMCBAQDBwIHAAAAAAABAhEAAwQSIQUGMUETIlFhMnGBBxQjQqGxwWLwFTRDcpHS4f/EABkBAAMBAQEAAAAAAAAAAAAAAAECAwQABf/EACERAAICAgICAwEAAAAAAAAAAAABAhEDIRIxIkETMlEE/9oADAMBAAIRAxEAPwDM5Nnah5wyaINfrzWK8yIj2Dv8O71JY4eKuvcFPtrJAAknsKcTiOtYIApxsCo3zQKguZ9LJfgeipxMRuKE2s4g70RzL80LezvTwqtgsM2c6RVDiOaaWNaNNzcJiKEeKkcnsiwb28mimjUKzVtijQa0nCsnUIqmVVtFAVl2NO9U/HrVcRwVZDWYbCM02OSa2CjS5EzUtq3Ipl4717aygKyWBdkz2AKiv3wKZfzxFDMjLnpRimxizmcQDiTOud/6hsAf9w7+sz6mqn3qalwQVOqAZBBUzDKwIKsAdwQf2pnEiS7NpKqzEpqglkBKqxIAlvKQTAlgxq+mK1YzxJpy1VFyvPvUUeP4DiE0ugVKcgGgrZRie3T69YqJb5nrS/EFRovZmMG7VWxbrWz7VasOWry5YkwOtFSrxYwSXP1AAdakXhRO561NwzhvhLqbdj0HpT2ZiayyybqJKU6G52MYmgd28QYrU5YkVnb+M1y4ttFLO7BVUdWZjpCj3JNXxlmgZfyDVdLhrTcz8h5WDHjKpXbzo2sAkTpPQjcxJEHsTQBbFaE41oWwji3tqivPrOlVDN2MwQoksPQ9Ad+mkx1p9pQImY7x1jvHvXZebOXsVsew9nGRrKBSF0FHKAa9BY+cNEEhvSO5qFqL5HRVnEMrDuIAXRk1CV1KVkDaRPUe9UbWLduuFto7sTACKWJJ6AAd61nEczJKXEZrd9fNvcDOSYC67LRqVWgEdNRA22Jobl8dzwuhdaWTDLbQEIraYldPfZtp7GZ3q6k/RZY67DHEuE5/3Kzj3ClqxbZWCuIK3Cp1liqErvdJMwIjrFY23aOqD2Mf+/KjnAcnKvE2HZnt3Nm1y2kIC8rO4IUMI6b0Ey0Nq55LhkGZEggzI6bT06dxXQu2mwzikk0aLBxNhRrF4cqDWw37CsXg8xXLZkqr7yZ2LfNhufrWkx+ZreQQN0bsh/g9DWTLjnHZnnaWgjcYk703w6ltrUkVmSMwLfIJECquBlXcfIs37YBdLgNvX8LNMaSSQI3gmRE9RV/kzj1mxkB8i0LlvSVIIDaSYhwp6kR+tdLXj/DMsDGtp4hcsVXwQg+GW3PQkA9NzWu3F6NnYL+0rmjFRxj37T3LsJ4yIdAAbclLpG/oNu28VmcLlDCzP8lmhXPTHyl8N/kt1fK/0BrEcTlrztLGWPxEsYBgAkkmQABvVjhlzfeqqKihJHVOX/spZZOUqyCALZ8wIBBLEqd5EgDpuZ9K1/POUljEcNf8KQPNp1kxAPyHv+/Q3+UOJo/DrVwoypbtAEsAdXhrDusEkiVPoT6Ve4r93uY7JcCXbVxfhJ1B1IkH+QR7RT/GqGWj5943g6LoVFLaSqKxMEzZtNodRsCDdJ6xM+lajhONZe3bs3NrduzrvMDp13i7eGB6Qtxt+pHpVbGm7nZeNAupc863DIKNaUOnmj4gqsu3lkKYjVL+LcPueDfgJbueG1waNWjyoW0id9wjQZ2PWepyT20i8J8bZTx8rGs5HiWZe2pe2SoDaCQuokqJnSPi6QDvtWV5i4Cbl5mVgSTIXaYgHaOo36+1M4VwjIs+a1fRbzICccwxdD5gHU+U9JAI2MEQd6McoWfvhAFpLJ16S66iNRt3Lmoq5ISRabZYEjYb7V48LlFheTkqkYTI4ZcQkEdP7/ioRqUiQQdiJH1BrteVyqptlnYNaVSWLIpOoGZVfyf8nt0rG3eA2ttIKwZGkmOs/CdqpH+hNbISkkX8C5qVWiJAMekiiK49VsVN6Ih42isyijMkYPhXCb2RcW3ZQu7dFHtuTPYUT4d42Hl2jdUo1q6rEH0DCfmImj32PZq287zEDXaZQTHWVMfPatbzzwCzkXTca4wuLAKKgb8MRJBkbyev6erudS2XirM5zXyFdvcVuW7Ns+HcK3Nar5URx5mJ6dZ+ZNR82/ZomFji9aul4MPP8Dsa7JiZFtsZN2UeGoHmh4UQCWU9xv8AX6VzX7UOYfwFtAGbjGW/pSCJ9Tv+lUyx9pnMm5G+0Pw7FnFuWwQD4YuTACMfzLG8THuPTvtOJcHJVbaMQJlj/T3AHb0/WuJcExWvMltBLMYHoPUn2Art6K1nGVAxusiBS+yzA9SepqSm5KmLFsxjcN8PKGhvxJVpMANpJVkj82pSQe+8+9G35da5auL0FzUhA30hxpaCR1KkiYkSY3rjnOl7IuX2a9Ksp8qdkHbT/wBh1ro32Q8xvkYt61cuvcvWDqAbzFrTABd+phgQZ33HtTxxp7GsO8S5Vs49kvcRGKidbKJXSOob8tYvCu2LGLCJpF2LjPGq4/mBUddvNcHpAncVsvtF5oWzj2A4P47m35RqAIGoz3KnpWHfQ4eSRbNplLKvildWnbw5EdCfp26h8utJaCwbmcw37o0tcIQ/6YOle3UD4un5pptoyKp4mE9+4EtjUxkxMbDqTPSjNvh7WzoddLR/ZHrWeKszbYzHtb/tV0WT6VYxcOR8qIDGPtV1Eokcs4Rw29cdVRGZidoB295HQD1r6B5b4MxtTkN492JZ2AJ2GyiNtvUyZJ3pUqpjintjor5PE0gll0geWIKxG0R9KwvOGOuTpRbmkKSyyJloiCaVKseTJJMdlzkvg33e34r7uw29h2FEbPPFi4zWnuAeG8ySAHBgHSSQPKRH7d4VKjVqiadM59zjxhL7jSsaAVkkEnzseo7Cf1NCuUuaL3Dsnx7Sh5Uo6GQHRoMT2IIBB9qVKtEfFKgv7MI8X5zu8TzLIup4dtCWCTq8xESWgfID51BxHiXg3ybbFSD1B9Ox9a8pV0vKSQJbNxyhz1gJZJurovsfPpQnVH5h2BYduk0zO4t95u+Lp0iIUTJ0j19/lSpUvBJiSb6LYuws01c9TSpVf0Cz/9k=">
            <a:hlinkClick r:id="rId2"/>
          </p:cNvPr>
          <p:cNvSpPr>
            <a:spLocks noChangeAspect="1" noChangeArrowheads="1"/>
          </p:cNvSpPr>
          <p:nvPr/>
        </p:nvSpPr>
        <p:spPr bwMode="auto">
          <a:xfrm>
            <a:off x="157163" y="-395288"/>
            <a:ext cx="1019175"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entomophily.bmp"/>
          <p:cNvPicPr>
            <a:picLocks noChangeAspect="1"/>
          </p:cNvPicPr>
          <p:nvPr/>
        </p:nvPicPr>
        <p:blipFill>
          <a:blip r:embed="rId3" cstate="email"/>
          <a:stretch>
            <a:fillRect/>
          </a:stretch>
        </p:blipFill>
        <p:spPr>
          <a:xfrm>
            <a:off x="2590800" y="3048000"/>
            <a:ext cx="2779568" cy="2286000"/>
          </a:xfrm>
          <a:prstGeom prst="rect">
            <a:avLst/>
          </a:prstGeom>
        </p:spPr>
      </p:pic>
      <p:pic>
        <p:nvPicPr>
          <p:cNvPr id="5" name="Picture 4" descr="entomophily2.jpg"/>
          <p:cNvPicPr>
            <a:picLocks noChangeAspect="1"/>
          </p:cNvPicPr>
          <p:nvPr/>
        </p:nvPicPr>
        <p:blipFill>
          <a:blip r:embed="rId4" cstate="email"/>
          <a:stretch>
            <a:fillRect/>
          </a:stretch>
        </p:blipFill>
        <p:spPr>
          <a:xfrm>
            <a:off x="5943600" y="4267200"/>
            <a:ext cx="2209800" cy="2225362"/>
          </a:xfrm>
          <a:prstGeom prst="rect">
            <a:avLst/>
          </a:prstGeom>
        </p:spPr>
      </p:pic>
      <p:pic>
        <p:nvPicPr>
          <p:cNvPr id="6" name="Picture 5" descr="entomophily1.jpg"/>
          <p:cNvPicPr>
            <a:picLocks noChangeAspect="1"/>
          </p:cNvPicPr>
          <p:nvPr/>
        </p:nvPicPr>
        <p:blipFill>
          <a:blip r:embed="rId5" cstate="email"/>
          <a:stretch>
            <a:fillRect/>
          </a:stretch>
        </p:blipFill>
        <p:spPr>
          <a:xfrm>
            <a:off x="609600" y="3124200"/>
            <a:ext cx="18288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ppt_w*2.5"/>
                                          </p:val>
                                        </p:tav>
                                        <p:tav tm="100000">
                                          <p:val>
                                            <p:strVal val="#ppt_w"/>
                                          </p:val>
                                        </p:tav>
                                      </p:tavLst>
                                    </p:anim>
                                    <p:anim calcmode="lin" valueType="num">
                                      <p:cBhvr>
                                        <p:cTn id="32" dur="500" fill="hold"/>
                                        <p:tgtEl>
                                          <p:spTgt spid="5"/>
                                        </p:tgtEl>
                                        <p:attrNameLst>
                                          <p:attrName>ppt_h</p:attrName>
                                        </p:attrNameLst>
                                      </p:cBhvr>
                                      <p:tavLst>
                                        <p:tav tm="0">
                                          <p:val>
                                            <p:strVal val="#ppt_h*0.01"/>
                                          </p:val>
                                        </p:tav>
                                        <p:tav tm="100000">
                                          <p:val>
                                            <p:strVal val="#ppt_h"/>
                                          </p:val>
                                        </p:tav>
                                      </p:tavLst>
                                    </p:anim>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h+1"/>
                                          </p:val>
                                        </p:tav>
                                        <p:tav tm="100000">
                                          <p:val>
                                            <p:strVal val="#ppt_y"/>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7184980" cy="769441"/>
          </a:xfrm>
          <a:prstGeom prst="rect">
            <a:avLst/>
          </a:prstGeom>
        </p:spPr>
        <p:txBody>
          <a:bodyPr wrap="none">
            <a:spAutoFit/>
          </a:bodyPr>
          <a:lstStyle/>
          <a:p>
            <a:pPr lvl="0" algn="just" rtl="1" eaLnBrk="0" hangingPunct="0"/>
            <a:r>
              <a:rPr lang="ar-SA" sz="4400" b="1" dirty="0" smtClean="0">
                <a:solidFill>
                  <a:srgbClr val="FF0000"/>
                </a:solidFill>
                <a:latin typeface="Calibri" pitchFamily="34" charset="0"/>
                <a:ea typeface="Calibri" pitchFamily="34" charset="0"/>
                <a:cs typeface="Arial" pitchFamily="34" charset="0"/>
              </a:rPr>
              <a:t>2- بواسطة الطيور </a:t>
            </a:r>
            <a:r>
              <a:rPr lang="en-US" sz="4400" b="1" dirty="0" err="1" smtClean="0">
                <a:solidFill>
                  <a:srgbClr val="FF0000"/>
                </a:solidFill>
                <a:latin typeface="Calibri" pitchFamily="34" charset="0"/>
                <a:ea typeface="Calibri" pitchFamily="34" charset="0"/>
                <a:cs typeface="Arial" pitchFamily="34" charset="0"/>
              </a:rPr>
              <a:t>Ornithophilae</a:t>
            </a:r>
            <a:r>
              <a:rPr lang="ar-SA" sz="4400" b="1" dirty="0" smtClean="0">
                <a:solidFill>
                  <a:srgbClr val="FF0000"/>
                </a:solidFill>
                <a:latin typeface="Calibri" pitchFamily="34" charset="0"/>
                <a:ea typeface="Calibri" pitchFamily="34" charset="0"/>
                <a:cs typeface="Arial" pitchFamily="34" charset="0"/>
              </a:rPr>
              <a:t>:</a:t>
            </a:r>
            <a:endParaRPr lang="en-US" sz="4400" b="1" dirty="0" smtClean="0">
              <a:solidFill>
                <a:srgbClr val="FF0000"/>
              </a:solidFill>
              <a:latin typeface="Calibri" pitchFamily="34" charset="0"/>
              <a:ea typeface="Calibri" pitchFamily="34" charset="0"/>
              <a:cs typeface="Arial" pitchFamily="34" charset="0"/>
            </a:endParaRPr>
          </a:p>
        </p:txBody>
      </p:sp>
      <p:sp>
        <p:nvSpPr>
          <p:cNvPr id="3" name="Rectangle 2"/>
          <p:cNvSpPr/>
          <p:nvPr/>
        </p:nvSpPr>
        <p:spPr>
          <a:xfrm>
            <a:off x="381000" y="1676400"/>
            <a:ext cx="8305800" cy="4967514"/>
          </a:xfrm>
          <a:prstGeom prst="rect">
            <a:avLst/>
          </a:prstGeom>
        </p:spPr>
        <p:txBody>
          <a:bodyPr wrap="square">
            <a:spAutoFit/>
          </a:bodyPr>
          <a:lstStyle/>
          <a:p>
            <a:pPr marL="514350" indent="-514350" algn="just" rtl="1" eaLnBrk="0" hangingPunct="0">
              <a:lnSpc>
                <a:spcPct val="90000"/>
              </a:lnSpc>
              <a:buClr>
                <a:srgbClr val="FFFF00"/>
              </a:buClr>
              <a:buSzPct val="100000"/>
            </a:pPr>
            <a:r>
              <a:rPr kumimoji="0" lang="ar-SA" sz="3200" dirty="0" smtClean="0">
                <a:solidFill>
                  <a:srgbClr val="FFC000"/>
                </a:solidFill>
                <a:latin typeface="Calibri" pitchFamily="34" charset="0"/>
                <a:ea typeface="Calibri" pitchFamily="34" charset="0"/>
                <a:cs typeface="Arial" pitchFamily="34" charset="0"/>
              </a:rPr>
              <a:t>هذا يميز نباتات الغابات الاستوائية وتحت الاستوائية ، والتلقيح بالطيور يشبه التلقيح بالحشرات إلا أن الأزهار تأخذ بعض الصفات كما لو يكون التويج انبوبي فيكون التلقيح بواسطة طير ذو منقار </a:t>
            </a:r>
            <a:r>
              <a:rPr kumimoji="0" lang="en-US" sz="3200" dirty="0" smtClean="0">
                <a:solidFill>
                  <a:srgbClr val="FFC000"/>
                </a:solidFill>
                <a:latin typeface="Calibri" pitchFamily="34" charset="0"/>
                <a:ea typeface="Calibri" pitchFamily="34" charset="0"/>
                <a:cs typeface="Arial" pitchFamily="34" charset="0"/>
              </a:rPr>
              <a:t>A</a:t>
            </a:r>
            <a:r>
              <a:rPr kumimoji="0" lang="ar-SA" sz="3200" dirty="0" smtClean="0">
                <a:solidFill>
                  <a:srgbClr val="FFC000"/>
                </a:solidFill>
                <a:latin typeface="Calibri" pitchFamily="34" charset="0"/>
                <a:ea typeface="Calibri" pitchFamily="34" charset="0"/>
                <a:cs typeface="Arial" pitchFamily="34" charset="0"/>
              </a:rPr>
              <a:t>. حيث يوجد لهذا النوع من الطيور منقار متخصص ليقوم بهذه المهمة.</a:t>
            </a:r>
          </a:p>
          <a:p>
            <a:pPr marL="514350" indent="-514350" algn="just" rtl="1" eaLnBrk="0" hangingPunct="0">
              <a:lnSpc>
                <a:spcPct val="90000"/>
              </a:lnSpc>
              <a:buClr>
                <a:srgbClr val="FFFF00"/>
              </a:buClr>
              <a:buSzPct val="100000"/>
            </a:pPr>
            <a:endParaRPr kumimoji="0" lang="ar-SA" sz="3200" dirty="0" smtClean="0">
              <a:latin typeface="Calibri" pitchFamily="34" charset="0"/>
              <a:ea typeface="Calibri" pitchFamily="34" charset="0"/>
              <a:cs typeface="Arial" pitchFamily="34" charset="0"/>
            </a:endParaRPr>
          </a:p>
          <a:p>
            <a:pPr marL="514350" indent="-514350" algn="just" rtl="1" eaLnBrk="0" hangingPunct="0">
              <a:lnSpc>
                <a:spcPct val="90000"/>
              </a:lnSpc>
              <a:buClr>
                <a:srgbClr val="FFFF00"/>
              </a:buClr>
              <a:buSzPct val="100000"/>
            </a:pPr>
            <a:r>
              <a:rPr kumimoji="0" lang="ar-SA" sz="3200" dirty="0" smtClean="0">
                <a:solidFill>
                  <a:srgbClr val="00FF00"/>
                </a:solidFill>
                <a:latin typeface="Calibri" pitchFamily="34" charset="0"/>
                <a:ea typeface="Calibri" pitchFamily="34" charset="0"/>
                <a:cs typeface="Arial" pitchFamily="34" charset="0"/>
              </a:rPr>
              <a:t>بعض الطيور تقوم بإختراق التويج وتمتص الرحيق بالإضافة إلى الألوان الزاهية التي تتخذها الزهرة لجذب الطيور الخاصة بالتلقيح.</a:t>
            </a:r>
          </a:p>
          <a:p>
            <a:pPr marL="342900" indent="-342900" algn="just" rtl="1" eaLnBrk="0" hangingPunct="0">
              <a:lnSpc>
                <a:spcPct val="90000"/>
              </a:lnSpc>
              <a:buClr>
                <a:schemeClr val="tx2"/>
              </a:buClr>
              <a:buSzPct val="75000"/>
              <a:buFont typeface="Wingdings" pitchFamily="2" charset="2"/>
              <a:buChar char="l"/>
            </a:pPr>
            <a:endParaRPr kumimoji="0" lang="ar-SA" sz="3200" dirty="0" smtClean="0">
              <a:latin typeface="Calibri" pitchFamily="34" charset="0"/>
              <a:ea typeface="Calibri" pitchFamily="34" charset="0"/>
              <a:cs typeface="Arial" pitchFamily="34" charset="0"/>
            </a:endParaRPr>
          </a:p>
          <a:p>
            <a:pPr marL="342900" indent="-342900" algn="just" rtl="1" eaLnBrk="0" hangingPunct="0">
              <a:lnSpc>
                <a:spcPct val="90000"/>
              </a:lnSpc>
              <a:buClr>
                <a:schemeClr val="tx2"/>
              </a:buClr>
              <a:buSzPct val="75000"/>
              <a:buFont typeface="Wingdings" pitchFamily="2" charset="2"/>
              <a:buChar char="l"/>
            </a:pPr>
            <a:endParaRPr kumimoji="0" lang="ar-SA" sz="3200" dirty="0" smtClean="0">
              <a:latin typeface="Calibri" pitchFamily="34" charset="0"/>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05800" cy="2308324"/>
          </a:xfrm>
          <a:prstGeom prst="rect">
            <a:avLst/>
          </a:prstGeom>
        </p:spPr>
        <p:txBody>
          <a:bodyPr wrap="square">
            <a:spAutoFit/>
          </a:bodyPr>
          <a:lstStyle/>
          <a:p>
            <a:pPr marL="514350" indent="-514350" algn="just" rtl="1" eaLnBrk="0" hangingPunct="0">
              <a:lnSpc>
                <a:spcPct val="90000"/>
              </a:lnSpc>
              <a:buClr>
                <a:srgbClr val="FFFF00"/>
              </a:buClr>
              <a:buSzPct val="100000"/>
            </a:pPr>
            <a:r>
              <a:rPr kumimoji="0" lang="ar-SA" sz="3200" dirty="0" smtClean="0">
                <a:latin typeface="Calibri" pitchFamily="34" charset="0"/>
                <a:ea typeface="Calibri" pitchFamily="34" charset="0"/>
                <a:cs typeface="Arial" pitchFamily="34" charset="0"/>
              </a:rPr>
              <a:t>عندما تمتص الطيور الرحيق بلسانها او تلعقة بلسانها الطويل ذا المنقار الطويل فإن حبوب اللقاح تنتثر على رأس الطير ويحث التلقيح الخلطي عندما يلامس رأس الطير مياسم زهرة أخرى ، أو أثناء بحث الطير عن حشرات داخل الزهرة.</a:t>
            </a:r>
          </a:p>
        </p:txBody>
      </p:sp>
      <p:pic>
        <p:nvPicPr>
          <p:cNvPr id="5" name="Picture 4" descr="bird.jpg"/>
          <p:cNvPicPr>
            <a:picLocks noChangeAspect="1"/>
          </p:cNvPicPr>
          <p:nvPr/>
        </p:nvPicPr>
        <p:blipFill>
          <a:blip r:embed="rId2" cstate="email"/>
          <a:stretch>
            <a:fillRect/>
          </a:stretch>
        </p:blipFill>
        <p:spPr>
          <a:xfrm>
            <a:off x="5943600" y="4572000"/>
            <a:ext cx="2878231" cy="1881920"/>
          </a:xfrm>
          <a:prstGeom prst="rect">
            <a:avLst/>
          </a:prstGeom>
        </p:spPr>
      </p:pic>
      <p:pic>
        <p:nvPicPr>
          <p:cNvPr id="6" name="Picture 5" descr="bird2.jpg"/>
          <p:cNvPicPr>
            <a:picLocks noChangeAspect="1"/>
          </p:cNvPicPr>
          <p:nvPr/>
        </p:nvPicPr>
        <p:blipFill>
          <a:blip r:embed="rId3" cstate="email"/>
          <a:stretch>
            <a:fillRect/>
          </a:stretch>
        </p:blipFill>
        <p:spPr>
          <a:xfrm>
            <a:off x="304800" y="4648200"/>
            <a:ext cx="2504965" cy="1676400"/>
          </a:xfrm>
          <a:prstGeom prst="rect">
            <a:avLst/>
          </a:prstGeom>
        </p:spPr>
      </p:pic>
      <p:pic>
        <p:nvPicPr>
          <p:cNvPr id="7" name="Picture 6" descr="bird1.jpg"/>
          <p:cNvPicPr>
            <a:picLocks noChangeAspect="1"/>
          </p:cNvPicPr>
          <p:nvPr/>
        </p:nvPicPr>
        <p:blipFill>
          <a:blip r:embed="rId4" cstate="email"/>
          <a:stretch>
            <a:fillRect/>
          </a:stretch>
        </p:blipFill>
        <p:spPr>
          <a:xfrm>
            <a:off x="2971800" y="3048000"/>
            <a:ext cx="2804590" cy="2057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رخويات.jpg"/>
          <p:cNvPicPr>
            <a:picLocks noChangeAspect="1"/>
          </p:cNvPicPr>
          <p:nvPr/>
        </p:nvPicPr>
        <p:blipFill>
          <a:blip r:embed="rId2" cstate="email"/>
          <a:stretch>
            <a:fillRect/>
          </a:stretch>
        </p:blipFill>
        <p:spPr>
          <a:xfrm>
            <a:off x="4724400" y="2590800"/>
            <a:ext cx="3171825" cy="2837244"/>
          </a:xfrm>
          <a:prstGeom prst="rect">
            <a:avLst/>
          </a:prstGeom>
        </p:spPr>
      </p:pic>
      <p:pic>
        <p:nvPicPr>
          <p:cNvPr id="3" name="Picture 2" descr="رخويات1.jpg"/>
          <p:cNvPicPr>
            <a:picLocks noChangeAspect="1"/>
          </p:cNvPicPr>
          <p:nvPr/>
        </p:nvPicPr>
        <p:blipFill>
          <a:blip r:embed="rId3" cstate="email"/>
          <a:stretch>
            <a:fillRect/>
          </a:stretch>
        </p:blipFill>
        <p:spPr>
          <a:xfrm>
            <a:off x="1066799" y="3962400"/>
            <a:ext cx="3148239" cy="2393232"/>
          </a:xfrm>
          <a:prstGeom prst="rect">
            <a:avLst/>
          </a:prstGeom>
        </p:spPr>
      </p:pic>
      <p:sp>
        <p:nvSpPr>
          <p:cNvPr id="4" name="Rectangle 3"/>
          <p:cNvSpPr/>
          <p:nvPr/>
        </p:nvSpPr>
        <p:spPr>
          <a:xfrm>
            <a:off x="381000" y="1371600"/>
            <a:ext cx="8305800" cy="978729"/>
          </a:xfrm>
          <a:prstGeom prst="rect">
            <a:avLst/>
          </a:prstGeom>
        </p:spPr>
        <p:txBody>
          <a:bodyPr wrap="square">
            <a:spAutoFit/>
          </a:bodyPr>
          <a:lstStyle/>
          <a:p>
            <a:pPr marL="342900" indent="-342900" algn="just" rtl="1" eaLnBrk="0" hangingPunct="0">
              <a:lnSpc>
                <a:spcPct val="90000"/>
              </a:lnSpc>
              <a:buClr>
                <a:schemeClr val="tx2"/>
              </a:buClr>
              <a:buSzPct val="75000"/>
              <a:buFont typeface="Wingdings" pitchFamily="2" charset="2"/>
              <a:buChar char="l"/>
            </a:pPr>
            <a:r>
              <a:rPr kumimoji="0" lang="ar-SA" sz="3200" kern="0" dirty="0" smtClean="0">
                <a:solidFill>
                  <a:srgbClr val="00FF00"/>
                </a:solidFill>
              </a:rPr>
              <a:t>بواسطة الرخويّات مثل القواقع في النباتات التي تنمو في منطقة المستنقعات.</a:t>
            </a:r>
            <a:endParaRPr kumimoji="0" lang="ar-SA" sz="3200" dirty="0" smtClean="0">
              <a:latin typeface="Calibri" pitchFamily="34" charset="0"/>
              <a:ea typeface="Calibri" pitchFamily="34" charset="0"/>
              <a:cs typeface="Arial" pitchFamily="34" charset="0"/>
            </a:endParaRPr>
          </a:p>
        </p:txBody>
      </p:sp>
      <p:sp>
        <p:nvSpPr>
          <p:cNvPr id="5" name="Rectangle 4"/>
          <p:cNvSpPr/>
          <p:nvPr/>
        </p:nvSpPr>
        <p:spPr>
          <a:xfrm>
            <a:off x="4267200" y="381000"/>
            <a:ext cx="4293162" cy="769441"/>
          </a:xfrm>
          <a:prstGeom prst="rect">
            <a:avLst/>
          </a:prstGeom>
        </p:spPr>
        <p:txBody>
          <a:bodyPr wrap="none">
            <a:spAutoFit/>
          </a:bodyPr>
          <a:lstStyle/>
          <a:p>
            <a:pPr lvl="0" algn="just" rtl="1" eaLnBrk="0" hangingPunct="0"/>
            <a:r>
              <a:rPr lang="ar-SA" sz="4400" b="1" dirty="0" smtClean="0">
                <a:solidFill>
                  <a:srgbClr val="FF0000"/>
                </a:solidFill>
                <a:latin typeface="Calibri" pitchFamily="34" charset="0"/>
                <a:ea typeface="Calibri" pitchFamily="34" charset="0"/>
                <a:cs typeface="Arial" pitchFamily="34" charset="0"/>
              </a:rPr>
              <a:t>3- بواسطة الرخويات:</a:t>
            </a:r>
            <a:endParaRPr lang="en-US" sz="4400" b="1" dirty="0" smtClean="0">
              <a:solidFill>
                <a:srgbClr val="FF0000"/>
              </a:solidFill>
              <a:latin typeface="Calibri" pitchFamily="34" charset="0"/>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0.05"/>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 calcmode="lin" valueType="num">
                                      <p:cBhvr>
                                        <p:cTn id="21" dur="500" fill="hold"/>
                                        <p:tgtEl>
                                          <p:spTgt spid="2"/>
                                        </p:tgtEl>
                                        <p:attrNameLst>
                                          <p:attrName>ppt_x</p:attrName>
                                        </p:attrNameLst>
                                      </p:cBhvr>
                                      <p:tavLst>
                                        <p:tav tm="0">
                                          <p:val>
                                            <p:strVal val="#ppt_x-.2"/>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strVal val="#ppt_w*0.05"/>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anim calcmode="lin" valueType="num">
                                      <p:cBhvr>
                                        <p:cTn id="30" dur="500" fill="hold"/>
                                        <p:tgtEl>
                                          <p:spTgt spid="3"/>
                                        </p:tgtEl>
                                        <p:attrNameLst>
                                          <p:attrName>ppt_x</p:attrName>
                                        </p:attrNameLst>
                                      </p:cBhvr>
                                      <p:tavLst>
                                        <p:tav tm="0">
                                          <p:val>
                                            <p:strVal val="#ppt_x-.2"/>
                                          </p:val>
                                        </p:tav>
                                        <p:tav tm="100000">
                                          <p:val>
                                            <p:strVal val="#ppt_x"/>
                                          </p:val>
                                        </p:tav>
                                      </p:tavLst>
                                    </p:anim>
                                    <p:anim calcmode="lin" valueType="num">
                                      <p:cBhvr>
                                        <p:cTn id="31" dur="500" fill="hold"/>
                                        <p:tgtEl>
                                          <p:spTgt spid="3"/>
                                        </p:tgtEl>
                                        <p:attrNameLst>
                                          <p:attrName>ppt_y</p:attrName>
                                        </p:attrNameLst>
                                      </p:cBhvr>
                                      <p:tavLst>
                                        <p:tav tm="0">
                                          <p:val>
                                            <p:strVal val="#ppt_y"/>
                                          </p:val>
                                        </p:tav>
                                        <p:tav tm="100000">
                                          <p:val>
                                            <p:strVal val="#ppt_y"/>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33400"/>
            <a:ext cx="6431569" cy="769441"/>
          </a:xfrm>
          <a:prstGeom prst="rect">
            <a:avLst/>
          </a:prstGeom>
        </p:spPr>
        <p:txBody>
          <a:bodyPr wrap="none">
            <a:spAutoFit/>
          </a:bodyPr>
          <a:lstStyle/>
          <a:p>
            <a:pPr lvl="0" algn="just" rtl="1" eaLnBrk="0" hangingPunct="0"/>
            <a:r>
              <a:rPr lang="en-US" sz="4400" b="1" dirty="0" smtClean="0">
                <a:solidFill>
                  <a:srgbClr val="FF0000"/>
                </a:solidFill>
                <a:latin typeface="Calibri" pitchFamily="34" charset="0"/>
                <a:ea typeface="Calibri" pitchFamily="34" charset="0"/>
                <a:cs typeface="Arial" pitchFamily="34" charset="0"/>
              </a:rPr>
              <a:t>4</a:t>
            </a:r>
            <a:r>
              <a:rPr lang="ar-SA" sz="4400" b="1" dirty="0" smtClean="0">
                <a:solidFill>
                  <a:srgbClr val="FF0000"/>
                </a:solidFill>
                <a:latin typeface="Calibri" pitchFamily="34" charset="0"/>
                <a:ea typeface="Calibri" pitchFamily="34" charset="0"/>
                <a:cs typeface="Arial" pitchFamily="34" charset="0"/>
              </a:rPr>
              <a:t>- بواسطة المياه </a:t>
            </a:r>
            <a:r>
              <a:rPr lang="en-US" sz="4400" dirty="0" smtClean="0"/>
              <a:t>hydrophilic </a:t>
            </a:r>
            <a:r>
              <a:rPr lang="ar-SA" sz="4400" b="1" dirty="0" smtClean="0">
                <a:solidFill>
                  <a:srgbClr val="FF0000"/>
                </a:solidFill>
                <a:latin typeface="Calibri" pitchFamily="34" charset="0"/>
                <a:ea typeface="Calibri" pitchFamily="34" charset="0"/>
                <a:cs typeface="Arial" pitchFamily="34" charset="0"/>
              </a:rPr>
              <a:t>:</a:t>
            </a:r>
            <a:endParaRPr lang="en-US" sz="4400" b="1" dirty="0" smtClean="0">
              <a:solidFill>
                <a:srgbClr val="FF0000"/>
              </a:solidFill>
              <a:latin typeface="Calibri" pitchFamily="34" charset="0"/>
              <a:ea typeface="Calibri" pitchFamily="34" charset="0"/>
              <a:cs typeface="Arial" pitchFamily="34" charset="0"/>
            </a:endParaRPr>
          </a:p>
        </p:txBody>
      </p:sp>
      <p:sp>
        <p:nvSpPr>
          <p:cNvPr id="3" name="Rectangle 2"/>
          <p:cNvSpPr/>
          <p:nvPr/>
        </p:nvSpPr>
        <p:spPr>
          <a:xfrm>
            <a:off x="381000" y="1371600"/>
            <a:ext cx="8305800" cy="2751522"/>
          </a:xfrm>
          <a:prstGeom prst="rect">
            <a:avLst/>
          </a:prstGeom>
        </p:spPr>
        <p:txBody>
          <a:bodyPr wrap="square">
            <a:spAutoFit/>
          </a:bodyPr>
          <a:lstStyle/>
          <a:p>
            <a:pPr marL="342900" indent="-342900" algn="just" rtl="1" eaLnBrk="0" hangingPunct="0">
              <a:lnSpc>
                <a:spcPct val="90000"/>
              </a:lnSpc>
              <a:buClr>
                <a:schemeClr val="tx2"/>
              </a:buClr>
              <a:buSzPct val="75000"/>
              <a:buFont typeface="Wingdings" pitchFamily="2" charset="2"/>
              <a:buChar char="l"/>
            </a:pPr>
            <a:r>
              <a:rPr kumimoji="0" lang="ar-SA" sz="3200" kern="0" dirty="0" smtClean="0">
                <a:solidFill>
                  <a:srgbClr val="00FF00"/>
                </a:solidFill>
              </a:rPr>
              <a:t>تتم في النباتات المائية سواء المغمورة جزئيا ً او كليا ً.</a:t>
            </a:r>
          </a:p>
          <a:p>
            <a:pPr marL="342900" indent="-342900" algn="just" rtl="1" eaLnBrk="0" hangingPunct="0">
              <a:lnSpc>
                <a:spcPct val="90000"/>
              </a:lnSpc>
              <a:buClr>
                <a:schemeClr val="tx2"/>
              </a:buClr>
              <a:buSzPct val="75000"/>
            </a:pPr>
            <a:r>
              <a:rPr kumimoji="0" lang="ar-SA" sz="3200" kern="0" dirty="0" smtClean="0">
                <a:solidFill>
                  <a:srgbClr val="FFFF00"/>
                </a:solidFill>
                <a:latin typeface="Calibri" pitchFamily="34" charset="0"/>
                <a:ea typeface="Calibri" pitchFamily="34" charset="0"/>
                <a:cs typeface="Arial" pitchFamily="34" charset="0"/>
              </a:rPr>
              <a:t>مميزات النبات:</a:t>
            </a:r>
          </a:p>
          <a:p>
            <a:pPr marL="514350" indent="-514350" algn="just" rtl="1" eaLnBrk="0" hangingPunct="0">
              <a:lnSpc>
                <a:spcPct val="90000"/>
              </a:lnSpc>
              <a:buClr>
                <a:schemeClr val="tx2"/>
              </a:buClr>
              <a:buSzPct val="75000"/>
              <a:buFont typeface="+mj-lt"/>
              <a:buAutoNum type="arabicPeriod"/>
            </a:pPr>
            <a:r>
              <a:rPr kumimoji="0" lang="ar-SA" sz="3200" kern="0" dirty="0" smtClean="0">
                <a:solidFill>
                  <a:srgbClr val="00FF00"/>
                </a:solidFill>
                <a:latin typeface="Calibri" pitchFamily="34" charset="0"/>
                <a:ea typeface="Calibri" pitchFamily="34" charset="0"/>
                <a:cs typeface="Arial" pitchFamily="34" charset="0"/>
              </a:rPr>
              <a:t>حبوب لقاحها قليلة الكثافة </a:t>
            </a:r>
          </a:p>
          <a:p>
            <a:pPr marL="514350" indent="-514350" algn="just" rtl="1" eaLnBrk="0" hangingPunct="0">
              <a:lnSpc>
                <a:spcPct val="90000"/>
              </a:lnSpc>
              <a:buClr>
                <a:schemeClr val="tx2"/>
              </a:buClr>
              <a:buSzPct val="75000"/>
              <a:buFont typeface="+mj-lt"/>
              <a:buAutoNum type="arabicPeriod"/>
            </a:pPr>
            <a:r>
              <a:rPr kumimoji="0" lang="ar-SA" sz="3200" kern="0" dirty="0" smtClean="0">
                <a:solidFill>
                  <a:srgbClr val="00FF00"/>
                </a:solidFill>
                <a:latin typeface="Calibri" pitchFamily="34" charset="0"/>
                <a:ea typeface="Calibri" pitchFamily="34" charset="0"/>
                <a:cs typeface="Arial" pitchFamily="34" charset="0"/>
              </a:rPr>
              <a:t>شكله انسيابي</a:t>
            </a:r>
          </a:p>
          <a:p>
            <a:pPr marL="514350" indent="-514350" algn="just" rtl="1" eaLnBrk="0" hangingPunct="0">
              <a:lnSpc>
                <a:spcPct val="90000"/>
              </a:lnSpc>
              <a:buClr>
                <a:schemeClr val="tx2"/>
              </a:buClr>
              <a:buSzPct val="75000"/>
              <a:buFont typeface="+mj-lt"/>
              <a:buAutoNum type="arabicPeriod"/>
            </a:pPr>
            <a:r>
              <a:rPr kumimoji="0" lang="ar-SA" sz="3200" kern="0" dirty="0" smtClean="0">
                <a:solidFill>
                  <a:srgbClr val="00FF00"/>
                </a:solidFill>
                <a:latin typeface="Calibri" pitchFamily="34" charset="0"/>
                <a:ea typeface="Calibri" pitchFamily="34" charset="0"/>
                <a:cs typeface="Arial" pitchFamily="34" charset="0"/>
              </a:rPr>
              <a:t>صغيرة الحجم إلى حد ما.</a:t>
            </a:r>
          </a:p>
          <a:p>
            <a:pPr marL="514350" indent="-514350" algn="just" rtl="1" eaLnBrk="0" hangingPunct="0">
              <a:lnSpc>
                <a:spcPct val="90000"/>
              </a:lnSpc>
              <a:buClr>
                <a:schemeClr val="tx2"/>
              </a:buClr>
              <a:buSzPct val="75000"/>
              <a:buFont typeface="+mj-lt"/>
              <a:buAutoNum type="arabicPeriod"/>
            </a:pPr>
            <a:r>
              <a:rPr kumimoji="0" lang="ar-SA" sz="3200" kern="0" dirty="0" smtClean="0">
                <a:solidFill>
                  <a:srgbClr val="00FF00"/>
                </a:solidFill>
                <a:latin typeface="Calibri" pitchFamily="34" charset="0"/>
                <a:ea typeface="Calibri" pitchFamily="34" charset="0"/>
                <a:cs typeface="Arial" pitchFamily="34" charset="0"/>
              </a:rPr>
              <a:t>النباتات التي تتلقح مائيا ً اكثر رقي من التلقيح الهوائي.</a:t>
            </a:r>
            <a:endParaRPr kumimoji="0" lang="ar-SA" sz="3200" dirty="0" smtClean="0">
              <a:latin typeface="Calibri" pitchFamily="34" charset="0"/>
              <a:ea typeface="Calibri" pitchFamily="34" charset="0"/>
              <a:cs typeface="Arial" pitchFamily="34" charset="0"/>
            </a:endParaRPr>
          </a:p>
        </p:txBody>
      </p:sp>
      <p:pic>
        <p:nvPicPr>
          <p:cNvPr id="4" name="Picture 3" descr="تلقيح مائي 1.jpg"/>
          <p:cNvPicPr>
            <a:picLocks noChangeAspect="1"/>
          </p:cNvPicPr>
          <p:nvPr/>
        </p:nvPicPr>
        <p:blipFill>
          <a:blip r:embed="rId2" cstate="email"/>
          <a:stretch>
            <a:fillRect/>
          </a:stretch>
        </p:blipFill>
        <p:spPr>
          <a:xfrm>
            <a:off x="6019800" y="4343400"/>
            <a:ext cx="2801471" cy="1905000"/>
          </a:xfrm>
          <a:prstGeom prst="rect">
            <a:avLst/>
          </a:prstGeom>
        </p:spPr>
      </p:pic>
      <p:pic>
        <p:nvPicPr>
          <p:cNvPr id="5" name="Picture 4" descr="تلقيح مائي2.jpg"/>
          <p:cNvPicPr>
            <a:picLocks noChangeAspect="1"/>
          </p:cNvPicPr>
          <p:nvPr/>
        </p:nvPicPr>
        <p:blipFill>
          <a:blip r:embed="rId3" cstate="email"/>
          <a:srcRect t="11289"/>
          <a:stretch>
            <a:fillRect/>
          </a:stretch>
        </p:blipFill>
        <p:spPr>
          <a:xfrm>
            <a:off x="304800" y="4419600"/>
            <a:ext cx="2819400" cy="1924050"/>
          </a:xfrm>
          <a:prstGeom prst="rect">
            <a:avLst/>
          </a:prstGeom>
        </p:spPr>
      </p:pic>
      <p:pic>
        <p:nvPicPr>
          <p:cNvPr id="6" name="Picture 5" descr="تلقيح مائي.jpg"/>
          <p:cNvPicPr>
            <a:picLocks noChangeAspect="1"/>
          </p:cNvPicPr>
          <p:nvPr/>
        </p:nvPicPr>
        <p:blipFill>
          <a:blip r:embed="rId4" cstate="email"/>
          <a:stretch>
            <a:fillRect/>
          </a:stretch>
        </p:blipFill>
        <p:spPr>
          <a:xfrm>
            <a:off x="3352800" y="4082415"/>
            <a:ext cx="2362200" cy="2546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buNone/>
            </a:pPr>
            <a:r>
              <a:rPr lang="ar-SA" sz="4000" b="1" dirty="0" smtClean="0">
                <a:solidFill>
                  <a:srgbClr val="FFFF00"/>
                </a:solidFill>
              </a:rPr>
              <a:t>أولاً</a:t>
            </a:r>
            <a:r>
              <a:rPr lang="ar-SA" sz="4000" dirty="0" smtClean="0">
                <a:solidFill>
                  <a:srgbClr val="FFFF00"/>
                </a:solidFill>
              </a:rPr>
              <a:t>:</a:t>
            </a:r>
          </a:p>
          <a:p>
            <a:pPr algn="just" rtl="1"/>
            <a:r>
              <a:rPr lang="ar-SA" dirty="0" smtClean="0">
                <a:solidFill>
                  <a:srgbClr val="00B0F0"/>
                </a:solidFill>
              </a:rPr>
              <a:t>نقطع ونزيل الأسديه من الأزهار الخناث قبل نضجها كي لا يكون تلقيح ذاتي ، ثم تغطى وتحفظ الأزهار المحتويه على المتاع في اكياس من السولفان كي لا يحدث تلقيح هوائي خلطي او بالحشرات.</a:t>
            </a:r>
          </a:p>
          <a:p>
            <a:pPr algn="just" rtl="1">
              <a:buNone/>
            </a:pPr>
            <a:endParaRPr lang="ar-SA" dirty="0" smtClean="0">
              <a:solidFill>
                <a:srgbClr val="00B0F0"/>
              </a:solidFill>
            </a:endParaRPr>
          </a:p>
          <a:p>
            <a:pPr algn="just" rtl="1">
              <a:buNone/>
            </a:pPr>
            <a:r>
              <a:rPr lang="ar-SA" dirty="0" smtClean="0"/>
              <a:t>أما الازهار وحيدة الجنس فيكتفى بوضع الأزهار المؤنثة في أكياس السولفان فقط.</a:t>
            </a:r>
            <a:endParaRPr lang="en-US" dirty="0"/>
          </a:p>
        </p:txBody>
      </p:sp>
      <p:sp>
        <p:nvSpPr>
          <p:cNvPr id="5" name="Rectangle 4"/>
          <p:cNvSpPr/>
          <p:nvPr/>
        </p:nvSpPr>
        <p:spPr>
          <a:xfrm>
            <a:off x="762000" y="457200"/>
            <a:ext cx="8001000" cy="1446550"/>
          </a:xfrm>
          <a:prstGeom prst="rect">
            <a:avLst/>
          </a:prstGeom>
        </p:spPr>
        <p:txBody>
          <a:bodyPr wrap="square">
            <a:spAutoFit/>
          </a:bodyPr>
          <a:lstStyle/>
          <a:p>
            <a:pPr algn="ctr" rtl="1" eaLnBrk="0" hangingPunct="0"/>
            <a:r>
              <a:rPr lang="ar-SA" sz="4400" b="1" dirty="0" smtClean="0">
                <a:solidFill>
                  <a:srgbClr val="00FF00"/>
                </a:solidFill>
                <a:latin typeface="Calibri" pitchFamily="34" charset="0"/>
                <a:ea typeface="Calibri" pitchFamily="34" charset="0"/>
                <a:cs typeface="Arial" pitchFamily="34" charset="0"/>
              </a:rPr>
              <a:t>ثالثاً :التلقيح الصناعي  </a:t>
            </a:r>
            <a:r>
              <a:rPr lang="en-US" sz="4400" b="1" dirty="0" smtClean="0">
                <a:solidFill>
                  <a:srgbClr val="00FF00"/>
                </a:solidFill>
                <a:latin typeface="Calibri" pitchFamily="34" charset="0"/>
                <a:ea typeface="Calibri" pitchFamily="34" charset="0"/>
                <a:cs typeface="Arial" pitchFamily="34" charset="0"/>
              </a:rPr>
              <a:t>artificial pollination</a:t>
            </a:r>
            <a:endParaRPr lang="ar-SA" sz="4400" b="1" dirty="0" smtClean="0">
              <a:solidFill>
                <a:srgbClr val="00FF00"/>
              </a:solidFill>
              <a:latin typeface="Calibri" pitchFamily="34" charset="0"/>
              <a:ea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609600"/>
            <a:ext cx="7772400" cy="5791200"/>
          </a:xfrm>
          <a:prstGeom prst="rect">
            <a:avLst/>
          </a:prstGeom>
        </p:spPr>
        <p:txBody>
          <a:bodyPr/>
          <a:lstStyle/>
          <a:p>
            <a:pPr marL="342900" marR="0" lvl="0" indent="-342900" algn="just" defTabSz="914400" rtl="1" latinLnBrk="0">
              <a:lnSpc>
                <a:spcPct val="90000"/>
              </a:lnSpc>
              <a:spcBef>
                <a:spcPct val="20000"/>
              </a:spcBef>
              <a:buClr>
                <a:schemeClr val="tx2"/>
              </a:buClr>
              <a:buSzPct val="75000"/>
              <a:tabLst/>
              <a:defRPr/>
            </a:pPr>
            <a:r>
              <a:rPr lang="ar-SA" sz="4000" b="1" dirty="0" smtClean="0">
                <a:solidFill>
                  <a:srgbClr val="FFFF00"/>
                </a:solidFill>
                <a:latin typeface="+mn-lt"/>
                <a:cs typeface="+mn-cs"/>
              </a:rPr>
              <a:t>ثانيا:</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solidFill>
                  <a:srgbClr val="00CCFF"/>
                </a:solidFill>
                <a:latin typeface="+mn-lt"/>
                <a:cs typeface="+mn-cs"/>
              </a:rPr>
              <a:t>بعد نضج المياسم تؤخذ بعض الأسدية البالغة من النبات الأب وتجمع في وعاء نظيف وتفرط فيه حبوب اللقاح، ثم تنقل بعضها بواسطة فرشاة صغيرة وتمسح على مياسم ازهار الأم. ثم تغطى وتحفظ الأزهار الملقحة في أكياس السولفان وتبقى فيها حتى يتم اخصاب البذور وتبدأ الثمرة في النمو ثم تزال بعد ذلك الأكياس أو اوراق السولفان</a:t>
            </a:r>
            <a:r>
              <a:rPr kumimoji="0" lang="ar-SA" sz="3200" kern="0" dirty="0" smtClean="0">
                <a:latin typeface="+mn-lt"/>
                <a:cs typeface="+mn-cs"/>
              </a:rPr>
              <a:t>.</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endParaRPr kumimoji="0" lang="ar-SA" sz="3200" kern="0" dirty="0" smtClean="0">
              <a:latin typeface="+mn-lt"/>
              <a:cs typeface="+mn-cs"/>
            </a:endParaRPr>
          </a:p>
          <a:p>
            <a:pPr marL="342900" indent="-342900" algn="just" rtl="1" eaLnBrk="1" hangingPunct="1">
              <a:lnSpc>
                <a:spcPct val="90000"/>
              </a:lnSpc>
              <a:spcBef>
                <a:spcPct val="20000"/>
              </a:spcBef>
              <a:buClr>
                <a:schemeClr val="tx2"/>
              </a:buClr>
              <a:buSzPct val="75000"/>
              <a:buFont typeface="Wingdings" pitchFamily="2" charset="2"/>
              <a:buChar char="l"/>
            </a:pPr>
            <a:r>
              <a:rPr lang="ar-SA" sz="4000" b="1" dirty="0" smtClean="0">
                <a:solidFill>
                  <a:srgbClr val="FFFF00"/>
                </a:solidFill>
                <a:latin typeface="+mn-lt"/>
                <a:cs typeface="+mn-cs"/>
              </a:rPr>
              <a:t>ثالثا:</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solidFill>
                  <a:srgbClr val="FFCC00"/>
                </a:solidFill>
                <a:latin typeface="+mn-lt"/>
                <a:cs typeface="+mn-cs"/>
              </a:rPr>
              <a:t>تزرع البذور الناتجه وهي الهجين </a:t>
            </a:r>
            <a:r>
              <a:rPr kumimoji="0" lang="en-US" sz="3200" kern="0" dirty="0" smtClean="0">
                <a:solidFill>
                  <a:srgbClr val="FFCC00"/>
                </a:solidFill>
                <a:latin typeface="+mn-lt"/>
                <a:cs typeface="+mn-cs"/>
              </a:rPr>
              <a:t>hybrid</a:t>
            </a:r>
            <a:r>
              <a:rPr kumimoji="0" lang="ar-SA" sz="3200" kern="0" dirty="0" smtClean="0">
                <a:solidFill>
                  <a:srgbClr val="FFCC00"/>
                </a:solidFill>
                <a:latin typeface="+mn-lt"/>
                <a:cs typeface="+mn-cs"/>
              </a:rPr>
              <a:t> للتأكد من صفاتها الجديدة.</a:t>
            </a:r>
            <a:endParaRPr kumimoji="0" lang="en-US" sz="3200" b="0" i="0" u="none" strike="noStrike" kern="0" cap="none" spc="0" normalizeH="0" baseline="0" noProof="0" dirty="0">
              <a:ln>
                <a:noFill/>
              </a:ln>
              <a:solidFill>
                <a:srgbClr val="FFCC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strVal val="#ppt_w*2.5"/>
                                          </p:val>
                                        </p:tav>
                                        <p:tav tm="100000">
                                          <p:val>
                                            <p:strVal val="#ppt_w"/>
                                          </p:val>
                                        </p:tav>
                                      </p:tavLst>
                                    </p:anim>
                                    <p:anim calcmode="lin" valueType="num">
                                      <p:cBhvr>
                                        <p:cTn id="21" dur="500" fill="hold"/>
                                        <p:tgtEl>
                                          <p:spTgt spid="4">
                                            <p:txEl>
                                              <p:pRg st="3" end="3"/>
                                            </p:txEl>
                                          </p:spTgt>
                                        </p:tgtEl>
                                        <p:attrNameLst>
                                          <p:attrName>ppt_h</p:attrName>
                                        </p:attrNameLst>
                                      </p:cBhvr>
                                      <p:tavLst>
                                        <p:tav tm="0">
                                          <p:val>
                                            <p:strVal val="#ppt_h*0.01"/>
                                          </p:val>
                                        </p:tav>
                                        <p:tav tm="100000">
                                          <p:val>
                                            <p:strVal val="#ppt_h"/>
                                          </p:val>
                                        </p:tav>
                                      </p:tavLst>
                                    </p:anim>
                                    <p:anim calcmode="lin" valueType="num">
                                      <p:cBhvr>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3" end="3"/>
                                            </p:txEl>
                                          </p:spTgt>
                                        </p:tgtEl>
                                        <p:attrNameLst>
                                          <p:attrName>ppt_y</p:attrName>
                                        </p:attrNameLst>
                                      </p:cBhvr>
                                      <p:tavLst>
                                        <p:tav tm="0">
                                          <p:val>
                                            <p:strVal val="#ppt_h+1"/>
                                          </p:val>
                                        </p:tav>
                                        <p:tav tm="100000">
                                          <p:val>
                                            <p:strVal val="#ppt_y"/>
                                          </p:val>
                                        </p:tav>
                                      </p:tavLst>
                                    </p:anim>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strVal val="#ppt_w*2.5"/>
                                          </p:val>
                                        </p:tav>
                                        <p:tav tm="100000">
                                          <p:val>
                                            <p:strVal val="#ppt_w"/>
                                          </p:val>
                                        </p:tav>
                                      </p:tavLst>
                                    </p:anim>
                                    <p:anim calcmode="lin" valueType="num">
                                      <p:cBhvr>
                                        <p:cTn id="30" dur="500" fill="hold"/>
                                        <p:tgtEl>
                                          <p:spTgt spid="4">
                                            <p:txEl>
                                              <p:pRg st="4" end="4"/>
                                            </p:txEl>
                                          </p:spTgt>
                                        </p:tgtEl>
                                        <p:attrNameLst>
                                          <p:attrName>ppt_h</p:attrName>
                                        </p:attrNameLst>
                                      </p:cBhvr>
                                      <p:tavLst>
                                        <p:tav tm="0">
                                          <p:val>
                                            <p:strVal val="#ppt_h*0.01"/>
                                          </p:val>
                                        </p:tav>
                                        <p:tav tm="100000">
                                          <p:val>
                                            <p:strVal val="#ppt_h"/>
                                          </p:val>
                                        </p:tav>
                                      </p:tavLst>
                                    </p:anim>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h+1"/>
                                          </p:val>
                                        </p:tav>
                                        <p:tav tm="100000">
                                          <p:val>
                                            <p:strVal val="#ppt_y"/>
                                          </p:val>
                                        </p:tav>
                                      </p:tavLst>
                                    </p:anim>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ificial1.jpg"/>
          <p:cNvPicPr>
            <a:picLocks noChangeAspect="1"/>
          </p:cNvPicPr>
          <p:nvPr/>
        </p:nvPicPr>
        <p:blipFill>
          <a:blip r:embed="rId2" cstate="email"/>
          <a:stretch>
            <a:fillRect/>
          </a:stretch>
        </p:blipFill>
        <p:spPr>
          <a:xfrm>
            <a:off x="5181600" y="1219200"/>
            <a:ext cx="2438400" cy="3664262"/>
          </a:xfrm>
          <a:prstGeom prst="rect">
            <a:avLst/>
          </a:prstGeom>
        </p:spPr>
      </p:pic>
      <p:pic>
        <p:nvPicPr>
          <p:cNvPr id="3" name="Picture 2" descr="artificial2.jpg"/>
          <p:cNvPicPr>
            <a:picLocks noChangeAspect="1"/>
          </p:cNvPicPr>
          <p:nvPr/>
        </p:nvPicPr>
        <p:blipFill>
          <a:blip r:embed="rId3" cstate="email"/>
          <a:stretch>
            <a:fillRect/>
          </a:stretch>
        </p:blipFill>
        <p:spPr>
          <a:xfrm>
            <a:off x="1447800" y="457200"/>
            <a:ext cx="3228975" cy="2418614"/>
          </a:xfrm>
          <a:prstGeom prst="rect">
            <a:avLst/>
          </a:prstGeom>
        </p:spPr>
      </p:pic>
      <p:pic>
        <p:nvPicPr>
          <p:cNvPr id="4" name="Picture 3" descr="artificial.jpg"/>
          <p:cNvPicPr>
            <a:picLocks noChangeAspect="1"/>
          </p:cNvPicPr>
          <p:nvPr/>
        </p:nvPicPr>
        <p:blipFill>
          <a:blip r:embed="rId4" cstate="email"/>
          <a:stretch>
            <a:fillRect/>
          </a:stretch>
        </p:blipFill>
        <p:spPr>
          <a:xfrm>
            <a:off x="1295400" y="3276600"/>
            <a:ext cx="3448594"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708775" cy="1143000"/>
          </a:xfrm>
        </p:spPr>
        <p:txBody>
          <a:bodyPr/>
          <a:lstStyle/>
          <a:p>
            <a:pPr algn="r" rtl="1"/>
            <a:r>
              <a:rPr lang="ar-SA" dirty="0" smtClean="0">
                <a:solidFill>
                  <a:srgbClr val="FFFF00"/>
                </a:solidFill>
              </a:rPr>
              <a:t>تكوين أنبوبة اللقاح </a:t>
            </a:r>
            <a:r>
              <a:rPr lang="en-US" dirty="0" smtClean="0">
                <a:solidFill>
                  <a:srgbClr val="FFFF00"/>
                </a:solidFill>
              </a:rPr>
              <a:t>Pollen Tube</a:t>
            </a:r>
            <a:r>
              <a:rPr lang="ar-SA"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2819400" y="2209800"/>
            <a:ext cx="6019800" cy="4267200"/>
          </a:xfrm>
        </p:spPr>
        <p:txBody>
          <a:bodyPr/>
          <a:lstStyle/>
          <a:p>
            <a:pPr marL="0" algn="just" rtl="1">
              <a:spcBef>
                <a:spcPts val="0"/>
              </a:spcBef>
              <a:buNone/>
            </a:pPr>
            <a:r>
              <a:rPr lang="ar-SA" dirty="0" smtClean="0">
                <a:solidFill>
                  <a:srgbClr val="FFC000"/>
                </a:solidFill>
              </a:rPr>
              <a:t>تنبت حبوب اللقاح على المياسم الرطبة بإمتداد الجدار الداخلي خلال ثقب الإنبات </a:t>
            </a:r>
          </a:p>
          <a:p>
            <a:pPr marL="0" algn="just" rtl="1">
              <a:spcBef>
                <a:spcPts val="0"/>
              </a:spcBef>
              <a:buNone/>
            </a:pPr>
            <a:endParaRPr lang="en-US" dirty="0" smtClean="0"/>
          </a:p>
          <a:p>
            <a:pPr marL="0" algn="just" rtl="1">
              <a:spcBef>
                <a:spcPts val="0"/>
              </a:spcBef>
              <a:buNone/>
            </a:pPr>
            <a:r>
              <a:rPr lang="ar-SA" dirty="0" smtClean="0"/>
              <a:t>تنمو أنبوبة اللقاح التي تحتوي على النواة الأنبوبيّة الخضريّة والخليّة الموّلدة التي تنقسم إلى خليتين ذكريتين إلى الأسفل خلال النسيج السائب في القلم نحو المبيض وجدار المبيض أو خلال فراغه حتى تصل في النهاية إلى نقير البويضة </a:t>
            </a:r>
            <a:endParaRPr lang="en-US" dirty="0"/>
          </a:p>
        </p:txBody>
      </p:sp>
      <p:pic>
        <p:nvPicPr>
          <p:cNvPr id="4" name="Picture 3" descr="pollentub1.jpg"/>
          <p:cNvPicPr>
            <a:picLocks noChangeAspect="1"/>
          </p:cNvPicPr>
          <p:nvPr/>
        </p:nvPicPr>
        <p:blipFill>
          <a:blip r:embed="rId2" cstate="email"/>
          <a:stretch>
            <a:fillRect/>
          </a:stretch>
        </p:blipFill>
        <p:spPr>
          <a:xfrm>
            <a:off x="228600" y="457200"/>
            <a:ext cx="2124075" cy="1590675"/>
          </a:xfrm>
          <a:prstGeom prst="rect">
            <a:avLst/>
          </a:prstGeom>
        </p:spPr>
      </p:pic>
      <p:pic>
        <p:nvPicPr>
          <p:cNvPr id="6" name="Picture 5" descr="pollentub2.jpg"/>
          <p:cNvPicPr>
            <a:picLocks noChangeAspect="1"/>
          </p:cNvPicPr>
          <p:nvPr/>
        </p:nvPicPr>
        <p:blipFill>
          <a:blip r:embed="rId3" cstate="email"/>
          <a:stretch>
            <a:fillRect/>
          </a:stretch>
        </p:blipFill>
        <p:spPr>
          <a:xfrm>
            <a:off x="304800" y="2819400"/>
            <a:ext cx="2273968" cy="3657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1"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strVal val="#ppt_w*2.5"/>
                                          </p:val>
                                        </p:tav>
                                        <p:tav tm="100000">
                                          <p:val>
                                            <p:strVal val="#ppt_w"/>
                                          </p:val>
                                        </p:tav>
                                      </p:tavLst>
                                    </p:anim>
                                    <p:anim calcmode="lin" valueType="num">
                                      <p:cBhvr>
                                        <p:cTn id="35" dur="500" fill="hold"/>
                                        <p:tgtEl>
                                          <p:spTgt spid="4"/>
                                        </p:tgtEl>
                                        <p:attrNameLst>
                                          <p:attrName>ppt_h</p:attrName>
                                        </p:attrNameLst>
                                      </p:cBhvr>
                                      <p:tavLst>
                                        <p:tav tm="0">
                                          <p:val>
                                            <p:strVal val="#ppt_h*0.01"/>
                                          </p:val>
                                        </p:tav>
                                        <p:tav tm="100000">
                                          <p:val>
                                            <p:strVal val="#ppt_h"/>
                                          </p:val>
                                        </p:tav>
                                      </p:tavLst>
                                    </p:anim>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500" fill="hold"/>
                                        <p:tgtEl>
                                          <p:spTgt spid="4"/>
                                        </p:tgtEl>
                                        <p:attrNameLst>
                                          <p:attrName>ppt_y</p:attrName>
                                        </p:attrNameLst>
                                      </p:cBhvr>
                                      <p:tavLst>
                                        <p:tav tm="0">
                                          <p:val>
                                            <p:strVal val="#ppt_h+1"/>
                                          </p:val>
                                        </p:tav>
                                        <p:tav tm="100000">
                                          <p:val>
                                            <p:strVal val="#ppt_y"/>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strVal val="#ppt_w*2.5"/>
                                          </p:val>
                                        </p:tav>
                                        <p:tav tm="100000">
                                          <p:val>
                                            <p:strVal val="#ppt_w"/>
                                          </p:val>
                                        </p:tav>
                                      </p:tavLst>
                                    </p:anim>
                                    <p:anim calcmode="lin" valueType="num">
                                      <p:cBhvr>
                                        <p:cTn id="44" dur="500" fill="hold"/>
                                        <p:tgtEl>
                                          <p:spTgt spid="6"/>
                                        </p:tgtEl>
                                        <p:attrNameLst>
                                          <p:attrName>ppt_h</p:attrName>
                                        </p:attrNameLst>
                                      </p:cBhvr>
                                      <p:tavLst>
                                        <p:tav tm="0">
                                          <p:val>
                                            <p:strVal val="#ppt_h*0.01"/>
                                          </p:val>
                                        </p:tav>
                                        <p:tav tm="100000">
                                          <p:val>
                                            <p:strVal val="#ppt_h"/>
                                          </p:val>
                                        </p:tav>
                                      </p:tavLst>
                                    </p:anim>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h+1"/>
                                          </p:val>
                                        </p:tav>
                                        <p:tav tm="100000">
                                          <p:val>
                                            <p:strVal val="#ppt_y"/>
                                          </p:val>
                                        </p:tav>
                                      </p:tavLst>
                                    </p:anim>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7848600" cy="3970318"/>
          </a:xfrm>
          <a:prstGeom prst="rect">
            <a:avLst/>
          </a:prstGeom>
        </p:spPr>
        <p:txBody>
          <a:bodyPr wrap="square">
            <a:spAutoFit/>
          </a:bodyPr>
          <a:lstStyle/>
          <a:p>
            <a:pPr marL="0" algn="just" rtl="1">
              <a:spcBef>
                <a:spcPts val="0"/>
              </a:spcBef>
              <a:buNone/>
            </a:pPr>
            <a:r>
              <a:rPr lang="ar-SA" sz="3600" dirty="0" smtClean="0"/>
              <a:t>تتغذى الأنبوبة أثناء مرورها بمواد غذائية من النسيج الموصل للقلم وجدار المبيض </a:t>
            </a:r>
          </a:p>
          <a:p>
            <a:pPr marL="0" algn="just" rtl="1">
              <a:spcBef>
                <a:spcPts val="0"/>
              </a:spcBef>
              <a:buNone/>
            </a:pPr>
            <a:endParaRPr lang="en-US" sz="3600" dirty="0" smtClean="0"/>
          </a:p>
          <a:p>
            <a:pPr marL="0" algn="just" rtl="1">
              <a:spcBef>
                <a:spcPts val="0"/>
              </a:spcBef>
              <a:buNone/>
            </a:pPr>
            <a:r>
              <a:rPr lang="ar-SA" sz="3600" dirty="0" smtClean="0"/>
              <a:t>عندما تدخل نقير البويضة فإنها تصل إلى قمّة النيوسيلة ، وعندئذ تمتص قمة الكيس الجنيني وقمة أنبوبة اللقاح وتمر الخليتان الذكريتان داخل الكيس الجنيني.</a:t>
            </a:r>
            <a:endParaRPr lang="en-US" sz="3600" dirty="0" smtClean="0"/>
          </a:p>
        </p:txBody>
      </p:sp>
      <p:pic>
        <p:nvPicPr>
          <p:cNvPr id="5" name="Picture 4" descr="pollentub.jpg"/>
          <p:cNvPicPr>
            <a:picLocks noChangeAspect="1"/>
          </p:cNvPicPr>
          <p:nvPr/>
        </p:nvPicPr>
        <p:blipFill>
          <a:blip r:embed="rId2" cstate="email"/>
          <a:stretch>
            <a:fillRect/>
          </a:stretch>
        </p:blipFill>
        <p:spPr>
          <a:xfrm>
            <a:off x="1295400" y="4267200"/>
            <a:ext cx="563880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srcRect b="3152"/>
          <a:stretch>
            <a:fillRect/>
          </a:stretch>
        </p:blipFill>
        <p:spPr bwMode="auto">
          <a:xfrm>
            <a:off x="838200" y="914400"/>
            <a:ext cx="7315199" cy="48714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5410200"/>
          </a:xfrm>
        </p:spPr>
        <p:txBody>
          <a:bodyPr/>
          <a:lstStyle/>
          <a:p>
            <a:pPr algn="just" rtl="1"/>
            <a:r>
              <a:rPr lang="ar-SA" dirty="0" smtClean="0"/>
              <a:t>يسمى دخول أنبوبة اللقاح في البويضة خلال النقير بالطريقة النقيريّة </a:t>
            </a:r>
            <a:r>
              <a:rPr lang="en-US" dirty="0" err="1" smtClean="0"/>
              <a:t>porogamic</a:t>
            </a:r>
            <a:r>
              <a:rPr lang="ar-SA" dirty="0" smtClean="0"/>
              <a:t>.</a:t>
            </a:r>
          </a:p>
          <a:p>
            <a:pPr algn="just" rtl="1">
              <a:buNone/>
            </a:pPr>
            <a:endParaRPr lang="en-US" dirty="0" smtClean="0"/>
          </a:p>
          <a:p>
            <a:pPr algn="just" rtl="1"/>
            <a:r>
              <a:rPr lang="ar-SA" dirty="0" smtClean="0"/>
              <a:t>أمّا إذا دخلت من ناحية الكلازا تسمى بالطريقة الكلازية</a:t>
            </a:r>
            <a:r>
              <a:rPr lang="en-US" dirty="0" smtClean="0"/>
              <a:t> </a:t>
            </a:r>
            <a:r>
              <a:rPr lang="en-US" dirty="0" err="1" smtClean="0"/>
              <a:t>chalazogamic</a:t>
            </a:r>
            <a:r>
              <a:rPr lang="ar-SA" dirty="0" smtClean="0"/>
              <a:t>.</a:t>
            </a:r>
          </a:p>
          <a:p>
            <a:pPr algn="just" rtl="1">
              <a:buNone/>
            </a:pPr>
            <a:endParaRPr lang="en-US" dirty="0" smtClean="0"/>
          </a:p>
          <a:p>
            <a:pPr algn="just" rtl="1"/>
            <a:r>
              <a:rPr lang="ar-SA" dirty="0" smtClean="0"/>
              <a:t>ملحوظة:</a:t>
            </a:r>
            <a:endParaRPr lang="en-US" dirty="0" smtClean="0"/>
          </a:p>
          <a:p>
            <a:pPr algn="just" rtl="1"/>
            <a:r>
              <a:rPr lang="ar-SA" dirty="0" smtClean="0"/>
              <a:t>قبل انفتاح المتك وانتشار حبوب اللقاح تنقسم نواة حبّة اللقاح إلى نواتين تعرف إحداهما بالنواة الخضريّة والأخرى بالأنبوبيّة "المولّلدة" والتي تنقسم إلى خليتين "نواتين" ذكريتين.</a:t>
            </a: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457200" y="381000"/>
            <a:ext cx="8077200" cy="5562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2.5"/>
                                          </p:val>
                                        </p:tav>
                                        <p:tav tm="100000">
                                          <p:val>
                                            <p:strVal val="#ppt_w"/>
                                          </p:val>
                                        </p:tav>
                                      </p:tavLst>
                                    </p:anim>
                                    <p:anim calcmode="lin" valueType="num">
                                      <p:cBhvr>
                                        <p:cTn id="8" dur="500" fill="hold"/>
                                        <p:tgtEl>
                                          <p:spTgt spid="2050"/>
                                        </p:tgtEl>
                                        <p:attrNameLst>
                                          <p:attrName>ppt_h</p:attrName>
                                        </p:attrNameLst>
                                      </p:cBhvr>
                                      <p:tavLst>
                                        <p:tav tm="0">
                                          <p:val>
                                            <p:strVal val="#ppt_h*0.01"/>
                                          </p:val>
                                        </p:tav>
                                        <p:tav tm="100000">
                                          <p:val>
                                            <p:strVal val="#ppt_h"/>
                                          </p:val>
                                        </p:tav>
                                      </p:tavLst>
                                    </p:anim>
                                    <p:anim calcmode="lin" valueType="num">
                                      <p:cBhvr>
                                        <p:cTn id="9" dur="500" fill="hold"/>
                                        <p:tgtEl>
                                          <p:spTgt spid="2050"/>
                                        </p:tgtEl>
                                        <p:attrNameLst>
                                          <p:attrName>ppt_x</p:attrName>
                                        </p:attrNameLst>
                                      </p:cBhvr>
                                      <p:tavLst>
                                        <p:tav tm="0">
                                          <p:val>
                                            <p:strVal val="#ppt_x"/>
                                          </p:val>
                                        </p:tav>
                                        <p:tav tm="100000">
                                          <p:val>
                                            <p:strVal val="#ppt_x"/>
                                          </p:val>
                                        </p:tav>
                                      </p:tavLst>
                                    </p:anim>
                                    <p:anim calcmode="lin" valueType="num">
                                      <p:cBhvr>
                                        <p:cTn id="10" dur="500" fill="hold"/>
                                        <p:tgtEl>
                                          <p:spTgt spid="2050"/>
                                        </p:tgtEl>
                                        <p:attrNameLst>
                                          <p:attrName>ppt_y</p:attrName>
                                        </p:attrNameLst>
                                      </p:cBhvr>
                                      <p:tavLst>
                                        <p:tav tm="0">
                                          <p:val>
                                            <p:strVal val="#ppt_h+1"/>
                                          </p:val>
                                        </p:tav>
                                        <p:tav tm="100000">
                                          <p:val>
                                            <p:strVal val="#ppt_y"/>
                                          </p:val>
                                        </p:tav>
                                      </p:tavLst>
                                    </p:anim>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80375" cy="1143000"/>
          </a:xfrm>
        </p:spPr>
        <p:txBody>
          <a:bodyPr/>
          <a:lstStyle/>
          <a:p>
            <a:pPr algn="ctr"/>
            <a:r>
              <a:rPr lang="ar-SA" sz="4800" b="1" dirty="0" smtClean="0">
                <a:solidFill>
                  <a:srgbClr val="FFFF00"/>
                </a:solidFill>
              </a:rPr>
              <a:t>الإخصاب وتكوين البذرة:</a:t>
            </a:r>
            <a:endParaRPr lang="en-US" sz="4800" b="1" dirty="0">
              <a:solidFill>
                <a:srgbClr val="FFFF00"/>
              </a:solidFill>
            </a:endParaRPr>
          </a:p>
        </p:txBody>
      </p:sp>
      <p:sp>
        <p:nvSpPr>
          <p:cNvPr id="3" name="Content Placeholder 2"/>
          <p:cNvSpPr>
            <a:spLocks noGrp="1"/>
          </p:cNvSpPr>
          <p:nvPr>
            <p:ph idx="1"/>
          </p:nvPr>
        </p:nvSpPr>
        <p:spPr>
          <a:xfrm>
            <a:off x="457200" y="1447800"/>
            <a:ext cx="8229600" cy="4648200"/>
          </a:xfrm>
        </p:spPr>
        <p:txBody>
          <a:bodyPr/>
          <a:lstStyle/>
          <a:p>
            <a:pPr algn="just" rtl="1"/>
            <a:r>
              <a:rPr lang="ar-SA" dirty="0" smtClean="0"/>
              <a:t>بعد عملية الإخصاب تبقى اللاقحة في حالة سكون لفترة قصيرة وبعد ذلك تبدأ نواة الإندوسبيرم الأولّية بالإنقسام بسرعة لتكوين نسيج الإندوسبيرم اً.</a:t>
            </a:r>
          </a:p>
          <a:p>
            <a:pPr algn="just" rtl="1"/>
            <a:endParaRPr lang="en-US" dirty="0" smtClean="0"/>
          </a:p>
          <a:p>
            <a:pPr algn="just" rtl="1"/>
            <a:r>
              <a:rPr lang="ar-SA" dirty="0" smtClean="0">
                <a:solidFill>
                  <a:srgbClr val="FFFF00"/>
                </a:solidFill>
              </a:rPr>
              <a:t>الإنقسام الخلوي الأول يؤدي إلى تكوين 4-8 خلايا</a:t>
            </a:r>
            <a:r>
              <a:rPr lang="en-US" dirty="0" smtClean="0">
                <a:solidFill>
                  <a:srgbClr val="FFFF00"/>
                </a:solidFill>
              </a:rPr>
              <a:t>.</a:t>
            </a:r>
          </a:p>
          <a:p>
            <a:pPr algn="just" rtl="1"/>
            <a:r>
              <a:rPr lang="ar-SA" dirty="0" smtClean="0">
                <a:solidFill>
                  <a:srgbClr val="00FF00"/>
                </a:solidFill>
              </a:rPr>
              <a:t>تبدأ بعد ذلك الخلّية القاعدية والقريبة من فتحة النقير بالإستطالة دافعة الخلايا الأخرى إلى داخل الإندوسبيرم وفي نفس الوقت تنقسم الخلية البعيد عن فتحة النقير إلى خليتين مستعرضتين وهذه هي الخطوة الأخيرة قبل تحولها إلى الجنين. </a:t>
            </a:r>
            <a:endParaRPr lang="en-US" dirty="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625" y="990600"/>
            <a:ext cx="7772400" cy="5105400"/>
          </a:xfrm>
        </p:spPr>
        <p:txBody>
          <a:bodyPr/>
          <a:lstStyle/>
          <a:p>
            <a:pPr algn="just" rtl="1"/>
            <a:r>
              <a:rPr lang="ar-SA" dirty="0" smtClean="0"/>
              <a:t>بعد ذلك تنقسم تلك الخليتين عدة انقسامات معطية الشكل الكروي للجنين ثم تنقسم عدة انقسامات أخرى معطية شكل القلب والذي يتحوّل إلى فلقتين لجنين البذرة ومن ثم تتحوّل إلى جنين ناضج محاطة بغلاف البذرة " القصرة”</a:t>
            </a:r>
          </a:p>
          <a:p>
            <a:pPr algn="just" rtl="1"/>
            <a:endParaRPr lang="ar-SA" dirty="0" smtClean="0"/>
          </a:p>
          <a:p>
            <a:pPr algn="just" rtl="1"/>
            <a:r>
              <a:rPr lang="ar-SA" dirty="0" smtClean="0">
                <a:solidFill>
                  <a:srgbClr val="00FF00"/>
                </a:solidFill>
              </a:rPr>
              <a:t>أثناء تكوين الجنين فإن الأنوية والإندوسبيرم والأغلفة في البويضة تحدث فيها تغيرات كثيرة تابعة للبذرة فمثلا إن الأنوية والأندوسبيرم تكون موجودة في المراحل الأولى من تكوين الجنين حيث أنها تستخدم كغذاء في تلك المراحل فقط.</a:t>
            </a:r>
            <a:endParaRPr lang="en-US" dirty="0" smtClean="0">
              <a:solidFill>
                <a:srgbClr val="00FF00"/>
              </a:solidFill>
            </a:endParaRPr>
          </a:p>
          <a:p>
            <a:pPr algn="just" rt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625" y="914400"/>
            <a:ext cx="7772400" cy="5181600"/>
          </a:xfrm>
        </p:spPr>
        <p:txBody>
          <a:bodyPr/>
          <a:lstStyle/>
          <a:p>
            <a:pPr algn="just" rtl="1"/>
            <a:r>
              <a:rPr lang="ar-SA" dirty="0" smtClean="0"/>
              <a:t>إن الجنين ينمو من اللاقحة</a:t>
            </a:r>
          </a:p>
          <a:p>
            <a:pPr algn="just" rtl="1">
              <a:buNone/>
            </a:pPr>
            <a:endParaRPr lang="en-US" dirty="0" smtClean="0"/>
          </a:p>
          <a:p>
            <a:pPr algn="just" rtl="1"/>
            <a:r>
              <a:rPr lang="ar-SA" dirty="0" smtClean="0"/>
              <a:t>اما القصرة " غلاف البذرة " تنمو من الأغلفة الداخلية والخارجية للبويضة.</a:t>
            </a:r>
          </a:p>
          <a:p>
            <a:pPr algn="just" rtl="1">
              <a:buNone/>
            </a:pPr>
            <a:endParaRPr lang="en-US" dirty="0" smtClean="0"/>
          </a:p>
          <a:p>
            <a:pPr algn="just" rtl="1"/>
            <a:r>
              <a:rPr lang="ar-SA" dirty="0" smtClean="0"/>
              <a:t>إن اندماج خلية البيضة مع الخلية الذكرية الأولى يؤدي إلى تكوين اللاقحة (</a:t>
            </a:r>
            <a:r>
              <a:rPr lang="en-US" smtClean="0"/>
              <a:t>2N</a:t>
            </a:r>
            <a:r>
              <a:rPr lang="ar-SA" smtClean="0"/>
              <a:t>)</a:t>
            </a:r>
            <a:endParaRPr lang="ar-SA" dirty="0" smtClean="0"/>
          </a:p>
          <a:p>
            <a:pPr algn="just" rtl="1">
              <a:buNone/>
            </a:pPr>
            <a:endParaRPr lang="en-US" dirty="0" smtClean="0"/>
          </a:p>
          <a:p>
            <a:pPr algn="just" rtl="1"/>
            <a:r>
              <a:rPr lang="ar-SA" dirty="0" smtClean="0"/>
              <a:t>ان اندماج النواتان القطبيتان مع الخلية الذكرية الثانية يؤدي إلى تكوين نواة الإندوسبيرم الأولية (</a:t>
            </a:r>
            <a:r>
              <a:rPr lang="en-US" dirty="0" smtClean="0"/>
              <a:t>3N</a:t>
            </a:r>
            <a:r>
              <a:rPr lang="ar-SA" dirty="0" smtClean="0"/>
              <a:t>)</a:t>
            </a: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30"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1"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2"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685800" y="381000"/>
            <a:ext cx="7385050" cy="50498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ppt_w*0.05"/>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anim calcmode="lin" valueType="num">
                                      <p:cBhvr>
                                        <p:cTn id="9" dur="500" fill="hold"/>
                                        <p:tgtEl>
                                          <p:spTgt spid="1026"/>
                                        </p:tgtEl>
                                        <p:attrNameLst>
                                          <p:attrName>ppt_x</p:attrName>
                                        </p:attrNameLst>
                                      </p:cBhvr>
                                      <p:tavLst>
                                        <p:tav tm="0">
                                          <p:val>
                                            <p:strVal val="#ppt_x-.2"/>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2286000" cy="1143000"/>
          </a:xfrm>
        </p:spPr>
        <p:txBody>
          <a:bodyPr/>
          <a:lstStyle/>
          <a:p>
            <a:pPr algn="ctr"/>
            <a:r>
              <a:rPr lang="ar-SA" sz="4800" b="1" dirty="0" smtClean="0">
                <a:solidFill>
                  <a:srgbClr val="FFFF00"/>
                </a:solidFill>
              </a:rPr>
              <a:t>الاخصاب</a:t>
            </a:r>
            <a:endParaRPr lang="en-US" sz="4800" b="1" dirty="0">
              <a:solidFill>
                <a:srgbClr val="FFFF00"/>
              </a:solidFill>
            </a:endParaRPr>
          </a:p>
        </p:txBody>
      </p:sp>
      <p:sp>
        <p:nvSpPr>
          <p:cNvPr id="3" name="Content Placeholder 2"/>
          <p:cNvSpPr>
            <a:spLocks noGrp="1"/>
          </p:cNvSpPr>
          <p:nvPr>
            <p:ph idx="1"/>
          </p:nvPr>
        </p:nvSpPr>
        <p:spPr>
          <a:xfrm>
            <a:off x="457200" y="1981200"/>
            <a:ext cx="8381999" cy="4114800"/>
          </a:xfrm>
        </p:spPr>
        <p:txBody>
          <a:bodyPr/>
          <a:lstStyle/>
          <a:p>
            <a:pPr algn="just" rtl="1"/>
            <a:r>
              <a:rPr lang="ar-SA" dirty="0" smtClean="0">
                <a:solidFill>
                  <a:srgbClr val="00FF00"/>
                </a:solidFill>
              </a:rPr>
              <a:t>الاخصاب هو اندماج الجاميطه المذكره بالجاميطه المؤنثة.</a:t>
            </a:r>
          </a:p>
          <a:p>
            <a:pPr algn="just" rtl="1">
              <a:buNone/>
            </a:pPr>
            <a:r>
              <a:rPr lang="ar-SA" dirty="0" smtClean="0">
                <a:solidFill>
                  <a:srgbClr val="FFC000"/>
                </a:solidFill>
              </a:rPr>
              <a:t>يلاحظ انه يسبق الاخصاب المراحل الثلاثه:</a:t>
            </a:r>
          </a:p>
          <a:p>
            <a:pPr marL="514350" indent="-514350" algn="just" rtl="1">
              <a:buFont typeface="+mj-lt"/>
              <a:buAutoNum type="arabicPeriod"/>
            </a:pPr>
            <a:r>
              <a:rPr lang="ar-SA" dirty="0" smtClean="0">
                <a:solidFill>
                  <a:srgbClr val="00CCFF"/>
                </a:solidFill>
              </a:rPr>
              <a:t>تكوين الجاميطات المذكره والمؤنثه.</a:t>
            </a:r>
          </a:p>
          <a:p>
            <a:pPr marL="514350" indent="-514350" algn="just" rtl="1">
              <a:buFont typeface="+mj-lt"/>
              <a:buAutoNum type="arabicPeriod"/>
            </a:pPr>
            <a:r>
              <a:rPr lang="ar-SA" dirty="0" smtClean="0">
                <a:solidFill>
                  <a:srgbClr val="FF0000"/>
                </a:solidFill>
              </a:rPr>
              <a:t>انتقال حبوب اللقاح من متوك الأسديه الى مياسم الكرابل</a:t>
            </a:r>
          </a:p>
          <a:p>
            <a:pPr marL="514350" indent="-514350" algn="just" rtl="1">
              <a:buFont typeface="+mj-lt"/>
              <a:buAutoNum type="arabicPeriod"/>
            </a:pPr>
            <a:r>
              <a:rPr lang="ar-SA" dirty="0" smtClean="0"/>
              <a:t>تكوين الانبوبه اللقاحيه التي تخترق الميسم والقلم ، وتجويف المبيض وتصل إلى النيوسيله ، حيث تذوب قمة انبوبه اللقاح وتفرغ محتوياتها فيتحرك جاميط ذكري </a:t>
            </a:r>
            <a:r>
              <a:rPr lang="en-US" dirty="0" smtClean="0">
                <a:solidFill>
                  <a:srgbClr val="FF0000"/>
                </a:solidFill>
              </a:rPr>
              <a:t>sperm</a:t>
            </a:r>
            <a:r>
              <a:rPr lang="ar-SA" dirty="0" smtClean="0"/>
              <a:t> الى البييضة </a:t>
            </a:r>
            <a:r>
              <a:rPr lang="en-US" dirty="0" smtClean="0">
                <a:solidFill>
                  <a:srgbClr val="FF0000"/>
                </a:solidFill>
              </a:rPr>
              <a:t>egg</a:t>
            </a:r>
            <a:r>
              <a:rPr lang="ar-SA" dirty="0" smtClean="0"/>
              <a:t> حيث يتحد بها ويتكون الزيجوت</a:t>
            </a:r>
            <a:r>
              <a:rPr lang="en-US" dirty="0" smtClean="0">
                <a:solidFill>
                  <a:srgbClr val="FF0000"/>
                </a:solidFill>
              </a:rPr>
              <a:t>zygote </a:t>
            </a:r>
            <a:r>
              <a:rPr lang="ar-SA"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457200" y="533400"/>
            <a:ext cx="8381999" cy="57150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وبه العدد الثنائي </a:t>
            </a:r>
            <a:r>
              <a:rPr kumimoji="0" lang="en-US" sz="3200" b="0" i="0" u="none" strike="noStrike" kern="0" cap="none" spc="0" normalizeH="0" baseline="0" noProof="0" dirty="0" smtClean="0">
                <a:ln>
                  <a:noFill/>
                </a:ln>
                <a:solidFill>
                  <a:schemeClr val="tx1"/>
                </a:solidFill>
                <a:effectLst/>
                <a:uLnTx/>
                <a:uFillTx/>
                <a:latin typeface="+mn-lt"/>
                <a:ea typeface="+mn-ea"/>
                <a:cs typeface="+mn-cs"/>
              </a:rPr>
              <a:t>(2n)</a:t>
            </a:r>
            <a:r>
              <a:rPr kumimoji="0" lang="ar-SA" sz="3200" b="0" i="0" u="none" strike="noStrike" kern="0" cap="none" spc="0" normalizeH="0" baseline="0" noProof="0" dirty="0" smtClean="0">
                <a:ln>
                  <a:noFill/>
                </a:ln>
                <a:solidFill>
                  <a:schemeClr val="tx1"/>
                </a:solidFill>
                <a:effectLst/>
                <a:uLnTx/>
                <a:uFillTx/>
                <a:latin typeface="+mn-lt"/>
                <a:ea typeface="+mn-ea"/>
                <a:cs typeface="+mn-cs"/>
              </a:rPr>
              <a:t> من الكروموسومات</a:t>
            </a:r>
            <a:r>
              <a:rPr kumimoji="0" lang="ar-SA" sz="3200" b="0" i="0" u="none" strike="noStrike" kern="0" cap="none" spc="0" normalizeH="0" noProof="0" dirty="0" smtClean="0">
                <a:ln>
                  <a:noFill/>
                </a:ln>
                <a:solidFill>
                  <a:schemeClr val="tx1"/>
                </a:solidFill>
                <a:effectLst/>
                <a:uLnTx/>
                <a:uFillTx/>
                <a:latin typeface="+mn-lt"/>
                <a:ea typeface="+mn-ea"/>
                <a:cs typeface="+mn-cs"/>
              </a:rPr>
              <a:t> </a:t>
            </a:r>
            <a:r>
              <a:rPr kumimoji="0" lang="en-US" sz="3200" b="0" i="0" u="none" strike="noStrike" kern="0" cap="none" spc="0" normalizeH="0" noProof="0" dirty="0" smtClean="0">
                <a:ln>
                  <a:noFill/>
                </a:ln>
                <a:solidFill>
                  <a:srgbClr val="FF0000"/>
                </a:solidFill>
                <a:effectLst/>
                <a:uLnTx/>
                <a:uFillTx/>
                <a:latin typeface="+mn-lt"/>
                <a:ea typeface="+mn-ea"/>
                <a:cs typeface="+mn-cs"/>
              </a:rPr>
              <a:t>diploid</a:t>
            </a:r>
            <a:r>
              <a:rPr kumimoji="0" lang="ar-SA" sz="3200" b="0" i="0" u="none" strike="noStrike" kern="0" cap="none" spc="0" normalizeH="0" noProof="0" dirty="0" smtClean="0">
                <a:ln>
                  <a:noFill/>
                </a:ln>
                <a:solidFill>
                  <a:schemeClr val="tx1"/>
                </a:solidFill>
                <a:effectLst/>
                <a:uLnTx/>
                <a:uFillTx/>
                <a:latin typeface="+mn-lt"/>
                <a:ea typeface="+mn-ea"/>
                <a:cs typeface="+mn-cs"/>
              </a:rPr>
              <a:t> ويتحد جاميط ذكري اخر بنواه الكيس الجيني الثانويه </a:t>
            </a:r>
            <a:r>
              <a:rPr kumimoji="0" lang="en-US" sz="3200" b="0" i="0" u="none" strike="noStrike" kern="0" cap="none" spc="0" normalizeH="0" noProof="0" dirty="0" smtClean="0">
                <a:ln>
                  <a:noFill/>
                </a:ln>
                <a:solidFill>
                  <a:srgbClr val="FF0000"/>
                </a:solidFill>
                <a:effectLst/>
                <a:uLnTx/>
                <a:uFillTx/>
                <a:latin typeface="+mn-lt"/>
                <a:ea typeface="+mn-ea"/>
                <a:cs typeface="+mn-cs"/>
              </a:rPr>
              <a:t>secondary</a:t>
            </a:r>
            <a:r>
              <a:rPr kumimoji="0" lang="en-US" sz="3200" b="0" i="0" u="none" strike="noStrike" kern="0" cap="none" spc="0" normalizeH="0" noProof="0" dirty="0" smtClean="0">
                <a:ln>
                  <a:noFill/>
                </a:ln>
                <a:solidFill>
                  <a:schemeClr val="tx1"/>
                </a:solidFill>
                <a:effectLst/>
                <a:uLnTx/>
                <a:uFillTx/>
                <a:latin typeface="+mn-lt"/>
                <a:ea typeface="+mn-ea"/>
                <a:cs typeface="+mn-cs"/>
              </a:rPr>
              <a:t> </a:t>
            </a:r>
            <a:r>
              <a:rPr kumimoji="0" lang="en-US" sz="3200" b="0" i="0" u="none" strike="noStrike" kern="0" cap="none" spc="0" normalizeH="0" noProof="0" dirty="0" smtClean="0">
                <a:ln>
                  <a:noFill/>
                </a:ln>
                <a:solidFill>
                  <a:srgbClr val="FF0000"/>
                </a:solidFill>
                <a:effectLst/>
                <a:uLnTx/>
                <a:uFillTx/>
                <a:latin typeface="+mn-lt"/>
                <a:ea typeface="+mn-ea"/>
                <a:cs typeface="+mn-cs"/>
              </a:rPr>
              <a:t>embryo sac nucleus</a:t>
            </a:r>
            <a:r>
              <a:rPr kumimoji="0" lang="ar-SA" sz="3200" b="0" i="0" u="none" strike="noStrike" kern="0" cap="none" spc="0" normalizeH="0" noProof="0" dirty="0" smtClean="0">
                <a:ln>
                  <a:noFill/>
                </a:ln>
                <a:solidFill>
                  <a:schemeClr val="tx1"/>
                </a:solidFill>
                <a:effectLst/>
                <a:uLnTx/>
                <a:uFillTx/>
                <a:latin typeface="+mn-lt"/>
                <a:ea typeface="+mn-ea"/>
                <a:cs typeface="+mn-cs"/>
              </a:rPr>
              <a:t> لتكون نواه الاندوسبيرم ، ويكون بها عندئذ العدد الثلاثي من الكروموسومات </a:t>
            </a:r>
            <a:r>
              <a:rPr kumimoji="0" lang="en-US" sz="3200" b="0" i="0" u="none" strike="noStrike" kern="0" cap="none" spc="0" normalizeH="0" noProof="0" dirty="0" smtClean="0">
                <a:ln>
                  <a:noFill/>
                </a:ln>
                <a:solidFill>
                  <a:schemeClr val="tx1"/>
                </a:solidFill>
                <a:effectLst/>
                <a:uLnTx/>
                <a:uFillTx/>
                <a:latin typeface="+mn-lt"/>
                <a:ea typeface="+mn-ea"/>
                <a:cs typeface="+mn-cs"/>
              </a:rPr>
              <a:t>(3n) </a:t>
            </a:r>
            <a:r>
              <a:rPr kumimoji="0" lang="en-US" sz="3200" b="0" i="0" u="none" strike="noStrike" kern="0" cap="none" spc="0" normalizeH="0" noProof="0" dirty="0" smtClean="0">
                <a:ln>
                  <a:noFill/>
                </a:ln>
                <a:solidFill>
                  <a:srgbClr val="FF0000"/>
                </a:solidFill>
                <a:effectLst/>
                <a:uLnTx/>
                <a:uFillTx/>
                <a:latin typeface="+mn-lt"/>
                <a:ea typeface="+mn-ea"/>
                <a:cs typeface="+mn-cs"/>
              </a:rPr>
              <a:t>triploid</a:t>
            </a:r>
            <a:r>
              <a:rPr kumimoji="0" lang="ar-SA" sz="3200" b="0" i="0" u="none" strike="noStrike" kern="0" cap="none" spc="0" normalizeH="0" noProof="0" dirty="0" smtClean="0">
                <a:ln>
                  <a:noFill/>
                </a:ln>
                <a:solidFill>
                  <a:schemeClr val="tx1"/>
                </a:solidFill>
                <a:effectLst/>
                <a:uLnTx/>
                <a:uFillTx/>
                <a:latin typeface="+mn-lt"/>
                <a:ea typeface="+mn-ea"/>
                <a:cs typeface="+mn-cs"/>
              </a:rPr>
              <a:t> ويسمى هذان الاتحادان بالاخصاب المزدوج </a:t>
            </a:r>
            <a:r>
              <a:rPr kumimoji="0" lang="en-US" sz="3200" b="0" i="0" u="none" strike="noStrike" kern="0" cap="none" spc="0" normalizeH="0" noProof="0" dirty="0" smtClean="0">
                <a:ln>
                  <a:noFill/>
                </a:ln>
                <a:solidFill>
                  <a:srgbClr val="FF0000"/>
                </a:solidFill>
                <a:effectLst/>
                <a:uLnTx/>
                <a:uFillTx/>
                <a:latin typeface="+mn-lt"/>
                <a:ea typeface="+mn-ea"/>
                <a:cs typeface="+mn-cs"/>
              </a:rPr>
              <a:t>double</a:t>
            </a:r>
            <a:r>
              <a:rPr kumimoji="0" lang="en-US" sz="3200" b="0" i="0" u="none" strike="noStrike" kern="0" cap="none" spc="0" normalizeH="0" noProof="0" dirty="0" smtClean="0">
                <a:ln>
                  <a:noFill/>
                </a:ln>
                <a:solidFill>
                  <a:schemeClr val="tx1"/>
                </a:solidFill>
                <a:effectLst/>
                <a:uLnTx/>
                <a:uFillTx/>
                <a:latin typeface="+mn-lt"/>
                <a:ea typeface="+mn-ea"/>
                <a:cs typeface="+mn-cs"/>
              </a:rPr>
              <a:t> </a:t>
            </a:r>
            <a:r>
              <a:rPr kumimoji="0" lang="en-US" sz="3200" b="0" i="0" u="none" strike="noStrike" kern="0" cap="none" spc="0" normalizeH="0" noProof="0" dirty="0" smtClean="0">
                <a:ln>
                  <a:noFill/>
                </a:ln>
                <a:solidFill>
                  <a:srgbClr val="FF0000"/>
                </a:solidFill>
                <a:effectLst/>
                <a:uLnTx/>
                <a:uFillTx/>
                <a:latin typeface="+mn-lt"/>
                <a:ea typeface="+mn-ea"/>
                <a:cs typeface="+mn-cs"/>
              </a:rPr>
              <a:t>fertilization</a:t>
            </a:r>
            <a:r>
              <a:rPr kumimoji="0" lang="ar-SA" sz="3200" b="0" i="0" u="none" strike="noStrike" kern="0" cap="none" spc="0" normalizeH="0" noProof="0" dirty="0" smtClean="0">
                <a:ln>
                  <a:noFill/>
                </a:ln>
                <a:solidFill>
                  <a:schemeClr val="tx1"/>
                </a:solidFill>
                <a:effectLst/>
                <a:uLnTx/>
                <a:uFillTx/>
                <a:latin typeface="+mn-lt"/>
                <a:ea typeface="+mn-ea"/>
                <a:cs typeface="+mn-cs"/>
              </a:rPr>
              <a:t> . </a:t>
            </a:r>
          </a:p>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endParaRPr kumimoji="0" lang="ar-SA" sz="32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kumimoji="0" lang="ar-SA" sz="3200" b="0" i="0" u="none" strike="noStrike" kern="0" cap="none" spc="0" normalizeH="0" noProof="0" dirty="0" smtClean="0">
                <a:ln>
                  <a:noFill/>
                </a:ln>
                <a:solidFill>
                  <a:schemeClr val="tx1"/>
                </a:solidFill>
                <a:effectLst/>
                <a:uLnTx/>
                <a:uFillTx/>
                <a:latin typeface="+mn-lt"/>
                <a:ea typeface="+mn-ea"/>
                <a:cs typeface="+mn-cs"/>
              </a:rPr>
              <a:t>اماالخلايا السمتيه والخليتان المرافقتان فتمتص كما تمتص النيوسيلة لتغذية الكيس الجنيني.</a:t>
            </a:r>
          </a:p>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endParaRPr kumimoji="0" lang="ar-SA" sz="32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kumimoji="0" lang="ar-SA" sz="3200" kern="0" baseline="0" dirty="0" smtClean="0">
                <a:latin typeface="+mn-lt"/>
                <a:cs typeface="+mn-cs"/>
              </a:rPr>
              <a:t>اما</a:t>
            </a:r>
            <a:r>
              <a:rPr kumimoji="0" lang="ar-SA" sz="3200" kern="0" dirty="0" smtClean="0">
                <a:latin typeface="+mn-lt"/>
                <a:cs typeface="+mn-cs"/>
              </a:rPr>
              <a:t> الزيجوت فيتكشف الى الجنين الذي يتكون من فلقة أو فلقتين وجذير وريشة.</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ar-SA"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153400" cy="5410200"/>
          </a:xfrm>
        </p:spPr>
        <p:txBody>
          <a:bodyPr/>
          <a:lstStyle/>
          <a:p>
            <a:pPr algn="just" rtl="1">
              <a:buNone/>
            </a:pPr>
            <a:r>
              <a:rPr lang="ar-SA" dirty="0" smtClean="0">
                <a:solidFill>
                  <a:srgbClr val="FFFF00"/>
                </a:solidFill>
              </a:rPr>
              <a:t>ملاحظة:</a:t>
            </a:r>
            <a:endParaRPr lang="en-US" dirty="0" smtClean="0">
              <a:solidFill>
                <a:srgbClr val="FFFF00"/>
              </a:solidFill>
            </a:endParaRPr>
          </a:p>
          <a:p>
            <a:pPr algn="just" rtl="1">
              <a:buNone/>
            </a:pPr>
            <a:r>
              <a:rPr lang="ar-SA" dirty="0" smtClean="0"/>
              <a:t>1- قد يبقى الإندوسبيرم خارج الجنين فتسمى بذرة إندوسبيرميّة</a:t>
            </a:r>
            <a:r>
              <a:rPr lang="en-US" dirty="0" smtClean="0"/>
              <a:t> </a:t>
            </a:r>
            <a:r>
              <a:rPr lang="en-US" dirty="0" smtClean="0">
                <a:solidFill>
                  <a:srgbClr val="FF0000"/>
                </a:solidFill>
              </a:rPr>
              <a:t>endospermic</a:t>
            </a:r>
            <a:r>
              <a:rPr lang="en-US" dirty="0" smtClean="0"/>
              <a:t> </a:t>
            </a:r>
            <a:r>
              <a:rPr lang="ar-SA" dirty="0" smtClean="0"/>
              <a:t> مثل : الذرة</a:t>
            </a:r>
          </a:p>
          <a:p>
            <a:pPr algn="just" rtl="1">
              <a:buNone/>
            </a:pPr>
            <a:endParaRPr lang="en-US" dirty="0" smtClean="0"/>
          </a:p>
          <a:p>
            <a:pPr algn="just" rtl="1">
              <a:buNone/>
            </a:pPr>
            <a:r>
              <a:rPr lang="ar-SA" dirty="0" smtClean="0"/>
              <a:t>2- أو يُمتص داخل الجنين فتسمى بذرة لا إندوسبيرمية</a:t>
            </a:r>
            <a:r>
              <a:rPr lang="en-US" dirty="0" smtClean="0"/>
              <a:t> </a:t>
            </a:r>
            <a:r>
              <a:rPr lang="en-US" dirty="0" err="1" smtClean="0">
                <a:solidFill>
                  <a:srgbClr val="FF0000"/>
                </a:solidFill>
              </a:rPr>
              <a:t>exendospermic</a:t>
            </a:r>
            <a:r>
              <a:rPr lang="ar-SA" dirty="0" smtClean="0"/>
              <a:t> مثل: الفول</a:t>
            </a:r>
          </a:p>
          <a:p>
            <a:pPr algn="just" rtl="1">
              <a:buNone/>
            </a:pPr>
            <a:endParaRPr lang="en-US" dirty="0" smtClean="0"/>
          </a:p>
          <a:p>
            <a:pPr algn="just" rtl="1">
              <a:buNone/>
            </a:pPr>
            <a:r>
              <a:rPr lang="ar-SA" dirty="0" smtClean="0"/>
              <a:t>3- قد يتحلل نسيج النيوسيلة ويُمتص جميعه أثناء نمو الجنين ولكن يبقى هذا النسيج ويخزن فيه الغذّاء فيعرف بإسم البيرسبيرم</a:t>
            </a:r>
            <a:r>
              <a:rPr lang="en-US" dirty="0" smtClean="0"/>
              <a:t> </a:t>
            </a:r>
            <a:r>
              <a:rPr lang="en-US" dirty="0" err="1" smtClean="0">
                <a:solidFill>
                  <a:srgbClr val="FF0000"/>
                </a:solidFill>
              </a:rPr>
              <a:t>perisperm</a:t>
            </a:r>
            <a:r>
              <a:rPr lang="en-US" dirty="0" smtClean="0"/>
              <a:t> </a:t>
            </a:r>
            <a:r>
              <a:rPr lang="ar-SA" dirty="0" smtClean="0"/>
              <a:t> يعمل على تغذيه الجنين عند انباته.</a:t>
            </a: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001000" cy="5715000"/>
          </a:xfrm>
        </p:spPr>
        <p:txBody>
          <a:bodyPr/>
          <a:lstStyle/>
          <a:p>
            <a:pPr algn="just" rtl="1"/>
            <a:r>
              <a:rPr lang="ar-SA" dirty="0" smtClean="0"/>
              <a:t>يتكون غلاف البذره والقصرة </a:t>
            </a:r>
            <a:r>
              <a:rPr lang="en-US" dirty="0" err="1" smtClean="0"/>
              <a:t>testa</a:t>
            </a:r>
            <a:r>
              <a:rPr lang="ar-SA" dirty="0" smtClean="0"/>
              <a:t> من غطاء للبويضة وتحيط هذه البذره بالبويضة من كل الجهات فيما عدا ثقب النقير</a:t>
            </a:r>
            <a:r>
              <a:rPr lang="en-US" dirty="0" smtClean="0"/>
              <a:t> </a:t>
            </a:r>
            <a:r>
              <a:rPr lang="en-US" dirty="0" err="1" smtClean="0"/>
              <a:t>micropyle</a:t>
            </a:r>
            <a:r>
              <a:rPr lang="en-US" dirty="0" smtClean="0"/>
              <a:t> </a:t>
            </a:r>
            <a:endParaRPr lang="ar-SA" dirty="0" smtClean="0"/>
          </a:p>
          <a:p>
            <a:pPr algn="just" rtl="1"/>
            <a:r>
              <a:rPr lang="ar-SA" dirty="0" smtClean="0">
                <a:solidFill>
                  <a:srgbClr val="FFFF00"/>
                </a:solidFill>
              </a:rPr>
              <a:t>تتصل البويضة بالمشيمة إلى أن تصير بذرة ناضجة بواسطة الحبل السّري </a:t>
            </a:r>
            <a:r>
              <a:rPr lang="en-US" dirty="0" err="1" smtClean="0">
                <a:solidFill>
                  <a:srgbClr val="FFFF00"/>
                </a:solidFill>
              </a:rPr>
              <a:t>funicle</a:t>
            </a:r>
            <a:r>
              <a:rPr lang="ar-SA" dirty="0" smtClean="0">
                <a:solidFill>
                  <a:srgbClr val="FFFF00"/>
                </a:solidFill>
              </a:rPr>
              <a:t> الذي تمر من طريقه المواد الغذائة من المشيمة الى البويضه الى ان يتم نضج البذره.</a:t>
            </a:r>
          </a:p>
          <a:p>
            <a:pPr algn="just" rtl="1"/>
            <a:r>
              <a:rPr lang="ar-SA" dirty="0" smtClean="0">
                <a:solidFill>
                  <a:srgbClr val="00CCFF"/>
                </a:solidFill>
              </a:rPr>
              <a:t>عند انفصال البذرة عن الحبل السرّي نرى موضع الإتصال السابق وهو عبارة عن نُدبة وتسمى " سّرة البذرة  </a:t>
            </a:r>
            <a:r>
              <a:rPr lang="en-US" dirty="0" err="1" smtClean="0">
                <a:solidFill>
                  <a:srgbClr val="00CCFF"/>
                </a:solidFill>
              </a:rPr>
              <a:t>Hilum</a:t>
            </a:r>
            <a:r>
              <a:rPr lang="en-US" dirty="0" smtClean="0">
                <a:solidFill>
                  <a:srgbClr val="00CCFF"/>
                </a:solidFill>
              </a:rPr>
              <a:t> </a:t>
            </a:r>
            <a:r>
              <a:rPr lang="ar-SA" dirty="0" smtClean="0">
                <a:solidFill>
                  <a:srgbClr val="00CCFF"/>
                </a:solidFill>
              </a:rPr>
              <a:t> ”</a:t>
            </a:r>
          </a:p>
          <a:p>
            <a:pPr algn="just" rtl="1">
              <a:buNone/>
            </a:pPr>
            <a:endParaRPr lang="ar-SA" dirty="0" smtClean="0"/>
          </a:p>
          <a:p>
            <a:pPr algn="just" rtl="1"/>
            <a:r>
              <a:rPr lang="ar-SA" dirty="0" smtClean="0"/>
              <a:t>البويضة .... بذرة ، المبيض .... ثمرة</a:t>
            </a:r>
            <a:endParaRPr lang="en-US" dirty="0" smtClean="0"/>
          </a:p>
          <a:p>
            <a:pPr algn="just" rtl="1"/>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lum/>
          </a:blip>
          <a:srcRect/>
          <a:stretch>
            <a:fillRect/>
          </a:stretch>
        </p:blipFill>
        <p:spPr bwMode="auto">
          <a:xfrm>
            <a:off x="762000" y="609600"/>
            <a:ext cx="7772400"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ppt_w*0.05"/>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anim calcmode="lin" valueType="num">
                                      <p:cBhvr>
                                        <p:cTn id="9" dur="500" fill="hold"/>
                                        <p:tgtEl>
                                          <p:spTgt spid="3074"/>
                                        </p:tgtEl>
                                        <p:attrNameLst>
                                          <p:attrName>ppt_x</p:attrName>
                                        </p:attrNameLst>
                                      </p:cBhvr>
                                      <p:tavLst>
                                        <p:tav tm="0">
                                          <p:val>
                                            <p:strVal val="#ppt_x-.2"/>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animEffect transition="in" filter="fade">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228600"/>
            <a:ext cx="3429001" cy="1143000"/>
          </a:xfrm>
        </p:spPr>
        <p:txBody>
          <a:bodyPr/>
          <a:lstStyle/>
          <a:p>
            <a:pPr algn="ctr"/>
            <a:r>
              <a:rPr lang="ar-SA" sz="4800" b="1" dirty="0" smtClean="0">
                <a:solidFill>
                  <a:srgbClr val="FFFF00"/>
                </a:solidFill>
              </a:rPr>
              <a:t>البذره</a:t>
            </a:r>
            <a:endParaRPr lang="en-US" sz="4800" b="1" dirty="0">
              <a:solidFill>
                <a:srgbClr val="FFFF00"/>
              </a:solidFill>
            </a:endParaRPr>
          </a:p>
        </p:txBody>
      </p:sp>
      <p:sp>
        <p:nvSpPr>
          <p:cNvPr id="3" name="Content Placeholder 2"/>
          <p:cNvSpPr>
            <a:spLocks noGrp="1"/>
          </p:cNvSpPr>
          <p:nvPr>
            <p:ph idx="1"/>
          </p:nvPr>
        </p:nvSpPr>
        <p:spPr>
          <a:xfrm>
            <a:off x="609600" y="1676400"/>
            <a:ext cx="8077200" cy="4648200"/>
          </a:xfrm>
        </p:spPr>
        <p:txBody>
          <a:bodyPr/>
          <a:lstStyle/>
          <a:p>
            <a:pPr algn="just" rtl="1"/>
            <a:r>
              <a:rPr lang="ar-SA" sz="3600" dirty="0" smtClean="0">
                <a:solidFill>
                  <a:srgbClr val="00CCFF"/>
                </a:solidFill>
              </a:rPr>
              <a:t>ما هي البذرة :</a:t>
            </a:r>
            <a:endParaRPr lang="en-US" sz="3600" dirty="0" smtClean="0">
              <a:solidFill>
                <a:srgbClr val="00CCFF"/>
              </a:solidFill>
            </a:endParaRPr>
          </a:p>
          <a:p>
            <a:pPr algn="just" rtl="1">
              <a:buNone/>
            </a:pPr>
            <a:r>
              <a:rPr lang="ar-SA" dirty="0" smtClean="0">
                <a:solidFill>
                  <a:srgbClr val="FF0000"/>
                </a:solidFill>
              </a:rPr>
              <a:t>هي عبارة عن بويضة مخصبة ناضجة وتتركب من الأجزاء التالية :</a:t>
            </a:r>
            <a:endParaRPr lang="en-US" dirty="0" smtClean="0">
              <a:solidFill>
                <a:srgbClr val="FF0000"/>
              </a:solidFill>
            </a:endParaRPr>
          </a:p>
          <a:p>
            <a:pPr marL="514350" lvl="0" indent="-514350" algn="just" rtl="1">
              <a:buFont typeface="+mj-lt"/>
              <a:buAutoNum type="arabicPeriod"/>
            </a:pPr>
            <a:r>
              <a:rPr lang="ar-SA" dirty="0" smtClean="0">
                <a:solidFill>
                  <a:srgbClr val="00CCFF"/>
                </a:solidFill>
              </a:rPr>
              <a:t>الجنين : يتكون من فلقة أو فلقتين ورويشة  وجُذير</a:t>
            </a:r>
            <a:endParaRPr lang="en-US" dirty="0" smtClean="0">
              <a:solidFill>
                <a:srgbClr val="00CCFF"/>
              </a:solidFill>
            </a:endParaRPr>
          </a:p>
          <a:p>
            <a:pPr marL="514350" lvl="0" indent="-514350" algn="just" rtl="1">
              <a:buFont typeface="+mj-lt"/>
              <a:buAutoNum type="arabicPeriod"/>
            </a:pPr>
            <a:r>
              <a:rPr lang="ar-SA" dirty="0" smtClean="0">
                <a:solidFill>
                  <a:srgbClr val="FFC000"/>
                </a:solidFill>
              </a:rPr>
              <a:t>الإندوسبيرم : وهو غذاء الجنين</a:t>
            </a:r>
            <a:endParaRPr lang="en-US" dirty="0" smtClean="0">
              <a:solidFill>
                <a:srgbClr val="FFC000"/>
              </a:solidFill>
            </a:endParaRPr>
          </a:p>
          <a:p>
            <a:pPr marL="514350" lvl="0" indent="-514350" algn="just" rtl="1">
              <a:buFont typeface="+mj-lt"/>
              <a:buAutoNum type="arabicPeriod"/>
            </a:pPr>
            <a:r>
              <a:rPr lang="ar-SA" dirty="0" smtClean="0">
                <a:solidFill>
                  <a:srgbClr val="00FF00"/>
                </a:solidFill>
              </a:rPr>
              <a:t>طبقات الحماية " القصرة " : وهي الأغلفة الداخلية والخارجية</a:t>
            </a:r>
            <a:endParaRPr lang="en-US" dirty="0" smtClean="0">
              <a:solidFill>
                <a:srgbClr val="00FF00"/>
              </a:solidFill>
            </a:endParaRPr>
          </a:p>
          <a:p>
            <a:pPr algn="just">
              <a:buNone/>
            </a:pPr>
            <a:r>
              <a:rPr lang="ar-SA" dirty="0" smtClean="0"/>
              <a:t>قد تظهر بعض التراكيب على البذرة : وهو ناتج من بقايا الحبل السّري ويسمى " بسباسة " بالإضافة للسّرة</a:t>
            </a:r>
            <a:endParaRPr lang="en-US" dirty="0"/>
          </a:p>
        </p:txBody>
      </p:sp>
      <p:pic>
        <p:nvPicPr>
          <p:cNvPr id="4" name="Picture 3" descr="seed2.bmp"/>
          <p:cNvPicPr>
            <a:picLocks noChangeAspect="1"/>
          </p:cNvPicPr>
          <p:nvPr/>
        </p:nvPicPr>
        <p:blipFill>
          <a:blip r:embed="rId2" cstate="email"/>
          <a:stretch>
            <a:fillRect/>
          </a:stretch>
        </p:blipFill>
        <p:spPr>
          <a:xfrm>
            <a:off x="990600" y="381000"/>
            <a:ext cx="13716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d2.bmp"/>
          <p:cNvPicPr>
            <a:picLocks noChangeAspect="1"/>
          </p:cNvPicPr>
          <p:nvPr/>
        </p:nvPicPr>
        <p:blipFill>
          <a:blip r:embed="rId2" cstate="email"/>
          <a:stretch>
            <a:fillRect/>
          </a:stretch>
        </p:blipFill>
        <p:spPr>
          <a:xfrm>
            <a:off x="838200" y="228600"/>
            <a:ext cx="4057650" cy="5410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ds.bmp"/>
          <p:cNvPicPr>
            <a:picLocks noChangeAspect="1"/>
          </p:cNvPicPr>
          <p:nvPr/>
        </p:nvPicPr>
        <p:blipFill>
          <a:blip r:embed="rId2" cstate="email"/>
          <a:stretch>
            <a:fillRect/>
          </a:stretch>
        </p:blipFill>
        <p:spPr>
          <a:xfrm>
            <a:off x="5715000" y="0"/>
            <a:ext cx="2605087" cy="3239369"/>
          </a:xfrm>
          <a:prstGeom prst="rect">
            <a:avLst/>
          </a:prstGeom>
        </p:spPr>
      </p:pic>
      <p:pic>
        <p:nvPicPr>
          <p:cNvPr id="5" name="Picture 4" descr="seeds1.bmp"/>
          <p:cNvPicPr>
            <a:picLocks noChangeAspect="1"/>
          </p:cNvPicPr>
          <p:nvPr/>
        </p:nvPicPr>
        <p:blipFill>
          <a:blip r:embed="rId3" cstate="email"/>
          <a:stretch>
            <a:fillRect/>
          </a:stretch>
        </p:blipFill>
        <p:spPr>
          <a:xfrm>
            <a:off x="533400" y="1676400"/>
            <a:ext cx="3141955" cy="2362200"/>
          </a:xfrm>
          <a:prstGeom prst="rect">
            <a:avLst/>
          </a:prstGeom>
        </p:spPr>
      </p:pic>
      <p:pic>
        <p:nvPicPr>
          <p:cNvPr id="6" name="Picture 5" descr="seeds3.bmp"/>
          <p:cNvPicPr>
            <a:picLocks noChangeAspect="1"/>
          </p:cNvPicPr>
          <p:nvPr/>
        </p:nvPicPr>
        <p:blipFill>
          <a:blip r:embed="rId4" cstate="email"/>
          <a:stretch>
            <a:fillRect/>
          </a:stretch>
        </p:blipFill>
        <p:spPr>
          <a:xfrm>
            <a:off x="3276600" y="0"/>
            <a:ext cx="2321472" cy="2362200"/>
          </a:xfrm>
          <a:prstGeom prst="rect">
            <a:avLst/>
          </a:prstGeom>
        </p:spPr>
      </p:pic>
      <p:pic>
        <p:nvPicPr>
          <p:cNvPr id="7" name="Picture 6" descr="seed5.bmp"/>
          <p:cNvPicPr>
            <a:picLocks noChangeAspect="1"/>
          </p:cNvPicPr>
          <p:nvPr/>
        </p:nvPicPr>
        <p:blipFill>
          <a:blip r:embed="rId5" cstate="email"/>
          <a:stretch>
            <a:fillRect/>
          </a:stretch>
        </p:blipFill>
        <p:spPr>
          <a:xfrm>
            <a:off x="381000" y="4267200"/>
            <a:ext cx="3619757" cy="2076450"/>
          </a:xfrm>
          <a:prstGeom prst="rect">
            <a:avLst/>
          </a:prstGeom>
        </p:spPr>
      </p:pic>
      <p:pic>
        <p:nvPicPr>
          <p:cNvPr id="9" name="Picture 8" descr="seed6.bmp"/>
          <p:cNvPicPr>
            <a:picLocks noChangeAspect="1"/>
          </p:cNvPicPr>
          <p:nvPr/>
        </p:nvPicPr>
        <p:blipFill>
          <a:blip r:embed="rId6" cstate="email"/>
          <a:stretch>
            <a:fillRect/>
          </a:stretch>
        </p:blipFill>
        <p:spPr>
          <a:xfrm>
            <a:off x="4572000" y="2895600"/>
            <a:ext cx="3676481" cy="3195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ppt_w*0.05"/>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anim calcmode="lin" valueType="num">
                                      <p:cBhvr>
                                        <p:cTn id="22" dur="500" fill="hold"/>
                                        <p:tgtEl>
                                          <p:spTgt spid="6"/>
                                        </p:tgtEl>
                                        <p:attrNameLst>
                                          <p:attrName>ppt_x</p:attrName>
                                        </p:attrNameLst>
                                      </p:cBhvr>
                                      <p:tavLst>
                                        <p:tav tm="0">
                                          <p:val>
                                            <p:strVal val="#ppt_x-.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772400" cy="5715000"/>
          </a:xfrm>
        </p:spPr>
        <p:txBody>
          <a:bodyPr/>
          <a:lstStyle/>
          <a:p>
            <a:pPr algn="just" rtl="1"/>
            <a:r>
              <a:rPr lang="ar-SA" sz="3600" dirty="0" smtClean="0">
                <a:solidFill>
                  <a:srgbClr val="00CCFF"/>
                </a:solidFill>
              </a:rPr>
              <a:t>وظيفة البذرة:</a:t>
            </a:r>
            <a:endParaRPr lang="en-US" sz="3600" dirty="0" smtClean="0">
              <a:solidFill>
                <a:srgbClr val="00CCFF"/>
              </a:solidFill>
            </a:endParaRPr>
          </a:p>
          <a:p>
            <a:pPr marL="514350" lvl="0" indent="-514350" algn="just" rtl="1">
              <a:buFont typeface="+mj-lt"/>
              <a:buAutoNum type="arabicPeriod"/>
            </a:pPr>
            <a:r>
              <a:rPr lang="ar-SA" dirty="0" smtClean="0">
                <a:solidFill>
                  <a:srgbClr val="FF0000"/>
                </a:solidFill>
              </a:rPr>
              <a:t>التكاثر</a:t>
            </a:r>
            <a:endParaRPr lang="en-US" dirty="0" smtClean="0">
              <a:solidFill>
                <a:srgbClr val="FF0000"/>
              </a:solidFill>
            </a:endParaRPr>
          </a:p>
          <a:p>
            <a:pPr marL="514350" lvl="0" indent="-514350" algn="just" rtl="1">
              <a:buFont typeface="+mj-lt"/>
              <a:buAutoNum type="arabicPeriod"/>
            </a:pPr>
            <a:r>
              <a:rPr lang="ar-SA" dirty="0" smtClean="0">
                <a:solidFill>
                  <a:srgbClr val="FFFF00"/>
                </a:solidFill>
              </a:rPr>
              <a:t>انتشار النبات</a:t>
            </a:r>
            <a:endParaRPr lang="en-US" dirty="0" smtClean="0">
              <a:solidFill>
                <a:srgbClr val="FFFF00"/>
              </a:solidFill>
            </a:endParaRPr>
          </a:p>
          <a:p>
            <a:pPr marL="514350" lvl="0" indent="-514350" algn="just" rtl="1">
              <a:buFont typeface="+mj-lt"/>
              <a:buAutoNum type="arabicPeriod"/>
            </a:pPr>
            <a:r>
              <a:rPr lang="ar-SA" dirty="0" smtClean="0">
                <a:solidFill>
                  <a:srgbClr val="00FF00"/>
                </a:solidFill>
              </a:rPr>
              <a:t>التهجين ، لأن البذرة عبارة عن جنين يحتوي على جينات مختلفة الأبوين.</a:t>
            </a:r>
          </a:p>
          <a:p>
            <a:pPr marL="514350" lvl="0" indent="-514350" algn="just" rtl="1">
              <a:buNone/>
            </a:pPr>
            <a:endParaRPr lang="ar-SA" dirty="0" smtClean="0">
              <a:solidFill>
                <a:srgbClr val="00FF00"/>
              </a:solidFill>
            </a:endParaRPr>
          </a:p>
          <a:p>
            <a:pPr marL="514350" indent="-514350" algn="just" rtl="1"/>
            <a:r>
              <a:rPr lang="ar-SA" sz="3600" dirty="0" smtClean="0">
                <a:solidFill>
                  <a:srgbClr val="00CCFF"/>
                </a:solidFill>
              </a:rPr>
              <a:t>الإنماء البكري </a:t>
            </a:r>
            <a:endParaRPr lang="en-US" sz="3600" dirty="0" smtClean="0">
              <a:solidFill>
                <a:srgbClr val="00CCFF"/>
              </a:solidFill>
            </a:endParaRPr>
          </a:p>
          <a:p>
            <a:pPr algn="just" rtl="1"/>
            <a:r>
              <a:rPr lang="ar-SA" dirty="0" smtClean="0"/>
              <a:t>غالباً ما يصحب تكون البذرة تحوّل المبيض إلى ثمرة إلا أنه هناك حالات تنمو فيها الثمار بكريّا " أي أنه تنمو الثمار دون حدوث إخصاب " وهو ما يسمى الإنماء البكري : مثل : الموز " دون تلقيح "</a:t>
            </a:r>
            <a:endParaRPr lang="en-US" dirty="0" smtClean="0"/>
          </a:p>
          <a:p>
            <a:pPr algn="just"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7" dur="500"/>
                                        <p:tgtEl>
                                          <p:spTgt spid="3">
                                            <p:txEl>
                                              <p:pRg st="1" end="1"/>
                                            </p:txEl>
                                          </p:spTgt>
                                        </p:tgtEl>
                                      </p:cBhvr>
                                    </p:animEffect>
                                  </p:childTnLst>
                                </p:cTn>
                              </p:par>
                              <p:par>
                                <p:cTn id="18" presetID="58" presetClass="entr" presetSubtype="0" accel="10000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1"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4" dur="500"/>
                                        <p:tgtEl>
                                          <p:spTgt spid="3">
                                            <p:txEl>
                                              <p:pRg st="2" end="2"/>
                                            </p:txEl>
                                          </p:spTgt>
                                        </p:tgtEl>
                                      </p:cBhvr>
                                    </p:animEffect>
                                  </p:childTnLst>
                                </p:cTn>
                              </p:par>
                              <p:par>
                                <p:cTn id="25" presetID="58" presetClass="entr" presetSubtype="0" accel="10000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8" presetClass="entr" presetSubtype="0" accel="10000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6"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715000"/>
          </a:xfrm>
        </p:spPr>
        <p:txBody>
          <a:bodyPr/>
          <a:lstStyle/>
          <a:p>
            <a:pPr algn="just" rtl="1"/>
            <a:r>
              <a:rPr lang="ar-SA" dirty="0" smtClean="0">
                <a:solidFill>
                  <a:srgbClr val="00FF00"/>
                </a:solidFill>
              </a:rPr>
              <a:t>ملاحظة:</a:t>
            </a:r>
            <a:endParaRPr lang="en-US" dirty="0" smtClean="0">
              <a:solidFill>
                <a:srgbClr val="00FF00"/>
              </a:solidFill>
            </a:endParaRPr>
          </a:p>
          <a:p>
            <a:pPr algn="just" rtl="1"/>
            <a:r>
              <a:rPr lang="ar-SA" dirty="0" smtClean="0"/>
              <a:t>يختلف عدد البذور في الثمرة من 10 – 10000 (عشرة الآف) ، وعادة يكون عدد البذور أقل من عدد البويضات وذلك لعدم إخصاب جميع البويضات.</a:t>
            </a:r>
            <a:br>
              <a:rPr lang="ar-SA" dirty="0" smtClean="0"/>
            </a:br>
            <a:r>
              <a:rPr lang="ar-SA" dirty="0" smtClean="0"/>
              <a:t> </a:t>
            </a:r>
            <a:endParaRPr lang="en-US" dirty="0" smtClean="0"/>
          </a:p>
          <a:p>
            <a:pPr algn="just" rtl="1"/>
            <a:r>
              <a:rPr lang="ar-SA" dirty="0" smtClean="0">
                <a:solidFill>
                  <a:srgbClr val="FFFF00"/>
                </a:solidFill>
              </a:rPr>
              <a:t>مميزات النبات:</a:t>
            </a:r>
          </a:p>
          <a:p>
            <a:pPr algn="just" rtl="1">
              <a:buNone/>
            </a:pPr>
            <a:r>
              <a:rPr lang="ar-SA" dirty="0" smtClean="0"/>
              <a:t>1- حبوب لقاحها قليلة الكثافة</a:t>
            </a:r>
            <a:endParaRPr lang="en-US" dirty="0" smtClean="0"/>
          </a:p>
          <a:p>
            <a:pPr algn="just" rtl="1">
              <a:buNone/>
            </a:pPr>
            <a:r>
              <a:rPr lang="ar-SA" dirty="0" smtClean="0"/>
              <a:t>2- شكله إنسيابي</a:t>
            </a:r>
            <a:endParaRPr lang="en-US" dirty="0" smtClean="0"/>
          </a:p>
          <a:p>
            <a:pPr algn="just" rtl="1">
              <a:buNone/>
            </a:pPr>
            <a:r>
              <a:rPr lang="ar-SA" dirty="0" smtClean="0"/>
              <a:t>3- صغيرة الحجم إلى حدّ ما.</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3" end="3"/>
                                            </p:txEl>
                                          </p:spTgt>
                                        </p:tgtEl>
                                      </p:cBhvr>
                                    </p:animEffect>
                                  </p:childTnLst>
                                </p:cTn>
                              </p:par>
                              <p:par>
                                <p:cTn id="25" presetID="54" presetClass="entr" presetSubtype="0" accel="10000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9"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1" dur="500"/>
                                        <p:tgtEl>
                                          <p:spTgt spid="3">
                                            <p:txEl>
                                              <p:pRg st="4" end="4"/>
                                            </p:txEl>
                                          </p:spTgt>
                                        </p:tgtEl>
                                      </p:cBhvr>
                                    </p:animEffect>
                                  </p:childTnLst>
                                </p:cTn>
                              </p:par>
                              <p:par>
                                <p:cTn id="32" presetID="54" presetClass="entr" presetSubtype="0" accel="10000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solidFill>
                  <a:srgbClr val="FFFF00"/>
                </a:solidFill>
              </a:rPr>
              <a:t>الأنواع المختلفة للبذور:</a:t>
            </a:r>
            <a:endParaRPr lang="en-US" b="1" dirty="0">
              <a:solidFill>
                <a:srgbClr val="FFFF00"/>
              </a:solidFill>
            </a:endParaRPr>
          </a:p>
        </p:txBody>
      </p:sp>
      <p:sp>
        <p:nvSpPr>
          <p:cNvPr id="3" name="Content Placeholder 2"/>
          <p:cNvSpPr>
            <a:spLocks noGrp="1"/>
          </p:cNvSpPr>
          <p:nvPr>
            <p:ph idx="1"/>
          </p:nvPr>
        </p:nvSpPr>
        <p:spPr>
          <a:xfrm>
            <a:off x="381000" y="1981200"/>
            <a:ext cx="8458199" cy="4114800"/>
          </a:xfrm>
        </p:spPr>
        <p:txBody>
          <a:bodyPr/>
          <a:lstStyle/>
          <a:p>
            <a:pPr marL="514350" indent="-514350" algn="just" rtl="1">
              <a:buFont typeface="+mj-lt"/>
              <a:buAutoNum type="arabicPeriod"/>
            </a:pPr>
            <a:r>
              <a:rPr lang="ar-SA" dirty="0" smtClean="0"/>
              <a:t>هناك انواع من البذور لا تحتوي على جنين مثلا الموز حيث تنمو وهي عقيم قبل حدوث عملية الإخصاب ، وقد يكون هناك اكثر من جنين.</a:t>
            </a:r>
          </a:p>
          <a:p>
            <a:pPr marL="514350" indent="-514350" algn="just" rtl="1">
              <a:buNone/>
            </a:pPr>
            <a:endParaRPr lang="ar-SA" dirty="0" smtClean="0"/>
          </a:p>
          <a:p>
            <a:pPr marL="514350" indent="-514350" algn="just" rtl="1">
              <a:buFont typeface="+mj-lt"/>
              <a:buAutoNum type="arabicPeriod" startAt="2"/>
            </a:pPr>
            <a:r>
              <a:rPr lang="ar-SA" dirty="0" smtClean="0">
                <a:solidFill>
                  <a:srgbClr val="00CCFF"/>
                </a:solidFill>
              </a:rPr>
              <a:t>الغذاء المخزون ونوعيته ” الإندوسبيرم“ فقد تكون فيه مواد  كربوهيدراتية مثل بذور القمح 80% مواد كربوهيدراتية. او مواد بروتينيه مثل الفول والفصوليا. او بذور دهنية مثل السمسم والخروع.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38200"/>
            <a:ext cx="8305800" cy="5447645"/>
          </a:xfrm>
          <a:prstGeom prst="rect">
            <a:avLst/>
          </a:prstGeom>
        </p:spPr>
        <p:txBody>
          <a:bodyPr wrap="square">
            <a:spAutoFit/>
          </a:bodyPr>
          <a:lstStyle/>
          <a:p>
            <a:pPr marL="514350" indent="-514350" algn="just" rtl="1">
              <a:buFont typeface="+mj-lt"/>
              <a:buAutoNum type="arabicPeriod" startAt="3"/>
            </a:pPr>
            <a:r>
              <a:rPr lang="ar-SA" sz="3200" dirty="0" smtClean="0"/>
              <a:t>تركيب الغلاف الخارجي حيث ان بعض البذور يكون عليها شعيرات والبعض لها خطاطيف لكي تسعد على الانتشار وتعلق بأجسام الحيوانات ، وبعض البذور تكون ملساء أو عيلها بروزات او حلمات او زغيب يساعد على التشبت بجسم الكائن الحي الناقل لها ...</a:t>
            </a:r>
          </a:p>
          <a:p>
            <a:pPr marL="514350" indent="-514350" algn="just" rtl="1">
              <a:buFont typeface="+mj-lt"/>
              <a:buAutoNum type="arabicPeriod" startAt="3"/>
            </a:pPr>
            <a:endParaRPr lang="ar-SA" sz="3200" dirty="0" smtClean="0"/>
          </a:p>
          <a:p>
            <a:pPr marL="514350" indent="-514350" algn="just" rtl="1">
              <a:buFont typeface="+mj-lt"/>
              <a:buAutoNum type="arabicPeriod" startAt="3"/>
            </a:pPr>
            <a:r>
              <a:rPr lang="ar-SA" sz="3200" dirty="0" smtClean="0">
                <a:solidFill>
                  <a:srgbClr val="FFC000"/>
                </a:solidFill>
              </a:rPr>
              <a:t>من الاختلافات التركيب الداخلي للقصرة فلو أخذنا قطاع عرضي في عدة بذور نلاحظ ان سمك الغلاف من بذرة إلى اخرى ، بالإضافة ان تركيب وترتيب الأنسجه والخلايا يرجع الى ترسب بعض المواد مثل اللجنين.</a:t>
            </a:r>
          </a:p>
          <a:p>
            <a:pPr marL="514350" indent="-514350" algn="just" rtl="1"/>
            <a:endParaRPr lang="ar-S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3970318"/>
          </a:xfrm>
          <a:prstGeom prst="rect">
            <a:avLst/>
          </a:prstGeom>
        </p:spPr>
        <p:txBody>
          <a:bodyPr wrap="square">
            <a:spAutoFit/>
          </a:bodyPr>
          <a:lstStyle/>
          <a:p>
            <a:pPr marL="514350" indent="-514350" algn="just" rtl="1"/>
            <a:endParaRPr lang="ar-SA" sz="2800" dirty="0" smtClean="0"/>
          </a:p>
          <a:p>
            <a:pPr marL="514350" indent="-514350" algn="just" rtl="1">
              <a:buFont typeface="+mj-lt"/>
              <a:buAutoNum type="arabicPeriod" startAt="5"/>
            </a:pPr>
            <a:r>
              <a:rPr lang="ar-SA" sz="3200" dirty="0" smtClean="0"/>
              <a:t>ومن الافتراضات أيضا :</a:t>
            </a:r>
          </a:p>
          <a:p>
            <a:pPr marL="514350" indent="-514350" algn="just" rtl="1"/>
            <a:endParaRPr lang="ar-SA" sz="3200" dirty="0" smtClean="0"/>
          </a:p>
          <a:p>
            <a:pPr marL="514350" indent="-514350" algn="just" rtl="1">
              <a:buFont typeface="Wingdings" pitchFamily="2" charset="2"/>
              <a:buChar char="Ø"/>
            </a:pPr>
            <a:r>
              <a:rPr lang="ar-SA" sz="3200" dirty="0" smtClean="0">
                <a:solidFill>
                  <a:srgbClr val="FFC000"/>
                </a:solidFill>
              </a:rPr>
              <a:t>احجام واشكال البذور مختلفه فقد تكون كبيرة او صغيرة</a:t>
            </a:r>
          </a:p>
          <a:p>
            <a:pPr marL="514350" indent="-514350" algn="just" rtl="1">
              <a:buFont typeface="Wingdings" pitchFamily="2" charset="2"/>
              <a:buChar char="Ø"/>
            </a:pPr>
            <a:r>
              <a:rPr lang="ar-SA" sz="3200" dirty="0" smtClean="0">
                <a:solidFill>
                  <a:srgbClr val="00B050"/>
                </a:solidFill>
              </a:rPr>
              <a:t>لون البذرة بني ، احمر ، اسود ، اصفر</a:t>
            </a:r>
          </a:p>
          <a:p>
            <a:pPr marL="514350" indent="-514350" algn="just" rtl="1">
              <a:buFont typeface="Wingdings" pitchFamily="2" charset="2"/>
              <a:buChar char="Ø"/>
            </a:pPr>
            <a:r>
              <a:rPr lang="ar-SA" sz="3200" dirty="0" smtClean="0">
                <a:solidFill>
                  <a:srgbClr val="00CCFF"/>
                </a:solidFill>
              </a:rPr>
              <a:t>تركيب السطح الخارجي من حيث وجود نتؤات والبروزات </a:t>
            </a:r>
          </a:p>
          <a:p>
            <a:pPr marL="514350" indent="-514350" algn="just" rtl="1">
              <a:buFont typeface="Wingdings" pitchFamily="2" charset="2"/>
              <a:buChar char="Ø"/>
            </a:pPr>
            <a:r>
              <a:rPr lang="ar-SA" sz="3200" dirty="0" smtClean="0">
                <a:solidFill>
                  <a:srgbClr val="FFFF00"/>
                </a:solidFill>
              </a:rPr>
              <a:t>التركيب التشريحي للبذرة</a:t>
            </a:r>
          </a:p>
          <a:p>
            <a:pPr marL="514350" indent="-514350" algn="just" rtl="1">
              <a:buFont typeface="Wingdings" pitchFamily="2" charset="2"/>
              <a:buChar char="Ø"/>
            </a:pPr>
            <a:r>
              <a:rPr lang="ar-SA" sz="3200" dirty="0" smtClean="0">
                <a:solidFill>
                  <a:srgbClr val="FF0000"/>
                </a:solidFill>
              </a:rPr>
              <a:t>عدد الفلقات في البذرة فالبعض فلقة او فلقتين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ppt_w</p:attrName>
                                        </p:attrNameLst>
                                      </p:cBhvr>
                                      <p:tavLst>
                                        <p:tav tm="0">
                                          <p:val>
                                            <p:strVal val="#ppt_w*2.5"/>
                                          </p:val>
                                        </p:tav>
                                        <p:tav tm="100000">
                                          <p:val>
                                            <p:strVal val="#ppt_w"/>
                                          </p:val>
                                        </p:tav>
                                      </p:tavLst>
                                    </p:anim>
                                    <p:anim calcmode="lin" valueType="num">
                                      <p:cBhvr>
                                        <p:cTn id="20" dur="500" fill="hold"/>
                                        <p:tgtEl>
                                          <p:spTgt spid="2">
                                            <p:txEl>
                                              <p:pRg st="4" end="4"/>
                                            </p:txEl>
                                          </p:spTgt>
                                        </p:tgtEl>
                                        <p:attrNameLst>
                                          <p:attrName>ppt_h</p:attrName>
                                        </p:attrNameLst>
                                      </p:cBhvr>
                                      <p:tavLst>
                                        <p:tav tm="0">
                                          <p:val>
                                            <p:strVal val="#ppt_h*0.01"/>
                                          </p:val>
                                        </p:tav>
                                        <p:tav tm="100000">
                                          <p:val>
                                            <p:strVal val="#ppt_h"/>
                                          </p:val>
                                        </p:tav>
                                      </p:tavLst>
                                    </p:anim>
                                    <p:anim calcmode="lin" valueType="num">
                                      <p:cBhvr>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4" end="4"/>
                                            </p:txEl>
                                          </p:spTgt>
                                        </p:tgtEl>
                                        <p:attrNameLst>
                                          <p:attrName>ppt_y</p:attrName>
                                        </p:attrNameLst>
                                      </p:cBhvr>
                                      <p:tavLst>
                                        <p:tav tm="0">
                                          <p:val>
                                            <p:strVal val="#ppt_h+1"/>
                                          </p:val>
                                        </p:tav>
                                        <p:tav tm="100000">
                                          <p:val>
                                            <p:strVal val="#ppt_y"/>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strVal val="#ppt_w*2.5"/>
                                          </p:val>
                                        </p:tav>
                                        <p:tav tm="100000">
                                          <p:val>
                                            <p:strVal val="#ppt_w"/>
                                          </p:val>
                                        </p:tav>
                                      </p:tavLst>
                                    </p:anim>
                                    <p:anim calcmode="lin" valueType="num">
                                      <p:cBhvr>
                                        <p:cTn id="29" dur="500" fill="hold"/>
                                        <p:tgtEl>
                                          <p:spTgt spid="2">
                                            <p:txEl>
                                              <p:pRg st="5" end="5"/>
                                            </p:txEl>
                                          </p:spTgt>
                                        </p:tgtEl>
                                        <p:attrNameLst>
                                          <p:attrName>ppt_h</p:attrName>
                                        </p:attrNameLst>
                                      </p:cBhvr>
                                      <p:tavLst>
                                        <p:tav tm="0">
                                          <p:val>
                                            <p:strVal val="#ppt_h*0.01"/>
                                          </p:val>
                                        </p:tav>
                                        <p:tav tm="100000">
                                          <p:val>
                                            <p:strVal val="#ppt_h"/>
                                          </p:val>
                                        </p:tav>
                                      </p:tavLst>
                                    </p:anim>
                                    <p:anim calcmode="lin" valueType="num">
                                      <p:cBhvr>
                                        <p:cTn id="3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5" end="5"/>
                                            </p:txEl>
                                          </p:spTgt>
                                        </p:tgtEl>
                                        <p:attrNameLst>
                                          <p:attrName>ppt_y</p:attrName>
                                        </p:attrNameLst>
                                      </p:cBhvr>
                                      <p:tavLst>
                                        <p:tav tm="0">
                                          <p:val>
                                            <p:strVal val="#ppt_h+1"/>
                                          </p:val>
                                        </p:tav>
                                        <p:tav tm="100000">
                                          <p:val>
                                            <p:strVal val="#ppt_y"/>
                                          </p:val>
                                        </p:tav>
                                      </p:tavLst>
                                    </p:anim>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500" fill="hold"/>
                                        <p:tgtEl>
                                          <p:spTgt spid="2">
                                            <p:txEl>
                                              <p:pRg st="6" end="6"/>
                                            </p:txEl>
                                          </p:spTgt>
                                        </p:tgtEl>
                                        <p:attrNameLst>
                                          <p:attrName>ppt_w</p:attrName>
                                        </p:attrNameLst>
                                      </p:cBhvr>
                                      <p:tavLst>
                                        <p:tav tm="0">
                                          <p:val>
                                            <p:strVal val="#ppt_w*2.5"/>
                                          </p:val>
                                        </p:tav>
                                        <p:tav tm="100000">
                                          <p:val>
                                            <p:strVal val="#ppt_w"/>
                                          </p:val>
                                        </p:tav>
                                      </p:tavLst>
                                    </p:anim>
                                    <p:anim calcmode="lin" valueType="num">
                                      <p:cBhvr>
                                        <p:cTn id="38" dur="500" fill="hold"/>
                                        <p:tgtEl>
                                          <p:spTgt spid="2">
                                            <p:txEl>
                                              <p:pRg st="6" end="6"/>
                                            </p:txEl>
                                          </p:spTgt>
                                        </p:tgtEl>
                                        <p:attrNameLst>
                                          <p:attrName>ppt_h</p:attrName>
                                        </p:attrNameLst>
                                      </p:cBhvr>
                                      <p:tavLst>
                                        <p:tav tm="0">
                                          <p:val>
                                            <p:strVal val="#ppt_h*0.01"/>
                                          </p:val>
                                        </p:tav>
                                        <p:tav tm="100000">
                                          <p:val>
                                            <p:strVal val="#ppt_h"/>
                                          </p:val>
                                        </p:tav>
                                      </p:tavLst>
                                    </p:anim>
                                    <p:anim calcmode="lin" valueType="num">
                                      <p:cBhvr>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2">
                                            <p:txEl>
                                              <p:pRg st="6" end="6"/>
                                            </p:txEl>
                                          </p:spTgt>
                                        </p:tgtEl>
                                        <p:attrNameLst>
                                          <p:attrName>ppt_y</p:attrName>
                                        </p:attrNameLst>
                                      </p:cBhvr>
                                      <p:tavLst>
                                        <p:tav tm="0">
                                          <p:val>
                                            <p:strVal val="#ppt_h+1"/>
                                          </p:val>
                                        </p:tav>
                                        <p:tav tm="100000">
                                          <p:val>
                                            <p:strVal val="#ppt_y"/>
                                          </p:val>
                                        </p:tav>
                                      </p:tavLst>
                                    </p:anim>
                                    <p:animEffect transition="in" filter="fade">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p:cTn id="46" dur="500" fill="hold"/>
                                        <p:tgtEl>
                                          <p:spTgt spid="2">
                                            <p:txEl>
                                              <p:pRg st="7" end="7"/>
                                            </p:txEl>
                                          </p:spTgt>
                                        </p:tgtEl>
                                        <p:attrNameLst>
                                          <p:attrName>ppt_w</p:attrName>
                                        </p:attrNameLst>
                                      </p:cBhvr>
                                      <p:tavLst>
                                        <p:tav tm="0">
                                          <p:val>
                                            <p:strVal val="#ppt_w*2.5"/>
                                          </p:val>
                                        </p:tav>
                                        <p:tav tm="100000">
                                          <p:val>
                                            <p:strVal val="#ppt_w"/>
                                          </p:val>
                                        </p:tav>
                                      </p:tavLst>
                                    </p:anim>
                                    <p:anim calcmode="lin" valueType="num">
                                      <p:cBhvr>
                                        <p:cTn id="47" dur="500" fill="hold"/>
                                        <p:tgtEl>
                                          <p:spTgt spid="2">
                                            <p:txEl>
                                              <p:pRg st="7" end="7"/>
                                            </p:txEl>
                                          </p:spTgt>
                                        </p:tgtEl>
                                        <p:attrNameLst>
                                          <p:attrName>ppt_h</p:attrName>
                                        </p:attrNameLst>
                                      </p:cBhvr>
                                      <p:tavLst>
                                        <p:tav tm="0">
                                          <p:val>
                                            <p:strVal val="#ppt_h*0.01"/>
                                          </p:val>
                                        </p:tav>
                                        <p:tav tm="100000">
                                          <p:val>
                                            <p:strVal val="#ppt_h"/>
                                          </p:val>
                                        </p:tav>
                                      </p:tavLst>
                                    </p:anim>
                                    <p:anim calcmode="lin" valueType="num">
                                      <p:cBhvr>
                                        <p:cTn id="4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2">
                                            <p:txEl>
                                              <p:pRg st="7" end="7"/>
                                            </p:txEl>
                                          </p:spTgt>
                                        </p:tgtEl>
                                        <p:attrNameLst>
                                          <p:attrName>ppt_y</p:attrName>
                                        </p:attrNameLst>
                                      </p:cBhvr>
                                      <p:tavLst>
                                        <p:tav tm="0">
                                          <p:val>
                                            <p:strVal val="#ppt_h+1"/>
                                          </p:val>
                                        </p:tav>
                                        <p:tav tm="100000">
                                          <p:val>
                                            <p:strVal val="#ppt_y"/>
                                          </p:val>
                                        </p:tav>
                                      </p:tavLst>
                                    </p:anim>
                                    <p:animEffect transition="in" filter="fade">
                                      <p:cBhvr>
                                        <p:cTn id="5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458200" cy="5509200"/>
          </a:xfrm>
          <a:prstGeom prst="rect">
            <a:avLst/>
          </a:prstGeom>
        </p:spPr>
        <p:txBody>
          <a:bodyPr wrap="square">
            <a:spAutoFit/>
          </a:bodyPr>
          <a:lstStyle/>
          <a:p>
            <a:pPr marL="514350" indent="-514350" algn="just" rtl="1">
              <a:buFont typeface="+mj-lt"/>
              <a:buAutoNum type="arabicPeriod" startAt="6"/>
            </a:pPr>
            <a:r>
              <a:rPr lang="ar-SA" sz="3200" dirty="0" smtClean="0">
                <a:solidFill>
                  <a:srgbClr val="FFC000"/>
                </a:solidFill>
              </a:rPr>
              <a:t>اختلاف شكل الفلقات داخل البذرة وطريقة التفافها.</a:t>
            </a:r>
          </a:p>
          <a:p>
            <a:pPr marL="514350" indent="-514350" algn="just" rtl="1"/>
            <a:endParaRPr lang="ar-SA" sz="3200" dirty="0" smtClean="0"/>
          </a:p>
          <a:p>
            <a:pPr marL="514350" indent="-514350" algn="just" rtl="1"/>
            <a:endParaRPr lang="ar-SA" sz="3200" dirty="0" smtClean="0"/>
          </a:p>
          <a:p>
            <a:pPr marL="514350" indent="-514350" algn="just" rtl="1"/>
            <a:endParaRPr lang="ar-SA" sz="3200" dirty="0" smtClean="0"/>
          </a:p>
          <a:p>
            <a:pPr marL="514350" indent="-514350" algn="just" rtl="1"/>
            <a:endParaRPr lang="ar-SA" sz="3200" dirty="0" smtClean="0"/>
          </a:p>
          <a:p>
            <a:pPr marL="514350" indent="-514350" algn="just" rtl="1">
              <a:buFont typeface="+mj-lt"/>
              <a:buAutoNum type="arabicPeriod" startAt="7"/>
            </a:pPr>
            <a:r>
              <a:rPr lang="ar-SA" sz="3200" dirty="0" smtClean="0">
                <a:solidFill>
                  <a:srgbClr val="00FF00"/>
                </a:solidFill>
              </a:rPr>
              <a:t>الاندوسبيرم حيث ان بعض البذور لا يحوى اندوسبيرم اي ان الجنين ينمو بسرعه فيمتص الغذاء اثناء تكشفه مثلا الفول والبازلاء ، فتسمى عديمه الاندوسبيرم . والبعض الاخر من البذور يحتفظ بالاندوسبيرم لمدة طويلة لحين التوقيت المناسب للإنبات واستغلاله للغذاء  اوالنمو ، فتسمى بذور اندوسبيرمية وغالباً تخزن المادة الغذائية في الفلقة او الفلقتين.</a:t>
            </a:r>
          </a:p>
        </p:txBody>
      </p:sp>
      <p:pic>
        <p:nvPicPr>
          <p:cNvPr id="4098" name="Picture 2"/>
          <p:cNvPicPr>
            <a:picLocks noChangeAspect="1" noChangeArrowheads="1"/>
          </p:cNvPicPr>
          <p:nvPr/>
        </p:nvPicPr>
        <p:blipFill>
          <a:blip r:embed="rId2" cstate="email"/>
          <a:srcRect/>
          <a:stretch>
            <a:fillRect/>
          </a:stretch>
        </p:blipFill>
        <p:spPr bwMode="auto">
          <a:xfrm>
            <a:off x="2286000" y="1828800"/>
            <a:ext cx="4524375" cy="11160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500" fill="hold"/>
                                        <p:tgtEl>
                                          <p:spTgt spid="4098"/>
                                        </p:tgtEl>
                                        <p:attrNameLst>
                                          <p:attrName>ppt_x</p:attrName>
                                        </p:attrNameLst>
                                      </p:cBhvr>
                                      <p:tavLst>
                                        <p:tav tm="0">
                                          <p:val>
                                            <p:strVal val="#ppt_x"/>
                                          </p:val>
                                        </p:tav>
                                        <p:tav tm="100000">
                                          <p:val>
                                            <p:strVal val="#ppt_x"/>
                                          </p:val>
                                        </p:tav>
                                      </p:tavLst>
                                    </p:anim>
                                    <p:anim calcmode="lin" valueType="num">
                                      <p:cBhvr additive="base">
                                        <p:cTn id="17"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ppt_w</p:attrName>
                                        </p:attrNameLst>
                                      </p:cBhvr>
                                      <p:tavLst>
                                        <p:tav tm="0">
                                          <p:val>
                                            <p:strVal val="#ppt_w*2.5"/>
                                          </p:val>
                                        </p:tav>
                                        <p:tav tm="100000">
                                          <p:val>
                                            <p:strVal val="#ppt_w"/>
                                          </p:val>
                                        </p:tav>
                                      </p:tavLst>
                                    </p:anim>
                                    <p:anim calcmode="lin" valueType="num">
                                      <p:cBhvr>
                                        <p:cTn id="23" dur="500" fill="hold"/>
                                        <p:tgtEl>
                                          <p:spTgt spid="4">
                                            <p:txEl>
                                              <p:pRg st="5" end="5"/>
                                            </p:txEl>
                                          </p:spTgt>
                                        </p:tgtEl>
                                        <p:attrNameLst>
                                          <p:attrName>ppt_h</p:attrName>
                                        </p:attrNameLst>
                                      </p:cBhvr>
                                      <p:tavLst>
                                        <p:tav tm="0">
                                          <p:val>
                                            <p:strVal val="#ppt_h*0.01"/>
                                          </p:val>
                                        </p:tav>
                                        <p:tav tm="100000">
                                          <p:val>
                                            <p:strVal val="#ppt_h"/>
                                          </p:val>
                                        </p:tav>
                                      </p:tavLst>
                                    </p:anim>
                                    <p:anim calcmode="lin" valueType="num">
                                      <p:cBhvr>
                                        <p:cTn id="2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5" end="5"/>
                                            </p:txEl>
                                          </p:spTgt>
                                        </p:tgtEl>
                                        <p:attrNameLst>
                                          <p:attrName>ppt_y</p:attrName>
                                        </p:attrNameLst>
                                      </p:cBhvr>
                                      <p:tavLst>
                                        <p:tav tm="0">
                                          <p:val>
                                            <p:strVal val="#ppt_h+1"/>
                                          </p:val>
                                        </p:tav>
                                        <p:tav tm="100000">
                                          <p:val>
                                            <p:strVal val="#ppt_y"/>
                                          </p:val>
                                        </p:tav>
                                      </p:tavLst>
                                    </p:anim>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029200"/>
            <a:ext cx="8305800" cy="1569660"/>
          </a:xfrm>
          <a:prstGeom prst="rect">
            <a:avLst/>
          </a:prstGeom>
        </p:spPr>
        <p:txBody>
          <a:bodyPr wrap="square">
            <a:spAutoFit/>
          </a:bodyPr>
          <a:lstStyle/>
          <a:p>
            <a:pPr marL="514350" indent="-514350" algn="just" rtl="1"/>
            <a:r>
              <a:rPr lang="ar-SA" sz="3200" dirty="0" smtClean="0"/>
              <a:t>البذرة تعتبر من الصفات الجيدة في النبات ولها صفات تصنيفية ثابتة .</a:t>
            </a:r>
          </a:p>
          <a:p>
            <a:pPr marL="514350" indent="-514350" algn="just" rtl="1"/>
            <a:r>
              <a:rPr lang="ar-SA" sz="3200" dirty="0" smtClean="0"/>
              <a:t>وهناك صفات غير جيدة لأنها غير ثابتة كما في الأوراق والساق</a:t>
            </a:r>
            <a:endParaRPr lang="en-US" dirty="0"/>
          </a:p>
        </p:txBody>
      </p:sp>
      <p:pic>
        <p:nvPicPr>
          <p:cNvPr id="5122" name="Picture 2"/>
          <p:cNvPicPr>
            <a:picLocks noChangeAspect="1" noChangeArrowheads="1"/>
          </p:cNvPicPr>
          <p:nvPr/>
        </p:nvPicPr>
        <p:blipFill>
          <a:blip r:embed="rId2" cstate="email"/>
          <a:srcRect/>
          <a:stretch>
            <a:fillRect/>
          </a:stretch>
        </p:blipFill>
        <p:spPr bwMode="auto">
          <a:xfrm>
            <a:off x="2438400" y="2895600"/>
            <a:ext cx="4090115" cy="1879600"/>
          </a:xfrm>
          <a:prstGeom prst="rect">
            <a:avLst/>
          </a:prstGeom>
          <a:noFill/>
          <a:ln w="9525">
            <a:noFill/>
            <a:miter lim="800000"/>
            <a:headEnd/>
            <a:tailEnd/>
          </a:ln>
          <a:effectLst/>
        </p:spPr>
      </p:pic>
      <p:sp>
        <p:nvSpPr>
          <p:cNvPr id="4" name="Rectangle 3"/>
          <p:cNvSpPr/>
          <p:nvPr/>
        </p:nvSpPr>
        <p:spPr>
          <a:xfrm>
            <a:off x="533400" y="609600"/>
            <a:ext cx="8001000" cy="2062103"/>
          </a:xfrm>
          <a:prstGeom prst="rect">
            <a:avLst/>
          </a:prstGeom>
        </p:spPr>
        <p:txBody>
          <a:bodyPr wrap="square">
            <a:spAutoFit/>
          </a:bodyPr>
          <a:lstStyle/>
          <a:p>
            <a:pPr marL="514350" indent="-514350" algn="just" rtl="1">
              <a:buFont typeface="+mj-lt"/>
              <a:buAutoNum type="arabicPeriod" startAt="8"/>
            </a:pPr>
            <a:r>
              <a:rPr lang="ar-SA" sz="3200" dirty="0" smtClean="0">
                <a:solidFill>
                  <a:srgbClr val="00FF00"/>
                </a:solidFill>
              </a:rPr>
              <a:t>عدد الأغلفة في البذره قد يكون غلاف واحد او غلافان حسب اختلاف النبات.</a:t>
            </a:r>
          </a:p>
          <a:p>
            <a:pPr marL="514350" indent="-514350" algn="just" rtl="1">
              <a:buFont typeface="+mj-lt"/>
              <a:buAutoNum type="arabicPeriod" startAt="8"/>
            </a:pPr>
            <a:r>
              <a:rPr lang="ar-SA" sz="3200" dirty="0" smtClean="0">
                <a:solidFill>
                  <a:srgbClr val="FFC000"/>
                </a:solidFill>
              </a:rPr>
              <a:t>اختلاف الجنين البذري قد يكون كبير او صغير وقد يكون مستقيم او لولبي او منحني ” الفلقات“.</a:t>
            </a:r>
            <a:endParaRPr lang="en-US" sz="3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1000" fill="hold"/>
                                        <p:tgtEl>
                                          <p:spTgt spid="5122"/>
                                        </p:tgtEl>
                                        <p:attrNameLst>
                                          <p:attrName>ppt_x</p:attrName>
                                        </p:attrNameLst>
                                      </p:cBhvr>
                                      <p:tavLst>
                                        <p:tav tm="0">
                                          <p:val>
                                            <p:strVal val="#ppt_x-.2"/>
                                          </p:val>
                                        </p:tav>
                                        <p:tav tm="100000">
                                          <p:val>
                                            <p:strVal val="#ppt_x"/>
                                          </p:val>
                                        </p:tav>
                                      </p:tavLst>
                                    </p:anim>
                                    <p:anim calcmode="lin" valueType="num">
                                      <p:cBhvr>
                                        <p:cTn id="22"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additive="base">
                                        <p:cTn id="2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p:cTn id="34"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35"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36"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37"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3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1676400"/>
          </a:xfrm>
        </p:spPr>
        <p:txBody>
          <a:bodyPr/>
          <a:lstStyle/>
          <a:p>
            <a:pPr marL="0" algn="just" rtl="1">
              <a:spcBef>
                <a:spcPts val="0"/>
              </a:spcBef>
              <a:buNone/>
            </a:pPr>
            <a:r>
              <a:rPr lang="ar-SA" dirty="0" smtClean="0">
                <a:solidFill>
                  <a:schemeClr val="tx1"/>
                </a:solidFill>
                <a:latin typeface="+mn-lt"/>
                <a:ea typeface="+mn-ea"/>
                <a:cs typeface="+mn-cs"/>
              </a:rPr>
              <a:t>هو عضو التذكير في الزهرة ويتركب الطلع من عدد من الأسدية </a:t>
            </a:r>
            <a:r>
              <a:rPr lang="en-US" dirty="0" smtClean="0">
                <a:solidFill>
                  <a:srgbClr val="FF0000"/>
                </a:solidFill>
                <a:latin typeface="+mn-lt"/>
                <a:ea typeface="+mn-ea"/>
                <a:cs typeface="+mn-cs"/>
              </a:rPr>
              <a:t>stamens</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وعندما يكون الطلع أكثر من سداة فإنه يسمى </a:t>
            </a:r>
            <a:r>
              <a:rPr lang="en-US" dirty="0" err="1" smtClean="0">
                <a:solidFill>
                  <a:srgbClr val="FF0000"/>
                </a:solidFill>
                <a:latin typeface="+mn-lt"/>
                <a:ea typeface="+mn-ea"/>
                <a:cs typeface="+mn-cs"/>
              </a:rPr>
              <a:t>Andoecium</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ويختلف عدد الأسدية بأختلاف الأزهار.</a:t>
            </a:r>
            <a:endParaRPr lang="en-US" dirty="0" smtClean="0">
              <a:solidFill>
                <a:schemeClr val="tx1"/>
              </a:solidFill>
              <a:latin typeface="+mn-lt"/>
              <a:ea typeface="+mn-ea"/>
              <a:cs typeface="+mn-cs"/>
            </a:endParaRPr>
          </a:p>
          <a:p>
            <a:pPr marL="0" lvl="0" algn="just" rtl="1">
              <a:spcBef>
                <a:spcPts val="0"/>
              </a:spcBef>
              <a:buClr>
                <a:srgbClr val="00FF00"/>
              </a:buClr>
              <a:buSzPct val="100000"/>
              <a:buNone/>
            </a:pPr>
            <a:endParaRPr lang="en-US" dirty="0" smtClean="0"/>
          </a:p>
          <a:p>
            <a:pPr marL="0" algn="just" rtl="1">
              <a:spcBef>
                <a:spcPts val="0"/>
              </a:spcBef>
              <a:buClr>
                <a:srgbClr val="00FF00"/>
              </a:buClr>
              <a:buSzPct val="100000"/>
              <a:buFont typeface="Wingdings" pitchFamily="2" charset="2"/>
              <a:buChar char="Ø"/>
            </a:pPr>
            <a:endParaRPr lang="en-US" dirty="0" smtClean="0">
              <a:solidFill>
                <a:schemeClr val="tx1"/>
              </a:solidFill>
              <a:latin typeface="+mn-lt"/>
              <a:ea typeface="+mn-ea"/>
              <a:cs typeface="+mn-cs"/>
            </a:endParaRPr>
          </a:p>
          <a:p>
            <a:pPr algn="r" rtl="1" eaLnBrk="1" hangingPunct="1"/>
            <a:endParaRPr lang="en-US" dirty="0" smtClean="0"/>
          </a:p>
        </p:txBody>
      </p:sp>
      <p:sp>
        <p:nvSpPr>
          <p:cNvPr id="16387" name="Rectangle 3"/>
          <p:cNvSpPr>
            <a:spLocks noChangeArrowheads="1"/>
          </p:cNvSpPr>
          <p:nvPr/>
        </p:nvSpPr>
        <p:spPr bwMode="auto">
          <a:xfrm>
            <a:off x="2438400" y="304800"/>
            <a:ext cx="4251036"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1" lang="ar-SA" sz="44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الطلع</a:t>
            </a:r>
            <a:r>
              <a:rPr kumimoji="1" lang="en-US" sz="44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r>
              <a:rPr kumimoji="1" lang="en-US" sz="4400" b="1" i="0" u="none" strike="noStrike" cap="none" normalizeH="0" baseline="0" dirty="0" err="1" smtClean="0">
                <a:ln>
                  <a:noFill/>
                </a:ln>
                <a:solidFill>
                  <a:srgbClr val="FFFF00"/>
                </a:solidFill>
                <a:effectLst/>
                <a:latin typeface="Calibri" pitchFamily="34" charset="0"/>
                <a:ea typeface="Calibri" pitchFamily="34" charset="0"/>
                <a:cs typeface="Times New Roman" pitchFamily="18" charset="0"/>
              </a:rPr>
              <a:t>Androecium</a:t>
            </a:r>
            <a:r>
              <a:rPr kumimoji="1" lang="en-US" sz="44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endParaRPr kumimoji="1" lang="en-US" sz="4400" b="0" i="0" u="none" strike="noStrike" cap="none" normalizeH="0" baseline="0" dirty="0" smtClean="0">
              <a:ln>
                <a:noFill/>
              </a:ln>
              <a:solidFill>
                <a:srgbClr val="FFFF00"/>
              </a:solidFill>
              <a:effectLst/>
              <a:latin typeface="Times New Roman" pitchFamily="18" charset="0"/>
              <a:cs typeface="Times New Roman" pitchFamily="18" charset="0"/>
            </a:endParaRPr>
          </a:p>
        </p:txBody>
      </p:sp>
      <p:pic>
        <p:nvPicPr>
          <p:cNvPr id="5" name="Picture 4" descr="الطلع.jpg"/>
          <p:cNvPicPr>
            <a:picLocks noChangeAspect="1"/>
          </p:cNvPicPr>
          <p:nvPr/>
        </p:nvPicPr>
        <p:blipFill>
          <a:blip r:embed="rId2" cstate="email"/>
          <a:stretch>
            <a:fillRect/>
          </a:stretch>
        </p:blipFill>
        <p:spPr>
          <a:xfrm>
            <a:off x="3522357" y="2709862"/>
            <a:ext cx="2268843" cy="2166938"/>
          </a:xfrm>
          <a:prstGeom prst="rect">
            <a:avLst/>
          </a:prstGeom>
        </p:spPr>
      </p:pic>
      <p:pic>
        <p:nvPicPr>
          <p:cNvPr id="6" name="Picture 5" descr="الطلع2.jpg"/>
          <p:cNvPicPr>
            <a:picLocks noChangeAspect="1"/>
          </p:cNvPicPr>
          <p:nvPr/>
        </p:nvPicPr>
        <p:blipFill>
          <a:blip r:embed="rId3" cstate="email"/>
          <a:stretch>
            <a:fillRect/>
          </a:stretch>
        </p:blipFill>
        <p:spPr>
          <a:xfrm>
            <a:off x="685800" y="4267200"/>
            <a:ext cx="2686050" cy="1825137"/>
          </a:xfrm>
          <a:prstGeom prst="rect">
            <a:avLst/>
          </a:prstGeom>
        </p:spPr>
      </p:pic>
      <p:pic>
        <p:nvPicPr>
          <p:cNvPr id="7" name="Picture 6" descr="الطلع1.jpg"/>
          <p:cNvPicPr>
            <a:picLocks noChangeAspect="1"/>
          </p:cNvPicPr>
          <p:nvPr/>
        </p:nvPicPr>
        <p:blipFill>
          <a:blip r:embed="rId4" cstate="email"/>
          <a:stretch>
            <a:fillRect/>
          </a:stretch>
        </p:blipFill>
        <p:spPr>
          <a:xfrm>
            <a:off x="6019799" y="4191000"/>
            <a:ext cx="2302177" cy="19812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3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ppt_w*2.5"/>
                                          </p:val>
                                        </p:tav>
                                        <p:tav tm="100000">
                                          <p:val>
                                            <p:strVal val="#ppt_w"/>
                                          </p:val>
                                        </p:tav>
                                      </p:tavLst>
                                    </p:anim>
                                    <p:anim calcmode="lin" valueType="num">
                                      <p:cBhvr>
                                        <p:cTn id="30" dur="500" fill="hold"/>
                                        <p:tgtEl>
                                          <p:spTgt spid="7"/>
                                        </p:tgtEl>
                                        <p:attrNameLst>
                                          <p:attrName>ppt_h</p:attrName>
                                        </p:attrNameLst>
                                      </p:cBhvr>
                                      <p:tavLst>
                                        <p:tav tm="0">
                                          <p:val>
                                            <p:strVal val="#ppt_h*0.01"/>
                                          </p:val>
                                        </p:tav>
                                        <p:tav tm="100000">
                                          <p:val>
                                            <p:strVal val="#ppt_h"/>
                                          </p:val>
                                        </p:tav>
                                      </p:tavLst>
                                    </p:anim>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h+1"/>
                                          </p:val>
                                        </p:tav>
                                        <p:tav tm="100000">
                                          <p:val>
                                            <p:strVal val="#ppt_y"/>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entr" presetSubtype="0" accel="10000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strVal val="#ppt_w*2.5"/>
                                          </p:val>
                                        </p:tav>
                                        <p:tav tm="100000">
                                          <p:val>
                                            <p:strVal val="#ppt_w"/>
                                          </p:val>
                                        </p:tav>
                                      </p:tavLst>
                                    </p:anim>
                                    <p:anim calcmode="lin" valueType="num">
                                      <p:cBhvr>
                                        <p:cTn id="39" dur="500" fill="hold"/>
                                        <p:tgtEl>
                                          <p:spTgt spid="5"/>
                                        </p:tgtEl>
                                        <p:attrNameLst>
                                          <p:attrName>ppt_h</p:attrName>
                                        </p:attrNameLst>
                                      </p:cBhvr>
                                      <p:tavLst>
                                        <p:tav tm="0">
                                          <p:val>
                                            <p:strVal val="#ppt_h*0.01"/>
                                          </p:val>
                                        </p:tav>
                                        <p:tav tm="100000">
                                          <p:val>
                                            <p:strVal val="#ppt_h"/>
                                          </p:val>
                                        </p:tav>
                                      </p:tavLst>
                                    </p:anim>
                                    <p:anim calcmode="lin" valueType="num">
                                      <p:cBhvr>
                                        <p:cTn id="40" dur="500" fill="hold"/>
                                        <p:tgtEl>
                                          <p:spTgt spid="5"/>
                                        </p:tgtEl>
                                        <p:attrNameLst>
                                          <p:attrName>ppt_x</p:attrName>
                                        </p:attrNameLst>
                                      </p:cBhvr>
                                      <p:tavLst>
                                        <p:tav tm="0">
                                          <p:val>
                                            <p:strVal val="#ppt_x"/>
                                          </p:val>
                                        </p:tav>
                                        <p:tav tm="100000">
                                          <p:val>
                                            <p:strVal val="#ppt_x"/>
                                          </p:val>
                                        </p:tav>
                                      </p:tavLst>
                                    </p:anim>
                                    <p:anim calcmode="lin" valueType="num">
                                      <p:cBhvr>
                                        <p:cTn id="41" dur="500" fill="hold"/>
                                        <p:tgtEl>
                                          <p:spTgt spid="5"/>
                                        </p:tgtEl>
                                        <p:attrNameLst>
                                          <p:attrName>ppt_y</p:attrName>
                                        </p:attrNameLst>
                                      </p:cBhvr>
                                      <p:tavLst>
                                        <p:tav tm="0">
                                          <p:val>
                                            <p:strVal val="#ppt_h+1"/>
                                          </p:val>
                                        </p:tav>
                                        <p:tav tm="100000">
                                          <p:val>
                                            <p:strVal val="#ppt_y"/>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8" presetClass="entr" presetSubtype="0" accel="10000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ppt_w*2.5"/>
                                          </p:val>
                                        </p:tav>
                                        <p:tav tm="100000">
                                          <p:val>
                                            <p:strVal val="#ppt_w"/>
                                          </p:val>
                                        </p:tav>
                                      </p:tavLst>
                                    </p:anim>
                                    <p:anim calcmode="lin" valueType="num">
                                      <p:cBhvr>
                                        <p:cTn id="48" dur="500" fill="hold"/>
                                        <p:tgtEl>
                                          <p:spTgt spid="6"/>
                                        </p:tgtEl>
                                        <p:attrNameLst>
                                          <p:attrName>ppt_h</p:attrName>
                                        </p:attrNameLst>
                                      </p:cBhvr>
                                      <p:tavLst>
                                        <p:tav tm="0">
                                          <p:val>
                                            <p:strVal val="#ppt_h*0.01"/>
                                          </p:val>
                                        </p:tav>
                                        <p:tav tm="100000">
                                          <p:val>
                                            <p:strVal val="#ppt_h"/>
                                          </p:val>
                                        </p:tav>
                                      </p:tavLst>
                                    </p:anim>
                                    <p:anim calcmode="lin" valueType="num">
                                      <p:cBhvr>
                                        <p:cTn id="49" dur="500" fill="hold"/>
                                        <p:tgtEl>
                                          <p:spTgt spid="6"/>
                                        </p:tgtEl>
                                        <p:attrNameLst>
                                          <p:attrName>ppt_x</p:attrName>
                                        </p:attrNameLst>
                                      </p:cBhvr>
                                      <p:tavLst>
                                        <p:tav tm="0">
                                          <p:val>
                                            <p:strVal val="#ppt_x"/>
                                          </p:val>
                                        </p:tav>
                                        <p:tav tm="100000">
                                          <p:val>
                                            <p:strVal val="#ppt_x"/>
                                          </p:val>
                                        </p:tav>
                                      </p:tavLst>
                                    </p:anim>
                                    <p:anim calcmode="lin" valueType="num">
                                      <p:cBhvr>
                                        <p:cTn id="50" dur="500" fill="hold"/>
                                        <p:tgtEl>
                                          <p:spTgt spid="6"/>
                                        </p:tgtEl>
                                        <p:attrNameLst>
                                          <p:attrName>ppt_y</p:attrName>
                                        </p:attrNameLst>
                                      </p:cBhvr>
                                      <p:tavLst>
                                        <p:tav tm="0">
                                          <p:val>
                                            <p:strVal val="#ppt_h+1"/>
                                          </p:val>
                                        </p:tav>
                                        <p:tav tm="100000">
                                          <p:val>
                                            <p:strVal val="#ppt_y"/>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228600"/>
            <a:ext cx="8534400" cy="3810000"/>
          </a:xfrm>
          <a:prstGeom prst="rect">
            <a:avLst/>
          </a:prstGeom>
        </p:spPr>
        <p:txBody>
          <a:bodyPr/>
          <a:lstStyle/>
          <a:p>
            <a:pPr marL="0" marR="0" lvl="0" indent="-342900" algn="just" defTabSz="914400" rtl="1" eaLnBrk="1" fontAlgn="base" latinLnBrk="0" hangingPunct="1">
              <a:lnSpc>
                <a:spcPct val="90000"/>
              </a:lnSpc>
              <a:spcBef>
                <a:spcPts val="0"/>
              </a:spcBef>
              <a:spcAft>
                <a:spcPct val="0"/>
              </a:spcAft>
              <a:buClr>
                <a:schemeClr val="tx2"/>
              </a:buClr>
              <a:buSzPct val="75000"/>
              <a:buFont typeface="Wingdings" pitchFamily="2" charset="2"/>
              <a:buNone/>
              <a:tabLst/>
              <a:defRPr/>
            </a:pPr>
            <a:r>
              <a:rPr kumimoji="0" lang="ar-SA" sz="3200" b="1" i="0" u="none" strike="noStrike" kern="0" cap="none" spc="0" normalizeH="0" baseline="0" noProof="0" dirty="0" smtClean="0">
                <a:ln>
                  <a:noFill/>
                </a:ln>
                <a:solidFill>
                  <a:srgbClr val="00FF00"/>
                </a:solidFill>
                <a:effectLst/>
                <a:uLnTx/>
                <a:uFillTx/>
                <a:latin typeface="+mn-lt"/>
                <a:ea typeface="+mn-ea"/>
                <a:cs typeface="+mn-cs"/>
              </a:rPr>
              <a:t>وهو يتركب عادة من:</a:t>
            </a:r>
            <a:endParaRPr kumimoji="0" lang="en-US" sz="3200" b="0" i="0" u="none" strike="noStrike" kern="0" cap="none" spc="0" normalizeH="0" baseline="0" noProof="0" dirty="0" smtClean="0">
              <a:ln>
                <a:noFill/>
              </a:ln>
              <a:solidFill>
                <a:srgbClr val="00FF00"/>
              </a:solidFill>
              <a:effectLst/>
              <a:uLnTx/>
              <a:uFillTx/>
              <a:latin typeface="+mn-lt"/>
              <a:ea typeface="+mn-ea"/>
              <a:cs typeface="+mn-cs"/>
            </a:endParaRPr>
          </a:p>
          <a:p>
            <a:pPr marL="0" marR="0" lvl="0" indent="-342900" algn="just" defTabSz="914400" rtl="1" eaLnBrk="1" fontAlgn="base" latinLnBrk="0" hangingPunct="1">
              <a:lnSpc>
                <a:spcPct val="90000"/>
              </a:lnSpc>
              <a:spcBef>
                <a:spcPts val="0"/>
              </a:spcBef>
              <a:spcAft>
                <a:spcPct val="0"/>
              </a:spcAft>
              <a:buClr>
                <a:srgbClr val="00FF00"/>
              </a:buClr>
              <a:buSzPct val="100000"/>
              <a:buFont typeface="Wingdings" pitchFamily="2" charset="2"/>
              <a:buChar char="Ø"/>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 خيط طويل او قصير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filament</a:t>
            </a:r>
            <a:r>
              <a:rPr kumimoji="0" lang="ar-SA" sz="3200" b="0" i="0" u="none" strike="noStrike" kern="0" cap="none" spc="0" normalizeH="0" baseline="0" noProof="0" dirty="0" smtClean="0">
                <a:ln>
                  <a:noFill/>
                </a:ln>
                <a:solidFill>
                  <a:schemeClr val="tx1"/>
                </a:solidFill>
                <a:effectLst/>
                <a:uLnTx/>
                <a:uFillTx/>
                <a:latin typeface="+mn-lt"/>
                <a:ea typeface="+mn-ea"/>
                <a:cs typeface="+mn-cs"/>
              </a:rPr>
              <a:t> وهو الذي يحمل المتك ويضعه في الوضع الملائم لإنتشار حبوب اللقاح   لذا نجده يختلف في الشكل تبعاً لطريقة التلقيح.</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342900" algn="just" defTabSz="914400" rtl="1" eaLnBrk="1" fontAlgn="base" latinLnBrk="0" hangingPunct="1">
              <a:lnSpc>
                <a:spcPct val="90000"/>
              </a:lnSpc>
              <a:spcBef>
                <a:spcPts val="0"/>
              </a:spcBef>
              <a:spcAft>
                <a:spcPct val="0"/>
              </a:spcAft>
              <a:buClr>
                <a:srgbClr val="00FF00"/>
              </a:buClr>
              <a:buSzPct val="100000"/>
              <a:buFont typeface="Wingdings" pitchFamily="2" charset="2"/>
              <a:buChar char="Ø"/>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المتك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anther</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ar-SA" sz="3200" b="0" i="0" u="none" strike="noStrike" kern="0" cap="none" spc="0" normalizeH="0" baseline="0" noProof="0" dirty="0" smtClean="0">
                <a:ln>
                  <a:noFill/>
                </a:ln>
                <a:solidFill>
                  <a:schemeClr val="tx1"/>
                </a:solidFill>
                <a:effectLst/>
                <a:uLnTx/>
                <a:uFillTx/>
                <a:latin typeface="+mn-lt"/>
                <a:ea typeface="+mn-ea"/>
                <a:cs typeface="+mn-cs"/>
              </a:rPr>
              <a:t> وهو الذي يحتوي على حبوب اللقاح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pollen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grains</a:t>
            </a:r>
            <a:r>
              <a:rPr kumimoji="0" lang="ar-SA" sz="3200" b="0" i="0" u="none" strike="noStrike" kern="0" cap="none" spc="0" normalizeH="0" baseline="0" noProof="0" dirty="0" smtClean="0">
                <a:ln>
                  <a:noFill/>
                </a:ln>
                <a:solidFill>
                  <a:schemeClr val="tx1"/>
                </a:solidFill>
                <a:effectLst/>
                <a:uLnTx/>
                <a:uFillTx/>
                <a:latin typeface="+mn-lt"/>
                <a:ea typeface="+mn-ea"/>
                <a:cs typeface="+mn-cs"/>
              </a:rPr>
              <a:t> يتكون من فصين وكل فص يحتوي على كيسين حبوب اللقاح.</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342900" algn="just" defTabSz="914400" rtl="1" eaLnBrk="1" fontAlgn="base" latinLnBrk="0" hangingPunct="1">
              <a:lnSpc>
                <a:spcPct val="90000"/>
              </a:lnSpc>
              <a:spcBef>
                <a:spcPts val="0"/>
              </a:spcBef>
              <a:spcAft>
                <a:spcPct val="0"/>
              </a:spcAft>
              <a:buClr>
                <a:srgbClr val="00FF00"/>
              </a:buClr>
              <a:buSzPct val="100000"/>
              <a:buFont typeface="Wingdings" pitchFamily="2" charset="2"/>
              <a:buChar char="Ø"/>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الموصل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connective</a:t>
            </a:r>
            <a:r>
              <a:rPr kumimoji="0" lang="ar-SA" sz="3200" b="0" i="0" u="none" strike="noStrike" kern="0" cap="none" spc="0" normalizeH="0" baseline="0" noProof="0" dirty="0" smtClean="0">
                <a:ln>
                  <a:noFill/>
                </a:ln>
                <a:solidFill>
                  <a:schemeClr val="tx1"/>
                </a:solidFill>
                <a:effectLst/>
                <a:uLnTx/>
                <a:uFillTx/>
                <a:latin typeface="+mn-lt"/>
                <a:ea typeface="+mn-ea"/>
                <a:cs typeface="+mn-cs"/>
              </a:rPr>
              <a:t> يصل ما بين الفصين</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342900" algn="just" defTabSz="914400" rtl="1" eaLnBrk="1" fontAlgn="base" latinLnBrk="0" hangingPunct="1">
              <a:lnSpc>
                <a:spcPct val="90000"/>
              </a:lnSpc>
              <a:spcBef>
                <a:spcPts val="0"/>
              </a:spcBef>
              <a:spcAft>
                <a:spcPct val="0"/>
              </a:spcAft>
              <a:buClr>
                <a:srgbClr val="00FF00"/>
              </a:buClr>
              <a:buSzPct val="100000"/>
              <a:buFont typeface="Wingdings" pitchFamily="2" charset="2"/>
              <a:buChar char="Ø"/>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342900" algn="just" defTabSz="914400" rtl="1" eaLnBrk="1" fontAlgn="base" latinLnBrk="0" hangingPunct="1">
              <a:lnSpc>
                <a:spcPct val="90000"/>
              </a:lnSpc>
              <a:spcBef>
                <a:spcPts val="0"/>
              </a:spcBef>
              <a:spcAft>
                <a:spcPct val="0"/>
              </a:spcAft>
              <a:buClr>
                <a:srgbClr val="00FF00"/>
              </a:buClr>
              <a:buSzPct val="100000"/>
              <a:buFont typeface="Wingdings" pitchFamily="2" charset="2"/>
              <a:buChar char="Ø"/>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4" descr="v126.jpg"/>
          <p:cNvPicPr>
            <a:picLocks noChangeAspect="1"/>
          </p:cNvPicPr>
          <p:nvPr/>
        </p:nvPicPr>
        <p:blipFill>
          <a:blip r:embed="rId2" cstate="email"/>
          <a:srcRect/>
          <a:stretch>
            <a:fillRect/>
          </a:stretch>
        </p:blipFill>
        <p:spPr>
          <a:xfrm>
            <a:off x="2286000" y="3962400"/>
            <a:ext cx="38100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4">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4">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strVal val="#ppt_w*2.5"/>
                                          </p:val>
                                        </p:tav>
                                        <p:tav tm="100000">
                                          <p:val>
                                            <p:strVal val="#ppt_w"/>
                                          </p:val>
                                        </p:tav>
                                      </p:tavLst>
                                    </p:anim>
                                    <p:anim calcmode="lin" valueType="num">
                                      <p:cBhvr>
                                        <p:cTn id="44" dur="500" fill="hold"/>
                                        <p:tgtEl>
                                          <p:spTgt spid="5"/>
                                        </p:tgtEl>
                                        <p:attrNameLst>
                                          <p:attrName>ppt_h</p:attrName>
                                        </p:attrNameLst>
                                      </p:cBhvr>
                                      <p:tavLst>
                                        <p:tav tm="0">
                                          <p:val>
                                            <p:strVal val="#ppt_h*0.01"/>
                                          </p:val>
                                        </p:tav>
                                        <p:tav tm="100000">
                                          <p:val>
                                            <p:strVal val="#ppt_h"/>
                                          </p:val>
                                        </p:tav>
                                      </p:tavLst>
                                    </p:anim>
                                    <p:anim calcmode="lin" valueType="num">
                                      <p:cBhvr>
                                        <p:cTn id="45" dur="500" fill="hold"/>
                                        <p:tgtEl>
                                          <p:spTgt spid="5"/>
                                        </p:tgtEl>
                                        <p:attrNameLst>
                                          <p:attrName>ppt_x</p:attrName>
                                        </p:attrNameLst>
                                      </p:cBhvr>
                                      <p:tavLst>
                                        <p:tav tm="0">
                                          <p:val>
                                            <p:strVal val="#ppt_x"/>
                                          </p:val>
                                        </p:tav>
                                        <p:tav tm="100000">
                                          <p:val>
                                            <p:strVal val="#ppt_x"/>
                                          </p:val>
                                        </p:tav>
                                      </p:tavLst>
                                    </p:anim>
                                    <p:anim calcmode="lin" valueType="num">
                                      <p:cBhvr>
                                        <p:cTn id="46" dur="500" fill="hold"/>
                                        <p:tgtEl>
                                          <p:spTgt spid="5"/>
                                        </p:tgtEl>
                                        <p:attrNameLst>
                                          <p:attrName>ppt_y</p:attrName>
                                        </p:attrNameLst>
                                      </p:cBhvr>
                                      <p:tavLst>
                                        <p:tav tm="0">
                                          <p:val>
                                            <p:strVal val="#ppt_h+1"/>
                                          </p:val>
                                        </p:tav>
                                        <p:tav tm="100000">
                                          <p:val>
                                            <p:strVal val="#ppt_y"/>
                                          </p:val>
                                        </p:tav>
                                      </p:tavLst>
                                    </p:anim>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685800" y="1752600"/>
            <a:ext cx="7848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eaLnBrk="1" hangingPunct="1"/>
            <a:r>
              <a:rPr kumimoji="0" lang="ar-SA" sz="3200" dirty="0" smtClean="0">
                <a:latin typeface="Calibri" pitchFamily="34" charset="0"/>
                <a:ea typeface="Calibri" pitchFamily="34" charset="0"/>
                <a:cs typeface="Arial" pitchFamily="34" charset="0"/>
              </a:rPr>
              <a:t>التلقيح </a:t>
            </a:r>
            <a:r>
              <a:rPr kumimoji="0" lang="en-US" sz="3200" dirty="0" smtClean="0">
                <a:solidFill>
                  <a:srgbClr val="FF0000"/>
                </a:solidFill>
                <a:latin typeface="Calibri" pitchFamily="34" charset="0"/>
                <a:ea typeface="Calibri" pitchFamily="34" charset="0"/>
                <a:cs typeface="Arial" pitchFamily="34" charset="0"/>
              </a:rPr>
              <a:t>The Pollination</a:t>
            </a:r>
            <a:r>
              <a:rPr kumimoji="0" lang="ar-SA" sz="3200" dirty="0" smtClean="0">
                <a:latin typeface="Calibri" pitchFamily="34" charset="0"/>
                <a:ea typeface="Calibri" pitchFamily="34" charset="0"/>
                <a:cs typeface="Arial" pitchFamily="34" charset="0"/>
              </a:rPr>
              <a:t> :</a:t>
            </a:r>
            <a:endParaRPr kumimoji="0" lang="en-US" sz="3200" dirty="0" smtClean="0">
              <a:latin typeface="Calibri" pitchFamily="34" charset="0"/>
              <a:ea typeface="Calibri" pitchFamily="34" charset="0"/>
              <a:cs typeface="Arial" pitchFamily="34" charset="0"/>
            </a:endParaRPr>
          </a:p>
          <a:p>
            <a:pPr algn="just" rtl="1" eaLnBrk="0" hangingPunct="0"/>
            <a:r>
              <a:rPr kumimoji="0" lang="ar-SA" sz="3200" dirty="0" smtClean="0">
                <a:latin typeface="Calibri" pitchFamily="34" charset="0"/>
                <a:ea typeface="Calibri" pitchFamily="34" charset="0"/>
                <a:cs typeface="Arial" pitchFamily="34" charset="0"/>
              </a:rPr>
              <a:t>هو عملية انتقال حبوب اللقاح من متك زهرة إلى ميسم زهرة على نفس النبات أو على زهرة أخرى من نفس النوع على نفس النبات أو على نبات آخر.</a:t>
            </a:r>
            <a:endParaRPr kumimoji="0" lang="en-US" sz="3200" dirty="0" smtClean="0">
              <a:latin typeface="Calibri" pitchFamily="34" charset="0"/>
              <a:ea typeface="Calibri" pitchFamily="34" charset="0"/>
              <a:cs typeface="Arial" pitchFamily="34" charset="0"/>
            </a:endParaRPr>
          </a:p>
        </p:txBody>
      </p:sp>
      <p:sp>
        <p:nvSpPr>
          <p:cNvPr id="3" name="Title 2"/>
          <p:cNvSpPr>
            <a:spLocks noGrp="1"/>
          </p:cNvSpPr>
          <p:nvPr>
            <p:ph type="title"/>
          </p:nvPr>
        </p:nvSpPr>
        <p:spPr>
          <a:xfrm>
            <a:off x="533400" y="381000"/>
            <a:ext cx="8080375" cy="1143000"/>
          </a:xfrm>
        </p:spPr>
        <p:txBody>
          <a:bodyPr/>
          <a:lstStyle/>
          <a:p>
            <a:pPr lvl="0" algn="ctr" rtl="1"/>
            <a:r>
              <a:rPr lang="ar-SA" sz="4800" b="1" dirty="0" smtClean="0">
                <a:solidFill>
                  <a:srgbClr val="FFFF00"/>
                </a:solidFill>
                <a:effectLst/>
                <a:latin typeface="Calibri" pitchFamily="34" charset="0"/>
                <a:ea typeface="Calibri" pitchFamily="34" charset="0"/>
                <a:cs typeface="Arial" pitchFamily="34" charset="0"/>
              </a:rPr>
              <a:t>التلقيح </a:t>
            </a:r>
            <a:r>
              <a:rPr lang="en-US" sz="4800" b="1" dirty="0" smtClean="0">
                <a:solidFill>
                  <a:srgbClr val="FFFF00"/>
                </a:solidFill>
                <a:effectLst/>
                <a:latin typeface="Calibri" pitchFamily="34" charset="0"/>
                <a:ea typeface="Calibri" pitchFamily="34" charset="0"/>
                <a:cs typeface="Arial" pitchFamily="34" charset="0"/>
              </a:rPr>
              <a:t>Pollination</a:t>
            </a:r>
            <a:endParaRPr lang="en-US" sz="4800" b="1" dirty="0">
              <a:solidFill>
                <a:srgbClr val="FFFF00"/>
              </a:solidFill>
            </a:endParaRPr>
          </a:p>
        </p:txBody>
      </p:sp>
      <p:pic>
        <p:nvPicPr>
          <p:cNvPr id="6" name="Picture 5" descr="polli.jpg"/>
          <p:cNvPicPr>
            <a:picLocks noChangeAspect="1"/>
          </p:cNvPicPr>
          <p:nvPr/>
        </p:nvPicPr>
        <p:blipFill>
          <a:blip r:embed="rId2" cstate="email"/>
          <a:stretch>
            <a:fillRect/>
          </a:stretch>
        </p:blipFill>
        <p:spPr>
          <a:xfrm>
            <a:off x="762000" y="4038600"/>
            <a:ext cx="3276600" cy="2181279"/>
          </a:xfrm>
          <a:prstGeom prst="rect">
            <a:avLst/>
          </a:prstGeom>
        </p:spPr>
      </p:pic>
      <p:pic>
        <p:nvPicPr>
          <p:cNvPr id="7" name="Picture 6" descr="polli1.jpg"/>
          <p:cNvPicPr>
            <a:picLocks noChangeAspect="1"/>
          </p:cNvPicPr>
          <p:nvPr/>
        </p:nvPicPr>
        <p:blipFill>
          <a:blip r:embed="rId3" cstate="email"/>
          <a:stretch>
            <a:fillRect/>
          </a:stretch>
        </p:blipFill>
        <p:spPr>
          <a:xfrm>
            <a:off x="5105399" y="4013344"/>
            <a:ext cx="3352801" cy="22320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ppt_w*2.5"/>
                                          </p:val>
                                        </p:tav>
                                        <p:tav tm="100000">
                                          <p:val>
                                            <p:strVal val="#ppt_w"/>
                                          </p:val>
                                        </p:tav>
                                      </p:tavLst>
                                    </p:anim>
                                    <p:anim calcmode="lin" valueType="num">
                                      <p:cBhvr>
                                        <p:cTn id="26" dur="500" fill="hold"/>
                                        <p:tgtEl>
                                          <p:spTgt spid="3"/>
                                        </p:tgtEl>
                                        <p:attrNameLst>
                                          <p:attrName>ppt_h</p:attrName>
                                        </p:attrNameLst>
                                      </p:cBhvr>
                                      <p:tavLst>
                                        <p:tav tm="0">
                                          <p:val>
                                            <p:strVal val="#ppt_h*0.01"/>
                                          </p:val>
                                        </p:tav>
                                        <p:tav tm="100000">
                                          <p:val>
                                            <p:strVal val="#ppt_h"/>
                                          </p:val>
                                        </p:tav>
                                      </p:tavLst>
                                    </p:anim>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h+1"/>
                                          </p:val>
                                        </p:tav>
                                        <p:tav tm="100000">
                                          <p:val>
                                            <p:strVal val="#ppt_y"/>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61441">
                                            <p:txEl>
                                              <p:pRg st="0" end="0"/>
                                            </p:txEl>
                                          </p:spTgt>
                                        </p:tgtEl>
                                        <p:attrNameLst>
                                          <p:attrName>style.visibility</p:attrName>
                                        </p:attrNameLst>
                                      </p:cBhvr>
                                      <p:to>
                                        <p:strVal val="visible"/>
                                      </p:to>
                                    </p:set>
                                    <p:anim calcmode="lin" valueType="num">
                                      <p:cBhvr>
                                        <p:cTn id="34" dur="500" fill="hold"/>
                                        <p:tgtEl>
                                          <p:spTgt spid="61441">
                                            <p:txEl>
                                              <p:pRg st="0" end="0"/>
                                            </p:txEl>
                                          </p:spTgt>
                                        </p:tgtEl>
                                        <p:attrNameLst>
                                          <p:attrName>ppt_w</p:attrName>
                                        </p:attrNameLst>
                                      </p:cBhvr>
                                      <p:tavLst>
                                        <p:tav tm="0">
                                          <p:val>
                                            <p:strVal val="#ppt_w*2.5"/>
                                          </p:val>
                                        </p:tav>
                                        <p:tav tm="100000">
                                          <p:val>
                                            <p:strVal val="#ppt_w"/>
                                          </p:val>
                                        </p:tav>
                                      </p:tavLst>
                                    </p:anim>
                                    <p:anim calcmode="lin" valueType="num">
                                      <p:cBhvr>
                                        <p:cTn id="35" dur="500" fill="hold"/>
                                        <p:tgtEl>
                                          <p:spTgt spid="61441">
                                            <p:txEl>
                                              <p:pRg st="0" end="0"/>
                                            </p:txEl>
                                          </p:spTgt>
                                        </p:tgtEl>
                                        <p:attrNameLst>
                                          <p:attrName>ppt_h</p:attrName>
                                        </p:attrNameLst>
                                      </p:cBhvr>
                                      <p:tavLst>
                                        <p:tav tm="0">
                                          <p:val>
                                            <p:strVal val="#ppt_h*0.01"/>
                                          </p:val>
                                        </p:tav>
                                        <p:tav tm="100000">
                                          <p:val>
                                            <p:strVal val="#ppt_h"/>
                                          </p:val>
                                        </p:tav>
                                      </p:tavLst>
                                    </p:anim>
                                    <p:anim calcmode="lin" valueType="num">
                                      <p:cBhvr>
                                        <p:cTn id="36" dur="500" fill="hold"/>
                                        <p:tgtEl>
                                          <p:spTgt spid="61441">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61441">
                                            <p:txEl>
                                              <p:pRg st="0" end="0"/>
                                            </p:txEl>
                                          </p:spTgt>
                                        </p:tgtEl>
                                        <p:attrNameLst>
                                          <p:attrName>ppt_y</p:attrName>
                                        </p:attrNameLst>
                                      </p:cBhvr>
                                      <p:tavLst>
                                        <p:tav tm="0">
                                          <p:val>
                                            <p:strVal val="#ppt_h+1"/>
                                          </p:val>
                                        </p:tav>
                                        <p:tav tm="100000">
                                          <p:val>
                                            <p:strVal val="#ppt_y"/>
                                          </p:val>
                                        </p:tav>
                                      </p:tavLst>
                                    </p:anim>
                                    <p:animEffect transition="in" filter="fade">
                                      <p:cBhvr>
                                        <p:cTn id="38" dur="500"/>
                                        <p:tgtEl>
                                          <p:spTgt spid="6144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61441">
                                            <p:txEl>
                                              <p:pRg st="1" end="1"/>
                                            </p:txEl>
                                          </p:spTgt>
                                        </p:tgtEl>
                                        <p:attrNameLst>
                                          <p:attrName>style.visibility</p:attrName>
                                        </p:attrNameLst>
                                      </p:cBhvr>
                                      <p:to>
                                        <p:strVal val="visible"/>
                                      </p:to>
                                    </p:set>
                                    <p:anim calcmode="lin" valueType="num">
                                      <p:cBhvr>
                                        <p:cTn id="43" dur="500" fill="hold"/>
                                        <p:tgtEl>
                                          <p:spTgt spid="61441">
                                            <p:txEl>
                                              <p:pRg st="1" end="1"/>
                                            </p:txEl>
                                          </p:spTgt>
                                        </p:tgtEl>
                                        <p:attrNameLst>
                                          <p:attrName>ppt_w</p:attrName>
                                        </p:attrNameLst>
                                      </p:cBhvr>
                                      <p:tavLst>
                                        <p:tav tm="0">
                                          <p:val>
                                            <p:strVal val="#ppt_w*2.5"/>
                                          </p:val>
                                        </p:tav>
                                        <p:tav tm="100000">
                                          <p:val>
                                            <p:strVal val="#ppt_w"/>
                                          </p:val>
                                        </p:tav>
                                      </p:tavLst>
                                    </p:anim>
                                    <p:anim calcmode="lin" valueType="num">
                                      <p:cBhvr>
                                        <p:cTn id="44" dur="500" fill="hold"/>
                                        <p:tgtEl>
                                          <p:spTgt spid="61441">
                                            <p:txEl>
                                              <p:pRg st="1" end="1"/>
                                            </p:txEl>
                                          </p:spTgt>
                                        </p:tgtEl>
                                        <p:attrNameLst>
                                          <p:attrName>ppt_h</p:attrName>
                                        </p:attrNameLst>
                                      </p:cBhvr>
                                      <p:tavLst>
                                        <p:tav tm="0">
                                          <p:val>
                                            <p:strVal val="#ppt_h*0.01"/>
                                          </p:val>
                                        </p:tav>
                                        <p:tav tm="100000">
                                          <p:val>
                                            <p:strVal val="#ppt_h"/>
                                          </p:val>
                                        </p:tav>
                                      </p:tavLst>
                                    </p:anim>
                                    <p:anim calcmode="lin" valueType="num">
                                      <p:cBhvr>
                                        <p:cTn id="45" dur="500" fill="hold"/>
                                        <p:tgtEl>
                                          <p:spTgt spid="61441">
                                            <p:txEl>
                                              <p:pRg st="1" end="1"/>
                                            </p:txEl>
                                          </p:spTgt>
                                        </p:tgtEl>
                                        <p:attrNameLst>
                                          <p:attrName>ppt_x</p:attrName>
                                        </p:attrNameLst>
                                      </p:cBhvr>
                                      <p:tavLst>
                                        <p:tav tm="0">
                                          <p:val>
                                            <p:strVal val="#ppt_x"/>
                                          </p:val>
                                        </p:tav>
                                        <p:tav tm="100000">
                                          <p:val>
                                            <p:strVal val="#ppt_x"/>
                                          </p:val>
                                        </p:tav>
                                      </p:tavLst>
                                    </p:anim>
                                    <p:anim calcmode="lin" valueType="num">
                                      <p:cBhvr>
                                        <p:cTn id="46" dur="500" fill="hold"/>
                                        <p:tgtEl>
                                          <p:spTgt spid="61441">
                                            <p:txEl>
                                              <p:pRg st="1" end="1"/>
                                            </p:txEl>
                                          </p:spTgt>
                                        </p:tgtEl>
                                        <p:attrNameLst>
                                          <p:attrName>ppt_y</p:attrName>
                                        </p:attrNameLst>
                                      </p:cBhvr>
                                      <p:tavLst>
                                        <p:tav tm="0">
                                          <p:val>
                                            <p:strVal val="#ppt_h+1"/>
                                          </p:val>
                                        </p:tav>
                                        <p:tav tm="100000">
                                          <p:val>
                                            <p:strVal val="#ppt_y"/>
                                          </p:val>
                                        </p:tav>
                                      </p:tavLst>
                                    </p:anim>
                                    <p:animEffect transition="in" filter="fade">
                                      <p:cBhvr>
                                        <p:cTn id="47" dur="500"/>
                                        <p:tgtEl>
                                          <p:spTgt spid="614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81000" y="56268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eaLnBrk="0" hangingPunct="0"/>
            <a:r>
              <a:rPr kumimoji="0" lang="ar-SA" sz="4800" b="1" dirty="0" smtClean="0">
                <a:solidFill>
                  <a:srgbClr val="00B0F0"/>
                </a:solidFill>
                <a:latin typeface="Calibri" pitchFamily="34" charset="0"/>
                <a:ea typeface="Calibri" pitchFamily="34" charset="0"/>
                <a:cs typeface="Arial" pitchFamily="34" charset="0"/>
              </a:rPr>
              <a:t>أنواع التلقيح:</a:t>
            </a:r>
            <a:endParaRPr kumimoji="0" lang="en-US" sz="4800" b="1" dirty="0" smtClean="0">
              <a:solidFill>
                <a:srgbClr val="00B0F0"/>
              </a:solidFill>
              <a:latin typeface="Calibri" pitchFamily="34" charset="0"/>
              <a:ea typeface="Calibri" pitchFamily="34" charset="0"/>
              <a:cs typeface="Arial" pitchFamily="34" charset="0"/>
            </a:endParaRPr>
          </a:p>
          <a:p>
            <a:pPr algn="just" rtl="1" eaLnBrk="0" hangingPunct="0"/>
            <a:r>
              <a:rPr kumimoji="0" lang="ar-SA" sz="3200" dirty="0" smtClean="0">
                <a:latin typeface="Calibri" pitchFamily="34" charset="0"/>
                <a:ea typeface="Calibri" pitchFamily="34" charset="0"/>
                <a:cs typeface="Arial" pitchFamily="34" charset="0"/>
              </a:rPr>
              <a:t>1- تلقيح ذاتي </a:t>
            </a:r>
            <a:r>
              <a:rPr kumimoji="0" lang="en-US" sz="3200" dirty="0" smtClean="0">
                <a:solidFill>
                  <a:srgbClr val="FFC000"/>
                </a:solidFill>
                <a:latin typeface="Calibri" pitchFamily="34" charset="0"/>
                <a:ea typeface="Calibri" pitchFamily="34" charset="0"/>
                <a:cs typeface="Arial" pitchFamily="34" charset="0"/>
              </a:rPr>
              <a:t>Auto Pollination</a:t>
            </a:r>
            <a:r>
              <a:rPr kumimoji="0" lang="ar-SA" sz="3200" dirty="0" smtClean="0">
                <a:solidFill>
                  <a:srgbClr val="FFC000"/>
                </a:solidFill>
                <a:latin typeface="Calibri" pitchFamily="34" charset="0"/>
                <a:ea typeface="Calibri" pitchFamily="34" charset="0"/>
                <a:cs typeface="Arial" pitchFamily="34" charset="0"/>
              </a:rPr>
              <a:t> </a:t>
            </a:r>
            <a:r>
              <a:rPr kumimoji="0" lang="ar-SA" sz="3200" dirty="0" smtClean="0">
                <a:latin typeface="Calibri" pitchFamily="34" charset="0"/>
                <a:ea typeface="Calibri" pitchFamily="34" charset="0"/>
                <a:cs typeface="Arial" pitchFamily="34" charset="0"/>
              </a:rPr>
              <a:t>: انتقال حبوب اللقاح من متك زهرة إلى ميسم زهرة على نفس النبات.</a:t>
            </a:r>
          </a:p>
          <a:p>
            <a:pPr algn="just" rtl="1" eaLnBrk="0" hangingPunct="0"/>
            <a:endParaRPr kumimoji="0" lang="en-US" sz="3200" dirty="0" smtClean="0">
              <a:latin typeface="Calibri" pitchFamily="34" charset="0"/>
              <a:ea typeface="Calibri" pitchFamily="34" charset="0"/>
              <a:cs typeface="Arial" pitchFamily="34" charset="0"/>
            </a:endParaRPr>
          </a:p>
          <a:p>
            <a:pPr algn="just" rtl="1" eaLnBrk="0" hangingPunct="0"/>
            <a:r>
              <a:rPr kumimoji="0" lang="ar-SA" sz="3200" dirty="0" smtClean="0">
                <a:latin typeface="Calibri" pitchFamily="34" charset="0"/>
                <a:ea typeface="Calibri" pitchFamily="34" charset="0"/>
                <a:cs typeface="Arial" pitchFamily="34" charset="0"/>
              </a:rPr>
              <a:t>2- تلقيح خلطي </a:t>
            </a:r>
            <a:r>
              <a:rPr kumimoji="0" lang="en-US" sz="3200" dirty="0" smtClean="0">
                <a:solidFill>
                  <a:srgbClr val="FF0000"/>
                </a:solidFill>
                <a:latin typeface="Calibri" pitchFamily="34" charset="0"/>
                <a:ea typeface="Calibri" pitchFamily="34" charset="0"/>
                <a:cs typeface="Arial" pitchFamily="34" charset="0"/>
              </a:rPr>
              <a:t>Cross Pollination</a:t>
            </a:r>
            <a:r>
              <a:rPr kumimoji="0" lang="ar-SA" sz="3200" dirty="0" smtClean="0">
                <a:latin typeface="Calibri" pitchFamily="34" charset="0"/>
                <a:ea typeface="Calibri" pitchFamily="34" charset="0"/>
                <a:cs typeface="Arial" pitchFamily="34" charset="0"/>
              </a:rPr>
              <a:t> : انتقال حبوب اللقاح من متك زهرة إلى ميسم زهرة أخرى من نفس النوع أو على نبات آخر.</a:t>
            </a:r>
          </a:p>
        </p:txBody>
      </p:sp>
      <p:pic>
        <p:nvPicPr>
          <p:cNvPr id="5" name="Picture 4" descr="polli4.bmp"/>
          <p:cNvPicPr>
            <a:picLocks noChangeAspect="1"/>
          </p:cNvPicPr>
          <p:nvPr/>
        </p:nvPicPr>
        <p:blipFill>
          <a:blip r:embed="rId2" cstate="email"/>
          <a:stretch>
            <a:fillRect/>
          </a:stretch>
        </p:blipFill>
        <p:spPr>
          <a:xfrm>
            <a:off x="5257800" y="4267200"/>
            <a:ext cx="2667000" cy="2379382"/>
          </a:xfrm>
          <a:prstGeom prst="rect">
            <a:avLst/>
          </a:prstGeom>
        </p:spPr>
      </p:pic>
      <p:pic>
        <p:nvPicPr>
          <p:cNvPr id="6" name="Picture 5" descr="polli3.jpg"/>
          <p:cNvPicPr>
            <a:picLocks noChangeAspect="1"/>
          </p:cNvPicPr>
          <p:nvPr/>
        </p:nvPicPr>
        <p:blipFill>
          <a:blip r:embed="rId3" cstate="email"/>
          <a:stretch>
            <a:fillRect/>
          </a:stretch>
        </p:blipFill>
        <p:spPr>
          <a:xfrm>
            <a:off x="1524000" y="3810000"/>
            <a:ext cx="2169714" cy="284353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8080375" cy="1143000"/>
          </a:xfrm>
        </p:spPr>
        <p:txBody>
          <a:bodyPr/>
          <a:lstStyle/>
          <a:p>
            <a:pPr algn="ctr"/>
            <a:r>
              <a:rPr lang="ar-SA" sz="4800" b="1" kern="1200" dirty="0" smtClean="0">
                <a:solidFill>
                  <a:srgbClr val="FFFF00"/>
                </a:solidFill>
                <a:latin typeface="Calibri" pitchFamily="34" charset="0"/>
                <a:ea typeface="Calibri" pitchFamily="34" charset="0"/>
                <a:cs typeface="Arial" pitchFamily="34" charset="0"/>
              </a:rPr>
              <a:t>وسائل التلقيح الخلطي</a:t>
            </a:r>
            <a:endParaRPr lang="en-US" sz="4800" b="1" dirty="0">
              <a:solidFill>
                <a:srgbClr val="FFFF00"/>
              </a:solidFill>
            </a:endParaRPr>
          </a:p>
        </p:txBody>
      </p:sp>
      <p:sp>
        <p:nvSpPr>
          <p:cNvPr id="3" name="Content Placeholder 2"/>
          <p:cNvSpPr>
            <a:spLocks noGrp="1"/>
          </p:cNvSpPr>
          <p:nvPr>
            <p:ph idx="1"/>
          </p:nvPr>
        </p:nvSpPr>
        <p:spPr>
          <a:xfrm>
            <a:off x="304800" y="1371600"/>
            <a:ext cx="8381999" cy="5257800"/>
          </a:xfrm>
        </p:spPr>
        <p:txBody>
          <a:bodyPr/>
          <a:lstStyle/>
          <a:p>
            <a:pPr algn="ctr" rtl="1" eaLnBrk="0" hangingPunct="0">
              <a:spcBef>
                <a:spcPct val="0"/>
              </a:spcBef>
              <a:buNone/>
            </a:pPr>
            <a:r>
              <a:rPr lang="ar-SA" sz="4400" b="1" kern="1200" dirty="0" smtClean="0">
                <a:solidFill>
                  <a:srgbClr val="00FF00"/>
                </a:solidFill>
                <a:latin typeface="Calibri" pitchFamily="34" charset="0"/>
                <a:ea typeface="Calibri" pitchFamily="34" charset="0"/>
                <a:cs typeface="Arial" pitchFamily="34" charset="0"/>
              </a:rPr>
              <a:t>أولاً: التلقيح بواسطة الرياح " الهواء" </a:t>
            </a:r>
          </a:p>
          <a:p>
            <a:pPr algn="ctr" rtl="1" eaLnBrk="0" hangingPunct="0">
              <a:spcBef>
                <a:spcPct val="0"/>
              </a:spcBef>
              <a:buNone/>
            </a:pPr>
            <a:r>
              <a:rPr lang="en-US" sz="4400" b="1" kern="1200" dirty="0" smtClean="0">
                <a:solidFill>
                  <a:srgbClr val="00FF00"/>
                </a:solidFill>
                <a:latin typeface="Calibri" pitchFamily="34" charset="0"/>
                <a:ea typeface="Calibri" pitchFamily="34" charset="0"/>
                <a:cs typeface="Arial" pitchFamily="34" charset="0"/>
              </a:rPr>
              <a:t> wind pollination </a:t>
            </a:r>
            <a:r>
              <a:rPr lang="ar-SA" b="1" kern="1200" dirty="0" smtClean="0">
                <a:solidFill>
                  <a:srgbClr val="00FF00"/>
                </a:solidFill>
                <a:latin typeface="Calibri" pitchFamily="34" charset="0"/>
                <a:ea typeface="Calibri" pitchFamily="34" charset="0"/>
                <a:cs typeface="Arial" pitchFamily="34" charset="0"/>
              </a:rPr>
              <a:t>:</a:t>
            </a:r>
          </a:p>
          <a:p>
            <a:pPr algn="just" rtl="1" eaLnBrk="0" hangingPunct="0">
              <a:spcBef>
                <a:spcPct val="0"/>
              </a:spcBef>
              <a:buNone/>
            </a:pPr>
            <a:endParaRPr lang="en-US" b="1" kern="1200" dirty="0" smtClean="0">
              <a:solidFill>
                <a:srgbClr val="FFC000"/>
              </a:solidFill>
              <a:latin typeface="Calibri" pitchFamily="34" charset="0"/>
              <a:ea typeface="Calibri" pitchFamily="34" charset="0"/>
              <a:cs typeface="Arial" pitchFamily="34" charset="0"/>
            </a:endParaRPr>
          </a:p>
          <a:p>
            <a:pPr algn="just" rtl="1" eaLnBrk="0" hangingPunct="0">
              <a:spcBef>
                <a:spcPct val="0"/>
              </a:spcBef>
              <a:buNone/>
            </a:pPr>
            <a:r>
              <a:rPr lang="ar-SA" sz="3600" kern="1200" dirty="0" smtClean="0">
                <a:solidFill>
                  <a:srgbClr val="FFFF00"/>
                </a:solidFill>
                <a:latin typeface="Calibri" pitchFamily="34" charset="0"/>
                <a:ea typeface="Calibri" pitchFamily="34" charset="0"/>
                <a:cs typeface="Arial" pitchFamily="34" charset="0"/>
              </a:rPr>
              <a:t>مميزات النبات:</a:t>
            </a:r>
            <a:endParaRPr lang="en-US" sz="3600" kern="1200" dirty="0" smtClean="0">
              <a:solidFill>
                <a:srgbClr val="FFFF00"/>
              </a:solidFill>
              <a:latin typeface="Calibri" pitchFamily="34" charset="0"/>
              <a:ea typeface="Calibri" pitchFamily="34" charset="0"/>
              <a:cs typeface="Arial" pitchFamily="34" charset="0"/>
            </a:endParaRPr>
          </a:p>
          <a:p>
            <a:pPr algn="just" rtl="1" eaLnBrk="0" hangingPunct="0">
              <a:spcBef>
                <a:spcPct val="0"/>
              </a:spcBef>
            </a:pPr>
            <a:r>
              <a:rPr lang="ar-SA" kern="1200" dirty="0" smtClean="0">
                <a:latin typeface="Calibri" pitchFamily="34" charset="0"/>
                <a:ea typeface="Calibri" pitchFamily="34" charset="0"/>
                <a:cs typeface="Arial" pitchFamily="34" charset="0"/>
              </a:rPr>
              <a:t>حبوب لقاحها صغيرة جداً</a:t>
            </a:r>
            <a:endParaRPr lang="en-US" kern="1200" dirty="0" smtClean="0">
              <a:latin typeface="Calibri" pitchFamily="34" charset="0"/>
              <a:ea typeface="Calibri" pitchFamily="34" charset="0"/>
              <a:cs typeface="Arial" pitchFamily="34" charset="0"/>
            </a:endParaRPr>
          </a:p>
          <a:p>
            <a:pPr algn="just" rtl="1" eaLnBrk="0" hangingPunct="0">
              <a:spcBef>
                <a:spcPct val="0"/>
              </a:spcBef>
            </a:pPr>
            <a:r>
              <a:rPr lang="ar-SA" kern="1200" dirty="0" smtClean="0">
                <a:latin typeface="Calibri" pitchFamily="34" charset="0"/>
                <a:ea typeface="Calibri" pitchFamily="34" charset="0"/>
                <a:cs typeface="Arial" pitchFamily="34" charset="0"/>
              </a:rPr>
              <a:t>عددها كبير جداً</a:t>
            </a:r>
            <a:endParaRPr lang="en-US" kern="1200" dirty="0" smtClean="0">
              <a:latin typeface="Calibri" pitchFamily="34" charset="0"/>
              <a:ea typeface="Calibri" pitchFamily="34" charset="0"/>
              <a:cs typeface="Arial" pitchFamily="34" charset="0"/>
            </a:endParaRPr>
          </a:p>
          <a:p>
            <a:pPr algn="just" rtl="1" eaLnBrk="0" hangingPunct="0">
              <a:spcBef>
                <a:spcPct val="0"/>
              </a:spcBef>
            </a:pPr>
            <a:r>
              <a:rPr lang="ar-SA" kern="1200" dirty="0" smtClean="0">
                <a:latin typeface="Calibri" pitchFamily="34" charset="0"/>
                <a:ea typeface="Calibri" pitchFamily="34" charset="0"/>
                <a:cs typeface="Arial" pitchFamily="34" charset="0"/>
              </a:rPr>
              <a:t>خفيفة الحمل</a:t>
            </a:r>
            <a:endParaRPr lang="en-US" kern="1200" dirty="0" smtClean="0">
              <a:latin typeface="Calibri" pitchFamily="34" charset="0"/>
              <a:ea typeface="Calibri" pitchFamily="34" charset="0"/>
              <a:cs typeface="Arial" pitchFamily="34" charset="0"/>
            </a:endParaRPr>
          </a:p>
          <a:p>
            <a:pPr algn="just" rtl="1" eaLnBrk="0" hangingPunct="0">
              <a:spcBef>
                <a:spcPct val="0"/>
              </a:spcBef>
            </a:pPr>
            <a:r>
              <a:rPr lang="ar-SA" kern="1200" dirty="0" smtClean="0">
                <a:latin typeface="Calibri" pitchFamily="34" charset="0"/>
                <a:ea typeface="Calibri" pitchFamily="34" charset="0"/>
                <a:cs typeface="Arial" pitchFamily="34" charset="0"/>
              </a:rPr>
              <a:t>مجنحة "وجود زوائد تساعدها على الطيران"</a:t>
            </a:r>
            <a:endParaRPr lang="en-US" kern="1200" dirty="0" smtClean="0">
              <a:latin typeface="Calibri" pitchFamily="34" charset="0"/>
              <a:ea typeface="Calibri" pitchFamily="34" charset="0"/>
              <a:cs typeface="Arial" pitchFamily="34" charset="0"/>
            </a:endParaRPr>
          </a:p>
          <a:p>
            <a:pPr algn="just" rtl="1" eaLnBrk="0" hangingPunct="0">
              <a:spcBef>
                <a:spcPct val="0"/>
              </a:spcBef>
            </a:pPr>
            <a:r>
              <a:rPr lang="ar-SA" kern="1200" dirty="0" smtClean="0">
                <a:latin typeface="Calibri" pitchFamily="34" charset="0"/>
                <a:ea typeface="Calibri" pitchFamily="34" charset="0"/>
                <a:cs typeface="Arial" pitchFamily="34" charset="0"/>
              </a:rPr>
              <a:t>المياسم تكون ريشية مثل : الفصيلة النجيلية.</a:t>
            </a:r>
            <a:endParaRPr lang="en-US" kern="1200" dirty="0" smtClean="0">
              <a:latin typeface="Calibri" pitchFamily="34" charset="0"/>
              <a:ea typeface="Calibri" pitchFamily="34" charset="0"/>
              <a:cs typeface="Arial" pitchFamily="34" charset="0"/>
            </a:endParaRPr>
          </a:p>
          <a:p>
            <a:endParaRPr lang="en-US" dirty="0"/>
          </a:p>
        </p:txBody>
      </p:sp>
      <p:pic>
        <p:nvPicPr>
          <p:cNvPr id="5" name="Picture 4" descr="wind poll.bmp"/>
          <p:cNvPicPr>
            <a:picLocks noChangeAspect="1"/>
          </p:cNvPicPr>
          <p:nvPr/>
        </p:nvPicPr>
        <p:blipFill>
          <a:blip r:embed="rId2" cstate="email"/>
          <a:stretch>
            <a:fillRect/>
          </a:stretch>
        </p:blipFill>
        <p:spPr>
          <a:xfrm>
            <a:off x="2133600" y="2590800"/>
            <a:ext cx="2766424" cy="2218124"/>
          </a:xfrm>
          <a:prstGeom prst="rect">
            <a:avLst/>
          </a:prstGeom>
        </p:spPr>
      </p:pic>
      <p:pic>
        <p:nvPicPr>
          <p:cNvPr id="9" name="Picture 8" descr="wind poll2.jpg"/>
          <p:cNvPicPr>
            <a:picLocks noChangeAspect="1"/>
          </p:cNvPicPr>
          <p:nvPr/>
        </p:nvPicPr>
        <p:blipFill>
          <a:blip r:embed="rId3" cstate="email"/>
          <a:stretch>
            <a:fillRect/>
          </a:stretch>
        </p:blipFill>
        <p:spPr>
          <a:xfrm>
            <a:off x="228600" y="4419600"/>
            <a:ext cx="1828800" cy="19126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FC07762-FEE0-4510-B8F4-F31F1DAE9C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83616B-BAA2-4932-B480-F1B761FF8B62}">
  <ds:schemaRefs>
    <ds:schemaRef ds:uri="http://schemas.microsoft.com/sharepoint/v3/contenttype/forms"/>
  </ds:schemaRefs>
</ds:datastoreItem>
</file>

<file path=customXml/itemProps3.xml><?xml version="1.0" encoding="utf-8"?>
<ds:datastoreItem xmlns:ds="http://schemas.openxmlformats.org/officeDocument/2006/customXml" ds:itemID="{63CEBDC9-226D-4ACA-B091-652F6A03BB1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1777</TotalTime>
  <Words>1889</Words>
  <Application>Microsoft Office PowerPoint</Application>
  <PresentationFormat>On-screen Show (4:3)</PresentationFormat>
  <Paragraphs>179</Paragraphs>
  <Slides>44</Slides>
  <Notes>0</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Slide 5</vt:lpstr>
      <vt:lpstr>Slide 6</vt:lpstr>
      <vt:lpstr>التلقيح Pollination</vt:lpstr>
      <vt:lpstr>Slide 8</vt:lpstr>
      <vt:lpstr>وسائل التلقيح الخلطي</vt:lpstr>
      <vt:lpstr>Slide 10</vt:lpstr>
      <vt:lpstr>Slide 11</vt:lpstr>
      <vt:lpstr>Slide 12</vt:lpstr>
      <vt:lpstr>Slide 13</vt:lpstr>
      <vt:lpstr>Slide 14</vt:lpstr>
      <vt:lpstr>Slide 15</vt:lpstr>
      <vt:lpstr>Slide 16</vt:lpstr>
      <vt:lpstr>Slide 17</vt:lpstr>
      <vt:lpstr>Slide 18</vt:lpstr>
      <vt:lpstr>Slide 19</vt:lpstr>
      <vt:lpstr>Slide 20</vt:lpstr>
      <vt:lpstr>تكوين أنبوبة اللقاح Pollen Tube </vt:lpstr>
      <vt:lpstr>Slide 22</vt:lpstr>
      <vt:lpstr>Slide 23</vt:lpstr>
      <vt:lpstr>Slide 24</vt:lpstr>
      <vt:lpstr>Slide 25</vt:lpstr>
      <vt:lpstr>الإخصاب وتكوين البذرة:</vt:lpstr>
      <vt:lpstr>Slide 27</vt:lpstr>
      <vt:lpstr>Slide 28</vt:lpstr>
      <vt:lpstr>Slide 29</vt:lpstr>
      <vt:lpstr>الاخصاب</vt:lpstr>
      <vt:lpstr>Slide 31</vt:lpstr>
      <vt:lpstr>Slide 32</vt:lpstr>
      <vt:lpstr>Slide 33</vt:lpstr>
      <vt:lpstr>Slide 34</vt:lpstr>
      <vt:lpstr>البذره</vt:lpstr>
      <vt:lpstr>Slide 36</vt:lpstr>
      <vt:lpstr>Slide 37</vt:lpstr>
      <vt:lpstr>Slide 38</vt:lpstr>
      <vt:lpstr>Slide 39</vt:lpstr>
      <vt:lpstr>الأنواع المختلفة للبذور:</vt:lpstr>
      <vt:lpstr>Slide 41</vt:lpstr>
      <vt:lpstr>Slide 42</vt:lpstr>
      <vt:lpstr>Slide 43</vt:lpstr>
      <vt:lpstr>Slide 44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137</cp:revision>
  <cp:lastPrinted>1601-01-01T00:00:00Z</cp:lastPrinted>
  <dcterms:created xsi:type="dcterms:W3CDTF">2010-10-18T09:39:08Z</dcterms:created>
  <dcterms:modified xsi:type="dcterms:W3CDTF">2017-01-25T06:59:02Z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ies>
</file>