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37"/>
  </p:notesMasterIdLst>
  <p:handoutMasterIdLst>
    <p:handoutMasterId r:id="rId38"/>
  </p:handoutMasterIdLst>
  <p:sldIdLst>
    <p:sldId id="267" r:id="rId5"/>
    <p:sldId id="268" r:id="rId6"/>
    <p:sldId id="357" r:id="rId7"/>
    <p:sldId id="269" r:id="rId8"/>
    <p:sldId id="282" r:id="rId9"/>
    <p:sldId id="323" r:id="rId10"/>
    <p:sldId id="324" r:id="rId11"/>
    <p:sldId id="325" r:id="rId12"/>
    <p:sldId id="326" r:id="rId13"/>
    <p:sldId id="355" r:id="rId14"/>
    <p:sldId id="329" r:id="rId15"/>
    <p:sldId id="349" r:id="rId16"/>
    <p:sldId id="330" r:id="rId17"/>
    <p:sldId id="327" r:id="rId18"/>
    <p:sldId id="346" r:id="rId19"/>
    <p:sldId id="345" r:id="rId20"/>
    <p:sldId id="347" r:id="rId21"/>
    <p:sldId id="328" r:id="rId22"/>
    <p:sldId id="348" r:id="rId23"/>
    <p:sldId id="331" r:id="rId24"/>
    <p:sldId id="332" r:id="rId25"/>
    <p:sldId id="333" r:id="rId26"/>
    <p:sldId id="334" r:id="rId27"/>
    <p:sldId id="353" r:id="rId28"/>
    <p:sldId id="356" r:id="rId29"/>
    <p:sldId id="335" r:id="rId30"/>
    <p:sldId id="354" r:id="rId31"/>
    <p:sldId id="336" r:id="rId32"/>
    <p:sldId id="351" r:id="rId33"/>
    <p:sldId id="337" r:id="rId34"/>
    <p:sldId id="352" r:id="rId35"/>
    <p:sldId id="350" r:id="rId36"/>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umimoji="1"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umimoji="1"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umimoji="1"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umimoji="1"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CC00"/>
    <a:srgbClr val="99FF33"/>
    <a:srgbClr val="FFFF00"/>
    <a:srgbClr val="FFFF66"/>
    <a:srgbClr val="00FF00"/>
    <a:srgbClr val="00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727" autoAdjust="0"/>
  </p:normalViewPr>
  <p:slideViewPr>
    <p:cSldViewPr>
      <p:cViewPr varScale="1">
        <p:scale>
          <a:sx n="67" d="100"/>
          <a:sy n="67" d="100"/>
        </p:scale>
        <p:origin x="-17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8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074"/>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5363" name="Rectangle 3075"/>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cs typeface="Times New Roman" charset="0"/>
              </a:defRPr>
            </a:lvl1pPr>
          </a:lstStyle>
          <a:p>
            <a:pPr>
              <a:defRPr/>
            </a:pPr>
            <a:endParaRPr lang="en-US"/>
          </a:p>
        </p:txBody>
      </p:sp>
      <p:sp>
        <p:nvSpPr>
          <p:cNvPr id="15364" name="Rectangle 3076"/>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5365" name="Rectangle 3077"/>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charset="0"/>
                <a:cs typeface="Times New Roman" charset="0"/>
              </a:defRPr>
            </a:lvl1pPr>
          </a:lstStyle>
          <a:p>
            <a:pPr>
              <a:defRPr/>
            </a:pPr>
            <a:fld id="{3A2BFFA6-F8B3-419D-AB45-DFFA68293DB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7411" name="Rectangle 1027"/>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cs typeface="Times New Roman" charset="0"/>
              </a:defRPr>
            </a:lvl1pPr>
          </a:lstStyle>
          <a:p>
            <a:pPr>
              <a:defRPr/>
            </a:pPr>
            <a:endParaRPr lang="en-US"/>
          </a:p>
        </p:txBody>
      </p:sp>
      <p:sp>
        <p:nvSpPr>
          <p:cNvPr id="4608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1029"/>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1030"/>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7415" name="Rectangle 1031"/>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charset="0"/>
                <a:cs typeface="Times New Roman" charset="0"/>
              </a:defRPr>
            </a:lvl1pPr>
          </a:lstStyle>
          <a:p>
            <a:pPr>
              <a:defRPr/>
            </a:pPr>
            <a:fld id="{F7A0063E-37AF-426B-A966-ACDDD64E95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7758113" y="1463675"/>
            <a:ext cx="16902113" cy="10795000"/>
            <a:chOff x="-4887" y="922"/>
            <a:chExt cx="10647" cy="6800"/>
          </a:xfrm>
        </p:grpSpPr>
        <p:sp>
          <p:nvSpPr>
            <p:cNvPr id="5" name="Freeform 1027"/>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latin typeface="Times New Roman" charset="0"/>
                <a:cs typeface="Times New Roman" charset="0"/>
              </a:endParaRPr>
            </a:p>
          </p:txBody>
        </p:sp>
        <p:sp>
          <p:nvSpPr>
            <p:cNvPr id="6" name="Arc 1028"/>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latin typeface="Times New Roman" charset="0"/>
                <a:cs typeface="Times New Roman" charset="0"/>
              </a:endParaRPr>
            </a:p>
          </p:txBody>
        </p:sp>
      </p:grpSp>
      <p:sp>
        <p:nvSpPr>
          <p:cNvPr id="20485" name="Rectangle 1029"/>
          <p:cNvSpPr>
            <a:spLocks noGrp="1" noChangeArrowheads="1"/>
          </p:cNvSpPr>
          <p:nvPr>
            <p:ph type="ctrTitle" sz="quarter"/>
          </p:nvPr>
        </p:nvSpPr>
        <p:spPr>
          <a:xfrm>
            <a:off x="1293813" y="762000"/>
            <a:ext cx="7772400" cy="1143000"/>
          </a:xfrm>
        </p:spPr>
        <p:txBody>
          <a:bodyPr anchor="b"/>
          <a:lstStyle>
            <a:lvl1pPr>
              <a:defRPr/>
            </a:lvl1pPr>
          </a:lstStyle>
          <a:p>
            <a:r>
              <a:rPr lang="en-US" smtClean="0"/>
              <a:t>Click to edit Master title style</a:t>
            </a:r>
            <a:endParaRPr lang="en-US"/>
          </a:p>
        </p:txBody>
      </p:sp>
      <p:sp>
        <p:nvSpPr>
          <p:cNvPr id="20486" name="Rectangle 1030"/>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smtClean="0"/>
              <a:t>Click to edit Master subtitle style</a:t>
            </a:r>
            <a:endParaRPr lang="en-US"/>
          </a:p>
        </p:txBody>
      </p:sp>
      <p:sp>
        <p:nvSpPr>
          <p:cNvPr id="7" name="Rectangle 1031"/>
          <p:cNvSpPr>
            <a:spLocks noGrp="1" noChangeArrowheads="1"/>
          </p:cNvSpPr>
          <p:nvPr>
            <p:ph type="dt" sz="quarter" idx="10"/>
          </p:nvPr>
        </p:nvSpPr>
        <p:spPr/>
        <p:txBody>
          <a:bodyPr/>
          <a:lstStyle>
            <a:lvl1pPr>
              <a:defRPr/>
            </a:lvl1pPr>
          </a:lstStyle>
          <a:p>
            <a:pPr>
              <a:defRPr/>
            </a:pPr>
            <a:endParaRPr lang="en-US"/>
          </a:p>
        </p:txBody>
      </p:sp>
      <p:sp>
        <p:nvSpPr>
          <p:cNvPr id="8" name="Rectangle 1032"/>
          <p:cNvSpPr>
            <a:spLocks noGrp="1" noChangeArrowheads="1"/>
          </p:cNvSpPr>
          <p:nvPr>
            <p:ph type="ftr" sz="quarter" idx="11"/>
          </p:nvPr>
        </p:nvSpPr>
        <p:spPr>
          <a:xfrm>
            <a:off x="1295400" y="6365875"/>
            <a:ext cx="4267200" cy="457200"/>
          </a:xfrm>
        </p:spPr>
        <p:txBody>
          <a:bodyPr/>
          <a:lstStyle>
            <a:lvl1pPr>
              <a:defRPr/>
            </a:lvl1pPr>
          </a:lstStyle>
          <a:p>
            <a:pPr>
              <a:defRPr/>
            </a:pPr>
            <a:endParaRPr lang="en-US"/>
          </a:p>
        </p:txBody>
      </p:sp>
      <p:sp>
        <p:nvSpPr>
          <p:cNvPr id="9" name="Rectangle 1033"/>
          <p:cNvSpPr>
            <a:spLocks noGrp="1" noChangeArrowheads="1"/>
          </p:cNvSpPr>
          <p:nvPr>
            <p:ph type="sldNum" sz="quarter" idx="12"/>
          </p:nvPr>
        </p:nvSpPr>
        <p:spPr/>
        <p:txBody>
          <a:bodyPr/>
          <a:lstStyle>
            <a:lvl2pPr lvl="1">
              <a:defRPr>
                <a:latin typeface="+mn-lt"/>
              </a:defRPr>
            </a:lvl2pPr>
          </a:lstStyle>
          <a:p>
            <a:pPr lvl="1">
              <a:defRPr/>
            </a:pPr>
            <a:fld id="{70F5EA5A-30A2-4B4E-B0F2-3B277B0D7AE9}" type="slidenum">
              <a:rPr lang="en-US"/>
              <a:pPr lvl="1">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3A191C0F-E8A9-4BB0-9A36-F9BBAA012F13}" type="slidenum">
              <a:rPr lang="en-US"/>
              <a:pPr lvl="1">
                <a:defRPr/>
              </a:pPr>
              <a:t>‹#›</a:t>
            </a:fld>
            <a:endParaRPr lang="en-US">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D5EF948F-E706-41B5-9CD6-758D19E26744}" type="slidenum">
              <a:rPr lang="en-US"/>
              <a:pPr lvl="1">
                <a:defRPr/>
              </a:pPr>
              <a:t>‹#›</a:t>
            </a:fld>
            <a:endParaRPr lang="en-US">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7BA3C77B-4712-40BF-B080-F0D6FDFEE135}" type="slidenum">
              <a:rPr lang="en-US"/>
              <a:pPr lvl="1">
                <a:defRPr/>
              </a:pPr>
              <a:t>‹#›</a:t>
            </a:fld>
            <a:endParaRPr lang="en-US">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D2A66D77-3939-441F-AEA3-7A4CBDF4BAE0}" type="slidenum">
              <a:rPr lang="en-US"/>
              <a:pPr lvl="1">
                <a:defRPr/>
              </a:pPr>
              <a:t>‹#›</a:t>
            </a:fld>
            <a:endParaRPr lang="en-US">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E3B161B1-9E6E-43FA-A32C-DE1CD79D8ABA}" type="slidenum">
              <a:rPr lang="en-US"/>
              <a:pPr lvl="1">
                <a:defRPr/>
              </a:pPr>
              <a:t>‹#›</a:t>
            </a:fld>
            <a:endParaRPr lang="en-US">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2pPr lvl="1">
              <a:defRPr/>
            </a:lvl2pPr>
          </a:lstStyle>
          <a:p>
            <a:pPr lvl="1">
              <a:defRPr/>
            </a:pPr>
            <a:fld id="{7C2EF92C-D680-4192-B528-A392812B560E}" type="slidenum">
              <a:rPr lang="en-US"/>
              <a:pPr lvl="1">
                <a:defRPr/>
              </a:pPr>
              <a:t>‹#›</a:t>
            </a:fld>
            <a:endParaRPr lang="en-US">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2pPr lvl="1">
              <a:defRPr/>
            </a:lvl2pPr>
          </a:lstStyle>
          <a:p>
            <a:pPr lvl="1">
              <a:defRPr/>
            </a:pPr>
            <a:fld id="{830F2DE0-2F53-4297-BFAB-4B79288B8BED}" type="slidenum">
              <a:rPr lang="en-US"/>
              <a:pPr lvl="1">
                <a:defRPr/>
              </a:pPr>
              <a:t>‹#›</a:t>
            </a:fld>
            <a:endParaRPr lang="en-US">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2pPr lvl="1">
              <a:defRPr/>
            </a:lvl2pPr>
          </a:lstStyle>
          <a:p>
            <a:pPr lvl="1">
              <a:defRPr/>
            </a:pPr>
            <a:fld id="{3D4F03F5-5803-496E-A21A-2AE1EB6BCEC1}" type="slidenum">
              <a:rPr lang="en-US"/>
              <a:pPr lvl="1">
                <a:defRPr/>
              </a:pPr>
              <a:t>‹#›</a:t>
            </a:fld>
            <a:endParaRPr lang="en-US">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DBC0FBA3-E555-4868-9300-3633C4863B63}" type="slidenum">
              <a:rPr lang="en-US"/>
              <a:pPr lvl="1">
                <a:defRPr/>
              </a:pPr>
              <a:t>‹#›</a:t>
            </a:fld>
            <a:endParaRPr lang="en-US">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075CBEAF-83D9-497D-9D99-EC88C90ED520}" type="slidenum">
              <a:rPr lang="en-US"/>
              <a:pPr lvl="1">
                <a:defRPr/>
              </a:pPr>
              <a:t>‹#›</a:t>
            </a:fld>
            <a:endParaRPr lang="en-US">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050"/>
          <p:cNvGrpSpPr>
            <a:grpSpLocks/>
          </p:cNvGrpSpPr>
          <p:nvPr/>
        </p:nvGrpSpPr>
        <p:grpSpPr bwMode="auto">
          <a:xfrm>
            <a:off x="-8405813" y="4763"/>
            <a:ext cx="17538701" cy="13690600"/>
            <a:chOff x="-5295" y="3"/>
            <a:chExt cx="11048" cy="8624"/>
          </a:xfrm>
        </p:grpSpPr>
        <p:sp>
          <p:nvSpPr>
            <p:cNvPr id="19459" name="Freeform 2051"/>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latin typeface="Times New Roman" charset="0"/>
                <a:cs typeface="Times New Roman" charset="0"/>
              </a:endParaRPr>
            </a:p>
          </p:txBody>
        </p:sp>
        <p:sp>
          <p:nvSpPr>
            <p:cNvPr id="19460" name="Arc 2052"/>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latin typeface="Times New Roman" charset="0"/>
                <a:cs typeface="Times New Roman" charset="0"/>
              </a:endParaRPr>
            </a:p>
          </p:txBody>
        </p:sp>
      </p:grpSp>
      <p:sp>
        <p:nvSpPr>
          <p:cNvPr id="19461" name="Rectangle 2053"/>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2054"/>
          <p:cNvSpPr>
            <a:spLocks noGrp="1" noChangeArrowheads="1"/>
          </p:cNvSpPr>
          <p:nvPr>
            <p:ph type="body" idx="1"/>
          </p:nvPr>
        </p:nvSpPr>
        <p:spPr bwMode="auto">
          <a:xfrm>
            <a:off x="682625" y="1981200"/>
            <a:ext cx="7772400" cy="4114800"/>
          </a:xfrm>
          <a:prstGeom prst="rect">
            <a:avLst/>
          </a:prstGeom>
          <a:noFill/>
          <a:ln w="9525">
            <a:noFill/>
            <a:miter lim="800000"/>
            <a:headEnd/>
            <a:tailEnd/>
          </a:ln>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3" name="Rectangle 2055"/>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a:latin typeface="Times New Roman" charset="0"/>
                <a:cs typeface="Times New Roman" charset="0"/>
              </a:defRPr>
            </a:lvl1pPr>
          </a:lstStyle>
          <a:p>
            <a:pPr>
              <a:defRPr/>
            </a:pPr>
            <a:endParaRPr lang="en-US"/>
          </a:p>
        </p:txBody>
      </p:sp>
      <p:sp>
        <p:nvSpPr>
          <p:cNvPr id="19464" name="Rectangle 2056"/>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kumimoji="0" sz="1400">
                <a:latin typeface="Times New Roman" charset="0"/>
                <a:cs typeface="Times New Roman" charset="0"/>
              </a:defRPr>
            </a:lvl1pPr>
          </a:lstStyle>
          <a:p>
            <a:pPr>
              <a:defRPr/>
            </a:pPr>
            <a:endParaRPr lang="en-US"/>
          </a:p>
        </p:txBody>
      </p:sp>
      <p:sp>
        <p:nvSpPr>
          <p:cNvPr id="19465" name="Rectangle 2057"/>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kumimoji="0" sz="1400">
                <a:latin typeface="+mj-lt"/>
                <a:cs typeface="Times New Roman" charset="0"/>
              </a:defRPr>
            </a:lvl2pPr>
          </a:lstStyle>
          <a:p>
            <a:pPr lvl="1">
              <a:defRPr/>
            </a:pPr>
            <a:fld id="{F1D109BB-5BD8-4737-A4EB-5E99B2FA2652}" type="slidenum">
              <a:rPr lang="en-US"/>
              <a:pPr lvl="1">
                <a:defRPr/>
              </a:pPr>
              <a:t>‹#›</a:t>
            </a:fld>
            <a:endParaRPr lang="en-US"/>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9pPr>
    </p:titleStyle>
    <p:bodyStyle>
      <a:lvl1pPr marL="342900" indent="-342900" algn="l" rtl="0" eaLnBrk="1" fontAlgn="base" hangingPunct="1">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cs typeface="+mn-cs"/>
        </a:defRPr>
      </a:lvl2pPr>
      <a:lvl3pPr marL="1143000" indent="-228600" algn="l" rtl="0" eaLnBrk="1" fontAlgn="base" hangingPunct="1">
        <a:spcBef>
          <a:spcPct val="20000"/>
        </a:spcBef>
        <a:spcAft>
          <a:spcPct val="0"/>
        </a:spcAft>
        <a:buClr>
          <a:srgbClr val="00CCFF"/>
        </a:buClr>
        <a:buSzPct val="65000"/>
        <a:buFont typeface="Wingdings" pitchFamily="2" charset="2"/>
        <a:buChar char="l"/>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sz="quarter"/>
          </p:nvPr>
        </p:nvSpPr>
        <p:spPr>
          <a:xfrm>
            <a:off x="762000" y="685800"/>
            <a:ext cx="7620000" cy="1905000"/>
          </a:xfrm>
        </p:spPr>
        <p:txBody>
          <a:bodyPr/>
          <a:lstStyle/>
          <a:p>
            <a:pPr algn="ctr" eaLnBrk="1" hangingPunct="1">
              <a:defRPr/>
            </a:pPr>
            <a:r>
              <a:rPr lang="ar-SA" sz="5400" b="1" dirty="0" smtClean="0">
                <a:solidFill>
                  <a:srgbClr val="FFFF00"/>
                </a:solidFill>
              </a:rPr>
              <a:t>أساسيات  تصنيف نباتات زهرية   222 نبت</a:t>
            </a:r>
            <a:endParaRPr lang="en-US" sz="5400" b="1" dirty="0">
              <a:solidFill>
                <a:srgbClr val="FFFF00"/>
              </a:solidFill>
            </a:endParaRPr>
          </a:p>
        </p:txBody>
      </p:sp>
      <p:sp>
        <p:nvSpPr>
          <p:cNvPr id="4101" name="Rectangle 5"/>
          <p:cNvSpPr>
            <a:spLocks noGrp="1" noChangeArrowheads="1"/>
          </p:cNvSpPr>
          <p:nvPr>
            <p:ph type="subTitle" sz="quarter" idx="1"/>
          </p:nvPr>
        </p:nvSpPr>
        <p:spPr>
          <a:xfrm>
            <a:off x="2514600" y="2895600"/>
            <a:ext cx="5638800" cy="457200"/>
          </a:xfrm>
        </p:spPr>
        <p:txBody>
          <a:bodyPr/>
          <a:lstStyle/>
          <a:p>
            <a:pPr algn="r" eaLnBrk="1" hangingPunct="1"/>
            <a:r>
              <a:rPr lang="ar-SA" smtClean="0"/>
              <a:t> د. نجاة عبد الوهاب بخاري</a:t>
            </a:r>
            <a:endParaRPr lang="en-US" smtClean="0"/>
          </a:p>
        </p:txBody>
      </p:sp>
      <p:sp>
        <p:nvSpPr>
          <p:cNvPr id="4" name="Rectangle 5"/>
          <p:cNvSpPr txBox="1">
            <a:spLocks noChangeArrowheads="1"/>
          </p:cNvSpPr>
          <p:nvPr/>
        </p:nvSpPr>
        <p:spPr bwMode="auto">
          <a:xfrm>
            <a:off x="1676400" y="3505200"/>
            <a:ext cx="6400800" cy="457200"/>
          </a:xfrm>
          <a:prstGeom prst="rect">
            <a:avLst/>
          </a:prstGeom>
          <a:noFill/>
          <a:ln w="9525">
            <a:noFill/>
            <a:miter lim="800000"/>
            <a:headEnd/>
            <a:tailEnd/>
          </a:ln>
          <a:effectLst/>
        </p:spPr>
        <p:txBody>
          <a:bodyPr lIns="92075" tIns="46038" rIns="92075" bIns="46038"/>
          <a:lstStyle/>
          <a:p>
            <a:pPr algn="r">
              <a:lnSpc>
                <a:spcPct val="70000"/>
              </a:lnSpc>
              <a:spcBef>
                <a:spcPct val="20000"/>
              </a:spcBef>
              <a:buClr>
                <a:schemeClr val="tx2"/>
              </a:buClr>
              <a:buSzPct val="75000"/>
              <a:buFont typeface="Wingdings" pitchFamily="2" charset="2"/>
              <a:buNone/>
              <a:defRPr/>
            </a:pPr>
            <a:r>
              <a:rPr kumimoji="0" lang="ar-SA" sz="3200" kern="0" dirty="0">
                <a:latin typeface="+mn-lt"/>
                <a:cs typeface="+mn-cs"/>
              </a:rPr>
              <a:t>قسم النبات والحياء الدقية – جامعة الملك سعود</a:t>
            </a:r>
            <a:endParaRPr kumimoji="0" lang="en-US" sz="3200" kern="0" dirty="0">
              <a:latin typeface="+mn-lt"/>
              <a:cs typeface="+mn-cs"/>
            </a:endParaRPr>
          </a:p>
        </p:txBody>
      </p:sp>
      <p:sp>
        <p:nvSpPr>
          <p:cNvPr id="5" name="Rectangle 5"/>
          <p:cNvSpPr txBox="1">
            <a:spLocks noChangeArrowheads="1"/>
          </p:cNvSpPr>
          <p:nvPr/>
        </p:nvSpPr>
        <p:spPr bwMode="auto">
          <a:xfrm>
            <a:off x="533400" y="5791200"/>
            <a:ext cx="2590800" cy="457200"/>
          </a:xfrm>
          <a:prstGeom prst="rect">
            <a:avLst/>
          </a:prstGeom>
          <a:noFill/>
          <a:ln w="9525">
            <a:noFill/>
            <a:miter lim="800000"/>
            <a:headEnd/>
            <a:tailEnd/>
          </a:ln>
          <a:effectLst/>
        </p:spPr>
        <p:txBody>
          <a:bodyPr lIns="92075" tIns="46038" rIns="92075" bIns="46038"/>
          <a:lstStyle/>
          <a:p>
            <a:pPr>
              <a:lnSpc>
                <a:spcPct val="70000"/>
              </a:lnSpc>
              <a:spcBef>
                <a:spcPct val="20000"/>
              </a:spcBef>
              <a:buClr>
                <a:schemeClr val="tx2"/>
              </a:buClr>
              <a:buSzPct val="75000"/>
              <a:buFont typeface="Wingdings" pitchFamily="2" charset="2"/>
              <a:buNone/>
              <a:defRPr/>
            </a:pPr>
            <a:r>
              <a:rPr kumimoji="0" lang="ar-SA" sz="3200" kern="0" dirty="0">
                <a:solidFill>
                  <a:srgbClr val="FFFF00"/>
                </a:solidFill>
                <a:latin typeface="+mn-lt"/>
                <a:cs typeface="+mn-cs"/>
              </a:rPr>
              <a:t>المحاضرة </a:t>
            </a:r>
            <a:r>
              <a:rPr kumimoji="0" lang="ar-SA" sz="3200" kern="0" dirty="0" smtClean="0">
                <a:solidFill>
                  <a:srgbClr val="FFFF00"/>
                </a:solidFill>
                <a:latin typeface="+mn-lt"/>
                <a:cs typeface="+mn-cs"/>
              </a:rPr>
              <a:t>الخامسه</a:t>
            </a:r>
            <a:endParaRPr kumimoji="0" lang="en-US" sz="3200" kern="0" dirty="0">
              <a:solidFill>
                <a:srgbClr val="FFFF00"/>
              </a:solidFill>
              <a:latin typeface="+mn-lt"/>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80">
                                          <p:stCondLst>
                                            <p:cond delay="0"/>
                                          </p:stCondLst>
                                        </p:cTn>
                                        <p:tgtEl>
                                          <p:spTgt spid="4100"/>
                                        </p:tgtEl>
                                      </p:cBhvr>
                                    </p:animEffect>
                                    <p:anim calcmode="lin" valueType="num">
                                      <p:cBhvr>
                                        <p:cTn id="8"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0"/>
                                        </p:tgtEl>
                                      </p:cBhvr>
                                      <p:to x="100000" y="60000"/>
                                    </p:animScale>
                                    <p:animScale>
                                      <p:cBhvr>
                                        <p:cTn id="14" dur="166" decel="50000">
                                          <p:stCondLst>
                                            <p:cond delay="676"/>
                                          </p:stCondLst>
                                        </p:cTn>
                                        <p:tgtEl>
                                          <p:spTgt spid="4100"/>
                                        </p:tgtEl>
                                      </p:cBhvr>
                                      <p:to x="100000" y="100000"/>
                                    </p:animScale>
                                    <p:animScale>
                                      <p:cBhvr>
                                        <p:cTn id="15" dur="26">
                                          <p:stCondLst>
                                            <p:cond delay="1312"/>
                                          </p:stCondLst>
                                        </p:cTn>
                                        <p:tgtEl>
                                          <p:spTgt spid="4100"/>
                                        </p:tgtEl>
                                      </p:cBhvr>
                                      <p:to x="100000" y="80000"/>
                                    </p:animScale>
                                    <p:animScale>
                                      <p:cBhvr>
                                        <p:cTn id="16" dur="166" decel="50000">
                                          <p:stCondLst>
                                            <p:cond delay="1338"/>
                                          </p:stCondLst>
                                        </p:cTn>
                                        <p:tgtEl>
                                          <p:spTgt spid="4100"/>
                                        </p:tgtEl>
                                      </p:cBhvr>
                                      <p:to x="100000" y="100000"/>
                                    </p:animScale>
                                    <p:animScale>
                                      <p:cBhvr>
                                        <p:cTn id="17" dur="26">
                                          <p:stCondLst>
                                            <p:cond delay="1642"/>
                                          </p:stCondLst>
                                        </p:cTn>
                                        <p:tgtEl>
                                          <p:spTgt spid="4100"/>
                                        </p:tgtEl>
                                      </p:cBhvr>
                                      <p:to x="100000" y="90000"/>
                                    </p:animScale>
                                    <p:animScale>
                                      <p:cBhvr>
                                        <p:cTn id="18" dur="166" decel="50000">
                                          <p:stCondLst>
                                            <p:cond delay="1668"/>
                                          </p:stCondLst>
                                        </p:cTn>
                                        <p:tgtEl>
                                          <p:spTgt spid="4100"/>
                                        </p:tgtEl>
                                      </p:cBhvr>
                                      <p:to x="100000" y="100000"/>
                                    </p:animScale>
                                    <p:animScale>
                                      <p:cBhvr>
                                        <p:cTn id="19" dur="26">
                                          <p:stCondLst>
                                            <p:cond delay="1808"/>
                                          </p:stCondLst>
                                        </p:cTn>
                                        <p:tgtEl>
                                          <p:spTgt spid="4100"/>
                                        </p:tgtEl>
                                      </p:cBhvr>
                                      <p:to x="100000" y="95000"/>
                                    </p:animScale>
                                    <p:animScale>
                                      <p:cBhvr>
                                        <p:cTn id="20" dur="166" decel="50000">
                                          <p:stCondLst>
                                            <p:cond delay="1834"/>
                                          </p:stCondLst>
                                        </p:cTn>
                                        <p:tgtEl>
                                          <p:spTgt spid="410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101">
                                            <p:txEl>
                                              <p:pRg st="0" end="0"/>
                                            </p:txEl>
                                          </p:spTgt>
                                        </p:tgtEl>
                                        <p:attrNameLst>
                                          <p:attrName>style.visibility</p:attrName>
                                        </p:attrNameLst>
                                      </p:cBhvr>
                                      <p:to>
                                        <p:strVal val="visible"/>
                                      </p:to>
                                    </p:set>
                                    <p:animEffect transition="in" filter="wipe(down)">
                                      <p:cBhvr>
                                        <p:cTn id="25" dur="580">
                                          <p:stCondLst>
                                            <p:cond delay="0"/>
                                          </p:stCondLst>
                                        </p:cTn>
                                        <p:tgtEl>
                                          <p:spTgt spid="4101">
                                            <p:txEl>
                                              <p:pRg st="0" end="0"/>
                                            </p:txEl>
                                          </p:spTgt>
                                        </p:tgtEl>
                                      </p:cBhvr>
                                    </p:animEffect>
                                    <p:anim calcmode="lin" valueType="num">
                                      <p:cBhvr>
                                        <p:cTn id="26" dur="1822" tmFilter="0,0; 0.14,0.36; 0.43,0.73; 0.71,0.91; 1.0,1.0">
                                          <p:stCondLst>
                                            <p:cond delay="0"/>
                                          </p:stCondLst>
                                        </p:cTn>
                                        <p:tgtEl>
                                          <p:spTgt spid="4101">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101">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101">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101">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101">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101">
                                            <p:txEl>
                                              <p:pRg st="0" end="0"/>
                                            </p:txEl>
                                          </p:spTgt>
                                        </p:tgtEl>
                                      </p:cBhvr>
                                      <p:to x="100000" y="60000"/>
                                    </p:animScale>
                                    <p:animScale>
                                      <p:cBhvr>
                                        <p:cTn id="32" dur="166" decel="50000">
                                          <p:stCondLst>
                                            <p:cond delay="676"/>
                                          </p:stCondLst>
                                        </p:cTn>
                                        <p:tgtEl>
                                          <p:spTgt spid="4101">
                                            <p:txEl>
                                              <p:pRg st="0" end="0"/>
                                            </p:txEl>
                                          </p:spTgt>
                                        </p:tgtEl>
                                      </p:cBhvr>
                                      <p:to x="100000" y="100000"/>
                                    </p:animScale>
                                    <p:animScale>
                                      <p:cBhvr>
                                        <p:cTn id="33" dur="26">
                                          <p:stCondLst>
                                            <p:cond delay="1312"/>
                                          </p:stCondLst>
                                        </p:cTn>
                                        <p:tgtEl>
                                          <p:spTgt spid="4101">
                                            <p:txEl>
                                              <p:pRg st="0" end="0"/>
                                            </p:txEl>
                                          </p:spTgt>
                                        </p:tgtEl>
                                      </p:cBhvr>
                                      <p:to x="100000" y="80000"/>
                                    </p:animScale>
                                    <p:animScale>
                                      <p:cBhvr>
                                        <p:cTn id="34" dur="166" decel="50000">
                                          <p:stCondLst>
                                            <p:cond delay="1338"/>
                                          </p:stCondLst>
                                        </p:cTn>
                                        <p:tgtEl>
                                          <p:spTgt spid="4101">
                                            <p:txEl>
                                              <p:pRg st="0" end="0"/>
                                            </p:txEl>
                                          </p:spTgt>
                                        </p:tgtEl>
                                      </p:cBhvr>
                                      <p:to x="100000" y="100000"/>
                                    </p:animScale>
                                    <p:animScale>
                                      <p:cBhvr>
                                        <p:cTn id="35" dur="26">
                                          <p:stCondLst>
                                            <p:cond delay="1642"/>
                                          </p:stCondLst>
                                        </p:cTn>
                                        <p:tgtEl>
                                          <p:spTgt spid="4101">
                                            <p:txEl>
                                              <p:pRg st="0" end="0"/>
                                            </p:txEl>
                                          </p:spTgt>
                                        </p:tgtEl>
                                      </p:cBhvr>
                                      <p:to x="100000" y="90000"/>
                                    </p:animScale>
                                    <p:animScale>
                                      <p:cBhvr>
                                        <p:cTn id="36" dur="166" decel="50000">
                                          <p:stCondLst>
                                            <p:cond delay="1668"/>
                                          </p:stCondLst>
                                        </p:cTn>
                                        <p:tgtEl>
                                          <p:spTgt spid="4101">
                                            <p:txEl>
                                              <p:pRg st="0" end="0"/>
                                            </p:txEl>
                                          </p:spTgt>
                                        </p:tgtEl>
                                      </p:cBhvr>
                                      <p:to x="100000" y="100000"/>
                                    </p:animScale>
                                    <p:animScale>
                                      <p:cBhvr>
                                        <p:cTn id="37" dur="26">
                                          <p:stCondLst>
                                            <p:cond delay="1808"/>
                                          </p:stCondLst>
                                        </p:cTn>
                                        <p:tgtEl>
                                          <p:spTgt spid="4101">
                                            <p:txEl>
                                              <p:pRg st="0" end="0"/>
                                            </p:txEl>
                                          </p:spTgt>
                                        </p:tgtEl>
                                      </p:cBhvr>
                                      <p:to x="100000" y="95000"/>
                                    </p:animScale>
                                    <p:animScale>
                                      <p:cBhvr>
                                        <p:cTn id="38" dur="166" decel="50000">
                                          <p:stCondLst>
                                            <p:cond delay="1834"/>
                                          </p:stCondLst>
                                        </p:cTn>
                                        <p:tgtEl>
                                          <p:spTgt spid="4101">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1000" fill="hold"/>
                                        <p:tgtEl>
                                          <p:spTgt spid="5"/>
                                        </p:tgtEl>
                                        <p:attrNameLst>
                                          <p:attrName>ppt_x</p:attrName>
                                        </p:attrNameLst>
                                      </p:cBhvr>
                                      <p:tavLst>
                                        <p:tav tm="0">
                                          <p:val>
                                            <p:strVal val="#ppt_x-.2"/>
                                          </p:val>
                                        </p:tav>
                                        <p:tav tm="100000">
                                          <p:val>
                                            <p:strVal val="#ppt_x"/>
                                          </p:val>
                                        </p:tav>
                                      </p:tavLst>
                                    </p:anim>
                                    <p:anim calcmode="lin" valueType="num">
                                      <p:cBhvr>
                                        <p:cTn id="6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271 001.jpg"/>
          <p:cNvPicPr>
            <a:picLocks noChangeAspect="1"/>
          </p:cNvPicPr>
          <p:nvPr/>
        </p:nvPicPr>
        <p:blipFill>
          <a:blip r:embed="rId2" cstate="email"/>
          <a:stretch>
            <a:fillRect/>
          </a:stretch>
        </p:blipFill>
        <p:spPr>
          <a:xfrm>
            <a:off x="381000" y="914400"/>
            <a:ext cx="8315325"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400"/>
            <a:ext cx="7772400" cy="3810000"/>
          </a:xfrm>
        </p:spPr>
        <p:txBody>
          <a:bodyPr/>
          <a:lstStyle/>
          <a:p>
            <a:pPr algn="just" rtl="1"/>
            <a:r>
              <a:rPr lang="ar-SA" dirty="0" smtClean="0"/>
              <a:t>ويتركب المتاع من كربلة واحدة أو عدد من الكرابل.</a:t>
            </a:r>
            <a:endParaRPr lang="en-US" dirty="0" smtClean="0"/>
          </a:p>
          <a:p>
            <a:pPr algn="just" rtl="1">
              <a:buNone/>
            </a:pPr>
            <a:endParaRPr lang="en-US" dirty="0" smtClean="0"/>
          </a:p>
          <a:p>
            <a:pPr lvl="0" algn="just" rtl="1"/>
            <a:r>
              <a:rPr lang="ar-SA" dirty="0" smtClean="0"/>
              <a:t>المبيض</a:t>
            </a:r>
            <a:r>
              <a:rPr lang="en-US" dirty="0" smtClean="0">
                <a:solidFill>
                  <a:srgbClr val="FFC000"/>
                </a:solidFill>
              </a:rPr>
              <a:t>ovary</a:t>
            </a:r>
            <a:r>
              <a:rPr lang="en-US" dirty="0" smtClean="0"/>
              <a:t> </a:t>
            </a:r>
            <a:r>
              <a:rPr lang="ar-SA" dirty="0" smtClean="0"/>
              <a:t> هو الجسم المنتفخ والذي هو عبارة عن ورقة بوغية </a:t>
            </a:r>
            <a:r>
              <a:rPr lang="en-US" dirty="0" smtClean="0"/>
              <a:t> </a:t>
            </a:r>
            <a:r>
              <a:rPr lang="en-US" dirty="0" err="1" smtClean="0">
                <a:solidFill>
                  <a:srgbClr val="FFC000"/>
                </a:solidFill>
              </a:rPr>
              <a:t>megasporophyll</a:t>
            </a:r>
            <a:r>
              <a:rPr lang="en-US" dirty="0" smtClean="0"/>
              <a:t>  </a:t>
            </a:r>
            <a:r>
              <a:rPr lang="ar-SA" dirty="0" smtClean="0"/>
              <a:t>لها ثلاث من عروق وسطية التفتت داخلياً وكونت ما يسمى بالكربلة. وهذا النوع من المبايض يسمى مبيض بسيط لأنه يتكون من كربلة واحدة مثل المشمش..</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7772400" cy="4343400"/>
          </a:xfrm>
        </p:spPr>
        <p:txBody>
          <a:bodyPr/>
          <a:lstStyle/>
          <a:p>
            <a:pPr algn="just" rtl="1"/>
            <a:r>
              <a:rPr lang="ar-SA" dirty="0" smtClean="0"/>
              <a:t>احياناً فإن المبيض يتكون من أكثر من كربلة ويكون بالتالي مبيض عديد الكرابل وقد تكون هذه الكرابل منفصلة </a:t>
            </a:r>
            <a:r>
              <a:rPr lang="en-US" dirty="0" err="1" smtClean="0">
                <a:solidFill>
                  <a:srgbClr val="FFC000"/>
                </a:solidFill>
              </a:rPr>
              <a:t>apocarpous</a:t>
            </a:r>
            <a:r>
              <a:rPr lang="ar-SA" dirty="0" smtClean="0"/>
              <a:t> كما في الورد والشقيق وقد تكون ملتحمة كما في التفاح </a:t>
            </a:r>
            <a:r>
              <a:rPr lang="en-US" dirty="0" err="1" smtClean="0">
                <a:solidFill>
                  <a:srgbClr val="FFC000"/>
                </a:solidFill>
              </a:rPr>
              <a:t>pyrus</a:t>
            </a:r>
            <a:r>
              <a:rPr lang="ar-SA" dirty="0" smtClean="0"/>
              <a:t> حيث تسمى ثمرة عديدة الكرابل ملتحمة وملتحمة الكرابل تعنى </a:t>
            </a:r>
            <a:r>
              <a:rPr lang="en-US" dirty="0" err="1" smtClean="0">
                <a:solidFill>
                  <a:srgbClr val="FFC000"/>
                </a:solidFill>
              </a:rPr>
              <a:t>syncarpous</a:t>
            </a:r>
            <a:r>
              <a:rPr lang="en-US" dirty="0" smtClean="0"/>
              <a:t> </a:t>
            </a:r>
            <a:r>
              <a:rPr lang="ar-SA" dirty="0" smtClean="0"/>
              <a:t> ، تعتبر المبايض المنفصلة ذات أهمية خاصة للتميز بين الفصائل</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077200" cy="5257800"/>
          </a:xfrm>
        </p:spPr>
        <p:txBody>
          <a:bodyPr/>
          <a:lstStyle/>
          <a:p>
            <a:pPr lvl="0" algn="just" rtl="1"/>
            <a:r>
              <a:rPr lang="ar-SA" b="1" dirty="0" smtClean="0">
                <a:solidFill>
                  <a:srgbClr val="FFFF00"/>
                </a:solidFill>
              </a:rPr>
              <a:t>القلم</a:t>
            </a:r>
            <a:r>
              <a:rPr lang="en-US" b="1" dirty="0" smtClean="0"/>
              <a:t> </a:t>
            </a:r>
            <a:r>
              <a:rPr lang="en-US" b="1" dirty="0" smtClean="0">
                <a:solidFill>
                  <a:srgbClr val="FFFF00"/>
                </a:solidFill>
              </a:rPr>
              <a:t>style</a:t>
            </a:r>
            <a:r>
              <a:rPr lang="en-US" dirty="0" smtClean="0"/>
              <a:t> </a:t>
            </a:r>
            <a:r>
              <a:rPr lang="ar-SA" dirty="0" smtClean="0"/>
              <a:t>:يقوم بوضع الميسم في المكان المناسب حتى تتم فيه عملية التلقيح.</a:t>
            </a:r>
            <a:endParaRPr lang="en-US" dirty="0" smtClean="0"/>
          </a:p>
          <a:p>
            <a:pPr lvl="0" algn="just" rtl="1">
              <a:buNone/>
            </a:pPr>
            <a:endParaRPr lang="en-US" dirty="0" smtClean="0"/>
          </a:p>
          <a:p>
            <a:pPr algn="just" rtl="1"/>
            <a:r>
              <a:rPr lang="ar-SA" dirty="0" smtClean="0"/>
              <a:t>وتختلف أطوال القلم فقد يكون طويل او قصير وقد يكون غير موجود وقد يكون متفرع إلى فرعين ويمكن أكثر وقد يكون أملس أو قد يكون شعرياً أي يحتوي على شعيرات ، واحياناً يتطور شكل القلم إلى شكل بتلي لجذب الحشرات كما في ازهار نبات السوسن "ايريس" </a:t>
            </a:r>
            <a:r>
              <a:rPr lang="en-US" dirty="0" smtClean="0"/>
              <a:t>“Iris” </a:t>
            </a:r>
            <a:r>
              <a:rPr lang="ar-SA" dirty="0" smtClean="0"/>
              <a:t>.</a:t>
            </a:r>
            <a:endParaRPr lang="en-US" dirty="0" smtClean="0"/>
          </a:p>
          <a:p>
            <a:pPr algn="just" rtl="1">
              <a:buNone/>
            </a:pPr>
            <a:endParaRPr lang="en-US" dirty="0" smtClean="0"/>
          </a:p>
          <a:p>
            <a:pPr algn="just" rtl="1"/>
            <a:r>
              <a:rPr lang="ar-SA" dirty="0" smtClean="0"/>
              <a:t>وقد يكون القلم قصيراً أو معدوماً فيصبح الميسم جالساً في هذه الحاله كما في زهرة الخشخاش.</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8001000" cy="1905000"/>
          </a:xfrm>
        </p:spPr>
        <p:txBody>
          <a:bodyPr/>
          <a:lstStyle/>
          <a:p>
            <a:pPr algn="just" rtl="1">
              <a:buNone/>
            </a:pPr>
            <a:r>
              <a:rPr lang="ar-SA" dirty="0" smtClean="0"/>
              <a:t>وقد يكون القلم:</a:t>
            </a:r>
            <a:endParaRPr lang="en-US" dirty="0" smtClean="0"/>
          </a:p>
          <a:p>
            <a:pPr algn="just" rtl="1">
              <a:buNone/>
            </a:pPr>
            <a:r>
              <a:rPr lang="ar-SA" dirty="0" smtClean="0"/>
              <a:t>1-  طرفياً فيسمى قمياً </a:t>
            </a:r>
            <a:r>
              <a:rPr lang="en-US" dirty="0" smtClean="0">
                <a:solidFill>
                  <a:srgbClr val="FFC000"/>
                </a:solidFill>
              </a:rPr>
              <a:t>Apical style</a:t>
            </a:r>
            <a:r>
              <a:rPr lang="ar-SA" dirty="0" smtClean="0">
                <a:solidFill>
                  <a:srgbClr val="FFC000"/>
                </a:solidFill>
              </a:rPr>
              <a:t> </a:t>
            </a:r>
            <a:r>
              <a:rPr lang="ar-SA" dirty="0" smtClean="0"/>
              <a:t>كما في معظم الفصائل النباتية . </a:t>
            </a:r>
            <a:endParaRPr lang="en-US" dirty="0" smtClean="0"/>
          </a:p>
          <a:p>
            <a:pPr algn="just" rtl="1">
              <a:buNone/>
            </a:pPr>
            <a:endParaRPr lang="en-US" dirty="0" smtClean="0"/>
          </a:p>
        </p:txBody>
      </p:sp>
      <p:pic>
        <p:nvPicPr>
          <p:cNvPr id="5122" name="Picture 2"/>
          <p:cNvPicPr>
            <a:picLocks noChangeAspect="1" noChangeArrowheads="1"/>
          </p:cNvPicPr>
          <p:nvPr/>
        </p:nvPicPr>
        <p:blipFill>
          <a:blip r:embed="rId2" cstate="email"/>
          <a:srcRect/>
          <a:stretch>
            <a:fillRect/>
          </a:stretch>
        </p:blipFill>
        <p:spPr bwMode="auto">
          <a:xfrm>
            <a:off x="1219200" y="2442090"/>
            <a:ext cx="2133600" cy="36458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0" y="838200"/>
            <a:ext cx="7772400" cy="1752600"/>
          </a:xfrm>
        </p:spPr>
        <p:txBody>
          <a:bodyPr/>
          <a:lstStyle/>
          <a:p>
            <a:pPr algn="just" rtl="1">
              <a:buNone/>
            </a:pPr>
            <a:r>
              <a:rPr lang="ar-SA" dirty="0" smtClean="0"/>
              <a:t>2- قد يظهر القلم على جانب المبيض فيسمى جانبياً </a:t>
            </a:r>
            <a:r>
              <a:rPr lang="en-US" dirty="0" smtClean="0">
                <a:solidFill>
                  <a:srgbClr val="FFC000"/>
                </a:solidFill>
              </a:rPr>
              <a:t>Lateral style </a:t>
            </a:r>
            <a:r>
              <a:rPr lang="ar-SA" dirty="0" smtClean="0">
                <a:solidFill>
                  <a:srgbClr val="FFC000"/>
                </a:solidFill>
              </a:rPr>
              <a:t> </a:t>
            </a:r>
            <a:r>
              <a:rPr lang="ar-SA" dirty="0" smtClean="0"/>
              <a:t>كما في ازهار الجميز الشلسيك والفراولة.</a:t>
            </a:r>
            <a:endParaRPr lang="en-US" dirty="0" smtClean="0"/>
          </a:p>
        </p:txBody>
      </p:sp>
      <p:pic>
        <p:nvPicPr>
          <p:cNvPr id="6146" name="Picture 2"/>
          <p:cNvPicPr>
            <a:picLocks noChangeAspect="1" noChangeArrowheads="1"/>
          </p:cNvPicPr>
          <p:nvPr/>
        </p:nvPicPr>
        <p:blipFill>
          <a:blip r:embed="rId2" cstate="email"/>
          <a:srcRect r="7317"/>
          <a:stretch>
            <a:fillRect/>
          </a:stretch>
        </p:blipFill>
        <p:spPr bwMode="auto">
          <a:xfrm>
            <a:off x="990600" y="2438400"/>
            <a:ext cx="2895600" cy="37221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400"/>
            <a:ext cx="8001000" cy="1676400"/>
          </a:xfrm>
        </p:spPr>
        <p:txBody>
          <a:bodyPr/>
          <a:lstStyle/>
          <a:p>
            <a:pPr algn="just" rtl="1">
              <a:buNone/>
            </a:pPr>
            <a:r>
              <a:rPr lang="ar-SA" dirty="0" smtClean="0"/>
              <a:t>3-  قد ينشق المبيض من القمة ويخرج القلم من أسفل الشق ويقال له في هذه الحالة قلم قاعدي </a:t>
            </a:r>
            <a:r>
              <a:rPr lang="en-US" dirty="0" smtClean="0">
                <a:solidFill>
                  <a:srgbClr val="FFC000"/>
                </a:solidFill>
              </a:rPr>
              <a:t>Basal Style</a:t>
            </a:r>
            <a:r>
              <a:rPr lang="ar-SA" dirty="0" smtClean="0">
                <a:solidFill>
                  <a:srgbClr val="FFC000"/>
                </a:solidFill>
              </a:rPr>
              <a:t> </a:t>
            </a:r>
            <a:r>
              <a:rPr lang="ar-SA" dirty="0" smtClean="0"/>
              <a:t>كما في الفصيلة الشفوية .</a:t>
            </a:r>
            <a:endParaRPr lang="en-US" dirty="0" smtClean="0"/>
          </a:p>
          <a:p>
            <a:endParaRPr lang="en-US" dirty="0"/>
          </a:p>
        </p:txBody>
      </p:sp>
      <p:pic>
        <p:nvPicPr>
          <p:cNvPr id="7170" name="Picture 2"/>
          <p:cNvPicPr>
            <a:picLocks noChangeAspect="1" noChangeArrowheads="1"/>
          </p:cNvPicPr>
          <p:nvPr/>
        </p:nvPicPr>
        <p:blipFill>
          <a:blip r:embed="rId2" cstate="email"/>
          <a:srcRect/>
          <a:stretch>
            <a:fillRect/>
          </a:stretch>
        </p:blipFill>
        <p:spPr bwMode="auto">
          <a:xfrm>
            <a:off x="838200" y="2786294"/>
            <a:ext cx="4495800" cy="33093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5800" y="914400"/>
            <a:ext cx="7772400" cy="1295400"/>
          </a:xfrm>
        </p:spPr>
        <p:txBody>
          <a:bodyPr/>
          <a:lstStyle/>
          <a:p>
            <a:pPr algn="just" rtl="1">
              <a:buNone/>
            </a:pPr>
            <a:r>
              <a:rPr lang="ar-SA" dirty="0" smtClean="0"/>
              <a:t>4- قد يكون القلم متفرع يسمى "متفرعاً"  </a:t>
            </a:r>
            <a:r>
              <a:rPr lang="en-US" dirty="0" smtClean="0">
                <a:solidFill>
                  <a:srgbClr val="FFC000"/>
                </a:solidFill>
              </a:rPr>
              <a:t>Branched</a:t>
            </a:r>
            <a:r>
              <a:rPr lang="en-US" dirty="0" smtClean="0"/>
              <a:t> </a:t>
            </a:r>
            <a:r>
              <a:rPr lang="en-US" dirty="0" smtClean="0">
                <a:solidFill>
                  <a:srgbClr val="FFC000"/>
                </a:solidFill>
              </a:rPr>
              <a:t>style</a:t>
            </a:r>
            <a:r>
              <a:rPr lang="ar-SA" dirty="0" smtClean="0"/>
              <a:t> كما في الفصيلة السوسبية " اللبنية ".</a:t>
            </a:r>
            <a:endParaRPr lang="en-US" dirty="0" smtClean="0"/>
          </a:p>
          <a:p>
            <a:endParaRPr lang="en-US" dirty="0"/>
          </a:p>
        </p:txBody>
      </p:sp>
      <p:pic>
        <p:nvPicPr>
          <p:cNvPr id="8194" name="Picture 2"/>
          <p:cNvPicPr>
            <a:picLocks noChangeAspect="1" noChangeArrowheads="1"/>
          </p:cNvPicPr>
          <p:nvPr/>
        </p:nvPicPr>
        <p:blipFill>
          <a:blip r:embed="rId2" cstate="email"/>
          <a:srcRect/>
          <a:stretch>
            <a:fillRect/>
          </a:stretch>
        </p:blipFill>
        <p:spPr bwMode="auto">
          <a:xfrm>
            <a:off x="1219200" y="2514600"/>
            <a:ext cx="5555804" cy="2992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772400" cy="1676400"/>
          </a:xfrm>
        </p:spPr>
        <p:txBody>
          <a:bodyPr/>
          <a:lstStyle/>
          <a:p>
            <a:pPr lvl="0" algn="just" rtl="1"/>
            <a:r>
              <a:rPr lang="ar-SA" b="1" dirty="0" smtClean="0"/>
              <a:t>ا</a:t>
            </a:r>
            <a:r>
              <a:rPr lang="ar-SA" b="1" dirty="0" smtClean="0">
                <a:solidFill>
                  <a:srgbClr val="FFFF00"/>
                </a:solidFill>
              </a:rPr>
              <a:t>لميسم </a:t>
            </a:r>
            <a:r>
              <a:rPr lang="en-US" b="1" dirty="0" smtClean="0">
                <a:solidFill>
                  <a:srgbClr val="FFFF00"/>
                </a:solidFill>
              </a:rPr>
              <a:t>stigma</a:t>
            </a:r>
            <a:r>
              <a:rPr lang="en-US" dirty="0" smtClean="0"/>
              <a:t> </a:t>
            </a:r>
            <a:r>
              <a:rPr lang="ar-SA" dirty="0" smtClean="0"/>
              <a:t>: هو المكان الذي يستقبل حبوب اللقاح وهو لذلك يأخذ أشكال مختلفة حسب نوعية النبات وحسب تطوره وملائمته لبيئته التي يعيش فيها. </a:t>
            </a:r>
            <a:endParaRPr lang="en-US" dirty="0" smtClean="0"/>
          </a:p>
          <a:p>
            <a:pPr lvl="0" algn="just" rtl="1">
              <a:buNone/>
            </a:pPr>
            <a:endParaRPr lang="en-US" dirty="0" smtClean="0"/>
          </a:p>
          <a:p>
            <a:pPr lvl="0" algn="just" rtl="1">
              <a:buNone/>
            </a:pPr>
            <a:endParaRPr lang="en-US" dirty="0" smtClean="0"/>
          </a:p>
          <a:p>
            <a:pPr lvl="0" algn="just" rtl="1">
              <a:buNone/>
            </a:pPr>
            <a:endParaRPr lang="en-US" dirty="0" smtClean="0"/>
          </a:p>
          <a:p>
            <a:pPr lvl="0" algn="just" rtl="1">
              <a:buNone/>
            </a:pPr>
            <a:endParaRPr lang="en-US" dirty="0" smtClean="0"/>
          </a:p>
          <a:p>
            <a:pPr lvl="0" algn="just" rtl="1">
              <a:buNone/>
            </a:pPr>
            <a:endParaRPr lang="en-US" dirty="0" smtClean="0"/>
          </a:p>
        </p:txBody>
      </p:sp>
      <p:pic>
        <p:nvPicPr>
          <p:cNvPr id="9219" name="Picture 3"/>
          <p:cNvPicPr>
            <a:picLocks noChangeAspect="1" noChangeArrowheads="1"/>
          </p:cNvPicPr>
          <p:nvPr/>
        </p:nvPicPr>
        <p:blipFill>
          <a:blip r:embed="rId2" cstate="email"/>
          <a:srcRect/>
          <a:stretch>
            <a:fillRect/>
          </a:stretch>
        </p:blipFill>
        <p:spPr bwMode="auto">
          <a:xfrm>
            <a:off x="1524000" y="2590800"/>
            <a:ext cx="5942367" cy="36877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625" y="838200"/>
            <a:ext cx="7772400" cy="5257800"/>
          </a:xfrm>
        </p:spPr>
        <p:txBody>
          <a:bodyPr/>
          <a:lstStyle/>
          <a:p>
            <a:pPr algn="just" rtl="1"/>
            <a:r>
              <a:rPr lang="ar-SA" dirty="0" smtClean="0"/>
              <a:t>قد يأخذ الميسم الشكل الشعري او الريشي </a:t>
            </a:r>
            <a:r>
              <a:rPr lang="en-US" dirty="0" smtClean="0">
                <a:solidFill>
                  <a:srgbClr val="FFC000"/>
                </a:solidFill>
              </a:rPr>
              <a:t>plumose</a:t>
            </a:r>
            <a:r>
              <a:rPr lang="en-US" dirty="0" smtClean="0"/>
              <a:t> </a:t>
            </a:r>
            <a:r>
              <a:rPr lang="ar-SA" dirty="0" smtClean="0"/>
              <a:t> . في الأزهار هوائية التلقيح كما في النجيليات.</a:t>
            </a:r>
            <a:endParaRPr lang="en-US" dirty="0" smtClean="0"/>
          </a:p>
          <a:p>
            <a:pPr algn="just" rtl="1"/>
            <a:endParaRPr lang="en-US" dirty="0" smtClean="0"/>
          </a:p>
          <a:p>
            <a:pPr algn="just" rtl="1"/>
            <a:r>
              <a:rPr lang="ar-SA" dirty="0" smtClean="0"/>
              <a:t>وقد يأخذ الميسم الشكل القرصي </a:t>
            </a:r>
            <a:r>
              <a:rPr lang="en-US" dirty="0" smtClean="0">
                <a:solidFill>
                  <a:srgbClr val="FFC000"/>
                </a:solidFill>
              </a:rPr>
              <a:t>discoid</a:t>
            </a:r>
            <a:r>
              <a:rPr lang="ar-SA" dirty="0" smtClean="0"/>
              <a:t> أو الشكل المفلطح او الدائري أو المفصص كما في الطماطم</a:t>
            </a:r>
            <a:r>
              <a:rPr lang="en-US" dirty="0" smtClean="0"/>
              <a:t>.</a:t>
            </a:r>
          </a:p>
          <a:p>
            <a:pPr algn="just" rtl="1">
              <a:buNone/>
            </a:pPr>
            <a:endParaRPr lang="en-US" dirty="0" smtClean="0"/>
          </a:p>
          <a:p>
            <a:pPr algn="just" rtl="1"/>
            <a:r>
              <a:rPr lang="ar-SA" dirty="0" smtClean="0"/>
              <a:t> ويكون الميسم ذا سطح لزج أو خشن او حلمي </a:t>
            </a:r>
            <a:r>
              <a:rPr lang="en-US" dirty="0" err="1" smtClean="0">
                <a:solidFill>
                  <a:srgbClr val="FFC000"/>
                </a:solidFill>
              </a:rPr>
              <a:t>papillate</a:t>
            </a:r>
            <a:r>
              <a:rPr lang="en-US" dirty="0" smtClean="0"/>
              <a:t> </a:t>
            </a:r>
            <a:r>
              <a:rPr lang="ar-SA" dirty="0" smtClean="0"/>
              <a:t>، او صولجاني الشكل </a:t>
            </a:r>
            <a:r>
              <a:rPr lang="en-US" dirty="0" smtClean="0">
                <a:solidFill>
                  <a:srgbClr val="FFC000"/>
                </a:solidFill>
              </a:rPr>
              <a:t>club</a:t>
            </a:r>
            <a:r>
              <a:rPr lang="en-US" dirty="0" smtClean="0"/>
              <a:t> </a:t>
            </a:r>
            <a:r>
              <a:rPr lang="en-US" dirty="0" smtClean="0">
                <a:solidFill>
                  <a:srgbClr val="FFC000"/>
                </a:solidFill>
              </a:rPr>
              <a:t>shaped</a:t>
            </a:r>
            <a:r>
              <a:rPr lang="ar-SA" dirty="0" smtClean="0"/>
              <a:t> وغالباً ما تكون لزجة وهذا النوع من التلقيح يتم عن طريق الحشرات لتلتصق جسم الحشرة بإعضاء الزهرة.</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304800" y="381000"/>
            <a:ext cx="8458200" cy="990600"/>
          </a:xfrm>
        </p:spPr>
        <p:txBody>
          <a:bodyPr/>
          <a:lstStyle/>
          <a:p>
            <a:pPr algn="ctr" eaLnBrk="1" hangingPunct="1">
              <a:defRPr/>
            </a:pPr>
            <a:r>
              <a:rPr lang="ar-SA" sz="4800" dirty="0" smtClean="0">
                <a:solidFill>
                  <a:srgbClr val="FFFF00"/>
                </a:solidFill>
              </a:rPr>
              <a:t>رؤية ورسالة جامعة الملك سعود</a:t>
            </a:r>
            <a:endParaRPr lang="en-US" sz="4800" dirty="0">
              <a:solidFill>
                <a:srgbClr val="FFFF00"/>
              </a:solidFill>
            </a:endParaRPr>
          </a:p>
        </p:txBody>
      </p:sp>
      <p:sp>
        <p:nvSpPr>
          <p:cNvPr id="9221" name="Rectangle 5"/>
          <p:cNvSpPr>
            <a:spLocks noGrp="1" noChangeArrowheads="1"/>
          </p:cNvSpPr>
          <p:nvPr>
            <p:ph idx="1"/>
          </p:nvPr>
        </p:nvSpPr>
        <p:spPr>
          <a:xfrm>
            <a:off x="457200" y="1524000"/>
            <a:ext cx="8305800" cy="2286000"/>
          </a:xfrm>
        </p:spPr>
        <p:txBody>
          <a:bodyPr/>
          <a:lstStyle/>
          <a:p>
            <a:pPr algn="just" rtl="1" eaLnBrk="1" hangingPunct="1"/>
            <a:r>
              <a:rPr lang="ar-SA" smtClean="0">
                <a:solidFill>
                  <a:srgbClr val="FFFF00"/>
                </a:solidFill>
              </a:rPr>
              <a:t>الرِؤية: </a:t>
            </a:r>
            <a:r>
              <a:rPr lang="ar-SA" smtClean="0"/>
              <a:t>تحقيق الريادة في تنويع أساليب التعليم والتعلم وتطويرها من خلال التعلم الإلكتروني القائم على تقنية المعلومات والاتصال الحديثة وأن تكون العمادة رائدة في نشر التعليم وتيسيره باستخدام أحدث تقنيات المعلومات والاتصال</a:t>
            </a:r>
            <a:r>
              <a:rPr lang="en-US" smtClean="0"/>
              <a:t>.</a:t>
            </a:r>
          </a:p>
        </p:txBody>
      </p:sp>
      <p:sp>
        <p:nvSpPr>
          <p:cNvPr id="4" name="Rectangle 5"/>
          <p:cNvSpPr txBox="1">
            <a:spLocks noChangeArrowheads="1"/>
          </p:cNvSpPr>
          <p:nvPr/>
        </p:nvSpPr>
        <p:spPr bwMode="auto">
          <a:xfrm>
            <a:off x="457200" y="3962400"/>
            <a:ext cx="8305800" cy="2057400"/>
          </a:xfrm>
          <a:prstGeom prst="rect">
            <a:avLst/>
          </a:prstGeom>
          <a:noFill/>
          <a:ln w="9525">
            <a:noFill/>
            <a:miter lim="800000"/>
            <a:headEnd/>
            <a:tailEnd/>
          </a:ln>
          <a:effectLst/>
        </p:spPr>
        <p:txBody>
          <a:bodyPr lIns="182562" tIns="46038" rIns="182562" bIns="46038"/>
          <a:lstStyle/>
          <a:p>
            <a:pPr marL="342900" indent="-342900" algn="just" rtl="1">
              <a:lnSpc>
                <a:spcPct val="90000"/>
              </a:lnSpc>
              <a:spcBef>
                <a:spcPct val="20000"/>
              </a:spcBef>
              <a:buClr>
                <a:schemeClr val="tx2"/>
              </a:buClr>
              <a:buSzPct val="75000"/>
              <a:buFont typeface="Wingdings" pitchFamily="2" charset="2"/>
              <a:buChar char="l"/>
              <a:defRPr/>
            </a:pPr>
            <a:r>
              <a:rPr kumimoji="0" lang="ar-SA" sz="3200" kern="0" dirty="0">
                <a:latin typeface="+mn-lt"/>
                <a:cs typeface="+mn-cs"/>
              </a:rPr>
              <a:t>الرسالة: </a:t>
            </a:r>
            <a:r>
              <a:rPr kumimoji="0" lang="ar-SA" sz="3200" kern="0" dirty="0">
                <a:solidFill>
                  <a:schemeClr val="accent6"/>
                </a:solidFill>
                <a:latin typeface="+mn-lt"/>
                <a:cs typeface="+mn-cs"/>
              </a:rPr>
              <a:t>مساعدة أعضاء هيئة التدريس والطلاب لتجويد عملية التعلم من خلال استثمار أساليب التعلم الإلكتروني، وإتاحة الفرصة للمتعلم لاحتيار المكان والزمان المناسبين للتعلم ومساعدة أعضاء هيئة التدريس على تفعيل التعليم من خلال تقديم المحتوى العلمي بأساليب تعتمد على تقنية المعلومات والاتصال الحديثة</a:t>
            </a:r>
            <a:r>
              <a:rPr kumimoji="0" lang="en-US" sz="3200" kern="0" dirty="0">
                <a:solidFill>
                  <a:schemeClr val="accent6"/>
                </a:solidFill>
                <a:latin typeface="+mn-lt"/>
                <a:cs typeface="+mn-cs"/>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Scale>
                                      <p:cBhvr>
                                        <p:cTn id="7" dur="1000" decel="50000" fill="hold">
                                          <p:stCondLst>
                                            <p:cond delay="0"/>
                                          </p:stCondLst>
                                        </p:cTn>
                                        <p:tgtEl>
                                          <p:spTgt spid="92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20"/>
                                        </p:tgtEl>
                                        <p:attrNameLst>
                                          <p:attrName>ppt_x</p:attrName>
                                          <p:attrName>ppt_y</p:attrName>
                                        </p:attrNameLst>
                                      </p:cBhvr>
                                    </p:animMotion>
                                    <p:animEffect transition="in" filter="fade">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Scale>
                                      <p:cBhvr>
                                        <p:cTn id="14" dur="1000" decel="50000" fill="hold">
                                          <p:stCondLst>
                                            <p:cond delay="0"/>
                                          </p:stCondLst>
                                        </p:cTn>
                                        <p:tgtEl>
                                          <p:spTgt spid="922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221">
                                            <p:txEl>
                                              <p:pRg st="0" end="0"/>
                                            </p:txEl>
                                          </p:spTgt>
                                        </p:tgtEl>
                                        <p:attrNameLst>
                                          <p:attrName>ppt_x</p:attrName>
                                          <p:attrName>ppt_y</p:attrName>
                                        </p:attrNameLst>
                                      </p:cBhvr>
                                    </p:animMotion>
                                    <p:animEffect transition="in" filter="fade">
                                      <p:cBhvr>
                                        <p:cTn id="16" dur="1000"/>
                                        <p:tgtEl>
                                          <p:spTgt spid="92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Scale>
                                      <p:cBhvr>
                                        <p:cTn id="21"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xEl>
                                              <p:pRg st="0" end="0"/>
                                            </p:txEl>
                                          </p:spTgt>
                                        </p:tgtEl>
                                        <p:attrNameLst>
                                          <p:attrName>ppt_x</p:attrName>
                                          <p:attrName>ppt_y</p:attrName>
                                        </p:attrNameLst>
                                      </p:cBhvr>
                                    </p:animMotion>
                                    <p:animEffect transition="in" filter="fade">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8001000" cy="5943600"/>
          </a:xfrm>
        </p:spPr>
        <p:txBody>
          <a:bodyPr/>
          <a:lstStyle/>
          <a:p>
            <a:pPr algn="just" rtl="1">
              <a:buNone/>
            </a:pPr>
            <a:r>
              <a:rPr lang="ar-SA" dirty="0" smtClean="0">
                <a:solidFill>
                  <a:srgbClr val="FFFF00"/>
                </a:solidFill>
              </a:rPr>
              <a:t>قد تكون المبايض:</a:t>
            </a:r>
            <a:endParaRPr lang="en-US" dirty="0" smtClean="0">
              <a:solidFill>
                <a:srgbClr val="FFFF00"/>
              </a:solidFill>
            </a:endParaRPr>
          </a:p>
          <a:p>
            <a:pPr lvl="0" algn="just" rtl="1">
              <a:buNone/>
            </a:pPr>
            <a:r>
              <a:rPr lang="ar-SA" dirty="0" smtClean="0"/>
              <a:t>1-  قد تلتحم المبايض كما في زهرة الكتان </a:t>
            </a:r>
            <a:r>
              <a:rPr lang="en-US" dirty="0" err="1" smtClean="0">
                <a:solidFill>
                  <a:srgbClr val="FFC000"/>
                </a:solidFill>
              </a:rPr>
              <a:t>linum</a:t>
            </a:r>
            <a:r>
              <a:rPr lang="ar-SA" dirty="0" smtClean="0"/>
              <a:t>.</a:t>
            </a:r>
          </a:p>
          <a:p>
            <a:pPr lvl="0" algn="just" rtl="1">
              <a:buNone/>
            </a:pPr>
            <a:endParaRPr lang="en-US" dirty="0" smtClean="0"/>
          </a:p>
          <a:p>
            <a:pPr algn="just" rtl="1">
              <a:buNone/>
            </a:pPr>
            <a:r>
              <a:rPr lang="ar-SA" dirty="0" smtClean="0"/>
              <a:t>2- قد تلتحم الأقلام والمبايض وتبقى المياسم سائبة ويدل عددها على عدد الكرابل الملتحمة كما في ازهار الجرونيا </a:t>
            </a:r>
            <a:r>
              <a:rPr lang="en-US" dirty="0" smtClean="0">
                <a:solidFill>
                  <a:srgbClr val="FFC000"/>
                </a:solidFill>
              </a:rPr>
              <a:t>Geranium</a:t>
            </a:r>
            <a:r>
              <a:rPr lang="en-US" dirty="0" smtClean="0"/>
              <a:t> </a:t>
            </a:r>
            <a:r>
              <a:rPr lang="ar-SA" dirty="0" smtClean="0"/>
              <a:t> .</a:t>
            </a:r>
          </a:p>
          <a:p>
            <a:pPr algn="just" rtl="1">
              <a:buNone/>
            </a:pPr>
            <a:endParaRPr lang="en-US" dirty="0" smtClean="0"/>
          </a:p>
          <a:p>
            <a:pPr algn="just" rtl="1">
              <a:buNone/>
            </a:pPr>
            <a:r>
              <a:rPr lang="ar-SA" dirty="0" smtClean="0"/>
              <a:t>3- قد يكون التحام كلي حيث تلتحم أقلام ومياسم ومبايض كما في أزهار الرطريط </a:t>
            </a:r>
            <a:r>
              <a:rPr lang="en-US" dirty="0" smtClean="0"/>
              <a:t> </a:t>
            </a:r>
            <a:r>
              <a:rPr lang="en-US" dirty="0" err="1" smtClean="0">
                <a:solidFill>
                  <a:srgbClr val="FFC000"/>
                </a:solidFill>
              </a:rPr>
              <a:t>Zygophlium</a:t>
            </a:r>
            <a:r>
              <a:rPr lang="en-US" dirty="0" smtClean="0">
                <a:solidFill>
                  <a:srgbClr val="FFC000"/>
                </a:solidFill>
              </a:rPr>
              <a:t>  </a:t>
            </a:r>
          </a:p>
          <a:p>
            <a:pPr algn="just" rtl="1">
              <a:buNone/>
            </a:pPr>
            <a:r>
              <a:rPr lang="ar-SA" dirty="0" smtClean="0"/>
              <a:t>بالإضافة إلى أنه هناك أنواع أخرى من الإلتحام حسب أنواع النباتات.يعتبر الإلتحام صفة مهمة في عملية تصنيف النباتات.</a:t>
            </a: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7772400" cy="2057400"/>
          </a:xfrm>
        </p:spPr>
        <p:txBody>
          <a:bodyPr/>
          <a:lstStyle/>
          <a:p>
            <a:pPr algn="just" rtl="1"/>
            <a:r>
              <a:rPr lang="ar-SA" dirty="0" smtClean="0"/>
              <a:t>ويسمى موضع اتصال البويضة بجدار المبيض بالمشيمة </a:t>
            </a:r>
            <a:r>
              <a:rPr lang="en-US" dirty="0" smtClean="0"/>
              <a:t>placenta </a:t>
            </a:r>
            <a:r>
              <a:rPr lang="ar-SA" dirty="0" smtClean="0"/>
              <a:t> وهي جزء منتفخ يشبه الوسادة. وتتصل البويضة بالمشيمة بواسطة ما يسمى بالحبل السري </a:t>
            </a:r>
            <a:r>
              <a:rPr lang="en-US" dirty="0" err="1" smtClean="0"/>
              <a:t>funicle</a:t>
            </a:r>
            <a:r>
              <a:rPr lang="ar-SA"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80375" cy="1143000"/>
          </a:xfrm>
        </p:spPr>
        <p:txBody>
          <a:bodyPr/>
          <a:lstStyle/>
          <a:p>
            <a:pPr algn="ctr"/>
            <a:r>
              <a:rPr lang="ar-SA" dirty="0" smtClean="0"/>
              <a:t>تركيب البويضة المستقيمة</a:t>
            </a:r>
            <a:endParaRPr lang="en-US" dirty="0"/>
          </a:p>
        </p:txBody>
      </p:sp>
      <p:sp>
        <p:nvSpPr>
          <p:cNvPr id="3" name="Content Placeholder 2"/>
          <p:cNvSpPr>
            <a:spLocks noGrp="1"/>
          </p:cNvSpPr>
          <p:nvPr>
            <p:ph idx="1"/>
          </p:nvPr>
        </p:nvSpPr>
        <p:spPr>
          <a:xfrm>
            <a:off x="457200" y="1524000"/>
            <a:ext cx="8305800" cy="4724400"/>
          </a:xfrm>
        </p:spPr>
        <p:txBody>
          <a:bodyPr/>
          <a:lstStyle/>
          <a:p>
            <a:pPr lvl="0" algn="just" rtl="1"/>
            <a:r>
              <a:rPr lang="ar-SA" dirty="0" smtClean="0"/>
              <a:t>البويضة في النباتات الزهرية نتشأ غالباً على موضع منتفخ بارز في جدار الكربلة يسمى بالمشيمة </a:t>
            </a:r>
            <a:r>
              <a:rPr lang="en-US" dirty="0" smtClean="0"/>
              <a:t>placenta</a:t>
            </a:r>
            <a:r>
              <a:rPr lang="ar-SA" dirty="0" smtClean="0"/>
              <a:t> وتظهر في بادئ الأمر كنتوء صغير يتكون من خلايا البشرة ثم خلايا تحت البشرة ثم لا يلبث أن يخترقها الحزمة الوعائية ، ثم تنقسم خلايا تحت البشرة ليتكون وينشأ عندها الحبل السري ، وينمو عند قمة الحبل السرى جسم البويضة . يتكون بويضة واحدة فقط فوق النيوسلة وفي اسفل النيوسيلة يتكشف الغلاف أو الغطاء الذي وظيفته الحماية ، وحفظ البويضة ، وإمداد البويضة بالغذاء اللازم.</a:t>
            </a:r>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305800" cy="4114800"/>
          </a:xfrm>
        </p:spPr>
        <p:txBody>
          <a:bodyPr/>
          <a:lstStyle/>
          <a:p>
            <a:pPr algn="just" rtl="1"/>
            <a:r>
              <a:rPr lang="ar-SA" dirty="0" smtClean="0"/>
              <a:t>تتصل البويضة بالمشيمة عن طريق الحبل السري:</a:t>
            </a:r>
          </a:p>
          <a:p>
            <a:pPr algn="just" rtl="1"/>
            <a:r>
              <a:rPr lang="ar-SA" dirty="0" smtClean="0"/>
              <a:t>تتكون البويضة من كيس جنيني بداخلة خلية البيضة وبجانبها الخليتان المساعدتان والتي لها دور في عملية دخول أنبوبة اللقاح إلى الكيس الجنين وأيضاً تتكون من 3 خلايا سمتية تكون دائماً في الإتجاه المعاكس لفتحة النقير بعكس خلية البيضة التي تكون دائما في اتجاه فتحة النقير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305800" cy="4114800"/>
          </a:xfrm>
        </p:spPr>
        <p:txBody>
          <a:bodyPr/>
          <a:lstStyle/>
          <a:p>
            <a:pPr algn="just" rtl="1"/>
            <a:r>
              <a:rPr lang="ar-SA" dirty="0" smtClean="0"/>
              <a:t>وأيضاً يحتوي الكيس الجنيني على نواتان قطبيتان لها دور في تكون الإندوسبيرم ولذلك قد تسمى " نواتا الإندوسبيرم الأولية " ويحيط بالكيس الجنيني نسيج النيوسيلة الذي يكون غذاء الجنين بعد عملية الإخصاب، ويحيط بالنيوسيلة غلاف واحد أو غلافان داخلي وخارجي والغلافان لا يحيطان بالنيوسيلة إحاطة تامة بل تترك منطقة واحدة مفتوحة تسمى بالنقير وهي تلك المنطقة التي تتم فيها توصيل داخل البويضة بخارجها.</a:t>
            </a: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88 001.jpg"/>
          <p:cNvPicPr>
            <a:picLocks noChangeAspect="1"/>
          </p:cNvPicPr>
          <p:nvPr/>
        </p:nvPicPr>
        <p:blipFill>
          <a:blip r:embed="rId2" cstate="email"/>
          <a:stretch>
            <a:fillRect/>
          </a:stretch>
        </p:blipFill>
        <p:spPr>
          <a:xfrm>
            <a:off x="2286000" y="990600"/>
            <a:ext cx="4267200" cy="47312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153400" cy="4114800"/>
          </a:xfrm>
        </p:spPr>
        <p:txBody>
          <a:bodyPr/>
          <a:lstStyle/>
          <a:p>
            <a:pPr lvl="0" algn="just" rtl="1"/>
            <a:r>
              <a:rPr lang="ar-SA" dirty="0" smtClean="0"/>
              <a:t>الغطاء هذا يحيط بجميع جسم البويضة ماعدا منطقة واحدة وتسمى بالنقير ، والنقير هي تلك المنطقة التي تتم فيها عملية توصيل البويضة باطنها وخارجها. اما الغلاف فإنه يوجد غلاف واحد أو أكثر 2-3 ولكنه غالباً يوجد غطاءان يغلفان النيويسلة ، احدهما داخلي ينمو أولاً ويتلوه الخارجي. وعموماً يوجد غطائان للبويضة في ذوات الفلقة الواحدة وفي معظم سائبة البتلات من ذوات الفلقتين.</a:t>
            </a:r>
          </a:p>
          <a:p>
            <a:pPr lvl="0" algn="just" rtl="1">
              <a:buNone/>
            </a:pPr>
            <a:r>
              <a:rPr lang="ar-SA" dirty="0"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153400" cy="4114800"/>
          </a:xfrm>
        </p:spPr>
        <p:txBody>
          <a:bodyPr/>
          <a:lstStyle/>
          <a:p>
            <a:pPr lvl="0" algn="just" rtl="1"/>
            <a:r>
              <a:rPr lang="ar-SA" dirty="0" smtClean="0"/>
              <a:t>وغطاء واحد في ذوات الفلقتين ملتحمة البتلات إلا أن هذه القاعدة ليست ثابتة في جميع النباتات حيث تشذ في بعض النباتات التي تنتمي إلى فصائل واحدة كما في الحور والصفصاف حيث يوجد غطاءان في الحور وغطاء واحد في الصفصاف رغم أنهما ينتميان إلى فصيلة واحدة وهي الصفصافية </a:t>
            </a:r>
            <a:r>
              <a:rPr lang="en-US" dirty="0" err="1" smtClean="0"/>
              <a:t>salicaceae</a:t>
            </a:r>
            <a:r>
              <a:rPr lang="ar-SA" dirty="0" smtClean="0"/>
              <a:t>.</a:t>
            </a:r>
            <a:endParaRPr lang="en-US" dirty="0" smtClean="0"/>
          </a:p>
          <a:p>
            <a:pPr algn="just" rtl="1"/>
            <a:r>
              <a:rPr lang="ar-SA" dirty="0" smtClean="0"/>
              <a:t>والذي يهتم به علم التصنيف هو كيفية وضع النقير والنيوسيلة والحبل السري</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80375" cy="1143000"/>
          </a:xfrm>
        </p:spPr>
        <p:txBody>
          <a:bodyPr/>
          <a:lstStyle/>
          <a:p>
            <a:pPr algn="ctr"/>
            <a:r>
              <a:rPr lang="ar-SA" dirty="0" smtClean="0">
                <a:solidFill>
                  <a:srgbClr val="FFFF00"/>
                </a:solidFill>
              </a:rPr>
              <a:t>أنواع البويضات المختلفة :</a:t>
            </a:r>
            <a:endParaRPr lang="en-US" dirty="0">
              <a:solidFill>
                <a:srgbClr val="FFFF00"/>
              </a:solidFill>
            </a:endParaRPr>
          </a:p>
        </p:txBody>
      </p:sp>
      <p:sp>
        <p:nvSpPr>
          <p:cNvPr id="3" name="Content Placeholder 2"/>
          <p:cNvSpPr>
            <a:spLocks noGrp="1"/>
          </p:cNvSpPr>
          <p:nvPr>
            <p:ph idx="1"/>
          </p:nvPr>
        </p:nvSpPr>
        <p:spPr>
          <a:xfrm>
            <a:off x="685800" y="1447800"/>
            <a:ext cx="7772400" cy="1981200"/>
          </a:xfrm>
        </p:spPr>
        <p:txBody>
          <a:bodyPr/>
          <a:lstStyle/>
          <a:p>
            <a:pPr lvl="0" algn="just" rtl="1"/>
            <a:r>
              <a:rPr lang="ar-SA" dirty="0" smtClean="0"/>
              <a:t>البويضة المستقيمة </a:t>
            </a:r>
            <a:r>
              <a:rPr lang="en-US" dirty="0" err="1" smtClean="0">
                <a:solidFill>
                  <a:srgbClr val="FFFF00"/>
                </a:solidFill>
              </a:rPr>
              <a:t>Orthotropous</a:t>
            </a:r>
            <a:r>
              <a:rPr lang="en-US" dirty="0" smtClean="0">
                <a:solidFill>
                  <a:srgbClr val="FFFF00"/>
                </a:solidFill>
              </a:rPr>
              <a:t> </a:t>
            </a:r>
            <a:r>
              <a:rPr lang="ar-SA" dirty="0" smtClean="0">
                <a:solidFill>
                  <a:srgbClr val="FFFF00"/>
                </a:solidFill>
              </a:rPr>
              <a:t> </a:t>
            </a:r>
            <a:r>
              <a:rPr lang="ar-SA" dirty="0" smtClean="0"/>
              <a:t>تسمى بهذا الإسم لأن محور النيوسيلة المستقيم والنقير والحبل السري على خط مستقيم واحد " ويعتبر هذا النوع من أكثر اشكال البويضات بدائية" (الجوز والصيلة الحريقية)</a:t>
            </a:r>
          </a:p>
          <a:p>
            <a:pPr lvl="0" algn="just" rtl="1"/>
            <a:endParaRPr lang="en-US" dirty="0" smtClean="0"/>
          </a:p>
        </p:txBody>
      </p:sp>
      <p:pic>
        <p:nvPicPr>
          <p:cNvPr id="4" name="Picture 2"/>
          <p:cNvPicPr>
            <a:picLocks noChangeAspect="1" noChangeArrowheads="1"/>
          </p:cNvPicPr>
          <p:nvPr/>
        </p:nvPicPr>
        <p:blipFill>
          <a:blip r:embed="rId2" cstate="email"/>
          <a:srcRect/>
          <a:stretch>
            <a:fillRect/>
          </a:stretch>
        </p:blipFill>
        <p:spPr bwMode="auto">
          <a:xfrm>
            <a:off x="685800" y="3429000"/>
            <a:ext cx="4665663" cy="3054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772400" cy="1828800"/>
          </a:xfrm>
        </p:spPr>
        <p:txBody>
          <a:bodyPr/>
          <a:lstStyle/>
          <a:p>
            <a:pPr lvl="0" algn="just" rtl="1"/>
            <a:r>
              <a:rPr lang="ar-SA" dirty="0" smtClean="0"/>
              <a:t>البويضة نصف المنعكسة </a:t>
            </a:r>
            <a:r>
              <a:rPr lang="en-US" dirty="0" err="1" smtClean="0">
                <a:solidFill>
                  <a:srgbClr val="FFFF00"/>
                </a:solidFill>
              </a:rPr>
              <a:t>Hemitropous</a:t>
            </a:r>
            <a:r>
              <a:rPr lang="ar-SA" dirty="0" smtClean="0"/>
              <a:t>: وهنا يكون محور النيوسيلة والنقير متعامداً مع الحبل السري ولكنه يلتوي بمقدار 90° بالنسبة للحبل السري كما في الفصيلة الربيعية</a:t>
            </a:r>
            <a:endParaRPr lang="en-US" dirty="0" smtClean="0"/>
          </a:p>
          <a:p>
            <a:endParaRPr lang="en-US" dirty="0"/>
          </a:p>
        </p:txBody>
      </p:sp>
      <p:pic>
        <p:nvPicPr>
          <p:cNvPr id="11267" name="Picture 3"/>
          <p:cNvPicPr>
            <a:picLocks noChangeAspect="1" noChangeArrowheads="1"/>
          </p:cNvPicPr>
          <p:nvPr/>
        </p:nvPicPr>
        <p:blipFill>
          <a:blip r:embed="rId2" cstate="email"/>
          <a:srcRect/>
          <a:stretch>
            <a:fillRect/>
          </a:stretch>
        </p:blipFill>
        <p:spPr bwMode="auto">
          <a:xfrm>
            <a:off x="799639" y="2760663"/>
            <a:ext cx="5207462" cy="31067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رؤية ورسالة كليه العلوم</a:t>
            </a:r>
            <a:endParaRPr lang="en-US" dirty="0"/>
          </a:p>
        </p:txBody>
      </p:sp>
      <p:sp>
        <p:nvSpPr>
          <p:cNvPr id="3" name="Content Placeholder 2"/>
          <p:cNvSpPr>
            <a:spLocks noGrp="1"/>
          </p:cNvSpPr>
          <p:nvPr>
            <p:ph idx="1"/>
          </p:nvPr>
        </p:nvSpPr>
        <p:spPr>
          <a:xfrm>
            <a:off x="457200" y="1828800"/>
            <a:ext cx="8229600" cy="4495800"/>
          </a:xfrm>
        </p:spPr>
        <p:txBody>
          <a:bodyPr/>
          <a:lstStyle/>
          <a:p>
            <a:pPr algn="r" rtl="1"/>
            <a:r>
              <a:rPr lang="ar-SA" dirty="0" smtClean="0">
                <a:solidFill>
                  <a:srgbClr val="FFFF00"/>
                </a:solidFill>
              </a:rPr>
              <a:t>الرؤية:</a:t>
            </a:r>
          </a:p>
          <a:p>
            <a:pPr algn="just" rtl="1"/>
            <a:r>
              <a:rPr lang="ar-SA" dirty="0" smtClean="0"/>
              <a:t>الوصول إلى معايير الجودة أكاديمياً وبحثياً وصناعة مخرج تعليمي مؤهل، و فعّال وبالتالي مُنتج. </a:t>
            </a:r>
          </a:p>
          <a:p>
            <a:pPr algn="r" rtl="1"/>
            <a:r>
              <a:rPr lang="ar-SA" dirty="0" smtClean="0">
                <a:solidFill>
                  <a:srgbClr val="FFFF00"/>
                </a:solidFill>
              </a:rPr>
              <a:t>الرسالة:</a:t>
            </a:r>
          </a:p>
          <a:p>
            <a:pPr algn="just" rtl="1"/>
            <a:r>
              <a:rPr lang="ar-SA" dirty="0" smtClean="0"/>
              <a:t>استقطاب الكفاءات من أهل الخبرة والعلم العميق للمشاركة في العملية التعليمية وتطوير البحث العلمي، و تطوير المقرر الدراسي من ناحية المضمون و وسيلة التعليم ليواكب آخر المستجدات العلمية، وتأهيل الطالب معرفياً وشخصياً ليتمكن باقتدار من خدمة مجتمعه. </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9" dur="500"/>
                                        <p:tgtEl>
                                          <p:spTgt spid="3">
                                            <p:txEl>
                                              <p:pRg st="0" end="0"/>
                                            </p:txEl>
                                          </p:spTgt>
                                        </p:tgtEl>
                                      </p:cBhvr>
                                    </p:animEffect>
                                  </p:childTnLst>
                                </p:cTn>
                              </p:par>
                              <p:par>
                                <p:cTn id="20" presetID="58" presetClass="entr" presetSubtype="0" accel="10000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8" presetClass="entr" presetSubtype="0" accel="10000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2"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5" dur="500"/>
                                        <p:tgtEl>
                                          <p:spTgt spid="3">
                                            <p:txEl>
                                              <p:pRg st="2" end="2"/>
                                            </p:txEl>
                                          </p:spTgt>
                                        </p:tgtEl>
                                      </p:cBhvr>
                                    </p:animEffect>
                                  </p:childTnLst>
                                </p:cTn>
                              </p:par>
                              <p:par>
                                <p:cTn id="36" presetID="58" presetClass="entr" presetSubtype="0" accel="10000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9"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772400" cy="2971800"/>
          </a:xfrm>
        </p:spPr>
        <p:txBody>
          <a:bodyPr/>
          <a:lstStyle/>
          <a:p>
            <a:pPr algn="just" rtl="1"/>
            <a:r>
              <a:rPr lang="ar-SA" dirty="0" smtClean="0"/>
              <a:t>البويضة المنعكسة </a:t>
            </a:r>
            <a:r>
              <a:rPr lang="en-US" dirty="0" smtClean="0">
                <a:solidFill>
                  <a:srgbClr val="FFCC00"/>
                </a:solidFill>
              </a:rPr>
              <a:t>Anatropous</a:t>
            </a:r>
            <a:r>
              <a:rPr lang="ar-SA" dirty="0" smtClean="0"/>
              <a:t>: وهنا يكون محور النيوسيلة مستقيماً ولكنه يلتوي بالنسبة للحبل السري بمقدار 180 ° بحيث يصبح النقير ملاصقاً للحبل السري "موازيا له" وترى هذه الحالة في معظم النباتات الزهرية خاصة ملتحمة البتلات كما في (الرطريط </a:t>
            </a:r>
            <a:r>
              <a:rPr lang="en-US" dirty="0" err="1" smtClean="0">
                <a:solidFill>
                  <a:srgbClr val="FF0000"/>
                </a:solidFill>
              </a:rPr>
              <a:t>Zygophyllum</a:t>
            </a:r>
            <a:r>
              <a:rPr lang="ar-SA" dirty="0" smtClean="0"/>
              <a:t>).</a:t>
            </a:r>
          </a:p>
          <a:p>
            <a:pPr algn="just" rtl="1"/>
            <a:endParaRPr lang="en-US" dirty="0" smtClean="0"/>
          </a:p>
          <a:p>
            <a:endParaRPr lang="en-US" dirty="0"/>
          </a:p>
        </p:txBody>
      </p:sp>
      <p:pic>
        <p:nvPicPr>
          <p:cNvPr id="12290" name="Picture 2"/>
          <p:cNvPicPr>
            <a:picLocks noChangeAspect="1" noChangeArrowheads="1"/>
          </p:cNvPicPr>
          <p:nvPr/>
        </p:nvPicPr>
        <p:blipFill>
          <a:blip r:embed="rId2" cstate="email"/>
          <a:srcRect/>
          <a:stretch>
            <a:fillRect/>
          </a:stretch>
        </p:blipFill>
        <p:spPr bwMode="auto">
          <a:xfrm>
            <a:off x="685800" y="3505200"/>
            <a:ext cx="5065023" cy="2846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772400" cy="2438400"/>
          </a:xfrm>
        </p:spPr>
        <p:txBody>
          <a:bodyPr/>
          <a:lstStyle/>
          <a:p>
            <a:pPr algn="just" rtl="1"/>
            <a:r>
              <a:rPr lang="ar-SA" dirty="0" smtClean="0"/>
              <a:t>البويضة الكلوية </a:t>
            </a:r>
            <a:r>
              <a:rPr lang="en-US" dirty="0" err="1" smtClean="0">
                <a:solidFill>
                  <a:srgbClr val="FFC000"/>
                </a:solidFill>
              </a:rPr>
              <a:t>Campylotropous</a:t>
            </a:r>
            <a:r>
              <a:rPr lang="ar-SA" dirty="0" smtClean="0"/>
              <a:t>: هنا تكون البويضات شبيهة بالكلية حيث أن محور النيوسيلة والكيس الجنيني ينحنيان بدرجة كبيرة قد تأخذ أيضاً شكل حدوة الحصان. كما في الفصيلة القرنفلية والأمرانية والشوكية وبعض الصليبية.</a:t>
            </a:r>
            <a:endParaRPr lang="en-US" dirty="0" smtClean="0"/>
          </a:p>
          <a:p>
            <a:endParaRPr lang="en-US" dirty="0"/>
          </a:p>
        </p:txBody>
      </p:sp>
      <p:pic>
        <p:nvPicPr>
          <p:cNvPr id="13314" name="Picture 2"/>
          <p:cNvPicPr>
            <a:picLocks noChangeAspect="1" noChangeArrowheads="1"/>
          </p:cNvPicPr>
          <p:nvPr/>
        </p:nvPicPr>
        <p:blipFill>
          <a:blip r:embed="rId2" cstate="email"/>
          <a:srcRect/>
          <a:stretch>
            <a:fillRect/>
          </a:stretch>
        </p:blipFill>
        <p:spPr bwMode="auto">
          <a:xfrm>
            <a:off x="838200" y="3200400"/>
            <a:ext cx="4654550" cy="32018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email"/>
          <a:srcRect/>
          <a:stretch>
            <a:fillRect/>
          </a:stretch>
        </p:blipFill>
        <p:spPr bwMode="auto">
          <a:xfrm>
            <a:off x="486624" y="838200"/>
            <a:ext cx="7971576" cy="5638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304800" y="381000"/>
            <a:ext cx="8458200" cy="990600"/>
          </a:xfrm>
        </p:spPr>
        <p:txBody>
          <a:bodyPr/>
          <a:lstStyle/>
          <a:p>
            <a:pPr algn="ctr" eaLnBrk="1" hangingPunct="1">
              <a:defRPr/>
            </a:pPr>
            <a:r>
              <a:rPr lang="ar-SA" sz="4800" dirty="0" smtClean="0">
                <a:solidFill>
                  <a:srgbClr val="FFFF00"/>
                </a:solidFill>
              </a:rPr>
              <a:t>رؤية ورسالة قسم النبات والأحياء الدقيقة</a:t>
            </a:r>
            <a:endParaRPr lang="en-US" sz="4800" dirty="0">
              <a:solidFill>
                <a:srgbClr val="FFFF00"/>
              </a:solidFill>
            </a:endParaRPr>
          </a:p>
        </p:txBody>
      </p:sp>
      <p:sp>
        <p:nvSpPr>
          <p:cNvPr id="9221" name="Rectangle 5"/>
          <p:cNvSpPr>
            <a:spLocks noGrp="1" noChangeArrowheads="1"/>
          </p:cNvSpPr>
          <p:nvPr>
            <p:ph idx="1"/>
          </p:nvPr>
        </p:nvSpPr>
        <p:spPr>
          <a:xfrm>
            <a:off x="457200" y="1524000"/>
            <a:ext cx="8305800" cy="1752600"/>
          </a:xfrm>
        </p:spPr>
        <p:txBody>
          <a:bodyPr/>
          <a:lstStyle/>
          <a:p>
            <a:pPr algn="just" rtl="1" eaLnBrk="1" hangingPunct="1">
              <a:buFont typeface="Wingdings" pitchFamily="2" charset="2"/>
              <a:buNone/>
            </a:pPr>
            <a:r>
              <a:rPr lang="ar-SA" b="1" smtClean="0">
                <a:solidFill>
                  <a:srgbClr val="FFFF00"/>
                </a:solidFill>
              </a:rPr>
              <a:t>الرؤيـــة</a:t>
            </a:r>
            <a:r>
              <a:rPr lang="en-US" b="1" smtClean="0">
                <a:solidFill>
                  <a:srgbClr val="FFFF00"/>
                </a:solidFill>
              </a:rPr>
              <a:t>: </a:t>
            </a:r>
            <a:endParaRPr lang="en-US" smtClean="0">
              <a:solidFill>
                <a:srgbClr val="FFFF00"/>
              </a:solidFill>
            </a:endParaRPr>
          </a:p>
          <a:p>
            <a:pPr algn="just" rtl="1" eaLnBrk="1" hangingPunct="1">
              <a:buFont typeface="Wingdings" pitchFamily="2" charset="2"/>
              <a:buNone/>
            </a:pPr>
            <a:r>
              <a:rPr lang="ar-SA" b="1" smtClean="0"/>
              <a:t>الارتقاء بالمستوى الأكاديمي والبحثي لمواكبة التقدم العلمي ومتطلبات المجتمع</a:t>
            </a:r>
            <a:r>
              <a:rPr lang="en-US" b="1" smtClean="0"/>
              <a:t>. </a:t>
            </a:r>
            <a:endParaRPr lang="en-US" smtClean="0"/>
          </a:p>
          <a:p>
            <a:pPr algn="just" rtl="1" eaLnBrk="1" hangingPunct="1"/>
            <a:endParaRPr lang="en-US" smtClean="0"/>
          </a:p>
        </p:txBody>
      </p:sp>
      <p:sp>
        <p:nvSpPr>
          <p:cNvPr id="4" name="Rectangle 5"/>
          <p:cNvSpPr txBox="1">
            <a:spLocks noChangeArrowheads="1"/>
          </p:cNvSpPr>
          <p:nvPr/>
        </p:nvSpPr>
        <p:spPr bwMode="auto">
          <a:xfrm>
            <a:off x="457200" y="3124200"/>
            <a:ext cx="8305800" cy="3200400"/>
          </a:xfrm>
          <a:prstGeom prst="rect">
            <a:avLst/>
          </a:prstGeom>
          <a:noFill/>
          <a:ln w="9525">
            <a:noFill/>
            <a:miter lim="800000"/>
            <a:headEnd/>
            <a:tailEnd/>
          </a:ln>
        </p:spPr>
        <p:txBody>
          <a:bodyPr lIns="182562" tIns="46038" rIns="182562" bIns="46038"/>
          <a:lstStyle/>
          <a:p>
            <a:pPr algn="just" rtl="1"/>
            <a:r>
              <a:rPr lang="ar-SA" sz="3200" b="1">
                <a:solidFill>
                  <a:srgbClr val="FFFF00"/>
                </a:solidFill>
              </a:rPr>
              <a:t>الرســالة:  </a:t>
            </a:r>
            <a:endParaRPr lang="en-US" sz="3200">
              <a:solidFill>
                <a:srgbClr val="FFFF00"/>
              </a:solidFill>
            </a:endParaRPr>
          </a:p>
          <a:p>
            <a:pPr algn="just" rtl="1"/>
            <a:r>
              <a:rPr lang="ar-SA" sz="3200" b="1"/>
              <a:t>تطوير المسيرة العلمية وتطوير أساليب البحث العلمي عن طريق التخطيط الإستراتيجي والرؤية الواضحة للعلوم والتقنية على مستوى الوطن. كذلك تدريب الكوادر الوطنية ، وإدخال منهجية متطورة لتلبية احتياجات المجتمع المختلفة ، ولخدمة مختلف المشاريع البحثية والإنمائية بالمجتمع.</a:t>
            </a:r>
            <a:endParaRPr lang="en-US" sz="320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ppt_x</p:attrName>
                                        </p:attrNameLst>
                                      </p:cBhvr>
                                      <p:tavLst>
                                        <p:tav tm="0">
                                          <p:val>
                                            <p:strVal val="#ppt_x-.2"/>
                                          </p:val>
                                        </p:tav>
                                        <p:tav tm="100000">
                                          <p:val>
                                            <p:strVal val="#ppt_x"/>
                                          </p:val>
                                        </p:tav>
                                      </p:tavLst>
                                    </p:anim>
                                    <p:anim calcmode="lin" valueType="num">
                                      <p:cBhvr>
                                        <p:cTn id="8" dur="1000" fill="hold"/>
                                        <p:tgtEl>
                                          <p:spTgt spid="92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 calcmode="lin" valueType="num">
                                      <p:cBhvr>
                                        <p:cTn id="14" dur="1000" fill="hold"/>
                                        <p:tgtEl>
                                          <p:spTgt spid="9221">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92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221">
                                            <p:txEl>
                                              <p:pRg st="0" end="0"/>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9221">
                                            <p:txEl>
                                              <p:pRg st="1" end="1"/>
                                            </p:txEl>
                                          </p:spTgt>
                                        </p:tgtEl>
                                        <p:attrNameLst>
                                          <p:attrName>style.visibility</p:attrName>
                                        </p:attrNameLst>
                                      </p:cBhvr>
                                      <p:to>
                                        <p:strVal val="visible"/>
                                      </p:to>
                                    </p:set>
                                    <p:anim calcmode="lin" valueType="num">
                                      <p:cBhvr>
                                        <p:cTn id="19" dur="1000" fill="hold"/>
                                        <p:tgtEl>
                                          <p:spTgt spid="9221">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922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22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
                                            <p:txEl>
                                              <p:pRg st="0" end="0"/>
                                            </p:txEl>
                                          </p:spTgt>
                                        </p:tgtEl>
                                      </p:cBhvr>
                                    </p:animEffect>
                                  </p:childTnLst>
                                </p:cTn>
                              </p:par>
                              <p:par>
                                <p:cTn id="29" presetID="29"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534400" cy="3352800"/>
          </a:xfrm>
        </p:spPr>
        <p:txBody>
          <a:bodyPr/>
          <a:lstStyle/>
          <a:p>
            <a:pPr algn="just" rtl="1">
              <a:buNone/>
            </a:pPr>
            <a:r>
              <a:rPr lang="ar-SA" dirty="0" smtClean="0"/>
              <a:t>هو ترتيب وضع انحناء حواف السبلات والبتلات مع بعضها البعض.</a:t>
            </a:r>
          </a:p>
          <a:p>
            <a:pPr algn="just" rtl="1">
              <a:buNone/>
            </a:pPr>
            <a:r>
              <a:rPr lang="ar-SA" dirty="0" smtClean="0">
                <a:solidFill>
                  <a:srgbClr val="FFFF00"/>
                </a:solidFill>
              </a:rPr>
              <a:t>أنواع التربيع الزهري:</a:t>
            </a:r>
            <a:endParaRPr lang="en-US" dirty="0" smtClean="0">
              <a:solidFill>
                <a:srgbClr val="FFFF00"/>
              </a:solidFill>
            </a:endParaRPr>
          </a:p>
          <a:p>
            <a:pPr marL="514350" lvl="0" indent="-514350" algn="just" rtl="1">
              <a:buClr>
                <a:srgbClr val="FFFF00"/>
              </a:buClr>
              <a:buSzPct val="100000"/>
              <a:buFont typeface="+mj-lt"/>
              <a:buAutoNum type="arabicPeriod"/>
            </a:pPr>
            <a:r>
              <a:rPr lang="ar-SA" dirty="0" smtClean="0">
                <a:solidFill>
                  <a:srgbClr val="FFC000"/>
                </a:solidFill>
              </a:rPr>
              <a:t>الترتيب المصراعي </a:t>
            </a:r>
            <a:r>
              <a:rPr lang="en-US" dirty="0" err="1" smtClean="0">
                <a:solidFill>
                  <a:srgbClr val="FFC000"/>
                </a:solidFill>
              </a:rPr>
              <a:t>Valvate</a:t>
            </a:r>
            <a:r>
              <a:rPr lang="en-US" dirty="0" smtClean="0">
                <a:solidFill>
                  <a:srgbClr val="FFC000"/>
                </a:solidFill>
              </a:rPr>
              <a:t> </a:t>
            </a:r>
          </a:p>
          <a:p>
            <a:pPr algn="just" rtl="1">
              <a:buNone/>
            </a:pPr>
            <a:r>
              <a:rPr lang="ar-SA" dirty="0" smtClean="0"/>
              <a:t>فيه تتلامس وتتقابل حواف السبلات والبتلات دون انطواء </a:t>
            </a:r>
            <a:r>
              <a:rPr lang="en-US" dirty="0" smtClean="0"/>
              <a:t> </a:t>
            </a:r>
            <a:r>
              <a:rPr lang="ar-SA" dirty="0" smtClean="0"/>
              <a:t>او إنثناء وهناك انواع اخرى مشتقة من هذا النوع.</a:t>
            </a:r>
            <a:endParaRPr lang="en-US" dirty="0" smtClean="0"/>
          </a:p>
          <a:p>
            <a:pPr marL="0" algn="just" rtl="1">
              <a:spcBef>
                <a:spcPts val="0"/>
              </a:spcBef>
              <a:buClr>
                <a:srgbClr val="00FF00"/>
              </a:buClr>
              <a:buSzPct val="100000"/>
              <a:buFont typeface="Wingdings" pitchFamily="2" charset="2"/>
              <a:buChar char="Ø"/>
            </a:pPr>
            <a:endParaRPr lang="en-US" dirty="0" smtClean="0">
              <a:solidFill>
                <a:schemeClr val="tx1"/>
              </a:solidFill>
              <a:latin typeface="+mn-lt"/>
              <a:ea typeface="+mn-ea"/>
              <a:cs typeface="+mn-cs"/>
            </a:endParaRPr>
          </a:p>
          <a:p>
            <a:pPr algn="r" rtl="1" eaLnBrk="1" hangingPunct="1"/>
            <a:endParaRPr lang="en-US" dirty="0" smtClean="0"/>
          </a:p>
        </p:txBody>
      </p:sp>
      <p:sp>
        <p:nvSpPr>
          <p:cNvPr id="16387" name="Rectangle 3"/>
          <p:cNvSpPr>
            <a:spLocks noChangeArrowheads="1"/>
          </p:cNvSpPr>
          <p:nvPr/>
        </p:nvSpPr>
        <p:spPr bwMode="auto">
          <a:xfrm>
            <a:off x="685800" y="457200"/>
            <a:ext cx="8080354"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rtl="1"/>
            <a:r>
              <a:rPr lang="ar-SA" sz="4400" b="1" dirty="0" smtClean="0">
                <a:solidFill>
                  <a:srgbClr val="FFFF00"/>
                </a:solidFill>
              </a:rPr>
              <a:t>التويج</a:t>
            </a:r>
            <a:r>
              <a:rPr lang="en-US" sz="4400" b="1" dirty="0" smtClean="0">
                <a:solidFill>
                  <a:srgbClr val="FFFF00"/>
                </a:solidFill>
              </a:rPr>
              <a:t>  </a:t>
            </a:r>
            <a:r>
              <a:rPr lang="ar-SA" sz="4400" b="1" dirty="0" smtClean="0">
                <a:solidFill>
                  <a:srgbClr val="FFFF00"/>
                </a:solidFill>
              </a:rPr>
              <a:t> "التربيع الزهري" </a:t>
            </a:r>
            <a:r>
              <a:rPr lang="en-US" sz="4400" b="1" dirty="0" smtClean="0">
                <a:solidFill>
                  <a:srgbClr val="FFFF00"/>
                </a:solidFill>
              </a:rPr>
              <a:t> Aestivation</a:t>
            </a:r>
            <a:endParaRPr lang="en-US" sz="4400" dirty="0">
              <a:solidFill>
                <a:srgbClr val="FFFF00"/>
              </a:solidFill>
            </a:endParaRPr>
          </a:p>
        </p:txBody>
      </p:sp>
      <p:pic>
        <p:nvPicPr>
          <p:cNvPr id="1027" name="Picture 3"/>
          <p:cNvPicPr>
            <a:picLocks noChangeAspect="1" noChangeArrowheads="1"/>
          </p:cNvPicPr>
          <p:nvPr/>
        </p:nvPicPr>
        <p:blipFill>
          <a:blip r:embed="rId2" cstate="email"/>
          <a:srcRect/>
          <a:stretch>
            <a:fillRect/>
          </a:stretch>
        </p:blipFill>
        <p:spPr bwMode="auto">
          <a:xfrm>
            <a:off x="304800" y="4572000"/>
            <a:ext cx="2306870" cy="2029017"/>
          </a:xfrm>
          <a:prstGeom prst="rect">
            <a:avLst/>
          </a:prstGeom>
          <a:noFill/>
          <a:ln w="9525">
            <a:noFill/>
            <a:miter lim="800000"/>
            <a:headEnd/>
            <a:tailEnd/>
          </a:ln>
          <a:effectLst/>
        </p:spPr>
      </p:pic>
      <p:pic>
        <p:nvPicPr>
          <p:cNvPr id="5" name="Picture 4" descr="style1-lolita"/>
          <p:cNvPicPr>
            <a:picLocks noChangeAspect="1" noChangeArrowheads="1"/>
          </p:cNvPicPr>
          <p:nvPr/>
        </p:nvPicPr>
        <p:blipFill>
          <a:blip r:embed="rId3" cstate="email"/>
          <a:srcRect/>
          <a:stretch>
            <a:fillRect/>
          </a:stretch>
        </p:blipFill>
        <p:spPr bwMode="auto">
          <a:xfrm>
            <a:off x="3429000" y="4800600"/>
            <a:ext cx="2447925" cy="1857375"/>
          </a:xfrm>
          <a:prstGeom prst="rect">
            <a:avLst/>
          </a:prstGeom>
          <a:noFill/>
          <a:ln w="9525">
            <a:noFill/>
            <a:miter lim="800000"/>
            <a:headEnd/>
            <a:tailEnd/>
          </a:ln>
        </p:spPr>
      </p:pic>
      <p:pic>
        <p:nvPicPr>
          <p:cNvPr id="6" name="Picture 5" descr="style2-lolita"/>
          <p:cNvPicPr>
            <a:picLocks noChangeAspect="1" noChangeArrowheads="1"/>
          </p:cNvPicPr>
          <p:nvPr/>
        </p:nvPicPr>
        <p:blipFill>
          <a:blip r:embed="rId4" cstate="email"/>
          <a:srcRect/>
          <a:stretch>
            <a:fillRect/>
          </a:stretch>
        </p:blipFill>
        <p:spPr bwMode="auto">
          <a:xfrm>
            <a:off x="6172200" y="4800600"/>
            <a:ext cx="2152650" cy="185737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38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38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457200"/>
            <a:ext cx="8382000" cy="4038600"/>
          </a:xfrm>
        </p:spPr>
        <p:txBody>
          <a:bodyPr/>
          <a:lstStyle/>
          <a:p>
            <a:pPr marL="514350" lvl="0" indent="-514350" algn="just" rtl="1">
              <a:buClr>
                <a:srgbClr val="FFFF00"/>
              </a:buClr>
              <a:buSzPct val="100000"/>
              <a:buFont typeface="+mj-lt"/>
              <a:buAutoNum type="arabicPeriod" startAt="2"/>
            </a:pPr>
            <a:r>
              <a:rPr lang="ar-SA" sz="3600" dirty="0" smtClean="0">
                <a:solidFill>
                  <a:srgbClr val="FFC000"/>
                </a:solidFill>
              </a:rPr>
              <a:t>الترتيب المتراكب </a:t>
            </a:r>
            <a:r>
              <a:rPr lang="en-US" sz="3600" dirty="0" smtClean="0">
                <a:solidFill>
                  <a:srgbClr val="FFC000"/>
                </a:solidFill>
              </a:rPr>
              <a:t>Imbricate</a:t>
            </a:r>
          </a:p>
          <a:p>
            <a:pPr algn="just" rtl="1">
              <a:buNone/>
            </a:pPr>
            <a:r>
              <a:rPr lang="ar-SA" dirty="0" smtClean="0"/>
              <a:t>هو على نوعين : </a:t>
            </a:r>
            <a:endParaRPr lang="en-US" dirty="0" smtClean="0"/>
          </a:p>
          <a:p>
            <a:pPr algn="just" rtl="1"/>
            <a:r>
              <a:rPr lang="ar-SA" dirty="0" smtClean="0">
                <a:solidFill>
                  <a:srgbClr val="FFC000"/>
                </a:solidFill>
              </a:rPr>
              <a:t>ترتيب تنازلي </a:t>
            </a:r>
            <a:r>
              <a:rPr lang="en-US" dirty="0" smtClean="0">
                <a:solidFill>
                  <a:srgbClr val="C00000"/>
                </a:solidFill>
              </a:rPr>
              <a:t>descending</a:t>
            </a:r>
            <a:r>
              <a:rPr lang="en-US" dirty="0" smtClean="0"/>
              <a:t> </a:t>
            </a:r>
            <a:r>
              <a:rPr lang="en-US" dirty="0" smtClean="0">
                <a:solidFill>
                  <a:srgbClr val="C00000"/>
                </a:solidFill>
              </a:rPr>
              <a:t>imbricate</a:t>
            </a:r>
            <a:r>
              <a:rPr lang="ar-SA" dirty="0" smtClean="0"/>
              <a:t> هنا تكون السبلة أو البتلة الخلفية بإتجاه المحور وتحيط بباقي البتلات والسبلة الأمامية مغلفة بالورقتين المتجاورتين.</a:t>
            </a:r>
          </a:p>
          <a:p>
            <a:pPr algn="just" rtl="1"/>
            <a:r>
              <a:rPr lang="ar-SA" dirty="0" smtClean="0">
                <a:solidFill>
                  <a:srgbClr val="FFC000"/>
                </a:solidFill>
              </a:rPr>
              <a:t>ترتيب تصاعدي </a:t>
            </a:r>
            <a:r>
              <a:rPr lang="en-US" dirty="0" smtClean="0">
                <a:solidFill>
                  <a:srgbClr val="FFC000"/>
                </a:solidFill>
              </a:rPr>
              <a:t> </a:t>
            </a:r>
            <a:r>
              <a:rPr lang="en-US" dirty="0" smtClean="0">
                <a:solidFill>
                  <a:srgbClr val="C00000"/>
                </a:solidFill>
              </a:rPr>
              <a:t>ascending</a:t>
            </a:r>
            <a:r>
              <a:rPr lang="en-US" dirty="0" smtClean="0"/>
              <a:t> </a:t>
            </a:r>
            <a:r>
              <a:rPr lang="en-US" dirty="0" smtClean="0">
                <a:solidFill>
                  <a:srgbClr val="C00000"/>
                </a:solidFill>
              </a:rPr>
              <a:t>imbricate</a:t>
            </a:r>
            <a:r>
              <a:rPr lang="ar-SA" dirty="0" smtClean="0"/>
              <a:t>هنا حافتي الورقة الخلفية ، باتجاه المحور مغلفة بحافتي الورقتين المتجاورتين. وحافتي الورقة الأمامية مغلفة للورقتين المتجاورتين</a:t>
            </a:r>
            <a:endParaRPr lang="en-US" dirty="0"/>
          </a:p>
        </p:txBody>
      </p:sp>
      <p:pic>
        <p:nvPicPr>
          <p:cNvPr id="2052" name="Picture 4"/>
          <p:cNvPicPr>
            <a:picLocks noChangeAspect="1" noChangeArrowheads="1"/>
          </p:cNvPicPr>
          <p:nvPr/>
        </p:nvPicPr>
        <p:blipFill>
          <a:blip r:embed="rId2" cstate="email"/>
          <a:srcRect/>
          <a:stretch>
            <a:fillRect/>
          </a:stretch>
        </p:blipFill>
        <p:spPr bwMode="auto">
          <a:xfrm>
            <a:off x="5943600" y="4495800"/>
            <a:ext cx="2301295" cy="21336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cstate="email"/>
          <a:srcRect/>
          <a:stretch>
            <a:fillRect/>
          </a:stretch>
        </p:blipFill>
        <p:spPr bwMode="auto">
          <a:xfrm>
            <a:off x="685800" y="4495800"/>
            <a:ext cx="2286000" cy="2112497"/>
          </a:xfrm>
          <a:prstGeom prst="rect">
            <a:avLst/>
          </a:prstGeom>
          <a:noFill/>
          <a:ln w="9525">
            <a:noFill/>
            <a:miter lim="800000"/>
            <a:headEnd/>
            <a:tailEnd/>
          </a:ln>
          <a:effectLst/>
        </p:spPr>
      </p:pic>
      <p:pic>
        <p:nvPicPr>
          <p:cNvPr id="5" name="Picture 6" descr="style4-lolita"/>
          <p:cNvPicPr>
            <a:picLocks noChangeAspect="1" noChangeArrowheads="1"/>
          </p:cNvPicPr>
          <p:nvPr/>
        </p:nvPicPr>
        <p:blipFill>
          <a:blip r:embed="rId4" cstate="email"/>
          <a:srcRect/>
          <a:stretch>
            <a:fillRect/>
          </a:stretch>
        </p:blipFill>
        <p:spPr bwMode="auto">
          <a:xfrm>
            <a:off x="3352800" y="4648200"/>
            <a:ext cx="2152650"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7772400" cy="3886200"/>
          </a:xfrm>
        </p:spPr>
        <p:txBody>
          <a:bodyPr/>
          <a:lstStyle/>
          <a:p>
            <a:pPr marL="514350" lvl="0" indent="-514350" algn="just" rtl="1">
              <a:buClr>
                <a:srgbClr val="FFFF00"/>
              </a:buClr>
              <a:buSzPct val="100000"/>
              <a:buFont typeface="+mj-lt"/>
              <a:buAutoNum type="arabicPeriod" startAt="3"/>
            </a:pPr>
            <a:r>
              <a:rPr lang="ar-SA" sz="3600" dirty="0" smtClean="0">
                <a:solidFill>
                  <a:srgbClr val="FFC000"/>
                </a:solidFill>
              </a:rPr>
              <a:t>الترتيب الملتف </a:t>
            </a:r>
            <a:r>
              <a:rPr lang="en-US" sz="3600" dirty="0" smtClean="0">
                <a:solidFill>
                  <a:srgbClr val="FFC000"/>
                </a:solidFill>
              </a:rPr>
              <a:t> </a:t>
            </a:r>
            <a:r>
              <a:rPr lang="en-US" sz="3600" dirty="0" err="1" smtClean="0">
                <a:solidFill>
                  <a:srgbClr val="FFC000"/>
                </a:solidFill>
              </a:rPr>
              <a:t>contorated</a:t>
            </a:r>
            <a:r>
              <a:rPr lang="en-US" sz="3600" dirty="0" smtClean="0">
                <a:solidFill>
                  <a:srgbClr val="FFC000"/>
                </a:solidFill>
              </a:rPr>
              <a:t> or twisted</a:t>
            </a:r>
          </a:p>
          <a:p>
            <a:pPr lvl="0" algn="just" rtl="1"/>
            <a:r>
              <a:rPr lang="ar-SA" dirty="0" smtClean="0"/>
              <a:t>باتجاه عقارب الساعة </a:t>
            </a:r>
            <a:r>
              <a:rPr lang="en-US" dirty="0" smtClean="0">
                <a:solidFill>
                  <a:srgbClr val="C00000"/>
                </a:solidFill>
              </a:rPr>
              <a:t>clock wise</a:t>
            </a:r>
            <a:r>
              <a:rPr lang="ar-SA" dirty="0" smtClean="0">
                <a:solidFill>
                  <a:srgbClr val="C00000"/>
                </a:solidFill>
              </a:rPr>
              <a:t> </a:t>
            </a:r>
            <a:r>
              <a:rPr lang="ar-SA" dirty="0" smtClean="0"/>
              <a:t>هنا يلتف طرف كل ورقة زهرية أو بتلة عل طرف الورقة المجاورة ، بينما الطرف الآخر يغلف بطرف الورقة الزهرية الأخرى المجاورة.</a:t>
            </a:r>
            <a:endParaRPr lang="en-US" dirty="0" smtClean="0"/>
          </a:p>
          <a:p>
            <a:pPr lvl="0" algn="just" rtl="1"/>
            <a:r>
              <a:rPr lang="ar-SA" dirty="0" smtClean="0"/>
              <a:t>عكس اتجاه عقارب الساعة </a:t>
            </a:r>
            <a:r>
              <a:rPr lang="en-US" dirty="0" smtClean="0">
                <a:solidFill>
                  <a:srgbClr val="C00000"/>
                </a:solidFill>
              </a:rPr>
              <a:t>anti clock wise</a:t>
            </a:r>
            <a:r>
              <a:rPr lang="ar-SA" dirty="0" smtClean="0">
                <a:solidFill>
                  <a:srgbClr val="C00000"/>
                </a:solidFill>
              </a:rPr>
              <a:t> </a:t>
            </a:r>
            <a:r>
              <a:rPr lang="ar-SA" dirty="0" smtClean="0"/>
              <a:t>الالتفاف هناك يختلف حيث يكون التفاف البتلات أو السبلات بعكس إتجاه عقارب الساعة.</a:t>
            </a:r>
            <a:endParaRPr lang="en-US" dirty="0" smtClean="0"/>
          </a:p>
        </p:txBody>
      </p:sp>
      <p:pic>
        <p:nvPicPr>
          <p:cNvPr id="3074" name="Picture 2"/>
          <p:cNvPicPr>
            <a:picLocks noChangeAspect="1" noChangeArrowheads="1"/>
          </p:cNvPicPr>
          <p:nvPr/>
        </p:nvPicPr>
        <p:blipFill>
          <a:blip r:embed="rId2" cstate="email"/>
          <a:srcRect/>
          <a:stretch>
            <a:fillRect/>
          </a:stretch>
        </p:blipFill>
        <p:spPr bwMode="auto">
          <a:xfrm>
            <a:off x="5638800" y="4343400"/>
            <a:ext cx="2209800" cy="22098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email"/>
          <a:srcRect/>
          <a:stretch>
            <a:fillRect/>
          </a:stretch>
        </p:blipFill>
        <p:spPr bwMode="auto">
          <a:xfrm>
            <a:off x="609600" y="4267200"/>
            <a:ext cx="2308225" cy="2224098"/>
          </a:xfrm>
          <a:prstGeom prst="rect">
            <a:avLst/>
          </a:prstGeom>
          <a:noFill/>
          <a:ln w="9525">
            <a:noFill/>
            <a:miter lim="800000"/>
            <a:headEnd/>
            <a:tailEnd/>
          </a:ln>
          <a:effectLst/>
        </p:spPr>
      </p:pic>
      <p:pic>
        <p:nvPicPr>
          <p:cNvPr id="5" name="Picture 4" descr="style3-lolita"/>
          <p:cNvPicPr>
            <a:picLocks noChangeAspect="1" noChangeArrowheads="1"/>
          </p:cNvPicPr>
          <p:nvPr/>
        </p:nvPicPr>
        <p:blipFill>
          <a:blip r:embed="rId4" cstate="email"/>
          <a:srcRect/>
          <a:stretch>
            <a:fillRect/>
          </a:stretch>
        </p:blipFill>
        <p:spPr bwMode="auto">
          <a:xfrm>
            <a:off x="3124200" y="4572000"/>
            <a:ext cx="2152650"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153400" cy="3505200"/>
          </a:xfrm>
        </p:spPr>
        <p:txBody>
          <a:bodyPr/>
          <a:lstStyle/>
          <a:p>
            <a:pPr marL="742950" indent="-742950" algn="just" rtl="1">
              <a:buClr>
                <a:srgbClr val="FFFF00"/>
              </a:buClr>
              <a:buSzPct val="100000"/>
              <a:buFont typeface="+mj-lt"/>
              <a:buAutoNum type="arabicPeriod" startAt="4"/>
            </a:pPr>
            <a:r>
              <a:rPr lang="ar-SA" sz="3600" dirty="0" smtClean="0">
                <a:solidFill>
                  <a:srgbClr val="FFC000"/>
                </a:solidFill>
              </a:rPr>
              <a:t>الترتيب الكوانسي "التخميسي"</a:t>
            </a:r>
            <a:r>
              <a:rPr lang="en-US" sz="3600" dirty="0" smtClean="0">
                <a:solidFill>
                  <a:srgbClr val="FFC000"/>
                </a:solidFill>
              </a:rPr>
              <a:t> </a:t>
            </a:r>
            <a:r>
              <a:rPr lang="en-US" sz="3600" dirty="0" err="1" smtClean="0">
                <a:solidFill>
                  <a:srgbClr val="FFC000"/>
                </a:solidFill>
              </a:rPr>
              <a:t>quincunical</a:t>
            </a:r>
            <a:endParaRPr lang="en-US" sz="3600" dirty="0" smtClean="0">
              <a:solidFill>
                <a:srgbClr val="FFC000"/>
              </a:solidFill>
            </a:endParaRPr>
          </a:p>
          <a:p>
            <a:pPr algn="just" rtl="1"/>
            <a:r>
              <a:rPr lang="ar-SA" dirty="0" smtClean="0"/>
              <a:t>في هذه الحالة تكون هناك ورقتان فوق أو خارجيتان  وورقتان تحت أو داخليتان والورقة ، البتلة ، السبلة ، الزهرية بينهما أي طرف منها خارجي وطرف منها داخلي كما في الرسم.</a:t>
            </a:r>
            <a:endParaRPr lang="en-US" dirty="0" smtClean="0"/>
          </a:p>
          <a:p>
            <a:pPr algn="just" rtl="1">
              <a:buNone/>
            </a:pPr>
            <a:r>
              <a:rPr lang="ar-SA" dirty="0" smtClean="0"/>
              <a:t> افضل الحالات يتضح فيها الترتيب الزهري هو عندما تكون الزهرة على شكل تبرعم.</a:t>
            </a:r>
            <a:endParaRPr lang="en-US" dirty="0" smtClean="0"/>
          </a:p>
          <a:p>
            <a:endParaRPr lang="en-US" dirty="0"/>
          </a:p>
        </p:txBody>
      </p:sp>
      <p:pic>
        <p:nvPicPr>
          <p:cNvPr id="4098" name="Picture 2"/>
          <p:cNvPicPr>
            <a:picLocks noChangeAspect="1" noChangeArrowheads="1"/>
          </p:cNvPicPr>
          <p:nvPr/>
        </p:nvPicPr>
        <p:blipFill>
          <a:blip r:embed="rId2" cstate="email"/>
          <a:srcRect/>
          <a:stretch>
            <a:fillRect/>
          </a:stretch>
        </p:blipFill>
        <p:spPr bwMode="auto">
          <a:xfrm>
            <a:off x="1066800" y="3733800"/>
            <a:ext cx="2830513" cy="2508269"/>
          </a:xfrm>
          <a:prstGeom prst="rect">
            <a:avLst/>
          </a:prstGeom>
          <a:noFill/>
          <a:ln w="9525">
            <a:noFill/>
            <a:miter lim="800000"/>
            <a:headEnd/>
            <a:tailEnd/>
          </a:ln>
          <a:effectLst/>
        </p:spPr>
      </p:pic>
      <p:pic>
        <p:nvPicPr>
          <p:cNvPr id="4" name="Picture 4" descr="style5-lolita"/>
          <p:cNvPicPr>
            <a:picLocks noChangeAspect="1" noChangeArrowheads="1"/>
          </p:cNvPicPr>
          <p:nvPr/>
        </p:nvPicPr>
        <p:blipFill>
          <a:blip r:embed="rId3" cstate="email"/>
          <a:srcRect/>
          <a:stretch>
            <a:fillRect/>
          </a:stretch>
        </p:blipFill>
        <p:spPr bwMode="auto">
          <a:xfrm>
            <a:off x="4800600" y="4267200"/>
            <a:ext cx="2152650"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smtClean="0"/>
              <a:t>المتاع</a:t>
            </a:r>
            <a:r>
              <a:rPr lang="en-US" b="1" dirty="0" err="1" smtClean="0"/>
              <a:t>Gynoecium</a:t>
            </a:r>
            <a:r>
              <a:rPr lang="en-US" b="1" dirty="0" smtClean="0"/>
              <a:t>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rtl="1"/>
            <a:r>
              <a:rPr lang="ar-SA" dirty="0" smtClean="0"/>
              <a:t>هو عضو التأنيث في الزهرة ويتركب من شكل منتفخ يسمى المبيض الذي يحتوي على البويضة وجزء مستطيل غالباً يسمى القلم </a:t>
            </a:r>
            <a:r>
              <a:rPr lang="en-US" dirty="0" smtClean="0">
                <a:solidFill>
                  <a:schemeClr val="tx2">
                    <a:lumMod val="75000"/>
                  </a:schemeClr>
                </a:solidFill>
              </a:rPr>
              <a:t>style</a:t>
            </a:r>
            <a:r>
              <a:rPr lang="ar-SA" dirty="0" smtClean="0"/>
              <a:t> الذي ينتهي بجزء مستقبل لحبوب اللقاح يسمى بالميسم </a:t>
            </a:r>
            <a:r>
              <a:rPr lang="en-US" dirty="0" smtClean="0">
                <a:solidFill>
                  <a:schemeClr val="tx2">
                    <a:lumMod val="75000"/>
                  </a:schemeClr>
                </a:solidFill>
              </a:rPr>
              <a:t>stigma</a:t>
            </a:r>
            <a:r>
              <a:rPr lang="ar-SA" dirty="0" smtClean="0"/>
              <a:t> ، وقد يكون الميسم فوق المبيض مباشرة بدون حامل وهو القلم.</a:t>
            </a:r>
            <a:endParaRPr lang="en-US" dirty="0" smtClean="0"/>
          </a:p>
          <a:p>
            <a:pPr algn="just" rtl="1">
              <a:buNone/>
            </a:pPr>
            <a:endParaRPr lang="en-US" dirty="0" smtClean="0"/>
          </a:p>
          <a:p>
            <a:pPr algn="just" rtl="1"/>
            <a:r>
              <a:rPr lang="ar-SA" dirty="0" smtClean="0"/>
              <a:t>وتسمى هذه الأجزاء الثلاثة </a:t>
            </a:r>
            <a:r>
              <a:rPr lang="ar-SA" dirty="0" smtClean="0">
                <a:solidFill>
                  <a:srgbClr val="99FF33"/>
                </a:solidFill>
              </a:rPr>
              <a:t>المبيض</a:t>
            </a:r>
            <a:r>
              <a:rPr lang="ar-SA" dirty="0" smtClean="0"/>
              <a:t> و</a:t>
            </a:r>
            <a:r>
              <a:rPr lang="ar-SA" dirty="0" smtClean="0">
                <a:solidFill>
                  <a:srgbClr val="C00000"/>
                </a:solidFill>
              </a:rPr>
              <a:t>القلم</a:t>
            </a:r>
            <a:r>
              <a:rPr lang="ar-SA" dirty="0" smtClean="0"/>
              <a:t> </a:t>
            </a:r>
            <a:r>
              <a:rPr lang="ar-SA" dirty="0" smtClean="0">
                <a:solidFill>
                  <a:srgbClr val="FFFF00"/>
                </a:solidFill>
              </a:rPr>
              <a:t>والميسم</a:t>
            </a:r>
            <a:r>
              <a:rPr lang="ar-SA" dirty="0" smtClean="0"/>
              <a:t> بالمدقة </a:t>
            </a:r>
            <a:r>
              <a:rPr lang="en-US" dirty="0" err="1" smtClean="0">
                <a:solidFill>
                  <a:schemeClr val="tx2">
                    <a:lumMod val="75000"/>
                  </a:schemeClr>
                </a:solidFill>
              </a:rPr>
              <a:t>pistl</a:t>
            </a:r>
            <a:r>
              <a:rPr lang="ar-SA" dirty="0" smtClean="0"/>
              <a:t> وهي مرادفة لكلمة </a:t>
            </a:r>
            <a:r>
              <a:rPr lang="en-US" dirty="0" err="1" smtClean="0">
                <a:solidFill>
                  <a:schemeClr val="tx2">
                    <a:lumMod val="75000"/>
                  </a:schemeClr>
                </a:solidFill>
              </a:rPr>
              <a:t>gynoecium</a:t>
            </a:r>
            <a:endParaRPr lang="en-US" dirty="0" smtClean="0">
              <a:solidFill>
                <a:schemeClr val="tx2">
                  <a:lumMod val="75000"/>
                </a:schemeClr>
              </a:solidFill>
            </a:endParaRP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اساسات تصنيف 4">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ing">
      <a:majorFont>
        <a:latin typeface="Arial"/>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cs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cs typeface="Times New Roman"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80BC2991256B4BBAB74A332D45CB4A" ma:contentTypeVersion="0" ma:contentTypeDescription="Create a new document." ma:contentTypeScope="" ma:versionID="884229b7f5633272ad59704c62e65e6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9988920-994A-4C6C-9EEE-57CEAB7D77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FF41ED8-EE7F-47CD-B026-C8C0295724F4}">
  <ds:schemaRefs>
    <ds:schemaRef ds:uri="http://schemas.microsoft.com/sharepoint/v3/contenttype/forms"/>
  </ds:schemaRefs>
</ds:datastoreItem>
</file>

<file path=customXml/itemProps3.xml><?xml version="1.0" encoding="utf-8"?>
<ds:datastoreItem xmlns:ds="http://schemas.openxmlformats.org/officeDocument/2006/customXml" ds:itemID="{63C8F143-A790-484E-91A6-AD80492B4F04}">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اساسات تصنيف 4</Template>
  <TotalTime>751</TotalTime>
  <Words>1293</Words>
  <Application>Microsoft Office PowerPoint</Application>
  <PresentationFormat>On-screen Show (4:3)</PresentationFormat>
  <Paragraphs>81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اساسات تصنيف 4</vt:lpstr>
      <vt:lpstr>أساسيات  تصنيف نباتات زهرية   222 نبت</vt:lpstr>
      <vt:lpstr>رؤية ورسالة جامعة الملك سعود</vt:lpstr>
      <vt:lpstr>رؤية ورسالة كليه العلوم</vt:lpstr>
      <vt:lpstr>رؤية ورسالة قسم النبات والأحياء الدقيقة</vt:lpstr>
      <vt:lpstr>Slide 5</vt:lpstr>
      <vt:lpstr>Slide 6</vt:lpstr>
      <vt:lpstr>Slide 7</vt:lpstr>
      <vt:lpstr>Slide 8</vt:lpstr>
      <vt:lpstr>المتاعGynoecium  </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تركيب البويضة المستقيمة</vt:lpstr>
      <vt:lpstr>Slide 23</vt:lpstr>
      <vt:lpstr>Slide 24</vt:lpstr>
      <vt:lpstr>Slide 25</vt:lpstr>
      <vt:lpstr>Slide 26</vt:lpstr>
      <vt:lpstr>Slide 27</vt:lpstr>
      <vt:lpstr>أنواع البويضات المختلفة :</vt:lpstr>
      <vt:lpstr>Slide 29</vt:lpstr>
      <vt:lpstr>Slide 30</vt:lpstr>
      <vt:lpstr>Slide 31</vt:lpstr>
      <vt:lpstr>Slide 32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أساسيات  تصنيف نباتات زهرية   222 نبت</dc:title>
  <dc:creator>Seham</dc:creator>
  <cp:lastModifiedBy>seham</cp:lastModifiedBy>
  <cp:revision>39</cp:revision>
  <cp:lastPrinted>1601-01-01T00:00:00Z</cp:lastPrinted>
  <dcterms:created xsi:type="dcterms:W3CDTF">2010-10-10T00:17:32Z</dcterms:created>
  <dcterms:modified xsi:type="dcterms:W3CDTF">2017-01-25T07:02:01Z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TC010756331033</vt:lpwstr>
  </property>
  <property fmtid="{D5CDD505-2E9C-101B-9397-08002B2CF9AE}" pid="3" name="ContentTypeId">
    <vt:lpwstr>0x0101009180BC2991256B4BBAB74A332D45CB4A</vt:lpwstr>
  </property>
</Properties>
</file>