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35"/>
  </p:notesMasterIdLst>
  <p:handoutMasterIdLst>
    <p:handoutMasterId r:id="rId36"/>
  </p:handoutMasterIdLst>
  <p:sldIdLst>
    <p:sldId id="267" r:id="rId5"/>
    <p:sldId id="268" r:id="rId6"/>
    <p:sldId id="325" r:id="rId7"/>
    <p:sldId id="269" r:id="rId8"/>
    <p:sldId id="282" r:id="rId9"/>
    <p:sldId id="310" r:id="rId10"/>
    <p:sldId id="280" r:id="rId11"/>
    <p:sldId id="281" r:id="rId12"/>
    <p:sldId id="285" r:id="rId13"/>
    <p:sldId id="286" r:id="rId14"/>
    <p:sldId id="287" r:id="rId15"/>
    <p:sldId id="311" r:id="rId16"/>
    <p:sldId id="288" r:id="rId17"/>
    <p:sldId id="305" r:id="rId18"/>
    <p:sldId id="284" r:id="rId19"/>
    <p:sldId id="291" r:id="rId20"/>
    <p:sldId id="314" r:id="rId21"/>
    <p:sldId id="289" r:id="rId22"/>
    <p:sldId id="323" r:id="rId23"/>
    <p:sldId id="312" r:id="rId24"/>
    <p:sldId id="313" r:id="rId25"/>
    <p:sldId id="290" r:id="rId26"/>
    <p:sldId id="324" r:id="rId27"/>
    <p:sldId id="315" r:id="rId28"/>
    <p:sldId id="316" r:id="rId29"/>
    <p:sldId id="317" r:id="rId30"/>
    <p:sldId id="318" r:id="rId31"/>
    <p:sldId id="320" r:id="rId32"/>
    <p:sldId id="321" r:id="rId33"/>
    <p:sldId id="322" r:id="rId34"/>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umimoji="1"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umimoji="1"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umimoji="1"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umimoji="1"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66"/>
    <a:srgbClr val="00FF00"/>
    <a:srgbClr val="FFCC00"/>
    <a:srgbClr val="00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727" autoAdjust="0"/>
  </p:normalViewPr>
  <p:slideViewPr>
    <p:cSldViewPr>
      <p:cViewPr varScale="1">
        <p:scale>
          <a:sx n="67" d="100"/>
          <a:sy n="67"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88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074"/>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3" name="Rectangle 3075"/>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15364" name="Rectangle 3076"/>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5365" name="Rectangle 3077"/>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3A2BFFA6-F8B3-419D-AB45-DFFA68293DB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026"/>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1" name="Rectangle 1027"/>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kumimoji="0" sz="1200">
                <a:latin typeface="Times New Roman" charset="0"/>
                <a:cs typeface="Times New Roman" charset="0"/>
              </a:defRPr>
            </a:lvl1pPr>
          </a:lstStyle>
          <a:p>
            <a:pPr>
              <a:defRPr/>
            </a:pPr>
            <a:endParaRPr lang="en-US"/>
          </a:p>
        </p:txBody>
      </p:sp>
      <p:sp>
        <p:nvSpPr>
          <p:cNvPr id="4608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1029"/>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1030"/>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kumimoji="0" sz="1200">
                <a:latin typeface="Times New Roman" charset="0"/>
                <a:cs typeface="Times New Roman" charset="0"/>
              </a:defRPr>
            </a:lvl1pPr>
          </a:lstStyle>
          <a:p>
            <a:pPr>
              <a:defRPr/>
            </a:pPr>
            <a:endParaRPr lang="en-US"/>
          </a:p>
        </p:txBody>
      </p:sp>
      <p:sp>
        <p:nvSpPr>
          <p:cNvPr id="17415" name="Rectangle 1031"/>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kumimoji="0" sz="1200">
                <a:latin typeface="Times New Roman" charset="0"/>
                <a:cs typeface="Times New Roman" charset="0"/>
              </a:defRPr>
            </a:lvl1pPr>
          </a:lstStyle>
          <a:p>
            <a:pPr>
              <a:defRPr/>
            </a:pPr>
            <a:fld id="{F7A0063E-37AF-426B-A966-ACDDD64E95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7758113" y="1463675"/>
            <a:ext cx="16902113" cy="10795000"/>
            <a:chOff x="-4887" y="922"/>
            <a:chExt cx="10647" cy="6800"/>
          </a:xfrm>
        </p:grpSpPr>
        <p:sp>
          <p:nvSpPr>
            <p:cNvPr id="5" name="Freeform 1027"/>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6" name="Arc 1028"/>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20485" name="Rectangle 1029"/>
          <p:cNvSpPr>
            <a:spLocks noGrp="1" noChangeArrowheads="1"/>
          </p:cNvSpPr>
          <p:nvPr>
            <p:ph type="ctrTitle" sz="quarter"/>
          </p:nvPr>
        </p:nvSpPr>
        <p:spPr>
          <a:xfrm>
            <a:off x="1293813" y="762000"/>
            <a:ext cx="7772400" cy="1143000"/>
          </a:xfrm>
        </p:spPr>
        <p:txBody>
          <a:bodyPr anchor="b"/>
          <a:lstStyle>
            <a:lvl1pPr>
              <a:defRPr/>
            </a:lvl1pPr>
          </a:lstStyle>
          <a:p>
            <a:r>
              <a:rPr lang="en-US" smtClean="0"/>
              <a:t>Click to edit Master title style</a:t>
            </a:r>
            <a:endParaRPr lang="en-US"/>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r>
              <a:rPr lang="en-US" smtClean="0"/>
              <a:t>Click to edit Master subtitle style</a:t>
            </a:r>
            <a:endParaRPr lang="en-US"/>
          </a:p>
        </p:txBody>
      </p:sp>
      <p:sp>
        <p:nvSpPr>
          <p:cNvPr id="7" name="Rectangle 1031"/>
          <p:cNvSpPr>
            <a:spLocks noGrp="1" noChangeArrowheads="1"/>
          </p:cNvSpPr>
          <p:nvPr>
            <p:ph type="dt" sz="quarter" idx="10"/>
          </p:nvPr>
        </p:nvSpPr>
        <p:spPr/>
        <p:txBody>
          <a:bodyPr/>
          <a:lstStyle>
            <a:lvl1pPr>
              <a:defRPr/>
            </a:lvl1pPr>
          </a:lstStyle>
          <a:p>
            <a:pPr>
              <a:defRPr/>
            </a:pPr>
            <a:endParaRPr lang="en-US"/>
          </a:p>
        </p:txBody>
      </p:sp>
      <p:sp>
        <p:nvSpPr>
          <p:cNvPr id="8" name="Rectangle 1032"/>
          <p:cNvSpPr>
            <a:spLocks noGrp="1" noChangeArrowheads="1"/>
          </p:cNvSpPr>
          <p:nvPr>
            <p:ph type="ftr" sz="quarter" idx="11"/>
          </p:nvPr>
        </p:nvSpPr>
        <p:spPr>
          <a:xfrm>
            <a:off x="1295400" y="6365875"/>
            <a:ext cx="4267200" cy="457200"/>
          </a:xfrm>
        </p:spPr>
        <p:txBody>
          <a:bodyPr/>
          <a:lstStyle>
            <a:lvl1pPr>
              <a:defRPr/>
            </a:lvl1pPr>
          </a:lstStyle>
          <a:p>
            <a:pPr>
              <a:defRPr/>
            </a:pPr>
            <a:endParaRPr lang="en-US"/>
          </a:p>
        </p:txBody>
      </p:sp>
      <p:sp>
        <p:nvSpPr>
          <p:cNvPr id="9" name="Rectangle 1033"/>
          <p:cNvSpPr>
            <a:spLocks noGrp="1" noChangeArrowheads="1"/>
          </p:cNvSpPr>
          <p:nvPr>
            <p:ph type="sldNum" sz="quarter" idx="12"/>
          </p:nvPr>
        </p:nvSpPr>
        <p:spPr/>
        <p:txBody>
          <a:bodyPr/>
          <a:lstStyle>
            <a:lvl2pPr lvl="1">
              <a:defRPr>
                <a:latin typeface="+mn-lt"/>
              </a:defRPr>
            </a:lvl2pPr>
          </a:lstStyle>
          <a:p>
            <a:pPr lvl="1">
              <a:defRPr/>
            </a:pPr>
            <a:fld id="{70F5EA5A-30A2-4B4E-B0F2-3B277B0D7AE9}" type="slidenum">
              <a:rPr lang="en-US"/>
              <a:pPr lvl="1">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3A191C0F-E8A9-4BB0-9A36-F9BBAA012F13}" type="slidenum">
              <a:rPr lang="en-US"/>
              <a:pPr lvl="1">
                <a:defRPr/>
              </a:pPr>
              <a:t>‹#›</a:t>
            </a:fld>
            <a:endParaRPr lang="en-US">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5EF948F-E706-41B5-9CD6-758D19E26744}" type="slidenum">
              <a:rPr lang="en-US"/>
              <a:pPr lvl="1">
                <a:defRPr/>
              </a:pPr>
              <a:t>‹#›</a:t>
            </a:fld>
            <a:endParaRPr lang="en-US">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7BA3C77B-4712-40BF-B080-F0D6FDFEE135}" type="slidenum">
              <a:rPr lang="en-US"/>
              <a:pPr lvl="1">
                <a:defRPr/>
              </a:pPr>
              <a:t>‹#›</a:t>
            </a:fld>
            <a:endParaRPr lang="en-US">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2pPr lvl="1">
              <a:defRPr/>
            </a:lvl2pPr>
          </a:lstStyle>
          <a:p>
            <a:pPr lvl="1">
              <a:defRPr/>
            </a:pPr>
            <a:fld id="{D2A66D77-3939-441F-AEA3-7A4CBDF4BAE0}" type="slidenum">
              <a:rPr lang="en-US"/>
              <a:pPr lvl="1">
                <a:defRPr/>
              </a:pPr>
              <a:t>‹#›</a:t>
            </a:fld>
            <a:endParaRPr lang="en-US">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E3B161B1-9E6E-43FA-A32C-DE1CD79D8ABA}" type="slidenum">
              <a:rPr lang="en-US"/>
              <a:pPr lvl="1">
                <a:defRPr/>
              </a:pPr>
              <a:t>‹#›</a:t>
            </a:fld>
            <a:endParaRPr lang="en-US">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2pPr lvl="1">
              <a:defRPr/>
            </a:lvl2pPr>
          </a:lstStyle>
          <a:p>
            <a:pPr lvl="1">
              <a:defRPr/>
            </a:pPr>
            <a:fld id="{7C2EF92C-D680-4192-B528-A392812B560E}" type="slidenum">
              <a:rPr lang="en-US"/>
              <a:pPr lvl="1">
                <a:defRPr/>
              </a:pPr>
              <a:t>‹#›</a:t>
            </a:fld>
            <a:endParaRPr lang="en-US">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2pPr lvl="1">
              <a:defRPr/>
            </a:lvl2pPr>
          </a:lstStyle>
          <a:p>
            <a:pPr lvl="1">
              <a:defRPr/>
            </a:pPr>
            <a:fld id="{830F2DE0-2F53-4297-BFAB-4B79288B8BED}" type="slidenum">
              <a:rPr lang="en-US"/>
              <a:pPr lvl="1">
                <a:defRPr/>
              </a:pPr>
              <a:t>‹#›</a:t>
            </a:fld>
            <a:endParaRPr lang="en-US">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2pPr lvl="1">
              <a:defRPr/>
            </a:lvl2pPr>
          </a:lstStyle>
          <a:p>
            <a:pPr lvl="1">
              <a:defRPr/>
            </a:pPr>
            <a:fld id="{3D4F03F5-5803-496E-A21A-2AE1EB6BCEC1}" type="slidenum">
              <a:rPr lang="en-US"/>
              <a:pPr lvl="1">
                <a:defRPr/>
              </a:pPr>
              <a:t>‹#›</a:t>
            </a:fld>
            <a:endParaRPr lang="en-US">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DBC0FBA3-E555-4868-9300-3633C4863B63}" type="slidenum">
              <a:rPr lang="en-US"/>
              <a:pPr lvl="1">
                <a:defRPr/>
              </a:pPr>
              <a:t>‹#›</a:t>
            </a:fld>
            <a:endParaRPr lang="en-US">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2pPr lvl="1">
              <a:defRPr/>
            </a:lvl2pPr>
          </a:lstStyle>
          <a:p>
            <a:pPr lvl="1">
              <a:defRPr/>
            </a:pPr>
            <a:fld id="{075CBEAF-83D9-497D-9D99-EC88C90ED520}" type="slidenum">
              <a:rPr lang="en-US"/>
              <a:pPr lvl="1">
                <a:defRPr/>
              </a:pPr>
              <a:t>‹#›</a:t>
            </a:fld>
            <a:endParaRPr lang="en-US">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w="9525">
              <a:noFill/>
              <a:round/>
              <a:headEnd type="none" w="sm" len="sm"/>
              <a:tailEnd type="none" w="sm" len="sm"/>
            </a:ln>
            <a:effectLst/>
          </p:spPr>
          <p:txBody>
            <a:bodyPr/>
            <a:lstStyle/>
            <a:p>
              <a:pPr>
                <a:defRPr/>
              </a:pPr>
              <a:endParaRPr lang="en-US">
                <a:latin typeface="Times New Roman" charset="0"/>
                <a:cs typeface="Times New Roman" charset="0"/>
              </a:endParaRPr>
            </a:p>
          </p:txBody>
        </p:sp>
        <p:sp>
          <p:nvSpPr>
            <p:cNvPr id="19460" name="Arc 2052"/>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p:spPr>
          <p:txBody>
            <a:bodyPr/>
            <a:lstStyle/>
            <a:p>
              <a:pPr>
                <a:defRPr/>
              </a:pPr>
              <a:endParaRPr lang="en-US">
                <a:latin typeface="Times New Roman" charset="0"/>
                <a:cs typeface="Times New Roman" charset="0"/>
              </a:endParaRPr>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2054"/>
          <p:cNvSpPr>
            <a:spLocks noGrp="1" noChangeArrowheads="1"/>
          </p:cNvSpPr>
          <p:nvPr>
            <p:ph type="body" idx="1"/>
          </p:nvPr>
        </p:nvSpPr>
        <p:spPr bwMode="auto">
          <a:xfrm>
            <a:off x="682625" y="1981200"/>
            <a:ext cx="7772400" cy="41148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atin typeface="Times New Roman" charset="0"/>
                <a:cs typeface="Times New Roman" charset="0"/>
              </a:defRPr>
            </a:lvl1pPr>
          </a:lstStyle>
          <a:p>
            <a:pPr>
              <a:defRPr/>
            </a:pPr>
            <a:endParaRPr lang="en-US"/>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kumimoji="0" sz="1400">
                <a:latin typeface="Times New Roman" charset="0"/>
                <a:cs typeface="Times New Roman" charset="0"/>
              </a:defRPr>
            </a:lvl1pPr>
          </a:lstStyle>
          <a:p>
            <a:pPr>
              <a:defRPr/>
            </a:pPr>
            <a:endParaRPr lang="en-US"/>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w="9525">
            <a:noFill/>
            <a:miter lim="800000"/>
            <a:headEnd/>
            <a:tailEnd/>
          </a:ln>
          <a:effectLst/>
        </p:spPr>
        <p:txBody>
          <a:bodyPr vert="horz" wrap="none" lIns="92075" tIns="0" rIns="92075" bIns="0" numCol="1" anchor="b" anchorCtr="0" compatLnSpc="1">
            <a:prstTxWarp prst="textNoShape">
              <a:avLst/>
            </a:prstTxWarp>
          </a:bodyPr>
          <a:lstStyle>
            <a:lvl2pPr lvl="1" algn="r">
              <a:defRPr kumimoji="0" sz="1400">
                <a:latin typeface="+mj-lt"/>
                <a:cs typeface="Times New Roman" charset="0"/>
              </a:defRPr>
            </a:lvl2pPr>
          </a:lstStyle>
          <a:p>
            <a:pPr lvl="1">
              <a:defRPr/>
            </a:pPr>
            <a:fld id="{F1D109BB-5BD8-4737-A4EB-5E99B2FA2652}" type="slidenum">
              <a:rPr lang="en-US"/>
              <a:pPr lvl="1">
                <a:defRPr/>
              </a:pPr>
              <a:t>‹#›</a:t>
            </a:fld>
            <a:endParaRPr lang="en-US"/>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Times New Roman" charset="0"/>
        </a:defRPr>
      </a:lvl9pPr>
    </p:titleStyle>
    <p:bodyStyle>
      <a:lvl1pPr marL="342900" indent="-342900" algn="l" rtl="0" eaLnBrk="1" fontAlgn="base" hangingPunct="1">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00CCFF"/>
        </a:buClr>
        <a:buSzPct val="65000"/>
        <a:buFont typeface="Wingdings" pitchFamily="2" charset="2"/>
        <a:buChar char="l"/>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sz="quarter"/>
          </p:nvPr>
        </p:nvSpPr>
        <p:spPr>
          <a:xfrm>
            <a:off x="762000" y="685800"/>
            <a:ext cx="7620000" cy="1905000"/>
          </a:xfrm>
        </p:spPr>
        <p:txBody>
          <a:bodyPr/>
          <a:lstStyle/>
          <a:p>
            <a:pPr algn="ctr" eaLnBrk="1" hangingPunct="1">
              <a:defRPr/>
            </a:pPr>
            <a:r>
              <a:rPr lang="ar-SA" sz="5400" b="1" dirty="0" smtClean="0">
                <a:solidFill>
                  <a:srgbClr val="FFFF00"/>
                </a:solidFill>
              </a:rPr>
              <a:t>أساسيات  تصنيف نباتات زهرية   222 نبت</a:t>
            </a:r>
            <a:endParaRPr lang="en-US" sz="5400" b="1" dirty="0">
              <a:solidFill>
                <a:srgbClr val="FFFF00"/>
              </a:solidFill>
            </a:endParaRPr>
          </a:p>
        </p:txBody>
      </p:sp>
      <p:sp>
        <p:nvSpPr>
          <p:cNvPr id="4101" name="Rectangle 5"/>
          <p:cNvSpPr>
            <a:spLocks noGrp="1" noChangeArrowheads="1"/>
          </p:cNvSpPr>
          <p:nvPr>
            <p:ph type="subTitle" sz="quarter" idx="1"/>
          </p:nvPr>
        </p:nvSpPr>
        <p:spPr>
          <a:xfrm>
            <a:off x="2514600" y="2895600"/>
            <a:ext cx="5638800" cy="457200"/>
          </a:xfrm>
        </p:spPr>
        <p:txBody>
          <a:bodyPr/>
          <a:lstStyle/>
          <a:p>
            <a:pPr algn="r" eaLnBrk="1" hangingPunct="1"/>
            <a:r>
              <a:rPr lang="ar-SA" smtClean="0"/>
              <a:t> د. نجاة عبد الوهاب بخاري</a:t>
            </a:r>
            <a:endParaRPr lang="en-US" smtClean="0"/>
          </a:p>
        </p:txBody>
      </p:sp>
      <p:sp>
        <p:nvSpPr>
          <p:cNvPr id="4" name="Rectangle 5"/>
          <p:cNvSpPr txBox="1">
            <a:spLocks noChangeArrowheads="1"/>
          </p:cNvSpPr>
          <p:nvPr/>
        </p:nvSpPr>
        <p:spPr bwMode="auto">
          <a:xfrm>
            <a:off x="1676400" y="3505200"/>
            <a:ext cx="6400800" cy="457200"/>
          </a:xfrm>
          <a:prstGeom prst="rect">
            <a:avLst/>
          </a:prstGeom>
          <a:noFill/>
          <a:ln w="9525">
            <a:noFill/>
            <a:miter lim="800000"/>
            <a:headEnd/>
            <a:tailEnd/>
          </a:ln>
          <a:effectLst/>
        </p:spPr>
        <p:txBody>
          <a:bodyPr lIns="92075" tIns="46038" rIns="92075" bIns="46038"/>
          <a:lstStyle/>
          <a:p>
            <a:pPr algn="r">
              <a:lnSpc>
                <a:spcPct val="70000"/>
              </a:lnSpc>
              <a:spcBef>
                <a:spcPct val="20000"/>
              </a:spcBef>
              <a:buClr>
                <a:schemeClr val="tx2"/>
              </a:buClr>
              <a:buSzPct val="75000"/>
              <a:buFont typeface="Wingdings" pitchFamily="2" charset="2"/>
              <a:buNone/>
              <a:defRPr/>
            </a:pPr>
            <a:r>
              <a:rPr kumimoji="0" lang="ar-SA" sz="3200" kern="0" dirty="0">
                <a:latin typeface="+mn-lt"/>
                <a:cs typeface="+mn-cs"/>
              </a:rPr>
              <a:t>قسم النبات والحياء الدقية – جامعة الملك سعود</a:t>
            </a:r>
            <a:endParaRPr kumimoji="0" lang="en-US" sz="3200" kern="0" dirty="0">
              <a:latin typeface="+mn-lt"/>
              <a:cs typeface="+mn-cs"/>
            </a:endParaRPr>
          </a:p>
        </p:txBody>
      </p:sp>
      <p:sp>
        <p:nvSpPr>
          <p:cNvPr id="5" name="Rectangle 5"/>
          <p:cNvSpPr txBox="1">
            <a:spLocks noChangeArrowheads="1"/>
          </p:cNvSpPr>
          <p:nvPr/>
        </p:nvSpPr>
        <p:spPr bwMode="auto">
          <a:xfrm>
            <a:off x="533400" y="5791200"/>
            <a:ext cx="2590800" cy="457200"/>
          </a:xfrm>
          <a:prstGeom prst="rect">
            <a:avLst/>
          </a:prstGeom>
          <a:noFill/>
          <a:ln w="9525">
            <a:noFill/>
            <a:miter lim="800000"/>
            <a:headEnd/>
            <a:tailEnd/>
          </a:ln>
          <a:effectLst/>
        </p:spPr>
        <p:txBody>
          <a:bodyPr lIns="92075" tIns="46038" rIns="92075" bIns="46038"/>
          <a:lstStyle/>
          <a:p>
            <a:pPr>
              <a:lnSpc>
                <a:spcPct val="70000"/>
              </a:lnSpc>
              <a:spcBef>
                <a:spcPct val="20000"/>
              </a:spcBef>
              <a:buClr>
                <a:schemeClr val="tx2"/>
              </a:buClr>
              <a:buSzPct val="75000"/>
              <a:buFont typeface="Wingdings" pitchFamily="2" charset="2"/>
              <a:buNone/>
              <a:defRPr/>
            </a:pPr>
            <a:r>
              <a:rPr kumimoji="0" lang="ar-SA" sz="3200" kern="0" dirty="0">
                <a:solidFill>
                  <a:srgbClr val="FFFF00"/>
                </a:solidFill>
                <a:latin typeface="+mn-lt"/>
                <a:cs typeface="+mn-cs"/>
              </a:rPr>
              <a:t>المحاضرة </a:t>
            </a:r>
            <a:r>
              <a:rPr kumimoji="0" lang="ar-SA" sz="3200" kern="0" dirty="0" smtClean="0">
                <a:solidFill>
                  <a:srgbClr val="FFFF00"/>
                </a:solidFill>
                <a:latin typeface="+mn-lt"/>
                <a:cs typeface="+mn-cs"/>
              </a:rPr>
              <a:t>الرابعه</a:t>
            </a:r>
            <a:endParaRPr kumimoji="0" lang="en-US" sz="3200" kern="0" dirty="0">
              <a:solidFill>
                <a:srgbClr val="FFFF00"/>
              </a:solidFill>
              <a:latin typeface="+mn-lt"/>
              <a:cs typeface="+mn-cs"/>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80">
                                          <p:stCondLst>
                                            <p:cond delay="0"/>
                                          </p:stCondLst>
                                        </p:cTn>
                                        <p:tgtEl>
                                          <p:spTgt spid="4100"/>
                                        </p:tgtEl>
                                      </p:cBhvr>
                                    </p:animEffect>
                                    <p:anim calcmode="lin" valueType="num">
                                      <p:cBhvr>
                                        <p:cTn id="8"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gtEl>
                                      </p:cBhvr>
                                      <p:to x="100000" y="60000"/>
                                    </p:animScale>
                                    <p:animScale>
                                      <p:cBhvr>
                                        <p:cTn id="14" dur="166" decel="50000">
                                          <p:stCondLst>
                                            <p:cond delay="676"/>
                                          </p:stCondLst>
                                        </p:cTn>
                                        <p:tgtEl>
                                          <p:spTgt spid="4100"/>
                                        </p:tgtEl>
                                      </p:cBhvr>
                                      <p:to x="100000" y="100000"/>
                                    </p:animScale>
                                    <p:animScale>
                                      <p:cBhvr>
                                        <p:cTn id="15" dur="26">
                                          <p:stCondLst>
                                            <p:cond delay="1312"/>
                                          </p:stCondLst>
                                        </p:cTn>
                                        <p:tgtEl>
                                          <p:spTgt spid="4100"/>
                                        </p:tgtEl>
                                      </p:cBhvr>
                                      <p:to x="100000" y="80000"/>
                                    </p:animScale>
                                    <p:animScale>
                                      <p:cBhvr>
                                        <p:cTn id="16" dur="166" decel="50000">
                                          <p:stCondLst>
                                            <p:cond delay="1338"/>
                                          </p:stCondLst>
                                        </p:cTn>
                                        <p:tgtEl>
                                          <p:spTgt spid="4100"/>
                                        </p:tgtEl>
                                      </p:cBhvr>
                                      <p:to x="100000" y="100000"/>
                                    </p:animScale>
                                    <p:animScale>
                                      <p:cBhvr>
                                        <p:cTn id="17" dur="26">
                                          <p:stCondLst>
                                            <p:cond delay="1642"/>
                                          </p:stCondLst>
                                        </p:cTn>
                                        <p:tgtEl>
                                          <p:spTgt spid="4100"/>
                                        </p:tgtEl>
                                      </p:cBhvr>
                                      <p:to x="100000" y="90000"/>
                                    </p:animScale>
                                    <p:animScale>
                                      <p:cBhvr>
                                        <p:cTn id="18" dur="166" decel="50000">
                                          <p:stCondLst>
                                            <p:cond delay="1668"/>
                                          </p:stCondLst>
                                        </p:cTn>
                                        <p:tgtEl>
                                          <p:spTgt spid="4100"/>
                                        </p:tgtEl>
                                      </p:cBhvr>
                                      <p:to x="100000" y="100000"/>
                                    </p:animScale>
                                    <p:animScale>
                                      <p:cBhvr>
                                        <p:cTn id="19" dur="26">
                                          <p:stCondLst>
                                            <p:cond delay="1808"/>
                                          </p:stCondLst>
                                        </p:cTn>
                                        <p:tgtEl>
                                          <p:spTgt spid="4100"/>
                                        </p:tgtEl>
                                      </p:cBhvr>
                                      <p:to x="100000" y="95000"/>
                                    </p:animScale>
                                    <p:animScale>
                                      <p:cBhvr>
                                        <p:cTn id="20" dur="166" decel="50000">
                                          <p:stCondLst>
                                            <p:cond delay="1834"/>
                                          </p:stCondLst>
                                        </p:cTn>
                                        <p:tgtEl>
                                          <p:spTgt spid="410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101">
                                            <p:txEl>
                                              <p:pRg st="0" end="0"/>
                                            </p:txEl>
                                          </p:spTgt>
                                        </p:tgtEl>
                                        <p:attrNameLst>
                                          <p:attrName>style.visibility</p:attrName>
                                        </p:attrNameLst>
                                      </p:cBhvr>
                                      <p:to>
                                        <p:strVal val="visible"/>
                                      </p:to>
                                    </p:set>
                                    <p:animEffect transition="in" filter="wipe(down)">
                                      <p:cBhvr>
                                        <p:cTn id="25" dur="580">
                                          <p:stCondLst>
                                            <p:cond delay="0"/>
                                          </p:stCondLst>
                                        </p:cTn>
                                        <p:tgtEl>
                                          <p:spTgt spid="4101">
                                            <p:txEl>
                                              <p:pRg st="0" end="0"/>
                                            </p:txEl>
                                          </p:spTgt>
                                        </p:tgtEl>
                                      </p:cBhvr>
                                    </p:animEffect>
                                    <p:anim calcmode="lin" valueType="num">
                                      <p:cBhvr>
                                        <p:cTn id="26" dur="1822" tmFilter="0,0; 0.14,0.36; 0.43,0.73; 0.71,0.91; 1.0,1.0">
                                          <p:stCondLst>
                                            <p:cond delay="0"/>
                                          </p:stCondLst>
                                        </p:cTn>
                                        <p:tgtEl>
                                          <p:spTgt spid="4101">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101">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101">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101">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101">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101">
                                            <p:txEl>
                                              <p:pRg st="0" end="0"/>
                                            </p:txEl>
                                          </p:spTgt>
                                        </p:tgtEl>
                                      </p:cBhvr>
                                      <p:to x="100000" y="60000"/>
                                    </p:animScale>
                                    <p:animScale>
                                      <p:cBhvr>
                                        <p:cTn id="32" dur="166" decel="50000">
                                          <p:stCondLst>
                                            <p:cond delay="676"/>
                                          </p:stCondLst>
                                        </p:cTn>
                                        <p:tgtEl>
                                          <p:spTgt spid="4101">
                                            <p:txEl>
                                              <p:pRg st="0" end="0"/>
                                            </p:txEl>
                                          </p:spTgt>
                                        </p:tgtEl>
                                      </p:cBhvr>
                                      <p:to x="100000" y="100000"/>
                                    </p:animScale>
                                    <p:animScale>
                                      <p:cBhvr>
                                        <p:cTn id="33" dur="26">
                                          <p:stCondLst>
                                            <p:cond delay="1312"/>
                                          </p:stCondLst>
                                        </p:cTn>
                                        <p:tgtEl>
                                          <p:spTgt spid="4101">
                                            <p:txEl>
                                              <p:pRg st="0" end="0"/>
                                            </p:txEl>
                                          </p:spTgt>
                                        </p:tgtEl>
                                      </p:cBhvr>
                                      <p:to x="100000" y="80000"/>
                                    </p:animScale>
                                    <p:animScale>
                                      <p:cBhvr>
                                        <p:cTn id="34" dur="166" decel="50000">
                                          <p:stCondLst>
                                            <p:cond delay="1338"/>
                                          </p:stCondLst>
                                        </p:cTn>
                                        <p:tgtEl>
                                          <p:spTgt spid="4101">
                                            <p:txEl>
                                              <p:pRg st="0" end="0"/>
                                            </p:txEl>
                                          </p:spTgt>
                                        </p:tgtEl>
                                      </p:cBhvr>
                                      <p:to x="100000" y="100000"/>
                                    </p:animScale>
                                    <p:animScale>
                                      <p:cBhvr>
                                        <p:cTn id="35" dur="26">
                                          <p:stCondLst>
                                            <p:cond delay="1642"/>
                                          </p:stCondLst>
                                        </p:cTn>
                                        <p:tgtEl>
                                          <p:spTgt spid="4101">
                                            <p:txEl>
                                              <p:pRg st="0" end="0"/>
                                            </p:txEl>
                                          </p:spTgt>
                                        </p:tgtEl>
                                      </p:cBhvr>
                                      <p:to x="100000" y="90000"/>
                                    </p:animScale>
                                    <p:animScale>
                                      <p:cBhvr>
                                        <p:cTn id="36" dur="166" decel="50000">
                                          <p:stCondLst>
                                            <p:cond delay="1668"/>
                                          </p:stCondLst>
                                        </p:cTn>
                                        <p:tgtEl>
                                          <p:spTgt spid="4101">
                                            <p:txEl>
                                              <p:pRg st="0" end="0"/>
                                            </p:txEl>
                                          </p:spTgt>
                                        </p:tgtEl>
                                      </p:cBhvr>
                                      <p:to x="100000" y="100000"/>
                                    </p:animScale>
                                    <p:animScale>
                                      <p:cBhvr>
                                        <p:cTn id="37" dur="26">
                                          <p:stCondLst>
                                            <p:cond delay="1808"/>
                                          </p:stCondLst>
                                        </p:cTn>
                                        <p:tgtEl>
                                          <p:spTgt spid="4101">
                                            <p:txEl>
                                              <p:pRg st="0" end="0"/>
                                            </p:txEl>
                                          </p:spTgt>
                                        </p:tgtEl>
                                      </p:cBhvr>
                                      <p:to x="100000" y="95000"/>
                                    </p:animScale>
                                    <p:animScale>
                                      <p:cBhvr>
                                        <p:cTn id="38" dur="166" decel="50000">
                                          <p:stCondLst>
                                            <p:cond delay="1834"/>
                                          </p:stCondLst>
                                        </p:cTn>
                                        <p:tgtEl>
                                          <p:spTgt spid="4101">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00" fill="hold"/>
                                        <p:tgtEl>
                                          <p:spTgt spid="5"/>
                                        </p:tgtEl>
                                        <p:attrNameLst>
                                          <p:attrName>ppt_x</p:attrName>
                                        </p:attrNameLst>
                                      </p:cBhvr>
                                      <p:tavLst>
                                        <p:tav tm="0">
                                          <p:val>
                                            <p:strVal val="#ppt_x-.2"/>
                                          </p:val>
                                        </p:tav>
                                        <p:tav tm="100000">
                                          <p:val>
                                            <p:strVal val="#ppt_x"/>
                                          </p:val>
                                        </p:tav>
                                      </p:tavLst>
                                    </p:anim>
                                    <p:anim calcmode="lin" valueType="num">
                                      <p:cBhvr>
                                        <p:cTn id="6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077200" cy="3505200"/>
          </a:xfrm>
        </p:spPr>
        <p:txBody>
          <a:bodyPr/>
          <a:lstStyle/>
          <a:p>
            <a:pPr algn="just" rtl="1">
              <a:buNone/>
            </a:pPr>
            <a:r>
              <a:rPr lang="ar-SA" sz="3600" dirty="0" smtClean="0">
                <a:solidFill>
                  <a:srgbClr val="FFFF66"/>
                </a:solidFill>
                <a:latin typeface="+mn-lt"/>
                <a:ea typeface="+mn-ea"/>
                <a:cs typeface="+mn-cs"/>
              </a:rPr>
              <a:t>طول الأسدية:</a:t>
            </a:r>
            <a:endParaRPr lang="en-US" sz="3600" dirty="0" smtClean="0">
              <a:solidFill>
                <a:srgbClr val="FFFF66"/>
              </a:solidFill>
              <a:latin typeface="+mn-lt"/>
              <a:ea typeface="+mn-ea"/>
              <a:cs typeface="+mn-cs"/>
            </a:endParaRPr>
          </a:p>
          <a:p>
            <a:pPr algn="just" rtl="1">
              <a:buNone/>
            </a:pPr>
            <a:r>
              <a:rPr lang="ar-SA" dirty="0" smtClean="0">
                <a:solidFill>
                  <a:schemeClr val="tx1"/>
                </a:solidFill>
                <a:latin typeface="+mn-lt"/>
                <a:ea typeface="+mn-ea"/>
                <a:cs typeface="+mn-cs"/>
              </a:rPr>
              <a:t>قد تكون الأسدية متساوية في الطول أو مختلفة كما في الفصيلة الصليبية حيث توجد 4 اسدية متساوية في الطول واثنتان قصيرتان وتسمى الأسدية في هذه الحالة طويلة الأربع </a:t>
            </a:r>
            <a:r>
              <a:rPr lang="en-US" dirty="0" err="1" smtClean="0">
                <a:solidFill>
                  <a:srgbClr val="FF0000"/>
                </a:solidFill>
                <a:latin typeface="+mn-lt"/>
                <a:ea typeface="+mn-ea"/>
                <a:cs typeface="+mn-cs"/>
              </a:rPr>
              <a:t>Tetradynamous</a:t>
            </a:r>
            <a:r>
              <a:rPr lang="ar-SA" dirty="0" smtClean="0">
                <a:solidFill>
                  <a:schemeClr val="tx1"/>
                </a:solidFill>
                <a:latin typeface="+mn-lt"/>
                <a:ea typeface="+mn-ea"/>
                <a:cs typeface="+mn-cs"/>
              </a:rPr>
              <a:t> ، وقد توجد سداتين طويلتين وأخريان قصيرتان كما في حنك السبع وتسمى الأسدية في هذه الحالة طويلة الأثتتين </a:t>
            </a:r>
            <a:r>
              <a:rPr lang="en-US" dirty="0" err="1" smtClean="0">
                <a:solidFill>
                  <a:srgbClr val="FF0000"/>
                </a:solidFill>
                <a:latin typeface="+mn-lt"/>
                <a:ea typeface="+mn-ea"/>
                <a:cs typeface="+mn-cs"/>
              </a:rPr>
              <a:t>Didynamous</a:t>
            </a:r>
            <a:r>
              <a:rPr lang="ar-SA" dirty="0" smtClean="0">
                <a:solidFill>
                  <a:schemeClr val="tx1"/>
                </a:solidFill>
                <a:latin typeface="+mn-lt"/>
                <a:ea typeface="+mn-ea"/>
                <a:cs typeface="+mn-cs"/>
              </a:rPr>
              <a:t> .</a:t>
            </a:r>
            <a:endParaRPr lang="en-US" dirty="0" smtClean="0">
              <a:solidFill>
                <a:schemeClr val="tx1"/>
              </a:solidFill>
              <a:latin typeface="+mn-lt"/>
              <a:ea typeface="+mn-ea"/>
              <a:cs typeface="+mn-cs"/>
            </a:endParaRPr>
          </a:p>
          <a:p>
            <a:pPr eaLnBrk="1" hangingPunct="1">
              <a:defRPr/>
            </a:pPr>
            <a:endParaRPr lang="en-US" dirty="0"/>
          </a:p>
        </p:txBody>
      </p:sp>
      <p:pic>
        <p:nvPicPr>
          <p:cNvPr id="20484" name="Picture 4"/>
          <p:cNvPicPr>
            <a:picLocks noChangeAspect="1" noChangeArrowheads="1"/>
          </p:cNvPicPr>
          <p:nvPr/>
        </p:nvPicPr>
        <p:blipFill>
          <a:blip r:embed="rId2" cstate="email"/>
          <a:srcRect/>
          <a:stretch>
            <a:fillRect/>
          </a:stretch>
        </p:blipFill>
        <p:spPr bwMode="auto">
          <a:xfrm>
            <a:off x="5486400" y="4191000"/>
            <a:ext cx="2595563" cy="2310465"/>
          </a:xfrm>
          <a:prstGeom prst="rect">
            <a:avLst/>
          </a:prstGeom>
          <a:noFill/>
          <a:ln w="9525">
            <a:noFill/>
            <a:miter lim="800000"/>
            <a:headEnd/>
            <a:tailEnd/>
          </a:ln>
          <a:effectLst/>
        </p:spPr>
      </p:pic>
      <p:pic>
        <p:nvPicPr>
          <p:cNvPr id="20485" name="Picture 5"/>
          <p:cNvPicPr>
            <a:picLocks noChangeAspect="1" noChangeArrowheads="1"/>
          </p:cNvPicPr>
          <p:nvPr/>
        </p:nvPicPr>
        <p:blipFill>
          <a:blip r:embed="rId3" cstate="email"/>
          <a:srcRect/>
          <a:stretch>
            <a:fillRect/>
          </a:stretch>
        </p:blipFill>
        <p:spPr bwMode="auto">
          <a:xfrm>
            <a:off x="1524000" y="4191000"/>
            <a:ext cx="2590800" cy="2344737"/>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20485"/>
                                        </p:tgtEl>
                                        <p:attrNameLst>
                                          <p:attrName>style.visibility</p:attrName>
                                        </p:attrNameLst>
                                      </p:cBhvr>
                                      <p:to>
                                        <p:strVal val="visible"/>
                                      </p:to>
                                    </p:set>
                                    <p:anim calcmode="lin" valueType="num">
                                      <p:cBhvr>
                                        <p:cTn id="25" dur="1000" fill="hold"/>
                                        <p:tgtEl>
                                          <p:spTgt spid="20485"/>
                                        </p:tgtEl>
                                        <p:attrNameLst>
                                          <p:attrName>ppt_x</p:attrName>
                                        </p:attrNameLst>
                                      </p:cBhvr>
                                      <p:tavLst>
                                        <p:tav tm="0">
                                          <p:val>
                                            <p:strVal val="#ppt_x-.2"/>
                                          </p:val>
                                        </p:tav>
                                        <p:tav tm="100000">
                                          <p:val>
                                            <p:strVal val="#ppt_x"/>
                                          </p:val>
                                        </p:tav>
                                      </p:tavLst>
                                    </p:anim>
                                    <p:anim calcmode="lin" valueType="num">
                                      <p:cBhvr>
                                        <p:cTn id="26" dur="1000" fill="hold"/>
                                        <p:tgtEl>
                                          <p:spTgt spid="2048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0485"/>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20484"/>
                                        </p:tgtEl>
                                        <p:attrNameLst>
                                          <p:attrName>style.visibility</p:attrName>
                                        </p:attrNameLst>
                                      </p:cBhvr>
                                      <p:to>
                                        <p:strVal val="visible"/>
                                      </p:to>
                                    </p:set>
                                    <p:anim calcmode="lin" valueType="num">
                                      <p:cBhvr>
                                        <p:cTn id="32" dur="1000" fill="hold"/>
                                        <p:tgtEl>
                                          <p:spTgt spid="20484"/>
                                        </p:tgtEl>
                                        <p:attrNameLst>
                                          <p:attrName>ppt_x</p:attrName>
                                        </p:attrNameLst>
                                      </p:cBhvr>
                                      <p:tavLst>
                                        <p:tav tm="0">
                                          <p:val>
                                            <p:strVal val="#ppt_x-.2"/>
                                          </p:val>
                                        </p:tav>
                                        <p:tav tm="100000">
                                          <p:val>
                                            <p:strVal val="#ppt_x"/>
                                          </p:val>
                                        </p:tav>
                                      </p:tavLst>
                                    </p:anim>
                                    <p:anim calcmode="lin" valueType="num">
                                      <p:cBhvr>
                                        <p:cTn id="33" dur="1000" fill="hold"/>
                                        <p:tgtEl>
                                          <p:spTgt spid="2048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382000" cy="3581400"/>
          </a:xfrm>
        </p:spPr>
        <p:txBody>
          <a:bodyPr/>
          <a:lstStyle/>
          <a:p>
            <a:pPr algn="just" rtl="1">
              <a:buNone/>
            </a:pPr>
            <a:r>
              <a:rPr lang="ar-SA" sz="3600" b="1" dirty="0" smtClean="0">
                <a:solidFill>
                  <a:srgbClr val="FFFF66"/>
                </a:solidFill>
                <a:latin typeface="+mn-lt"/>
                <a:ea typeface="+mn-ea"/>
                <a:cs typeface="+mn-cs"/>
              </a:rPr>
              <a:t>التحام الأسدية:</a:t>
            </a:r>
            <a:endParaRPr lang="en-US" sz="3600" b="1" dirty="0" smtClean="0">
              <a:solidFill>
                <a:srgbClr val="FFFF66"/>
              </a:solidFill>
              <a:latin typeface="+mn-lt"/>
              <a:ea typeface="+mn-ea"/>
              <a:cs typeface="+mn-cs"/>
            </a:endParaRPr>
          </a:p>
          <a:p>
            <a:pPr algn="just" rtl="1">
              <a:buNone/>
            </a:pPr>
            <a:r>
              <a:rPr lang="ar-SA" dirty="0" smtClean="0">
                <a:solidFill>
                  <a:schemeClr val="tx1"/>
                </a:solidFill>
                <a:latin typeface="+mn-lt"/>
                <a:ea typeface="+mn-ea"/>
                <a:cs typeface="+mn-cs"/>
              </a:rPr>
              <a:t>الأسدية قد تكون ملتحمة أو منفصلة حسب نوع النبات وهنا عدة أنواع لإلتحام في الأسدية منها:</a:t>
            </a:r>
            <a:endParaRPr lang="en-US" dirty="0" smtClean="0">
              <a:solidFill>
                <a:schemeClr val="tx1"/>
              </a:solidFill>
              <a:latin typeface="+mn-lt"/>
              <a:ea typeface="+mn-ea"/>
              <a:cs typeface="+mn-cs"/>
            </a:endParaRPr>
          </a:p>
          <a:p>
            <a:pPr lvl="0" algn="just" rtl="1">
              <a:buNone/>
            </a:pPr>
            <a:r>
              <a:rPr lang="ar-SA" b="1" u="sng" dirty="0" smtClean="0">
                <a:solidFill>
                  <a:srgbClr val="FFC000"/>
                </a:solidFill>
                <a:latin typeface="+mn-lt"/>
                <a:ea typeface="+mn-ea"/>
                <a:cs typeface="+mn-cs"/>
              </a:rPr>
              <a:t>التحام عن طريق الخيوط:</a:t>
            </a:r>
            <a:endParaRPr lang="en-US" u="sng" dirty="0" smtClean="0">
              <a:solidFill>
                <a:srgbClr val="FFC000"/>
              </a:solidFill>
              <a:latin typeface="+mn-lt"/>
              <a:ea typeface="+mn-ea"/>
              <a:cs typeface="+mn-cs"/>
            </a:endParaRPr>
          </a:p>
          <a:p>
            <a:pPr algn="just" rtl="1">
              <a:buNone/>
            </a:pPr>
            <a:r>
              <a:rPr lang="ar-SA" dirty="0" smtClean="0">
                <a:solidFill>
                  <a:schemeClr val="tx1"/>
                </a:solidFill>
                <a:latin typeface="+mn-lt"/>
                <a:ea typeface="+mn-ea"/>
                <a:cs typeface="+mn-cs"/>
              </a:rPr>
              <a:t>1-  فإذا التحمت هذه الخيوط في حزمة واحدة تسمى </a:t>
            </a:r>
            <a:r>
              <a:rPr lang="en-US" dirty="0" err="1" smtClean="0">
                <a:solidFill>
                  <a:srgbClr val="FF0000"/>
                </a:solidFill>
              </a:rPr>
              <a:t>M</a:t>
            </a:r>
            <a:r>
              <a:rPr lang="en-US" dirty="0" err="1" smtClean="0">
                <a:solidFill>
                  <a:srgbClr val="FF0000"/>
                </a:solidFill>
                <a:latin typeface="+mn-lt"/>
                <a:ea typeface="+mn-ea"/>
                <a:cs typeface="+mn-cs"/>
              </a:rPr>
              <a:t>onodelphous</a:t>
            </a:r>
            <a:r>
              <a:rPr lang="ar-SA" dirty="0" smtClean="0">
                <a:solidFill>
                  <a:schemeClr val="tx1"/>
                </a:solidFill>
                <a:latin typeface="+mn-lt"/>
                <a:ea typeface="+mn-ea"/>
                <a:cs typeface="+mn-cs"/>
              </a:rPr>
              <a:t> كما في الخبازى</a:t>
            </a:r>
            <a:r>
              <a:rPr lang="en-US" dirty="0" smtClean="0">
                <a:solidFill>
                  <a:schemeClr val="tx1"/>
                </a:solidFill>
                <a:latin typeface="+mn-lt"/>
                <a:ea typeface="+mn-ea"/>
                <a:cs typeface="+mn-cs"/>
              </a:rPr>
              <a:t> </a:t>
            </a:r>
            <a:r>
              <a:rPr lang="en-US" dirty="0" err="1" smtClean="0">
                <a:solidFill>
                  <a:srgbClr val="FF0000"/>
                </a:solidFill>
                <a:latin typeface="+mn-lt"/>
                <a:ea typeface="+mn-ea"/>
                <a:cs typeface="+mn-cs"/>
              </a:rPr>
              <a:t>Malva</a:t>
            </a:r>
            <a:r>
              <a:rPr lang="en-US" dirty="0" smtClean="0">
                <a:solidFill>
                  <a:schemeClr val="tx1"/>
                </a:solidFill>
                <a:latin typeface="+mn-lt"/>
                <a:ea typeface="+mn-ea"/>
                <a:cs typeface="+mn-cs"/>
              </a:rPr>
              <a:t> </a:t>
            </a:r>
            <a:r>
              <a:rPr lang="ar-SA" dirty="0" smtClean="0">
                <a:solidFill>
                  <a:schemeClr val="tx1"/>
                </a:solidFill>
                <a:latin typeface="+mn-lt"/>
                <a:ea typeface="+mn-ea"/>
                <a:cs typeface="+mn-cs"/>
              </a:rPr>
              <a:t> واكساليس</a:t>
            </a:r>
            <a:r>
              <a:rPr lang="en-US" dirty="0" smtClean="0">
                <a:solidFill>
                  <a:schemeClr val="tx1"/>
                </a:solidFill>
                <a:latin typeface="+mn-lt"/>
                <a:ea typeface="+mn-ea"/>
                <a:cs typeface="+mn-cs"/>
              </a:rPr>
              <a:t> </a:t>
            </a:r>
            <a:r>
              <a:rPr lang="en-US" dirty="0" err="1" smtClean="0">
                <a:solidFill>
                  <a:srgbClr val="FF0000"/>
                </a:solidFill>
                <a:latin typeface="+mn-lt"/>
                <a:ea typeface="+mn-ea"/>
                <a:cs typeface="+mn-cs"/>
              </a:rPr>
              <a:t>Oxalix</a:t>
            </a:r>
            <a:r>
              <a:rPr lang="en-US" dirty="0" smtClean="0">
                <a:solidFill>
                  <a:schemeClr val="tx1"/>
                </a:solidFill>
                <a:latin typeface="+mn-lt"/>
                <a:ea typeface="+mn-ea"/>
                <a:cs typeface="+mn-cs"/>
              </a:rPr>
              <a:t> </a:t>
            </a:r>
            <a:r>
              <a:rPr lang="ar-SA" dirty="0" smtClean="0">
                <a:solidFill>
                  <a:schemeClr val="tx1"/>
                </a:solidFill>
                <a:latin typeface="+mn-lt"/>
                <a:ea typeface="+mn-ea"/>
                <a:cs typeface="+mn-cs"/>
              </a:rPr>
              <a:t>.</a:t>
            </a:r>
            <a:endParaRPr lang="en-US" dirty="0" smtClean="0">
              <a:solidFill>
                <a:schemeClr val="tx1"/>
              </a:solidFill>
              <a:latin typeface="+mn-lt"/>
              <a:ea typeface="+mn-ea"/>
              <a:cs typeface="+mn-cs"/>
            </a:endParaRPr>
          </a:p>
          <a:p>
            <a:pPr algn="ctr" rtl="1">
              <a:buNone/>
            </a:pPr>
            <a:endParaRPr lang="en-US" dirty="0" smtClean="0">
              <a:solidFill>
                <a:schemeClr val="tx1"/>
              </a:solidFill>
              <a:latin typeface="+mn-lt"/>
              <a:ea typeface="+mn-ea"/>
              <a:cs typeface="+mn-cs"/>
            </a:endParaRPr>
          </a:p>
        </p:txBody>
      </p:sp>
      <p:pic>
        <p:nvPicPr>
          <p:cNvPr id="21509" name="Picture 5"/>
          <p:cNvPicPr>
            <a:picLocks noChangeAspect="1" noChangeArrowheads="1"/>
          </p:cNvPicPr>
          <p:nvPr/>
        </p:nvPicPr>
        <p:blipFill>
          <a:blip r:embed="rId2" cstate="email"/>
          <a:srcRect/>
          <a:stretch>
            <a:fillRect/>
          </a:stretch>
        </p:blipFill>
        <p:spPr bwMode="auto">
          <a:xfrm>
            <a:off x="1676400" y="4267200"/>
            <a:ext cx="4572000" cy="2125997"/>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509"/>
                                        </p:tgtEl>
                                        <p:attrNameLst>
                                          <p:attrName>style.visibility</p:attrName>
                                        </p:attrNameLst>
                                      </p:cBhvr>
                                      <p:to>
                                        <p:strVal val="visible"/>
                                      </p:to>
                                    </p:set>
                                    <p:anim calcmode="lin" valueType="num">
                                      <p:cBhvr additive="base">
                                        <p:cTn id="43" dur="500" fill="hold"/>
                                        <p:tgtEl>
                                          <p:spTgt spid="21509"/>
                                        </p:tgtEl>
                                        <p:attrNameLst>
                                          <p:attrName>ppt_x</p:attrName>
                                        </p:attrNameLst>
                                      </p:cBhvr>
                                      <p:tavLst>
                                        <p:tav tm="0">
                                          <p:val>
                                            <p:strVal val="#ppt_x"/>
                                          </p:val>
                                        </p:tav>
                                        <p:tav tm="100000">
                                          <p:val>
                                            <p:strVal val="#ppt_x"/>
                                          </p:val>
                                        </p:tav>
                                      </p:tavLst>
                                    </p:anim>
                                    <p:anim calcmode="lin" valueType="num">
                                      <p:cBhvr additive="base">
                                        <p:cTn id="44"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1676400"/>
          </a:xfrm>
        </p:spPr>
        <p:txBody>
          <a:bodyPr/>
          <a:lstStyle/>
          <a:p>
            <a:pPr algn="just" rtl="1">
              <a:buNone/>
            </a:pPr>
            <a:r>
              <a:rPr lang="ar-SA" dirty="0" smtClean="0">
                <a:solidFill>
                  <a:schemeClr val="tx1"/>
                </a:solidFill>
                <a:latin typeface="+mn-lt"/>
                <a:ea typeface="+mn-ea"/>
                <a:cs typeface="+mn-cs"/>
              </a:rPr>
              <a:t>2- قد تلتحم الخيوط في حزمتين مثل جنس الفول والبازلاء وتسمى ثنائي الحزمة </a:t>
            </a:r>
            <a:r>
              <a:rPr lang="en-US" dirty="0" smtClean="0">
                <a:solidFill>
                  <a:schemeClr val="tx1"/>
                </a:solidFill>
                <a:latin typeface="+mn-lt"/>
                <a:ea typeface="+mn-ea"/>
                <a:cs typeface="+mn-cs"/>
              </a:rPr>
              <a:t> </a:t>
            </a:r>
            <a:r>
              <a:rPr lang="en-US" dirty="0" err="1" smtClean="0">
                <a:solidFill>
                  <a:srgbClr val="FF0000"/>
                </a:solidFill>
                <a:latin typeface="+mn-lt"/>
                <a:ea typeface="+mn-ea"/>
                <a:cs typeface="+mn-cs"/>
              </a:rPr>
              <a:t>diadelphous</a:t>
            </a:r>
            <a:r>
              <a:rPr lang="ar-SA" dirty="0" smtClean="0">
                <a:solidFill>
                  <a:schemeClr val="tx1"/>
                </a:solidFill>
                <a:latin typeface="+mn-lt"/>
                <a:ea typeface="+mn-ea"/>
                <a:cs typeface="+mn-cs"/>
              </a:rPr>
              <a:t>. كما في الفول والبازيلاء "الفصيلة القرنية".</a:t>
            </a:r>
            <a:endParaRPr lang="en-US" dirty="0" smtClean="0">
              <a:solidFill>
                <a:schemeClr val="tx1"/>
              </a:solidFill>
              <a:latin typeface="+mn-lt"/>
              <a:ea typeface="+mn-ea"/>
              <a:cs typeface="+mn-cs"/>
            </a:endParaRPr>
          </a:p>
          <a:p>
            <a:pPr eaLnBrk="1" hangingPunct="1">
              <a:defRPr/>
            </a:pPr>
            <a:endParaRPr lang="en-US" dirty="0"/>
          </a:p>
        </p:txBody>
      </p:sp>
      <p:sp>
        <p:nvSpPr>
          <p:cNvPr id="4" name="Content Placeholder 2"/>
          <p:cNvSpPr txBox="1">
            <a:spLocks/>
          </p:cNvSpPr>
          <p:nvPr/>
        </p:nvSpPr>
        <p:spPr bwMode="auto">
          <a:xfrm>
            <a:off x="381000" y="3810000"/>
            <a:ext cx="8382000" cy="1371600"/>
          </a:xfrm>
          <a:prstGeom prst="rect">
            <a:avLst/>
          </a:prstGeom>
          <a:noFill/>
          <a:ln w="9525">
            <a:noFill/>
            <a:miter lim="800000"/>
            <a:headEnd/>
            <a:tailEnd/>
          </a:ln>
        </p:spPr>
        <p:txBody>
          <a:bodyPr vert="horz" wrap="square" lIns="182562" tIns="46038" rIns="182562" bIns="46038" numCol="1" anchor="t" anchorCtr="0" compatLnSpc="1">
            <a:prstTxWarp prst="textNoShape">
              <a:avLst/>
            </a:prstTxWarp>
          </a:bodyPr>
          <a:lstStyle/>
          <a:p>
            <a:pPr marL="342900" marR="0" lvl="0" indent="-342900" algn="just" defTabSz="914400" rtl="1" eaLnBrk="1" fontAlgn="base" latinLnBrk="0" hangingPunct="1">
              <a:lnSpc>
                <a:spcPct val="90000"/>
              </a:lnSpc>
              <a:spcBef>
                <a:spcPct val="20000"/>
              </a:spcBef>
              <a:spcAft>
                <a:spcPct val="0"/>
              </a:spcAft>
              <a:buClr>
                <a:schemeClr val="tx2"/>
              </a:buClr>
              <a:buSzPct val="75000"/>
              <a:buFont typeface="Wingdings" pitchFamily="2" charset="2"/>
              <a:buNone/>
              <a:tabLst/>
              <a:defRPr/>
            </a:pPr>
            <a:r>
              <a:rPr kumimoji="0" lang="ar-SA" sz="3200" b="0" i="0" u="none" strike="noStrike" kern="0" cap="none" spc="0" normalizeH="0" baseline="0" noProof="0" dirty="0" smtClean="0">
                <a:ln>
                  <a:noFill/>
                </a:ln>
                <a:solidFill>
                  <a:schemeClr val="tx1"/>
                </a:solidFill>
                <a:effectLst/>
                <a:uLnTx/>
                <a:uFillTx/>
                <a:latin typeface="+mn-lt"/>
                <a:ea typeface="+mn-ea"/>
                <a:cs typeface="+mn-cs"/>
              </a:rPr>
              <a:t>3- عندما تلتحم الأسدية في عدة حزم يقال للطلع في هذه الحالة "عديد الحزم" </a:t>
            </a:r>
            <a:r>
              <a:rPr kumimoji="0" lang="en-US" sz="3200" b="0" i="0" u="none" strike="noStrike" kern="0" cap="none" spc="0" normalizeH="0" baseline="0" noProof="0" dirty="0" err="1" smtClean="0">
                <a:ln>
                  <a:noFill/>
                </a:ln>
                <a:solidFill>
                  <a:srgbClr val="FF0000"/>
                </a:solidFill>
                <a:effectLst/>
                <a:uLnTx/>
                <a:uFillTx/>
                <a:latin typeface="+mn-lt"/>
                <a:ea typeface="+mn-ea"/>
                <a:cs typeface="+mn-cs"/>
              </a:rPr>
              <a:t>polyadelphous</a:t>
            </a:r>
            <a:r>
              <a:rPr kumimoji="0" lang="ar-SA" sz="3200" b="0" i="0" u="none" strike="noStrike" kern="0" cap="none" spc="0" normalizeH="0" baseline="0" noProof="0" dirty="0" smtClean="0">
                <a:ln>
                  <a:noFill/>
                </a:ln>
                <a:solidFill>
                  <a:schemeClr val="tx1"/>
                </a:solidFill>
                <a:effectLst/>
                <a:uLnTx/>
                <a:uFillTx/>
                <a:latin typeface="+mn-lt"/>
                <a:ea typeface="+mn-ea"/>
                <a:cs typeface="+mn-cs"/>
              </a:rPr>
              <a:t> كما في الملوخية والموالح والبرتقال </a:t>
            </a:r>
            <a:r>
              <a:rPr kumimoji="0" lang="en-US" sz="3200" b="0" i="0" u="none" strike="noStrike" kern="0" cap="none" spc="0" normalizeH="0" baseline="0" noProof="0" dirty="0" smtClean="0">
                <a:ln>
                  <a:noFill/>
                </a:ln>
                <a:solidFill>
                  <a:schemeClr val="tx1"/>
                </a:solidFill>
                <a:effectLst/>
                <a:uLnTx/>
                <a:uFillTx/>
                <a:latin typeface="+mn-lt"/>
                <a:ea typeface="+mn-ea"/>
                <a:cs typeface="+mn-cs"/>
              </a:rPr>
              <a:t>citrus</a:t>
            </a:r>
          </a:p>
          <a:p>
            <a:pPr marL="342900" marR="0" lvl="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Char char="l"/>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pic>
        <p:nvPicPr>
          <p:cNvPr id="71682" name="Picture 2"/>
          <p:cNvPicPr>
            <a:picLocks noChangeAspect="1" noChangeArrowheads="1"/>
          </p:cNvPicPr>
          <p:nvPr/>
        </p:nvPicPr>
        <p:blipFill>
          <a:blip r:embed="rId2" cstate="email"/>
          <a:srcRect/>
          <a:stretch>
            <a:fillRect/>
          </a:stretch>
        </p:blipFill>
        <p:spPr bwMode="auto">
          <a:xfrm>
            <a:off x="533400" y="1447800"/>
            <a:ext cx="3922713" cy="2104178"/>
          </a:xfrm>
          <a:prstGeom prst="rect">
            <a:avLst/>
          </a:prstGeom>
          <a:noFill/>
          <a:ln w="9525">
            <a:noFill/>
            <a:miter lim="800000"/>
            <a:headEnd/>
            <a:tailEnd/>
          </a:ln>
          <a:effectLst/>
        </p:spPr>
      </p:pic>
      <p:pic>
        <p:nvPicPr>
          <p:cNvPr id="71683" name="Picture 3"/>
          <p:cNvPicPr>
            <a:picLocks noChangeAspect="1" noChangeArrowheads="1"/>
          </p:cNvPicPr>
          <p:nvPr/>
        </p:nvPicPr>
        <p:blipFill>
          <a:blip r:embed="rId3" cstate="email"/>
          <a:srcRect/>
          <a:stretch>
            <a:fillRect/>
          </a:stretch>
        </p:blipFill>
        <p:spPr bwMode="auto">
          <a:xfrm>
            <a:off x="685800" y="4953000"/>
            <a:ext cx="3385256" cy="17526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71682"/>
                                        </p:tgtEl>
                                        <p:attrNameLst>
                                          <p:attrName>style.visibility</p:attrName>
                                        </p:attrNameLst>
                                      </p:cBhvr>
                                      <p:to>
                                        <p:strVal val="visible"/>
                                      </p:to>
                                    </p:set>
                                    <p:anim calcmode="lin" valueType="num">
                                      <p:cBhvr>
                                        <p:cTn id="16" dur="500" fill="hold"/>
                                        <p:tgtEl>
                                          <p:spTgt spid="71682"/>
                                        </p:tgtEl>
                                        <p:attrNameLst>
                                          <p:attrName>ppt_w</p:attrName>
                                        </p:attrNameLst>
                                      </p:cBhvr>
                                      <p:tavLst>
                                        <p:tav tm="0">
                                          <p:val>
                                            <p:strVal val="#ppt_w*0.05"/>
                                          </p:val>
                                        </p:tav>
                                        <p:tav tm="100000">
                                          <p:val>
                                            <p:strVal val="#ppt_w"/>
                                          </p:val>
                                        </p:tav>
                                      </p:tavLst>
                                    </p:anim>
                                    <p:anim calcmode="lin" valueType="num">
                                      <p:cBhvr>
                                        <p:cTn id="17" dur="500" fill="hold"/>
                                        <p:tgtEl>
                                          <p:spTgt spid="71682"/>
                                        </p:tgtEl>
                                        <p:attrNameLst>
                                          <p:attrName>ppt_h</p:attrName>
                                        </p:attrNameLst>
                                      </p:cBhvr>
                                      <p:tavLst>
                                        <p:tav tm="0">
                                          <p:val>
                                            <p:strVal val="#ppt_h"/>
                                          </p:val>
                                        </p:tav>
                                        <p:tav tm="100000">
                                          <p:val>
                                            <p:strVal val="#ppt_h"/>
                                          </p:val>
                                        </p:tav>
                                      </p:tavLst>
                                    </p:anim>
                                    <p:anim calcmode="lin" valueType="num">
                                      <p:cBhvr>
                                        <p:cTn id="18" dur="500" fill="hold"/>
                                        <p:tgtEl>
                                          <p:spTgt spid="71682"/>
                                        </p:tgtEl>
                                        <p:attrNameLst>
                                          <p:attrName>ppt_x</p:attrName>
                                        </p:attrNameLst>
                                      </p:cBhvr>
                                      <p:tavLst>
                                        <p:tav tm="0">
                                          <p:val>
                                            <p:strVal val="#ppt_x-.2"/>
                                          </p:val>
                                        </p:tav>
                                        <p:tav tm="100000">
                                          <p:val>
                                            <p:strVal val="#ppt_x"/>
                                          </p:val>
                                        </p:tav>
                                      </p:tavLst>
                                    </p:anim>
                                    <p:anim calcmode="lin" valueType="num">
                                      <p:cBhvr>
                                        <p:cTn id="19" dur="500" fill="hold"/>
                                        <p:tgtEl>
                                          <p:spTgt spid="71682"/>
                                        </p:tgtEl>
                                        <p:attrNameLst>
                                          <p:attrName>ppt_y</p:attrName>
                                        </p:attrNameLst>
                                      </p:cBhvr>
                                      <p:tavLst>
                                        <p:tav tm="0">
                                          <p:val>
                                            <p:strVal val="#ppt_y"/>
                                          </p:val>
                                        </p:tav>
                                        <p:tav tm="100000">
                                          <p:val>
                                            <p:strVal val="#ppt_y"/>
                                          </p:val>
                                        </p:tav>
                                      </p:tavLst>
                                    </p:anim>
                                    <p:animEffect transition="in" filter="fade">
                                      <p:cBhvr>
                                        <p:cTn id="20" dur="500"/>
                                        <p:tgtEl>
                                          <p:spTgt spid="71682"/>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26"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7"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8"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71683"/>
                                        </p:tgtEl>
                                        <p:attrNameLst>
                                          <p:attrName>style.visibility</p:attrName>
                                        </p:attrNameLst>
                                      </p:cBhvr>
                                      <p:to>
                                        <p:strVal val="visible"/>
                                      </p:to>
                                    </p:set>
                                    <p:anim calcmode="lin" valueType="num">
                                      <p:cBhvr>
                                        <p:cTn id="34" dur="500" fill="hold"/>
                                        <p:tgtEl>
                                          <p:spTgt spid="71683"/>
                                        </p:tgtEl>
                                        <p:attrNameLst>
                                          <p:attrName>ppt_w</p:attrName>
                                        </p:attrNameLst>
                                      </p:cBhvr>
                                      <p:tavLst>
                                        <p:tav tm="0">
                                          <p:val>
                                            <p:strVal val="#ppt_w*2.5"/>
                                          </p:val>
                                        </p:tav>
                                        <p:tav tm="100000">
                                          <p:val>
                                            <p:strVal val="#ppt_w"/>
                                          </p:val>
                                        </p:tav>
                                      </p:tavLst>
                                    </p:anim>
                                    <p:anim calcmode="lin" valueType="num">
                                      <p:cBhvr>
                                        <p:cTn id="35" dur="500" fill="hold"/>
                                        <p:tgtEl>
                                          <p:spTgt spid="71683"/>
                                        </p:tgtEl>
                                        <p:attrNameLst>
                                          <p:attrName>ppt_h</p:attrName>
                                        </p:attrNameLst>
                                      </p:cBhvr>
                                      <p:tavLst>
                                        <p:tav tm="0">
                                          <p:val>
                                            <p:strVal val="#ppt_h*0.01"/>
                                          </p:val>
                                        </p:tav>
                                        <p:tav tm="100000">
                                          <p:val>
                                            <p:strVal val="#ppt_h"/>
                                          </p:val>
                                        </p:tav>
                                      </p:tavLst>
                                    </p:anim>
                                    <p:anim calcmode="lin" valueType="num">
                                      <p:cBhvr>
                                        <p:cTn id="36" dur="500" fill="hold"/>
                                        <p:tgtEl>
                                          <p:spTgt spid="71683"/>
                                        </p:tgtEl>
                                        <p:attrNameLst>
                                          <p:attrName>ppt_x</p:attrName>
                                        </p:attrNameLst>
                                      </p:cBhvr>
                                      <p:tavLst>
                                        <p:tav tm="0">
                                          <p:val>
                                            <p:strVal val="#ppt_x"/>
                                          </p:val>
                                        </p:tav>
                                        <p:tav tm="100000">
                                          <p:val>
                                            <p:strVal val="#ppt_x"/>
                                          </p:val>
                                        </p:tav>
                                      </p:tavLst>
                                    </p:anim>
                                    <p:anim calcmode="lin" valueType="num">
                                      <p:cBhvr>
                                        <p:cTn id="37" dur="500" fill="hold"/>
                                        <p:tgtEl>
                                          <p:spTgt spid="71683"/>
                                        </p:tgtEl>
                                        <p:attrNameLst>
                                          <p:attrName>ppt_y</p:attrName>
                                        </p:attrNameLst>
                                      </p:cBhvr>
                                      <p:tavLst>
                                        <p:tav tm="0">
                                          <p:val>
                                            <p:strVal val="#ppt_h+1"/>
                                          </p:val>
                                        </p:tav>
                                        <p:tav tm="100000">
                                          <p:val>
                                            <p:strVal val="#ppt_y"/>
                                          </p:val>
                                        </p:tav>
                                      </p:tavLst>
                                    </p:anim>
                                    <p:animEffect transition="in" filter="fade">
                                      <p:cBhvr>
                                        <p:cTn id="38"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838200" y="838200"/>
            <a:ext cx="7924800" cy="3810000"/>
          </a:xfrm>
        </p:spPr>
        <p:txBody>
          <a:bodyPr/>
          <a:lstStyle/>
          <a:p>
            <a:pPr lvl="0" algn="r" rtl="1">
              <a:buNone/>
            </a:pPr>
            <a:r>
              <a:rPr lang="ar-SA" b="1" dirty="0" smtClean="0">
                <a:solidFill>
                  <a:srgbClr val="FFC000"/>
                </a:solidFill>
                <a:latin typeface="+mn-lt"/>
                <a:ea typeface="+mn-ea"/>
                <a:cs typeface="+mn-cs"/>
              </a:rPr>
              <a:t>التحام عن طريق المتوك:</a:t>
            </a:r>
            <a:endParaRPr lang="en-US" b="1" dirty="0" smtClean="0">
              <a:solidFill>
                <a:srgbClr val="FFC000"/>
              </a:solidFill>
              <a:latin typeface="+mn-lt"/>
              <a:ea typeface="+mn-ea"/>
              <a:cs typeface="+mn-cs"/>
            </a:endParaRPr>
          </a:p>
          <a:p>
            <a:pPr algn="r" rtl="1">
              <a:buNone/>
            </a:pPr>
            <a:r>
              <a:rPr lang="ar-SA" dirty="0" smtClean="0">
                <a:solidFill>
                  <a:schemeClr val="tx1"/>
                </a:solidFill>
                <a:latin typeface="+mn-lt"/>
                <a:ea typeface="+mn-ea"/>
                <a:cs typeface="+mn-cs"/>
              </a:rPr>
              <a:t>1- الأنبوبة المتكية </a:t>
            </a:r>
            <a:r>
              <a:rPr lang="en-US" dirty="0" smtClean="0">
                <a:solidFill>
                  <a:srgbClr val="FF0000"/>
                </a:solidFill>
                <a:latin typeface="+mn-lt"/>
                <a:ea typeface="+mn-ea"/>
                <a:cs typeface="+mn-cs"/>
              </a:rPr>
              <a:t>Anther tube</a:t>
            </a:r>
          </a:p>
          <a:p>
            <a:pPr algn="r" rtl="1">
              <a:buNone/>
            </a:pPr>
            <a:endParaRPr lang="en-US" dirty="0" smtClean="0"/>
          </a:p>
          <a:p>
            <a:pPr algn="r" rtl="1">
              <a:buNone/>
            </a:pPr>
            <a:endParaRPr lang="en-US" dirty="0" smtClean="0">
              <a:solidFill>
                <a:schemeClr val="tx1"/>
              </a:solidFill>
              <a:latin typeface="+mn-lt"/>
              <a:ea typeface="+mn-ea"/>
              <a:cs typeface="+mn-cs"/>
            </a:endParaRPr>
          </a:p>
          <a:p>
            <a:pPr algn="r" rtl="1">
              <a:buNone/>
            </a:pPr>
            <a:endParaRPr lang="en-US" dirty="0" smtClean="0">
              <a:solidFill>
                <a:schemeClr val="tx1"/>
              </a:solidFill>
              <a:latin typeface="+mn-lt"/>
              <a:ea typeface="+mn-ea"/>
              <a:cs typeface="+mn-cs"/>
            </a:endParaRPr>
          </a:p>
          <a:p>
            <a:pPr algn="just" rtl="1">
              <a:buNone/>
            </a:pPr>
            <a:r>
              <a:rPr lang="ar-SA" dirty="0" smtClean="0">
                <a:solidFill>
                  <a:schemeClr val="tx1"/>
                </a:solidFill>
                <a:latin typeface="+mn-lt"/>
                <a:ea typeface="+mn-ea"/>
                <a:cs typeface="+mn-cs"/>
              </a:rPr>
              <a:t>2- الرأس سدائية المتاعية </a:t>
            </a:r>
            <a:r>
              <a:rPr lang="en-US" dirty="0" err="1" smtClean="0">
                <a:solidFill>
                  <a:srgbClr val="FF0000"/>
                </a:solidFill>
                <a:latin typeface="+mn-lt"/>
                <a:ea typeface="+mn-ea"/>
                <a:cs typeface="+mn-cs"/>
              </a:rPr>
              <a:t>Gynostegium</a:t>
            </a:r>
            <a:r>
              <a:rPr lang="ar-SA" dirty="0" smtClean="0">
                <a:solidFill>
                  <a:schemeClr val="tx1"/>
                </a:solidFill>
                <a:latin typeface="+mn-lt"/>
                <a:ea typeface="+mn-ea"/>
                <a:cs typeface="+mn-cs"/>
              </a:rPr>
              <a:t> كما في العشار "الفصيلة العشارية".</a:t>
            </a:r>
            <a:endParaRPr lang="en-US" dirty="0" smtClean="0">
              <a:solidFill>
                <a:schemeClr val="tx1"/>
              </a:solidFill>
              <a:latin typeface="+mn-lt"/>
              <a:ea typeface="+mn-ea"/>
              <a:cs typeface="+mn-cs"/>
            </a:endParaRPr>
          </a:p>
          <a:p>
            <a:pPr algn="just" rtl="1" eaLnBrk="1" hangingPunct="1">
              <a:buFont typeface="Wingdings" pitchFamily="2" charset="2"/>
              <a:buNone/>
            </a:pPr>
            <a:endParaRPr lang="en-US" dirty="0" smtClean="0"/>
          </a:p>
        </p:txBody>
      </p:sp>
      <p:pic>
        <p:nvPicPr>
          <p:cNvPr id="22531" name="Picture 3"/>
          <p:cNvPicPr>
            <a:picLocks noChangeAspect="1" noChangeArrowheads="1"/>
          </p:cNvPicPr>
          <p:nvPr/>
        </p:nvPicPr>
        <p:blipFill>
          <a:blip r:embed="rId2" cstate="email"/>
          <a:srcRect/>
          <a:stretch>
            <a:fillRect/>
          </a:stretch>
        </p:blipFill>
        <p:spPr bwMode="auto">
          <a:xfrm>
            <a:off x="381000" y="1600200"/>
            <a:ext cx="3272589" cy="1680519"/>
          </a:xfrm>
          <a:prstGeom prst="rect">
            <a:avLst/>
          </a:prstGeom>
          <a:noFill/>
          <a:ln w="9525">
            <a:noFill/>
            <a:miter lim="800000"/>
            <a:headEnd/>
            <a:tailEnd/>
          </a:ln>
          <a:effectLst/>
        </p:spPr>
      </p:pic>
      <p:pic>
        <p:nvPicPr>
          <p:cNvPr id="22532" name="Picture 4"/>
          <p:cNvPicPr>
            <a:picLocks noChangeAspect="1" noChangeArrowheads="1"/>
          </p:cNvPicPr>
          <p:nvPr/>
        </p:nvPicPr>
        <p:blipFill>
          <a:blip r:embed="rId3" cstate="email"/>
          <a:srcRect/>
          <a:stretch>
            <a:fillRect/>
          </a:stretch>
        </p:blipFill>
        <p:spPr bwMode="auto">
          <a:xfrm>
            <a:off x="838200" y="4648200"/>
            <a:ext cx="2914650" cy="163512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500" fill="hold"/>
                                        <p:tgtEl>
                                          <p:spTgt spid="22530">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22530">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22530">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225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22530">
                                            <p:txEl>
                                              <p:pRg st="1" end="1"/>
                                            </p:txEl>
                                          </p:spTgt>
                                        </p:tgtEl>
                                        <p:attrNameLst>
                                          <p:attrName>style.visibility</p:attrName>
                                        </p:attrNameLst>
                                      </p:cBhvr>
                                      <p:to>
                                        <p:strVal val="visible"/>
                                      </p:to>
                                    </p:set>
                                    <p:anim calcmode="lin" valueType="num">
                                      <p:cBhvr>
                                        <p:cTn id="16" dur="500" fill="hold"/>
                                        <p:tgtEl>
                                          <p:spTgt spid="22530">
                                            <p:txEl>
                                              <p:pRg st="1" end="1"/>
                                            </p:txEl>
                                          </p:spTgt>
                                        </p:tgtEl>
                                        <p:attrNameLst>
                                          <p:attrName>ppt_w</p:attrName>
                                        </p:attrNameLst>
                                      </p:cBhvr>
                                      <p:tavLst>
                                        <p:tav tm="0">
                                          <p:val>
                                            <p:strVal val="#ppt_w*2.5"/>
                                          </p:val>
                                        </p:tav>
                                        <p:tav tm="100000">
                                          <p:val>
                                            <p:strVal val="#ppt_w"/>
                                          </p:val>
                                        </p:tav>
                                      </p:tavLst>
                                    </p:anim>
                                    <p:anim calcmode="lin" valueType="num">
                                      <p:cBhvr>
                                        <p:cTn id="17" dur="500" fill="hold"/>
                                        <p:tgtEl>
                                          <p:spTgt spid="22530">
                                            <p:txEl>
                                              <p:pRg st="1" end="1"/>
                                            </p:txEl>
                                          </p:spTgt>
                                        </p:tgtEl>
                                        <p:attrNameLst>
                                          <p:attrName>ppt_h</p:attrName>
                                        </p:attrNameLst>
                                      </p:cBhvr>
                                      <p:tavLst>
                                        <p:tav tm="0">
                                          <p:val>
                                            <p:strVal val="#ppt_h*0.01"/>
                                          </p:val>
                                        </p:tav>
                                        <p:tav tm="100000">
                                          <p:val>
                                            <p:strVal val="#ppt_h"/>
                                          </p:val>
                                        </p:tav>
                                      </p:tavLst>
                                    </p:anim>
                                    <p:anim calcmode="lin" valueType="num">
                                      <p:cBhvr>
                                        <p:cTn id="18" dur="5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2530">
                                            <p:txEl>
                                              <p:pRg st="1" end="1"/>
                                            </p:txEl>
                                          </p:spTgt>
                                        </p:tgtEl>
                                        <p:attrNameLst>
                                          <p:attrName>ppt_y</p:attrName>
                                        </p:attrNameLst>
                                      </p:cBhvr>
                                      <p:tavLst>
                                        <p:tav tm="0">
                                          <p:val>
                                            <p:strVal val="#ppt_h+1"/>
                                          </p:val>
                                        </p:tav>
                                        <p:tav tm="100000">
                                          <p:val>
                                            <p:strVal val="#ppt_y"/>
                                          </p:val>
                                        </p:tav>
                                      </p:tavLst>
                                    </p:anim>
                                    <p:animEffect transition="in" filter="fade">
                                      <p:cBhvr>
                                        <p:cTn id="20" dur="500"/>
                                        <p:tgtEl>
                                          <p:spTgt spid="2253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22531"/>
                                        </p:tgtEl>
                                        <p:attrNameLst>
                                          <p:attrName>style.visibility</p:attrName>
                                        </p:attrNameLst>
                                      </p:cBhvr>
                                      <p:to>
                                        <p:strVal val="visible"/>
                                      </p:to>
                                    </p:set>
                                    <p:anim calcmode="lin" valueType="num">
                                      <p:cBhvr>
                                        <p:cTn id="25" dur="1000" fill="hold"/>
                                        <p:tgtEl>
                                          <p:spTgt spid="22531"/>
                                        </p:tgtEl>
                                        <p:attrNameLst>
                                          <p:attrName>ppt_x</p:attrName>
                                        </p:attrNameLst>
                                      </p:cBhvr>
                                      <p:tavLst>
                                        <p:tav tm="0">
                                          <p:val>
                                            <p:strVal val="#ppt_x-.2"/>
                                          </p:val>
                                        </p:tav>
                                        <p:tav tm="100000">
                                          <p:val>
                                            <p:strVal val="#ppt_x"/>
                                          </p:val>
                                        </p:tav>
                                      </p:tavLst>
                                    </p:anim>
                                    <p:anim calcmode="lin" valueType="num">
                                      <p:cBhvr>
                                        <p:cTn id="26" dur="1000" fill="hold"/>
                                        <p:tgtEl>
                                          <p:spTgt spid="2253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2531"/>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nodeType="clickEffect">
                                  <p:stCondLst>
                                    <p:cond delay="0"/>
                                  </p:stCondLst>
                                  <p:childTnLst>
                                    <p:set>
                                      <p:cBhvr>
                                        <p:cTn id="31" dur="1" fill="hold">
                                          <p:stCondLst>
                                            <p:cond delay="0"/>
                                          </p:stCondLst>
                                        </p:cTn>
                                        <p:tgtEl>
                                          <p:spTgt spid="22530">
                                            <p:txEl>
                                              <p:pRg st="5" end="5"/>
                                            </p:txEl>
                                          </p:spTgt>
                                        </p:tgtEl>
                                        <p:attrNameLst>
                                          <p:attrName>style.visibility</p:attrName>
                                        </p:attrNameLst>
                                      </p:cBhvr>
                                      <p:to>
                                        <p:strVal val="visible"/>
                                      </p:to>
                                    </p:set>
                                    <p:anim calcmode="lin" valueType="num">
                                      <p:cBhvr>
                                        <p:cTn id="32" dur="500" fill="hold"/>
                                        <p:tgtEl>
                                          <p:spTgt spid="22530">
                                            <p:txEl>
                                              <p:pRg st="5" end="5"/>
                                            </p:txEl>
                                          </p:spTgt>
                                        </p:tgtEl>
                                        <p:attrNameLst>
                                          <p:attrName>ppt_w</p:attrName>
                                        </p:attrNameLst>
                                      </p:cBhvr>
                                      <p:tavLst>
                                        <p:tav tm="0">
                                          <p:val>
                                            <p:strVal val="#ppt_w*2.5"/>
                                          </p:val>
                                        </p:tav>
                                        <p:tav tm="100000">
                                          <p:val>
                                            <p:strVal val="#ppt_w"/>
                                          </p:val>
                                        </p:tav>
                                      </p:tavLst>
                                    </p:anim>
                                    <p:anim calcmode="lin" valueType="num">
                                      <p:cBhvr>
                                        <p:cTn id="33" dur="500" fill="hold"/>
                                        <p:tgtEl>
                                          <p:spTgt spid="22530">
                                            <p:txEl>
                                              <p:pRg st="5" end="5"/>
                                            </p:txEl>
                                          </p:spTgt>
                                        </p:tgtEl>
                                        <p:attrNameLst>
                                          <p:attrName>ppt_h</p:attrName>
                                        </p:attrNameLst>
                                      </p:cBhvr>
                                      <p:tavLst>
                                        <p:tav tm="0">
                                          <p:val>
                                            <p:strVal val="#ppt_h*0.01"/>
                                          </p:val>
                                        </p:tav>
                                        <p:tav tm="100000">
                                          <p:val>
                                            <p:strVal val="#ppt_h"/>
                                          </p:val>
                                        </p:tav>
                                      </p:tavLst>
                                    </p:anim>
                                    <p:anim calcmode="lin" valueType="num">
                                      <p:cBhvr>
                                        <p:cTn id="34" dur="500" fill="hold"/>
                                        <p:tgtEl>
                                          <p:spTgt spid="22530">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22530">
                                            <p:txEl>
                                              <p:pRg st="5" end="5"/>
                                            </p:txEl>
                                          </p:spTgt>
                                        </p:tgtEl>
                                        <p:attrNameLst>
                                          <p:attrName>ppt_y</p:attrName>
                                        </p:attrNameLst>
                                      </p:cBhvr>
                                      <p:tavLst>
                                        <p:tav tm="0">
                                          <p:val>
                                            <p:strVal val="#ppt_h+1"/>
                                          </p:val>
                                        </p:tav>
                                        <p:tav tm="100000">
                                          <p:val>
                                            <p:strVal val="#ppt_y"/>
                                          </p:val>
                                        </p:tav>
                                      </p:tavLst>
                                    </p:anim>
                                    <p:animEffect transition="in" filter="fade">
                                      <p:cBhvr>
                                        <p:cTn id="36" dur="500"/>
                                        <p:tgtEl>
                                          <p:spTgt spid="22530">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nodeType="clickEffect">
                                  <p:stCondLst>
                                    <p:cond delay="0"/>
                                  </p:stCondLst>
                                  <p:childTnLst>
                                    <p:set>
                                      <p:cBhvr>
                                        <p:cTn id="40" dur="1" fill="hold">
                                          <p:stCondLst>
                                            <p:cond delay="0"/>
                                          </p:stCondLst>
                                        </p:cTn>
                                        <p:tgtEl>
                                          <p:spTgt spid="22532"/>
                                        </p:tgtEl>
                                        <p:attrNameLst>
                                          <p:attrName>style.visibility</p:attrName>
                                        </p:attrNameLst>
                                      </p:cBhvr>
                                      <p:to>
                                        <p:strVal val="visible"/>
                                      </p:to>
                                    </p:set>
                                    <p:anim calcmode="lin" valueType="num">
                                      <p:cBhvr>
                                        <p:cTn id="41" dur="500" fill="hold"/>
                                        <p:tgtEl>
                                          <p:spTgt spid="22532"/>
                                        </p:tgtEl>
                                        <p:attrNameLst>
                                          <p:attrName>ppt_w</p:attrName>
                                        </p:attrNameLst>
                                      </p:cBhvr>
                                      <p:tavLst>
                                        <p:tav tm="0">
                                          <p:val>
                                            <p:strVal val="#ppt_w*2.5"/>
                                          </p:val>
                                        </p:tav>
                                        <p:tav tm="100000">
                                          <p:val>
                                            <p:strVal val="#ppt_w"/>
                                          </p:val>
                                        </p:tav>
                                      </p:tavLst>
                                    </p:anim>
                                    <p:anim calcmode="lin" valueType="num">
                                      <p:cBhvr>
                                        <p:cTn id="42" dur="500" fill="hold"/>
                                        <p:tgtEl>
                                          <p:spTgt spid="22532"/>
                                        </p:tgtEl>
                                        <p:attrNameLst>
                                          <p:attrName>ppt_h</p:attrName>
                                        </p:attrNameLst>
                                      </p:cBhvr>
                                      <p:tavLst>
                                        <p:tav tm="0">
                                          <p:val>
                                            <p:strVal val="#ppt_h*0.01"/>
                                          </p:val>
                                        </p:tav>
                                        <p:tav tm="100000">
                                          <p:val>
                                            <p:strVal val="#ppt_h"/>
                                          </p:val>
                                        </p:tav>
                                      </p:tavLst>
                                    </p:anim>
                                    <p:anim calcmode="lin" valueType="num">
                                      <p:cBhvr>
                                        <p:cTn id="43" dur="500" fill="hold"/>
                                        <p:tgtEl>
                                          <p:spTgt spid="22532"/>
                                        </p:tgtEl>
                                        <p:attrNameLst>
                                          <p:attrName>ppt_x</p:attrName>
                                        </p:attrNameLst>
                                      </p:cBhvr>
                                      <p:tavLst>
                                        <p:tav tm="0">
                                          <p:val>
                                            <p:strVal val="#ppt_x"/>
                                          </p:val>
                                        </p:tav>
                                        <p:tav tm="100000">
                                          <p:val>
                                            <p:strVal val="#ppt_x"/>
                                          </p:val>
                                        </p:tav>
                                      </p:tavLst>
                                    </p:anim>
                                    <p:anim calcmode="lin" valueType="num">
                                      <p:cBhvr>
                                        <p:cTn id="44" dur="500" fill="hold"/>
                                        <p:tgtEl>
                                          <p:spTgt spid="22532"/>
                                        </p:tgtEl>
                                        <p:attrNameLst>
                                          <p:attrName>ppt_y</p:attrName>
                                        </p:attrNameLst>
                                      </p:cBhvr>
                                      <p:tavLst>
                                        <p:tav tm="0">
                                          <p:val>
                                            <p:strVal val="#ppt_h+1"/>
                                          </p:val>
                                        </p:tav>
                                        <p:tav tm="100000">
                                          <p:val>
                                            <p:strVal val="#ppt_y"/>
                                          </p:val>
                                        </p:tav>
                                      </p:tavLst>
                                    </p:anim>
                                    <p:animEffect transition="in" filter="fade">
                                      <p:cBhvr>
                                        <p:cTn id="45"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28600" y="457200"/>
            <a:ext cx="8458200" cy="2209800"/>
          </a:xfrm>
        </p:spPr>
        <p:txBody>
          <a:bodyPr/>
          <a:lstStyle/>
          <a:p>
            <a:pPr algn="just" rtl="1"/>
            <a:r>
              <a:rPr lang="ar-SA" dirty="0" smtClean="0">
                <a:solidFill>
                  <a:schemeClr val="tx1"/>
                </a:solidFill>
                <a:latin typeface="+mn-lt"/>
                <a:ea typeface="+mn-ea"/>
                <a:cs typeface="+mn-cs"/>
              </a:rPr>
              <a:t>السداة قد تكون متفرعة وتكون شكل الشجرة  مثل : الخروع.</a:t>
            </a:r>
            <a:endParaRPr lang="en-US" dirty="0" smtClean="0">
              <a:solidFill>
                <a:schemeClr val="tx1"/>
              </a:solidFill>
              <a:latin typeface="+mn-lt"/>
              <a:ea typeface="+mn-ea"/>
              <a:cs typeface="+mn-cs"/>
            </a:endParaRPr>
          </a:p>
          <a:p>
            <a:pPr algn="just" rtl="1"/>
            <a:r>
              <a:rPr lang="ar-SA" dirty="0" smtClean="0">
                <a:solidFill>
                  <a:schemeClr val="tx1"/>
                </a:solidFill>
                <a:latin typeface="+mn-lt"/>
                <a:ea typeface="+mn-ea"/>
                <a:cs typeface="+mn-cs"/>
              </a:rPr>
              <a:t>إذا توقفت المتوك عن أداء وظيفتها تسمى "عقيمة" </a:t>
            </a:r>
            <a:r>
              <a:rPr lang="en-US" dirty="0" err="1" smtClean="0">
                <a:solidFill>
                  <a:srgbClr val="FF0000"/>
                </a:solidFill>
                <a:latin typeface="+mn-lt"/>
                <a:ea typeface="+mn-ea"/>
                <a:cs typeface="+mn-cs"/>
              </a:rPr>
              <a:t>Staminods</a:t>
            </a:r>
            <a:r>
              <a:rPr lang="ar-SA" dirty="0" smtClean="0">
                <a:solidFill>
                  <a:schemeClr val="tx1"/>
                </a:solidFill>
                <a:latin typeface="+mn-lt"/>
                <a:ea typeface="+mn-ea"/>
                <a:cs typeface="+mn-cs"/>
              </a:rPr>
              <a:t> كما في السلفيا من الفصيلة الشفوية. </a:t>
            </a:r>
            <a:endParaRPr lang="en-US" dirty="0" smtClean="0">
              <a:solidFill>
                <a:schemeClr val="tx1"/>
              </a:solidFill>
              <a:latin typeface="+mn-lt"/>
              <a:ea typeface="+mn-ea"/>
              <a:cs typeface="+mn-cs"/>
            </a:endParaRPr>
          </a:p>
          <a:p>
            <a:pPr algn="just" rtl="1"/>
            <a:r>
              <a:rPr lang="ar-SA" dirty="0" smtClean="0">
                <a:solidFill>
                  <a:schemeClr val="tx1"/>
                </a:solidFill>
                <a:latin typeface="+mn-lt"/>
                <a:ea typeface="+mn-ea"/>
                <a:cs typeface="+mn-cs"/>
              </a:rPr>
              <a:t>قد تختزل بعض الأسدية إلى أسنان. </a:t>
            </a:r>
            <a:endParaRPr lang="en-US" dirty="0" smtClean="0"/>
          </a:p>
        </p:txBody>
      </p:sp>
      <p:pic>
        <p:nvPicPr>
          <p:cNvPr id="23556" name="Picture 4"/>
          <p:cNvPicPr>
            <a:picLocks noChangeAspect="1" noChangeArrowheads="1"/>
          </p:cNvPicPr>
          <p:nvPr/>
        </p:nvPicPr>
        <p:blipFill>
          <a:blip r:embed="rId2" cstate="email"/>
          <a:srcRect/>
          <a:stretch>
            <a:fillRect/>
          </a:stretch>
        </p:blipFill>
        <p:spPr bwMode="auto">
          <a:xfrm>
            <a:off x="3276204" y="2667000"/>
            <a:ext cx="5288360" cy="1903413"/>
          </a:xfrm>
          <a:prstGeom prst="rect">
            <a:avLst/>
          </a:prstGeom>
          <a:noFill/>
          <a:ln w="9525">
            <a:noFill/>
            <a:miter lim="800000"/>
            <a:headEnd/>
            <a:tailEnd/>
          </a:ln>
          <a:effectLst/>
        </p:spPr>
      </p:pic>
      <p:pic>
        <p:nvPicPr>
          <p:cNvPr id="23557" name="Picture 5"/>
          <p:cNvPicPr>
            <a:picLocks noChangeAspect="1" noChangeArrowheads="1"/>
          </p:cNvPicPr>
          <p:nvPr/>
        </p:nvPicPr>
        <p:blipFill>
          <a:blip r:embed="rId3" cstate="email"/>
          <a:srcRect/>
          <a:stretch>
            <a:fillRect/>
          </a:stretch>
        </p:blipFill>
        <p:spPr bwMode="auto">
          <a:xfrm>
            <a:off x="762000" y="2438400"/>
            <a:ext cx="2027261" cy="2190750"/>
          </a:xfrm>
          <a:prstGeom prst="rect">
            <a:avLst/>
          </a:prstGeom>
          <a:noFill/>
          <a:ln w="9525">
            <a:noFill/>
            <a:miter lim="800000"/>
            <a:headEnd/>
            <a:tailEnd/>
          </a:ln>
          <a:effectLst/>
        </p:spPr>
      </p:pic>
      <p:sp>
        <p:nvSpPr>
          <p:cNvPr id="23558" name="Rectangle 6"/>
          <p:cNvSpPr>
            <a:spLocks noChangeArrowheads="1"/>
          </p:cNvSpPr>
          <p:nvPr/>
        </p:nvSpPr>
        <p:spPr bwMode="auto">
          <a:xfrm>
            <a:off x="381000" y="4876800"/>
            <a:ext cx="8153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lang="ar-SA" sz="3200" dirty="0">
                <a:latin typeface="+mn-lt"/>
                <a:cs typeface="+mn-cs"/>
              </a:rPr>
              <a:t>قد تلتصق الخيوط بحامل المتاع أو أن تلتصق بأسفل القلم كما تبدو لو تكون محمولة على المتاع مكونه ما يسمى بالعمود السدائي المتاعي </a:t>
            </a:r>
            <a:r>
              <a:rPr lang="en-US" sz="3200" dirty="0">
                <a:solidFill>
                  <a:srgbClr val="FF0000"/>
                </a:solidFill>
                <a:latin typeface="+mn-lt"/>
                <a:cs typeface="+mn-cs"/>
              </a:rPr>
              <a:t>column</a:t>
            </a:r>
            <a:r>
              <a:rPr lang="en-US" sz="3200" dirty="0">
                <a:latin typeface="+mn-lt"/>
                <a:cs typeface="+mn-cs"/>
              </a:rPr>
              <a:t> </a:t>
            </a:r>
            <a:r>
              <a:rPr lang="en-US" sz="3200" dirty="0" err="1" smtClean="0">
                <a:solidFill>
                  <a:srgbClr val="FF0000"/>
                </a:solidFill>
                <a:latin typeface="+mn-lt"/>
                <a:cs typeface="+mn-cs"/>
              </a:rPr>
              <a:t>gyanardrium</a:t>
            </a:r>
            <a:endParaRPr lang="en-US" sz="3200" dirty="0" smtClean="0">
              <a:solidFill>
                <a:srgbClr val="FF0000"/>
              </a:solidFill>
              <a:latin typeface="+mn-lt"/>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4">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anim calcmode="lin" valueType="num">
                                      <p:cBhvr additive="base">
                                        <p:cTn id="9" dur="5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23554">
                                            <p:txEl>
                                              <p:pRg st="1" end="1"/>
                                            </p:txEl>
                                          </p:spTgt>
                                        </p:tgtEl>
                                        <p:attrNameLst>
                                          <p:attrName>ppt_y</p:attrName>
                                        </p:attrNameLst>
                                      </p:cBhvr>
                                      <p:tavLst>
                                        <p:tav tm="0">
                                          <p:val>
                                            <p:strVal val="1+#ppt_h/2"/>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499"/>
                                          </p:stCondLst>
                                        </p:cTn>
                                        <p:tgtEl>
                                          <p:spTgt spid="2355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23557"/>
                                        </p:tgtEl>
                                        <p:attrNameLst>
                                          <p:attrName>style.visibility</p:attrName>
                                        </p:attrNameLst>
                                      </p:cBhvr>
                                      <p:to>
                                        <p:strVal val="visible"/>
                                      </p:to>
                                    </p:set>
                                    <p:anim calcmode="lin" valueType="num">
                                      <p:cBhvr>
                                        <p:cTn id="17" dur="500" fill="hold"/>
                                        <p:tgtEl>
                                          <p:spTgt spid="23557"/>
                                        </p:tgtEl>
                                        <p:attrNameLst>
                                          <p:attrName>ppt_w</p:attrName>
                                        </p:attrNameLst>
                                      </p:cBhvr>
                                      <p:tavLst>
                                        <p:tav tm="0">
                                          <p:val>
                                            <p:strVal val="#ppt_w*0.05"/>
                                          </p:val>
                                        </p:tav>
                                        <p:tav tm="100000">
                                          <p:val>
                                            <p:strVal val="#ppt_w"/>
                                          </p:val>
                                        </p:tav>
                                      </p:tavLst>
                                    </p:anim>
                                    <p:anim calcmode="lin" valueType="num">
                                      <p:cBhvr>
                                        <p:cTn id="18" dur="500" fill="hold"/>
                                        <p:tgtEl>
                                          <p:spTgt spid="23557"/>
                                        </p:tgtEl>
                                        <p:attrNameLst>
                                          <p:attrName>ppt_h</p:attrName>
                                        </p:attrNameLst>
                                      </p:cBhvr>
                                      <p:tavLst>
                                        <p:tav tm="0">
                                          <p:val>
                                            <p:strVal val="#ppt_h"/>
                                          </p:val>
                                        </p:tav>
                                        <p:tav tm="100000">
                                          <p:val>
                                            <p:strVal val="#ppt_h"/>
                                          </p:val>
                                        </p:tav>
                                      </p:tavLst>
                                    </p:anim>
                                    <p:anim calcmode="lin" valueType="num">
                                      <p:cBhvr>
                                        <p:cTn id="19" dur="500" fill="hold"/>
                                        <p:tgtEl>
                                          <p:spTgt spid="23557"/>
                                        </p:tgtEl>
                                        <p:attrNameLst>
                                          <p:attrName>ppt_x</p:attrName>
                                        </p:attrNameLst>
                                      </p:cBhvr>
                                      <p:tavLst>
                                        <p:tav tm="0">
                                          <p:val>
                                            <p:strVal val="#ppt_x-.2"/>
                                          </p:val>
                                        </p:tav>
                                        <p:tav tm="100000">
                                          <p:val>
                                            <p:strVal val="#ppt_x"/>
                                          </p:val>
                                        </p:tav>
                                      </p:tavLst>
                                    </p:anim>
                                    <p:anim calcmode="lin" valueType="num">
                                      <p:cBhvr>
                                        <p:cTn id="20" dur="500" fill="hold"/>
                                        <p:tgtEl>
                                          <p:spTgt spid="23557"/>
                                        </p:tgtEl>
                                        <p:attrNameLst>
                                          <p:attrName>ppt_y</p:attrName>
                                        </p:attrNameLst>
                                      </p:cBhvr>
                                      <p:tavLst>
                                        <p:tav tm="0">
                                          <p:val>
                                            <p:strVal val="#ppt_y"/>
                                          </p:val>
                                        </p:tav>
                                        <p:tav tm="100000">
                                          <p:val>
                                            <p:strVal val="#ppt_y"/>
                                          </p:val>
                                        </p:tav>
                                      </p:tavLst>
                                    </p:anim>
                                    <p:animEffect transition="in" filter="fade">
                                      <p:cBhvr>
                                        <p:cTn id="21" dur="500"/>
                                        <p:tgtEl>
                                          <p:spTgt spid="23557"/>
                                        </p:tgtEl>
                                      </p:cBhvr>
                                    </p:animEffect>
                                  </p:childTnLst>
                                </p:cTn>
                              </p:par>
                            </p:childTnLst>
                          </p:cTn>
                        </p:par>
                      </p:childTnLst>
                    </p:cTn>
                  </p:par>
                  <p:par>
                    <p:cTn id="22" fill="hold">
                      <p:stCondLst>
                        <p:cond delay="indefinite"/>
                      </p:stCondLst>
                      <p:childTnLst>
                        <p:par>
                          <p:cTn id="23" fill="hold">
                            <p:stCondLst>
                              <p:cond delay="0"/>
                            </p:stCondLst>
                            <p:childTnLst>
                              <p:par>
                                <p:cTn id="24" presetID="58" presetClass="entr" presetSubtype="0" accel="100000" fill="hold" grpId="0" nodeType="clickEffect">
                                  <p:stCondLst>
                                    <p:cond delay="0"/>
                                  </p:stCondLst>
                                  <p:childTnLst>
                                    <p:set>
                                      <p:cBhvr>
                                        <p:cTn id="25" dur="1" fill="hold">
                                          <p:stCondLst>
                                            <p:cond delay="0"/>
                                          </p:stCondLst>
                                        </p:cTn>
                                        <p:tgtEl>
                                          <p:spTgt spid="23558"/>
                                        </p:tgtEl>
                                        <p:attrNameLst>
                                          <p:attrName>style.visibility</p:attrName>
                                        </p:attrNameLst>
                                      </p:cBhvr>
                                      <p:to>
                                        <p:strVal val="visible"/>
                                      </p:to>
                                    </p:set>
                                    <p:anim calcmode="lin" valueType="num">
                                      <p:cBhvr>
                                        <p:cTn id="26" dur="500" fill="hold"/>
                                        <p:tgtEl>
                                          <p:spTgt spid="23558"/>
                                        </p:tgtEl>
                                        <p:attrNameLst>
                                          <p:attrName>ppt_w</p:attrName>
                                        </p:attrNameLst>
                                      </p:cBhvr>
                                      <p:tavLst>
                                        <p:tav tm="0">
                                          <p:val>
                                            <p:strVal val="#ppt_w*2.5"/>
                                          </p:val>
                                        </p:tav>
                                        <p:tav tm="100000">
                                          <p:val>
                                            <p:strVal val="#ppt_w"/>
                                          </p:val>
                                        </p:tav>
                                      </p:tavLst>
                                    </p:anim>
                                    <p:anim calcmode="lin" valueType="num">
                                      <p:cBhvr>
                                        <p:cTn id="27" dur="500" fill="hold"/>
                                        <p:tgtEl>
                                          <p:spTgt spid="23558"/>
                                        </p:tgtEl>
                                        <p:attrNameLst>
                                          <p:attrName>ppt_h</p:attrName>
                                        </p:attrNameLst>
                                      </p:cBhvr>
                                      <p:tavLst>
                                        <p:tav tm="0">
                                          <p:val>
                                            <p:strVal val="#ppt_h*0.01"/>
                                          </p:val>
                                        </p:tav>
                                        <p:tav tm="100000">
                                          <p:val>
                                            <p:strVal val="#ppt_h"/>
                                          </p:val>
                                        </p:tav>
                                      </p:tavLst>
                                    </p:anim>
                                    <p:anim calcmode="lin" valueType="num">
                                      <p:cBhvr>
                                        <p:cTn id="28" dur="500" fill="hold"/>
                                        <p:tgtEl>
                                          <p:spTgt spid="23558"/>
                                        </p:tgtEl>
                                        <p:attrNameLst>
                                          <p:attrName>ppt_x</p:attrName>
                                        </p:attrNameLst>
                                      </p:cBhvr>
                                      <p:tavLst>
                                        <p:tav tm="0">
                                          <p:val>
                                            <p:strVal val="#ppt_x"/>
                                          </p:val>
                                        </p:tav>
                                        <p:tav tm="100000">
                                          <p:val>
                                            <p:strVal val="#ppt_x"/>
                                          </p:val>
                                        </p:tav>
                                      </p:tavLst>
                                    </p:anim>
                                    <p:anim calcmode="lin" valueType="num">
                                      <p:cBhvr>
                                        <p:cTn id="29" dur="500" fill="hold"/>
                                        <p:tgtEl>
                                          <p:spTgt spid="23558"/>
                                        </p:tgtEl>
                                        <p:attrNameLst>
                                          <p:attrName>ppt_y</p:attrName>
                                        </p:attrNameLst>
                                      </p:cBhvr>
                                      <p:tavLst>
                                        <p:tav tm="0">
                                          <p:val>
                                            <p:strVal val="#ppt_h+1"/>
                                          </p:val>
                                        </p:tav>
                                        <p:tav tm="100000">
                                          <p:val>
                                            <p:strVal val="#ppt_y"/>
                                          </p:val>
                                        </p:tav>
                                      </p:tavLst>
                                    </p:anim>
                                    <p:animEffect transition="in" filter="fade">
                                      <p:cBhvr>
                                        <p:cTn id="30" dur="500"/>
                                        <p:tgtEl>
                                          <p:spTgt spid="23558"/>
                                        </p:tgtEl>
                                      </p:cBhvr>
                                    </p:animEffect>
                                  </p:childTnLst>
                                </p:cTn>
                              </p:par>
                            </p:childTnLst>
                          </p:cTn>
                        </p:par>
                      </p:childTnLst>
                    </p:cTn>
                  </p:par>
                  <p:par>
                    <p:cTn id="31" fill="hold">
                      <p:stCondLst>
                        <p:cond delay="indefinite"/>
                      </p:stCondLst>
                      <p:childTnLst>
                        <p:par>
                          <p:cTn id="32" fill="hold">
                            <p:stCondLst>
                              <p:cond delay="0"/>
                            </p:stCondLst>
                            <p:childTnLst>
                              <p:par>
                                <p:cTn id="33" presetID="54" presetClass="entr" presetSubtype="0" accel="100000" fill="hold" nodeType="clickEffect">
                                  <p:stCondLst>
                                    <p:cond delay="0"/>
                                  </p:stCondLst>
                                  <p:childTnLst>
                                    <p:set>
                                      <p:cBhvr>
                                        <p:cTn id="34" dur="1" fill="hold">
                                          <p:stCondLst>
                                            <p:cond delay="0"/>
                                          </p:stCondLst>
                                        </p:cTn>
                                        <p:tgtEl>
                                          <p:spTgt spid="23556"/>
                                        </p:tgtEl>
                                        <p:attrNameLst>
                                          <p:attrName>style.visibility</p:attrName>
                                        </p:attrNameLst>
                                      </p:cBhvr>
                                      <p:to>
                                        <p:strVal val="visible"/>
                                      </p:to>
                                    </p:set>
                                    <p:anim calcmode="lin" valueType="num">
                                      <p:cBhvr>
                                        <p:cTn id="35" dur="500" fill="hold"/>
                                        <p:tgtEl>
                                          <p:spTgt spid="23556"/>
                                        </p:tgtEl>
                                        <p:attrNameLst>
                                          <p:attrName>ppt_w</p:attrName>
                                        </p:attrNameLst>
                                      </p:cBhvr>
                                      <p:tavLst>
                                        <p:tav tm="0">
                                          <p:val>
                                            <p:strVal val="#ppt_w*0.05"/>
                                          </p:val>
                                        </p:tav>
                                        <p:tav tm="100000">
                                          <p:val>
                                            <p:strVal val="#ppt_w"/>
                                          </p:val>
                                        </p:tav>
                                      </p:tavLst>
                                    </p:anim>
                                    <p:anim calcmode="lin" valueType="num">
                                      <p:cBhvr>
                                        <p:cTn id="36" dur="500" fill="hold"/>
                                        <p:tgtEl>
                                          <p:spTgt spid="23556"/>
                                        </p:tgtEl>
                                        <p:attrNameLst>
                                          <p:attrName>ppt_h</p:attrName>
                                        </p:attrNameLst>
                                      </p:cBhvr>
                                      <p:tavLst>
                                        <p:tav tm="0">
                                          <p:val>
                                            <p:strVal val="#ppt_h"/>
                                          </p:val>
                                        </p:tav>
                                        <p:tav tm="100000">
                                          <p:val>
                                            <p:strVal val="#ppt_h"/>
                                          </p:val>
                                        </p:tav>
                                      </p:tavLst>
                                    </p:anim>
                                    <p:anim calcmode="lin" valueType="num">
                                      <p:cBhvr>
                                        <p:cTn id="37" dur="500" fill="hold"/>
                                        <p:tgtEl>
                                          <p:spTgt spid="23556"/>
                                        </p:tgtEl>
                                        <p:attrNameLst>
                                          <p:attrName>ppt_x</p:attrName>
                                        </p:attrNameLst>
                                      </p:cBhvr>
                                      <p:tavLst>
                                        <p:tav tm="0">
                                          <p:val>
                                            <p:strVal val="#ppt_x-.2"/>
                                          </p:val>
                                        </p:tav>
                                        <p:tav tm="100000">
                                          <p:val>
                                            <p:strVal val="#ppt_x"/>
                                          </p:val>
                                        </p:tav>
                                      </p:tavLst>
                                    </p:anim>
                                    <p:anim calcmode="lin" valueType="num">
                                      <p:cBhvr>
                                        <p:cTn id="38" dur="500" fill="hold"/>
                                        <p:tgtEl>
                                          <p:spTgt spid="23556"/>
                                        </p:tgtEl>
                                        <p:attrNameLst>
                                          <p:attrName>ppt_y</p:attrName>
                                        </p:attrNameLst>
                                      </p:cBhvr>
                                      <p:tavLst>
                                        <p:tav tm="0">
                                          <p:val>
                                            <p:strVal val="#ppt_y"/>
                                          </p:val>
                                        </p:tav>
                                        <p:tav tm="100000">
                                          <p:val>
                                            <p:strVal val="#ppt_y"/>
                                          </p:val>
                                        </p:tav>
                                      </p:tavLst>
                                    </p:anim>
                                    <p:animEffect transition="in" filter="fade">
                                      <p:cBhvr>
                                        <p:cTn id="39"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allAtOnce" autoUpdateAnimBg="0"/>
      <p:bldP spid="235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381000" y="429500"/>
            <a:ext cx="8534400" cy="408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1" latinLnBrk="0">
              <a:lnSpc>
                <a:spcPct val="90000"/>
              </a:lnSpc>
              <a:spcBef>
                <a:spcPct val="20000"/>
              </a:spcBef>
              <a:buClr>
                <a:schemeClr val="tx2"/>
              </a:buClr>
              <a:buSzPct val="75000"/>
              <a:tabLst/>
            </a:pPr>
            <a:r>
              <a:rPr lang="ar-SA" sz="3600" b="1" dirty="0">
                <a:solidFill>
                  <a:srgbClr val="FFFF00"/>
                </a:solidFill>
                <a:latin typeface="+mn-lt"/>
                <a:cs typeface="+mn-cs"/>
              </a:rPr>
              <a:t>الموصل </a:t>
            </a:r>
            <a:r>
              <a:rPr lang="en-US" sz="3600" b="1" dirty="0">
                <a:solidFill>
                  <a:srgbClr val="FFFF00"/>
                </a:solidFill>
                <a:latin typeface="+mn-lt"/>
                <a:cs typeface="+mn-cs"/>
              </a:rPr>
              <a:t>connective</a:t>
            </a:r>
          </a:p>
          <a:p>
            <a:pPr marL="342900" marR="0" lvl="0" indent="-342900" algn="just" defTabSz="914400" rtl="1" latinLnBrk="0">
              <a:lnSpc>
                <a:spcPct val="90000"/>
              </a:lnSpc>
              <a:spcBef>
                <a:spcPct val="20000"/>
              </a:spcBef>
              <a:buClr>
                <a:schemeClr val="tx2"/>
              </a:buClr>
              <a:buSzPct val="75000"/>
              <a:tabLst/>
            </a:pPr>
            <a:r>
              <a:rPr lang="ar-SA" sz="3200" dirty="0">
                <a:latin typeface="+mn-lt"/>
                <a:cs typeface="+mn-cs"/>
              </a:rPr>
              <a:t>هونقطة إتصال الخيط بالمتك وللموصل عدة أنواع:</a:t>
            </a:r>
            <a:endParaRPr lang="en-US" sz="3200" dirty="0">
              <a:latin typeface="+mn-lt"/>
              <a:cs typeface="+mn-cs"/>
            </a:endParaRPr>
          </a:p>
          <a:p>
            <a:pPr marL="514350" marR="0" lvl="0" indent="-514350" algn="just" defTabSz="914400" rtl="1" latinLnBrk="0">
              <a:lnSpc>
                <a:spcPct val="90000"/>
              </a:lnSpc>
              <a:spcBef>
                <a:spcPct val="20000"/>
              </a:spcBef>
              <a:buClr>
                <a:srgbClr val="FFFF00"/>
              </a:buClr>
              <a:buSzPct val="100000"/>
              <a:buFont typeface="+mj-lt"/>
              <a:buAutoNum type="arabicPeriod"/>
              <a:tabLst/>
            </a:pPr>
            <a:r>
              <a:rPr lang="ar-SA" sz="3200" dirty="0">
                <a:latin typeface="+mn-lt"/>
                <a:cs typeface="+mn-cs"/>
              </a:rPr>
              <a:t>موصل ظهري " اتصال ظهري" </a:t>
            </a:r>
            <a:r>
              <a:rPr lang="en-US" sz="3200" dirty="0" err="1">
                <a:solidFill>
                  <a:srgbClr val="FF0000"/>
                </a:solidFill>
                <a:latin typeface="+mn-lt"/>
                <a:cs typeface="+mn-cs"/>
              </a:rPr>
              <a:t>dorsifixed</a:t>
            </a:r>
            <a:r>
              <a:rPr lang="en-US" sz="3200" dirty="0">
                <a:latin typeface="+mn-lt"/>
                <a:cs typeface="+mn-cs"/>
              </a:rPr>
              <a:t> </a:t>
            </a:r>
            <a:r>
              <a:rPr lang="ar-SA" sz="3200" dirty="0">
                <a:latin typeface="+mn-lt"/>
                <a:cs typeface="+mn-cs"/>
              </a:rPr>
              <a:t> كما في الماجنوليا </a:t>
            </a:r>
            <a:r>
              <a:rPr lang="en-US" sz="3200" dirty="0">
                <a:solidFill>
                  <a:srgbClr val="FF0000"/>
                </a:solidFill>
                <a:latin typeface="+mn-lt"/>
                <a:cs typeface="+mn-cs"/>
              </a:rPr>
              <a:t>Magnolia</a:t>
            </a:r>
          </a:p>
          <a:p>
            <a:pPr marL="514350" marR="0" lvl="0" indent="-514350" algn="just" defTabSz="914400" rtl="1" latinLnBrk="0">
              <a:lnSpc>
                <a:spcPct val="90000"/>
              </a:lnSpc>
              <a:spcBef>
                <a:spcPct val="20000"/>
              </a:spcBef>
              <a:buClr>
                <a:srgbClr val="FFFF00"/>
              </a:buClr>
              <a:buSzPct val="100000"/>
              <a:buFont typeface="+mj-lt"/>
              <a:buAutoNum type="arabicPeriod"/>
              <a:tabLst/>
            </a:pPr>
            <a:r>
              <a:rPr lang="ar-SA" sz="3200" dirty="0">
                <a:latin typeface="+mn-lt"/>
                <a:cs typeface="+mn-cs"/>
              </a:rPr>
              <a:t>اتصال قاعدي </a:t>
            </a:r>
            <a:r>
              <a:rPr lang="en-US" sz="3200" dirty="0" err="1">
                <a:solidFill>
                  <a:srgbClr val="FF0000"/>
                </a:solidFill>
                <a:latin typeface="+mn-lt"/>
                <a:cs typeface="+mn-cs"/>
              </a:rPr>
              <a:t>basifixed</a:t>
            </a:r>
            <a:r>
              <a:rPr lang="ar-SA" sz="3200" dirty="0">
                <a:latin typeface="+mn-lt"/>
                <a:cs typeface="+mn-cs"/>
              </a:rPr>
              <a:t> وهو الغالب في النباتات الزهرية كما في الشقيق</a:t>
            </a:r>
            <a:endParaRPr lang="en-US" sz="3200" dirty="0">
              <a:latin typeface="+mn-lt"/>
              <a:cs typeface="+mn-cs"/>
            </a:endParaRPr>
          </a:p>
          <a:p>
            <a:pPr marL="514350" marR="0" lvl="0" indent="-514350" algn="just" defTabSz="914400" rtl="1" latinLnBrk="0">
              <a:lnSpc>
                <a:spcPct val="90000"/>
              </a:lnSpc>
              <a:spcBef>
                <a:spcPct val="20000"/>
              </a:spcBef>
              <a:buClr>
                <a:srgbClr val="FFFF00"/>
              </a:buClr>
              <a:buSzPct val="100000"/>
              <a:buFont typeface="+mj-lt"/>
              <a:buAutoNum type="arabicPeriod"/>
              <a:tabLst/>
            </a:pPr>
            <a:r>
              <a:rPr lang="ar-SA" sz="3200" dirty="0">
                <a:latin typeface="+mn-lt"/>
                <a:cs typeface="+mn-cs"/>
              </a:rPr>
              <a:t>اتصال متحرك </a:t>
            </a:r>
            <a:r>
              <a:rPr lang="en-US" sz="3200" dirty="0" err="1">
                <a:solidFill>
                  <a:srgbClr val="FF0000"/>
                </a:solidFill>
                <a:latin typeface="+mn-lt"/>
                <a:cs typeface="+mn-cs"/>
              </a:rPr>
              <a:t>medifixed</a:t>
            </a:r>
            <a:r>
              <a:rPr lang="en-US" sz="3200" dirty="0">
                <a:latin typeface="+mn-lt"/>
                <a:cs typeface="+mn-cs"/>
              </a:rPr>
              <a:t> </a:t>
            </a:r>
            <a:r>
              <a:rPr lang="ar-SA" sz="3200" dirty="0">
                <a:latin typeface="+mn-lt"/>
                <a:cs typeface="+mn-cs"/>
              </a:rPr>
              <a:t> كما في الفصيلة النجيلية "النجيليات" لذا فمعظم افراد هذه الفصيلة هوائية التلقيح</a:t>
            </a:r>
            <a:r>
              <a:rPr kumimoji="1" lang="ar-SA"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1" lang="ar-SA"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4580" name="Picture 4"/>
          <p:cNvPicPr>
            <a:picLocks noChangeAspect="1" noChangeArrowheads="1"/>
          </p:cNvPicPr>
          <p:nvPr/>
        </p:nvPicPr>
        <p:blipFill>
          <a:blip r:embed="rId2" cstate="email"/>
          <a:srcRect/>
          <a:stretch>
            <a:fillRect/>
          </a:stretch>
        </p:blipFill>
        <p:spPr bwMode="auto">
          <a:xfrm>
            <a:off x="6096000" y="4648200"/>
            <a:ext cx="1716087" cy="1981199"/>
          </a:xfrm>
          <a:prstGeom prst="rect">
            <a:avLst/>
          </a:prstGeom>
          <a:noFill/>
          <a:ln w="9525">
            <a:noFill/>
            <a:miter lim="800000"/>
            <a:headEnd/>
            <a:tailEnd/>
          </a:ln>
          <a:effectLst/>
        </p:spPr>
      </p:pic>
      <p:pic>
        <p:nvPicPr>
          <p:cNvPr id="24581" name="Picture 5"/>
          <p:cNvPicPr>
            <a:picLocks noChangeAspect="1" noChangeArrowheads="1"/>
          </p:cNvPicPr>
          <p:nvPr/>
        </p:nvPicPr>
        <p:blipFill>
          <a:blip r:embed="rId3" cstate="email"/>
          <a:srcRect/>
          <a:stretch>
            <a:fillRect/>
          </a:stretch>
        </p:blipFill>
        <p:spPr bwMode="auto">
          <a:xfrm>
            <a:off x="3581400" y="4648200"/>
            <a:ext cx="1755617" cy="1981200"/>
          </a:xfrm>
          <a:prstGeom prst="rect">
            <a:avLst/>
          </a:prstGeom>
          <a:noFill/>
          <a:ln w="9525">
            <a:noFill/>
            <a:miter lim="800000"/>
            <a:headEnd/>
            <a:tailEnd/>
          </a:ln>
          <a:effectLst/>
        </p:spPr>
      </p:pic>
      <p:pic>
        <p:nvPicPr>
          <p:cNvPr id="24582" name="Picture 6"/>
          <p:cNvPicPr>
            <a:picLocks noChangeAspect="1" noChangeArrowheads="1"/>
          </p:cNvPicPr>
          <p:nvPr/>
        </p:nvPicPr>
        <p:blipFill>
          <a:blip r:embed="rId4" cstate="email"/>
          <a:srcRect/>
          <a:stretch>
            <a:fillRect/>
          </a:stretch>
        </p:blipFill>
        <p:spPr bwMode="auto">
          <a:xfrm>
            <a:off x="1219200" y="4572000"/>
            <a:ext cx="1698702" cy="198120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500" decel="50000" fill="hold">
                                          <p:stCondLst>
                                            <p:cond delay="0"/>
                                          </p:stCondLst>
                                        </p:cTn>
                                        <p:tgtEl>
                                          <p:spTgt spid="24579">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579">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579">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4579">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579">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579">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579">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57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p:cTn id="19" dur="500" decel="50000" fill="hold">
                                          <p:stCondLst>
                                            <p:cond delay="0"/>
                                          </p:stCondLst>
                                        </p:cTn>
                                        <p:tgtEl>
                                          <p:spTgt spid="24579">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4579">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4579">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24579">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4579">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4579">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4579">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457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579">
                                            <p:txEl>
                                              <p:pRg st="2" end="2"/>
                                            </p:txEl>
                                          </p:spTgt>
                                        </p:tgtEl>
                                        <p:attrNameLst>
                                          <p:attrName>style.visibility</p:attrName>
                                        </p:attrNameLst>
                                      </p:cBhvr>
                                      <p:to>
                                        <p:strVal val="visible"/>
                                      </p:to>
                                    </p:set>
                                    <p:anim calcmode="lin" valueType="num">
                                      <p:cBhvr additive="base">
                                        <p:cTn id="31"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24580"/>
                                        </p:tgtEl>
                                        <p:attrNameLst>
                                          <p:attrName>style.visibility</p:attrName>
                                        </p:attrNameLst>
                                      </p:cBhvr>
                                      <p:to>
                                        <p:strVal val="visible"/>
                                      </p:to>
                                    </p:set>
                                    <p:anim calcmode="lin" valueType="num">
                                      <p:cBhvr>
                                        <p:cTn id="37" dur="500" fill="hold"/>
                                        <p:tgtEl>
                                          <p:spTgt spid="24580"/>
                                        </p:tgtEl>
                                        <p:attrNameLst>
                                          <p:attrName>ppt_w</p:attrName>
                                        </p:attrNameLst>
                                      </p:cBhvr>
                                      <p:tavLst>
                                        <p:tav tm="0">
                                          <p:val>
                                            <p:strVal val="#ppt_w*0.05"/>
                                          </p:val>
                                        </p:tav>
                                        <p:tav tm="100000">
                                          <p:val>
                                            <p:strVal val="#ppt_w"/>
                                          </p:val>
                                        </p:tav>
                                      </p:tavLst>
                                    </p:anim>
                                    <p:anim calcmode="lin" valueType="num">
                                      <p:cBhvr>
                                        <p:cTn id="38" dur="500" fill="hold"/>
                                        <p:tgtEl>
                                          <p:spTgt spid="24580"/>
                                        </p:tgtEl>
                                        <p:attrNameLst>
                                          <p:attrName>ppt_h</p:attrName>
                                        </p:attrNameLst>
                                      </p:cBhvr>
                                      <p:tavLst>
                                        <p:tav tm="0">
                                          <p:val>
                                            <p:strVal val="#ppt_h"/>
                                          </p:val>
                                        </p:tav>
                                        <p:tav tm="100000">
                                          <p:val>
                                            <p:strVal val="#ppt_h"/>
                                          </p:val>
                                        </p:tav>
                                      </p:tavLst>
                                    </p:anim>
                                    <p:anim calcmode="lin" valueType="num">
                                      <p:cBhvr>
                                        <p:cTn id="39" dur="500" fill="hold"/>
                                        <p:tgtEl>
                                          <p:spTgt spid="24580"/>
                                        </p:tgtEl>
                                        <p:attrNameLst>
                                          <p:attrName>ppt_x</p:attrName>
                                        </p:attrNameLst>
                                      </p:cBhvr>
                                      <p:tavLst>
                                        <p:tav tm="0">
                                          <p:val>
                                            <p:strVal val="#ppt_x-.2"/>
                                          </p:val>
                                        </p:tav>
                                        <p:tav tm="100000">
                                          <p:val>
                                            <p:strVal val="#ppt_x"/>
                                          </p:val>
                                        </p:tav>
                                      </p:tavLst>
                                    </p:anim>
                                    <p:anim calcmode="lin" valueType="num">
                                      <p:cBhvr>
                                        <p:cTn id="40" dur="500" fill="hold"/>
                                        <p:tgtEl>
                                          <p:spTgt spid="24580"/>
                                        </p:tgtEl>
                                        <p:attrNameLst>
                                          <p:attrName>ppt_y</p:attrName>
                                        </p:attrNameLst>
                                      </p:cBhvr>
                                      <p:tavLst>
                                        <p:tav tm="0">
                                          <p:val>
                                            <p:strVal val="#ppt_y"/>
                                          </p:val>
                                        </p:tav>
                                        <p:tav tm="100000">
                                          <p:val>
                                            <p:strVal val="#ppt_y"/>
                                          </p:val>
                                        </p:tav>
                                      </p:tavLst>
                                    </p:anim>
                                    <p:animEffect transition="in" filter="fade">
                                      <p:cBhvr>
                                        <p:cTn id="41" dur="500"/>
                                        <p:tgtEl>
                                          <p:spTgt spid="24580"/>
                                        </p:tgtEl>
                                      </p:cBhvr>
                                    </p:animEffect>
                                  </p:childTnLst>
                                </p:cTn>
                              </p:par>
                            </p:childTnLst>
                          </p:cTn>
                        </p:par>
                      </p:childTnLst>
                    </p:cTn>
                  </p:par>
                  <p:par>
                    <p:cTn id="42" fill="hold">
                      <p:stCondLst>
                        <p:cond delay="indefinite"/>
                      </p:stCondLst>
                      <p:childTnLst>
                        <p:par>
                          <p:cTn id="43" fill="hold">
                            <p:stCondLst>
                              <p:cond delay="0"/>
                            </p:stCondLst>
                            <p:childTnLst>
                              <p:par>
                                <p:cTn id="44" presetID="58" presetClass="entr" presetSubtype="0" accel="100000" fill="hold" nodeType="clickEffect">
                                  <p:stCondLst>
                                    <p:cond delay="0"/>
                                  </p:stCondLst>
                                  <p:childTnLst>
                                    <p:set>
                                      <p:cBhvr>
                                        <p:cTn id="45" dur="1" fill="hold">
                                          <p:stCondLst>
                                            <p:cond delay="0"/>
                                          </p:stCondLst>
                                        </p:cTn>
                                        <p:tgtEl>
                                          <p:spTgt spid="24579">
                                            <p:txEl>
                                              <p:pRg st="3" end="3"/>
                                            </p:txEl>
                                          </p:spTgt>
                                        </p:tgtEl>
                                        <p:attrNameLst>
                                          <p:attrName>style.visibility</p:attrName>
                                        </p:attrNameLst>
                                      </p:cBhvr>
                                      <p:to>
                                        <p:strVal val="visible"/>
                                      </p:to>
                                    </p:set>
                                    <p:anim calcmode="lin" valueType="num">
                                      <p:cBhvr>
                                        <p:cTn id="46" dur="500" fill="hold"/>
                                        <p:tgtEl>
                                          <p:spTgt spid="24579">
                                            <p:txEl>
                                              <p:pRg st="3" end="3"/>
                                            </p:txEl>
                                          </p:spTgt>
                                        </p:tgtEl>
                                        <p:attrNameLst>
                                          <p:attrName>ppt_w</p:attrName>
                                        </p:attrNameLst>
                                      </p:cBhvr>
                                      <p:tavLst>
                                        <p:tav tm="0">
                                          <p:val>
                                            <p:strVal val="#ppt_w*2.5"/>
                                          </p:val>
                                        </p:tav>
                                        <p:tav tm="100000">
                                          <p:val>
                                            <p:strVal val="#ppt_w"/>
                                          </p:val>
                                        </p:tav>
                                      </p:tavLst>
                                    </p:anim>
                                    <p:anim calcmode="lin" valueType="num">
                                      <p:cBhvr>
                                        <p:cTn id="47" dur="500" fill="hold"/>
                                        <p:tgtEl>
                                          <p:spTgt spid="24579">
                                            <p:txEl>
                                              <p:pRg st="3" end="3"/>
                                            </p:txEl>
                                          </p:spTgt>
                                        </p:tgtEl>
                                        <p:attrNameLst>
                                          <p:attrName>ppt_h</p:attrName>
                                        </p:attrNameLst>
                                      </p:cBhvr>
                                      <p:tavLst>
                                        <p:tav tm="0">
                                          <p:val>
                                            <p:strVal val="#ppt_h*0.01"/>
                                          </p:val>
                                        </p:tav>
                                        <p:tav tm="100000">
                                          <p:val>
                                            <p:strVal val="#ppt_h"/>
                                          </p:val>
                                        </p:tav>
                                      </p:tavLst>
                                    </p:anim>
                                    <p:anim calcmode="lin" valueType="num">
                                      <p:cBhvr>
                                        <p:cTn id="48"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49" dur="500" fill="hold"/>
                                        <p:tgtEl>
                                          <p:spTgt spid="24579">
                                            <p:txEl>
                                              <p:pRg st="3" end="3"/>
                                            </p:txEl>
                                          </p:spTgt>
                                        </p:tgtEl>
                                        <p:attrNameLst>
                                          <p:attrName>ppt_y</p:attrName>
                                        </p:attrNameLst>
                                      </p:cBhvr>
                                      <p:tavLst>
                                        <p:tav tm="0">
                                          <p:val>
                                            <p:strVal val="#ppt_h+1"/>
                                          </p:val>
                                        </p:tav>
                                        <p:tav tm="100000">
                                          <p:val>
                                            <p:strVal val="#ppt_y"/>
                                          </p:val>
                                        </p:tav>
                                      </p:tavLst>
                                    </p:anim>
                                    <p:animEffect transition="in" filter="fade">
                                      <p:cBhvr>
                                        <p:cTn id="50" dur="500"/>
                                        <p:tgtEl>
                                          <p:spTgt spid="2457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4" presetClass="entr" presetSubtype="0" accel="100000" fill="hold" nodeType="clickEffect">
                                  <p:stCondLst>
                                    <p:cond delay="0"/>
                                  </p:stCondLst>
                                  <p:childTnLst>
                                    <p:set>
                                      <p:cBhvr>
                                        <p:cTn id="54" dur="1" fill="hold">
                                          <p:stCondLst>
                                            <p:cond delay="0"/>
                                          </p:stCondLst>
                                        </p:cTn>
                                        <p:tgtEl>
                                          <p:spTgt spid="24581"/>
                                        </p:tgtEl>
                                        <p:attrNameLst>
                                          <p:attrName>style.visibility</p:attrName>
                                        </p:attrNameLst>
                                      </p:cBhvr>
                                      <p:to>
                                        <p:strVal val="visible"/>
                                      </p:to>
                                    </p:set>
                                    <p:anim calcmode="lin" valueType="num">
                                      <p:cBhvr>
                                        <p:cTn id="55" dur="500" fill="hold"/>
                                        <p:tgtEl>
                                          <p:spTgt spid="24581"/>
                                        </p:tgtEl>
                                        <p:attrNameLst>
                                          <p:attrName>ppt_w</p:attrName>
                                        </p:attrNameLst>
                                      </p:cBhvr>
                                      <p:tavLst>
                                        <p:tav tm="0">
                                          <p:val>
                                            <p:strVal val="#ppt_w*0.05"/>
                                          </p:val>
                                        </p:tav>
                                        <p:tav tm="100000">
                                          <p:val>
                                            <p:strVal val="#ppt_w"/>
                                          </p:val>
                                        </p:tav>
                                      </p:tavLst>
                                    </p:anim>
                                    <p:anim calcmode="lin" valueType="num">
                                      <p:cBhvr>
                                        <p:cTn id="56" dur="500" fill="hold"/>
                                        <p:tgtEl>
                                          <p:spTgt spid="24581"/>
                                        </p:tgtEl>
                                        <p:attrNameLst>
                                          <p:attrName>ppt_h</p:attrName>
                                        </p:attrNameLst>
                                      </p:cBhvr>
                                      <p:tavLst>
                                        <p:tav tm="0">
                                          <p:val>
                                            <p:strVal val="#ppt_h"/>
                                          </p:val>
                                        </p:tav>
                                        <p:tav tm="100000">
                                          <p:val>
                                            <p:strVal val="#ppt_h"/>
                                          </p:val>
                                        </p:tav>
                                      </p:tavLst>
                                    </p:anim>
                                    <p:anim calcmode="lin" valueType="num">
                                      <p:cBhvr>
                                        <p:cTn id="57" dur="500" fill="hold"/>
                                        <p:tgtEl>
                                          <p:spTgt spid="24581"/>
                                        </p:tgtEl>
                                        <p:attrNameLst>
                                          <p:attrName>ppt_x</p:attrName>
                                        </p:attrNameLst>
                                      </p:cBhvr>
                                      <p:tavLst>
                                        <p:tav tm="0">
                                          <p:val>
                                            <p:strVal val="#ppt_x-.2"/>
                                          </p:val>
                                        </p:tav>
                                        <p:tav tm="100000">
                                          <p:val>
                                            <p:strVal val="#ppt_x"/>
                                          </p:val>
                                        </p:tav>
                                      </p:tavLst>
                                    </p:anim>
                                    <p:anim calcmode="lin" valueType="num">
                                      <p:cBhvr>
                                        <p:cTn id="58" dur="500" fill="hold"/>
                                        <p:tgtEl>
                                          <p:spTgt spid="24581"/>
                                        </p:tgtEl>
                                        <p:attrNameLst>
                                          <p:attrName>ppt_y</p:attrName>
                                        </p:attrNameLst>
                                      </p:cBhvr>
                                      <p:tavLst>
                                        <p:tav tm="0">
                                          <p:val>
                                            <p:strVal val="#ppt_y"/>
                                          </p:val>
                                        </p:tav>
                                        <p:tav tm="100000">
                                          <p:val>
                                            <p:strVal val="#ppt_y"/>
                                          </p:val>
                                        </p:tav>
                                      </p:tavLst>
                                    </p:anim>
                                    <p:animEffect transition="in" filter="fade">
                                      <p:cBhvr>
                                        <p:cTn id="59" dur="500"/>
                                        <p:tgtEl>
                                          <p:spTgt spid="24581"/>
                                        </p:tgtEl>
                                      </p:cBhvr>
                                    </p:animEffect>
                                  </p:childTnLst>
                                </p:cTn>
                              </p:par>
                            </p:childTnLst>
                          </p:cTn>
                        </p:par>
                      </p:childTnLst>
                    </p:cTn>
                  </p:par>
                  <p:par>
                    <p:cTn id="60" fill="hold">
                      <p:stCondLst>
                        <p:cond delay="indefinite"/>
                      </p:stCondLst>
                      <p:childTnLst>
                        <p:par>
                          <p:cTn id="61" fill="hold">
                            <p:stCondLst>
                              <p:cond delay="0"/>
                            </p:stCondLst>
                            <p:childTnLst>
                              <p:par>
                                <p:cTn id="62" presetID="54" presetClass="entr" presetSubtype="0" accel="100000" fill="hold" nodeType="clickEffect">
                                  <p:stCondLst>
                                    <p:cond delay="0"/>
                                  </p:stCondLst>
                                  <p:childTnLst>
                                    <p:set>
                                      <p:cBhvr>
                                        <p:cTn id="63" dur="1" fill="hold">
                                          <p:stCondLst>
                                            <p:cond delay="0"/>
                                          </p:stCondLst>
                                        </p:cTn>
                                        <p:tgtEl>
                                          <p:spTgt spid="24579">
                                            <p:txEl>
                                              <p:pRg st="4" end="4"/>
                                            </p:txEl>
                                          </p:spTgt>
                                        </p:tgtEl>
                                        <p:attrNameLst>
                                          <p:attrName>style.visibility</p:attrName>
                                        </p:attrNameLst>
                                      </p:cBhvr>
                                      <p:to>
                                        <p:strVal val="visible"/>
                                      </p:to>
                                    </p:set>
                                    <p:anim calcmode="lin" valueType="num">
                                      <p:cBhvr>
                                        <p:cTn id="64" dur="500" fill="hold"/>
                                        <p:tgtEl>
                                          <p:spTgt spid="24579">
                                            <p:txEl>
                                              <p:pRg st="4" end="4"/>
                                            </p:txEl>
                                          </p:spTgt>
                                        </p:tgtEl>
                                        <p:attrNameLst>
                                          <p:attrName>ppt_w</p:attrName>
                                        </p:attrNameLst>
                                      </p:cBhvr>
                                      <p:tavLst>
                                        <p:tav tm="0">
                                          <p:val>
                                            <p:strVal val="#ppt_w*0.05"/>
                                          </p:val>
                                        </p:tav>
                                        <p:tav tm="100000">
                                          <p:val>
                                            <p:strVal val="#ppt_w"/>
                                          </p:val>
                                        </p:tav>
                                      </p:tavLst>
                                    </p:anim>
                                    <p:anim calcmode="lin" valueType="num">
                                      <p:cBhvr>
                                        <p:cTn id="65" dur="500" fill="hold"/>
                                        <p:tgtEl>
                                          <p:spTgt spid="24579">
                                            <p:txEl>
                                              <p:pRg st="4" end="4"/>
                                            </p:txEl>
                                          </p:spTgt>
                                        </p:tgtEl>
                                        <p:attrNameLst>
                                          <p:attrName>ppt_h</p:attrName>
                                        </p:attrNameLst>
                                      </p:cBhvr>
                                      <p:tavLst>
                                        <p:tav tm="0">
                                          <p:val>
                                            <p:strVal val="#ppt_h"/>
                                          </p:val>
                                        </p:tav>
                                        <p:tav tm="100000">
                                          <p:val>
                                            <p:strVal val="#ppt_h"/>
                                          </p:val>
                                        </p:tav>
                                      </p:tavLst>
                                    </p:anim>
                                    <p:anim calcmode="lin" valueType="num">
                                      <p:cBhvr>
                                        <p:cTn id="66" dur="500" fill="hold"/>
                                        <p:tgtEl>
                                          <p:spTgt spid="24579">
                                            <p:txEl>
                                              <p:pRg st="4" end="4"/>
                                            </p:txEl>
                                          </p:spTgt>
                                        </p:tgtEl>
                                        <p:attrNameLst>
                                          <p:attrName>ppt_x</p:attrName>
                                        </p:attrNameLst>
                                      </p:cBhvr>
                                      <p:tavLst>
                                        <p:tav tm="0">
                                          <p:val>
                                            <p:strVal val="#ppt_x-.2"/>
                                          </p:val>
                                        </p:tav>
                                        <p:tav tm="100000">
                                          <p:val>
                                            <p:strVal val="#ppt_x"/>
                                          </p:val>
                                        </p:tav>
                                      </p:tavLst>
                                    </p:anim>
                                    <p:anim calcmode="lin" valueType="num">
                                      <p:cBhvr>
                                        <p:cTn id="67" dur="500" fill="hold"/>
                                        <p:tgtEl>
                                          <p:spTgt spid="24579">
                                            <p:txEl>
                                              <p:pRg st="4" end="4"/>
                                            </p:txEl>
                                          </p:spTgt>
                                        </p:tgtEl>
                                        <p:attrNameLst>
                                          <p:attrName>ppt_y</p:attrName>
                                        </p:attrNameLst>
                                      </p:cBhvr>
                                      <p:tavLst>
                                        <p:tav tm="0">
                                          <p:val>
                                            <p:strVal val="#ppt_y"/>
                                          </p:val>
                                        </p:tav>
                                        <p:tav tm="100000">
                                          <p:val>
                                            <p:strVal val="#ppt_y"/>
                                          </p:val>
                                        </p:tav>
                                      </p:tavLst>
                                    </p:anim>
                                    <p:animEffect transition="in" filter="fade">
                                      <p:cBhvr>
                                        <p:cTn id="68" dur="500"/>
                                        <p:tgtEl>
                                          <p:spTgt spid="24579">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4" presetClass="entr" presetSubtype="0" accel="100000" fill="hold" nodeType="clickEffect">
                                  <p:stCondLst>
                                    <p:cond delay="0"/>
                                  </p:stCondLst>
                                  <p:childTnLst>
                                    <p:set>
                                      <p:cBhvr>
                                        <p:cTn id="72" dur="1" fill="hold">
                                          <p:stCondLst>
                                            <p:cond delay="0"/>
                                          </p:stCondLst>
                                        </p:cTn>
                                        <p:tgtEl>
                                          <p:spTgt spid="24582"/>
                                        </p:tgtEl>
                                        <p:attrNameLst>
                                          <p:attrName>style.visibility</p:attrName>
                                        </p:attrNameLst>
                                      </p:cBhvr>
                                      <p:to>
                                        <p:strVal val="visible"/>
                                      </p:to>
                                    </p:set>
                                    <p:anim calcmode="lin" valueType="num">
                                      <p:cBhvr>
                                        <p:cTn id="73" dur="500" fill="hold"/>
                                        <p:tgtEl>
                                          <p:spTgt spid="24582"/>
                                        </p:tgtEl>
                                        <p:attrNameLst>
                                          <p:attrName>ppt_w</p:attrName>
                                        </p:attrNameLst>
                                      </p:cBhvr>
                                      <p:tavLst>
                                        <p:tav tm="0">
                                          <p:val>
                                            <p:strVal val="#ppt_w*0.05"/>
                                          </p:val>
                                        </p:tav>
                                        <p:tav tm="100000">
                                          <p:val>
                                            <p:strVal val="#ppt_w"/>
                                          </p:val>
                                        </p:tav>
                                      </p:tavLst>
                                    </p:anim>
                                    <p:anim calcmode="lin" valueType="num">
                                      <p:cBhvr>
                                        <p:cTn id="74" dur="500" fill="hold"/>
                                        <p:tgtEl>
                                          <p:spTgt spid="24582"/>
                                        </p:tgtEl>
                                        <p:attrNameLst>
                                          <p:attrName>ppt_h</p:attrName>
                                        </p:attrNameLst>
                                      </p:cBhvr>
                                      <p:tavLst>
                                        <p:tav tm="0">
                                          <p:val>
                                            <p:strVal val="#ppt_h"/>
                                          </p:val>
                                        </p:tav>
                                        <p:tav tm="100000">
                                          <p:val>
                                            <p:strVal val="#ppt_h"/>
                                          </p:val>
                                        </p:tav>
                                      </p:tavLst>
                                    </p:anim>
                                    <p:anim calcmode="lin" valueType="num">
                                      <p:cBhvr>
                                        <p:cTn id="75" dur="500" fill="hold"/>
                                        <p:tgtEl>
                                          <p:spTgt spid="24582"/>
                                        </p:tgtEl>
                                        <p:attrNameLst>
                                          <p:attrName>ppt_x</p:attrName>
                                        </p:attrNameLst>
                                      </p:cBhvr>
                                      <p:tavLst>
                                        <p:tav tm="0">
                                          <p:val>
                                            <p:strVal val="#ppt_x-.2"/>
                                          </p:val>
                                        </p:tav>
                                        <p:tav tm="100000">
                                          <p:val>
                                            <p:strVal val="#ppt_x"/>
                                          </p:val>
                                        </p:tav>
                                      </p:tavLst>
                                    </p:anim>
                                    <p:anim calcmode="lin" valueType="num">
                                      <p:cBhvr>
                                        <p:cTn id="76" dur="500" fill="hold"/>
                                        <p:tgtEl>
                                          <p:spTgt spid="24582"/>
                                        </p:tgtEl>
                                        <p:attrNameLst>
                                          <p:attrName>ppt_y</p:attrName>
                                        </p:attrNameLst>
                                      </p:cBhvr>
                                      <p:tavLst>
                                        <p:tav tm="0">
                                          <p:val>
                                            <p:strVal val="#ppt_y"/>
                                          </p:val>
                                        </p:tav>
                                        <p:tav tm="100000">
                                          <p:val>
                                            <p:strVal val="#ppt_y"/>
                                          </p:val>
                                        </p:tav>
                                      </p:tavLst>
                                    </p:anim>
                                    <p:animEffect transition="in" filter="fade">
                                      <p:cBhvr>
                                        <p:cTn id="77"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609600" y="685800"/>
            <a:ext cx="8004175" cy="5334000"/>
          </a:xfrm>
        </p:spPr>
        <p:txBody>
          <a:bodyPr/>
          <a:lstStyle/>
          <a:p>
            <a:pPr algn="just" rtl="1">
              <a:buNone/>
            </a:pPr>
            <a:r>
              <a:rPr lang="ar-SA" dirty="0" smtClean="0">
                <a:solidFill>
                  <a:srgbClr val="92D050"/>
                </a:solidFill>
                <a:latin typeface="+mn-lt"/>
                <a:ea typeface="+mn-ea"/>
                <a:cs typeface="+mn-cs"/>
              </a:rPr>
              <a:t>يعتبر علماء التصنيف أن الأسدية ذات الأسدية القليلة والتي فيها خمس أسدية أكثر تطوراً من الأزهار ذات الأعداد الكبيرة من الأسدية.</a:t>
            </a:r>
          </a:p>
          <a:p>
            <a:pPr algn="just" rtl="1">
              <a:buNone/>
            </a:pPr>
            <a:endParaRPr lang="en-US" dirty="0" smtClean="0">
              <a:solidFill>
                <a:schemeClr val="tx1"/>
              </a:solidFill>
              <a:latin typeface="+mn-lt"/>
              <a:ea typeface="+mn-ea"/>
              <a:cs typeface="+mn-cs"/>
            </a:endParaRPr>
          </a:p>
          <a:p>
            <a:pPr algn="just" rtl="1">
              <a:buNone/>
            </a:pPr>
            <a:r>
              <a:rPr lang="ar-SA" dirty="0" smtClean="0">
                <a:solidFill>
                  <a:schemeClr val="tx1"/>
                </a:solidFill>
                <a:latin typeface="+mn-lt"/>
                <a:ea typeface="+mn-ea"/>
                <a:cs typeface="+mn-cs"/>
              </a:rPr>
              <a:t>عندما تكون المتوك قليلة العدد فهي تعطي حبوب لقاح أكثر قوة لمقاومة الظروف الخارجية. أما الأسدية كثيرة العدد فتضعف بالنسبة لقليلة العدد فهي تعطي حبوب لقاح أقل مقاومة وتقل الطاقة في عملية التلقيح.</a:t>
            </a:r>
          </a:p>
          <a:p>
            <a:pPr algn="just" rtl="1">
              <a:buNone/>
            </a:pPr>
            <a:endParaRPr lang="en-US" dirty="0" smtClean="0">
              <a:solidFill>
                <a:schemeClr val="tx1"/>
              </a:solidFill>
              <a:latin typeface="+mn-lt"/>
              <a:ea typeface="+mn-ea"/>
              <a:cs typeface="+mn-cs"/>
            </a:endParaRPr>
          </a:p>
          <a:p>
            <a:pPr lvl="0" algn="just" rtl="1">
              <a:buNone/>
            </a:pPr>
            <a:r>
              <a:rPr lang="ar-SA" dirty="0" smtClean="0">
                <a:solidFill>
                  <a:srgbClr val="FFC000"/>
                </a:solidFill>
                <a:latin typeface="+mn-lt"/>
                <a:ea typeface="+mn-ea"/>
                <a:cs typeface="+mn-cs"/>
              </a:rPr>
              <a:t>اتصال التحامي </a:t>
            </a:r>
            <a:r>
              <a:rPr lang="en-US" dirty="0" err="1" smtClean="0">
                <a:solidFill>
                  <a:srgbClr val="FF0000"/>
                </a:solidFill>
                <a:latin typeface="+mn-lt"/>
                <a:ea typeface="+mn-ea"/>
                <a:cs typeface="+mn-cs"/>
              </a:rPr>
              <a:t>Adenate</a:t>
            </a:r>
            <a:r>
              <a:rPr lang="ar-SA" dirty="0" smtClean="0">
                <a:solidFill>
                  <a:srgbClr val="FFC000"/>
                </a:solidFill>
                <a:latin typeface="+mn-lt"/>
                <a:ea typeface="+mn-ea"/>
                <a:cs typeface="+mn-cs"/>
              </a:rPr>
              <a:t> وفيها يمتد الخيط بين فصي المتك إلى أعلى</a:t>
            </a:r>
            <a:r>
              <a:rPr lang="en-US" dirty="0" smtClean="0">
                <a:solidFill>
                  <a:srgbClr val="FFC000"/>
                </a:solidFill>
                <a:latin typeface="+mn-lt"/>
                <a:ea typeface="+mn-ea"/>
                <a:cs typeface="+mn-cs"/>
              </a:rPr>
              <a:t>.</a:t>
            </a:r>
          </a:p>
          <a:p>
            <a:pPr eaLnBrk="1" hangingPunct="1"/>
            <a:endParaRPr lang="en-US"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p:cTn id="7" dur="1000" fill="hold"/>
                                        <p:tgtEl>
                                          <p:spTgt spid="2560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560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560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0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anim calcmode="lin" valueType="num">
                                      <p:cBhvr>
                                        <p:cTn id="15" dur="1000" fill="hold"/>
                                        <p:tgtEl>
                                          <p:spTgt spid="25602">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25602">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2560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560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anim calcmode="lin" valueType="num">
                                      <p:cBhvr>
                                        <p:cTn id="23" dur="1000" fill="hold"/>
                                        <p:tgtEl>
                                          <p:spTgt spid="25602">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25602">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2560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560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7772400" cy="5791200"/>
          </a:xfrm>
        </p:spPr>
        <p:txBody>
          <a:bodyPr/>
          <a:lstStyle/>
          <a:p>
            <a:pPr algn="r" rtl="1">
              <a:buNone/>
            </a:pPr>
            <a:r>
              <a:rPr lang="ar-SA" sz="3600" b="1" dirty="0" smtClean="0">
                <a:solidFill>
                  <a:srgbClr val="FFFF00"/>
                </a:solidFill>
                <a:latin typeface="+mn-lt"/>
                <a:ea typeface="+mn-ea"/>
                <a:cs typeface="+mn-cs"/>
              </a:rPr>
              <a:t>المتك </a:t>
            </a:r>
            <a:r>
              <a:rPr lang="en-US" sz="3600" b="1" dirty="0" smtClean="0">
                <a:solidFill>
                  <a:srgbClr val="FFFF00"/>
                </a:solidFill>
                <a:latin typeface="+mn-lt"/>
                <a:ea typeface="+mn-ea"/>
                <a:cs typeface="+mn-cs"/>
              </a:rPr>
              <a:t>Anther</a:t>
            </a:r>
            <a:endParaRPr lang="ar-SA" sz="3600" b="1" dirty="0" smtClean="0">
              <a:solidFill>
                <a:srgbClr val="FFFF00"/>
              </a:solidFill>
              <a:latin typeface="+mn-lt"/>
              <a:ea typeface="+mn-ea"/>
              <a:cs typeface="+mn-cs"/>
            </a:endParaRPr>
          </a:p>
          <a:p>
            <a:pPr marL="0" algn="just" rtl="1">
              <a:spcBef>
                <a:spcPts val="0"/>
              </a:spcBef>
              <a:buNone/>
            </a:pPr>
            <a:r>
              <a:rPr lang="ar-SA" dirty="0" smtClean="0">
                <a:solidFill>
                  <a:schemeClr val="tx1"/>
                </a:solidFill>
                <a:latin typeface="+mn-lt"/>
                <a:ea typeface="+mn-ea"/>
                <a:cs typeface="+mn-cs"/>
              </a:rPr>
              <a:t> يتكون المتك من فصين </a:t>
            </a:r>
            <a:r>
              <a:rPr lang="en-US" dirty="0" smtClean="0">
                <a:solidFill>
                  <a:srgbClr val="FF0000"/>
                </a:solidFill>
                <a:latin typeface="+mn-lt"/>
                <a:ea typeface="+mn-ea"/>
                <a:cs typeface="+mn-cs"/>
              </a:rPr>
              <a:t>Lobes</a:t>
            </a:r>
            <a:r>
              <a:rPr lang="ar-SA" dirty="0" smtClean="0">
                <a:solidFill>
                  <a:schemeClr val="tx1"/>
                </a:solidFill>
                <a:latin typeface="+mn-lt"/>
                <a:ea typeface="+mn-ea"/>
                <a:cs typeface="+mn-cs"/>
              </a:rPr>
              <a:t> طوليين يربطهما الواصل </a:t>
            </a:r>
            <a:r>
              <a:rPr lang="en-US" dirty="0" smtClean="0">
                <a:solidFill>
                  <a:srgbClr val="FF0000"/>
                </a:solidFill>
                <a:latin typeface="+mn-lt"/>
                <a:ea typeface="+mn-ea"/>
                <a:cs typeface="+mn-cs"/>
              </a:rPr>
              <a:t>Connective</a:t>
            </a:r>
            <a:r>
              <a:rPr lang="en-US" dirty="0" smtClean="0">
                <a:solidFill>
                  <a:schemeClr val="tx1"/>
                </a:solidFill>
                <a:latin typeface="+mn-lt"/>
                <a:ea typeface="+mn-ea"/>
                <a:cs typeface="+mn-cs"/>
              </a:rPr>
              <a:t> </a:t>
            </a:r>
            <a:r>
              <a:rPr lang="ar-SA" dirty="0" smtClean="0">
                <a:solidFill>
                  <a:schemeClr val="tx1"/>
                </a:solidFill>
                <a:latin typeface="+mn-lt"/>
                <a:ea typeface="+mn-ea"/>
                <a:cs typeface="+mn-cs"/>
              </a:rPr>
              <a:t> ويشمل كل فص تجويفين يطلق على كل منهما اسم كيس اللقاح ( كيس الطلع </a:t>
            </a:r>
            <a:r>
              <a:rPr lang="en-US" dirty="0" smtClean="0">
                <a:solidFill>
                  <a:srgbClr val="FF0000"/>
                </a:solidFill>
                <a:latin typeface="+mn-lt"/>
                <a:ea typeface="+mn-ea"/>
                <a:cs typeface="+mn-cs"/>
              </a:rPr>
              <a:t>Pollen</a:t>
            </a:r>
            <a:r>
              <a:rPr lang="ar-SA" dirty="0" smtClean="0">
                <a:solidFill>
                  <a:schemeClr val="tx1"/>
                </a:solidFill>
                <a:latin typeface="+mn-lt"/>
                <a:ea typeface="+mn-ea"/>
                <a:cs typeface="+mn-cs"/>
              </a:rPr>
              <a:t>) ويحتوي كل كيس لقاح على عدد كبير من حبوب اللقاح </a:t>
            </a:r>
            <a:r>
              <a:rPr lang="en-US" dirty="0" smtClean="0">
                <a:solidFill>
                  <a:srgbClr val="FF0000"/>
                </a:solidFill>
                <a:latin typeface="+mn-lt"/>
                <a:ea typeface="+mn-ea"/>
                <a:cs typeface="+mn-cs"/>
              </a:rPr>
              <a:t>pollen</a:t>
            </a:r>
            <a:r>
              <a:rPr lang="en-US" dirty="0" smtClean="0">
                <a:solidFill>
                  <a:schemeClr val="tx1"/>
                </a:solidFill>
                <a:latin typeface="+mn-lt"/>
                <a:ea typeface="+mn-ea"/>
                <a:cs typeface="+mn-cs"/>
              </a:rPr>
              <a:t> </a:t>
            </a:r>
            <a:r>
              <a:rPr lang="en-US" dirty="0" smtClean="0">
                <a:solidFill>
                  <a:srgbClr val="FF0000"/>
                </a:solidFill>
                <a:latin typeface="+mn-lt"/>
                <a:ea typeface="+mn-ea"/>
                <a:cs typeface="+mn-cs"/>
              </a:rPr>
              <a:t>grains</a:t>
            </a:r>
            <a:r>
              <a:rPr lang="en-US" dirty="0" smtClean="0">
                <a:solidFill>
                  <a:schemeClr val="tx1"/>
                </a:solidFill>
                <a:latin typeface="+mn-lt"/>
                <a:ea typeface="+mn-ea"/>
                <a:cs typeface="+mn-cs"/>
              </a:rPr>
              <a:t> </a:t>
            </a:r>
            <a:r>
              <a:rPr lang="ar-SA" dirty="0" smtClean="0">
                <a:solidFill>
                  <a:schemeClr val="tx1"/>
                </a:solidFill>
                <a:latin typeface="+mn-lt"/>
                <a:ea typeface="+mn-ea"/>
                <a:cs typeface="+mn-cs"/>
              </a:rPr>
              <a:t>.</a:t>
            </a:r>
            <a:endParaRPr lang="en-US" dirty="0" smtClean="0">
              <a:solidFill>
                <a:schemeClr val="tx1"/>
              </a:solidFill>
              <a:latin typeface="+mn-lt"/>
              <a:ea typeface="+mn-ea"/>
              <a:cs typeface="+mn-cs"/>
            </a:endParaRPr>
          </a:p>
          <a:p>
            <a:pPr marL="0" algn="just" rtl="1">
              <a:spcBef>
                <a:spcPts val="0"/>
              </a:spcBef>
              <a:buNone/>
            </a:pPr>
            <a:endParaRPr lang="en-US" dirty="0" smtClean="0">
              <a:solidFill>
                <a:schemeClr val="tx1"/>
              </a:solidFill>
              <a:latin typeface="+mn-lt"/>
              <a:ea typeface="+mn-ea"/>
              <a:cs typeface="+mn-cs"/>
            </a:endParaRPr>
          </a:p>
          <a:p>
            <a:pPr marL="0" algn="just" rtl="1">
              <a:spcBef>
                <a:spcPts val="0"/>
              </a:spcBef>
              <a:buNone/>
            </a:pPr>
            <a:r>
              <a:rPr lang="ar-SA" dirty="0" smtClean="0"/>
              <a:t>نادراً ما يتكون المتك من فص واحد كما في الفصيلة الخبازية والقرعية . </a:t>
            </a:r>
            <a:endParaRPr lang="en-US" dirty="0" smtClean="0"/>
          </a:p>
          <a:p>
            <a:pPr marL="0" algn="just" rtl="1">
              <a:spcBef>
                <a:spcPts val="0"/>
              </a:spcBef>
              <a:buNone/>
            </a:pPr>
            <a:endParaRPr lang="en-US" dirty="0" smtClean="0"/>
          </a:p>
          <a:p>
            <a:pPr marL="0" algn="just" rtl="1">
              <a:spcBef>
                <a:spcPts val="0"/>
              </a:spcBef>
              <a:buNone/>
            </a:pPr>
            <a:r>
              <a:rPr lang="ar-SA" dirty="0" smtClean="0"/>
              <a:t>قد لا يحتوي المتك على حبوب لقاح كما في بعض اسدية نبات السنا مكي </a:t>
            </a:r>
            <a:r>
              <a:rPr lang="en-US" dirty="0" smtClean="0">
                <a:solidFill>
                  <a:srgbClr val="FF0000"/>
                </a:solidFill>
              </a:rPr>
              <a:t>cassia</a:t>
            </a:r>
            <a:r>
              <a:rPr lang="ar-SA" dirty="0" smtClean="0"/>
              <a:t> .</a:t>
            </a:r>
            <a:endParaRPr lang="en-US" dirty="0" smtClean="0"/>
          </a:p>
          <a:p>
            <a:endParaRPr lang="en-US"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8" presetClass="entr" presetSubtype="0" accel="10000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2"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3"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682625" y="685800"/>
            <a:ext cx="7772400" cy="5715000"/>
          </a:xfrm>
        </p:spPr>
        <p:txBody>
          <a:bodyPr/>
          <a:lstStyle/>
          <a:p>
            <a:pPr algn="just" rtl="1">
              <a:buNone/>
            </a:pPr>
            <a:r>
              <a:rPr lang="ar-SA" sz="2800" dirty="0" smtClean="0">
                <a:solidFill>
                  <a:schemeClr val="tx1"/>
                </a:solidFill>
                <a:latin typeface="+mn-lt"/>
                <a:ea typeface="+mn-ea"/>
                <a:cs typeface="+mn-cs"/>
              </a:rPr>
              <a:t>تغطي كل كيس بوغي من الخارج طبقة هي البشرة ، وإلى الداخل من البشرة توجد طبقة الخلايا الليفية </a:t>
            </a:r>
            <a:r>
              <a:rPr lang="en-US" sz="2800" dirty="0" smtClean="0">
                <a:solidFill>
                  <a:srgbClr val="FF0000"/>
                </a:solidFill>
                <a:latin typeface="+mn-lt"/>
                <a:ea typeface="+mn-ea"/>
                <a:cs typeface="+mn-cs"/>
              </a:rPr>
              <a:t>Fibrous</a:t>
            </a:r>
            <a:r>
              <a:rPr lang="en-US" sz="2800" dirty="0" smtClean="0">
                <a:solidFill>
                  <a:schemeClr val="tx1"/>
                </a:solidFill>
                <a:latin typeface="+mn-lt"/>
                <a:ea typeface="+mn-ea"/>
                <a:cs typeface="+mn-cs"/>
              </a:rPr>
              <a:t> </a:t>
            </a:r>
            <a:r>
              <a:rPr lang="en-US" sz="2800" dirty="0" smtClean="0">
                <a:solidFill>
                  <a:srgbClr val="FF0000"/>
                </a:solidFill>
                <a:latin typeface="+mn-lt"/>
                <a:ea typeface="+mn-ea"/>
                <a:cs typeface="+mn-cs"/>
              </a:rPr>
              <a:t>layer</a:t>
            </a:r>
            <a:r>
              <a:rPr lang="ar-SA" sz="2800" dirty="0" smtClean="0">
                <a:solidFill>
                  <a:schemeClr val="tx1"/>
                </a:solidFill>
                <a:latin typeface="+mn-lt"/>
                <a:ea typeface="+mn-ea"/>
                <a:cs typeface="+mn-cs"/>
              </a:rPr>
              <a:t> وتتكون من خلايا عمادية الثغر تموت محتوياتها ويوجد بجدرها تغلظ ليفي ماعدا الجدار الخارجي الذي يبقى رقيقاً ، ويلي </a:t>
            </a:r>
            <a:r>
              <a:rPr lang="ar-SA" sz="2800" dirty="0" smtClean="0"/>
              <a:t>الطبقة </a:t>
            </a:r>
            <a:r>
              <a:rPr lang="ar-SA" sz="2800" dirty="0" smtClean="0">
                <a:solidFill>
                  <a:schemeClr val="tx1"/>
                </a:solidFill>
                <a:latin typeface="+mn-lt"/>
                <a:ea typeface="+mn-ea"/>
                <a:cs typeface="+mn-cs"/>
              </a:rPr>
              <a:t>اللي</a:t>
            </a:r>
            <a:r>
              <a:rPr lang="ar-SA" sz="2800" dirty="0" smtClean="0"/>
              <a:t>ف</a:t>
            </a:r>
            <a:r>
              <a:rPr lang="ar-SA" sz="2800" dirty="0" smtClean="0">
                <a:solidFill>
                  <a:schemeClr val="tx1"/>
                </a:solidFill>
                <a:latin typeface="+mn-lt"/>
                <a:ea typeface="+mn-ea"/>
                <a:cs typeface="+mn-cs"/>
              </a:rPr>
              <a:t>ية عدد من الطبقات المتوسطة </a:t>
            </a:r>
            <a:r>
              <a:rPr lang="en-US" sz="2800" dirty="0" smtClean="0">
                <a:solidFill>
                  <a:srgbClr val="FF0000"/>
                </a:solidFill>
                <a:latin typeface="+mn-lt"/>
                <a:ea typeface="+mn-ea"/>
                <a:cs typeface="+mn-cs"/>
              </a:rPr>
              <a:t>Intermediate</a:t>
            </a:r>
            <a:r>
              <a:rPr lang="en-US" sz="2800" dirty="0" smtClean="0">
                <a:solidFill>
                  <a:schemeClr val="tx1"/>
                </a:solidFill>
                <a:latin typeface="+mn-lt"/>
                <a:ea typeface="+mn-ea"/>
                <a:cs typeface="+mn-cs"/>
              </a:rPr>
              <a:t> </a:t>
            </a:r>
            <a:r>
              <a:rPr lang="en-US" sz="2800" dirty="0" smtClean="0">
                <a:solidFill>
                  <a:srgbClr val="FF0000"/>
                </a:solidFill>
                <a:latin typeface="+mn-lt"/>
                <a:ea typeface="+mn-ea"/>
                <a:cs typeface="+mn-cs"/>
              </a:rPr>
              <a:t>layers</a:t>
            </a:r>
            <a:r>
              <a:rPr lang="en-US" sz="2800" dirty="0" smtClean="0">
                <a:solidFill>
                  <a:schemeClr val="tx1"/>
                </a:solidFill>
                <a:latin typeface="+mn-lt"/>
                <a:ea typeface="+mn-ea"/>
                <a:cs typeface="+mn-cs"/>
              </a:rPr>
              <a:t> </a:t>
            </a:r>
            <a:r>
              <a:rPr lang="ar-SA" sz="2800" dirty="0" smtClean="0">
                <a:solidFill>
                  <a:schemeClr val="tx1"/>
                </a:solidFill>
                <a:latin typeface="+mn-lt"/>
                <a:ea typeface="+mn-ea"/>
                <a:cs typeface="+mn-cs"/>
              </a:rPr>
              <a:t> ثم النسيج الغذائي </a:t>
            </a:r>
            <a:r>
              <a:rPr lang="en-US" sz="2800" dirty="0" err="1" smtClean="0">
                <a:solidFill>
                  <a:srgbClr val="FF0000"/>
                </a:solidFill>
                <a:latin typeface="+mn-lt"/>
                <a:ea typeface="+mn-ea"/>
                <a:cs typeface="+mn-cs"/>
              </a:rPr>
              <a:t>Tapetum</a:t>
            </a:r>
            <a:r>
              <a:rPr lang="ar-SA" sz="2800" dirty="0" smtClean="0">
                <a:solidFill>
                  <a:schemeClr val="tx1"/>
                </a:solidFill>
                <a:latin typeface="+mn-lt"/>
                <a:ea typeface="+mn-ea"/>
                <a:cs typeface="+mn-cs"/>
              </a:rPr>
              <a:t> ، التي تحيط بالتجويف المشتمل على حبوب اللقاح ، وخلاياها غنية بمحتوياتها وتستعمل كغذاء لحبوب اللقاح اثناء اكتمال نضجها ، وعند تكوين حبوب اللقاح تنقسم الخلايا الواحدة لحبوب اللقاح </a:t>
            </a:r>
            <a:r>
              <a:rPr lang="en-US" sz="2800" dirty="0" smtClean="0">
                <a:solidFill>
                  <a:schemeClr val="tx1"/>
                </a:solidFill>
                <a:latin typeface="+mn-lt"/>
                <a:ea typeface="+mn-ea"/>
                <a:cs typeface="+mn-cs"/>
              </a:rPr>
              <a:t> </a:t>
            </a:r>
            <a:r>
              <a:rPr lang="en-US" sz="2800" dirty="0" smtClean="0">
                <a:solidFill>
                  <a:srgbClr val="FF0000"/>
                </a:solidFill>
                <a:latin typeface="+mn-lt"/>
                <a:ea typeface="+mn-ea"/>
                <a:cs typeface="+mn-cs"/>
              </a:rPr>
              <a:t>pollen mother cells</a:t>
            </a:r>
            <a:r>
              <a:rPr lang="ar-SA" sz="2800" dirty="0" smtClean="0">
                <a:solidFill>
                  <a:schemeClr val="tx1"/>
                </a:solidFill>
                <a:latin typeface="+mn-lt"/>
                <a:ea typeface="+mn-ea"/>
                <a:cs typeface="+mn-cs"/>
              </a:rPr>
              <a:t> انقسامين : احدهما اختزالي وبذلك ينشأ من كل خليه اربع حبوب لقاح منها احادية الأساس الكروموسومي.</a:t>
            </a:r>
          </a:p>
          <a:p>
            <a:pPr algn="just" rtl="1">
              <a:buNone/>
            </a:pPr>
            <a:endParaRPr lang="en-US" sz="2800" dirty="0" smtClean="0">
              <a:solidFill>
                <a:schemeClr val="tx1"/>
              </a:solidFill>
              <a:latin typeface="+mn-lt"/>
              <a:ea typeface="+mn-ea"/>
              <a:cs typeface="+mn-cs"/>
            </a:endParaRPr>
          </a:p>
          <a:p>
            <a:pPr algn="just" rtl="1"/>
            <a:r>
              <a:rPr lang="ar-SA" sz="2800" dirty="0" smtClean="0">
                <a:solidFill>
                  <a:schemeClr val="tx1"/>
                </a:solidFill>
                <a:latin typeface="+mn-lt"/>
                <a:ea typeface="+mn-ea"/>
                <a:cs typeface="+mn-cs"/>
              </a:rPr>
              <a:t>التركيب التشريحى للمتك " غير المتفتح"</a:t>
            </a:r>
            <a:endParaRPr lang="en-US" sz="2800" dirty="0" smtClean="0">
              <a:solidFill>
                <a:schemeClr val="tx1"/>
              </a:solidFill>
              <a:latin typeface="+mn-lt"/>
              <a:ea typeface="+mn-ea"/>
              <a:cs typeface="+mn-cs"/>
            </a:endParaRPr>
          </a:p>
          <a:p>
            <a:pPr algn="just" rtl="1"/>
            <a:r>
              <a:rPr lang="ar-SA" sz="2800" dirty="0" smtClean="0">
                <a:solidFill>
                  <a:schemeClr val="tx1"/>
                </a:solidFill>
                <a:latin typeface="+mn-lt"/>
                <a:ea typeface="+mn-ea"/>
                <a:cs typeface="+mn-cs"/>
              </a:rPr>
              <a:t>التركيب التشريحي اللمتك " المتفتح"</a:t>
            </a:r>
            <a:endParaRPr lang="en-US" sz="2800" dirty="0" smtClean="0">
              <a:solidFill>
                <a:schemeClr val="tx1"/>
              </a:solidFill>
              <a:latin typeface="+mn-lt"/>
              <a:ea typeface="+mn-ea"/>
              <a:cs typeface="+mn-cs"/>
            </a:endParaRPr>
          </a:p>
          <a:p>
            <a:pPr eaLnBrk="1" hangingPunct="1"/>
            <a:endParaRPr lang="en-US" dirty="0" smtClean="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p:cTn id="7" dur="1000" fill="hold"/>
                                        <p:tgtEl>
                                          <p:spTgt spid="2662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662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2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6626">
                                            <p:txEl>
                                              <p:pRg st="2" end="2"/>
                                            </p:txEl>
                                          </p:spTgt>
                                        </p:tgtEl>
                                        <p:attrNameLst>
                                          <p:attrName>style.visibility</p:attrName>
                                        </p:attrNameLst>
                                      </p:cBhvr>
                                      <p:to>
                                        <p:strVal val="visible"/>
                                      </p:to>
                                    </p:set>
                                    <p:anim calcmode="lin" valueType="num">
                                      <p:cBhvr>
                                        <p:cTn id="14" dur="1000" fill="hold"/>
                                        <p:tgtEl>
                                          <p:spTgt spid="26626">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662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662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6626">
                                            <p:txEl>
                                              <p:pRg st="3" end="3"/>
                                            </p:txEl>
                                          </p:spTgt>
                                        </p:tgtEl>
                                        <p:attrNameLst>
                                          <p:attrName>style.visibility</p:attrName>
                                        </p:attrNameLst>
                                      </p:cBhvr>
                                      <p:to>
                                        <p:strVal val="visible"/>
                                      </p:to>
                                    </p:set>
                                    <p:anim calcmode="lin" valueType="num">
                                      <p:cBhvr>
                                        <p:cTn id="21" dur="1000" fill="hold"/>
                                        <p:tgtEl>
                                          <p:spTgt spid="26626">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2662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6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mens"/>
          <p:cNvPicPr/>
          <p:nvPr/>
        </p:nvPicPr>
        <p:blipFill>
          <a:blip r:embed="rId2" cstate="email"/>
          <a:srcRect/>
          <a:stretch>
            <a:fillRect/>
          </a:stretch>
        </p:blipFill>
        <p:spPr bwMode="auto">
          <a:xfrm>
            <a:off x="914401" y="609600"/>
            <a:ext cx="7239000" cy="5791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جامعة الملك سعود</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2286000"/>
          </a:xfrm>
        </p:spPr>
        <p:txBody>
          <a:bodyPr/>
          <a:lstStyle/>
          <a:p>
            <a:pPr algn="just" rtl="1" eaLnBrk="1" hangingPunct="1"/>
            <a:r>
              <a:rPr lang="ar-SA" smtClean="0">
                <a:solidFill>
                  <a:srgbClr val="FFFF00"/>
                </a:solidFill>
              </a:rPr>
              <a:t>الرِؤية: </a:t>
            </a:r>
            <a:r>
              <a:rPr lang="ar-SA" smtClean="0"/>
              <a:t>تحقيق الريادة في تنويع أساليب التعليم والتعلم وتطويرها من خلال التعلم الإلكتروني القائم على تقنية المعلومات والاتصال الحديثة وأن تكون العمادة رائدة في نشر التعليم وتيسيره باستخدام أحدث تقنيات المعلومات والاتصال</a:t>
            </a:r>
            <a:r>
              <a:rPr lang="en-US" smtClean="0"/>
              <a:t>.</a:t>
            </a:r>
          </a:p>
        </p:txBody>
      </p:sp>
      <p:sp>
        <p:nvSpPr>
          <p:cNvPr id="4" name="Rectangle 5"/>
          <p:cNvSpPr txBox="1">
            <a:spLocks noChangeArrowheads="1"/>
          </p:cNvSpPr>
          <p:nvPr/>
        </p:nvSpPr>
        <p:spPr bwMode="auto">
          <a:xfrm>
            <a:off x="457200" y="3962400"/>
            <a:ext cx="8305800" cy="2057400"/>
          </a:xfrm>
          <a:prstGeom prst="rect">
            <a:avLst/>
          </a:prstGeom>
          <a:noFill/>
          <a:ln w="9525">
            <a:noFill/>
            <a:miter lim="800000"/>
            <a:headEnd/>
            <a:tailEnd/>
          </a:ln>
          <a:effectLst/>
        </p:spPr>
        <p:txBody>
          <a:bodyPr lIns="182562" tIns="46038" rIns="182562" bIns="46038"/>
          <a:lstStyle/>
          <a:p>
            <a:pPr marL="342900" indent="-342900" algn="just" rtl="1">
              <a:lnSpc>
                <a:spcPct val="90000"/>
              </a:lnSpc>
              <a:spcBef>
                <a:spcPct val="20000"/>
              </a:spcBef>
              <a:buClr>
                <a:schemeClr val="tx2"/>
              </a:buClr>
              <a:buSzPct val="75000"/>
              <a:buFont typeface="Wingdings" pitchFamily="2" charset="2"/>
              <a:buChar char="l"/>
              <a:defRPr/>
            </a:pPr>
            <a:r>
              <a:rPr kumimoji="0" lang="ar-SA" sz="3200" kern="0" dirty="0">
                <a:latin typeface="+mn-lt"/>
                <a:cs typeface="+mn-cs"/>
              </a:rPr>
              <a:t>الرسالة: </a:t>
            </a:r>
            <a:r>
              <a:rPr kumimoji="0" lang="ar-SA" sz="3200" kern="0" dirty="0">
                <a:solidFill>
                  <a:schemeClr val="accent6"/>
                </a:solidFill>
                <a:latin typeface="+mn-lt"/>
                <a:cs typeface="+mn-cs"/>
              </a:rPr>
              <a:t>مساعدة أعضاء هيئة التدريس والطلاب لتجويد عملية التعلم من خلال استثمار أساليب التعلم الإلكتروني، وإتاحة الفرصة للمتعلم لاحتيار المكان والزمان المناسبين للتعلم ومساعدة أعضاء هيئة التدريس على تفعيل التعليم من خلال تقديم المحتوى العلمي بأساليب تعتمد على تقنية المعلومات والاتصال الحديثة</a:t>
            </a:r>
            <a:r>
              <a:rPr kumimoji="0" lang="en-US" sz="3200" kern="0" dirty="0">
                <a:solidFill>
                  <a:schemeClr val="accent6"/>
                </a:solidFill>
                <a:latin typeface="+mn-lt"/>
                <a:cs typeface="+mn-cs"/>
              </a:rPr>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Scale>
                                      <p:cBhvr>
                                        <p:cTn id="7" dur="1000" decel="50000" fill="hold">
                                          <p:stCondLst>
                                            <p:cond delay="0"/>
                                          </p:stCondLst>
                                        </p:cTn>
                                        <p:tgtEl>
                                          <p:spTgt spid="92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20"/>
                                        </p:tgtEl>
                                        <p:attrNameLst>
                                          <p:attrName>ppt_x</p:attrName>
                                          <p:attrName>ppt_y</p:attrName>
                                        </p:attrNameLst>
                                      </p:cBhvr>
                                    </p:animMotion>
                                    <p:animEffect transition="in" filter="fade">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Scale>
                                      <p:cBhvr>
                                        <p:cTn id="14" dur="1000" decel="50000" fill="hold">
                                          <p:stCondLst>
                                            <p:cond delay="0"/>
                                          </p:stCondLst>
                                        </p:cTn>
                                        <p:tgtEl>
                                          <p:spTgt spid="922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21">
                                            <p:txEl>
                                              <p:pRg st="0" end="0"/>
                                            </p:txEl>
                                          </p:spTgt>
                                        </p:tgtEl>
                                        <p:attrNameLst>
                                          <p:attrName>ppt_x</p:attrName>
                                          <p:attrName>ppt_y</p:attrName>
                                        </p:attrNameLst>
                                      </p:cBhvr>
                                    </p:animMotion>
                                    <p:animEffect transition="in" filter="fade">
                                      <p:cBhvr>
                                        <p:cTn id="16" dur="1000"/>
                                        <p:tgtEl>
                                          <p:spTgt spid="92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Scale>
                                      <p:cBhvr>
                                        <p:cTn id="21"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
                                            <p:txEl>
                                              <p:pRg st="0" end="0"/>
                                            </p:txEl>
                                          </p:spTgt>
                                        </p:tgtEl>
                                        <p:attrNameLst>
                                          <p:attrName>ppt_x</p:attrName>
                                          <p:attrName>ppt_y</p:attrName>
                                        </p:attrNameLst>
                                      </p:cBhvr>
                                    </p:animMotion>
                                    <p:animEffect transition="in" filter="fade">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7927975" cy="1143000"/>
          </a:xfrm>
        </p:spPr>
        <p:txBody>
          <a:bodyPr/>
          <a:lstStyle/>
          <a:p>
            <a:pPr algn="ctr"/>
            <a:r>
              <a:rPr lang="ar-SA" dirty="0" smtClean="0"/>
              <a:t>التركيب التشريحي للمتك غير المتفتح</a:t>
            </a:r>
            <a:endParaRPr lang="en-US" dirty="0"/>
          </a:p>
        </p:txBody>
      </p:sp>
      <p:pic>
        <p:nvPicPr>
          <p:cNvPr id="72706" name="Picture 2"/>
          <p:cNvPicPr>
            <a:picLocks noGrp="1" noChangeAspect="1" noChangeArrowheads="1"/>
          </p:cNvPicPr>
          <p:nvPr>
            <p:ph idx="1"/>
          </p:nvPr>
        </p:nvPicPr>
        <p:blipFill>
          <a:blip r:embed="rId2" cstate="email"/>
          <a:srcRect/>
          <a:stretch>
            <a:fillRect/>
          </a:stretch>
        </p:blipFill>
        <p:spPr bwMode="auto">
          <a:xfrm>
            <a:off x="1421613" y="2230005"/>
            <a:ext cx="6294423" cy="3617190"/>
          </a:xfrm>
          <a:prstGeom prst="rect">
            <a:avLst/>
          </a:prstGeom>
          <a:noFill/>
          <a:ln w="9525">
            <a:noFill/>
            <a:miter lim="800000"/>
            <a:headEnd/>
            <a:tailEnd/>
          </a:ln>
          <a:effec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72706"/>
                                        </p:tgtEl>
                                        <p:attrNameLst>
                                          <p:attrName>style.visibility</p:attrName>
                                        </p:attrNameLst>
                                      </p:cBhvr>
                                      <p:to>
                                        <p:strVal val="visible"/>
                                      </p:to>
                                    </p:set>
                                    <p:anim calcmode="lin" valueType="num">
                                      <p:cBhvr>
                                        <p:cTn id="16" dur="500" fill="hold"/>
                                        <p:tgtEl>
                                          <p:spTgt spid="72706"/>
                                        </p:tgtEl>
                                        <p:attrNameLst>
                                          <p:attrName>ppt_w</p:attrName>
                                        </p:attrNameLst>
                                      </p:cBhvr>
                                      <p:tavLst>
                                        <p:tav tm="0">
                                          <p:val>
                                            <p:strVal val="#ppt_w*0.05"/>
                                          </p:val>
                                        </p:tav>
                                        <p:tav tm="100000">
                                          <p:val>
                                            <p:strVal val="#ppt_w"/>
                                          </p:val>
                                        </p:tav>
                                      </p:tavLst>
                                    </p:anim>
                                    <p:anim calcmode="lin" valueType="num">
                                      <p:cBhvr>
                                        <p:cTn id="17" dur="500" fill="hold"/>
                                        <p:tgtEl>
                                          <p:spTgt spid="72706"/>
                                        </p:tgtEl>
                                        <p:attrNameLst>
                                          <p:attrName>ppt_h</p:attrName>
                                        </p:attrNameLst>
                                      </p:cBhvr>
                                      <p:tavLst>
                                        <p:tav tm="0">
                                          <p:val>
                                            <p:strVal val="#ppt_h"/>
                                          </p:val>
                                        </p:tav>
                                        <p:tav tm="100000">
                                          <p:val>
                                            <p:strVal val="#ppt_h"/>
                                          </p:val>
                                        </p:tav>
                                      </p:tavLst>
                                    </p:anim>
                                    <p:anim calcmode="lin" valueType="num">
                                      <p:cBhvr>
                                        <p:cTn id="18" dur="500" fill="hold"/>
                                        <p:tgtEl>
                                          <p:spTgt spid="72706"/>
                                        </p:tgtEl>
                                        <p:attrNameLst>
                                          <p:attrName>ppt_x</p:attrName>
                                        </p:attrNameLst>
                                      </p:cBhvr>
                                      <p:tavLst>
                                        <p:tav tm="0">
                                          <p:val>
                                            <p:strVal val="#ppt_x-.2"/>
                                          </p:val>
                                        </p:tav>
                                        <p:tav tm="100000">
                                          <p:val>
                                            <p:strVal val="#ppt_x"/>
                                          </p:val>
                                        </p:tav>
                                      </p:tavLst>
                                    </p:anim>
                                    <p:anim calcmode="lin" valueType="num">
                                      <p:cBhvr>
                                        <p:cTn id="19" dur="500" fill="hold"/>
                                        <p:tgtEl>
                                          <p:spTgt spid="72706"/>
                                        </p:tgtEl>
                                        <p:attrNameLst>
                                          <p:attrName>ppt_y</p:attrName>
                                        </p:attrNameLst>
                                      </p:cBhvr>
                                      <p:tavLst>
                                        <p:tav tm="0">
                                          <p:val>
                                            <p:strVal val="#ppt_y"/>
                                          </p:val>
                                        </p:tav>
                                        <p:tav tm="100000">
                                          <p:val>
                                            <p:strVal val="#ppt_y"/>
                                          </p:val>
                                        </p:tav>
                                      </p:tavLst>
                                    </p:anim>
                                    <p:animEffect transition="in" filter="fade">
                                      <p:cBhvr>
                                        <p:cTn id="20"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التركيب التشريحي للمتك المتفتح</a:t>
            </a:r>
            <a:endParaRPr lang="en-US" dirty="0"/>
          </a:p>
        </p:txBody>
      </p:sp>
      <p:pic>
        <p:nvPicPr>
          <p:cNvPr id="73730" name="Picture 2"/>
          <p:cNvPicPr>
            <a:picLocks noGrp="1" noChangeAspect="1" noChangeArrowheads="1"/>
          </p:cNvPicPr>
          <p:nvPr>
            <p:ph idx="1"/>
          </p:nvPr>
        </p:nvPicPr>
        <p:blipFill>
          <a:blip r:embed="rId2" cstate="email"/>
          <a:srcRect/>
          <a:stretch>
            <a:fillRect/>
          </a:stretch>
        </p:blipFill>
        <p:spPr bwMode="auto">
          <a:xfrm>
            <a:off x="1981200" y="2057400"/>
            <a:ext cx="5000322" cy="3947150"/>
          </a:xfrm>
          <a:prstGeom prst="rect">
            <a:avLst/>
          </a:prstGeom>
          <a:noFill/>
          <a:ln w="9525">
            <a:noFill/>
            <a:miter lim="800000"/>
            <a:headEnd/>
            <a:tailEnd/>
          </a:ln>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3730"/>
                                        </p:tgtEl>
                                        <p:attrNameLst>
                                          <p:attrName>style.visibility</p:attrName>
                                        </p:attrNameLst>
                                      </p:cBhvr>
                                      <p:to>
                                        <p:strVal val="visible"/>
                                      </p:to>
                                    </p:set>
                                    <p:anim calcmode="lin" valueType="num">
                                      <p:cBhvr additive="base">
                                        <p:cTn id="13" dur="500" fill="hold"/>
                                        <p:tgtEl>
                                          <p:spTgt spid="73730"/>
                                        </p:tgtEl>
                                        <p:attrNameLst>
                                          <p:attrName>ppt_x</p:attrName>
                                        </p:attrNameLst>
                                      </p:cBhvr>
                                      <p:tavLst>
                                        <p:tav tm="0">
                                          <p:val>
                                            <p:strVal val="#ppt_x"/>
                                          </p:val>
                                        </p:tav>
                                        <p:tav tm="100000">
                                          <p:val>
                                            <p:strVal val="#ppt_x"/>
                                          </p:val>
                                        </p:tav>
                                      </p:tavLst>
                                    </p:anim>
                                    <p:anim calcmode="lin" valueType="num">
                                      <p:cBhvr additive="base">
                                        <p:cTn id="14" dur="500" fill="hold"/>
                                        <p:tgtEl>
                                          <p:spTgt spid="737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153400" cy="6172200"/>
          </a:xfrm>
        </p:spPr>
        <p:txBody>
          <a:bodyPr/>
          <a:lstStyle/>
          <a:p>
            <a:pPr algn="r" rtl="1">
              <a:buNone/>
            </a:pPr>
            <a:r>
              <a:rPr lang="ar-SA" sz="3600" b="1" dirty="0" smtClean="0">
                <a:solidFill>
                  <a:srgbClr val="FFFF00"/>
                </a:solidFill>
                <a:latin typeface="+mn-lt"/>
                <a:ea typeface="+mn-ea"/>
                <a:cs typeface="+mn-cs"/>
              </a:rPr>
              <a:t>ميكانيكية تفتح المتك:</a:t>
            </a:r>
            <a:endParaRPr lang="en-US" sz="3600" b="1" dirty="0" smtClean="0">
              <a:solidFill>
                <a:srgbClr val="FFFF00"/>
              </a:solidFill>
              <a:latin typeface="+mn-lt"/>
              <a:ea typeface="+mn-ea"/>
              <a:cs typeface="+mn-cs"/>
            </a:endParaRPr>
          </a:p>
          <a:p>
            <a:pPr algn="r" rtl="1">
              <a:buNone/>
            </a:pPr>
            <a:endParaRPr lang="en-US" dirty="0" smtClean="0">
              <a:solidFill>
                <a:schemeClr val="tx1"/>
              </a:solidFill>
              <a:latin typeface="+mn-lt"/>
              <a:ea typeface="+mn-ea"/>
              <a:cs typeface="+mn-cs"/>
            </a:endParaRPr>
          </a:p>
          <a:p>
            <a:pPr algn="just" rtl="1"/>
            <a:r>
              <a:rPr lang="ar-SA" dirty="0" smtClean="0">
                <a:solidFill>
                  <a:schemeClr val="tx1"/>
                </a:solidFill>
                <a:latin typeface="+mn-lt"/>
                <a:ea typeface="+mn-ea"/>
                <a:cs typeface="+mn-cs"/>
              </a:rPr>
              <a:t>يعزى انفتاح المتك إلى طبقة الخلايا الليفية ، حيث أنها غير متساوية السمك إذ أن الجدر الداخلية القطرية سميكة. أما الخارجية فرقيقة ، فعندما يصبح الجو جافاً تفقد طبقة البشرة الماء وتجف فتنكمش خلايا الطبقة الليفية نتيجة لفقدها للماء ويتجلى هذا الإنكماش في جدرها الخارجية الرقيقة ، وينشأ عن ذلك تفتح على طول الخط الجانبي الفاصل بين كيس اللقاح في كل فص ، ذلك إن هذا الخط الفاصل يتكون من خلايا رقيقة الجدران فقط . وتختلف طرق انفتاح المتك فقد تنفتح المتوك بواسطة شق طولي.</a:t>
            </a:r>
            <a:endParaRPr lang="en-US" dirty="0" smtClean="0">
              <a:solidFill>
                <a:schemeClr val="tx1"/>
              </a:solidFill>
              <a:latin typeface="+mn-lt"/>
              <a:ea typeface="+mn-ea"/>
              <a:cs typeface="+mn-cs"/>
            </a:endParaRPr>
          </a:p>
          <a:p>
            <a:pPr eaLnBrk="1" hangingPunct="1">
              <a:defRPr/>
            </a:pPr>
            <a:endParaRPr lang="en-U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therdevl.jpg"/>
          <p:cNvPicPr>
            <a:picLocks noChangeAspect="1"/>
          </p:cNvPicPr>
          <p:nvPr/>
        </p:nvPicPr>
        <p:blipFill>
          <a:blip r:embed="rId2" cstate="email"/>
          <a:stretch>
            <a:fillRect/>
          </a:stretch>
        </p:blipFill>
        <p:spPr>
          <a:xfrm>
            <a:off x="762000" y="1103425"/>
            <a:ext cx="7239000" cy="490954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7772400" cy="1752600"/>
          </a:xfrm>
        </p:spPr>
        <p:txBody>
          <a:bodyPr/>
          <a:lstStyle/>
          <a:p>
            <a:pPr algn="just" rtl="1">
              <a:buNone/>
            </a:pPr>
            <a:r>
              <a:rPr lang="ar-SA" dirty="0" smtClean="0">
                <a:solidFill>
                  <a:schemeClr val="tx1"/>
                </a:solidFill>
                <a:latin typeface="+mn-lt"/>
                <a:ea typeface="+mn-ea"/>
                <a:cs typeface="+mn-cs"/>
              </a:rPr>
              <a:t>وطرق انفتاح المتك مختلفة بإختلاف النبات والبيئة التي يعيش فيها:</a:t>
            </a:r>
            <a:endParaRPr lang="en-US" dirty="0" smtClean="0">
              <a:solidFill>
                <a:schemeClr val="tx1"/>
              </a:solidFill>
              <a:latin typeface="+mn-lt"/>
              <a:ea typeface="+mn-ea"/>
              <a:cs typeface="+mn-cs"/>
            </a:endParaRPr>
          </a:p>
          <a:p>
            <a:pPr algn="just" rtl="1">
              <a:buClr>
                <a:srgbClr val="FFFF00"/>
              </a:buClr>
              <a:buSzPct val="100000"/>
              <a:buFont typeface="Wingdings" pitchFamily="2" charset="2"/>
              <a:buChar char="v"/>
            </a:pPr>
            <a:r>
              <a:rPr lang="ar-SA" dirty="0" smtClean="0">
                <a:solidFill>
                  <a:schemeClr val="tx1"/>
                </a:solidFill>
                <a:latin typeface="+mn-lt"/>
                <a:ea typeface="+mn-ea"/>
                <a:cs typeface="+mn-cs"/>
              </a:rPr>
              <a:t>انفتاح طولي وهو الأكثر شيوعاً </a:t>
            </a:r>
            <a:r>
              <a:rPr lang="en-US" dirty="0" smtClean="0">
                <a:solidFill>
                  <a:srgbClr val="FF0000"/>
                </a:solidFill>
                <a:latin typeface="+mn-lt"/>
                <a:ea typeface="+mn-ea"/>
                <a:cs typeface="+mn-cs"/>
              </a:rPr>
              <a:t>Longitudinal</a:t>
            </a:r>
            <a:r>
              <a:rPr lang="ar-SA" dirty="0" smtClean="0">
                <a:solidFill>
                  <a:schemeClr val="tx1"/>
                </a:solidFill>
                <a:latin typeface="+mn-lt"/>
                <a:ea typeface="+mn-ea"/>
                <a:cs typeface="+mn-cs"/>
              </a:rPr>
              <a:t> كما في معظم النباتات</a:t>
            </a:r>
            <a:endParaRPr lang="en-US" dirty="0" smtClean="0">
              <a:solidFill>
                <a:schemeClr val="tx1"/>
              </a:solidFill>
              <a:latin typeface="+mn-lt"/>
              <a:ea typeface="+mn-ea"/>
              <a:cs typeface="+mn-cs"/>
            </a:endParaRPr>
          </a:p>
          <a:p>
            <a:endParaRPr lang="en-US" dirty="0"/>
          </a:p>
        </p:txBody>
      </p:sp>
      <p:pic>
        <p:nvPicPr>
          <p:cNvPr id="77825" name="Picture 1"/>
          <p:cNvPicPr>
            <a:picLocks noChangeAspect="1" noChangeArrowheads="1"/>
          </p:cNvPicPr>
          <p:nvPr/>
        </p:nvPicPr>
        <p:blipFill>
          <a:blip r:embed="rId2" cstate="email"/>
          <a:srcRect/>
          <a:stretch>
            <a:fillRect/>
          </a:stretch>
        </p:blipFill>
        <p:spPr bwMode="auto">
          <a:xfrm>
            <a:off x="1295400" y="3276600"/>
            <a:ext cx="5066873" cy="25019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nodeType="clickEffect">
                                  <p:stCondLst>
                                    <p:cond delay="0"/>
                                  </p:stCondLst>
                                  <p:childTnLst>
                                    <p:set>
                                      <p:cBhvr>
                                        <p:cTn id="22" dur="1" fill="hold">
                                          <p:stCondLst>
                                            <p:cond delay="0"/>
                                          </p:stCondLst>
                                        </p:cTn>
                                        <p:tgtEl>
                                          <p:spTgt spid="77825"/>
                                        </p:tgtEl>
                                        <p:attrNameLst>
                                          <p:attrName>style.visibility</p:attrName>
                                        </p:attrNameLst>
                                      </p:cBhvr>
                                      <p:to>
                                        <p:strVal val="visible"/>
                                      </p:to>
                                    </p:set>
                                    <p:anim calcmode="lin" valueType="num">
                                      <p:cBhvr>
                                        <p:cTn id="23" dur="500" fill="hold"/>
                                        <p:tgtEl>
                                          <p:spTgt spid="77825"/>
                                        </p:tgtEl>
                                        <p:attrNameLst>
                                          <p:attrName>ppt_w</p:attrName>
                                        </p:attrNameLst>
                                      </p:cBhvr>
                                      <p:tavLst>
                                        <p:tav tm="0">
                                          <p:val>
                                            <p:strVal val="#ppt_w*2.5"/>
                                          </p:val>
                                        </p:tav>
                                        <p:tav tm="100000">
                                          <p:val>
                                            <p:strVal val="#ppt_w"/>
                                          </p:val>
                                        </p:tav>
                                      </p:tavLst>
                                    </p:anim>
                                    <p:anim calcmode="lin" valueType="num">
                                      <p:cBhvr>
                                        <p:cTn id="24" dur="500" fill="hold"/>
                                        <p:tgtEl>
                                          <p:spTgt spid="77825"/>
                                        </p:tgtEl>
                                        <p:attrNameLst>
                                          <p:attrName>ppt_h</p:attrName>
                                        </p:attrNameLst>
                                      </p:cBhvr>
                                      <p:tavLst>
                                        <p:tav tm="0">
                                          <p:val>
                                            <p:strVal val="#ppt_h*0.01"/>
                                          </p:val>
                                        </p:tav>
                                        <p:tav tm="100000">
                                          <p:val>
                                            <p:strVal val="#ppt_h"/>
                                          </p:val>
                                        </p:tav>
                                      </p:tavLst>
                                    </p:anim>
                                    <p:anim calcmode="lin" valueType="num">
                                      <p:cBhvr>
                                        <p:cTn id="25" dur="500" fill="hold"/>
                                        <p:tgtEl>
                                          <p:spTgt spid="77825"/>
                                        </p:tgtEl>
                                        <p:attrNameLst>
                                          <p:attrName>ppt_x</p:attrName>
                                        </p:attrNameLst>
                                      </p:cBhvr>
                                      <p:tavLst>
                                        <p:tav tm="0">
                                          <p:val>
                                            <p:strVal val="#ppt_x"/>
                                          </p:val>
                                        </p:tav>
                                        <p:tav tm="100000">
                                          <p:val>
                                            <p:strVal val="#ppt_x"/>
                                          </p:val>
                                        </p:tav>
                                      </p:tavLst>
                                    </p:anim>
                                    <p:anim calcmode="lin" valueType="num">
                                      <p:cBhvr>
                                        <p:cTn id="26" dur="500" fill="hold"/>
                                        <p:tgtEl>
                                          <p:spTgt spid="77825"/>
                                        </p:tgtEl>
                                        <p:attrNameLst>
                                          <p:attrName>ppt_y</p:attrName>
                                        </p:attrNameLst>
                                      </p:cBhvr>
                                      <p:tavLst>
                                        <p:tav tm="0">
                                          <p:val>
                                            <p:strVal val="#ppt_h+1"/>
                                          </p:val>
                                        </p:tav>
                                        <p:tav tm="100000">
                                          <p:val>
                                            <p:strVal val="#ppt_y"/>
                                          </p:val>
                                        </p:tav>
                                      </p:tavLst>
                                    </p:anim>
                                    <p:animEffect transition="in" filter="fade">
                                      <p:cBhvr>
                                        <p:cTn id="27" dur="500"/>
                                        <p:tgtEl>
                                          <p:spTgt spid="77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609600" y="1187034"/>
            <a:ext cx="7772400" cy="978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indent="-342900" algn="just" defTabSz="914400" rtl="1" latinLnBrk="0">
              <a:lnSpc>
                <a:spcPct val="90000"/>
              </a:lnSpc>
              <a:spcBef>
                <a:spcPct val="20000"/>
              </a:spcBef>
              <a:buClr>
                <a:srgbClr val="FFFF00"/>
              </a:buClr>
              <a:buSzPct val="100000"/>
              <a:buFont typeface="Wingdings" pitchFamily="2" charset="2"/>
              <a:buChar char="v"/>
              <a:tabLst/>
            </a:pPr>
            <a:r>
              <a:rPr lang="ar-SA" sz="3200" dirty="0">
                <a:latin typeface="+mn-lt"/>
                <a:cs typeface="+mn-cs"/>
              </a:rPr>
              <a:t>إنفتاح </a:t>
            </a:r>
            <a:r>
              <a:rPr lang="ar-SA" sz="3200" dirty="0" smtClean="0">
                <a:latin typeface="+mn-lt"/>
                <a:cs typeface="+mn-cs"/>
              </a:rPr>
              <a:t>عرضي </a:t>
            </a:r>
            <a:r>
              <a:rPr lang="en-US" sz="3200" dirty="0" smtClean="0">
                <a:latin typeface="+mn-lt"/>
                <a:cs typeface="+mn-cs"/>
              </a:rPr>
              <a:t> </a:t>
            </a:r>
            <a:r>
              <a:rPr lang="en-US" sz="3200" dirty="0" smtClean="0">
                <a:solidFill>
                  <a:srgbClr val="FF0000"/>
                </a:solidFill>
                <a:latin typeface="+mn-lt"/>
                <a:cs typeface="+mn-cs"/>
              </a:rPr>
              <a:t>Transverse</a:t>
            </a:r>
            <a:r>
              <a:rPr lang="ar-SA" sz="3200" dirty="0" smtClean="0">
                <a:latin typeface="+mn-lt"/>
                <a:cs typeface="+mn-cs"/>
              </a:rPr>
              <a:t> </a:t>
            </a:r>
            <a:r>
              <a:rPr lang="ar-SA" sz="3200" dirty="0">
                <a:latin typeface="+mn-lt"/>
                <a:cs typeface="+mn-cs"/>
              </a:rPr>
              <a:t>كما في الهيباسيكس </a:t>
            </a:r>
            <a:r>
              <a:rPr lang="en-US" sz="3200" dirty="0" err="1">
                <a:solidFill>
                  <a:srgbClr val="00FF00"/>
                </a:solidFill>
                <a:latin typeface="+mn-lt"/>
                <a:cs typeface="+mn-cs"/>
              </a:rPr>
              <a:t>Hibisus</a:t>
            </a:r>
            <a:r>
              <a:rPr lang="en-US" sz="3200" dirty="0">
                <a:solidFill>
                  <a:srgbClr val="00FF00"/>
                </a:solidFill>
                <a:latin typeface="+mn-lt"/>
                <a:cs typeface="+mn-cs"/>
              </a:rPr>
              <a:t> </a:t>
            </a:r>
          </a:p>
        </p:txBody>
      </p:sp>
      <p:pic>
        <p:nvPicPr>
          <p:cNvPr id="76802" name="Picture 2"/>
          <p:cNvPicPr>
            <a:picLocks noChangeAspect="1" noChangeArrowheads="1"/>
          </p:cNvPicPr>
          <p:nvPr/>
        </p:nvPicPr>
        <p:blipFill>
          <a:blip r:embed="rId2" cstate="email"/>
          <a:srcRect/>
          <a:stretch>
            <a:fillRect/>
          </a:stretch>
        </p:blipFill>
        <p:spPr bwMode="auto">
          <a:xfrm>
            <a:off x="762000" y="3124200"/>
            <a:ext cx="4800600" cy="2500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685800" y="1066800"/>
            <a:ext cx="7620000" cy="978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rtl="1" eaLnBrk="0" hangingPunct="0">
              <a:lnSpc>
                <a:spcPct val="90000"/>
              </a:lnSpc>
              <a:spcBef>
                <a:spcPct val="20000"/>
              </a:spcBef>
              <a:buClr>
                <a:srgbClr val="FFFF00"/>
              </a:buClr>
              <a:buSzPct val="100000"/>
              <a:buFont typeface="Wingdings" pitchFamily="2" charset="2"/>
              <a:buChar char="v"/>
            </a:pPr>
            <a:r>
              <a:rPr lang="ar-SA" sz="3200" dirty="0">
                <a:latin typeface="+mn-lt"/>
                <a:cs typeface="+mn-cs"/>
              </a:rPr>
              <a:t>إنفتاح بواسطة الثقوب </a:t>
            </a:r>
            <a:r>
              <a:rPr lang="ar-SA" sz="3200" dirty="0" smtClean="0">
                <a:latin typeface="+mn-lt"/>
                <a:cs typeface="+mn-cs"/>
              </a:rPr>
              <a:t>القمية</a:t>
            </a:r>
            <a:r>
              <a:rPr lang="en-US" sz="3200" dirty="0" err="1" smtClean="0">
                <a:solidFill>
                  <a:srgbClr val="FF0000"/>
                </a:solidFill>
                <a:latin typeface="+mn-lt"/>
                <a:cs typeface="+mn-cs"/>
              </a:rPr>
              <a:t>Byapicalpores</a:t>
            </a:r>
            <a:r>
              <a:rPr lang="en-US" sz="3200" dirty="0" smtClean="0">
                <a:latin typeface="+mn-lt"/>
                <a:cs typeface="+mn-cs"/>
              </a:rPr>
              <a:t> </a:t>
            </a:r>
            <a:r>
              <a:rPr lang="ar-SA" sz="3200" dirty="0" smtClean="0">
                <a:latin typeface="+mn-lt"/>
                <a:cs typeface="+mn-cs"/>
              </a:rPr>
              <a:t> </a:t>
            </a:r>
            <a:r>
              <a:rPr lang="en-US" sz="3200" dirty="0" smtClean="0">
                <a:latin typeface="+mn-lt"/>
                <a:cs typeface="+mn-cs"/>
              </a:rPr>
              <a:t> </a:t>
            </a:r>
            <a:r>
              <a:rPr lang="ar-SA" sz="3200" dirty="0" smtClean="0">
                <a:latin typeface="+mn-lt"/>
                <a:cs typeface="+mn-cs"/>
              </a:rPr>
              <a:t>كما </a:t>
            </a:r>
            <a:r>
              <a:rPr lang="ar-SA" sz="3200" dirty="0">
                <a:latin typeface="+mn-lt"/>
                <a:cs typeface="+mn-cs"/>
              </a:rPr>
              <a:t>في الفصيلة الأريكية  </a:t>
            </a:r>
            <a:r>
              <a:rPr lang="en-US" sz="3200" dirty="0" err="1">
                <a:solidFill>
                  <a:srgbClr val="00FF00"/>
                </a:solidFill>
                <a:latin typeface="+mn-lt"/>
                <a:cs typeface="+mn-cs"/>
              </a:rPr>
              <a:t>Ericaceae</a:t>
            </a:r>
            <a:endParaRPr lang="en-US" sz="3200" dirty="0">
              <a:solidFill>
                <a:srgbClr val="00FF00"/>
              </a:solidFill>
              <a:latin typeface="+mn-lt"/>
              <a:cs typeface="+mn-cs"/>
            </a:endParaRPr>
          </a:p>
        </p:txBody>
      </p:sp>
      <p:pic>
        <p:nvPicPr>
          <p:cNvPr id="75778" name="Picture 2"/>
          <p:cNvPicPr>
            <a:picLocks noChangeAspect="1" noChangeArrowheads="1"/>
          </p:cNvPicPr>
          <p:nvPr/>
        </p:nvPicPr>
        <p:blipFill>
          <a:blip r:embed="rId2" cstate="email"/>
          <a:srcRect/>
          <a:stretch>
            <a:fillRect/>
          </a:stretch>
        </p:blipFill>
        <p:spPr bwMode="auto">
          <a:xfrm>
            <a:off x="1676400" y="2544763"/>
            <a:ext cx="4319589" cy="2914625"/>
          </a:xfrm>
          <a:prstGeom prst="rect">
            <a:avLst/>
          </a:prstGeom>
          <a:noFill/>
          <a:ln w="9525">
            <a:noFill/>
            <a:miter lim="800000"/>
            <a:headEnd/>
            <a:tailEnd/>
          </a:ln>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75777"/>
                                        </p:tgtEl>
                                        <p:attrNameLst>
                                          <p:attrName>style.visibility</p:attrName>
                                        </p:attrNameLst>
                                      </p:cBhvr>
                                      <p:to>
                                        <p:strVal val="visible"/>
                                      </p:to>
                                    </p:set>
                                    <p:anim calcmode="lin" valueType="num">
                                      <p:cBhvr>
                                        <p:cTn id="7" dur="500" fill="hold"/>
                                        <p:tgtEl>
                                          <p:spTgt spid="75777"/>
                                        </p:tgtEl>
                                        <p:attrNameLst>
                                          <p:attrName>ppt_w</p:attrName>
                                        </p:attrNameLst>
                                      </p:cBhvr>
                                      <p:tavLst>
                                        <p:tav tm="0">
                                          <p:val>
                                            <p:strVal val="#ppt_w*2.5"/>
                                          </p:val>
                                        </p:tav>
                                        <p:tav tm="100000">
                                          <p:val>
                                            <p:strVal val="#ppt_w"/>
                                          </p:val>
                                        </p:tav>
                                      </p:tavLst>
                                    </p:anim>
                                    <p:anim calcmode="lin" valueType="num">
                                      <p:cBhvr>
                                        <p:cTn id="8" dur="500" fill="hold"/>
                                        <p:tgtEl>
                                          <p:spTgt spid="75777"/>
                                        </p:tgtEl>
                                        <p:attrNameLst>
                                          <p:attrName>ppt_h</p:attrName>
                                        </p:attrNameLst>
                                      </p:cBhvr>
                                      <p:tavLst>
                                        <p:tav tm="0">
                                          <p:val>
                                            <p:strVal val="#ppt_h*0.01"/>
                                          </p:val>
                                        </p:tav>
                                        <p:tav tm="100000">
                                          <p:val>
                                            <p:strVal val="#ppt_h"/>
                                          </p:val>
                                        </p:tav>
                                      </p:tavLst>
                                    </p:anim>
                                    <p:anim calcmode="lin" valueType="num">
                                      <p:cBhvr>
                                        <p:cTn id="9" dur="500" fill="hold"/>
                                        <p:tgtEl>
                                          <p:spTgt spid="75777"/>
                                        </p:tgtEl>
                                        <p:attrNameLst>
                                          <p:attrName>ppt_x</p:attrName>
                                        </p:attrNameLst>
                                      </p:cBhvr>
                                      <p:tavLst>
                                        <p:tav tm="0">
                                          <p:val>
                                            <p:strVal val="#ppt_x"/>
                                          </p:val>
                                        </p:tav>
                                        <p:tav tm="100000">
                                          <p:val>
                                            <p:strVal val="#ppt_x"/>
                                          </p:val>
                                        </p:tav>
                                      </p:tavLst>
                                    </p:anim>
                                    <p:anim calcmode="lin" valueType="num">
                                      <p:cBhvr>
                                        <p:cTn id="10" dur="500" fill="hold"/>
                                        <p:tgtEl>
                                          <p:spTgt spid="75777"/>
                                        </p:tgtEl>
                                        <p:attrNameLst>
                                          <p:attrName>ppt_y</p:attrName>
                                        </p:attrNameLst>
                                      </p:cBhvr>
                                      <p:tavLst>
                                        <p:tav tm="0">
                                          <p:val>
                                            <p:strVal val="#ppt_h+1"/>
                                          </p:val>
                                        </p:tav>
                                        <p:tav tm="100000">
                                          <p:val>
                                            <p:strVal val="#ppt_y"/>
                                          </p:val>
                                        </p:tav>
                                      </p:tavLst>
                                    </p:anim>
                                    <p:animEffect transition="in" filter="fade">
                                      <p:cBhvr>
                                        <p:cTn id="11" dur="500"/>
                                        <p:tgtEl>
                                          <p:spTgt spid="75777"/>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75778"/>
                                        </p:tgtEl>
                                        <p:attrNameLst>
                                          <p:attrName>style.visibility</p:attrName>
                                        </p:attrNameLst>
                                      </p:cBhvr>
                                      <p:to>
                                        <p:strVal val="visible"/>
                                      </p:to>
                                    </p:set>
                                    <p:anim calcmode="lin" valueType="num">
                                      <p:cBhvr>
                                        <p:cTn id="16" dur="500" fill="hold"/>
                                        <p:tgtEl>
                                          <p:spTgt spid="75778"/>
                                        </p:tgtEl>
                                        <p:attrNameLst>
                                          <p:attrName>ppt_w</p:attrName>
                                        </p:attrNameLst>
                                      </p:cBhvr>
                                      <p:tavLst>
                                        <p:tav tm="0">
                                          <p:val>
                                            <p:strVal val="#ppt_w*2.5"/>
                                          </p:val>
                                        </p:tav>
                                        <p:tav tm="100000">
                                          <p:val>
                                            <p:strVal val="#ppt_w"/>
                                          </p:val>
                                        </p:tav>
                                      </p:tavLst>
                                    </p:anim>
                                    <p:anim calcmode="lin" valueType="num">
                                      <p:cBhvr>
                                        <p:cTn id="17" dur="500" fill="hold"/>
                                        <p:tgtEl>
                                          <p:spTgt spid="75778"/>
                                        </p:tgtEl>
                                        <p:attrNameLst>
                                          <p:attrName>ppt_h</p:attrName>
                                        </p:attrNameLst>
                                      </p:cBhvr>
                                      <p:tavLst>
                                        <p:tav tm="0">
                                          <p:val>
                                            <p:strVal val="#ppt_h*0.01"/>
                                          </p:val>
                                        </p:tav>
                                        <p:tav tm="100000">
                                          <p:val>
                                            <p:strVal val="#ppt_h"/>
                                          </p:val>
                                        </p:tav>
                                      </p:tavLst>
                                    </p:anim>
                                    <p:anim calcmode="lin" valueType="num">
                                      <p:cBhvr>
                                        <p:cTn id="18" dur="500" fill="hold"/>
                                        <p:tgtEl>
                                          <p:spTgt spid="75778"/>
                                        </p:tgtEl>
                                        <p:attrNameLst>
                                          <p:attrName>ppt_x</p:attrName>
                                        </p:attrNameLst>
                                      </p:cBhvr>
                                      <p:tavLst>
                                        <p:tav tm="0">
                                          <p:val>
                                            <p:strVal val="#ppt_x"/>
                                          </p:val>
                                        </p:tav>
                                        <p:tav tm="100000">
                                          <p:val>
                                            <p:strVal val="#ppt_x"/>
                                          </p:val>
                                        </p:tav>
                                      </p:tavLst>
                                    </p:anim>
                                    <p:anim calcmode="lin" valueType="num">
                                      <p:cBhvr>
                                        <p:cTn id="19" dur="500" fill="hold"/>
                                        <p:tgtEl>
                                          <p:spTgt spid="75778"/>
                                        </p:tgtEl>
                                        <p:attrNameLst>
                                          <p:attrName>ppt_y</p:attrName>
                                        </p:attrNameLst>
                                      </p:cBhvr>
                                      <p:tavLst>
                                        <p:tav tm="0">
                                          <p:val>
                                            <p:strVal val="#ppt_h+1"/>
                                          </p:val>
                                        </p:tav>
                                        <p:tav tm="100000">
                                          <p:val>
                                            <p:strVal val="#ppt_y"/>
                                          </p:val>
                                        </p:tav>
                                      </p:tavLst>
                                    </p:anim>
                                    <p:animEffect transition="in" filter="fade">
                                      <p:cBhvr>
                                        <p:cTn id="20" dur="5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685800" y="1187035"/>
            <a:ext cx="8077200" cy="9787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rtl="1" eaLnBrk="0" hangingPunct="0">
              <a:lnSpc>
                <a:spcPct val="90000"/>
              </a:lnSpc>
              <a:spcBef>
                <a:spcPct val="20000"/>
              </a:spcBef>
              <a:buClr>
                <a:srgbClr val="FFFF00"/>
              </a:buClr>
              <a:buSzPct val="100000"/>
              <a:buFont typeface="Wingdings" pitchFamily="2" charset="2"/>
              <a:buChar char="v"/>
            </a:pPr>
            <a:r>
              <a:rPr lang="ar-SA" sz="3200" dirty="0">
                <a:latin typeface="+mn-lt"/>
                <a:cs typeface="+mn-cs"/>
              </a:rPr>
              <a:t>إنفتاح مصراعي</a:t>
            </a:r>
            <a:r>
              <a:rPr lang="en-US" sz="3200" dirty="0">
                <a:latin typeface="+mn-lt"/>
                <a:cs typeface="+mn-cs"/>
              </a:rPr>
              <a:t> </a:t>
            </a:r>
            <a:r>
              <a:rPr lang="en-US" sz="3200" dirty="0" smtClean="0">
                <a:solidFill>
                  <a:srgbClr val="FF0000"/>
                </a:solidFill>
                <a:latin typeface="+mn-lt"/>
                <a:cs typeface="+mn-cs"/>
              </a:rPr>
              <a:t>By valves</a:t>
            </a:r>
            <a:r>
              <a:rPr lang="en-US" sz="3200" dirty="0" smtClean="0">
                <a:latin typeface="+mn-lt"/>
                <a:cs typeface="+mn-cs"/>
              </a:rPr>
              <a:t> </a:t>
            </a:r>
            <a:r>
              <a:rPr lang="ar-SA" sz="3200" dirty="0" smtClean="0">
                <a:latin typeface="+mn-lt"/>
                <a:cs typeface="+mn-cs"/>
              </a:rPr>
              <a:t> </a:t>
            </a:r>
            <a:r>
              <a:rPr lang="ar-SA" sz="3200" dirty="0">
                <a:latin typeface="+mn-lt"/>
                <a:cs typeface="+mn-cs"/>
              </a:rPr>
              <a:t>كما في الفصيلة الغارية </a:t>
            </a:r>
            <a:r>
              <a:rPr lang="en-US" sz="3200" dirty="0" err="1">
                <a:solidFill>
                  <a:srgbClr val="00FF00"/>
                </a:solidFill>
                <a:latin typeface="+mn-lt"/>
                <a:cs typeface="+mn-cs"/>
              </a:rPr>
              <a:t>Lauraceae</a:t>
            </a:r>
            <a:endParaRPr lang="en-US" sz="3200" dirty="0">
              <a:solidFill>
                <a:srgbClr val="00FF00"/>
              </a:solidFill>
              <a:latin typeface="+mn-lt"/>
              <a:cs typeface="+mn-cs"/>
            </a:endParaRPr>
          </a:p>
        </p:txBody>
      </p:sp>
      <p:pic>
        <p:nvPicPr>
          <p:cNvPr id="74754" name="Picture 2"/>
          <p:cNvPicPr>
            <a:picLocks noChangeAspect="1" noChangeArrowheads="1"/>
          </p:cNvPicPr>
          <p:nvPr/>
        </p:nvPicPr>
        <p:blipFill>
          <a:blip r:embed="rId2" cstate="email"/>
          <a:srcRect/>
          <a:stretch>
            <a:fillRect/>
          </a:stretch>
        </p:blipFill>
        <p:spPr bwMode="auto">
          <a:xfrm>
            <a:off x="1066800" y="2209800"/>
            <a:ext cx="4343400" cy="2590800"/>
          </a:xfrm>
          <a:prstGeom prst="rect">
            <a:avLst/>
          </a:prstGeom>
          <a:noFill/>
          <a:ln w="9525">
            <a:noFill/>
            <a:miter lim="800000"/>
            <a:headEnd/>
            <a:tailEnd/>
          </a:ln>
          <a:effectLst/>
        </p:spPr>
      </p:pic>
      <p:sp>
        <p:nvSpPr>
          <p:cNvPr id="5" name="Rectangle 1"/>
          <p:cNvSpPr>
            <a:spLocks noChangeArrowheads="1"/>
          </p:cNvSpPr>
          <p:nvPr/>
        </p:nvSpPr>
        <p:spPr bwMode="auto">
          <a:xfrm>
            <a:off x="609600" y="5181600"/>
            <a:ext cx="8077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
                <a:srgbClr val="FFFF00"/>
              </a:buClr>
              <a:buSzTx/>
              <a:buFont typeface="Wingdings" pitchFamily="2" charset="2"/>
              <a:buChar char="v"/>
              <a:tabLst/>
            </a:pPr>
            <a:r>
              <a:rPr kumimoji="1" lang="ar-SA"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في حالة الإتصال القاعدي للمتك يكون الإنفتاح حافياً </a:t>
            </a:r>
            <a:r>
              <a:rPr kumimoji="1" lang="en-US" sz="3200" b="0"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Marginal</a:t>
            </a:r>
            <a:r>
              <a:rPr kumimoji="1" lang="en-US" sz="3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r>
              <a:rPr kumimoji="1" lang="ar-SA"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او جانباً </a:t>
            </a:r>
            <a:r>
              <a:rPr kumimoji="1" lang="en-US" sz="32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Lateral</a:t>
            </a:r>
            <a:r>
              <a:rPr kumimoji="1" lang="ar-SA"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1" lang="ar-SA"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4753"/>
                                        </p:tgtEl>
                                        <p:attrNameLst>
                                          <p:attrName>style.visibility</p:attrName>
                                        </p:attrNameLst>
                                      </p:cBhvr>
                                      <p:to>
                                        <p:strVal val="visible"/>
                                      </p:to>
                                    </p:set>
                                    <p:anim calcmode="lin" valueType="num">
                                      <p:cBhvr>
                                        <p:cTn id="7" dur="500" fill="hold"/>
                                        <p:tgtEl>
                                          <p:spTgt spid="74753"/>
                                        </p:tgtEl>
                                        <p:attrNameLst>
                                          <p:attrName>ppt_w</p:attrName>
                                        </p:attrNameLst>
                                      </p:cBhvr>
                                      <p:tavLst>
                                        <p:tav tm="0">
                                          <p:val>
                                            <p:strVal val="#ppt_w*0.05"/>
                                          </p:val>
                                        </p:tav>
                                        <p:tav tm="100000">
                                          <p:val>
                                            <p:strVal val="#ppt_w"/>
                                          </p:val>
                                        </p:tav>
                                      </p:tavLst>
                                    </p:anim>
                                    <p:anim calcmode="lin" valueType="num">
                                      <p:cBhvr>
                                        <p:cTn id="8" dur="500" fill="hold"/>
                                        <p:tgtEl>
                                          <p:spTgt spid="74753"/>
                                        </p:tgtEl>
                                        <p:attrNameLst>
                                          <p:attrName>ppt_h</p:attrName>
                                        </p:attrNameLst>
                                      </p:cBhvr>
                                      <p:tavLst>
                                        <p:tav tm="0">
                                          <p:val>
                                            <p:strVal val="#ppt_h"/>
                                          </p:val>
                                        </p:tav>
                                        <p:tav tm="100000">
                                          <p:val>
                                            <p:strVal val="#ppt_h"/>
                                          </p:val>
                                        </p:tav>
                                      </p:tavLst>
                                    </p:anim>
                                    <p:anim calcmode="lin" valueType="num">
                                      <p:cBhvr>
                                        <p:cTn id="9" dur="500" fill="hold"/>
                                        <p:tgtEl>
                                          <p:spTgt spid="74753"/>
                                        </p:tgtEl>
                                        <p:attrNameLst>
                                          <p:attrName>ppt_x</p:attrName>
                                        </p:attrNameLst>
                                      </p:cBhvr>
                                      <p:tavLst>
                                        <p:tav tm="0">
                                          <p:val>
                                            <p:strVal val="#ppt_x-.2"/>
                                          </p:val>
                                        </p:tav>
                                        <p:tav tm="100000">
                                          <p:val>
                                            <p:strVal val="#ppt_x"/>
                                          </p:val>
                                        </p:tav>
                                      </p:tavLst>
                                    </p:anim>
                                    <p:anim calcmode="lin" valueType="num">
                                      <p:cBhvr>
                                        <p:cTn id="10" dur="500" fill="hold"/>
                                        <p:tgtEl>
                                          <p:spTgt spid="74753"/>
                                        </p:tgtEl>
                                        <p:attrNameLst>
                                          <p:attrName>ppt_y</p:attrName>
                                        </p:attrNameLst>
                                      </p:cBhvr>
                                      <p:tavLst>
                                        <p:tav tm="0">
                                          <p:val>
                                            <p:strVal val="#ppt_y"/>
                                          </p:val>
                                        </p:tav>
                                        <p:tav tm="100000">
                                          <p:val>
                                            <p:strVal val="#ppt_y"/>
                                          </p:val>
                                        </p:tav>
                                      </p:tavLst>
                                    </p:anim>
                                    <p:animEffect transition="in" filter="fade">
                                      <p:cBhvr>
                                        <p:cTn id="11" dur="500"/>
                                        <p:tgtEl>
                                          <p:spTgt spid="74753"/>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74754"/>
                                        </p:tgtEl>
                                        <p:attrNameLst>
                                          <p:attrName>style.visibility</p:attrName>
                                        </p:attrNameLst>
                                      </p:cBhvr>
                                      <p:to>
                                        <p:strVal val="visible"/>
                                      </p:to>
                                    </p:set>
                                    <p:anim calcmode="lin" valueType="num">
                                      <p:cBhvr>
                                        <p:cTn id="16" dur="500" fill="hold"/>
                                        <p:tgtEl>
                                          <p:spTgt spid="74754"/>
                                        </p:tgtEl>
                                        <p:attrNameLst>
                                          <p:attrName>ppt_w</p:attrName>
                                        </p:attrNameLst>
                                      </p:cBhvr>
                                      <p:tavLst>
                                        <p:tav tm="0">
                                          <p:val>
                                            <p:strVal val="#ppt_w*0.05"/>
                                          </p:val>
                                        </p:tav>
                                        <p:tav tm="100000">
                                          <p:val>
                                            <p:strVal val="#ppt_w"/>
                                          </p:val>
                                        </p:tav>
                                      </p:tavLst>
                                    </p:anim>
                                    <p:anim calcmode="lin" valueType="num">
                                      <p:cBhvr>
                                        <p:cTn id="17" dur="500" fill="hold"/>
                                        <p:tgtEl>
                                          <p:spTgt spid="74754"/>
                                        </p:tgtEl>
                                        <p:attrNameLst>
                                          <p:attrName>ppt_h</p:attrName>
                                        </p:attrNameLst>
                                      </p:cBhvr>
                                      <p:tavLst>
                                        <p:tav tm="0">
                                          <p:val>
                                            <p:strVal val="#ppt_h"/>
                                          </p:val>
                                        </p:tav>
                                        <p:tav tm="100000">
                                          <p:val>
                                            <p:strVal val="#ppt_h"/>
                                          </p:val>
                                        </p:tav>
                                      </p:tavLst>
                                    </p:anim>
                                    <p:anim calcmode="lin" valueType="num">
                                      <p:cBhvr>
                                        <p:cTn id="18" dur="500" fill="hold"/>
                                        <p:tgtEl>
                                          <p:spTgt spid="74754"/>
                                        </p:tgtEl>
                                        <p:attrNameLst>
                                          <p:attrName>ppt_x</p:attrName>
                                        </p:attrNameLst>
                                      </p:cBhvr>
                                      <p:tavLst>
                                        <p:tav tm="0">
                                          <p:val>
                                            <p:strVal val="#ppt_x-.2"/>
                                          </p:val>
                                        </p:tav>
                                        <p:tav tm="100000">
                                          <p:val>
                                            <p:strVal val="#ppt_x"/>
                                          </p:val>
                                        </p:tav>
                                      </p:tavLst>
                                    </p:anim>
                                    <p:anim calcmode="lin" valueType="num">
                                      <p:cBhvr>
                                        <p:cTn id="19" dur="500" fill="hold"/>
                                        <p:tgtEl>
                                          <p:spTgt spid="74754"/>
                                        </p:tgtEl>
                                        <p:attrNameLst>
                                          <p:attrName>ppt_y</p:attrName>
                                        </p:attrNameLst>
                                      </p:cBhvr>
                                      <p:tavLst>
                                        <p:tav tm="0">
                                          <p:val>
                                            <p:strVal val="#ppt_y"/>
                                          </p:val>
                                        </p:tav>
                                        <p:tav tm="100000">
                                          <p:val>
                                            <p:strVal val="#ppt_y"/>
                                          </p:val>
                                        </p:tav>
                                      </p:tavLst>
                                    </p:anim>
                                    <p:animEffect transition="in" filter="fade">
                                      <p:cBhvr>
                                        <p:cTn id="20" dur="500"/>
                                        <p:tgtEl>
                                          <p:spTgt spid="74754"/>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strVal val="#ppt_w*0.05"/>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anim calcmode="lin" valueType="num">
                                      <p:cBhvr>
                                        <p:cTn id="27" dur="500" fill="hold"/>
                                        <p:tgtEl>
                                          <p:spTgt spid="5"/>
                                        </p:tgtEl>
                                        <p:attrNameLst>
                                          <p:attrName>ppt_x</p:attrName>
                                        </p:attrNameLst>
                                      </p:cBhvr>
                                      <p:tavLst>
                                        <p:tav tm="0">
                                          <p:val>
                                            <p:strVal val="#ppt_x-.2"/>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305800" cy="5715000"/>
          </a:xfrm>
        </p:spPr>
        <p:txBody>
          <a:bodyPr/>
          <a:lstStyle/>
          <a:p>
            <a:pPr algn="just" rtl="1">
              <a:buNone/>
            </a:pPr>
            <a:r>
              <a:rPr lang="ar-SA" sz="2800" dirty="0" smtClean="0">
                <a:solidFill>
                  <a:srgbClr val="FFFF00"/>
                </a:solidFill>
                <a:latin typeface="+mn-lt"/>
                <a:ea typeface="+mn-ea"/>
                <a:cs typeface="+mn-cs"/>
              </a:rPr>
              <a:t>يغطي كل فص طبقة في المتك الطبقات في المتك:</a:t>
            </a:r>
            <a:endParaRPr lang="en-US" sz="2800" dirty="0" smtClean="0">
              <a:solidFill>
                <a:srgbClr val="FFFF00"/>
              </a:solidFill>
              <a:latin typeface="+mn-lt"/>
              <a:ea typeface="+mn-ea"/>
              <a:cs typeface="+mn-cs"/>
            </a:endParaRPr>
          </a:p>
          <a:p>
            <a:pPr algn="just" rtl="1">
              <a:buNone/>
            </a:pPr>
            <a:r>
              <a:rPr lang="ar-SA" sz="2800" dirty="0" smtClean="0">
                <a:solidFill>
                  <a:srgbClr val="FFC000"/>
                </a:solidFill>
                <a:latin typeface="+mn-lt"/>
                <a:ea typeface="+mn-ea"/>
                <a:cs typeface="+mn-cs"/>
              </a:rPr>
              <a:t>1- طبقة خلايا البشرة تليها.</a:t>
            </a:r>
            <a:endParaRPr lang="en-US" sz="2800" dirty="0" smtClean="0">
              <a:solidFill>
                <a:srgbClr val="FFC000"/>
              </a:solidFill>
              <a:latin typeface="+mn-lt"/>
              <a:ea typeface="+mn-ea"/>
              <a:cs typeface="+mn-cs"/>
            </a:endParaRPr>
          </a:p>
          <a:p>
            <a:pPr algn="just" rtl="1">
              <a:buNone/>
            </a:pPr>
            <a:r>
              <a:rPr lang="ar-SA" sz="2800" dirty="0" smtClean="0">
                <a:solidFill>
                  <a:schemeClr val="tx1"/>
                </a:solidFill>
                <a:latin typeface="+mn-lt"/>
                <a:ea typeface="+mn-ea"/>
                <a:cs typeface="+mn-cs"/>
              </a:rPr>
              <a:t>2- طبقة من الخلايا الليفية والتي تتكون من خلايا عمادية الشكل تحولت محتوياتها ويوجد بجدرها تغلظ ليفي ما عدا الجدار الداخلي الذي يبقى رقيقا وتليها.</a:t>
            </a:r>
            <a:endParaRPr lang="en-US" sz="2800" dirty="0" smtClean="0">
              <a:solidFill>
                <a:schemeClr val="tx1"/>
              </a:solidFill>
              <a:latin typeface="+mn-lt"/>
              <a:ea typeface="+mn-ea"/>
              <a:cs typeface="+mn-cs"/>
            </a:endParaRPr>
          </a:p>
          <a:p>
            <a:pPr algn="just" rtl="1">
              <a:buNone/>
            </a:pPr>
            <a:r>
              <a:rPr lang="ar-SA" sz="2800" dirty="0" smtClean="0">
                <a:solidFill>
                  <a:srgbClr val="FFFF66"/>
                </a:solidFill>
                <a:latin typeface="+mn-lt"/>
                <a:ea typeface="+mn-ea"/>
                <a:cs typeface="+mn-cs"/>
              </a:rPr>
              <a:t>3- عدد من الطبقات المتوسطة .</a:t>
            </a:r>
          </a:p>
          <a:p>
            <a:pPr algn="just" rtl="1">
              <a:buNone/>
            </a:pPr>
            <a:endParaRPr lang="en-US" sz="2800" dirty="0" smtClean="0">
              <a:solidFill>
                <a:schemeClr val="tx1"/>
              </a:solidFill>
              <a:latin typeface="+mn-lt"/>
              <a:ea typeface="+mn-ea"/>
              <a:cs typeface="+mn-cs"/>
            </a:endParaRPr>
          </a:p>
          <a:p>
            <a:pPr algn="just" rtl="1">
              <a:buNone/>
            </a:pPr>
            <a:r>
              <a:rPr lang="ar-SA" sz="2800" dirty="0" smtClean="0">
                <a:solidFill>
                  <a:schemeClr val="tx1"/>
                </a:solidFill>
                <a:latin typeface="+mn-lt"/>
                <a:ea typeface="+mn-ea"/>
                <a:cs typeface="+mn-cs"/>
              </a:rPr>
              <a:t>جميع الطبقات السابقة تمثل الأنسجة الخارجية </a:t>
            </a:r>
            <a:r>
              <a:rPr lang="en-US" sz="2800" dirty="0" smtClean="0">
                <a:solidFill>
                  <a:srgbClr val="00FF00"/>
                </a:solidFill>
                <a:latin typeface="+mn-lt"/>
                <a:ea typeface="+mn-ea"/>
                <a:cs typeface="+mn-cs"/>
              </a:rPr>
              <a:t>Outer</a:t>
            </a:r>
            <a:r>
              <a:rPr lang="en-US" sz="2800" dirty="0" smtClean="0">
                <a:solidFill>
                  <a:schemeClr val="tx1"/>
                </a:solidFill>
                <a:latin typeface="+mn-lt"/>
                <a:ea typeface="+mn-ea"/>
                <a:cs typeface="+mn-cs"/>
              </a:rPr>
              <a:t> </a:t>
            </a:r>
            <a:r>
              <a:rPr lang="en-US" sz="2800" dirty="0" smtClean="0">
                <a:solidFill>
                  <a:srgbClr val="00FF00"/>
                </a:solidFill>
                <a:latin typeface="+mn-lt"/>
                <a:ea typeface="+mn-ea"/>
                <a:cs typeface="+mn-cs"/>
              </a:rPr>
              <a:t>tissue</a:t>
            </a:r>
            <a:r>
              <a:rPr lang="ar-SA" sz="2800" dirty="0" smtClean="0">
                <a:solidFill>
                  <a:schemeClr val="tx1"/>
                </a:solidFill>
                <a:latin typeface="+mn-lt"/>
                <a:ea typeface="+mn-ea"/>
                <a:cs typeface="+mn-cs"/>
              </a:rPr>
              <a:t> يلي ذلك:</a:t>
            </a:r>
            <a:endParaRPr lang="en-US" sz="2800" dirty="0" smtClean="0">
              <a:solidFill>
                <a:schemeClr val="tx1"/>
              </a:solidFill>
              <a:latin typeface="+mn-lt"/>
              <a:ea typeface="+mn-ea"/>
              <a:cs typeface="+mn-cs"/>
            </a:endParaRPr>
          </a:p>
          <a:p>
            <a:pPr algn="just" rtl="1">
              <a:buNone/>
            </a:pPr>
            <a:r>
              <a:rPr lang="ar-SA" sz="2800" dirty="0" smtClean="0">
                <a:solidFill>
                  <a:schemeClr val="tx1"/>
                </a:solidFill>
                <a:latin typeface="+mn-lt"/>
                <a:ea typeface="+mn-ea"/>
                <a:cs typeface="+mn-cs"/>
              </a:rPr>
              <a:t>4- النسيج المغذي والذي يحيط بالتجويف المشتمل على حبوب اللقاح وخلاياها غنية بمحتوياتها وتستعمل كغذاء لحبوب اللقاح عند اكتمال نضجها ، وعند تكوين حبوب اللقاح تنقسم الخلايا الأمية لحبوب اللقاح إنقسامين احدها اختزالي وبذلك ينشأ من كل خلية 4 حبوب لقاح كل منها أحادية الأساس الكروموسومي.</a:t>
            </a:r>
            <a:endParaRPr lang="en-US" sz="2800"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08975" cy="4800600"/>
          </a:xfrm>
        </p:spPr>
        <p:txBody>
          <a:bodyPr/>
          <a:lstStyle/>
          <a:p>
            <a:pPr algn="just" rtl="1">
              <a:buNone/>
            </a:pPr>
            <a:r>
              <a:rPr lang="ar-SA" b="1" dirty="0" smtClean="0">
                <a:solidFill>
                  <a:schemeClr val="tx1"/>
                </a:solidFill>
                <a:latin typeface="+mn-lt"/>
                <a:ea typeface="+mn-ea"/>
                <a:cs typeface="+mn-cs"/>
              </a:rPr>
              <a:t>ميكانيكية تفتح المتوك:</a:t>
            </a:r>
            <a:endParaRPr lang="en-US" dirty="0" smtClean="0">
              <a:solidFill>
                <a:schemeClr val="tx1"/>
              </a:solidFill>
              <a:latin typeface="+mn-lt"/>
              <a:ea typeface="+mn-ea"/>
              <a:cs typeface="+mn-cs"/>
            </a:endParaRPr>
          </a:p>
          <a:p>
            <a:pPr algn="just" rtl="1">
              <a:buNone/>
            </a:pPr>
            <a:r>
              <a:rPr lang="ar-SA" dirty="0" smtClean="0">
                <a:solidFill>
                  <a:schemeClr val="tx1"/>
                </a:solidFill>
                <a:latin typeface="+mn-lt"/>
                <a:ea typeface="+mn-ea"/>
                <a:cs typeface="+mn-cs"/>
              </a:rPr>
              <a:t>يعزى انفتاح المتك إلى طبقة الخلايا الليفية حيث أنها غير متساوية السُمك ، فعندما يصبح الجو جافاً تفقد طبقة البشرة الماء وتجف ثم تنكمش خلايا الطبقة الليفية نتيجة لفقدها الماء ويتجلى هذا الإنكماش في جدرها الخارجية حيث ينشأ عن ذلك تفتح على طول الخط الجانبي الفاصل بين كيسي اللقاح في كل فص. </a:t>
            </a:r>
          </a:p>
          <a:p>
            <a:pPr algn="just" rtl="1">
              <a:buNone/>
            </a:pPr>
            <a:endParaRPr lang="en-US" dirty="0" smtClean="0">
              <a:solidFill>
                <a:schemeClr val="tx1"/>
              </a:solidFill>
              <a:latin typeface="+mn-lt"/>
              <a:ea typeface="+mn-ea"/>
              <a:cs typeface="+mn-cs"/>
            </a:endParaRPr>
          </a:p>
          <a:p>
            <a:pPr algn="just" rtl="1">
              <a:buNone/>
            </a:pPr>
            <a:r>
              <a:rPr lang="ar-SA" dirty="0" smtClean="0">
                <a:solidFill>
                  <a:schemeClr val="tx1"/>
                </a:solidFill>
                <a:latin typeface="+mn-lt"/>
                <a:ea typeface="+mn-ea"/>
                <a:cs typeface="+mn-cs"/>
              </a:rPr>
              <a:t>ويلاحظ في كل فص خط طولي هو خط التفتح يسمى بالسطح البطني أما الجهة الأخرى تمثل السطح الظهري .</a:t>
            </a:r>
            <a:endParaRPr lang="en-US" dirty="0" smtClean="0">
              <a:solidFill>
                <a:schemeClr val="tx1"/>
              </a:solidFill>
              <a:latin typeface="+mn-lt"/>
              <a:ea typeface="+mn-ea"/>
              <a:cs typeface="+mn-cs"/>
            </a:endParaRPr>
          </a:p>
          <a:p>
            <a:endParaRPr lang="en-US"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رؤية ورسالة كليه العلوم</a:t>
            </a:r>
            <a:endParaRPr lang="en-US" dirty="0"/>
          </a:p>
        </p:txBody>
      </p:sp>
      <p:sp>
        <p:nvSpPr>
          <p:cNvPr id="3" name="Content Placeholder 2"/>
          <p:cNvSpPr>
            <a:spLocks noGrp="1"/>
          </p:cNvSpPr>
          <p:nvPr>
            <p:ph idx="1"/>
          </p:nvPr>
        </p:nvSpPr>
        <p:spPr>
          <a:xfrm>
            <a:off x="457200" y="1828800"/>
            <a:ext cx="8229600" cy="4495800"/>
          </a:xfrm>
        </p:spPr>
        <p:txBody>
          <a:bodyPr/>
          <a:lstStyle/>
          <a:p>
            <a:pPr algn="r" rtl="1"/>
            <a:r>
              <a:rPr lang="ar-SA" dirty="0" smtClean="0">
                <a:solidFill>
                  <a:srgbClr val="FFFF00"/>
                </a:solidFill>
              </a:rPr>
              <a:t>الرؤية:</a:t>
            </a:r>
          </a:p>
          <a:p>
            <a:pPr algn="just" rtl="1"/>
            <a:r>
              <a:rPr lang="ar-SA" dirty="0" smtClean="0"/>
              <a:t>الوصول إلى معايير الجودة أكاديمياً وبحثياً وصناعة مخرج تعليمي مؤهل، و فعّال وبالتالي مُنتج. </a:t>
            </a:r>
          </a:p>
          <a:p>
            <a:pPr algn="r" rtl="1"/>
            <a:r>
              <a:rPr lang="ar-SA" dirty="0" smtClean="0">
                <a:solidFill>
                  <a:srgbClr val="FFFF00"/>
                </a:solidFill>
              </a:rPr>
              <a:t>الرسالة:</a:t>
            </a:r>
          </a:p>
          <a:p>
            <a:pPr algn="just" rtl="1"/>
            <a:r>
              <a:rPr lang="ar-SA" dirty="0" smtClean="0"/>
              <a:t>استقطاب الكفاءات من أهل الخبرة والعلم العميق للمشاركة في العملية التعليمية وتطوير البحث العلمي، و تطوير المقرر الدراسي من ناحية المضمون و وسيلة التعليم ليواكب آخر المستجدات العلمية، وتأهيل الطالب معرفياً وشخصياً ليتمكن باقتدار من خدمة مجتمعه. </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0" end="0"/>
                                            </p:txEl>
                                          </p:spTgt>
                                        </p:tgtEl>
                                      </p:cBhvr>
                                    </p:animEffect>
                                  </p:childTnLst>
                                </p:cTn>
                              </p:par>
                              <p:par>
                                <p:cTn id="20" presetID="58" presetClass="entr" presetSubtype="0" accel="10000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2" end="2"/>
                                            </p:txEl>
                                          </p:spTgt>
                                        </p:tgtEl>
                                      </p:cBhvr>
                                    </p:animEffect>
                                  </p:childTnLst>
                                </p:cTn>
                              </p:par>
                              <p:par>
                                <p:cTn id="36" presetID="58" presetClass="entr" presetSubtype="0" accel="100000" fill="hold"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39"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8004175" cy="5638800"/>
          </a:xfrm>
        </p:spPr>
        <p:txBody>
          <a:bodyPr/>
          <a:lstStyle/>
          <a:p>
            <a:pPr algn="just" rtl="1"/>
            <a:r>
              <a:rPr lang="ar-SA" dirty="0" smtClean="0">
                <a:solidFill>
                  <a:schemeClr val="tx1"/>
                </a:solidFill>
                <a:latin typeface="+mn-lt"/>
                <a:ea typeface="+mn-ea"/>
                <a:cs typeface="+mn-cs"/>
              </a:rPr>
              <a:t>إذا كان السطح البطني متجهاً نحو المتاع يقال لهذه المتوك داخلية التفتح </a:t>
            </a:r>
            <a:r>
              <a:rPr lang="en-US" dirty="0" err="1" smtClean="0">
                <a:solidFill>
                  <a:srgbClr val="00FF00"/>
                </a:solidFill>
                <a:latin typeface="+mn-lt"/>
                <a:ea typeface="+mn-ea"/>
                <a:cs typeface="+mn-cs"/>
              </a:rPr>
              <a:t>Entrorse</a:t>
            </a:r>
            <a:r>
              <a:rPr lang="en-US" dirty="0" smtClean="0">
                <a:solidFill>
                  <a:schemeClr val="tx1"/>
                </a:solidFill>
                <a:latin typeface="+mn-lt"/>
                <a:ea typeface="+mn-ea"/>
                <a:cs typeface="+mn-cs"/>
              </a:rPr>
              <a:t> </a:t>
            </a:r>
            <a:r>
              <a:rPr lang="ar-SA" dirty="0" smtClean="0">
                <a:solidFill>
                  <a:schemeClr val="tx1"/>
                </a:solidFill>
                <a:latin typeface="+mn-lt"/>
                <a:ea typeface="+mn-ea"/>
                <a:cs typeface="+mn-cs"/>
              </a:rPr>
              <a:t>. وعندما يكون خط التفتح متجهاً إلى الكأس أو المتاع يقال لهذه المتوك خارجية </a:t>
            </a:r>
            <a:r>
              <a:rPr lang="en-US" dirty="0" err="1" smtClean="0">
                <a:solidFill>
                  <a:srgbClr val="00FF00"/>
                </a:solidFill>
                <a:latin typeface="+mn-lt"/>
                <a:ea typeface="+mn-ea"/>
                <a:cs typeface="+mn-cs"/>
              </a:rPr>
              <a:t>Extrorse</a:t>
            </a:r>
            <a:r>
              <a:rPr lang="en-US" dirty="0" smtClean="0">
                <a:solidFill>
                  <a:schemeClr val="tx1"/>
                </a:solidFill>
                <a:latin typeface="+mn-lt"/>
                <a:ea typeface="+mn-ea"/>
                <a:cs typeface="+mn-cs"/>
              </a:rPr>
              <a:t> </a:t>
            </a:r>
            <a:r>
              <a:rPr lang="ar-SA" dirty="0" smtClean="0">
                <a:solidFill>
                  <a:schemeClr val="tx1"/>
                </a:solidFill>
                <a:latin typeface="+mn-lt"/>
                <a:ea typeface="+mn-ea"/>
                <a:cs typeface="+mn-cs"/>
              </a:rPr>
              <a:t>" داخلية وخارجية التفتح في نفس الوقت" .</a:t>
            </a:r>
          </a:p>
          <a:p>
            <a:pPr algn="just" rtl="1">
              <a:buNone/>
            </a:pPr>
            <a:endParaRPr lang="ar-SA" dirty="0" smtClean="0">
              <a:solidFill>
                <a:schemeClr val="tx1"/>
              </a:solidFill>
              <a:latin typeface="+mn-lt"/>
              <a:ea typeface="+mn-ea"/>
              <a:cs typeface="+mn-cs"/>
            </a:endParaRPr>
          </a:p>
          <a:p>
            <a:pPr algn="just" rtl="1"/>
            <a:r>
              <a:rPr lang="ar-SA" dirty="0" smtClean="0">
                <a:solidFill>
                  <a:schemeClr val="tx1"/>
                </a:solidFill>
                <a:latin typeface="+mn-lt"/>
                <a:ea typeface="+mn-ea"/>
                <a:cs typeface="+mn-cs"/>
              </a:rPr>
              <a:t>وقد تتجه بعض المتوك نحو المتاع والبعض الآخر نحو التويج للخارج في زهرة واحدة .</a:t>
            </a:r>
          </a:p>
          <a:p>
            <a:pPr algn="just" rtl="1">
              <a:buNone/>
            </a:pPr>
            <a:endParaRPr lang="en-US" dirty="0" smtClean="0">
              <a:solidFill>
                <a:schemeClr val="tx1"/>
              </a:solidFill>
              <a:latin typeface="+mn-lt"/>
              <a:ea typeface="+mn-ea"/>
              <a:cs typeface="+mn-cs"/>
            </a:endParaRPr>
          </a:p>
          <a:p>
            <a:pPr algn="just" rtl="1"/>
            <a:r>
              <a:rPr lang="ar-SA" dirty="0" smtClean="0">
                <a:solidFill>
                  <a:schemeClr val="tx1"/>
                </a:solidFill>
                <a:latin typeface="+mn-lt"/>
                <a:ea typeface="+mn-ea"/>
                <a:cs typeface="+mn-cs"/>
              </a:rPr>
              <a:t>إن عدد الأسدية يختلف من نبات لآخر حيث أن بعض أزهار النباتات تحتوي على:</a:t>
            </a:r>
            <a:endParaRPr lang="en-US" dirty="0" smtClean="0">
              <a:solidFill>
                <a:schemeClr val="tx1"/>
              </a:solidFill>
              <a:latin typeface="+mn-lt"/>
              <a:ea typeface="+mn-ea"/>
              <a:cs typeface="+mn-cs"/>
            </a:endParaRPr>
          </a:p>
          <a:p>
            <a:pPr algn="just" rtl="1">
              <a:buNone/>
            </a:pPr>
            <a:r>
              <a:rPr lang="ar-SA" dirty="0" smtClean="0">
                <a:solidFill>
                  <a:schemeClr val="tx1"/>
                </a:solidFill>
                <a:latin typeface="+mn-lt"/>
                <a:ea typeface="+mn-ea"/>
                <a:cs typeface="+mn-cs"/>
              </a:rPr>
              <a:t>1- سداتين فقط كما في الزيتون</a:t>
            </a:r>
            <a:endParaRPr lang="en-US" dirty="0" smtClean="0">
              <a:solidFill>
                <a:schemeClr val="tx1"/>
              </a:solidFill>
              <a:latin typeface="+mn-lt"/>
              <a:ea typeface="+mn-ea"/>
              <a:cs typeface="+mn-cs"/>
            </a:endParaRPr>
          </a:p>
          <a:p>
            <a:pPr algn="just" rtl="1">
              <a:buNone/>
            </a:pPr>
            <a:r>
              <a:rPr lang="ar-SA" dirty="0" smtClean="0">
                <a:solidFill>
                  <a:schemeClr val="tx1"/>
                </a:solidFill>
                <a:latin typeface="+mn-lt"/>
                <a:ea typeface="+mn-ea"/>
                <a:cs typeface="+mn-cs"/>
              </a:rPr>
              <a:t>2- سداة واحدة فقط كما في نبات السنتراتش.</a:t>
            </a:r>
            <a:endParaRPr lang="en-US" dirty="0" smtClean="0">
              <a:solidFill>
                <a:schemeClr val="tx1"/>
              </a:solidFill>
              <a:latin typeface="+mn-lt"/>
              <a:ea typeface="+mn-ea"/>
              <a:cs typeface="+mn-cs"/>
            </a:endParaRPr>
          </a:p>
          <a:p>
            <a:endParaRPr lang="en-US"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304800" y="381000"/>
            <a:ext cx="8458200" cy="990600"/>
          </a:xfrm>
        </p:spPr>
        <p:txBody>
          <a:bodyPr/>
          <a:lstStyle/>
          <a:p>
            <a:pPr algn="ctr" eaLnBrk="1" hangingPunct="1">
              <a:defRPr/>
            </a:pPr>
            <a:r>
              <a:rPr lang="ar-SA" sz="4800" dirty="0" smtClean="0">
                <a:solidFill>
                  <a:srgbClr val="FFFF00"/>
                </a:solidFill>
              </a:rPr>
              <a:t>رؤية ورسالة قسم النبات والأحياء الدقيقة</a:t>
            </a:r>
            <a:endParaRPr lang="en-US" sz="4800" dirty="0">
              <a:solidFill>
                <a:srgbClr val="FFFF00"/>
              </a:solidFill>
            </a:endParaRPr>
          </a:p>
        </p:txBody>
      </p:sp>
      <p:sp>
        <p:nvSpPr>
          <p:cNvPr id="9221" name="Rectangle 5"/>
          <p:cNvSpPr>
            <a:spLocks noGrp="1" noChangeArrowheads="1"/>
          </p:cNvSpPr>
          <p:nvPr>
            <p:ph idx="1"/>
          </p:nvPr>
        </p:nvSpPr>
        <p:spPr>
          <a:xfrm>
            <a:off x="457200" y="1524000"/>
            <a:ext cx="8305800" cy="1752600"/>
          </a:xfrm>
        </p:spPr>
        <p:txBody>
          <a:bodyPr/>
          <a:lstStyle/>
          <a:p>
            <a:pPr algn="just" rtl="1" eaLnBrk="1" hangingPunct="1">
              <a:buFont typeface="Wingdings" pitchFamily="2" charset="2"/>
              <a:buNone/>
            </a:pPr>
            <a:r>
              <a:rPr lang="ar-SA" b="1" smtClean="0">
                <a:solidFill>
                  <a:srgbClr val="FFFF00"/>
                </a:solidFill>
              </a:rPr>
              <a:t>الرؤيـــة</a:t>
            </a:r>
            <a:r>
              <a:rPr lang="en-US" b="1" smtClean="0">
                <a:solidFill>
                  <a:srgbClr val="FFFF00"/>
                </a:solidFill>
              </a:rPr>
              <a:t>: </a:t>
            </a:r>
            <a:endParaRPr lang="en-US" smtClean="0">
              <a:solidFill>
                <a:srgbClr val="FFFF00"/>
              </a:solidFill>
            </a:endParaRPr>
          </a:p>
          <a:p>
            <a:pPr algn="just" rtl="1" eaLnBrk="1" hangingPunct="1">
              <a:buFont typeface="Wingdings" pitchFamily="2" charset="2"/>
              <a:buNone/>
            </a:pPr>
            <a:r>
              <a:rPr lang="ar-SA" b="1" smtClean="0"/>
              <a:t>الارتقاء بالمستوى الأكاديمي والبحثي لمواكبة التقدم العلمي ومتطلبات المجتمع</a:t>
            </a:r>
            <a:r>
              <a:rPr lang="en-US" b="1" smtClean="0"/>
              <a:t>. </a:t>
            </a:r>
            <a:endParaRPr lang="en-US" smtClean="0"/>
          </a:p>
          <a:p>
            <a:pPr algn="just" rtl="1" eaLnBrk="1" hangingPunct="1"/>
            <a:endParaRPr lang="en-US" smtClean="0"/>
          </a:p>
        </p:txBody>
      </p:sp>
      <p:sp>
        <p:nvSpPr>
          <p:cNvPr id="4" name="Rectangle 5"/>
          <p:cNvSpPr txBox="1">
            <a:spLocks noChangeArrowheads="1"/>
          </p:cNvSpPr>
          <p:nvPr/>
        </p:nvSpPr>
        <p:spPr bwMode="auto">
          <a:xfrm>
            <a:off x="457200" y="3124200"/>
            <a:ext cx="8305800" cy="3200400"/>
          </a:xfrm>
          <a:prstGeom prst="rect">
            <a:avLst/>
          </a:prstGeom>
          <a:noFill/>
          <a:ln w="9525">
            <a:noFill/>
            <a:miter lim="800000"/>
            <a:headEnd/>
            <a:tailEnd/>
          </a:ln>
        </p:spPr>
        <p:txBody>
          <a:bodyPr lIns="182562" tIns="46038" rIns="182562" bIns="46038"/>
          <a:lstStyle/>
          <a:p>
            <a:pPr algn="just" rtl="1"/>
            <a:r>
              <a:rPr lang="ar-SA" sz="3200" b="1">
                <a:solidFill>
                  <a:srgbClr val="FFFF00"/>
                </a:solidFill>
              </a:rPr>
              <a:t>الرســالة:  </a:t>
            </a:r>
            <a:endParaRPr lang="en-US" sz="3200">
              <a:solidFill>
                <a:srgbClr val="FFFF00"/>
              </a:solidFill>
            </a:endParaRPr>
          </a:p>
          <a:p>
            <a:pPr algn="just" rtl="1"/>
            <a:r>
              <a:rPr lang="ar-SA" sz="3200" b="1"/>
              <a:t>تطوير المسيرة العلمية وتطوير أساليب البحث العلمي عن طريق التخطيط الإستراتيجي والرؤية الواضحة للعلوم والتقنية على مستوى الوطن. كذلك تدريب الكوادر الوطنية ، وإدخال منهجية متطورة لتلبية احتياجات المجتمع المختلفة ، ولخدمة مختلف المشاريع البحثية والإنمائية بالمجتمع.</a:t>
            </a:r>
            <a:endParaRPr lang="en-US" sz="320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ppt_x</p:attrName>
                                        </p:attrNameLst>
                                      </p:cBhvr>
                                      <p:tavLst>
                                        <p:tav tm="0">
                                          <p:val>
                                            <p:strVal val="#ppt_x-.2"/>
                                          </p:val>
                                        </p:tav>
                                        <p:tav tm="100000">
                                          <p:val>
                                            <p:strVal val="#ppt_x"/>
                                          </p:val>
                                        </p:tav>
                                      </p:tavLst>
                                    </p:anim>
                                    <p:anim calcmode="lin" valueType="num">
                                      <p:cBhvr>
                                        <p:cTn id="8"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 calcmode="lin" valueType="num">
                                      <p:cBhvr>
                                        <p:cTn id="14" dur="1000" fill="hold"/>
                                        <p:tgtEl>
                                          <p:spTgt spid="9221">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922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1">
                                            <p:txEl>
                                              <p:pRg st="0" end="0"/>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9221">
                                            <p:txEl>
                                              <p:pRg st="1" end="1"/>
                                            </p:txEl>
                                          </p:spTgt>
                                        </p:tgtEl>
                                        <p:attrNameLst>
                                          <p:attrName>style.visibility</p:attrName>
                                        </p:attrNameLst>
                                      </p:cBhvr>
                                      <p:to>
                                        <p:strVal val="visible"/>
                                      </p:to>
                                    </p:set>
                                    <p:anim calcmode="lin" valueType="num">
                                      <p:cBhvr>
                                        <p:cTn id="19" dur="1000" fill="hold"/>
                                        <p:tgtEl>
                                          <p:spTgt spid="9221">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922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22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0" end="0"/>
                                            </p:txEl>
                                          </p:spTgt>
                                        </p:tgtEl>
                                      </p:cBhvr>
                                    </p:animEffect>
                                  </p:childTnLst>
                                </p:cTn>
                              </p:par>
                              <p:par>
                                <p:cTn id="29" presetID="29"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534400" cy="5334000"/>
          </a:xfrm>
        </p:spPr>
        <p:txBody>
          <a:bodyPr/>
          <a:lstStyle/>
          <a:p>
            <a:pPr marL="0" algn="just" rtl="1">
              <a:spcBef>
                <a:spcPts val="0"/>
              </a:spcBef>
              <a:buNone/>
            </a:pPr>
            <a:r>
              <a:rPr lang="ar-SA" dirty="0" smtClean="0">
                <a:solidFill>
                  <a:schemeClr val="tx1"/>
                </a:solidFill>
                <a:latin typeface="+mn-lt"/>
                <a:ea typeface="+mn-ea"/>
                <a:cs typeface="+mn-cs"/>
              </a:rPr>
              <a:t>هو عضو التذكير في الزهرة ويتركب الطلع من عدد من الأسدية </a:t>
            </a:r>
            <a:r>
              <a:rPr lang="en-US" dirty="0" smtClean="0">
                <a:solidFill>
                  <a:srgbClr val="FF0000"/>
                </a:solidFill>
                <a:latin typeface="+mn-lt"/>
                <a:ea typeface="+mn-ea"/>
                <a:cs typeface="+mn-cs"/>
              </a:rPr>
              <a:t>stamens</a:t>
            </a:r>
            <a:r>
              <a:rPr lang="en-US" dirty="0" smtClean="0">
                <a:solidFill>
                  <a:schemeClr val="tx1"/>
                </a:solidFill>
                <a:latin typeface="+mn-lt"/>
                <a:ea typeface="+mn-ea"/>
                <a:cs typeface="+mn-cs"/>
              </a:rPr>
              <a:t> </a:t>
            </a:r>
            <a:r>
              <a:rPr lang="ar-SA" dirty="0" smtClean="0">
                <a:solidFill>
                  <a:schemeClr val="tx1"/>
                </a:solidFill>
                <a:latin typeface="+mn-lt"/>
                <a:ea typeface="+mn-ea"/>
                <a:cs typeface="+mn-cs"/>
              </a:rPr>
              <a:t> وعندما يكون الطلع أكثر من سداة فإنه يسمى </a:t>
            </a:r>
            <a:r>
              <a:rPr lang="en-US" dirty="0" err="1" smtClean="0">
                <a:solidFill>
                  <a:srgbClr val="FF0000"/>
                </a:solidFill>
                <a:latin typeface="+mn-lt"/>
                <a:ea typeface="+mn-ea"/>
                <a:cs typeface="+mn-cs"/>
              </a:rPr>
              <a:t>Andoecium</a:t>
            </a:r>
            <a:r>
              <a:rPr lang="en-US" dirty="0" smtClean="0">
                <a:solidFill>
                  <a:schemeClr val="tx1"/>
                </a:solidFill>
                <a:latin typeface="+mn-lt"/>
                <a:ea typeface="+mn-ea"/>
                <a:cs typeface="+mn-cs"/>
              </a:rPr>
              <a:t> </a:t>
            </a:r>
            <a:r>
              <a:rPr lang="ar-SA" dirty="0" smtClean="0">
                <a:solidFill>
                  <a:schemeClr val="tx1"/>
                </a:solidFill>
                <a:latin typeface="+mn-lt"/>
                <a:ea typeface="+mn-ea"/>
                <a:cs typeface="+mn-cs"/>
              </a:rPr>
              <a:t> ويختلف عدد الأسدية بأختلاف الأزهار.</a:t>
            </a:r>
            <a:endParaRPr lang="en-US" dirty="0" smtClean="0">
              <a:solidFill>
                <a:schemeClr val="tx1"/>
              </a:solidFill>
              <a:latin typeface="+mn-lt"/>
              <a:ea typeface="+mn-ea"/>
              <a:cs typeface="+mn-cs"/>
            </a:endParaRPr>
          </a:p>
          <a:p>
            <a:pPr marL="0" algn="just" rtl="1">
              <a:spcBef>
                <a:spcPts val="0"/>
              </a:spcBef>
              <a:buNone/>
            </a:pPr>
            <a:r>
              <a:rPr lang="ar-SA" b="1" dirty="0" smtClean="0">
                <a:solidFill>
                  <a:srgbClr val="00FF00"/>
                </a:solidFill>
                <a:latin typeface="+mn-lt"/>
                <a:ea typeface="+mn-ea"/>
                <a:cs typeface="+mn-cs"/>
              </a:rPr>
              <a:t>وهو يتركب عادة من:</a:t>
            </a:r>
            <a:endParaRPr lang="en-US" dirty="0" smtClean="0">
              <a:solidFill>
                <a:srgbClr val="00FF00"/>
              </a:solidFill>
              <a:latin typeface="+mn-lt"/>
              <a:ea typeface="+mn-ea"/>
              <a:cs typeface="+mn-cs"/>
            </a:endParaRPr>
          </a:p>
          <a:p>
            <a:pPr marL="0" algn="just" rtl="1">
              <a:spcBef>
                <a:spcPts val="0"/>
              </a:spcBef>
              <a:buClr>
                <a:srgbClr val="00FF00"/>
              </a:buClr>
              <a:buSzPct val="100000"/>
              <a:buFont typeface="Wingdings" pitchFamily="2" charset="2"/>
              <a:buChar char="Ø"/>
            </a:pPr>
            <a:r>
              <a:rPr lang="ar-SA" dirty="0" smtClean="0">
                <a:solidFill>
                  <a:schemeClr val="tx1"/>
                </a:solidFill>
                <a:latin typeface="+mn-lt"/>
                <a:ea typeface="+mn-ea"/>
                <a:cs typeface="+mn-cs"/>
              </a:rPr>
              <a:t> خيط طويل او قصير </a:t>
            </a:r>
            <a:r>
              <a:rPr lang="en-US" dirty="0" smtClean="0">
                <a:solidFill>
                  <a:srgbClr val="FF0000"/>
                </a:solidFill>
                <a:latin typeface="+mn-lt"/>
                <a:ea typeface="+mn-ea"/>
                <a:cs typeface="+mn-cs"/>
              </a:rPr>
              <a:t>filament</a:t>
            </a:r>
            <a:r>
              <a:rPr lang="ar-SA" dirty="0" smtClean="0">
                <a:solidFill>
                  <a:schemeClr val="tx1"/>
                </a:solidFill>
                <a:latin typeface="+mn-lt"/>
                <a:ea typeface="+mn-ea"/>
                <a:cs typeface="+mn-cs"/>
              </a:rPr>
              <a:t> وهو الذي يحمل المتك ويضعه في الوضع الملائم لإنتشار حبوب اللقاح   لذا نجده يختلف في الشكل تبعاً لطريقة التلقيح.</a:t>
            </a:r>
            <a:endParaRPr lang="en-US" dirty="0" smtClean="0">
              <a:solidFill>
                <a:schemeClr val="tx1"/>
              </a:solidFill>
              <a:latin typeface="+mn-lt"/>
              <a:ea typeface="+mn-ea"/>
              <a:cs typeface="+mn-cs"/>
            </a:endParaRPr>
          </a:p>
          <a:p>
            <a:pPr marL="0" lvl="0" algn="just" rtl="1">
              <a:spcBef>
                <a:spcPts val="0"/>
              </a:spcBef>
              <a:buClr>
                <a:srgbClr val="00FF00"/>
              </a:buClr>
              <a:buSzPct val="100000"/>
              <a:buFont typeface="Wingdings" pitchFamily="2" charset="2"/>
              <a:buChar char="Ø"/>
            </a:pPr>
            <a:r>
              <a:rPr lang="ar-SA" dirty="0" smtClean="0"/>
              <a:t>المتك </a:t>
            </a:r>
            <a:r>
              <a:rPr lang="en-US" dirty="0" smtClean="0">
                <a:solidFill>
                  <a:srgbClr val="FF0000"/>
                </a:solidFill>
              </a:rPr>
              <a:t>anther</a:t>
            </a:r>
            <a:r>
              <a:rPr lang="en-US" dirty="0" smtClean="0"/>
              <a:t> </a:t>
            </a:r>
            <a:r>
              <a:rPr lang="ar-SA" dirty="0" smtClean="0"/>
              <a:t> وهو الذي يحتوي على حبوب اللقاح </a:t>
            </a:r>
            <a:r>
              <a:rPr lang="en-US" dirty="0" smtClean="0">
                <a:solidFill>
                  <a:srgbClr val="FF0000"/>
                </a:solidFill>
              </a:rPr>
              <a:t>pollen</a:t>
            </a:r>
            <a:r>
              <a:rPr lang="en-US" dirty="0" smtClean="0"/>
              <a:t> </a:t>
            </a:r>
            <a:r>
              <a:rPr lang="en-US" dirty="0" smtClean="0">
                <a:solidFill>
                  <a:srgbClr val="FF0000"/>
                </a:solidFill>
              </a:rPr>
              <a:t>grains</a:t>
            </a:r>
            <a:r>
              <a:rPr lang="ar-SA" dirty="0" smtClean="0"/>
              <a:t> يتكون من فصين وكل فص يحتوي على كيسين حبوب اللقاح.</a:t>
            </a:r>
            <a:endParaRPr lang="en-US" dirty="0" smtClean="0"/>
          </a:p>
          <a:p>
            <a:pPr marL="0" algn="just" rtl="1">
              <a:spcBef>
                <a:spcPts val="0"/>
              </a:spcBef>
              <a:buClr>
                <a:srgbClr val="00FF00"/>
              </a:buClr>
              <a:buSzPct val="100000"/>
              <a:buFont typeface="Wingdings" pitchFamily="2" charset="2"/>
              <a:buChar char="Ø"/>
            </a:pPr>
            <a:r>
              <a:rPr lang="ar-SA" dirty="0" smtClean="0"/>
              <a:t>الموصل </a:t>
            </a:r>
            <a:r>
              <a:rPr lang="en-US" dirty="0" smtClean="0">
                <a:solidFill>
                  <a:srgbClr val="FF0000"/>
                </a:solidFill>
              </a:rPr>
              <a:t>connective</a:t>
            </a:r>
            <a:r>
              <a:rPr lang="ar-SA" dirty="0" smtClean="0"/>
              <a:t> يصل ما بين الفصين</a:t>
            </a:r>
            <a:endParaRPr lang="en-US" dirty="0" smtClean="0"/>
          </a:p>
          <a:p>
            <a:pPr marL="0" lvl="0" algn="just" rtl="1">
              <a:spcBef>
                <a:spcPts val="0"/>
              </a:spcBef>
              <a:buClr>
                <a:srgbClr val="00FF00"/>
              </a:buClr>
              <a:buSzPct val="100000"/>
              <a:buFont typeface="Wingdings" pitchFamily="2" charset="2"/>
              <a:buChar char="Ø"/>
            </a:pPr>
            <a:endParaRPr lang="en-US" dirty="0" smtClean="0"/>
          </a:p>
          <a:p>
            <a:pPr marL="0" algn="just" rtl="1">
              <a:spcBef>
                <a:spcPts val="0"/>
              </a:spcBef>
              <a:buClr>
                <a:srgbClr val="00FF00"/>
              </a:buClr>
              <a:buSzPct val="100000"/>
              <a:buFont typeface="Wingdings" pitchFamily="2" charset="2"/>
              <a:buChar char="Ø"/>
            </a:pPr>
            <a:endParaRPr lang="en-US" dirty="0" smtClean="0">
              <a:solidFill>
                <a:schemeClr val="tx1"/>
              </a:solidFill>
              <a:latin typeface="+mn-lt"/>
              <a:ea typeface="+mn-ea"/>
              <a:cs typeface="+mn-cs"/>
            </a:endParaRPr>
          </a:p>
          <a:p>
            <a:pPr algn="r" rtl="1" eaLnBrk="1" hangingPunct="1"/>
            <a:endParaRPr lang="en-US" dirty="0" smtClean="0"/>
          </a:p>
        </p:txBody>
      </p:sp>
      <p:sp>
        <p:nvSpPr>
          <p:cNvPr id="16387" name="Rectangle 3"/>
          <p:cNvSpPr>
            <a:spLocks noChangeArrowheads="1"/>
          </p:cNvSpPr>
          <p:nvPr/>
        </p:nvSpPr>
        <p:spPr bwMode="auto">
          <a:xfrm>
            <a:off x="2438400" y="304800"/>
            <a:ext cx="4251036"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1" lang="ar-SA" sz="44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الطلع</a:t>
            </a:r>
            <a:r>
              <a:rPr kumimoji="1" lang="en-US" sz="44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a:t>
            </a:r>
            <a:r>
              <a:rPr kumimoji="1" lang="en-US" sz="4400" b="1" i="0" u="none" strike="noStrike" cap="none" normalizeH="0" baseline="0" dirty="0" err="1" smtClean="0">
                <a:ln>
                  <a:noFill/>
                </a:ln>
                <a:solidFill>
                  <a:srgbClr val="FFFF00"/>
                </a:solidFill>
                <a:effectLst/>
                <a:latin typeface="Calibri" pitchFamily="34" charset="0"/>
                <a:ea typeface="Calibri" pitchFamily="34" charset="0"/>
                <a:cs typeface="Times New Roman" pitchFamily="18" charset="0"/>
              </a:rPr>
              <a:t>Androecium</a:t>
            </a:r>
            <a:r>
              <a:rPr kumimoji="1" lang="en-US" sz="44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a:t>
            </a:r>
            <a:endParaRPr kumimoji="1" lang="en-US" sz="4400" b="0" i="0" u="none" strike="noStrike" cap="none" normalizeH="0" baseline="0" dirty="0" smtClean="0">
              <a:ln>
                <a:noFill/>
              </a:ln>
              <a:solidFill>
                <a:srgbClr val="FFFF00"/>
              </a:solidFill>
              <a:effectLst/>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38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38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3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42" dur="5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8" presetClass="entr" presetSubtype="0" accel="10000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51"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5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5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email">
            <a:lum contrast="20000"/>
          </a:blip>
          <a:srcRect/>
          <a:stretch>
            <a:fillRect/>
          </a:stretch>
        </p:blipFill>
        <p:spPr bwMode="auto">
          <a:xfrm>
            <a:off x="3200400" y="4876800"/>
            <a:ext cx="2819400" cy="1525587"/>
          </a:xfrm>
          <a:prstGeom prst="rect">
            <a:avLst/>
          </a:prstGeom>
          <a:noFill/>
          <a:ln w="9525">
            <a:noFill/>
            <a:miter lim="800000"/>
            <a:headEnd/>
            <a:tailEnd/>
          </a:ln>
          <a:effectLst/>
        </p:spPr>
      </p:pic>
      <p:pic>
        <p:nvPicPr>
          <p:cNvPr id="1026" name="Picture 2"/>
          <p:cNvPicPr>
            <a:picLocks noGrp="1" noChangeAspect="1" noChangeArrowheads="1"/>
          </p:cNvPicPr>
          <p:nvPr>
            <p:ph idx="1"/>
          </p:nvPr>
        </p:nvPicPr>
        <p:blipFill>
          <a:blip r:embed="rId3" cstate="email">
            <a:lum contrast="10000"/>
          </a:blip>
          <a:srcRect/>
          <a:stretch>
            <a:fillRect/>
          </a:stretch>
        </p:blipFill>
        <p:spPr bwMode="auto">
          <a:xfrm>
            <a:off x="1143000" y="685800"/>
            <a:ext cx="6555388" cy="393700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500" fill="hold"/>
                                        <p:tgtEl>
                                          <p:spTgt spid="1026"/>
                                        </p:tgtEl>
                                        <p:attrNameLst>
                                          <p:attrName>ppt_w</p:attrName>
                                        </p:attrNameLst>
                                      </p:cBhvr>
                                      <p:tavLst>
                                        <p:tav tm="0">
                                          <p:val>
                                            <p:strVal val="#ppt_w*2.5"/>
                                          </p:val>
                                        </p:tav>
                                        <p:tav tm="100000">
                                          <p:val>
                                            <p:strVal val="#ppt_w"/>
                                          </p:val>
                                        </p:tav>
                                      </p:tavLst>
                                    </p:anim>
                                    <p:anim calcmode="lin" valueType="num">
                                      <p:cBhvr>
                                        <p:cTn id="16" dur="500" fill="hold"/>
                                        <p:tgtEl>
                                          <p:spTgt spid="1026"/>
                                        </p:tgtEl>
                                        <p:attrNameLst>
                                          <p:attrName>ppt_h</p:attrName>
                                        </p:attrNameLst>
                                      </p:cBhvr>
                                      <p:tavLst>
                                        <p:tav tm="0">
                                          <p:val>
                                            <p:strVal val="#ppt_h*0.01"/>
                                          </p:val>
                                        </p:tav>
                                        <p:tav tm="100000">
                                          <p:val>
                                            <p:strVal val="#ppt_h"/>
                                          </p:val>
                                        </p:tav>
                                      </p:tavLst>
                                    </p:anim>
                                    <p:anim calcmode="lin" valueType="num">
                                      <p:cBhvr>
                                        <p:cTn id="17" dur="500" fill="hold"/>
                                        <p:tgtEl>
                                          <p:spTgt spid="1026"/>
                                        </p:tgtEl>
                                        <p:attrNameLst>
                                          <p:attrName>ppt_x</p:attrName>
                                        </p:attrNameLst>
                                      </p:cBhvr>
                                      <p:tavLst>
                                        <p:tav tm="0">
                                          <p:val>
                                            <p:strVal val="#ppt_x"/>
                                          </p:val>
                                        </p:tav>
                                        <p:tav tm="100000">
                                          <p:val>
                                            <p:strVal val="#ppt_x"/>
                                          </p:val>
                                        </p:tav>
                                      </p:tavLst>
                                    </p:anim>
                                    <p:anim calcmode="lin" valueType="num">
                                      <p:cBhvr>
                                        <p:cTn id="18" dur="500" fill="hold"/>
                                        <p:tgtEl>
                                          <p:spTgt spid="1026"/>
                                        </p:tgtEl>
                                        <p:attrNameLst>
                                          <p:attrName>ppt_y</p:attrName>
                                        </p:attrNameLst>
                                      </p:cBhvr>
                                      <p:tavLst>
                                        <p:tav tm="0">
                                          <p:val>
                                            <p:strVal val="#ppt_h+1"/>
                                          </p:val>
                                        </p:tav>
                                        <p:tav tm="100000">
                                          <p:val>
                                            <p:strVal val="#ppt_y"/>
                                          </p:val>
                                        </p:tav>
                                      </p:tavLst>
                                    </p:anim>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772400" cy="5715000"/>
          </a:xfrm>
        </p:spPr>
        <p:txBody>
          <a:bodyPr/>
          <a:lstStyle/>
          <a:p>
            <a:pPr marL="0" algn="just" rtl="1">
              <a:spcBef>
                <a:spcPts val="0"/>
              </a:spcBef>
              <a:buNone/>
            </a:pPr>
            <a:r>
              <a:rPr lang="ar-SA" sz="3600" b="1" dirty="0" smtClean="0">
                <a:solidFill>
                  <a:srgbClr val="FFFF66"/>
                </a:solidFill>
              </a:rPr>
              <a:t>عدد الأسدية:</a:t>
            </a:r>
            <a:endParaRPr lang="en-US" sz="3600" b="1" dirty="0" smtClean="0">
              <a:solidFill>
                <a:srgbClr val="FFFF66"/>
              </a:solidFill>
            </a:endParaRPr>
          </a:p>
          <a:p>
            <a:pPr marL="171450" lvl="0" indent="-514350" algn="just" rtl="1">
              <a:spcBef>
                <a:spcPts val="0"/>
              </a:spcBef>
              <a:buClr>
                <a:srgbClr val="FFFF00"/>
              </a:buClr>
              <a:buSzPct val="100000"/>
              <a:buFont typeface="+mj-lt"/>
              <a:buAutoNum type="arabicPeriod"/>
            </a:pPr>
            <a:r>
              <a:rPr lang="ar-SA" dirty="0" smtClean="0"/>
              <a:t>قد يكون متفقاً مع عدد البتلات تسمى في هذه الحالة </a:t>
            </a:r>
            <a:r>
              <a:rPr lang="en-US" dirty="0" err="1" smtClean="0"/>
              <a:t>Isostemonous</a:t>
            </a:r>
            <a:r>
              <a:rPr lang="en-US" dirty="0" smtClean="0"/>
              <a:t> </a:t>
            </a:r>
            <a:r>
              <a:rPr lang="ar-SA" dirty="0" smtClean="0"/>
              <a:t>.</a:t>
            </a:r>
            <a:endParaRPr lang="en-US" dirty="0" smtClean="0"/>
          </a:p>
          <a:p>
            <a:pPr marL="171450" lvl="0" indent="-514350" algn="just" rtl="1">
              <a:spcBef>
                <a:spcPts val="0"/>
              </a:spcBef>
              <a:buClr>
                <a:srgbClr val="FFFF00"/>
              </a:buClr>
              <a:buSzPct val="100000"/>
              <a:buFont typeface="+mj-lt"/>
              <a:buAutoNum type="arabicPeriod"/>
            </a:pPr>
            <a:r>
              <a:rPr lang="ar-SA" dirty="0" smtClean="0"/>
              <a:t>عندما تكون ضعف عدد البتلات في محيطيه فتسمى </a:t>
            </a:r>
            <a:r>
              <a:rPr lang="en-US" dirty="0" smtClean="0">
                <a:solidFill>
                  <a:srgbClr val="FF0000"/>
                </a:solidFill>
              </a:rPr>
              <a:t>diplostemonous</a:t>
            </a:r>
            <a:r>
              <a:rPr lang="en-US" dirty="0" smtClean="0"/>
              <a:t> </a:t>
            </a:r>
            <a:r>
              <a:rPr lang="ar-SA" dirty="0" smtClean="0"/>
              <a:t>.</a:t>
            </a:r>
            <a:endParaRPr lang="en-US" dirty="0" smtClean="0"/>
          </a:p>
          <a:p>
            <a:pPr marL="171450" lvl="0" indent="-514350" algn="just" rtl="1">
              <a:spcBef>
                <a:spcPts val="0"/>
              </a:spcBef>
              <a:buClr>
                <a:srgbClr val="FFFF00"/>
              </a:buClr>
              <a:buSzPct val="100000"/>
              <a:buFont typeface="+mj-lt"/>
              <a:buAutoNum type="arabicPeriod"/>
            </a:pPr>
            <a:r>
              <a:rPr lang="ar-SA" dirty="0" smtClean="0"/>
              <a:t>قد تختزل الأسدية بإنقراض المحيط الخارجي أو الداخلي فتسمى </a:t>
            </a:r>
            <a:r>
              <a:rPr lang="en-US" dirty="0" err="1" smtClean="0">
                <a:solidFill>
                  <a:srgbClr val="FF0000"/>
                </a:solidFill>
              </a:rPr>
              <a:t>haplostemonous</a:t>
            </a:r>
            <a:r>
              <a:rPr lang="ar-SA" dirty="0" smtClean="0"/>
              <a:t> او إلى أقل من ذلك يعتبر الخيط من الوجهة المورفولوجية عنق الورقة السدائية فهو يضع المتك في الوضع الملائم لإنتشار حبوب </a:t>
            </a:r>
            <a:r>
              <a:rPr lang="ar-SA" dirty="0" smtClean="0">
                <a:solidFill>
                  <a:schemeClr val="tx1"/>
                </a:solidFill>
                <a:latin typeface="+mn-lt"/>
                <a:ea typeface="+mn-ea"/>
                <a:cs typeface="+mn-cs"/>
              </a:rPr>
              <a:t>اللقاح.</a:t>
            </a:r>
          </a:p>
          <a:p>
            <a:pPr marL="171450" lvl="0" indent="-514350" algn="just" rtl="1">
              <a:spcBef>
                <a:spcPts val="0"/>
              </a:spcBef>
              <a:buFont typeface="+mj-lt"/>
              <a:buAutoNum type="arabicPeriod"/>
            </a:pPr>
            <a:endParaRPr lang="ar-SA" dirty="0" smtClean="0"/>
          </a:p>
          <a:p>
            <a:pPr marL="171450" lvl="0" indent="-514350" algn="just" rtl="1">
              <a:spcBef>
                <a:spcPts val="0"/>
              </a:spcBef>
              <a:buNone/>
            </a:pPr>
            <a:r>
              <a:rPr lang="ar-SA" dirty="0" smtClean="0"/>
              <a:t>يعتير الخيط من الوجهة المرفولوجية عنق الورقة السدائية.</a:t>
            </a:r>
            <a:endParaRPr lang="en-US" dirty="0" smtClean="0">
              <a:solidFill>
                <a:schemeClr val="tx1"/>
              </a:solidFill>
              <a:latin typeface="+mn-lt"/>
              <a:ea typeface="+mn-ea"/>
              <a:cs typeface="+mn-cs"/>
            </a:endParaRPr>
          </a:p>
          <a:p>
            <a:pPr algn="r" eaLnBrk="1" hangingPunct="1">
              <a:buFont typeface="Wingdings" pitchFamily="2" charset="2"/>
              <a:buNone/>
              <a:defRPr/>
            </a:pP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685800" y="277404"/>
            <a:ext cx="75438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342900" algn="just" defTabSz="914400" rtl="1" latinLnBrk="0">
              <a:lnSpc>
                <a:spcPct val="90000"/>
              </a:lnSpc>
              <a:spcBef>
                <a:spcPts val="0"/>
              </a:spcBef>
              <a:buClr>
                <a:schemeClr val="tx2"/>
              </a:buClr>
              <a:buSzPct val="75000"/>
              <a:tabLst/>
            </a:pPr>
            <a:r>
              <a:rPr lang="ar-SA" sz="3600" b="1" dirty="0">
                <a:solidFill>
                  <a:srgbClr val="FFFF66"/>
                </a:solidFill>
                <a:latin typeface="+mn-lt"/>
                <a:cs typeface="+mn-cs"/>
              </a:rPr>
              <a:t>موضع الأسدية</a:t>
            </a:r>
            <a:r>
              <a:rPr lang="ar-SA" sz="3600" b="1" dirty="0" smtClean="0">
                <a:solidFill>
                  <a:srgbClr val="FFFF66"/>
                </a:solidFill>
                <a:latin typeface="+mn-lt"/>
                <a:cs typeface="+mn-cs"/>
              </a:rPr>
              <a:t>:</a:t>
            </a:r>
            <a:endParaRPr lang="en-US" sz="3600" b="1" dirty="0" smtClean="0">
              <a:solidFill>
                <a:srgbClr val="FFFF66"/>
              </a:solidFill>
              <a:latin typeface="+mn-lt"/>
              <a:cs typeface="+mn-cs"/>
            </a:endParaRPr>
          </a:p>
          <a:p>
            <a:pPr marR="0" lvl="0" indent="-342900" algn="just" defTabSz="914400" rtl="1" latinLnBrk="0">
              <a:lnSpc>
                <a:spcPct val="90000"/>
              </a:lnSpc>
              <a:spcBef>
                <a:spcPts val="0"/>
              </a:spcBef>
              <a:buClr>
                <a:schemeClr val="tx2"/>
              </a:buClr>
              <a:buSzPct val="75000"/>
              <a:tabLst/>
            </a:pPr>
            <a:endParaRPr lang="en-US" sz="3600" b="1" dirty="0">
              <a:solidFill>
                <a:srgbClr val="FFFF66"/>
              </a:solidFill>
              <a:latin typeface="+mn-lt"/>
              <a:cs typeface="+mn-cs"/>
            </a:endParaRPr>
          </a:p>
          <a:p>
            <a:pPr marR="0" lvl="0" indent="-342900" algn="just" defTabSz="914400" rtl="1" latinLnBrk="0">
              <a:lnSpc>
                <a:spcPct val="90000"/>
              </a:lnSpc>
              <a:spcBef>
                <a:spcPts val="0"/>
              </a:spcBef>
              <a:buClr>
                <a:schemeClr val="tx2"/>
              </a:buClr>
              <a:buSzPct val="75000"/>
              <a:tabLst/>
            </a:pPr>
            <a:r>
              <a:rPr lang="ar-SA" sz="3200" dirty="0">
                <a:latin typeface="+mn-lt"/>
                <a:cs typeface="+mn-cs"/>
              </a:rPr>
              <a:t>تتركب الأسدية بحيث:</a:t>
            </a:r>
            <a:endParaRPr lang="en-US" sz="3200" dirty="0">
              <a:latin typeface="+mn-lt"/>
              <a:cs typeface="+mn-cs"/>
            </a:endParaRPr>
          </a:p>
          <a:p>
            <a:pPr marL="171450" marR="0" lvl="0" indent="-514350" algn="just" defTabSz="914400" rtl="1" latinLnBrk="0">
              <a:lnSpc>
                <a:spcPct val="90000"/>
              </a:lnSpc>
              <a:spcBef>
                <a:spcPts val="0"/>
              </a:spcBef>
              <a:buClr>
                <a:srgbClr val="FFFF00"/>
              </a:buClr>
              <a:buSzPct val="100000"/>
              <a:buFont typeface="+mj-lt"/>
              <a:buAutoNum type="arabicPeriod"/>
              <a:tabLst/>
            </a:pPr>
            <a:r>
              <a:rPr lang="ar-SA" sz="3200" dirty="0">
                <a:latin typeface="+mn-lt"/>
                <a:cs typeface="+mn-cs"/>
              </a:rPr>
              <a:t> يتبادل المحيط الخارجي مع البتلات وهذا التبادل يسمى </a:t>
            </a:r>
            <a:r>
              <a:rPr lang="en-US" sz="3200" dirty="0">
                <a:solidFill>
                  <a:srgbClr val="FFC000"/>
                </a:solidFill>
                <a:latin typeface="+mn-lt"/>
                <a:cs typeface="+mn-cs"/>
              </a:rPr>
              <a:t>diplostemonous </a:t>
            </a:r>
            <a:endParaRPr lang="ar-SA" sz="3200" dirty="0" smtClean="0">
              <a:solidFill>
                <a:srgbClr val="FFC000"/>
              </a:solidFill>
              <a:latin typeface="+mn-lt"/>
              <a:cs typeface="+mn-cs"/>
            </a:endParaRPr>
          </a:p>
          <a:p>
            <a:pPr marL="171450" marR="0" lvl="0" indent="-514350" algn="ctr" defTabSz="914400" rtl="1" latinLnBrk="0">
              <a:lnSpc>
                <a:spcPct val="90000"/>
              </a:lnSpc>
              <a:spcBef>
                <a:spcPts val="0"/>
              </a:spcBef>
              <a:buClr>
                <a:schemeClr val="tx2"/>
              </a:buClr>
              <a:buSzPct val="75000"/>
              <a:tabLst/>
            </a:pPr>
            <a:endParaRPr lang="ar-SA" sz="3200" dirty="0" smtClean="0">
              <a:latin typeface="+mn-lt"/>
              <a:cs typeface="+mn-cs"/>
            </a:endParaRPr>
          </a:p>
          <a:p>
            <a:pPr marL="171450" marR="0" lvl="0" indent="-514350" algn="ctr" defTabSz="914400" rtl="1" latinLnBrk="0">
              <a:lnSpc>
                <a:spcPct val="90000"/>
              </a:lnSpc>
              <a:spcBef>
                <a:spcPts val="0"/>
              </a:spcBef>
              <a:buClr>
                <a:schemeClr val="tx2"/>
              </a:buClr>
              <a:buSzPct val="75000"/>
              <a:tabLst/>
            </a:pPr>
            <a:endParaRPr lang="ar-SA" sz="3200" dirty="0">
              <a:latin typeface="+mn-lt"/>
              <a:cs typeface="+mn-cs"/>
            </a:endParaRPr>
          </a:p>
          <a:p>
            <a:pPr marL="171450" marR="0" lvl="0" indent="-514350" algn="ctr" defTabSz="914400" rtl="1" latinLnBrk="0">
              <a:lnSpc>
                <a:spcPct val="90000"/>
              </a:lnSpc>
              <a:spcBef>
                <a:spcPts val="0"/>
              </a:spcBef>
              <a:buClr>
                <a:schemeClr val="tx2"/>
              </a:buClr>
              <a:buSzPct val="75000"/>
              <a:tabLst/>
            </a:pPr>
            <a:endParaRPr lang="en-US" sz="3200" dirty="0">
              <a:latin typeface="+mn-lt"/>
              <a:cs typeface="+mn-cs"/>
            </a:endParaRPr>
          </a:p>
          <a:p>
            <a:pPr marL="171450" marR="0" lvl="0" indent="-514350" algn="just" defTabSz="914400" rtl="1" latinLnBrk="0">
              <a:lnSpc>
                <a:spcPct val="90000"/>
              </a:lnSpc>
              <a:spcBef>
                <a:spcPts val="0"/>
              </a:spcBef>
              <a:buClr>
                <a:srgbClr val="FFCC00"/>
              </a:buClr>
              <a:buSzPct val="100000"/>
              <a:buFont typeface="+mj-lt"/>
              <a:buAutoNum type="arabicPeriod" startAt="2"/>
              <a:tabLst/>
            </a:pPr>
            <a:r>
              <a:rPr lang="ar-SA" sz="3200" dirty="0">
                <a:latin typeface="+mn-lt"/>
                <a:cs typeface="+mn-cs"/>
              </a:rPr>
              <a:t>او قد يكون المحيط الخارجي مقابلاً للبتلات وهذا التقابل يسمى </a:t>
            </a:r>
            <a:r>
              <a:rPr lang="en-US" sz="3200" dirty="0" err="1">
                <a:solidFill>
                  <a:srgbClr val="FF0000"/>
                </a:solidFill>
                <a:latin typeface="+mn-lt"/>
                <a:cs typeface="+mn-cs"/>
              </a:rPr>
              <a:t>obdiplostemonous</a:t>
            </a:r>
            <a:r>
              <a:rPr lang="ar-SA" sz="3200" dirty="0">
                <a:latin typeface="+mn-lt"/>
                <a:cs typeface="+mn-cs"/>
              </a:rPr>
              <a:t> كما هو الحال في الفصيلة الجرائية والقرنفلية.</a:t>
            </a:r>
          </a:p>
        </p:txBody>
      </p:sp>
      <p:pic>
        <p:nvPicPr>
          <p:cNvPr id="18437" name="Picture 5"/>
          <p:cNvPicPr>
            <a:picLocks noChangeAspect="1" noChangeArrowheads="1"/>
          </p:cNvPicPr>
          <p:nvPr/>
        </p:nvPicPr>
        <p:blipFill>
          <a:blip r:embed="rId2" cstate="email"/>
          <a:srcRect/>
          <a:stretch>
            <a:fillRect/>
          </a:stretch>
        </p:blipFill>
        <p:spPr bwMode="auto">
          <a:xfrm>
            <a:off x="609600" y="2438400"/>
            <a:ext cx="3616325" cy="1292510"/>
          </a:xfrm>
          <a:prstGeom prst="rect">
            <a:avLst/>
          </a:prstGeom>
          <a:noFill/>
          <a:ln w="9525">
            <a:noFill/>
            <a:miter lim="800000"/>
            <a:headEnd/>
            <a:tailEnd/>
          </a:ln>
          <a:effectLst/>
        </p:spPr>
      </p:pic>
      <p:pic>
        <p:nvPicPr>
          <p:cNvPr id="18439" name="Picture 7"/>
          <p:cNvPicPr>
            <a:picLocks noChangeAspect="1" noChangeArrowheads="1"/>
          </p:cNvPicPr>
          <p:nvPr/>
        </p:nvPicPr>
        <p:blipFill>
          <a:blip r:embed="rId3" cstate="email"/>
          <a:srcRect/>
          <a:stretch>
            <a:fillRect/>
          </a:stretch>
        </p:blipFill>
        <p:spPr bwMode="auto">
          <a:xfrm>
            <a:off x="609600" y="5029200"/>
            <a:ext cx="3581400" cy="1570576"/>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additive="base">
                                        <p:cTn id="7" dur="5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18436">
                                            <p:txEl>
                                              <p:pRg st="2" end="2"/>
                                            </p:txEl>
                                          </p:spTgt>
                                        </p:tgtEl>
                                        <p:attrNameLst>
                                          <p:attrName>style.visibility</p:attrName>
                                        </p:attrNameLst>
                                      </p:cBhvr>
                                      <p:to>
                                        <p:strVal val="visible"/>
                                      </p:to>
                                    </p:set>
                                    <p:anim calcmode="lin" valueType="num">
                                      <p:cBhvr>
                                        <p:cTn id="13" dur="1000" fill="hold"/>
                                        <p:tgtEl>
                                          <p:spTgt spid="18436">
                                            <p:txEl>
                                              <p:pRg st="2" end="2"/>
                                            </p:txEl>
                                          </p:spTgt>
                                        </p:tgtEl>
                                        <p:attrNameLst>
                                          <p:attrName>ppt_x</p:attrName>
                                        </p:attrNameLst>
                                      </p:cBhvr>
                                      <p:tavLst>
                                        <p:tav tm="0">
                                          <p:val>
                                            <p:strVal val="#ppt_x-.2"/>
                                          </p:val>
                                        </p:tav>
                                        <p:tav tm="100000">
                                          <p:val>
                                            <p:strVal val="#ppt_x"/>
                                          </p:val>
                                        </p:tav>
                                      </p:tavLst>
                                    </p:anim>
                                    <p:anim calcmode="lin" valueType="num">
                                      <p:cBhvr>
                                        <p:cTn id="14" dur="1000" fill="hold"/>
                                        <p:tgtEl>
                                          <p:spTgt spid="1843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843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436">
                                            <p:txEl>
                                              <p:pRg st="3" end="3"/>
                                            </p:txEl>
                                          </p:spTgt>
                                        </p:tgtEl>
                                        <p:attrNameLst>
                                          <p:attrName>style.visibility</p:attrName>
                                        </p:attrNameLst>
                                      </p:cBhvr>
                                      <p:to>
                                        <p:strVal val="visible"/>
                                      </p:to>
                                    </p:set>
                                    <p:anim calcmode="lin" valueType="num">
                                      <p:cBhvr additive="base">
                                        <p:cTn id="20" dur="500" fill="hold"/>
                                        <p:tgtEl>
                                          <p:spTgt spid="18436">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84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8437"/>
                                        </p:tgtEl>
                                        <p:attrNameLst>
                                          <p:attrName>style.visibility</p:attrName>
                                        </p:attrNameLst>
                                      </p:cBhvr>
                                      <p:to>
                                        <p:strVal val="visible"/>
                                      </p:to>
                                    </p:set>
                                    <p:anim calcmode="lin" valueType="num">
                                      <p:cBhvr additive="base">
                                        <p:cTn id="26" dur="500" fill="hold"/>
                                        <p:tgtEl>
                                          <p:spTgt spid="18437"/>
                                        </p:tgtEl>
                                        <p:attrNameLst>
                                          <p:attrName>ppt_x</p:attrName>
                                        </p:attrNameLst>
                                      </p:cBhvr>
                                      <p:tavLst>
                                        <p:tav tm="0">
                                          <p:val>
                                            <p:strVal val="#ppt_x"/>
                                          </p:val>
                                        </p:tav>
                                        <p:tav tm="100000">
                                          <p:val>
                                            <p:strVal val="#ppt_x"/>
                                          </p:val>
                                        </p:tav>
                                      </p:tavLst>
                                    </p:anim>
                                    <p:anim calcmode="lin" valueType="num">
                                      <p:cBhvr additive="base">
                                        <p:cTn id="27"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nodeType="clickEffect">
                                  <p:stCondLst>
                                    <p:cond delay="0"/>
                                  </p:stCondLst>
                                  <p:childTnLst>
                                    <p:set>
                                      <p:cBhvr>
                                        <p:cTn id="31" dur="1" fill="hold">
                                          <p:stCondLst>
                                            <p:cond delay="0"/>
                                          </p:stCondLst>
                                        </p:cTn>
                                        <p:tgtEl>
                                          <p:spTgt spid="18436">
                                            <p:txEl>
                                              <p:pRg st="7" end="7"/>
                                            </p:txEl>
                                          </p:spTgt>
                                        </p:tgtEl>
                                        <p:attrNameLst>
                                          <p:attrName>style.visibility</p:attrName>
                                        </p:attrNameLst>
                                      </p:cBhvr>
                                      <p:to>
                                        <p:strVal val="visible"/>
                                      </p:to>
                                    </p:set>
                                    <p:anim calcmode="lin" valueType="num">
                                      <p:cBhvr>
                                        <p:cTn id="32" dur="500" fill="hold"/>
                                        <p:tgtEl>
                                          <p:spTgt spid="18436">
                                            <p:txEl>
                                              <p:pRg st="7" end="7"/>
                                            </p:txEl>
                                          </p:spTgt>
                                        </p:tgtEl>
                                        <p:attrNameLst>
                                          <p:attrName>ppt_w</p:attrName>
                                        </p:attrNameLst>
                                      </p:cBhvr>
                                      <p:tavLst>
                                        <p:tav tm="0">
                                          <p:val>
                                            <p:strVal val="#ppt_w*2.5"/>
                                          </p:val>
                                        </p:tav>
                                        <p:tav tm="100000">
                                          <p:val>
                                            <p:strVal val="#ppt_w"/>
                                          </p:val>
                                        </p:tav>
                                      </p:tavLst>
                                    </p:anim>
                                    <p:anim calcmode="lin" valueType="num">
                                      <p:cBhvr>
                                        <p:cTn id="33" dur="500" fill="hold"/>
                                        <p:tgtEl>
                                          <p:spTgt spid="18436">
                                            <p:txEl>
                                              <p:pRg st="7" end="7"/>
                                            </p:txEl>
                                          </p:spTgt>
                                        </p:tgtEl>
                                        <p:attrNameLst>
                                          <p:attrName>ppt_h</p:attrName>
                                        </p:attrNameLst>
                                      </p:cBhvr>
                                      <p:tavLst>
                                        <p:tav tm="0">
                                          <p:val>
                                            <p:strVal val="#ppt_h*0.01"/>
                                          </p:val>
                                        </p:tav>
                                        <p:tav tm="100000">
                                          <p:val>
                                            <p:strVal val="#ppt_h"/>
                                          </p:val>
                                        </p:tav>
                                      </p:tavLst>
                                    </p:anim>
                                    <p:anim calcmode="lin" valueType="num">
                                      <p:cBhvr>
                                        <p:cTn id="34" dur="500" fill="hold"/>
                                        <p:tgtEl>
                                          <p:spTgt spid="18436">
                                            <p:txEl>
                                              <p:pRg st="7" end="7"/>
                                            </p:txEl>
                                          </p:spTgt>
                                        </p:tgtEl>
                                        <p:attrNameLst>
                                          <p:attrName>ppt_x</p:attrName>
                                        </p:attrNameLst>
                                      </p:cBhvr>
                                      <p:tavLst>
                                        <p:tav tm="0">
                                          <p:val>
                                            <p:strVal val="#ppt_x"/>
                                          </p:val>
                                        </p:tav>
                                        <p:tav tm="100000">
                                          <p:val>
                                            <p:strVal val="#ppt_x"/>
                                          </p:val>
                                        </p:tav>
                                      </p:tavLst>
                                    </p:anim>
                                    <p:anim calcmode="lin" valueType="num">
                                      <p:cBhvr>
                                        <p:cTn id="35" dur="500" fill="hold"/>
                                        <p:tgtEl>
                                          <p:spTgt spid="18436">
                                            <p:txEl>
                                              <p:pRg st="7" end="7"/>
                                            </p:txEl>
                                          </p:spTgt>
                                        </p:tgtEl>
                                        <p:attrNameLst>
                                          <p:attrName>ppt_y</p:attrName>
                                        </p:attrNameLst>
                                      </p:cBhvr>
                                      <p:tavLst>
                                        <p:tav tm="0">
                                          <p:val>
                                            <p:strVal val="#ppt_h+1"/>
                                          </p:val>
                                        </p:tav>
                                        <p:tav tm="100000">
                                          <p:val>
                                            <p:strVal val="#ppt_y"/>
                                          </p:val>
                                        </p:tav>
                                      </p:tavLst>
                                    </p:anim>
                                    <p:animEffect transition="in" filter="fade">
                                      <p:cBhvr>
                                        <p:cTn id="36" dur="500"/>
                                        <p:tgtEl>
                                          <p:spTgt spid="18436">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8" presetClass="entr" presetSubtype="0" accel="100000" fill="hold" nodeType="clickEffect">
                                  <p:stCondLst>
                                    <p:cond delay="0"/>
                                  </p:stCondLst>
                                  <p:childTnLst>
                                    <p:set>
                                      <p:cBhvr>
                                        <p:cTn id="40" dur="1" fill="hold">
                                          <p:stCondLst>
                                            <p:cond delay="0"/>
                                          </p:stCondLst>
                                        </p:cTn>
                                        <p:tgtEl>
                                          <p:spTgt spid="18439"/>
                                        </p:tgtEl>
                                        <p:attrNameLst>
                                          <p:attrName>style.visibility</p:attrName>
                                        </p:attrNameLst>
                                      </p:cBhvr>
                                      <p:to>
                                        <p:strVal val="visible"/>
                                      </p:to>
                                    </p:set>
                                    <p:anim calcmode="lin" valueType="num">
                                      <p:cBhvr>
                                        <p:cTn id="41" dur="500" fill="hold"/>
                                        <p:tgtEl>
                                          <p:spTgt spid="18439"/>
                                        </p:tgtEl>
                                        <p:attrNameLst>
                                          <p:attrName>ppt_w</p:attrName>
                                        </p:attrNameLst>
                                      </p:cBhvr>
                                      <p:tavLst>
                                        <p:tav tm="0">
                                          <p:val>
                                            <p:strVal val="#ppt_w*2.5"/>
                                          </p:val>
                                        </p:tav>
                                        <p:tav tm="100000">
                                          <p:val>
                                            <p:strVal val="#ppt_w"/>
                                          </p:val>
                                        </p:tav>
                                      </p:tavLst>
                                    </p:anim>
                                    <p:anim calcmode="lin" valueType="num">
                                      <p:cBhvr>
                                        <p:cTn id="42" dur="500" fill="hold"/>
                                        <p:tgtEl>
                                          <p:spTgt spid="18439"/>
                                        </p:tgtEl>
                                        <p:attrNameLst>
                                          <p:attrName>ppt_h</p:attrName>
                                        </p:attrNameLst>
                                      </p:cBhvr>
                                      <p:tavLst>
                                        <p:tav tm="0">
                                          <p:val>
                                            <p:strVal val="#ppt_h*0.01"/>
                                          </p:val>
                                        </p:tav>
                                        <p:tav tm="100000">
                                          <p:val>
                                            <p:strVal val="#ppt_h"/>
                                          </p:val>
                                        </p:tav>
                                      </p:tavLst>
                                    </p:anim>
                                    <p:anim calcmode="lin" valueType="num">
                                      <p:cBhvr>
                                        <p:cTn id="43" dur="500" fill="hold"/>
                                        <p:tgtEl>
                                          <p:spTgt spid="18439"/>
                                        </p:tgtEl>
                                        <p:attrNameLst>
                                          <p:attrName>ppt_x</p:attrName>
                                        </p:attrNameLst>
                                      </p:cBhvr>
                                      <p:tavLst>
                                        <p:tav tm="0">
                                          <p:val>
                                            <p:strVal val="#ppt_x"/>
                                          </p:val>
                                        </p:tav>
                                        <p:tav tm="100000">
                                          <p:val>
                                            <p:strVal val="#ppt_x"/>
                                          </p:val>
                                        </p:tav>
                                      </p:tavLst>
                                    </p:anim>
                                    <p:anim calcmode="lin" valueType="num">
                                      <p:cBhvr>
                                        <p:cTn id="44" dur="500" fill="hold"/>
                                        <p:tgtEl>
                                          <p:spTgt spid="18439"/>
                                        </p:tgtEl>
                                        <p:attrNameLst>
                                          <p:attrName>ppt_y</p:attrName>
                                        </p:attrNameLst>
                                      </p:cBhvr>
                                      <p:tavLst>
                                        <p:tav tm="0">
                                          <p:val>
                                            <p:strVal val="#ppt_h+1"/>
                                          </p:val>
                                        </p:tav>
                                        <p:tav tm="100000">
                                          <p:val>
                                            <p:strVal val="#ppt_y"/>
                                          </p:val>
                                        </p:tav>
                                      </p:tavLst>
                                    </p:anim>
                                    <p:animEffect transition="in" filter="fade">
                                      <p:cBhvr>
                                        <p:cTn id="45"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7772400" cy="3276600"/>
          </a:xfrm>
        </p:spPr>
        <p:txBody>
          <a:bodyPr/>
          <a:lstStyle/>
          <a:p>
            <a:pPr algn="just" rtl="1">
              <a:buNone/>
            </a:pPr>
            <a:r>
              <a:rPr lang="ar-SA" sz="3600" dirty="0" smtClean="0">
                <a:solidFill>
                  <a:srgbClr val="FFFF66"/>
                </a:solidFill>
                <a:latin typeface="+mn-lt"/>
                <a:ea typeface="+mn-ea"/>
                <a:cs typeface="+mn-cs"/>
              </a:rPr>
              <a:t>نشأة الأسدية:</a:t>
            </a:r>
            <a:endParaRPr lang="en-US" sz="3600" dirty="0" smtClean="0">
              <a:solidFill>
                <a:srgbClr val="FFFF66"/>
              </a:solidFill>
              <a:latin typeface="+mn-lt"/>
              <a:ea typeface="+mn-ea"/>
              <a:cs typeface="+mn-cs"/>
            </a:endParaRPr>
          </a:p>
          <a:p>
            <a:pPr algn="just" rtl="1">
              <a:buNone/>
            </a:pPr>
            <a:endParaRPr lang="en-US" sz="3600" dirty="0" smtClean="0">
              <a:solidFill>
                <a:srgbClr val="FFFF66"/>
              </a:solidFill>
              <a:latin typeface="+mn-lt"/>
              <a:ea typeface="+mn-ea"/>
              <a:cs typeface="+mn-cs"/>
            </a:endParaRPr>
          </a:p>
          <a:p>
            <a:pPr marL="0" algn="just" rtl="1">
              <a:spcBef>
                <a:spcPts val="0"/>
              </a:spcBef>
              <a:buNone/>
            </a:pPr>
            <a:r>
              <a:rPr lang="ar-SA" dirty="0" smtClean="0">
                <a:solidFill>
                  <a:schemeClr val="tx1"/>
                </a:solidFill>
                <a:latin typeface="+mn-lt"/>
                <a:ea typeface="+mn-ea"/>
                <a:cs typeface="+mn-cs"/>
              </a:rPr>
              <a:t>تخرج الأسدية من التخت ولكن في بعض الحالات تخرج من البتلات حيث تكون ملتحمة معها وتسمى في هذه الحالة " الأسدية فوق بتلية </a:t>
            </a:r>
            <a:r>
              <a:rPr lang="en-US" dirty="0" smtClean="0">
                <a:solidFill>
                  <a:srgbClr val="FF0000"/>
                </a:solidFill>
                <a:latin typeface="+mn-lt"/>
                <a:ea typeface="+mn-ea"/>
                <a:cs typeface="+mn-cs"/>
              </a:rPr>
              <a:t>Epipetalous</a:t>
            </a:r>
            <a:r>
              <a:rPr lang="ar-SA" dirty="0" smtClean="0">
                <a:solidFill>
                  <a:schemeClr val="tx1"/>
                </a:solidFill>
                <a:latin typeface="+mn-lt"/>
                <a:ea typeface="+mn-ea"/>
                <a:cs typeface="+mn-cs"/>
              </a:rPr>
              <a:t>"  كما في </a:t>
            </a:r>
            <a:r>
              <a:rPr lang="ar-SA" dirty="0" smtClean="0"/>
              <a:t>زهرة المنثور.</a:t>
            </a:r>
            <a:endParaRPr lang="en-US" dirty="0" smtClean="0">
              <a:solidFill>
                <a:schemeClr val="tx1"/>
              </a:solidFill>
              <a:latin typeface="+mn-lt"/>
              <a:ea typeface="+mn-ea"/>
              <a:cs typeface="+mn-cs"/>
            </a:endParaRPr>
          </a:p>
          <a:p>
            <a:pPr eaLnBrk="1" hangingPunct="1">
              <a:defRPr/>
            </a:pPr>
            <a:endParaRPr lang="en-US" dirty="0"/>
          </a:p>
        </p:txBody>
      </p:sp>
      <p:pic>
        <p:nvPicPr>
          <p:cNvPr id="19462" name="Picture 6"/>
          <p:cNvPicPr>
            <a:picLocks noChangeAspect="1" noChangeArrowheads="1"/>
          </p:cNvPicPr>
          <p:nvPr/>
        </p:nvPicPr>
        <p:blipFill>
          <a:blip r:embed="rId2" cstate="email">
            <a:lum contrast="10000"/>
          </a:blip>
          <a:srcRect/>
          <a:stretch>
            <a:fillRect/>
          </a:stretch>
        </p:blipFill>
        <p:spPr bwMode="auto">
          <a:xfrm>
            <a:off x="1600200" y="3505200"/>
            <a:ext cx="5063918" cy="28194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9462"/>
                                        </p:tgtEl>
                                        <p:attrNameLst>
                                          <p:attrName>style.visibility</p:attrName>
                                        </p:attrNameLst>
                                      </p:cBhvr>
                                      <p:to>
                                        <p:strVal val="visible"/>
                                      </p:to>
                                    </p:set>
                                    <p:animEffect transition="in" filter="fade">
                                      <p:cBhvr>
                                        <p:cTn id="40" dur="1000"/>
                                        <p:tgtEl>
                                          <p:spTgt spid="19462"/>
                                        </p:tgtEl>
                                      </p:cBhvr>
                                    </p:animEffect>
                                    <p:anim calcmode="lin" valueType="num">
                                      <p:cBhvr>
                                        <p:cTn id="41" dur="1000" fill="hold"/>
                                        <p:tgtEl>
                                          <p:spTgt spid="19462"/>
                                        </p:tgtEl>
                                        <p:attrNameLst>
                                          <p:attrName>ppt_x</p:attrName>
                                        </p:attrNameLst>
                                      </p:cBhvr>
                                      <p:tavLst>
                                        <p:tav tm="0">
                                          <p:val>
                                            <p:strVal val="#ppt_x"/>
                                          </p:val>
                                        </p:tav>
                                        <p:tav tm="100000">
                                          <p:val>
                                            <p:strVal val="#ppt_x"/>
                                          </p:val>
                                        </p:tav>
                                      </p:tavLst>
                                    </p:anim>
                                    <p:anim calcmode="lin" valueType="num">
                                      <p:cBhvr>
                                        <p:cTn id="42" dur="900" decel="100000" fill="hold"/>
                                        <p:tgtEl>
                                          <p:spTgt spid="19462"/>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94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اساسات تصنيف3">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cs typeface="Times New Roman"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80BC2991256B4BBAB74A332D45CB4A" ma:contentTypeVersion="0" ma:contentTypeDescription="Create a new document." ma:contentTypeScope="" ma:versionID="884229b7f5633272ad59704c62e65e6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5196EF-F895-4781-B776-AFB84361B989}">
  <ds:schemaRefs>
    <ds:schemaRef ds:uri="http://schemas.microsoft.com/office/2006/metadata/properties"/>
  </ds:schemaRefs>
</ds:datastoreItem>
</file>

<file path=customXml/itemProps2.xml><?xml version="1.0" encoding="utf-8"?>
<ds:datastoreItem xmlns:ds="http://schemas.openxmlformats.org/officeDocument/2006/customXml" ds:itemID="{531B284E-A20C-46BF-999F-0F04F6542B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9FD2F8B-8E95-480F-BD24-A393D70BC1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1520</TotalTime>
  <Words>1241</Words>
  <Application>Microsoft Office PowerPoint</Application>
  <PresentationFormat>On-screen Show (4:3)</PresentationFormat>
  <Paragraphs>108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اساسات تصنيف3</vt:lpstr>
      <vt:lpstr>أساسيات  تصنيف نباتات زهرية   222 نبت</vt:lpstr>
      <vt:lpstr>رؤية ورسالة جامعة الملك سعود</vt:lpstr>
      <vt:lpstr>رؤية ورسالة كليه العلوم</vt:lpstr>
      <vt:lpstr>رؤية ورسالة قسم النبات والأحياء الدقيقة</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التركيب التشريحي للمتك غير المتفتح</vt:lpstr>
      <vt:lpstr>التركيب التشريحي للمتك المتفتح</vt:lpstr>
      <vt:lpstr>Slide 22</vt:lpstr>
      <vt:lpstr>Slide 23</vt:lpstr>
      <vt:lpstr>Slide 24</vt:lpstr>
      <vt:lpstr>Slide 25</vt:lpstr>
      <vt:lpstr>Slide 26</vt:lpstr>
      <vt:lpstr>Slide 27</vt:lpstr>
      <vt:lpstr>Slide 28</vt:lpstr>
      <vt:lpstr>Slide 29</vt:lpstr>
      <vt:lpstr>Slide 30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أساسيات  تصنيف نباتات زهرية   222 نبت</dc:title>
  <dc:creator>Seham</dc:creator>
  <cp:lastModifiedBy>seham</cp:lastModifiedBy>
  <cp:revision>50</cp:revision>
  <cp:lastPrinted>1601-01-01T00:00:00Z</cp:lastPrinted>
  <dcterms:created xsi:type="dcterms:W3CDTF">2010-10-07T00:27:12Z</dcterms:created>
  <dcterms:modified xsi:type="dcterms:W3CDTF">2017-01-25T06:58:00Z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TC010756331033</vt:lpwstr>
  </property>
  <property fmtid="{D5CDD505-2E9C-101B-9397-08002B2CF9AE}" pid="3" name="ContentTypeId">
    <vt:lpwstr>0x0101009180BC2991256B4BBAB74A332D45CB4A</vt:lpwstr>
  </property>
</Properties>
</file>