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8"/>
  </p:notesMasterIdLst>
  <p:handoutMasterIdLst>
    <p:handoutMasterId r:id="rId39"/>
  </p:handoutMasterIdLst>
  <p:sldIdLst>
    <p:sldId id="267" r:id="rId5"/>
    <p:sldId id="268" r:id="rId6"/>
    <p:sldId id="310" r:id="rId7"/>
    <p:sldId id="269" r:id="rId8"/>
    <p:sldId id="282" r:id="rId9"/>
    <p:sldId id="280" r:id="rId10"/>
    <p:sldId id="281" r:id="rId11"/>
    <p:sldId id="285" r:id="rId12"/>
    <p:sldId id="286" r:id="rId13"/>
    <p:sldId id="287" r:id="rId14"/>
    <p:sldId id="288" r:id="rId15"/>
    <p:sldId id="305" r:id="rId16"/>
    <p:sldId id="284" r:id="rId17"/>
    <p:sldId id="291" r:id="rId18"/>
    <p:sldId id="289" r:id="rId19"/>
    <p:sldId id="290" r:id="rId20"/>
    <p:sldId id="292" r:id="rId21"/>
    <p:sldId id="293" r:id="rId22"/>
    <p:sldId id="294" r:id="rId23"/>
    <p:sldId id="295" r:id="rId24"/>
    <p:sldId id="296" r:id="rId25"/>
    <p:sldId id="297" r:id="rId26"/>
    <p:sldId id="298" r:id="rId27"/>
    <p:sldId id="299" r:id="rId28"/>
    <p:sldId id="306" r:id="rId29"/>
    <p:sldId id="300" r:id="rId30"/>
    <p:sldId id="302" r:id="rId31"/>
    <p:sldId id="307" r:id="rId32"/>
    <p:sldId id="301" r:id="rId33"/>
    <p:sldId id="308" r:id="rId34"/>
    <p:sldId id="303" r:id="rId35"/>
    <p:sldId id="304" r:id="rId36"/>
    <p:sldId id="309" r:id="rId37"/>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00FF00"/>
    <a:srgbClr val="FFCC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4727" autoAdjust="0"/>
  </p:normalViewPr>
  <p:slideViewPr>
    <p:cSldViewPr>
      <p:cViewPr varScale="1">
        <p:scale>
          <a:sx n="67" d="100"/>
          <a:sy n="67" d="100"/>
        </p:scale>
        <p:origin x="-13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88B9F6D5-80FC-4DAC-98F1-4D3A90A5E14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D87F33EE-2C91-4F87-99C2-5C0B978E0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84FE0C68-DD40-4036-A32F-E886AE3D3157}"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D5F7ACC-523C-4093-AAE6-57C68695D32D}"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47E4970-6343-4BC8-9D93-1E925212B7DF}"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84A529CE-551A-4A7B-A473-149969104250}"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9E6EE64C-CD9E-401D-8128-4118A35073B1}"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A8EB6A0F-DCE8-47F4-BCE5-8626A10AEE0E}"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C96B7974-8F80-4223-A0BD-733512A2ABD0}"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6670D7D2-BB0C-440D-897C-6ED0A264AE6B}"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4D5DD024-003C-40E6-861B-A52EDA223B4D}"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CAF8758-9AC1-4504-9CF7-033AAEC19CDF}"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C7C60EC5-BF80-45B0-BB4A-692CAA8C99CC}"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A67B7382-71DE-4E45-828A-54583E363A36}"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الثالثة</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791200"/>
          </a:xfrm>
        </p:spPr>
        <p:txBody>
          <a:bodyPr/>
          <a:lstStyle/>
          <a:p>
            <a:pPr marL="0" algn="just" rtl="1" eaLnBrk="1" hangingPunct="1">
              <a:spcBef>
                <a:spcPts val="0"/>
              </a:spcBef>
              <a:defRPr/>
            </a:pPr>
            <a:r>
              <a:rPr lang="ar-SA" dirty="0" smtClean="0">
                <a:solidFill>
                  <a:srgbClr val="FFFF00"/>
                </a:solidFill>
              </a:rPr>
              <a:t>التخت </a:t>
            </a:r>
            <a:r>
              <a:rPr lang="en-US" dirty="0" smtClean="0">
                <a:solidFill>
                  <a:srgbClr val="FFFF00"/>
                </a:solidFill>
              </a:rPr>
              <a:t>Receptacle</a:t>
            </a:r>
            <a:r>
              <a:rPr lang="ar-SA" dirty="0" smtClean="0">
                <a:solidFill>
                  <a:srgbClr val="FFFF00"/>
                </a:solidFill>
              </a:rPr>
              <a:t>: </a:t>
            </a:r>
            <a:r>
              <a:rPr lang="ar-SA" dirty="0" smtClean="0"/>
              <a:t>هو الجزء الذي تحمل عليه الأعضاء الزهرية وهو الجزء الطرفي من العنق والذي غالباً ما يكون منتفخ أو مستطيل أو قرصي أو دائري كما في الفصيلة الصليبية اما في التفاح والفراولة فيكون التخت منتفخ. وقد يستطيل التخت بين الكأس والتويج ويسمى بالحامل الزهري </a:t>
            </a:r>
            <a:r>
              <a:rPr lang="en-US" dirty="0" err="1" smtClean="0">
                <a:solidFill>
                  <a:srgbClr val="FF0000"/>
                </a:solidFill>
              </a:rPr>
              <a:t>Anthophore</a:t>
            </a:r>
            <a:r>
              <a:rPr lang="ar-SA" dirty="0" smtClean="0">
                <a:solidFill>
                  <a:srgbClr val="FF0000"/>
                </a:solidFill>
              </a:rPr>
              <a:t> </a:t>
            </a:r>
            <a:r>
              <a:rPr lang="ar-SA" dirty="0" smtClean="0"/>
              <a:t>او يستطيل بين التويج والأسدية فيسمى بالحامل السدائي المتاعي </a:t>
            </a:r>
            <a:r>
              <a:rPr lang="en-US" dirty="0" err="1" smtClean="0">
                <a:solidFill>
                  <a:srgbClr val="FF0000"/>
                </a:solidFill>
              </a:rPr>
              <a:t>Anderogynophore</a:t>
            </a:r>
            <a:r>
              <a:rPr lang="ar-SA" dirty="0" smtClean="0">
                <a:solidFill>
                  <a:srgbClr val="FF0000"/>
                </a:solidFill>
              </a:rPr>
              <a:t> </a:t>
            </a:r>
            <a:r>
              <a:rPr lang="ar-SA" dirty="0" smtClean="0"/>
              <a:t>او يستطيل بين الطلع والمتاع فيسمى بالحامل المتاعي </a:t>
            </a:r>
            <a:r>
              <a:rPr lang="en-US" dirty="0" err="1" smtClean="0">
                <a:solidFill>
                  <a:srgbClr val="FF0000"/>
                </a:solidFill>
              </a:rPr>
              <a:t>Gynophore</a:t>
            </a:r>
            <a:r>
              <a:rPr lang="ar-SA" dirty="0" smtClean="0">
                <a:solidFill>
                  <a:srgbClr val="FF0000"/>
                </a:solidFill>
              </a:rPr>
              <a:t> </a:t>
            </a:r>
            <a:r>
              <a:rPr lang="ar-SA" dirty="0" smtClean="0"/>
              <a:t>.</a:t>
            </a:r>
            <a:endParaRPr lang="en-US" dirty="0" smtClean="0"/>
          </a:p>
          <a:p>
            <a:pPr marL="0" algn="just" rtl="1" eaLnBrk="1" hangingPunct="1">
              <a:spcBef>
                <a:spcPts val="0"/>
              </a:spcBef>
              <a:buFont typeface="Wingdings" pitchFamily="2" charset="2"/>
              <a:buNone/>
              <a:defRPr/>
            </a:pPr>
            <a:endParaRPr lang="en-US" dirty="0" smtClean="0"/>
          </a:p>
          <a:p>
            <a:pPr marL="0" algn="just" rtl="1" eaLnBrk="1" hangingPunct="1">
              <a:spcBef>
                <a:spcPts val="0"/>
              </a:spcBef>
              <a:defRPr/>
            </a:pPr>
            <a:r>
              <a:rPr lang="ar-SA" dirty="0" smtClean="0"/>
              <a:t>يحتوي التخت على غدد رحيقية لجذب الحشرات حتى تتم عملية التلقيح والإخصاب والرحيق ما هو إلا محلول سكري.</a:t>
            </a:r>
            <a:endParaRPr lang="en-US" dirty="0" smtClean="0"/>
          </a:p>
          <a:p>
            <a:pPr eaLnBrk="1" hangingPunct="1">
              <a:defRPr/>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09600" y="838200"/>
            <a:ext cx="8153400" cy="5029200"/>
          </a:xfrm>
        </p:spPr>
        <p:txBody>
          <a:bodyPr/>
          <a:lstStyle/>
          <a:p>
            <a:pPr algn="just" rtl="1" eaLnBrk="1" hangingPunct="1">
              <a:buFont typeface="Wingdings" pitchFamily="2" charset="2"/>
              <a:buNone/>
            </a:pPr>
            <a:r>
              <a:rPr lang="ar-SA" b="1" dirty="0" smtClean="0">
                <a:solidFill>
                  <a:srgbClr val="FFFF00"/>
                </a:solidFill>
              </a:rPr>
              <a:t>لماذا تعتبر الزهرة أهم أجزاء النبات في عملية التصنيف:</a:t>
            </a:r>
          </a:p>
          <a:p>
            <a:pPr algn="just" rtl="1" eaLnBrk="1" hangingPunct="1">
              <a:buFont typeface="Wingdings" pitchFamily="2" charset="2"/>
              <a:buNone/>
            </a:pPr>
            <a:endParaRPr lang="en-US" b="1" dirty="0" smtClean="0">
              <a:solidFill>
                <a:srgbClr val="FFFF00"/>
              </a:solidFill>
            </a:endParaRPr>
          </a:p>
          <a:p>
            <a:pPr algn="just" rtl="1" eaLnBrk="1" hangingPunct="1"/>
            <a:r>
              <a:rPr lang="ar-SA" dirty="0" smtClean="0"/>
              <a:t>اقل أجزاء النبات تأثراً بالظروف البيئية والمناخية المختلفة.</a:t>
            </a:r>
            <a:endParaRPr lang="en-US" dirty="0" smtClean="0"/>
          </a:p>
          <a:p>
            <a:pPr algn="just" rtl="1" eaLnBrk="1" hangingPunct="1"/>
            <a:endParaRPr lang="en-US" dirty="0" smtClean="0"/>
          </a:p>
          <a:p>
            <a:pPr algn="just" rtl="1" eaLnBrk="1" hangingPunct="1"/>
            <a:r>
              <a:rPr lang="ar-SA" dirty="0" smtClean="0"/>
              <a:t>تحتوي على كثير من الإختلافات الأساسية والواضحة والتي تميز النباتات المختلفة ، لذلك رتبت النباتات إلى عدة رتب وفصائل وأجناس وأنواع فمثلاً قد تتشابه النباتات المائية في شكلها الخارجي وفي تركيبها الداخلي ولكنها تختلف في تركيب ازهارها لإنتمائها إلى فصائل مختلفة ، وكلذلك النباتات الجفافية والنباتات المحبة للأملاح.</a:t>
            </a: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2530">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2530">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25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2530">
                                            <p:txEl>
                                              <p:pRg st="2" end="2"/>
                                            </p:txEl>
                                          </p:spTgt>
                                        </p:tgtEl>
                                        <p:attrNameLst>
                                          <p:attrName>style.visibility</p:attrName>
                                        </p:attrNameLst>
                                      </p:cBhvr>
                                      <p:to>
                                        <p:strVal val="visible"/>
                                      </p:to>
                                    </p:set>
                                    <p:anim calcmode="lin" valueType="num">
                                      <p:cBhvr>
                                        <p:cTn id="16" dur="500" fill="hold"/>
                                        <p:tgtEl>
                                          <p:spTgt spid="22530">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22530">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2530">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2253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p:cTn id="25" dur="500" fill="hold"/>
                                        <p:tgtEl>
                                          <p:spTgt spid="22530">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22530">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22530">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2625" y="381000"/>
            <a:ext cx="7772400" cy="3581400"/>
          </a:xfrm>
        </p:spPr>
        <p:txBody>
          <a:bodyPr/>
          <a:lstStyle/>
          <a:p>
            <a:pPr algn="just" rtl="1" eaLnBrk="1" hangingPunct="1"/>
            <a:r>
              <a:rPr lang="ar-SA" dirty="0" smtClean="0"/>
              <a:t>إن الزهرة هي الشئ المميز في حياة النباتات كاسيات البذور والزهرية وهي أيضاً المحور الذي يحمل أعضاء التكاثر في النباتات الزهرية.</a:t>
            </a:r>
            <a:endParaRPr lang="en-US" dirty="0" smtClean="0"/>
          </a:p>
          <a:p>
            <a:pPr algn="just" rtl="1" eaLnBrk="1" hangingPunct="1"/>
            <a:r>
              <a:rPr lang="ar-SA" dirty="0" smtClean="0"/>
              <a:t>الزهرة هي المركز الأساسي لتكاثر النبات حيث أنها تتكون لضمان التكاثر الجنسي واخصاب البويضات </a:t>
            </a:r>
            <a:r>
              <a:rPr lang="en-US" dirty="0" smtClean="0"/>
              <a:t>eggs </a:t>
            </a:r>
            <a:r>
              <a:rPr lang="ar-SA" dirty="0" smtClean="0"/>
              <a:t> وبالتالي فإنها عضو أو مجموعة أعضاء جنسية مهيئة لذلك.</a:t>
            </a:r>
            <a:endParaRPr lang="en-US" dirty="0" smtClean="0"/>
          </a:p>
          <a:p>
            <a:pPr eaLnBrk="1" hangingPunct="1"/>
            <a:endParaRPr lang="en-US" dirty="0" smtClean="0"/>
          </a:p>
        </p:txBody>
      </p:sp>
      <p:pic>
        <p:nvPicPr>
          <p:cNvPr id="23555" name="Picture 3"/>
          <p:cNvPicPr>
            <a:picLocks noChangeAspect="1" noChangeArrowheads="1"/>
          </p:cNvPicPr>
          <p:nvPr/>
        </p:nvPicPr>
        <p:blipFill>
          <a:blip r:embed="rId2" cstate="print">
            <a:lum bright="-20000"/>
          </a:blip>
          <a:srcRect/>
          <a:stretch>
            <a:fillRect/>
          </a:stretch>
        </p:blipFill>
        <p:spPr bwMode="auto">
          <a:xfrm>
            <a:off x="685800" y="3733800"/>
            <a:ext cx="5943600" cy="27813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355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355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355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355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3554">
                                            <p:txEl>
                                              <p:pRg st="1" end="1"/>
                                            </p:txEl>
                                          </p:spTgt>
                                        </p:tgtEl>
                                        <p:attrNameLst>
                                          <p:attrName>style.visibility</p:attrName>
                                        </p:attrNameLst>
                                      </p:cBhvr>
                                      <p:to>
                                        <p:strVal val="visible"/>
                                      </p:to>
                                    </p:set>
                                    <p:anim calcmode="lin" valueType="num">
                                      <p:cBhvr>
                                        <p:cTn id="16" dur="500" fill="hold"/>
                                        <p:tgtEl>
                                          <p:spTgt spid="2355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355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355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355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355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3555"/>
                                        </p:tgtEl>
                                        <p:attrNameLst>
                                          <p:attrName>style.visibility</p:attrName>
                                        </p:attrNameLst>
                                      </p:cBhvr>
                                      <p:to>
                                        <p:strVal val="visible"/>
                                      </p:to>
                                    </p:set>
                                    <p:anim calcmode="lin" valueType="num">
                                      <p:cBhvr>
                                        <p:cTn id="25" dur="500" fill="hold"/>
                                        <p:tgtEl>
                                          <p:spTgt spid="23555"/>
                                        </p:tgtEl>
                                        <p:attrNameLst>
                                          <p:attrName>ppt_w</p:attrName>
                                        </p:attrNameLst>
                                      </p:cBhvr>
                                      <p:tavLst>
                                        <p:tav tm="0">
                                          <p:val>
                                            <p:strVal val="#ppt_w*0.05"/>
                                          </p:val>
                                        </p:tav>
                                        <p:tav tm="100000">
                                          <p:val>
                                            <p:strVal val="#ppt_w"/>
                                          </p:val>
                                        </p:tav>
                                      </p:tavLst>
                                    </p:anim>
                                    <p:anim calcmode="lin" valueType="num">
                                      <p:cBhvr>
                                        <p:cTn id="26" dur="500" fill="hold"/>
                                        <p:tgtEl>
                                          <p:spTgt spid="23555"/>
                                        </p:tgtEl>
                                        <p:attrNameLst>
                                          <p:attrName>ppt_h</p:attrName>
                                        </p:attrNameLst>
                                      </p:cBhvr>
                                      <p:tavLst>
                                        <p:tav tm="0">
                                          <p:val>
                                            <p:strVal val="#ppt_h"/>
                                          </p:val>
                                        </p:tav>
                                        <p:tav tm="100000">
                                          <p:val>
                                            <p:strVal val="#ppt_h"/>
                                          </p:val>
                                        </p:tav>
                                      </p:tavLst>
                                    </p:anim>
                                    <p:anim calcmode="lin" valueType="num">
                                      <p:cBhvr>
                                        <p:cTn id="27" dur="500" fill="hold"/>
                                        <p:tgtEl>
                                          <p:spTgt spid="23555"/>
                                        </p:tgtEl>
                                        <p:attrNameLst>
                                          <p:attrName>ppt_x</p:attrName>
                                        </p:attrNameLst>
                                      </p:cBhvr>
                                      <p:tavLst>
                                        <p:tav tm="0">
                                          <p:val>
                                            <p:strVal val="#ppt_x-.2"/>
                                          </p:val>
                                        </p:tav>
                                        <p:tav tm="100000">
                                          <p:val>
                                            <p:strVal val="#ppt_x"/>
                                          </p:val>
                                        </p:tav>
                                      </p:tavLst>
                                    </p:anim>
                                    <p:anim calcmode="lin" valueType="num">
                                      <p:cBhvr>
                                        <p:cTn id="28" dur="500" fill="hold"/>
                                        <p:tgtEl>
                                          <p:spTgt spid="23555"/>
                                        </p:tgtEl>
                                        <p:attrNameLst>
                                          <p:attrName>ppt_y</p:attrName>
                                        </p:attrNameLst>
                                      </p:cBhvr>
                                      <p:tavLst>
                                        <p:tav tm="0">
                                          <p:val>
                                            <p:strVal val="#ppt_y"/>
                                          </p:val>
                                        </p:tav>
                                        <p:tav tm="100000">
                                          <p:val>
                                            <p:strVal val="#ppt_y"/>
                                          </p:val>
                                        </p:tav>
                                      </p:tavLst>
                                    </p:anim>
                                    <p:animEffect transition="in" filter="fade">
                                      <p:cBhvr>
                                        <p:cTn id="2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lum bright="-20000"/>
          </a:blip>
          <a:srcRect/>
          <a:stretch>
            <a:fillRect/>
          </a:stretch>
        </p:blipFill>
        <p:spPr bwMode="auto">
          <a:xfrm>
            <a:off x="762000" y="685800"/>
            <a:ext cx="7315200" cy="55911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82625" y="1219200"/>
            <a:ext cx="8004175" cy="5334000"/>
          </a:xfrm>
        </p:spPr>
        <p:txBody>
          <a:bodyPr/>
          <a:lstStyle/>
          <a:p>
            <a:pPr algn="just" rtl="1" eaLnBrk="1" hangingPunct="1"/>
            <a:r>
              <a:rPr lang="ar-SA" dirty="0" smtClean="0"/>
              <a:t>الكأس </a:t>
            </a:r>
            <a:r>
              <a:rPr lang="en-US" dirty="0" smtClean="0">
                <a:solidFill>
                  <a:srgbClr val="FF0000"/>
                </a:solidFill>
              </a:rPr>
              <a:t>Calyx</a:t>
            </a:r>
            <a:r>
              <a:rPr lang="ar-SA" dirty="0" smtClean="0"/>
              <a:t>: يتركب من عدد من السبلات قد تكون من 2-3 نادراً او 4 في فصيلة واحدة الصليبية أو 5 في معظم الفصائل ، ويعتبر المحيط الأول الخارجي للزهرة .</a:t>
            </a:r>
            <a:endParaRPr lang="en-US" dirty="0" smtClean="0"/>
          </a:p>
          <a:p>
            <a:pPr algn="just" rtl="1" eaLnBrk="1" hangingPunct="1"/>
            <a:endParaRPr lang="en-US" dirty="0" smtClean="0"/>
          </a:p>
          <a:p>
            <a:pPr algn="just" rtl="1" eaLnBrk="1" hangingPunct="1"/>
            <a:r>
              <a:rPr lang="ar-SA" dirty="0" smtClean="0">
                <a:solidFill>
                  <a:srgbClr val="FF0000"/>
                </a:solidFill>
              </a:rPr>
              <a:t>وظيفته</a:t>
            </a:r>
            <a:r>
              <a:rPr lang="ar-SA" dirty="0" smtClean="0"/>
              <a:t> : حماية الزهرة والأعضاء الداخلية فيها.</a:t>
            </a:r>
            <a:endParaRPr lang="en-US" dirty="0" smtClean="0"/>
          </a:p>
          <a:p>
            <a:pPr algn="just" rtl="1" eaLnBrk="1" hangingPunct="1"/>
            <a:endParaRPr lang="en-US" dirty="0" smtClean="0"/>
          </a:p>
          <a:p>
            <a:pPr algn="just" rtl="1" eaLnBrk="1" hangingPunct="1"/>
            <a:r>
              <a:rPr lang="ar-SA" dirty="0" smtClean="0"/>
              <a:t>غالبا ما يكون لون السبلات أخضر إلا أنه أحيانا قد يكون ملونا بلون البتلات  كما في زهرة العانق سبلانها ملونه تسمى سبلات بتلية</a:t>
            </a:r>
            <a:r>
              <a:rPr lang="en-US" dirty="0" smtClean="0"/>
              <a:t> </a:t>
            </a:r>
            <a:r>
              <a:rPr lang="en-US" dirty="0" err="1" smtClean="0">
                <a:solidFill>
                  <a:srgbClr val="FF0000"/>
                </a:solidFill>
              </a:rPr>
              <a:t>Petaloid</a:t>
            </a:r>
            <a:r>
              <a:rPr lang="en-US" dirty="0" smtClean="0"/>
              <a:t> </a:t>
            </a:r>
            <a:r>
              <a:rPr lang="en-US" dirty="0" err="1" smtClean="0">
                <a:solidFill>
                  <a:srgbClr val="FF0000"/>
                </a:solidFill>
              </a:rPr>
              <a:t>sepalous</a:t>
            </a:r>
            <a:r>
              <a:rPr lang="en-US" dirty="0" smtClean="0"/>
              <a:t> </a:t>
            </a:r>
            <a:r>
              <a:rPr lang="ar-SA" dirty="0" smtClean="0"/>
              <a:t>كما يكون عدد السبلات غالباً مساوياً لعدد البتلات إلا أنه في الفصيلة الرجلية والخشخاشية يكون عدد السبلات فيها 2.</a:t>
            </a:r>
            <a:endParaRPr lang="en-US" dirty="0" smtClean="0"/>
          </a:p>
          <a:p>
            <a:pPr eaLnBrk="1" hangingPunct="1"/>
            <a:endParaRPr lang="en-US" dirty="0" smtClean="0"/>
          </a:p>
        </p:txBody>
      </p:sp>
      <p:sp>
        <p:nvSpPr>
          <p:cNvPr id="25603" name="Rectangle 2"/>
          <p:cNvSpPr>
            <a:spLocks noChangeArrowheads="1"/>
          </p:cNvSpPr>
          <p:nvPr/>
        </p:nvSpPr>
        <p:spPr bwMode="auto">
          <a:xfrm>
            <a:off x="4038600" y="381000"/>
            <a:ext cx="1328738" cy="830263"/>
          </a:xfrm>
          <a:prstGeom prst="rect">
            <a:avLst/>
          </a:prstGeom>
          <a:noFill/>
          <a:ln w="9525">
            <a:noFill/>
            <a:miter lim="800000"/>
            <a:headEnd/>
            <a:tailEnd/>
          </a:ln>
        </p:spPr>
        <p:txBody>
          <a:bodyPr wrap="none">
            <a:spAutoFit/>
          </a:bodyPr>
          <a:lstStyle/>
          <a:p>
            <a:r>
              <a:rPr lang="ar-SA" sz="4800">
                <a:solidFill>
                  <a:srgbClr val="FFFF00"/>
                </a:solidFill>
              </a:rPr>
              <a:t>الكأس</a:t>
            </a:r>
            <a:endParaRPr lang="en-US" sz="480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10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60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6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anim calcmode="lin" valueType="num">
                                      <p:cBhvr>
                                        <p:cTn id="15" dur="1000" fill="hold"/>
                                        <p:tgtEl>
                                          <p:spTgt spid="2560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560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560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60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anim calcmode="lin" valueType="num">
                                      <p:cBhvr>
                                        <p:cTn id="23" dur="1000" fill="hold"/>
                                        <p:tgtEl>
                                          <p:spTgt spid="25602">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25602">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2560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560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82625" y="685800"/>
            <a:ext cx="7772400" cy="5715000"/>
          </a:xfrm>
        </p:spPr>
        <p:txBody>
          <a:bodyPr/>
          <a:lstStyle/>
          <a:p>
            <a:pPr algn="just" rtl="1" eaLnBrk="1" hangingPunct="1"/>
            <a:r>
              <a:rPr lang="ar-SA" dirty="0" smtClean="0"/>
              <a:t>غالباً تكون السبلات على محيط واحد إلا أنه قد تكون على محيطين أحياناً ، والسبلات قد تكون سائبة كما في الورد والمنثور أو قد تكون السبلات ملتحمة كما في البازلاء.</a:t>
            </a:r>
            <a:endParaRPr lang="en-US" dirty="0" smtClean="0"/>
          </a:p>
          <a:p>
            <a:pPr algn="just" rtl="1" eaLnBrk="1" hangingPunct="1">
              <a:buFont typeface="Wingdings" pitchFamily="2" charset="2"/>
              <a:buNone/>
            </a:pPr>
            <a:endParaRPr lang="en-US" dirty="0" smtClean="0"/>
          </a:p>
          <a:p>
            <a:pPr algn="just" rtl="1" eaLnBrk="1" hangingPunct="1"/>
            <a:r>
              <a:rPr lang="ar-SA" dirty="0" smtClean="0"/>
              <a:t>قد يوجد محيط إضافي خارجي محيط بالكأس يسمى ”حول كأس و تحت كأس  </a:t>
            </a:r>
            <a:r>
              <a:rPr lang="en-US" dirty="0" smtClean="0">
                <a:solidFill>
                  <a:srgbClr val="FF0000"/>
                </a:solidFill>
              </a:rPr>
              <a:t>Epipetalous</a:t>
            </a:r>
            <a:r>
              <a:rPr lang="ar-SA" dirty="0" smtClean="0"/>
              <a:t>" كما في زهرة القطن أو الفصيلة الخبازية.</a:t>
            </a:r>
            <a:endParaRPr lang="en-US" dirty="0" smtClean="0"/>
          </a:p>
          <a:p>
            <a:pPr algn="just" rtl="1" eaLnBrk="1" hangingPunct="1"/>
            <a:endParaRPr lang="en-US" dirty="0" smtClean="0"/>
          </a:p>
          <a:p>
            <a:pPr algn="just" rtl="1" eaLnBrk="1" hangingPunct="1"/>
            <a:r>
              <a:rPr lang="ar-SA" dirty="0" smtClean="0"/>
              <a:t>قد يستديم الكأس على التخت ولا يتساقط بعد عملية التلقيح والإخصاب ويسمى في هذه الحالة : الكأس المستديم </a:t>
            </a:r>
            <a:r>
              <a:rPr lang="en-US" dirty="0" err="1" smtClean="0">
                <a:solidFill>
                  <a:srgbClr val="FF0000"/>
                </a:solidFill>
              </a:rPr>
              <a:t>presistant</a:t>
            </a:r>
            <a:r>
              <a:rPr lang="ar-SA" dirty="0" smtClean="0"/>
              <a:t>" كما في الباذنجان.</a:t>
            </a:r>
            <a:endParaRPr lang="en-US" dirty="0" smtClean="0"/>
          </a:p>
          <a:p>
            <a:pPr eaLnBrk="1" hangingPunct="1"/>
            <a:endParaRPr lang="en-US" dirty="0"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1000" fill="hold"/>
                                        <p:tgtEl>
                                          <p:spTgt spid="266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66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 calcmode="lin" valueType="num">
                                      <p:cBhvr>
                                        <p:cTn id="14" dur="1000" fill="hold"/>
                                        <p:tgtEl>
                                          <p:spTgt spid="2662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662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2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 calcmode="lin" valueType="num">
                                      <p:cBhvr>
                                        <p:cTn id="21" dur="1000" fill="hold"/>
                                        <p:tgtEl>
                                          <p:spTgt spid="26626">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662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153400" cy="6172200"/>
          </a:xfrm>
        </p:spPr>
        <p:txBody>
          <a:bodyPr/>
          <a:lstStyle/>
          <a:p>
            <a:pPr marL="0" algn="just" rtl="1" eaLnBrk="1" hangingPunct="1">
              <a:spcBef>
                <a:spcPts val="0"/>
              </a:spcBef>
              <a:defRPr/>
            </a:pPr>
            <a:r>
              <a:rPr lang="ar-SA" dirty="0" smtClean="0"/>
              <a:t>قد يتساقط الكأس مبكراً بمجرد تفتح الزهرة ويسمى في هذه الحالة : الكأس سريع التساقط </a:t>
            </a:r>
            <a:r>
              <a:rPr lang="en-US" dirty="0" err="1" smtClean="0"/>
              <a:t>Cadocous</a:t>
            </a:r>
            <a:r>
              <a:rPr lang="ar-SA" dirty="0" smtClean="0"/>
              <a:t>" كما في الخشخاش.</a:t>
            </a:r>
            <a:endParaRPr lang="en-US" dirty="0" smtClean="0"/>
          </a:p>
          <a:p>
            <a:pPr marL="0" algn="just" rtl="1" eaLnBrk="1" hangingPunct="1">
              <a:spcBef>
                <a:spcPts val="0"/>
              </a:spcBef>
              <a:buFont typeface="Wingdings" pitchFamily="2" charset="2"/>
              <a:buNone/>
              <a:defRPr/>
            </a:pPr>
            <a:endParaRPr lang="en-US" dirty="0" smtClean="0"/>
          </a:p>
          <a:p>
            <a:pPr marL="0" algn="just" rtl="1" eaLnBrk="1" hangingPunct="1">
              <a:spcBef>
                <a:spcPts val="0"/>
              </a:spcBef>
              <a:defRPr/>
            </a:pPr>
            <a:r>
              <a:rPr lang="ar-SA" dirty="0" smtClean="0"/>
              <a:t>قد لا تتميز السبلات عن البتلات في بعض فصائل الفلقتين كما في فصيلة الشقيقة و فصيلة المنجولية ويكونان الغلاف الزهري </a:t>
            </a:r>
            <a:r>
              <a:rPr lang="en-US" dirty="0" err="1" smtClean="0"/>
              <a:t>Perianth</a:t>
            </a:r>
            <a:r>
              <a:rPr lang="ar-SA" dirty="0" smtClean="0"/>
              <a:t> ومفردها تبلة </a:t>
            </a:r>
            <a:r>
              <a:rPr lang="en-US" dirty="0" err="1" smtClean="0"/>
              <a:t>Tepal</a:t>
            </a:r>
            <a:r>
              <a:rPr lang="ar-SA" dirty="0" smtClean="0"/>
              <a:t>.</a:t>
            </a:r>
            <a:endParaRPr lang="en-US" dirty="0" smtClean="0"/>
          </a:p>
          <a:p>
            <a:pPr marL="0" algn="just" rtl="1" eaLnBrk="1" hangingPunct="1">
              <a:spcBef>
                <a:spcPts val="0"/>
              </a:spcBef>
              <a:buFont typeface="Wingdings" pitchFamily="2" charset="2"/>
              <a:buNone/>
              <a:defRPr/>
            </a:pPr>
            <a:endParaRPr lang="en-US" dirty="0" smtClean="0"/>
          </a:p>
          <a:p>
            <a:pPr marL="0" algn="just" rtl="1" eaLnBrk="1" hangingPunct="1">
              <a:spcBef>
                <a:spcPts val="0"/>
              </a:spcBef>
              <a:defRPr/>
            </a:pPr>
            <a:r>
              <a:rPr lang="ar-SA" dirty="0" smtClean="0"/>
              <a:t>تساعد السبلات في عملية إنتشار البذور والثمار.</a:t>
            </a:r>
            <a:endParaRPr lang="en-US" dirty="0" smtClean="0"/>
          </a:p>
          <a:p>
            <a:pPr marL="0" algn="just" rtl="1" eaLnBrk="1" hangingPunct="1">
              <a:spcBef>
                <a:spcPts val="0"/>
              </a:spcBef>
              <a:buFont typeface="Wingdings" pitchFamily="2" charset="2"/>
              <a:buNone/>
              <a:defRPr/>
            </a:pPr>
            <a:endParaRPr lang="en-US" dirty="0" smtClean="0"/>
          </a:p>
          <a:p>
            <a:pPr marL="0" algn="just" rtl="1" eaLnBrk="1" hangingPunct="1">
              <a:spcBef>
                <a:spcPts val="0"/>
              </a:spcBef>
              <a:defRPr/>
            </a:pPr>
            <a:r>
              <a:rPr lang="ar-SA" dirty="0" smtClean="0"/>
              <a:t>قد نجد في بعض الحالات وخاصة في أزهار المناطق الحارة</a:t>
            </a:r>
            <a:r>
              <a:rPr lang="en-US" dirty="0" smtClean="0"/>
              <a:t> </a:t>
            </a:r>
            <a:r>
              <a:rPr lang="ar-SA" dirty="0" smtClean="0"/>
              <a:t>أن الكأس يكون على شكل حافظة مقفلة و ملتفة حول البرعم الزهري ، حيث تمتلئ الحافظه بالماء.</a:t>
            </a:r>
            <a:endParaRPr lang="en-US"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457200"/>
            <a:ext cx="3203575" cy="1143000"/>
          </a:xfrm>
        </p:spPr>
        <p:txBody>
          <a:bodyPr/>
          <a:lstStyle/>
          <a:p>
            <a:pPr rtl="1" eaLnBrk="1" hangingPunct="1">
              <a:defRPr/>
            </a:pPr>
            <a:r>
              <a:rPr lang="ar-SA" sz="4800" dirty="0" smtClean="0">
                <a:solidFill>
                  <a:srgbClr val="FFFF00"/>
                </a:solidFill>
              </a:rPr>
              <a:t>أشكال الكأس:</a:t>
            </a:r>
            <a:endParaRPr lang="en-US" sz="4800" dirty="0">
              <a:solidFill>
                <a:srgbClr val="FFFF00"/>
              </a:solidFill>
            </a:endParaRPr>
          </a:p>
        </p:txBody>
      </p:sp>
      <p:sp>
        <p:nvSpPr>
          <p:cNvPr id="3" name="Content Placeholder 2"/>
          <p:cNvSpPr>
            <a:spLocks noGrp="1"/>
          </p:cNvSpPr>
          <p:nvPr>
            <p:ph idx="1"/>
          </p:nvPr>
        </p:nvSpPr>
        <p:spPr>
          <a:xfrm>
            <a:off x="4038600" y="1905000"/>
            <a:ext cx="4340225" cy="1143000"/>
          </a:xfrm>
        </p:spPr>
        <p:txBody>
          <a:bodyPr/>
          <a:lstStyle/>
          <a:p>
            <a:pPr marL="514350" indent="-514350" algn="r" rtl="1" eaLnBrk="1" hangingPunct="1">
              <a:buFont typeface="+mj-lt"/>
              <a:buAutoNum type="arabicPeriod"/>
              <a:defRPr/>
            </a:pPr>
            <a:r>
              <a:rPr lang="ar-SA" dirty="0" smtClean="0"/>
              <a:t>الكأس الأنبوبي </a:t>
            </a:r>
            <a:r>
              <a:rPr lang="en-US" dirty="0" smtClean="0"/>
              <a:t>Tubular</a:t>
            </a:r>
            <a:r>
              <a:rPr lang="ar-SA" dirty="0" smtClean="0"/>
              <a:t>.</a:t>
            </a:r>
            <a:endParaRPr lang="en-US" dirty="0" smtClean="0"/>
          </a:p>
          <a:p>
            <a:pPr eaLnBrk="1" hangingPunct="1">
              <a:defRPr/>
            </a:pPr>
            <a:endParaRPr lang="en-US" dirty="0"/>
          </a:p>
        </p:txBody>
      </p:sp>
      <p:pic>
        <p:nvPicPr>
          <p:cNvPr id="28676" name="Picture 2"/>
          <p:cNvPicPr>
            <a:picLocks noChangeAspect="1" noChangeArrowheads="1"/>
          </p:cNvPicPr>
          <p:nvPr/>
        </p:nvPicPr>
        <p:blipFill>
          <a:blip r:embed="rId2" cstate="print">
            <a:lum bright="-20000"/>
          </a:blip>
          <a:srcRect/>
          <a:stretch>
            <a:fillRect/>
          </a:stretch>
        </p:blipFill>
        <p:spPr bwMode="auto">
          <a:xfrm>
            <a:off x="609600" y="1828800"/>
            <a:ext cx="3257550" cy="474186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9600" y="762000"/>
            <a:ext cx="7772400" cy="914400"/>
          </a:xfrm>
          <a:prstGeom prst="rect">
            <a:avLst/>
          </a:prstGeom>
          <a:noFill/>
          <a:ln w="9525">
            <a:noFill/>
            <a:miter lim="800000"/>
            <a:headEnd/>
            <a:tailEnd/>
          </a:ln>
        </p:spPr>
        <p:txBody>
          <a:bodyPr lIns="182562" tIns="46038" rIns="182562" bIns="46038"/>
          <a:lstStyle/>
          <a:p>
            <a:pPr marL="514350" indent="-514350" algn="r" rtl="1">
              <a:lnSpc>
                <a:spcPct val="90000"/>
              </a:lnSpc>
              <a:spcBef>
                <a:spcPct val="20000"/>
              </a:spcBef>
              <a:buClr>
                <a:srgbClr val="FF0000"/>
              </a:buClr>
              <a:buSzPct val="100000"/>
              <a:buFont typeface="+mj-lt"/>
              <a:buAutoNum type="arabicPeriod" startAt="2"/>
              <a:defRPr/>
            </a:pPr>
            <a:r>
              <a:rPr kumimoji="0" lang="ar-SA" sz="3200" kern="0" dirty="0">
                <a:latin typeface="+mn-lt"/>
                <a:cs typeface="+mn-cs"/>
              </a:rPr>
              <a:t>الكأس البتلي </a:t>
            </a:r>
            <a:r>
              <a:rPr kumimoji="0" lang="en-US" sz="3200" kern="0" dirty="0" err="1">
                <a:solidFill>
                  <a:srgbClr val="FFC000"/>
                </a:solidFill>
                <a:latin typeface="+mn-lt"/>
                <a:cs typeface="+mn-cs"/>
              </a:rPr>
              <a:t>petaloid</a:t>
            </a:r>
            <a:r>
              <a:rPr kumimoji="0" lang="en-US" sz="3200" kern="0" dirty="0">
                <a:latin typeface="+mn-lt"/>
                <a:cs typeface="+mn-cs"/>
              </a:rPr>
              <a:t> </a:t>
            </a:r>
            <a:r>
              <a:rPr kumimoji="0" lang="ar-SA" sz="3200" kern="0" dirty="0">
                <a:latin typeface="+mn-lt"/>
                <a:cs typeface="+mn-cs"/>
              </a:rPr>
              <a:t> كما في السلفيا.</a:t>
            </a:r>
            <a:endParaRPr kumimoji="0" lang="en-US" sz="3200" kern="0" dirty="0">
              <a:latin typeface="+mn-lt"/>
              <a:cs typeface="+mn-cs"/>
            </a:endParaRPr>
          </a:p>
          <a:p>
            <a:pPr marL="342900" indent="-342900">
              <a:lnSpc>
                <a:spcPct val="90000"/>
              </a:lnSpc>
              <a:spcBef>
                <a:spcPct val="20000"/>
              </a:spcBef>
              <a:buClr>
                <a:schemeClr val="tx2"/>
              </a:buClr>
              <a:buSzPct val="75000"/>
              <a:buFont typeface="Wingdings" pitchFamily="2" charset="2"/>
              <a:buChar char="l"/>
              <a:defRPr/>
            </a:pPr>
            <a:endParaRPr kumimoji="0" lang="en-US" sz="3200" kern="0" dirty="0">
              <a:latin typeface="+mn-lt"/>
              <a:cs typeface="+mn-cs"/>
            </a:endParaRPr>
          </a:p>
        </p:txBody>
      </p:sp>
      <p:pic>
        <p:nvPicPr>
          <p:cNvPr id="29699" name="Picture 3"/>
          <p:cNvPicPr>
            <a:picLocks noChangeAspect="1" noChangeArrowheads="1"/>
          </p:cNvPicPr>
          <p:nvPr/>
        </p:nvPicPr>
        <p:blipFill>
          <a:blip r:embed="rId2" cstate="print"/>
          <a:srcRect/>
          <a:stretch>
            <a:fillRect/>
          </a:stretch>
        </p:blipFill>
        <p:spPr bwMode="auto">
          <a:xfrm>
            <a:off x="914400" y="1981200"/>
            <a:ext cx="5343525" cy="37496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838200" y="685800"/>
            <a:ext cx="7772400" cy="1143000"/>
          </a:xfrm>
          <a:prstGeom prst="rect">
            <a:avLst/>
          </a:prstGeom>
          <a:noFill/>
          <a:ln w="9525">
            <a:noFill/>
            <a:miter lim="800000"/>
            <a:headEnd/>
            <a:tailEnd/>
          </a:ln>
        </p:spPr>
        <p:txBody>
          <a:bodyPr lIns="182562" tIns="46038" rIns="182562" bIns="46038"/>
          <a:lstStyle/>
          <a:p>
            <a:pPr marL="514350" indent="-514350" algn="r" rtl="1">
              <a:lnSpc>
                <a:spcPct val="90000"/>
              </a:lnSpc>
              <a:spcBef>
                <a:spcPct val="20000"/>
              </a:spcBef>
              <a:buClr>
                <a:srgbClr val="FF0000"/>
              </a:buClr>
              <a:buSzPct val="100000"/>
              <a:buFont typeface="+mj-lt"/>
              <a:buAutoNum type="arabicPeriod" startAt="3"/>
              <a:defRPr/>
            </a:pPr>
            <a:r>
              <a:rPr kumimoji="0" lang="ar-SA" sz="3200" kern="0" dirty="0">
                <a:latin typeface="+mn-lt"/>
                <a:cs typeface="+mn-cs"/>
              </a:rPr>
              <a:t>الكأس شبه الجرة " الرماني " </a:t>
            </a:r>
            <a:r>
              <a:rPr kumimoji="0" lang="en-US" sz="3200" kern="0" dirty="0">
                <a:solidFill>
                  <a:srgbClr val="FF0000"/>
                </a:solidFill>
                <a:latin typeface="+mn-lt"/>
                <a:cs typeface="+mn-cs"/>
              </a:rPr>
              <a:t>pitcher – like</a:t>
            </a:r>
            <a:r>
              <a:rPr kumimoji="0" lang="ar-SA" sz="3200" kern="0" dirty="0">
                <a:latin typeface="+mn-lt"/>
                <a:cs typeface="+mn-cs"/>
              </a:rPr>
              <a:t> كما في السكران والداتورة.</a:t>
            </a:r>
            <a:endParaRPr kumimoji="0" lang="en-US" sz="3200" kern="0" dirty="0">
              <a:latin typeface="+mn-lt"/>
              <a:cs typeface="+mn-cs"/>
            </a:endParaRPr>
          </a:p>
          <a:p>
            <a:pPr marL="342900" indent="-342900">
              <a:lnSpc>
                <a:spcPct val="90000"/>
              </a:lnSpc>
              <a:spcBef>
                <a:spcPct val="20000"/>
              </a:spcBef>
              <a:buClr>
                <a:schemeClr val="tx2"/>
              </a:buClr>
              <a:buSzPct val="75000"/>
              <a:buFont typeface="Wingdings" pitchFamily="2" charset="2"/>
              <a:buChar char="l"/>
              <a:defRPr/>
            </a:pPr>
            <a:endParaRPr kumimoji="0" lang="en-US" sz="3200" kern="0" dirty="0">
              <a:latin typeface="+mn-lt"/>
              <a:cs typeface="+mn-cs"/>
            </a:endParaRPr>
          </a:p>
        </p:txBody>
      </p:sp>
      <p:pic>
        <p:nvPicPr>
          <p:cNvPr id="30723" name="Picture 4"/>
          <p:cNvPicPr>
            <a:picLocks noChangeAspect="1" noChangeArrowheads="1"/>
          </p:cNvPicPr>
          <p:nvPr/>
        </p:nvPicPr>
        <p:blipFill>
          <a:blip r:embed="rId2" cstate="print"/>
          <a:srcRect/>
          <a:stretch>
            <a:fillRect/>
          </a:stretch>
        </p:blipFill>
        <p:spPr bwMode="auto">
          <a:xfrm>
            <a:off x="1371600" y="2286000"/>
            <a:ext cx="3268663" cy="32194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0723"/>
                                        </p:tgtEl>
                                        <p:attrNameLst>
                                          <p:attrName>style.visibility</p:attrName>
                                        </p:attrNameLst>
                                      </p:cBhvr>
                                      <p:to>
                                        <p:strVal val="visible"/>
                                      </p:to>
                                    </p:set>
                                    <p:anim calcmode="lin" valueType="num">
                                      <p:cBhvr>
                                        <p:cTn id="16" dur="500" fill="hold"/>
                                        <p:tgtEl>
                                          <p:spTgt spid="30723"/>
                                        </p:tgtEl>
                                        <p:attrNameLst>
                                          <p:attrName>ppt_w</p:attrName>
                                        </p:attrNameLst>
                                      </p:cBhvr>
                                      <p:tavLst>
                                        <p:tav tm="0">
                                          <p:val>
                                            <p:strVal val="#ppt_w*2.5"/>
                                          </p:val>
                                        </p:tav>
                                        <p:tav tm="100000">
                                          <p:val>
                                            <p:strVal val="#ppt_w"/>
                                          </p:val>
                                        </p:tav>
                                      </p:tavLst>
                                    </p:anim>
                                    <p:anim calcmode="lin" valueType="num">
                                      <p:cBhvr>
                                        <p:cTn id="17" dur="500" fill="hold"/>
                                        <p:tgtEl>
                                          <p:spTgt spid="30723"/>
                                        </p:tgtEl>
                                        <p:attrNameLst>
                                          <p:attrName>ppt_h</p:attrName>
                                        </p:attrNameLst>
                                      </p:cBhvr>
                                      <p:tavLst>
                                        <p:tav tm="0">
                                          <p:val>
                                            <p:strVal val="#ppt_h*0.01"/>
                                          </p:val>
                                        </p:tav>
                                        <p:tav tm="100000">
                                          <p:val>
                                            <p:strVal val="#ppt_h"/>
                                          </p:val>
                                        </p:tav>
                                      </p:tavLst>
                                    </p:anim>
                                    <p:anim calcmode="lin" valueType="num">
                                      <p:cBhvr>
                                        <p:cTn id="18" dur="500" fill="hold"/>
                                        <p:tgtEl>
                                          <p:spTgt spid="30723"/>
                                        </p:tgtEl>
                                        <p:attrNameLst>
                                          <p:attrName>ppt_x</p:attrName>
                                        </p:attrNameLst>
                                      </p:cBhvr>
                                      <p:tavLst>
                                        <p:tav tm="0">
                                          <p:val>
                                            <p:strVal val="#ppt_x"/>
                                          </p:val>
                                        </p:tav>
                                        <p:tav tm="100000">
                                          <p:val>
                                            <p:strVal val="#ppt_x"/>
                                          </p:val>
                                        </p:tav>
                                      </p:tavLst>
                                    </p:anim>
                                    <p:anim calcmode="lin" valueType="num">
                                      <p:cBhvr>
                                        <p:cTn id="19" dur="500" fill="hold"/>
                                        <p:tgtEl>
                                          <p:spTgt spid="30723"/>
                                        </p:tgtEl>
                                        <p:attrNameLst>
                                          <p:attrName>ppt_y</p:attrName>
                                        </p:attrNameLst>
                                      </p:cBhvr>
                                      <p:tavLst>
                                        <p:tav tm="0">
                                          <p:val>
                                            <p:strVal val="#ppt_h+1"/>
                                          </p:val>
                                        </p:tav>
                                        <p:tav tm="100000">
                                          <p:val>
                                            <p:strVal val="#ppt_y"/>
                                          </p:val>
                                        </p:tav>
                                      </p:tavLst>
                                    </p:anim>
                                    <p:animEffect transition="in" filter="fade">
                                      <p:cBhvr>
                                        <p:cTn id="20"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type="body"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0" y="685800"/>
            <a:ext cx="7772400" cy="914400"/>
          </a:xfrm>
          <a:prstGeom prst="rect">
            <a:avLst/>
          </a:prstGeom>
          <a:noFill/>
          <a:ln w="9525">
            <a:noFill/>
            <a:miter lim="800000"/>
            <a:headEnd/>
            <a:tailEnd/>
          </a:ln>
        </p:spPr>
        <p:txBody>
          <a:bodyPr lIns="182562" tIns="46038" rIns="182562" bIns="46038"/>
          <a:lstStyle/>
          <a:p>
            <a:pPr marL="514350" indent="-514350" algn="r" rtl="1">
              <a:lnSpc>
                <a:spcPct val="90000"/>
              </a:lnSpc>
              <a:spcBef>
                <a:spcPct val="20000"/>
              </a:spcBef>
              <a:buClr>
                <a:srgbClr val="FF0000"/>
              </a:buClr>
              <a:buSzPct val="100000"/>
              <a:buFont typeface="+mj-lt"/>
              <a:buAutoNum type="arabicPeriod" startAt="4"/>
              <a:defRPr/>
            </a:pPr>
            <a:r>
              <a:rPr kumimoji="0" lang="ar-SA" sz="3200" kern="0" dirty="0">
                <a:latin typeface="+mn-lt"/>
                <a:cs typeface="+mn-cs"/>
              </a:rPr>
              <a:t>الكأس الشفوي </a:t>
            </a:r>
            <a:r>
              <a:rPr kumimoji="0" lang="en-US" sz="3200" kern="0" dirty="0" err="1">
                <a:solidFill>
                  <a:srgbClr val="FF0000"/>
                </a:solidFill>
                <a:latin typeface="+mn-lt"/>
                <a:cs typeface="+mn-cs"/>
              </a:rPr>
              <a:t>Labaitae</a:t>
            </a:r>
            <a:r>
              <a:rPr kumimoji="0" lang="en-US" sz="3200" kern="0" dirty="0">
                <a:latin typeface="+mn-lt"/>
                <a:cs typeface="+mn-cs"/>
              </a:rPr>
              <a:t> </a:t>
            </a:r>
            <a:r>
              <a:rPr kumimoji="0" lang="ar-SA" sz="3200" kern="0" dirty="0">
                <a:latin typeface="+mn-lt"/>
                <a:cs typeface="+mn-cs"/>
              </a:rPr>
              <a:t> كمافي لاميم والريحان.</a:t>
            </a:r>
            <a:endParaRPr kumimoji="0" lang="en-US" sz="3200" kern="0" dirty="0">
              <a:latin typeface="+mn-lt"/>
              <a:cs typeface="+mn-cs"/>
            </a:endParaRPr>
          </a:p>
          <a:p>
            <a:pPr marL="342900" indent="-342900">
              <a:lnSpc>
                <a:spcPct val="90000"/>
              </a:lnSpc>
              <a:spcBef>
                <a:spcPct val="20000"/>
              </a:spcBef>
              <a:buClr>
                <a:schemeClr val="tx2"/>
              </a:buClr>
              <a:buSzPct val="75000"/>
              <a:defRPr/>
            </a:pPr>
            <a:endParaRPr kumimoji="0" lang="en-US" sz="3200" kern="0" dirty="0">
              <a:latin typeface="+mn-lt"/>
              <a:cs typeface="+mn-cs"/>
            </a:endParaRPr>
          </a:p>
        </p:txBody>
      </p:sp>
      <p:pic>
        <p:nvPicPr>
          <p:cNvPr id="31747" name="Picture 5"/>
          <p:cNvPicPr>
            <a:picLocks noChangeAspect="1" noChangeArrowheads="1"/>
          </p:cNvPicPr>
          <p:nvPr/>
        </p:nvPicPr>
        <p:blipFill>
          <a:blip r:embed="rId2" cstate="print"/>
          <a:srcRect/>
          <a:stretch>
            <a:fillRect/>
          </a:stretch>
        </p:blipFill>
        <p:spPr bwMode="auto">
          <a:xfrm>
            <a:off x="762000" y="2057400"/>
            <a:ext cx="6372225" cy="305911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1747"/>
                                        </p:tgtEl>
                                        <p:attrNameLst>
                                          <p:attrName>style.visibility</p:attrName>
                                        </p:attrNameLst>
                                      </p:cBhvr>
                                      <p:to>
                                        <p:strVal val="visible"/>
                                      </p:to>
                                    </p:set>
                                    <p:anim calcmode="lin" valueType="num">
                                      <p:cBhvr>
                                        <p:cTn id="16" dur="500" fill="hold"/>
                                        <p:tgtEl>
                                          <p:spTgt spid="31747"/>
                                        </p:tgtEl>
                                        <p:attrNameLst>
                                          <p:attrName>ppt_w</p:attrName>
                                        </p:attrNameLst>
                                      </p:cBhvr>
                                      <p:tavLst>
                                        <p:tav tm="0">
                                          <p:val>
                                            <p:strVal val="#ppt_w*0.05"/>
                                          </p:val>
                                        </p:tav>
                                        <p:tav tm="100000">
                                          <p:val>
                                            <p:strVal val="#ppt_w"/>
                                          </p:val>
                                        </p:tav>
                                      </p:tavLst>
                                    </p:anim>
                                    <p:anim calcmode="lin" valueType="num">
                                      <p:cBhvr>
                                        <p:cTn id="17" dur="500" fill="hold"/>
                                        <p:tgtEl>
                                          <p:spTgt spid="31747"/>
                                        </p:tgtEl>
                                        <p:attrNameLst>
                                          <p:attrName>ppt_h</p:attrName>
                                        </p:attrNameLst>
                                      </p:cBhvr>
                                      <p:tavLst>
                                        <p:tav tm="0">
                                          <p:val>
                                            <p:strVal val="#ppt_h"/>
                                          </p:val>
                                        </p:tav>
                                        <p:tav tm="100000">
                                          <p:val>
                                            <p:strVal val="#ppt_h"/>
                                          </p:val>
                                        </p:tav>
                                      </p:tavLst>
                                    </p:anim>
                                    <p:anim calcmode="lin" valueType="num">
                                      <p:cBhvr>
                                        <p:cTn id="18" dur="500" fill="hold"/>
                                        <p:tgtEl>
                                          <p:spTgt spid="31747"/>
                                        </p:tgtEl>
                                        <p:attrNameLst>
                                          <p:attrName>ppt_x</p:attrName>
                                        </p:attrNameLst>
                                      </p:cBhvr>
                                      <p:tavLst>
                                        <p:tav tm="0">
                                          <p:val>
                                            <p:strVal val="#ppt_x-.2"/>
                                          </p:val>
                                        </p:tav>
                                        <p:tav tm="100000">
                                          <p:val>
                                            <p:strVal val="#ppt_x"/>
                                          </p:val>
                                        </p:tav>
                                      </p:tavLst>
                                    </p:anim>
                                    <p:anim calcmode="lin" valueType="num">
                                      <p:cBhvr>
                                        <p:cTn id="19" dur="500" fill="hold"/>
                                        <p:tgtEl>
                                          <p:spTgt spid="31747"/>
                                        </p:tgtEl>
                                        <p:attrNameLst>
                                          <p:attrName>ppt_y</p:attrName>
                                        </p:attrNameLst>
                                      </p:cBhvr>
                                      <p:tavLst>
                                        <p:tav tm="0">
                                          <p:val>
                                            <p:strVal val="#ppt_y"/>
                                          </p:val>
                                        </p:tav>
                                        <p:tav tm="100000">
                                          <p:val>
                                            <p:strVal val="#ppt_y"/>
                                          </p:val>
                                        </p:tav>
                                      </p:tavLst>
                                    </p:anim>
                                    <p:animEffect transition="in" filter="fade">
                                      <p:cBhvr>
                                        <p:cTn id="2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381000"/>
            <a:ext cx="8229600" cy="838200"/>
          </a:xfrm>
          <a:prstGeom prst="rect">
            <a:avLst/>
          </a:prstGeom>
          <a:noFill/>
          <a:ln w="9525">
            <a:noFill/>
            <a:miter lim="800000"/>
            <a:headEnd/>
            <a:tailEnd/>
          </a:ln>
        </p:spPr>
        <p:txBody>
          <a:bodyPr lIns="182562" tIns="46038" rIns="182562" bIns="46038"/>
          <a:lstStyle/>
          <a:p>
            <a:pPr marL="514350" indent="-514350" algn="r" rtl="1">
              <a:lnSpc>
                <a:spcPct val="90000"/>
              </a:lnSpc>
              <a:spcBef>
                <a:spcPct val="20000"/>
              </a:spcBef>
              <a:buClr>
                <a:srgbClr val="FF0000"/>
              </a:buClr>
              <a:buSzPct val="100000"/>
              <a:buFont typeface="+mj-lt"/>
              <a:buAutoNum type="arabicPeriod" startAt="5"/>
              <a:defRPr/>
            </a:pPr>
            <a:r>
              <a:rPr kumimoji="0" lang="ar-SA" sz="3200" kern="0" dirty="0">
                <a:latin typeface="+mn-lt"/>
                <a:cs typeface="+mn-cs"/>
              </a:rPr>
              <a:t>الكأس الناقوسي "الجرسي" </a:t>
            </a:r>
            <a:r>
              <a:rPr kumimoji="0" lang="en-US" sz="3200" kern="0" dirty="0">
                <a:solidFill>
                  <a:srgbClr val="FF0000"/>
                </a:solidFill>
                <a:latin typeface="+mn-lt"/>
                <a:cs typeface="+mn-cs"/>
              </a:rPr>
              <a:t>Bell</a:t>
            </a:r>
            <a:r>
              <a:rPr kumimoji="0" lang="en-US" sz="3200" kern="0" dirty="0">
                <a:latin typeface="+mn-lt"/>
                <a:cs typeface="+mn-cs"/>
              </a:rPr>
              <a:t> – </a:t>
            </a:r>
            <a:r>
              <a:rPr kumimoji="0" lang="en-US" sz="3200" kern="0" dirty="0">
                <a:solidFill>
                  <a:srgbClr val="FF0000"/>
                </a:solidFill>
                <a:latin typeface="+mn-lt"/>
                <a:cs typeface="+mn-cs"/>
              </a:rPr>
              <a:t>form</a:t>
            </a:r>
            <a:r>
              <a:rPr kumimoji="0" lang="ar-SA" sz="3200" kern="0" dirty="0">
                <a:latin typeface="+mn-lt"/>
                <a:cs typeface="+mn-cs"/>
              </a:rPr>
              <a:t> كما في الهيبسكس.</a:t>
            </a:r>
            <a:endParaRPr kumimoji="0" lang="en-US" sz="3200" kern="0" dirty="0">
              <a:latin typeface="+mn-lt"/>
              <a:cs typeface="+mn-cs"/>
            </a:endParaRPr>
          </a:p>
          <a:p>
            <a:pPr marL="342900" indent="-342900">
              <a:lnSpc>
                <a:spcPct val="90000"/>
              </a:lnSpc>
              <a:spcBef>
                <a:spcPct val="20000"/>
              </a:spcBef>
              <a:buClr>
                <a:schemeClr val="tx2"/>
              </a:buClr>
              <a:buSzPct val="75000"/>
              <a:buFont typeface="Wingdings" pitchFamily="2" charset="2"/>
              <a:buChar char="l"/>
              <a:defRPr/>
            </a:pPr>
            <a:endParaRPr kumimoji="0" lang="en-US" sz="3200" kern="0" dirty="0">
              <a:latin typeface="+mn-lt"/>
              <a:cs typeface="+mn-cs"/>
            </a:endParaRPr>
          </a:p>
        </p:txBody>
      </p:sp>
      <p:pic>
        <p:nvPicPr>
          <p:cNvPr id="32771" name="Picture 6"/>
          <p:cNvPicPr>
            <a:picLocks noChangeAspect="1" noChangeArrowheads="1"/>
          </p:cNvPicPr>
          <p:nvPr/>
        </p:nvPicPr>
        <p:blipFill>
          <a:blip r:embed="rId2" cstate="print"/>
          <a:srcRect/>
          <a:stretch>
            <a:fillRect/>
          </a:stretch>
        </p:blipFill>
        <p:spPr bwMode="auto">
          <a:xfrm>
            <a:off x="609600" y="1905000"/>
            <a:ext cx="7072313" cy="35052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anim calcmode="lin" valueType="num">
                                      <p:cBhvr>
                                        <p:cTn id="15" dur="1000" fill="hold"/>
                                        <p:tgtEl>
                                          <p:spTgt spid="32771"/>
                                        </p:tgtEl>
                                        <p:attrNameLst>
                                          <p:attrName>ppt_w</p:attrName>
                                        </p:attrNameLst>
                                      </p:cBhvr>
                                      <p:tavLst>
                                        <p:tav tm="0">
                                          <p:val>
                                            <p:fltVal val="0"/>
                                          </p:val>
                                        </p:tav>
                                        <p:tav tm="100000">
                                          <p:val>
                                            <p:strVal val="#ppt_w"/>
                                          </p:val>
                                        </p:tav>
                                      </p:tavLst>
                                    </p:anim>
                                    <p:anim calcmode="lin" valueType="num">
                                      <p:cBhvr>
                                        <p:cTn id="16" dur="1000" fill="hold"/>
                                        <p:tgtEl>
                                          <p:spTgt spid="32771"/>
                                        </p:tgtEl>
                                        <p:attrNameLst>
                                          <p:attrName>ppt_h</p:attrName>
                                        </p:attrNameLst>
                                      </p:cBhvr>
                                      <p:tavLst>
                                        <p:tav tm="0">
                                          <p:val>
                                            <p:fltVal val="0"/>
                                          </p:val>
                                        </p:tav>
                                        <p:tav tm="100000">
                                          <p:val>
                                            <p:strVal val="#ppt_h"/>
                                          </p:val>
                                        </p:tav>
                                      </p:tavLst>
                                    </p:anim>
                                    <p:anim calcmode="lin" valueType="num">
                                      <p:cBhvr>
                                        <p:cTn id="17"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7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371600"/>
            <a:ext cx="8305800" cy="3276600"/>
          </a:xfrm>
          <a:prstGeom prst="rect">
            <a:avLst/>
          </a:prstGeom>
          <a:noFill/>
          <a:ln w="9525">
            <a:noFill/>
            <a:miter lim="800000"/>
            <a:headEnd/>
            <a:tailEnd/>
          </a:ln>
        </p:spPr>
        <p:txBody>
          <a:bodyPr lIns="182562" tIns="46038" rIns="182562" bIns="46038"/>
          <a:lstStyle/>
          <a:p>
            <a:pPr algn="just" rtl="1">
              <a:defRPr/>
            </a:pPr>
            <a:r>
              <a:rPr lang="ar-SA" sz="3200" dirty="0"/>
              <a:t>التويج </a:t>
            </a:r>
            <a:r>
              <a:rPr lang="en-US" sz="3200" dirty="0">
                <a:solidFill>
                  <a:srgbClr val="FF0000"/>
                </a:solidFill>
              </a:rPr>
              <a:t>Corolla</a:t>
            </a:r>
            <a:r>
              <a:rPr lang="ar-SA" sz="3200" dirty="0"/>
              <a:t> : يتكون من عدد من البتلات وهو يكّون المحيط الثاني الداخلي بعد الكأس ، ويتلون بألوان زاهية لجذب الحشرات والطيور حتى تتم عملية التلقيح والإخصاب.</a:t>
            </a:r>
            <a:endParaRPr lang="en-US" sz="3200" dirty="0"/>
          </a:p>
          <a:p>
            <a:pPr algn="just" rtl="1">
              <a:defRPr/>
            </a:pPr>
            <a:r>
              <a:rPr lang="ar-SA" sz="3200" b="1" dirty="0"/>
              <a:t>وظيفته :</a:t>
            </a:r>
            <a:endParaRPr lang="en-US" sz="3200" dirty="0"/>
          </a:p>
          <a:p>
            <a:pPr algn="just" rtl="1">
              <a:buClr>
                <a:srgbClr val="FFFF66"/>
              </a:buClr>
              <a:buFont typeface="Wingdings" pitchFamily="2" charset="2"/>
              <a:buChar char="Ø"/>
              <a:defRPr/>
            </a:pPr>
            <a:r>
              <a:rPr lang="ar-SA" sz="3200" dirty="0"/>
              <a:t>جذب الحشرات لإتمام عملية التلقيح والإخصاب.</a:t>
            </a:r>
            <a:endParaRPr lang="en-US" sz="3200" dirty="0"/>
          </a:p>
          <a:p>
            <a:pPr algn="just" rtl="1">
              <a:buClr>
                <a:srgbClr val="FFFF66"/>
              </a:buClr>
              <a:buFont typeface="Wingdings" pitchFamily="2" charset="2"/>
              <a:buChar char="Ø"/>
              <a:defRPr/>
            </a:pPr>
            <a:r>
              <a:rPr lang="ar-SA" sz="3200" dirty="0"/>
              <a:t>حماية الأعضاء الداخلية الأساسية من المؤثرات الخارجية.</a:t>
            </a:r>
            <a:endParaRPr kumimoji="0" lang="en-US" sz="3200" kern="0" dirty="0">
              <a:latin typeface="+mn-lt"/>
              <a:cs typeface="+mn-cs"/>
            </a:endParaRPr>
          </a:p>
        </p:txBody>
      </p:sp>
      <p:pic>
        <p:nvPicPr>
          <p:cNvPr id="33795" name="Picture 2"/>
          <p:cNvPicPr>
            <a:picLocks noChangeAspect="1" noChangeArrowheads="1"/>
          </p:cNvPicPr>
          <p:nvPr/>
        </p:nvPicPr>
        <p:blipFill>
          <a:blip r:embed="rId2" cstate="print"/>
          <a:srcRect/>
          <a:stretch>
            <a:fillRect/>
          </a:stretch>
        </p:blipFill>
        <p:spPr bwMode="auto">
          <a:xfrm>
            <a:off x="1524000" y="4648200"/>
            <a:ext cx="5999163" cy="1976438"/>
          </a:xfrm>
          <a:prstGeom prst="rect">
            <a:avLst/>
          </a:prstGeom>
          <a:noFill/>
          <a:ln w="9525">
            <a:noFill/>
            <a:miter lim="800000"/>
            <a:headEnd/>
            <a:tailEnd/>
          </a:ln>
        </p:spPr>
      </p:pic>
      <p:sp>
        <p:nvSpPr>
          <p:cNvPr id="5" name="Rectangle 4"/>
          <p:cNvSpPr>
            <a:spLocks noChangeArrowheads="1"/>
          </p:cNvSpPr>
          <p:nvPr/>
        </p:nvSpPr>
        <p:spPr bwMode="auto">
          <a:xfrm>
            <a:off x="6934200" y="457200"/>
            <a:ext cx="1485900" cy="830263"/>
          </a:xfrm>
          <a:prstGeom prst="rect">
            <a:avLst/>
          </a:prstGeom>
          <a:noFill/>
          <a:ln w="9525">
            <a:noFill/>
            <a:miter lim="800000"/>
            <a:headEnd/>
            <a:tailEnd/>
          </a:ln>
        </p:spPr>
        <p:txBody>
          <a:bodyPr wrap="none">
            <a:spAutoFit/>
          </a:bodyPr>
          <a:lstStyle/>
          <a:p>
            <a:r>
              <a:rPr lang="ar-SA" sz="4800">
                <a:solidFill>
                  <a:srgbClr val="FFFF00"/>
                </a:solidFill>
              </a:rPr>
              <a:t>التويج </a:t>
            </a:r>
            <a:endParaRPr lang="en-US" sz="4800">
              <a:solidFill>
                <a:srgbClr val="FFFF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500" fill="hold"/>
                                        <p:tgtEl>
                                          <p:spTgt spid="4">
                                            <p:txEl>
                                              <p:pRg st="1" end="1"/>
                                            </p:txEl>
                                          </p:spTgt>
                                        </p:tgtEl>
                                        <p:attrNameLst>
                                          <p:attrName>ppt_w</p:attrName>
                                        </p:attrNameLst>
                                      </p:cBhvr>
                                      <p:tavLst>
                                        <p:tav tm="0">
                                          <p:val>
                                            <p:strVal val="#ppt_w*2.5"/>
                                          </p:val>
                                        </p:tav>
                                        <p:tav tm="100000">
                                          <p:val>
                                            <p:strVal val="#ppt_w"/>
                                          </p:val>
                                        </p:tav>
                                      </p:tavLst>
                                    </p:anim>
                                    <p:anim calcmode="lin" valueType="num">
                                      <p:cBhvr>
                                        <p:cTn id="27" dur="500" fill="hold"/>
                                        <p:tgtEl>
                                          <p:spTgt spid="4">
                                            <p:txEl>
                                              <p:pRg st="1" end="1"/>
                                            </p:txEl>
                                          </p:spTgt>
                                        </p:tgtEl>
                                        <p:attrNameLst>
                                          <p:attrName>ppt_h</p:attrName>
                                        </p:attrNameLst>
                                      </p:cBhvr>
                                      <p:tavLst>
                                        <p:tav tm="0">
                                          <p:val>
                                            <p:strVal val="#ppt_h*0.01"/>
                                          </p:val>
                                        </p:tav>
                                        <p:tav tm="100000">
                                          <p:val>
                                            <p:strVal val="#ppt_h"/>
                                          </p:val>
                                        </p:tav>
                                      </p:tavLst>
                                    </p:anim>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h+1"/>
                                          </p:val>
                                        </p:tav>
                                        <p:tav tm="100000">
                                          <p:val>
                                            <p:strVal val="#ppt_y"/>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500" fill="hold"/>
                                        <p:tgtEl>
                                          <p:spTgt spid="4">
                                            <p:txEl>
                                              <p:pRg st="2" end="2"/>
                                            </p:txEl>
                                          </p:spTgt>
                                        </p:tgtEl>
                                        <p:attrNameLst>
                                          <p:attrName>ppt_w</p:attrName>
                                        </p:attrNameLst>
                                      </p:cBhvr>
                                      <p:tavLst>
                                        <p:tav tm="0">
                                          <p:val>
                                            <p:strVal val="#ppt_w*2.5"/>
                                          </p:val>
                                        </p:tav>
                                        <p:tav tm="100000">
                                          <p:val>
                                            <p:strVal val="#ppt_w"/>
                                          </p:val>
                                        </p:tav>
                                      </p:tavLst>
                                    </p:anim>
                                    <p:anim calcmode="lin" valueType="num">
                                      <p:cBhvr>
                                        <p:cTn id="36" dur="500" fill="hold"/>
                                        <p:tgtEl>
                                          <p:spTgt spid="4">
                                            <p:txEl>
                                              <p:pRg st="2" end="2"/>
                                            </p:txEl>
                                          </p:spTgt>
                                        </p:tgtEl>
                                        <p:attrNameLst>
                                          <p:attrName>ppt_h</p:attrName>
                                        </p:attrNameLst>
                                      </p:cBhvr>
                                      <p:tavLst>
                                        <p:tav tm="0">
                                          <p:val>
                                            <p:strVal val="#ppt_h*0.01"/>
                                          </p:val>
                                        </p:tav>
                                        <p:tav tm="100000">
                                          <p:val>
                                            <p:strVal val="#ppt_h"/>
                                          </p:val>
                                        </p:tav>
                                      </p:tavLst>
                                    </p:anim>
                                    <p:anim calcmode="lin" valueType="num">
                                      <p:cBhvr>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2" end="2"/>
                                            </p:txEl>
                                          </p:spTgt>
                                        </p:tgtEl>
                                        <p:attrNameLst>
                                          <p:attrName>ppt_y</p:attrName>
                                        </p:attrNameLst>
                                      </p:cBhvr>
                                      <p:tavLst>
                                        <p:tav tm="0">
                                          <p:val>
                                            <p:strVal val="#ppt_h+1"/>
                                          </p:val>
                                        </p:tav>
                                        <p:tav tm="100000">
                                          <p:val>
                                            <p:strVal val="#ppt_y"/>
                                          </p:val>
                                        </p:tav>
                                      </p:tavLst>
                                    </p:anim>
                                    <p:animEffect transition="in" filter="fade">
                                      <p:cBhvr>
                                        <p:cTn id="39" dur="500"/>
                                        <p:tgtEl>
                                          <p:spTgt spid="4">
                                            <p:txEl>
                                              <p:pRg st="2" end="2"/>
                                            </p:txEl>
                                          </p:spTgt>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500" fill="hold"/>
                                        <p:tgtEl>
                                          <p:spTgt spid="4">
                                            <p:txEl>
                                              <p:pRg st="3" end="3"/>
                                            </p:txEl>
                                          </p:spTgt>
                                        </p:tgtEl>
                                        <p:attrNameLst>
                                          <p:attrName>ppt_w</p:attrName>
                                        </p:attrNameLst>
                                      </p:cBhvr>
                                      <p:tavLst>
                                        <p:tav tm="0">
                                          <p:val>
                                            <p:strVal val="#ppt_w*2.5"/>
                                          </p:val>
                                        </p:tav>
                                        <p:tav tm="100000">
                                          <p:val>
                                            <p:strVal val="#ppt_w"/>
                                          </p:val>
                                        </p:tav>
                                      </p:tavLst>
                                    </p:anim>
                                    <p:anim calcmode="lin" valueType="num">
                                      <p:cBhvr>
                                        <p:cTn id="43" dur="500" fill="hold"/>
                                        <p:tgtEl>
                                          <p:spTgt spid="4">
                                            <p:txEl>
                                              <p:pRg st="3" end="3"/>
                                            </p:txEl>
                                          </p:spTgt>
                                        </p:tgtEl>
                                        <p:attrNameLst>
                                          <p:attrName>ppt_h</p:attrName>
                                        </p:attrNameLst>
                                      </p:cBhvr>
                                      <p:tavLst>
                                        <p:tav tm="0">
                                          <p:val>
                                            <p:strVal val="#ppt_h*0.01"/>
                                          </p:val>
                                        </p:tav>
                                        <p:tav tm="100000">
                                          <p:val>
                                            <p:strVal val="#ppt_h"/>
                                          </p:val>
                                        </p:tav>
                                      </p:tavLst>
                                    </p:anim>
                                    <p:anim calcmode="lin" valueType="num">
                                      <p:cBhvr>
                                        <p:cTn id="4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3" end="3"/>
                                            </p:txEl>
                                          </p:spTgt>
                                        </p:tgtEl>
                                        <p:attrNameLst>
                                          <p:attrName>ppt_y</p:attrName>
                                        </p:attrNameLst>
                                      </p:cBhvr>
                                      <p:tavLst>
                                        <p:tav tm="0">
                                          <p:val>
                                            <p:strVal val="#ppt_h+1"/>
                                          </p:val>
                                        </p:tav>
                                        <p:tav tm="100000">
                                          <p:val>
                                            <p:strVal val="#ppt_y"/>
                                          </p:val>
                                        </p:tav>
                                      </p:tavLst>
                                    </p:anim>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33795"/>
                                        </p:tgtEl>
                                        <p:attrNameLst>
                                          <p:attrName>style.visibility</p:attrName>
                                        </p:attrNameLst>
                                      </p:cBhvr>
                                      <p:to>
                                        <p:strVal val="visible"/>
                                      </p:to>
                                    </p:set>
                                    <p:anim calcmode="lin" valueType="num">
                                      <p:cBhvr>
                                        <p:cTn id="51" dur="1000" fill="hold"/>
                                        <p:tgtEl>
                                          <p:spTgt spid="33795"/>
                                        </p:tgtEl>
                                        <p:attrNameLst>
                                          <p:attrName>ppt_w</p:attrName>
                                        </p:attrNameLst>
                                      </p:cBhvr>
                                      <p:tavLst>
                                        <p:tav tm="0">
                                          <p:val>
                                            <p:fltVal val="0"/>
                                          </p:val>
                                        </p:tav>
                                        <p:tav tm="100000">
                                          <p:val>
                                            <p:strVal val="#ppt_w"/>
                                          </p:val>
                                        </p:tav>
                                      </p:tavLst>
                                    </p:anim>
                                    <p:anim calcmode="lin" valueType="num">
                                      <p:cBhvr>
                                        <p:cTn id="52" dur="1000" fill="hold"/>
                                        <p:tgtEl>
                                          <p:spTgt spid="33795"/>
                                        </p:tgtEl>
                                        <p:attrNameLst>
                                          <p:attrName>ppt_h</p:attrName>
                                        </p:attrNameLst>
                                      </p:cBhvr>
                                      <p:tavLst>
                                        <p:tav tm="0">
                                          <p:val>
                                            <p:fltVal val="0"/>
                                          </p:val>
                                        </p:tav>
                                        <p:tav tm="100000">
                                          <p:val>
                                            <p:strVal val="#ppt_h"/>
                                          </p:val>
                                        </p:tav>
                                      </p:tavLst>
                                    </p:anim>
                                    <p:anim calcmode="lin" valueType="num">
                                      <p:cBhvr>
                                        <p:cTn id="53" dur="1000" fill="hold"/>
                                        <p:tgtEl>
                                          <p:spTgt spid="3379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37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381000"/>
            <a:ext cx="7772400" cy="6477000"/>
          </a:xfrm>
          <a:prstGeom prst="rect">
            <a:avLst/>
          </a:prstGeom>
          <a:noFill/>
          <a:ln w="9525">
            <a:noFill/>
            <a:miter lim="800000"/>
            <a:headEnd/>
            <a:tailEnd/>
          </a:ln>
        </p:spPr>
        <p:txBody>
          <a:bodyPr lIns="182562" tIns="46038" rIns="182562" bIns="46038"/>
          <a:lstStyle/>
          <a:p>
            <a:pPr algn="r" rtl="1">
              <a:defRPr/>
            </a:pPr>
            <a:r>
              <a:rPr lang="ar-SA" sz="3200" b="1" dirty="0">
                <a:solidFill>
                  <a:srgbClr val="00FF00"/>
                </a:solidFill>
              </a:rPr>
              <a:t>للتويج عدة حالات كما يلي :</a:t>
            </a:r>
            <a:endParaRPr lang="en-US" sz="3200" b="1" dirty="0">
              <a:solidFill>
                <a:srgbClr val="00FF00"/>
              </a:solidFill>
            </a:endParaRPr>
          </a:p>
          <a:p>
            <a:pPr algn="r" rtl="1">
              <a:defRPr/>
            </a:pPr>
            <a:endParaRPr lang="en-US" sz="3200" dirty="0">
              <a:solidFill>
                <a:srgbClr val="00FF00"/>
              </a:solidFill>
            </a:endParaRPr>
          </a:p>
          <a:p>
            <a:pPr algn="just" rtl="1">
              <a:buClr>
                <a:srgbClr val="00FF00"/>
              </a:buClr>
              <a:buFont typeface="Wingdings" pitchFamily="2" charset="2"/>
              <a:buChar char="Ø"/>
              <a:defRPr/>
            </a:pPr>
            <a:r>
              <a:rPr lang="ar-SA" sz="3200" dirty="0"/>
              <a:t>قد يكون التويج غائباً فيقال للنبات "عديم التويج </a:t>
            </a:r>
            <a:r>
              <a:rPr lang="en-US" sz="3200" dirty="0" err="1"/>
              <a:t>Apetalous</a:t>
            </a:r>
            <a:r>
              <a:rPr lang="ar-SA" sz="3200" dirty="0"/>
              <a:t>" كما في الأنيمون </a:t>
            </a:r>
            <a:r>
              <a:rPr lang="en-US" sz="3200" dirty="0" err="1"/>
              <a:t>Anemon</a:t>
            </a:r>
            <a:r>
              <a:rPr lang="ar-SA" sz="3200" dirty="0"/>
              <a:t>.</a:t>
            </a:r>
            <a:endParaRPr lang="en-US" sz="3200" dirty="0"/>
          </a:p>
          <a:p>
            <a:pPr algn="just" rtl="1">
              <a:buClr>
                <a:srgbClr val="00FF00"/>
              </a:buClr>
              <a:defRPr/>
            </a:pPr>
            <a:endParaRPr lang="en-US" sz="3200" dirty="0"/>
          </a:p>
          <a:p>
            <a:pPr algn="just" rtl="1">
              <a:buClr>
                <a:srgbClr val="00FF00"/>
              </a:buClr>
              <a:buFont typeface="Wingdings" pitchFamily="2" charset="2"/>
              <a:buChar char="Ø"/>
              <a:defRPr/>
            </a:pPr>
            <a:r>
              <a:rPr lang="ar-SA" sz="3200" dirty="0"/>
              <a:t>قد يوجد التويج فقد تكون البتلات منفصلة فيقال للنبات "سائب البتلات </a:t>
            </a:r>
            <a:r>
              <a:rPr lang="en-US" sz="3200" dirty="0" smtClean="0"/>
              <a:t>Polypetalous</a:t>
            </a:r>
            <a:r>
              <a:rPr lang="ar-SA" sz="3200" dirty="0"/>
              <a:t>" وهذا يميز مجموعة تحت صف "سائبة البتلات </a:t>
            </a:r>
            <a:r>
              <a:rPr lang="en-US" sz="3200" dirty="0" err="1"/>
              <a:t>Archichlamydeae</a:t>
            </a:r>
            <a:r>
              <a:rPr lang="ar-SA" sz="3200" dirty="0"/>
              <a:t>" . أو قد تكون البتلات مجتمعة فيقال للنبات "ملتحمة البتلات </a:t>
            </a:r>
            <a:r>
              <a:rPr lang="en-US" sz="3200" dirty="0" err="1" smtClean="0"/>
              <a:t>Gamopetalus</a:t>
            </a:r>
            <a:r>
              <a:rPr lang="ar-SA" sz="3200" dirty="0"/>
              <a:t>" وهذا يميز مجموعة تحت صف ”ملتحمة البتلات </a:t>
            </a:r>
            <a:r>
              <a:rPr lang="en-US" sz="3200" dirty="0" err="1" smtClean="0"/>
              <a:t>Metachlamydeae</a:t>
            </a:r>
            <a:r>
              <a:rPr lang="ar-SA" sz="3200" dirty="0"/>
              <a:t>“</a:t>
            </a:r>
            <a:endParaRPr lang="en-US" sz="3200" dirty="0"/>
          </a:p>
          <a:p>
            <a:pPr marL="342900" indent="-342900">
              <a:lnSpc>
                <a:spcPct val="90000"/>
              </a:lnSpc>
              <a:spcBef>
                <a:spcPct val="20000"/>
              </a:spcBef>
              <a:buClr>
                <a:schemeClr val="tx2"/>
              </a:buClr>
              <a:buSzPct val="75000"/>
              <a:buFont typeface="Wingdings" pitchFamily="2" charset="2"/>
              <a:buChar char="l"/>
              <a:defRPr/>
            </a:pPr>
            <a:endParaRPr kumimoji="0" lang="en-US" sz="3200" kern="0" dirty="0">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1066800"/>
            <a:ext cx="8001000" cy="4876800"/>
          </a:xfrm>
          <a:prstGeom prst="rect">
            <a:avLst/>
          </a:prstGeom>
          <a:noFill/>
          <a:ln w="9525">
            <a:noFill/>
            <a:miter lim="800000"/>
            <a:headEnd/>
            <a:tailEnd/>
          </a:ln>
        </p:spPr>
        <p:txBody>
          <a:bodyPr lIns="182562" tIns="46038" rIns="182562" bIns="46038"/>
          <a:lstStyle/>
          <a:p>
            <a:pPr algn="just" rtl="1">
              <a:buClr>
                <a:srgbClr val="00FF00"/>
              </a:buClr>
              <a:buFont typeface="Wingdings" pitchFamily="2" charset="2"/>
              <a:buChar char="Ø"/>
              <a:defRPr/>
            </a:pPr>
            <a:r>
              <a:rPr lang="ar-SA" sz="3200" dirty="0"/>
              <a:t>في أزهار ذوات الفلقتين يكون عدد عدد البتلات 5 ومضاعفاتها وتسمى خماسية الأوراق الزهرية</a:t>
            </a:r>
            <a:r>
              <a:rPr lang="en-US" sz="3200" dirty="0"/>
              <a:t> </a:t>
            </a:r>
            <a:r>
              <a:rPr lang="en-US" sz="3200" dirty="0" err="1">
                <a:solidFill>
                  <a:srgbClr val="FF0000"/>
                </a:solidFill>
              </a:rPr>
              <a:t>Penta</a:t>
            </a:r>
            <a:r>
              <a:rPr lang="en-US" sz="3200" dirty="0"/>
              <a:t> </a:t>
            </a:r>
            <a:r>
              <a:rPr lang="en-US" sz="3200" dirty="0" err="1" smtClean="0">
                <a:solidFill>
                  <a:srgbClr val="FF0000"/>
                </a:solidFill>
              </a:rPr>
              <a:t>merous</a:t>
            </a:r>
            <a:r>
              <a:rPr lang="ar-SA" sz="3200" dirty="0" smtClean="0"/>
              <a:t> </a:t>
            </a:r>
            <a:r>
              <a:rPr lang="ar-SA" sz="3200" dirty="0"/>
              <a:t>وأحياناً تكون 4 ومضاعفاتها وتسمى رباعية الأوراق الزهرية </a:t>
            </a:r>
            <a:r>
              <a:rPr lang="en-US" sz="3200" dirty="0" smtClean="0">
                <a:solidFill>
                  <a:srgbClr val="FF0000"/>
                </a:solidFill>
              </a:rPr>
              <a:t>Tetramerous</a:t>
            </a:r>
            <a:r>
              <a:rPr lang="ar-SA" sz="3200" dirty="0"/>
              <a:t>.</a:t>
            </a:r>
            <a:endParaRPr lang="en-US" sz="3200" dirty="0"/>
          </a:p>
          <a:p>
            <a:pPr algn="just" rtl="1">
              <a:buClr>
                <a:srgbClr val="00FF00"/>
              </a:buClr>
              <a:defRPr/>
            </a:pPr>
            <a:endParaRPr lang="en-US" sz="3200" dirty="0"/>
          </a:p>
          <a:p>
            <a:pPr algn="just" rtl="1">
              <a:buClr>
                <a:srgbClr val="00FF00"/>
              </a:buClr>
              <a:buFont typeface="Wingdings" pitchFamily="2" charset="2"/>
              <a:buChar char="Ø"/>
              <a:defRPr/>
            </a:pPr>
            <a:r>
              <a:rPr lang="ar-SA" sz="3200" dirty="0"/>
              <a:t>تتميز البتلات إلى نصل </a:t>
            </a:r>
            <a:r>
              <a:rPr lang="en-US" sz="3200" dirty="0">
                <a:solidFill>
                  <a:srgbClr val="FF0000"/>
                </a:solidFill>
              </a:rPr>
              <a:t>Limb</a:t>
            </a:r>
            <a:r>
              <a:rPr lang="ar-SA" sz="3200" dirty="0"/>
              <a:t> وظلف </a:t>
            </a:r>
            <a:r>
              <a:rPr lang="en-US" sz="3200" dirty="0">
                <a:solidFill>
                  <a:srgbClr val="FF0000"/>
                </a:solidFill>
              </a:rPr>
              <a:t>Claw</a:t>
            </a:r>
            <a:r>
              <a:rPr lang="ar-SA" sz="3200" dirty="0"/>
              <a:t> ويمكن اعتبار هذين الجزيئين مناظرين لنصل وعنق الورقة ( تتميز النباتات ذات الأزهار ملتحمة البتلات بأنها أكثر تطور من النباتات ذات الأزهار منفصلة البتلات).</a:t>
            </a:r>
            <a:endParaRPr lang="en-US" sz="3200" dirty="0"/>
          </a:p>
          <a:p>
            <a:pPr algn="just" rtl="1">
              <a:buClr>
                <a:srgbClr val="00FF00"/>
              </a:buClr>
              <a:buFont typeface="Wingdings" pitchFamily="2" charset="2"/>
              <a:buChar char="Ø"/>
              <a:defRPr/>
            </a:pPr>
            <a:endParaRPr lang="en-US" sz="3200" dirty="0"/>
          </a:p>
          <a:p>
            <a:pPr marL="342900" indent="-342900">
              <a:lnSpc>
                <a:spcPct val="90000"/>
              </a:lnSpc>
              <a:spcBef>
                <a:spcPct val="20000"/>
              </a:spcBef>
              <a:buClr>
                <a:schemeClr val="tx2"/>
              </a:buClr>
              <a:buSzPct val="75000"/>
              <a:buFont typeface="Wingdings" pitchFamily="2" charset="2"/>
              <a:buChar char="l"/>
              <a:defRPr/>
            </a:pPr>
            <a:endParaRPr kumimoji="0" lang="en-US" sz="3200" kern="0" dirty="0">
              <a:latin typeface="+mn-lt"/>
              <a:cs typeface="+mn-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3400" y="457200"/>
            <a:ext cx="8001000" cy="5867400"/>
          </a:xfrm>
          <a:prstGeom prst="rect">
            <a:avLst/>
          </a:prstGeom>
          <a:noFill/>
          <a:ln w="9525">
            <a:noFill/>
            <a:miter lim="800000"/>
            <a:headEnd/>
            <a:tailEnd/>
          </a:ln>
        </p:spPr>
        <p:txBody>
          <a:bodyPr lIns="182562" tIns="46038" rIns="182562" bIns="46038"/>
          <a:lstStyle/>
          <a:p>
            <a:pPr algn="just" rtl="1">
              <a:buClr>
                <a:srgbClr val="00FF00"/>
              </a:buClr>
              <a:defRPr/>
            </a:pPr>
            <a:endParaRPr lang="en-US" sz="3200" dirty="0"/>
          </a:p>
          <a:p>
            <a:pPr algn="just" rtl="1">
              <a:buClr>
                <a:srgbClr val="00FF00"/>
              </a:buClr>
              <a:buFont typeface="Wingdings" pitchFamily="2" charset="2"/>
              <a:buChar char="Ø"/>
              <a:defRPr/>
            </a:pPr>
            <a:r>
              <a:rPr lang="ar-SA" sz="3200" dirty="0"/>
              <a:t>أمّا أزهار ذوات الفلقة الواحدة يكون عدد الأوراق الزهرية 3 ومضاعفاتها وتسمى ثلاثية الأوراق الزهرية</a:t>
            </a:r>
            <a:r>
              <a:rPr lang="en-US" sz="3200" dirty="0" err="1" smtClean="0">
                <a:solidFill>
                  <a:srgbClr val="FF0000"/>
                </a:solidFill>
              </a:rPr>
              <a:t>Trimerous</a:t>
            </a:r>
            <a:r>
              <a:rPr lang="ar-SA" sz="3200" dirty="0" smtClean="0"/>
              <a:t> </a:t>
            </a:r>
            <a:r>
              <a:rPr lang="ar-SA" sz="3200" dirty="0"/>
              <a:t>إلا أنه قد يشذ عن هذه القاعدة الفصيلة الشقيقية والحميضية.</a:t>
            </a:r>
            <a:endParaRPr lang="en-US" sz="3200" dirty="0"/>
          </a:p>
          <a:p>
            <a:pPr algn="just" rtl="1">
              <a:buClr>
                <a:srgbClr val="00FF00"/>
              </a:buClr>
              <a:buFont typeface="Wingdings" pitchFamily="2" charset="2"/>
              <a:buChar char="Ø"/>
              <a:defRPr/>
            </a:pPr>
            <a:endParaRPr lang="en-US" sz="3200" dirty="0"/>
          </a:p>
          <a:p>
            <a:pPr algn="just" rtl="1">
              <a:buClr>
                <a:srgbClr val="00FF00"/>
              </a:buClr>
              <a:buFont typeface="Wingdings" pitchFamily="2" charset="2"/>
              <a:buChar char="Ø"/>
              <a:defRPr/>
            </a:pPr>
            <a:r>
              <a:rPr lang="ar-SA" sz="3200" dirty="0"/>
              <a:t>للتويج أهميّة كبرى في عملية التصنيف وتسمية الكثير من الفصائل "تكون أكثر أهمية من أشكال الكأس". </a:t>
            </a:r>
            <a:endParaRPr lang="en-US" sz="3200" dirty="0"/>
          </a:p>
          <a:p>
            <a:pPr marL="342900" indent="-342900">
              <a:lnSpc>
                <a:spcPct val="90000"/>
              </a:lnSpc>
              <a:spcBef>
                <a:spcPct val="20000"/>
              </a:spcBef>
              <a:buClr>
                <a:schemeClr val="tx2"/>
              </a:buClr>
              <a:buSzPct val="75000"/>
              <a:buFont typeface="Wingdings" pitchFamily="2" charset="2"/>
              <a:buChar char="l"/>
              <a:defRPr/>
            </a:pPr>
            <a:endParaRPr kumimoji="0" lang="en-US" sz="3200" kern="0" dirty="0">
              <a:latin typeface="+mn-lt"/>
              <a:cs typeface="+mn-cs"/>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14"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15"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6"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457200" y="381000"/>
            <a:ext cx="8382000" cy="5508625"/>
          </a:xfrm>
          <a:prstGeom prst="rect">
            <a:avLst/>
          </a:prstGeom>
          <a:noFill/>
          <a:ln w="9525">
            <a:noFill/>
            <a:miter lim="800000"/>
            <a:headEnd/>
            <a:tailEnd/>
          </a:ln>
          <a:effectLst/>
        </p:spPr>
        <p:txBody>
          <a:bodyPr anchor="ctr">
            <a:spAutoFit/>
          </a:bodyPr>
          <a:lstStyle/>
          <a:p>
            <a:pPr algn="r" rtl="1" eaLnBrk="0" hangingPunct="0">
              <a:defRPr/>
            </a:pPr>
            <a:r>
              <a:rPr lang="ar-SA" sz="3200" b="1" dirty="0">
                <a:solidFill>
                  <a:srgbClr val="00FF00"/>
                </a:solidFill>
                <a:latin typeface="Calibri" pitchFamily="34" charset="0"/>
                <a:ea typeface="Calibri" pitchFamily="34" charset="0"/>
              </a:rPr>
              <a:t>أشكال التويج</a:t>
            </a:r>
            <a:r>
              <a:rPr lang="en-US" sz="3200" b="1" dirty="0">
                <a:solidFill>
                  <a:srgbClr val="00FF00"/>
                </a:solidFill>
                <a:latin typeface="Calibri" pitchFamily="34" charset="0"/>
                <a:ea typeface="Calibri" pitchFamily="34" charset="0"/>
              </a:rPr>
              <a:t>:</a:t>
            </a:r>
          </a:p>
          <a:p>
            <a:pPr marL="514350" indent="-514350" algn="r" rtl="1" eaLnBrk="0" hangingPunct="0">
              <a:buFont typeface="+mj-lt"/>
              <a:buAutoNum type="arabicPeriod"/>
              <a:defRPr/>
            </a:pPr>
            <a:r>
              <a:rPr lang="ar-SA" sz="3200" b="1" dirty="0">
                <a:solidFill>
                  <a:srgbClr val="FF0000"/>
                </a:solidFill>
                <a:latin typeface="Calibri" pitchFamily="34" charset="0"/>
                <a:ea typeface="Calibri" pitchFamily="34" charset="0"/>
              </a:rPr>
              <a:t>عندما تكون البتلات ملتحمة:</a:t>
            </a:r>
            <a:endParaRPr lang="en-US" sz="3200" b="1" dirty="0">
              <a:solidFill>
                <a:srgbClr val="FF0000"/>
              </a:solidFill>
              <a:latin typeface="Calibri" pitchFamily="34" charset="0"/>
              <a:ea typeface="Calibri" pitchFamily="34" charset="0"/>
            </a:endParaRPr>
          </a:p>
          <a:p>
            <a:pPr algn="r" rtl="1" eaLnBrk="0" hangingPunct="0">
              <a:buFontTx/>
              <a:buChar char="•"/>
              <a:defRPr/>
            </a:pPr>
            <a:r>
              <a:rPr lang="ar-SA" sz="3200" dirty="0">
                <a:latin typeface="Calibri" pitchFamily="34" charset="0"/>
                <a:ea typeface="Calibri" pitchFamily="34" charset="0"/>
              </a:rPr>
              <a:t>التويج الصليبي </a:t>
            </a:r>
            <a:r>
              <a:rPr lang="en-US" sz="3200" dirty="0" smtClean="0">
                <a:solidFill>
                  <a:srgbClr val="FF0000"/>
                </a:solidFill>
                <a:latin typeface="Calibri" pitchFamily="34" charset="0"/>
                <a:ea typeface="Calibri" pitchFamily="34" charset="0"/>
              </a:rPr>
              <a:t>Cruciform</a:t>
            </a:r>
            <a:endParaRPr lang="en-US" sz="3200" dirty="0">
              <a:solidFill>
                <a:srgbClr val="FF0000"/>
              </a:solidFill>
            </a:endParaRPr>
          </a:p>
          <a:p>
            <a:pPr algn="just" rtl="1" eaLnBrk="0" hangingPunct="0">
              <a:defRPr/>
            </a:pPr>
            <a:r>
              <a:rPr lang="ar-SA" sz="3200" dirty="0">
                <a:latin typeface="Calibri" pitchFamily="34" charset="0"/>
                <a:ea typeface="Calibri" pitchFamily="34" charset="0"/>
              </a:rPr>
              <a:t>حيث يأخذ شكل الصليب ويتكون من اربع بتلات مرتبة على شكل الصليب منتظمة في محورين بشكل متعامد ومتقاطع ولذلك سميت بالفصيلة الصليبية بناء على شكل التويج.</a:t>
            </a:r>
            <a:endParaRPr lang="en-US" sz="3200" dirty="0">
              <a:latin typeface="Calibri" pitchFamily="34" charset="0"/>
              <a:ea typeface="Calibri" pitchFamily="34" charset="0"/>
            </a:endParaRPr>
          </a:p>
          <a:p>
            <a:pPr algn="r" rtl="1" eaLnBrk="0" hangingPunct="0">
              <a:defRPr/>
            </a:pPr>
            <a:endParaRPr lang="en-US" sz="3200" dirty="0">
              <a:latin typeface="Calibri" pitchFamily="34" charset="0"/>
            </a:endParaRPr>
          </a:p>
          <a:p>
            <a:pPr algn="r" rtl="1" eaLnBrk="0" hangingPunct="0">
              <a:defRPr/>
            </a:pPr>
            <a:endParaRPr lang="en-US" sz="3200" dirty="0"/>
          </a:p>
          <a:p>
            <a:pPr algn="r" rtl="1" eaLnBrk="0" hangingPunct="0">
              <a:buFontTx/>
              <a:buChar char="•"/>
              <a:defRPr/>
            </a:pPr>
            <a:r>
              <a:rPr lang="ar-SA" sz="3200" dirty="0">
                <a:latin typeface="Calibri" pitchFamily="34" charset="0"/>
                <a:ea typeface="Calibri" pitchFamily="34" charset="0"/>
              </a:rPr>
              <a:t>التويج الدائري </a:t>
            </a:r>
            <a:r>
              <a:rPr lang="en-US" sz="3200" dirty="0">
                <a:solidFill>
                  <a:srgbClr val="FF0000"/>
                </a:solidFill>
                <a:latin typeface="Calibri" pitchFamily="34" charset="0"/>
                <a:ea typeface="Calibri" pitchFamily="34" charset="0"/>
              </a:rPr>
              <a:t>Rotate</a:t>
            </a:r>
            <a:endParaRPr lang="en-US" sz="3200" dirty="0">
              <a:solidFill>
                <a:srgbClr val="FF0000"/>
              </a:solidFill>
            </a:endParaRPr>
          </a:p>
          <a:p>
            <a:pPr algn="just" rtl="1" eaLnBrk="0" hangingPunct="0">
              <a:defRPr/>
            </a:pPr>
            <a:r>
              <a:rPr lang="ar-SA" sz="3200" dirty="0">
                <a:latin typeface="Calibri" pitchFamily="34" charset="0"/>
                <a:ea typeface="Calibri" pitchFamily="34" charset="0"/>
              </a:rPr>
              <a:t>كما في ازهار الطماطم وفيه يتسع التويج الملتحم مباشرة من الجزء القاعدي السفلي والجزء العلوي.</a:t>
            </a:r>
            <a:endParaRPr lang="ar-SA" sz="3200" dirty="0"/>
          </a:p>
        </p:txBody>
      </p:sp>
      <p:pic>
        <p:nvPicPr>
          <p:cNvPr id="37891" name="Picture 2"/>
          <p:cNvPicPr>
            <a:picLocks noChangeAspect="1" noChangeArrowheads="1"/>
          </p:cNvPicPr>
          <p:nvPr/>
        </p:nvPicPr>
        <p:blipFill>
          <a:blip r:embed="rId2" cstate="print"/>
          <a:srcRect/>
          <a:stretch>
            <a:fillRect/>
          </a:stretch>
        </p:blipFill>
        <p:spPr bwMode="auto">
          <a:xfrm>
            <a:off x="533400" y="2971800"/>
            <a:ext cx="2135188" cy="1330325"/>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685800" y="5378450"/>
            <a:ext cx="2019300" cy="14795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1"/>
                                        </p:tgtEl>
                                        <p:attrNameLst>
                                          <p:attrName>style.visibility</p:attrName>
                                        </p:attrNameLst>
                                      </p:cBhvr>
                                      <p:to>
                                        <p:strVal val="visible"/>
                                      </p:to>
                                    </p:set>
                                    <p:anim calcmode="lin" valueType="num">
                                      <p:cBhvr additive="base">
                                        <p:cTn id="31" dur="500" fill="hold"/>
                                        <p:tgtEl>
                                          <p:spTgt spid="37891"/>
                                        </p:tgtEl>
                                        <p:attrNameLst>
                                          <p:attrName>ppt_x</p:attrName>
                                        </p:attrNameLst>
                                      </p:cBhvr>
                                      <p:tavLst>
                                        <p:tav tm="0">
                                          <p:val>
                                            <p:strVal val="#ppt_x"/>
                                          </p:val>
                                        </p:tav>
                                        <p:tav tm="100000">
                                          <p:val>
                                            <p:strVal val="#ppt_x"/>
                                          </p:val>
                                        </p:tav>
                                      </p:tavLst>
                                    </p:anim>
                                    <p:anim calcmode="lin" valueType="num">
                                      <p:cBhvr additive="base">
                                        <p:cTn id="32"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 calcmode="lin" valueType="num">
                                      <p:cBhvr>
                                        <p:cTn id="37" dur="500" fill="hold"/>
                                        <p:tgtEl>
                                          <p:spTgt spid="47107">
                                            <p:txEl>
                                              <p:pRg st="6" end="6"/>
                                            </p:txEl>
                                          </p:spTgt>
                                        </p:tgtEl>
                                        <p:attrNameLst>
                                          <p:attrName>ppt_w</p:attrName>
                                        </p:attrNameLst>
                                      </p:cBhvr>
                                      <p:tavLst>
                                        <p:tav tm="0">
                                          <p:val>
                                            <p:strVal val="#ppt_w*0.05"/>
                                          </p:val>
                                        </p:tav>
                                        <p:tav tm="100000">
                                          <p:val>
                                            <p:strVal val="#ppt_w"/>
                                          </p:val>
                                        </p:tav>
                                      </p:tavLst>
                                    </p:anim>
                                    <p:anim calcmode="lin" valueType="num">
                                      <p:cBhvr>
                                        <p:cTn id="38" dur="500" fill="hold"/>
                                        <p:tgtEl>
                                          <p:spTgt spid="47107">
                                            <p:txEl>
                                              <p:pRg st="6" end="6"/>
                                            </p:txEl>
                                          </p:spTgt>
                                        </p:tgtEl>
                                        <p:attrNameLst>
                                          <p:attrName>ppt_h</p:attrName>
                                        </p:attrNameLst>
                                      </p:cBhvr>
                                      <p:tavLst>
                                        <p:tav tm="0">
                                          <p:val>
                                            <p:strVal val="#ppt_h"/>
                                          </p:val>
                                        </p:tav>
                                        <p:tav tm="100000">
                                          <p:val>
                                            <p:strVal val="#ppt_h"/>
                                          </p:val>
                                        </p:tav>
                                      </p:tavLst>
                                    </p:anim>
                                    <p:anim calcmode="lin" valueType="num">
                                      <p:cBhvr>
                                        <p:cTn id="39" dur="500" fill="hold"/>
                                        <p:tgtEl>
                                          <p:spTgt spid="47107">
                                            <p:txEl>
                                              <p:pRg st="6" end="6"/>
                                            </p:txEl>
                                          </p:spTgt>
                                        </p:tgtEl>
                                        <p:attrNameLst>
                                          <p:attrName>ppt_x</p:attrName>
                                        </p:attrNameLst>
                                      </p:cBhvr>
                                      <p:tavLst>
                                        <p:tav tm="0">
                                          <p:val>
                                            <p:strVal val="#ppt_x-.2"/>
                                          </p:val>
                                        </p:tav>
                                        <p:tav tm="100000">
                                          <p:val>
                                            <p:strVal val="#ppt_x"/>
                                          </p:val>
                                        </p:tav>
                                      </p:tavLst>
                                    </p:anim>
                                    <p:anim calcmode="lin" valueType="num">
                                      <p:cBhvr>
                                        <p:cTn id="40" dur="500" fill="hold"/>
                                        <p:tgtEl>
                                          <p:spTgt spid="47107">
                                            <p:txEl>
                                              <p:pRg st="6" end="6"/>
                                            </p:txEl>
                                          </p:spTgt>
                                        </p:tgtEl>
                                        <p:attrNameLst>
                                          <p:attrName>ppt_y</p:attrName>
                                        </p:attrNameLst>
                                      </p:cBhvr>
                                      <p:tavLst>
                                        <p:tav tm="0">
                                          <p:val>
                                            <p:strVal val="#ppt_y"/>
                                          </p:val>
                                        </p:tav>
                                        <p:tav tm="100000">
                                          <p:val>
                                            <p:strVal val="#ppt_y"/>
                                          </p:val>
                                        </p:tav>
                                      </p:tavLst>
                                    </p:anim>
                                    <p:animEffect transition="in" filter="fade">
                                      <p:cBhvr>
                                        <p:cTn id="41" dur="500"/>
                                        <p:tgtEl>
                                          <p:spTgt spid="4710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47107">
                                            <p:txEl>
                                              <p:pRg st="7" end="7"/>
                                            </p:txEl>
                                          </p:spTgt>
                                        </p:tgtEl>
                                        <p:attrNameLst>
                                          <p:attrName>style.visibility</p:attrName>
                                        </p:attrNameLst>
                                      </p:cBhvr>
                                      <p:to>
                                        <p:strVal val="visible"/>
                                      </p:to>
                                    </p:set>
                                    <p:anim calcmode="lin" valueType="num">
                                      <p:cBhvr>
                                        <p:cTn id="46" dur="500" fill="hold"/>
                                        <p:tgtEl>
                                          <p:spTgt spid="47107">
                                            <p:txEl>
                                              <p:pRg st="7" end="7"/>
                                            </p:txEl>
                                          </p:spTgt>
                                        </p:tgtEl>
                                        <p:attrNameLst>
                                          <p:attrName>ppt_w</p:attrName>
                                        </p:attrNameLst>
                                      </p:cBhvr>
                                      <p:tavLst>
                                        <p:tav tm="0">
                                          <p:val>
                                            <p:strVal val="#ppt_w*0.05"/>
                                          </p:val>
                                        </p:tav>
                                        <p:tav tm="100000">
                                          <p:val>
                                            <p:strVal val="#ppt_w"/>
                                          </p:val>
                                        </p:tav>
                                      </p:tavLst>
                                    </p:anim>
                                    <p:anim calcmode="lin" valueType="num">
                                      <p:cBhvr>
                                        <p:cTn id="47" dur="500" fill="hold"/>
                                        <p:tgtEl>
                                          <p:spTgt spid="47107">
                                            <p:txEl>
                                              <p:pRg st="7" end="7"/>
                                            </p:txEl>
                                          </p:spTgt>
                                        </p:tgtEl>
                                        <p:attrNameLst>
                                          <p:attrName>ppt_h</p:attrName>
                                        </p:attrNameLst>
                                      </p:cBhvr>
                                      <p:tavLst>
                                        <p:tav tm="0">
                                          <p:val>
                                            <p:strVal val="#ppt_h"/>
                                          </p:val>
                                        </p:tav>
                                        <p:tav tm="100000">
                                          <p:val>
                                            <p:strVal val="#ppt_h"/>
                                          </p:val>
                                        </p:tav>
                                      </p:tavLst>
                                    </p:anim>
                                    <p:anim calcmode="lin" valueType="num">
                                      <p:cBhvr>
                                        <p:cTn id="48" dur="500" fill="hold"/>
                                        <p:tgtEl>
                                          <p:spTgt spid="47107">
                                            <p:txEl>
                                              <p:pRg st="7" end="7"/>
                                            </p:txEl>
                                          </p:spTgt>
                                        </p:tgtEl>
                                        <p:attrNameLst>
                                          <p:attrName>ppt_x</p:attrName>
                                        </p:attrNameLst>
                                      </p:cBhvr>
                                      <p:tavLst>
                                        <p:tav tm="0">
                                          <p:val>
                                            <p:strVal val="#ppt_x-.2"/>
                                          </p:val>
                                        </p:tav>
                                        <p:tav tm="100000">
                                          <p:val>
                                            <p:strVal val="#ppt_x"/>
                                          </p:val>
                                        </p:tav>
                                      </p:tavLst>
                                    </p:anim>
                                    <p:anim calcmode="lin" valueType="num">
                                      <p:cBhvr>
                                        <p:cTn id="49" dur="500" fill="hold"/>
                                        <p:tgtEl>
                                          <p:spTgt spid="47107">
                                            <p:txEl>
                                              <p:pRg st="7" end="7"/>
                                            </p:txEl>
                                          </p:spTgt>
                                        </p:tgtEl>
                                        <p:attrNameLst>
                                          <p:attrName>ppt_y</p:attrName>
                                        </p:attrNameLst>
                                      </p:cBhvr>
                                      <p:tavLst>
                                        <p:tav tm="0">
                                          <p:val>
                                            <p:strVal val="#ppt_y"/>
                                          </p:val>
                                        </p:tav>
                                        <p:tav tm="100000">
                                          <p:val>
                                            <p:strVal val="#ppt_y"/>
                                          </p:val>
                                        </p:tav>
                                      </p:tavLst>
                                    </p:anim>
                                    <p:animEffect transition="in" filter="fade">
                                      <p:cBhvr>
                                        <p:cTn id="50" dur="500"/>
                                        <p:tgtEl>
                                          <p:spTgt spid="47107">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37892"/>
                                        </p:tgtEl>
                                        <p:attrNameLst>
                                          <p:attrName>style.visibility</p:attrName>
                                        </p:attrNameLst>
                                      </p:cBhvr>
                                      <p:to>
                                        <p:strVal val="visible"/>
                                      </p:to>
                                    </p:set>
                                    <p:anim calcmode="lin" valueType="num">
                                      <p:cBhvr>
                                        <p:cTn id="55" dur="500" fill="hold"/>
                                        <p:tgtEl>
                                          <p:spTgt spid="37892"/>
                                        </p:tgtEl>
                                        <p:attrNameLst>
                                          <p:attrName>ppt_w</p:attrName>
                                        </p:attrNameLst>
                                      </p:cBhvr>
                                      <p:tavLst>
                                        <p:tav tm="0">
                                          <p:val>
                                            <p:strVal val="#ppt_w*0.05"/>
                                          </p:val>
                                        </p:tav>
                                        <p:tav tm="100000">
                                          <p:val>
                                            <p:strVal val="#ppt_w"/>
                                          </p:val>
                                        </p:tav>
                                      </p:tavLst>
                                    </p:anim>
                                    <p:anim calcmode="lin" valueType="num">
                                      <p:cBhvr>
                                        <p:cTn id="56" dur="500" fill="hold"/>
                                        <p:tgtEl>
                                          <p:spTgt spid="37892"/>
                                        </p:tgtEl>
                                        <p:attrNameLst>
                                          <p:attrName>ppt_h</p:attrName>
                                        </p:attrNameLst>
                                      </p:cBhvr>
                                      <p:tavLst>
                                        <p:tav tm="0">
                                          <p:val>
                                            <p:strVal val="#ppt_h"/>
                                          </p:val>
                                        </p:tav>
                                        <p:tav tm="100000">
                                          <p:val>
                                            <p:strVal val="#ppt_h"/>
                                          </p:val>
                                        </p:tav>
                                      </p:tavLst>
                                    </p:anim>
                                    <p:anim calcmode="lin" valueType="num">
                                      <p:cBhvr>
                                        <p:cTn id="57" dur="500" fill="hold"/>
                                        <p:tgtEl>
                                          <p:spTgt spid="37892"/>
                                        </p:tgtEl>
                                        <p:attrNameLst>
                                          <p:attrName>ppt_x</p:attrName>
                                        </p:attrNameLst>
                                      </p:cBhvr>
                                      <p:tavLst>
                                        <p:tav tm="0">
                                          <p:val>
                                            <p:strVal val="#ppt_x-.2"/>
                                          </p:val>
                                        </p:tav>
                                        <p:tav tm="100000">
                                          <p:val>
                                            <p:strVal val="#ppt_x"/>
                                          </p:val>
                                        </p:tav>
                                      </p:tavLst>
                                    </p:anim>
                                    <p:anim calcmode="lin" valueType="num">
                                      <p:cBhvr>
                                        <p:cTn id="58" dur="500" fill="hold"/>
                                        <p:tgtEl>
                                          <p:spTgt spid="37892"/>
                                        </p:tgtEl>
                                        <p:attrNameLst>
                                          <p:attrName>ppt_y</p:attrName>
                                        </p:attrNameLst>
                                      </p:cBhvr>
                                      <p:tavLst>
                                        <p:tav tm="0">
                                          <p:val>
                                            <p:strVal val="#ppt_y"/>
                                          </p:val>
                                        </p:tav>
                                        <p:tav tm="100000">
                                          <p:val>
                                            <p:strVal val="#ppt_y"/>
                                          </p:val>
                                        </p:tav>
                                      </p:tavLst>
                                    </p:anim>
                                    <p:animEffect transition="in" filter="fade">
                                      <p:cBhvr>
                                        <p:cTn id="59"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762000" y="192088"/>
            <a:ext cx="7848600" cy="3538537"/>
          </a:xfrm>
          <a:prstGeom prst="rect">
            <a:avLst/>
          </a:prstGeom>
          <a:noFill/>
          <a:ln w="9525">
            <a:noFill/>
            <a:miter lim="800000"/>
            <a:headEnd/>
            <a:tailEnd/>
          </a:ln>
        </p:spPr>
        <p:txBody>
          <a:bodyPr anchor="ctr">
            <a:spAutoFit/>
          </a:bodyPr>
          <a:lstStyle/>
          <a:p>
            <a:pPr algn="just" rtl="1" eaLnBrk="0" hangingPunct="0">
              <a:buFontTx/>
              <a:buChar char="•"/>
            </a:pPr>
            <a:r>
              <a:rPr lang="ar-SA" sz="3200">
                <a:latin typeface="Calibri" pitchFamily="34" charset="0"/>
              </a:rPr>
              <a:t>التويج الأنبوبي </a:t>
            </a:r>
            <a:r>
              <a:rPr lang="en-US" sz="3200">
                <a:solidFill>
                  <a:srgbClr val="FF0000"/>
                </a:solidFill>
                <a:latin typeface="Calibri" pitchFamily="34" charset="0"/>
              </a:rPr>
              <a:t>Tubular</a:t>
            </a:r>
            <a:endParaRPr lang="en-US" sz="3200">
              <a:solidFill>
                <a:srgbClr val="FF0000"/>
              </a:solidFill>
            </a:endParaRPr>
          </a:p>
          <a:p>
            <a:pPr algn="just" rtl="1" eaLnBrk="0" hangingPunct="0"/>
            <a:r>
              <a:rPr lang="ar-SA" sz="3200">
                <a:latin typeface="Calibri" pitchFamily="34" charset="0"/>
              </a:rPr>
              <a:t>وهو يأخذ الشكل الأنبوبي حيث يختص الجزء المنبسط من النصل إلى الجزء الأنبوبي الطويل كما في الأزهار الداخلية للنورة الهمية في الفصيلة المركبة مثل عباد الشمس </a:t>
            </a:r>
            <a:r>
              <a:rPr lang="en-US" sz="3200">
                <a:solidFill>
                  <a:srgbClr val="FF0000"/>
                </a:solidFill>
                <a:latin typeface="Calibri" pitchFamily="34" charset="0"/>
              </a:rPr>
              <a:t>helianthus</a:t>
            </a:r>
            <a:r>
              <a:rPr lang="ar-SA" sz="3200">
                <a:latin typeface="Calibri" pitchFamily="34" charset="0"/>
              </a:rPr>
              <a:t> وهذا التحور يكون لتتتم عملية التلقيح وذلك عن طريق ملقح خاص وذلك بطير طويل المنقار من زهرة إلى أخرى وقد تتسم عملية التلقيح عن طريق حشرات خاصة</a:t>
            </a:r>
            <a:endParaRPr lang="en-US" sz="3200"/>
          </a:p>
        </p:txBody>
      </p:sp>
      <p:pic>
        <p:nvPicPr>
          <p:cNvPr id="38915" name="Picture 2"/>
          <p:cNvPicPr>
            <a:picLocks noChangeAspect="1" noChangeArrowheads="1"/>
          </p:cNvPicPr>
          <p:nvPr/>
        </p:nvPicPr>
        <p:blipFill>
          <a:blip r:embed="rId2" cstate="print"/>
          <a:srcRect/>
          <a:stretch>
            <a:fillRect/>
          </a:stretch>
        </p:blipFill>
        <p:spPr bwMode="auto">
          <a:xfrm>
            <a:off x="990600" y="3581400"/>
            <a:ext cx="2878138" cy="30480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1000" fill="hold"/>
                                        <p:tgtEl>
                                          <p:spTgt spid="389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89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 calcmode="lin" valueType="num">
                                      <p:cBhvr additive="base">
                                        <p:cTn id="14"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915"/>
                                        </p:tgtEl>
                                        <p:attrNameLst>
                                          <p:attrName>style.visibility</p:attrName>
                                        </p:attrNameLst>
                                      </p:cBhvr>
                                      <p:to>
                                        <p:strVal val="visible"/>
                                      </p:to>
                                    </p:set>
                                    <p:anim calcmode="lin" valueType="num">
                                      <p:cBhvr additive="base">
                                        <p:cTn id="20" dur="500" fill="hold"/>
                                        <p:tgtEl>
                                          <p:spTgt spid="38915"/>
                                        </p:tgtEl>
                                        <p:attrNameLst>
                                          <p:attrName>ppt_x</p:attrName>
                                        </p:attrNameLst>
                                      </p:cBhvr>
                                      <p:tavLst>
                                        <p:tav tm="0">
                                          <p:val>
                                            <p:strVal val="#ppt_x"/>
                                          </p:val>
                                        </p:tav>
                                        <p:tav tm="100000">
                                          <p:val>
                                            <p:strVal val="#ppt_x"/>
                                          </p:val>
                                        </p:tav>
                                      </p:tavLst>
                                    </p:anim>
                                    <p:anim calcmode="lin" valueType="num">
                                      <p:cBhvr additive="base">
                                        <p:cTn id="21"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990600" y="930275"/>
            <a:ext cx="7620000" cy="2062163"/>
          </a:xfrm>
          <a:prstGeom prst="rect">
            <a:avLst/>
          </a:prstGeom>
          <a:noFill/>
          <a:ln w="9525">
            <a:noFill/>
            <a:miter lim="800000"/>
            <a:headEnd/>
            <a:tailEnd/>
          </a:ln>
        </p:spPr>
        <p:txBody>
          <a:bodyPr anchor="ctr">
            <a:spAutoFit/>
          </a:bodyPr>
          <a:lstStyle/>
          <a:p>
            <a:pPr algn="just" rtl="1" eaLnBrk="0" hangingPunct="0">
              <a:buFontTx/>
              <a:buChar char="•"/>
            </a:pPr>
            <a:r>
              <a:rPr lang="ar-SA" sz="3200">
                <a:latin typeface="Calibri" pitchFamily="34" charset="0"/>
              </a:rPr>
              <a:t>التويج الشفوي </a:t>
            </a:r>
            <a:r>
              <a:rPr lang="en-US" sz="3200">
                <a:solidFill>
                  <a:srgbClr val="FF0000"/>
                </a:solidFill>
                <a:latin typeface="Calibri" pitchFamily="34" charset="0"/>
              </a:rPr>
              <a:t>Labiate </a:t>
            </a:r>
            <a:endParaRPr lang="en-US" sz="3200">
              <a:solidFill>
                <a:srgbClr val="FF0000"/>
              </a:solidFill>
            </a:endParaRPr>
          </a:p>
          <a:p>
            <a:pPr algn="just" rtl="1" eaLnBrk="0" hangingPunct="0"/>
            <a:r>
              <a:rPr lang="ar-SA" sz="3200">
                <a:latin typeface="Calibri" pitchFamily="34" charset="0"/>
              </a:rPr>
              <a:t>حيث يكون التويج هنا ما يشبه الشفه كما في </a:t>
            </a:r>
            <a:r>
              <a:rPr lang="en-US" sz="3200">
                <a:latin typeface="Calibri" pitchFamily="34" charset="0"/>
              </a:rPr>
              <a:t>:</a:t>
            </a:r>
            <a:endParaRPr lang="en-US" sz="3200"/>
          </a:p>
          <a:p>
            <a:pPr algn="just" rtl="1" eaLnBrk="0" hangingPunct="0"/>
            <a:r>
              <a:rPr lang="ar-SA" sz="3200">
                <a:solidFill>
                  <a:srgbClr val="00FF00"/>
                </a:solidFill>
                <a:latin typeface="Calibri" pitchFamily="34" charset="0"/>
              </a:rPr>
              <a:t>الشفة السفلى ( ثلاث بتلات ملتحمات)</a:t>
            </a:r>
            <a:endParaRPr lang="en-US" sz="3200">
              <a:solidFill>
                <a:srgbClr val="00FF00"/>
              </a:solidFill>
            </a:endParaRPr>
          </a:p>
          <a:p>
            <a:pPr algn="just" rtl="1" eaLnBrk="0" hangingPunct="0"/>
            <a:r>
              <a:rPr lang="ar-SA" sz="3200">
                <a:solidFill>
                  <a:srgbClr val="FFCC00"/>
                </a:solidFill>
                <a:latin typeface="Calibri" pitchFamily="34" charset="0"/>
              </a:rPr>
              <a:t>الشفة العليا ( بتلتان ملتحمتان )</a:t>
            </a:r>
            <a:endParaRPr lang="ar-SA" sz="3200">
              <a:solidFill>
                <a:srgbClr val="FFCC00"/>
              </a:solidFill>
            </a:endParaRPr>
          </a:p>
        </p:txBody>
      </p:sp>
      <p:pic>
        <p:nvPicPr>
          <p:cNvPr id="39939" name="Picture 3"/>
          <p:cNvPicPr>
            <a:picLocks noChangeAspect="1" noChangeArrowheads="1"/>
          </p:cNvPicPr>
          <p:nvPr/>
        </p:nvPicPr>
        <p:blipFill>
          <a:blip r:embed="rId2" cstate="print"/>
          <a:srcRect/>
          <a:stretch>
            <a:fillRect/>
          </a:stretch>
        </p:blipFill>
        <p:spPr bwMode="auto">
          <a:xfrm>
            <a:off x="1752600" y="3505200"/>
            <a:ext cx="5183188" cy="23590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 calcmode="lin" valueType="num">
                                      <p:cBhvr>
                                        <p:cTn id="13" dur="500" fill="hold"/>
                                        <p:tgtEl>
                                          <p:spTgt spid="39938">
                                            <p:txEl>
                                              <p:pRg st="1" end="1"/>
                                            </p:txEl>
                                          </p:spTgt>
                                        </p:tgtEl>
                                        <p:attrNameLst>
                                          <p:attrName>ppt_w</p:attrName>
                                        </p:attrNameLst>
                                      </p:cBhvr>
                                      <p:tavLst>
                                        <p:tav tm="0">
                                          <p:val>
                                            <p:strVal val="#ppt_w*2.5"/>
                                          </p:val>
                                        </p:tav>
                                        <p:tav tm="100000">
                                          <p:val>
                                            <p:strVal val="#ppt_w"/>
                                          </p:val>
                                        </p:tav>
                                      </p:tavLst>
                                    </p:anim>
                                    <p:anim calcmode="lin" valueType="num">
                                      <p:cBhvr>
                                        <p:cTn id="14" dur="500" fill="hold"/>
                                        <p:tgtEl>
                                          <p:spTgt spid="39938">
                                            <p:txEl>
                                              <p:pRg st="1" end="1"/>
                                            </p:txEl>
                                          </p:spTgt>
                                        </p:tgtEl>
                                        <p:attrNameLst>
                                          <p:attrName>ppt_h</p:attrName>
                                        </p:attrNameLst>
                                      </p:cBhvr>
                                      <p:tavLst>
                                        <p:tav tm="0">
                                          <p:val>
                                            <p:strVal val="#ppt_h*0.01"/>
                                          </p:val>
                                        </p:tav>
                                        <p:tav tm="100000">
                                          <p:val>
                                            <p:strVal val="#ppt_h"/>
                                          </p:val>
                                        </p:tav>
                                      </p:tavLst>
                                    </p:anim>
                                    <p:anim calcmode="lin" valueType="num">
                                      <p:cBhvr>
                                        <p:cTn id="15"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9938">
                                            <p:txEl>
                                              <p:pRg st="1" end="1"/>
                                            </p:txEl>
                                          </p:spTgt>
                                        </p:tgtEl>
                                        <p:attrNameLst>
                                          <p:attrName>ppt_y</p:attrName>
                                        </p:attrNameLst>
                                      </p:cBhvr>
                                      <p:tavLst>
                                        <p:tav tm="0">
                                          <p:val>
                                            <p:strVal val="#ppt_h+1"/>
                                          </p:val>
                                        </p:tav>
                                        <p:tav tm="100000">
                                          <p:val>
                                            <p:strVal val="#ppt_y"/>
                                          </p:val>
                                        </p:tav>
                                      </p:tavLst>
                                    </p:anim>
                                    <p:animEffect transition="in" filter="fade">
                                      <p:cBhvr>
                                        <p:cTn id="17" dur="500"/>
                                        <p:tgtEl>
                                          <p:spTgt spid="39938">
                                            <p:txEl>
                                              <p:pRg st="1" end="1"/>
                                            </p:txEl>
                                          </p:spTgt>
                                        </p:tgtEl>
                                      </p:cBhvr>
                                    </p:animEffect>
                                  </p:childTnLst>
                                </p:cTn>
                              </p:par>
                              <p:par>
                                <p:cTn id="18" presetID="58" presetClass="entr" presetSubtype="0" accel="100000" fill="hold" nodeType="withEffect">
                                  <p:stCondLst>
                                    <p:cond delay="0"/>
                                  </p:stCondLst>
                                  <p:childTnLst>
                                    <p:set>
                                      <p:cBhvr>
                                        <p:cTn id="19" dur="1" fill="hold">
                                          <p:stCondLst>
                                            <p:cond delay="0"/>
                                          </p:stCondLst>
                                        </p:cTn>
                                        <p:tgtEl>
                                          <p:spTgt spid="39938">
                                            <p:txEl>
                                              <p:pRg st="2" end="2"/>
                                            </p:txEl>
                                          </p:spTgt>
                                        </p:tgtEl>
                                        <p:attrNameLst>
                                          <p:attrName>style.visibility</p:attrName>
                                        </p:attrNameLst>
                                      </p:cBhvr>
                                      <p:to>
                                        <p:strVal val="visible"/>
                                      </p:to>
                                    </p:set>
                                    <p:anim calcmode="lin" valueType="num">
                                      <p:cBhvr>
                                        <p:cTn id="20" dur="500" fill="hold"/>
                                        <p:tgtEl>
                                          <p:spTgt spid="39938">
                                            <p:txEl>
                                              <p:pRg st="2" end="2"/>
                                            </p:txEl>
                                          </p:spTgt>
                                        </p:tgtEl>
                                        <p:attrNameLst>
                                          <p:attrName>ppt_w</p:attrName>
                                        </p:attrNameLst>
                                      </p:cBhvr>
                                      <p:tavLst>
                                        <p:tav tm="0">
                                          <p:val>
                                            <p:strVal val="#ppt_w*2.5"/>
                                          </p:val>
                                        </p:tav>
                                        <p:tav tm="100000">
                                          <p:val>
                                            <p:strVal val="#ppt_w"/>
                                          </p:val>
                                        </p:tav>
                                      </p:tavLst>
                                    </p:anim>
                                    <p:anim calcmode="lin" valueType="num">
                                      <p:cBhvr>
                                        <p:cTn id="21" dur="500" fill="hold"/>
                                        <p:tgtEl>
                                          <p:spTgt spid="39938">
                                            <p:txEl>
                                              <p:pRg st="2" end="2"/>
                                            </p:txEl>
                                          </p:spTgt>
                                        </p:tgtEl>
                                        <p:attrNameLst>
                                          <p:attrName>ppt_h</p:attrName>
                                        </p:attrNameLst>
                                      </p:cBhvr>
                                      <p:tavLst>
                                        <p:tav tm="0">
                                          <p:val>
                                            <p:strVal val="#ppt_h*0.01"/>
                                          </p:val>
                                        </p:tav>
                                        <p:tav tm="100000">
                                          <p:val>
                                            <p:strVal val="#ppt_h"/>
                                          </p:val>
                                        </p:tav>
                                      </p:tavLst>
                                    </p:anim>
                                    <p:anim calcmode="lin" valueType="num">
                                      <p:cBhvr>
                                        <p:cTn id="22"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9938">
                                            <p:txEl>
                                              <p:pRg st="2" end="2"/>
                                            </p:txEl>
                                          </p:spTgt>
                                        </p:tgtEl>
                                        <p:attrNameLst>
                                          <p:attrName>ppt_y</p:attrName>
                                        </p:attrNameLst>
                                      </p:cBhvr>
                                      <p:tavLst>
                                        <p:tav tm="0">
                                          <p:val>
                                            <p:strVal val="#ppt_h+1"/>
                                          </p:val>
                                        </p:tav>
                                        <p:tav tm="100000">
                                          <p:val>
                                            <p:strVal val="#ppt_y"/>
                                          </p:val>
                                        </p:tav>
                                      </p:tavLst>
                                    </p:anim>
                                    <p:animEffect transition="in" filter="fade">
                                      <p:cBhvr>
                                        <p:cTn id="24" dur="500"/>
                                        <p:tgtEl>
                                          <p:spTgt spid="39938">
                                            <p:txEl>
                                              <p:pRg st="2" end="2"/>
                                            </p:txEl>
                                          </p:spTgt>
                                        </p:tgtEl>
                                      </p:cBhvr>
                                    </p:animEffect>
                                  </p:childTnLst>
                                </p:cTn>
                              </p:par>
                              <p:par>
                                <p:cTn id="25" presetID="58" presetClass="entr" presetSubtype="0" accel="100000" fill="hold" nodeType="withEffect">
                                  <p:stCondLst>
                                    <p:cond delay="0"/>
                                  </p:stCondLst>
                                  <p:childTnLst>
                                    <p:set>
                                      <p:cBhvr>
                                        <p:cTn id="26" dur="1" fill="hold">
                                          <p:stCondLst>
                                            <p:cond delay="0"/>
                                          </p:stCondLst>
                                        </p:cTn>
                                        <p:tgtEl>
                                          <p:spTgt spid="39938">
                                            <p:txEl>
                                              <p:pRg st="3" end="3"/>
                                            </p:txEl>
                                          </p:spTgt>
                                        </p:tgtEl>
                                        <p:attrNameLst>
                                          <p:attrName>style.visibility</p:attrName>
                                        </p:attrNameLst>
                                      </p:cBhvr>
                                      <p:to>
                                        <p:strVal val="visible"/>
                                      </p:to>
                                    </p:set>
                                    <p:anim calcmode="lin" valueType="num">
                                      <p:cBhvr>
                                        <p:cTn id="27" dur="500" fill="hold"/>
                                        <p:tgtEl>
                                          <p:spTgt spid="39938">
                                            <p:txEl>
                                              <p:pRg st="3" end="3"/>
                                            </p:txEl>
                                          </p:spTgt>
                                        </p:tgtEl>
                                        <p:attrNameLst>
                                          <p:attrName>ppt_w</p:attrName>
                                        </p:attrNameLst>
                                      </p:cBhvr>
                                      <p:tavLst>
                                        <p:tav tm="0">
                                          <p:val>
                                            <p:strVal val="#ppt_w*2.5"/>
                                          </p:val>
                                        </p:tav>
                                        <p:tav tm="100000">
                                          <p:val>
                                            <p:strVal val="#ppt_w"/>
                                          </p:val>
                                        </p:tav>
                                      </p:tavLst>
                                    </p:anim>
                                    <p:anim calcmode="lin" valueType="num">
                                      <p:cBhvr>
                                        <p:cTn id="28" dur="500" fill="hold"/>
                                        <p:tgtEl>
                                          <p:spTgt spid="39938">
                                            <p:txEl>
                                              <p:pRg st="3" end="3"/>
                                            </p:txEl>
                                          </p:spTgt>
                                        </p:tgtEl>
                                        <p:attrNameLst>
                                          <p:attrName>ppt_h</p:attrName>
                                        </p:attrNameLst>
                                      </p:cBhvr>
                                      <p:tavLst>
                                        <p:tav tm="0">
                                          <p:val>
                                            <p:strVal val="#ppt_h*0.01"/>
                                          </p:val>
                                        </p:tav>
                                        <p:tav tm="100000">
                                          <p:val>
                                            <p:strVal val="#ppt_h"/>
                                          </p:val>
                                        </p:tav>
                                      </p:tavLst>
                                    </p:anim>
                                    <p:anim calcmode="lin" valueType="num">
                                      <p:cBhvr>
                                        <p:cTn id="29"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9938">
                                            <p:txEl>
                                              <p:pRg st="3" end="3"/>
                                            </p:txEl>
                                          </p:spTgt>
                                        </p:tgtEl>
                                        <p:attrNameLst>
                                          <p:attrName>ppt_y</p:attrName>
                                        </p:attrNameLst>
                                      </p:cBhvr>
                                      <p:tavLst>
                                        <p:tav tm="0">
                                          <p:val>
                                            <p:strVal val="#ppt_h+1"/>
                                          </p:val>
                                        </p:tav>
                                        <p:tav tm="100000">
                                          <p:val>
                                            <p:strVal val="#ppt_y"/>
                                          </p:val>
                                        </p:tav>
                                      </p:tavLst>
                                    </p:anim>
                                    <p:animEffect transition="in" filter="fade">
                                      <p:cBhvr>
                                        <p:cTn id="31" dur="500"/>
                                        <p:tgtEl>
                                          <p:spTgt spid="3993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nodeType="clickEffect">
                                  <p:stCondLst>
                                    <p:cond delay="0"/>
                                  </p:stCondLst>
                                  <p:childTnLst>
                                    <p:set>
                                      <p:cBhvr>
                                        <p:cTn id="35" dur="1" fill="hold">
                                          <p:stCondLst>
                                            <p:cond delay="0"/>
                                          </p:stCondLst>
                                        </p:cTn>
                                        <p:tgtEl>
                                          <p:spTgt spid="39939"/>
                                        </p:tgtEl>
                                        <p:attrNameLst>
                                          <p:attrName>style.visibility</p:attrName>
                                        </p:attrNameLst>
                                      </p:cBhvr>
                                      <p:to>
                                        <p:strVal val="visible"/>
                                      </p:to>
                                    </p:set>
                                    <p:anim calcmode="lin" valueType="num">
                                      <p:cBhvr>
                                        <p:cTn id="36" dur="500" fill="hold"/>
                                        <p:tgtEl>
                                          <p:spTgt spid="39939"/>
                                        </p:tgtEl>
                                        <p:attrNameLst>
                                          <p:attrName>ppt_w</p:attrName>
                                        </p:attrNameLst>
                                      </p:cBhvr>
                                      <p:tavLst>
                                        <p:tav tm="0">
                                          <p:val>
                                            <p:strVal val="#ppt_w*2.5"/>
                                          </p:val>
                                        </p:tav>
                                        <p:tav tm="100000">
                                          <p:val>
                                            <p:strVal val="#ppt_w"/>
                                          </p:val>
                                        </p:tav>
                                      </p:tavLst>
                                    </p:anim>
                                    <p:anim calcmode="lin" valueType="num">
                                      <p:cBhvr>
                                        <p:cTn id="37" dur="500" fill="hold"/>
                                        <p:tgtEl>
                                          <p:spTgt spid="39939"/>
                                        </p:tgtEl>
                                        <p:attrNameLst>
                                          <p:attrName>ppt_h</p:attrName>
                                        </p:attrNameLst>
                                      </p:cBhvr>
                                      <p:tavLst>
                                        <p:tav tm="0">
                                          <p:val>
                                            <p:strVal val="#ppt_h*0.01"/>
                                          </p:val>
                                        </p:tav>
                                        <p:tav tm="100000">
                                          <p:val>
                                            <p:strVal val="#ppt_h"/>
                                          </p:val>
                                        </p:tav>
                                      </p:tavLst>
                                    </p:anim>
                                    <p:anim calcmode="lin" valueType="num">
                                      <p:cBhvr>
                                        <p:cTn id="38" dur="500" fill="hold"/>
                                        <p:tgtEl>
                                          <p:spTgt spid="39939"/>
                                        </p:tgtEl>
                                        <p:attrNameLst>
                                          <p:attrName>ppt_x</p:attrName>
                                        </p:attrNameLst>
                                      </p:cBhvr>
                                      <p:tavLst>
                                        <p:tav tm="0">
                                          <p:val>
                                            <p:strVal val="#ppt_x"/>
                                          </p:val>
                                        </p:tav>
                                        <p:tav tm="100000">
                                          <p:val>
                                            <p:strVal val="#ppt_x"/>
                                          </p:val>
                                        </p:tav>
                                      </p:tavLst>
                                    </p:anim>
                                    <p:anim calcmode="lin" valueType="num">
                                      <p:cBhvr>
                                        <p:cTn id="39" dur="500" fill="hold"/>
                                        <p:tgtEl>
                                          <p:spTgt spid="39939"/>
                                        </p:tgtEl>
                                        <p:attrNameLst>
                                          <p:attrName>ppt_y</p:attrName>
                                        </p:attrNameLst>
                                      </p:cBhvr>
                                      <p:tavLst>
                                        <p:tav tm="0">
                                          <p:val>
                                            <p:strVal val="#ppt_h+1"/>
                                          </p:val>
                                        </p:tav>
                                        <p:tav tm="100000">
                                          <p:val>
                                            <p:strVal val="#ppt_y"/>
                                          </p:val>
                                        </p:tav>
                                      </p:tavLst>
                                    </p:anim>
                                    <p:animEffect transition="in" filter="fade">
                                      <p:cBhvr>
                                        <p:cTn id="40"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304800" y="381000"/>
            <a:ext cx="8458200" cy="5508625"/>
          </a:xfrm>
          <a:prstGeom prst="rect">
            <a:avLst/>
          </a:prstGeom>
          <a:noFill/>
          <a:ln w="9525">
            <a:noFill/>
            <a:miter lim="800000"/>
            <a:headEnd/>
            <a:tailEnd/>
          </a:ln>
        </p:spPr>
        <p:txBody>
          <a:bodyPr anchor="ctr">
            <a:spAutoFit/>
          </a:bodyPr>
          <a:lstStyle/>
          <a:p>
            <a:pPr algn="r" rtl="1" eaLnBrk="0" hangingPunct="0">
              <a:buFontTx/>
              <a:buChar char="•"/>
            </a:pPr>
            <a:r>
              <a:rPr lang="ar-SA" sz="3200" dirty="0">
                <a:latin typeface="Calibri" pitchFamily="34" charset="0"/>
              </a:rPr>
              <a:t>التويج القمعي </a:t>
            </a:r>
            <a:r>
              <a:rPr lang="en-US" sz="3200" dirty="0">
                <a:latin typeface="Calibri" pitchFamily="34" charset="0"/>
              </a:rPr>
              <a:t>Funnel form</a:t>
            </a:r>
            <a:endParaRPr lang="en-US" sz="3200" dirty="0"/>
          </a:p>
          <a:p>
            <a:pPr algn="just" rtl="1" eaLnBrk="0" hangingPunct="0"/>
            <a:r>
              <a:rPr lang="ar-SA" sz="3200" dirty="0">
                <a:latin typeface="Calibri" pitchFamily="34" charset="0"/>
              </a:rPr>
              <a:t>هنا تتسع أنبوبة التويج تدريجياً إلى أعلى حيث تنتهي بالإتصال الملتحمة كما في الدخان </a:t>
            </a:r>
            <a:r>
              <a:rPr lang="en-US" sz="3200" dirty="0" err="1" smtClean="0">
                <a:solidFill>
                  <a:srgbClr val="FF0000"/>
                </a:solidFill>
                <a:latin typeface="Calibri" pitchFamily="34" charset="0"/>
              </a:rPr>
              <a:t>Nictonia</a:t>
            </a:r>
            <a:r>
              <a:rPr lang="ar-SA" sz="3200" dirty="0" smtClean="0">
                <a:latin typeface="Calibri" pitchFamily="34" charset="0"/>
              </a:rPr>
              <a:t> </a:t>
            </a:r>
            <a:r>
              <a:rPr lang="ar-SA" sz="3200" dirty="0">
                <a:latin typeface="Calibri" pitchFamily="34" charset="0"/>
              </a:rPr>
              <a:t>.</a:t>
            </a:r>
            <a:endParaRPr lang="en-US" sz="3200" dirty="0">
              <a:latin typeface="Calibri" pitchFamily="34" charset="0"/>
            </a:endParaRPr>
          </a:p>
          <a:p>
            <a:pPr algn="r" rtl="1" eaLnBrk="0" hangingPunct="0"/>
            <a:endParaRPr lang="en-US" sz="3200" dirty="0"/>
          </a:p>
          <a:p>
            <a:pPr algn="r" rtl="1" eaLnBrk="0" hangingPunct="0"/>
            <a:endParaRPr lang="en-US" sz="3200" dirty="0"/>
          </a:p>
          <a:p>
            <a:pPr algn="r" rtl="1" eaLnBrk="0" hangingPunct="0"/>
            <a:endParaRPr lang="en-US" sz="3200" dirty="0"/>
          </a:p>
          <a:p>
            <a:pPr algn="r" rtl="1" eaLnBrk="0" hangingPunct="0"/>
            <a:endParaRPr lang="en-US" sz="3200" dirty="0"/>
          </a:p>
          <a:p>
            <a:pPr algn="r" rtl="1" eaLnBrk="0" hangingPunct="0"/>
            <a:endParaRPr lang="en-US" sz="3200" dirty="0"/>
          </a:p>
          <a:p>
            <a:pPr algn="r" rtl="1" eaLnBrk="0" hangingPunct="0">
              <a:buFontTx/>
              <a:buChar char="•"/>
            </a:pPr>
            <a:r>
              <a:rPr lang="ar-SA" sz="3200" dirty="0">
                <a:latin typeface="Calibri" pitchFamily="34" charset="0"/>
              </a:rPr>
              <a:t>التويج شبه الجرة </a:t>
            </a:r>
            <a:r>
              <a:rPr lang="en-US" sz="3200" dirty="0">
                <a:latin typeface="Calibri" pitchFamily="34" charset="0"/>
              </a:rPr>
              <a:t> </a:t>
            </a:r>
            <a:r>
              <a:rPr lang="en-US" sz="3200" dirty="0">
                <a:solidFill>
                  <a:srgbClr val="FF0000"/>
                </a:solidFill>
                <a:latin typeface="Calibri" pitchFamily="34" charset="0"/>
              </a:rPr>
              <a:t>Pitcher-like</a:t>
            </a:r>
            <a:r>
              <a:rPr lang="en-US" sz="3200" dirty="0">
                <a:latin typeface="Calibri" pitchFamily="34" charset="0"/>
              </a:rPr>
              <a:t> “</a:t>
            </a:r>
            <a:r>
              <a:rPr lang="en-US" sz="3200" dirty="0" err="1">
                <a:solidFill>
                  <a:srgbClr val="FF0000"/>
                </a:solidFill>
                <a:latin typeface="Calibri" pitchFamily="34" charset="0"/>
              </a:rPr>
              <a:t>Urceslate</a:t>
            </a:r>
            <a:r>
              <a:rPr lang="en-US" sz="3200" dirty="0">
                <a:latin typeface="Calibri" pitchFamily="34" charset="0"/>
              </a:rPr>
              <a:t>”</a:t>
            </a:r>
            <a:endParaRPr lang="en-US" sz="3200" dirty="0"/>
          </a:p>
          <a:p>
            <a:pPr algn="r" rtl="1" eaLnBrk="0" hangingPunct="0"/>
            <a:r>
              <a:rPr lang="ar-SA" sz="3200" dirty="0">
                <a:latin typeface="Calibri" pitchFamily="34" charset="0"/>
              </a:rPr>
              <a:t>حيث يأخذ التويج شكل الجرة كما في </a:t>
            </a:r>
            <a:r>
              <a:rPr lang="en-US" sz="3200" dirty="0">
                <a:solidFill>
                  <a:srgbClr val="FF0000"/>
                </a:solidFill>
                <a:latin typeface="Calibri" pitchFamily="34" charset="0"/>
              </a:rPr>
              <a:t>Erica</a:t>
            </a:r>
            <a:r>
              <a:rPr lang="ar-SA" sz="3200" dirty="0">
                <a:latin typeface="Calibri" pitchFamily="34" charset="0"/>
              </a:rPr>
              <a:t> من الفصيلة الأريكية  </a:t>
            </a:r>
            <a:r>
              <a:rPr lang="en-US" sz="3200" dirty="0" err="1">
                <a:solidFill>
                  <a:srgbClr val="FF0000"/>
                </a:solidFill>
                <a:latin typeface="Calibri" pitchFamily="34" charset="0"/>
              </a:rPr>
              <a:t>Ericaceae</a:t>
            </a:r>
            <a:r>
              <a:rPr lang="en-US" sz="3200" dirty="0">
                <a:solidFill>
                  <a:srgbClr val="FF0000"/>
                </a:solidFill>
                <a:latin typeface="Calibri" pitchFamily="34" charset="0"/>
              </a:rPr>
              <a:t> </a:t>
            </a:r>
            <a:endParaRPr lang="en-US" sz="3200" dirty="0">
              <a:solidFill>
                <a:srgbClr val="FF0000"/>
              </a:solidFill>
            </a:endParaRPr>
          </a:p>
        </p:txBody>
      </p:sp>
      <p:pic>
        <p:nvPicPr>
          <p:cNvPr id="40963" name="Picture 2"/>
          <p:cNvPicPr>
            <a:picLocks noChangeAspect="1" noChangeArrowheads="1"/>
          </p:cNvPicPr>
          <p:nvPr/>
        </p:nvPicPr>
        <p:blipFill>
          <a:blip r:embed="rId2" cstate="print"/>
          <a:srcRect/>
          <a:stretch>
            <a:fillRect/>
          </a:stretch>
        </p:blipFill>
        <p:spPr bwMode="auto">
          <a:xfrm>
            <a:off x="1143000" y="1600200"/>
            <a:ext cx="2057400" cy="2505075"/>
          </a:xfrm>
          <a:prstGeom prst="rect">
            <a:avLst/>
          </a:prstGeom>
          <a:noFill/>
          <a:ln w="9525">
            <a:noFill/>
            <a:miter lim="800000"/>
            <a:headEnd/>
            <a:tailEnd/>
          </a:ln>
        </p:spPr>
      </p:pic>
      <p:pic>
        <p:nvPicPr>
          <p:cNvPr id="40964" name="Picture 3"/>
          <p:cNvPicPr>
            <a:picLocks noChangeAspect="1" noChangeArrowheads="1"/>
          </p:cNvPicPr>
          <p:nvPr/>
        </p:nvPicPr>
        <p:blipFill>
          <a:blip r:embed="rId3" cstate="print"/>
          <a:srcRect/>
          <a:stretch>
            <a:fillRect/>
          </a:stretch>
        </p:blipFill>
        <p:spPr bwMode="auto">
          <a:xfrm>
            <a:off x="5943600" y="2057400"/>
            <a:ext cx="2133600" cy="206851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 calcmode="lin" valueType="num">
                                      <p:cBhvr>
                                        <p:cTn id="7" dur="500" fill="hold"/>
                                        <p:tgtEl>
                                          <p:spTgt spid="40962">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40962">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40962">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4096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40963"/>
                                        </p:tgtEl>
                                        <p:attrNameLst>
                                          <p:attrName>style.visibility</p:attrName>
                                        </p:attrNameLst>
                                      </p:cBhvr>
                                      <p:to>
                                        <p:strVal val="visible"/>
                                      </p:to>
                                    </p:set>
                                    <p:anim calcmode="lin" valueType="num">
                                      <p:cBhvr>
                                        <p:cTn id="16" dur="500" fill="hold"/>
                                        <p:tgtEl>
                                          <p:spTgt spid="40963"/>
                                        </p:tgtEl>
                                        <p:attrNameLst>
                                          <p:attrName>ppt_w</p:attrName>
                                        </p:attrNameLst>
                                      </p:cBhvr>
                                      <p:tavLst>
                                        <p:tav tm="0">
                                          <p:val>
                                            <p:strVal val="#ppt_w*2.5"/>
                                          </p:val>
                                        </p:tav>
                                        <p:tav tm="100000">
                                          <p:val>
                                            <p:strVal val="#ppt_w"/>
                                          </p:val>
                                        </p:tav>
                                      </p:tavLst>
                                    </p:anim>
                                    <p:anim calcmode="lin" valueType="num">
                                      <p:cBhvr>
                                        <p:cTn id="17" dur="500" fill="hold"/>
                                        <p:tgtEl>
                                          <p:spTgt spid="40963"/>
                                        </p:tgtEl>
                                        <p:attrNameLst>
                                          <p:attrName>ppt_h</p:attrName>
                                        </p:attrNameLst>
                                      </p:cBhvr>
                                      <p:tavLst>
                                        <p:tav tm="0">
                                          <p:val>
                                            <p:strVal val="#ppt_h*0.01"/>
                                          </p:val>
                                        </p:tav>
                                        <p:tav tm="100000">
                                          <p:val>
                                            <p:strVal val="#ppt_h"/>
                                          </p:val>
                                        </p:tav>
                                      </p:tavLst>
                                    </p:anim>
                                    <p:anim calcmode="lin" valueType="num">
                                      <p:cBhvr>
                                        <p:cTn id="18" dur="500" fill="hold"/>
                                        <p:tgtEl>
                                          <p:spTgt spid="40963"/>
                                        </p:tgtEl>
                                        <p:attrNameLst>
                                          <p:attrName>ppt_x</p:attrName>
                                        </p:attrNameLst>
                                      </p:cBhvr>
                                      <p:tavLst>
                                        <p:tav tm="0">
                                          <p:val>
                                            <p:strVal val="#ppt_x"/>
                                          </p:val>
                                        </p:tav>
                                        <p:tav tm="100000">
                                          <p:val>
                                            <p:strVal val="#ppt_x"/>
                                          </p:val>
                                        </p:tav>
                                      </p:tavLst>
                                    </p:anim>
                                    <p:anim calcmode="lin" valueType="num">
                                      <p:cBhvr>
                                        <p:cTn id="19" dur="500" fill="hold"/>
                                        <p:tgtEl>
                                          <p:spTgt spid="40963"/>
                                        </p:tgtEl>
                                        <p:attrNameLst>
                                          <p:attrName>ppt_y</p:attrName>
                                        </p:attrNameLst>
                                      </p:cBhvr>
                                      <p:tavLst>
                                        <p:tav tm="0">
                                          <p:val>
                                            <p:strVal val="#ppt_h+1"/>
                                          </p:val>
                                        </p:tav>
                                        <p:tav tm="100000">
                                          <p:val>
                                            <p:strVal val="#ppt_y"/>
                                          </p:val>
                                        </p:tav>
                                      </p:tavLst>
                                    </p:anim>
                                    <p:animEffect transition="in" filter="fade">
                                      <p:cBhvr>
                                        <p:cTn id="20" dur="500"/>
                                        <p:tgtEl>
                                          <p:spTgt spid="4096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0962">
                                            <p:txEl>
                                              <p:pRg st="7" end="7"/>
                                            </p:txEl>
                                          </p:spTgt>
                                        </p:tgtEl>
                                        <p:attrNameLst>
                                          <p:attrName>style.visibility</p:attrName>
                                        </p:attrNameLst>
                                      </p:cBhvr>
                                      <p:to>
                                        <p:strVal val="visible"/>
                                      </p:to>
                                    </p:set>
                                    <p:anim calcmode="lin" valueType="num">
                                      <p:cBhvr>
                                        <p:cTn id="25" dur="500" fill="hold"/>
                                        <p:tgtEl>
                                          <p:spTgt spid="40962">
                                            <p:txEl>
                                              <p:pRg st="7" end="7"/>
                                            </p:txEl>
                                          </p:spTgt>
                                        </p:tgtEl>
                                        <p:attrNameLst>
                                          <p:attrName>ppt_w</p:attrName>
                                        </p:attrNameLst>
                                      </p:cBhvr>
                                      <p:tavLst>
                                        <p:tav tm="0">
                                          <p:val>
                                            <p:strVal val="#ppt_w*0.05"/>
                                          </p:val>
                                        </p:tav>
                                        <p:tav tm="100000">
                                          <p:val>
                                            <p:strVal val="#ppt_w"/>
                                          </p:val>
                                        </p:tav>
                                      </p:tavLst>
                                    </p:anim>
                                    <p:anim calcmode="lin" valueType="num">
                                      <p:cBhvr>
                                        <p:cTn id="26" dur="500" fill="hold"/>
                                        <p:tgtEl>
                                          <p:spTgt spid="40962">
                                            <p:txEl>
                                              <p:pRg st="7" end="7"/>
                                            </p:txEl>
                                          </p:spTgt>
                                        </p:tgtEl>
                                        <p:attrNameLst>
                                          <p:attrName>ppt_h</p:attrName>
                                        </p:attrNameLst>
                                      </p:cBhvr>
                                      <p:tavLst>
                                        <p:tav tm="0">
                                          <p:val>
                                            <p:strVal val="#ppt_h"/>
                                          </p:val>
                                        </p:tav>
                                        <p:tav tm="100000">
                                          <p:val>
                                            <p:strVal val="#ppt_h"/>
                                          </p:val>
                                        </p:tav>
                                      </p:tavLst>
                                    </p:anim>
                                    <p:anim calcmode="lin" valueType="num">
                                      <p:cBhvr>
                                        <p:cTn id="27" dur="500" fill="hold"/>
                                        <p:tgtEl>
                                          <p:spTgt spid="40962">
                                            <p:txEl>
                                              <p:pRg st="7" end="7"/>
                                            </p:txEl>
                                          </p:spTgt>
                                        </p:tgtEl>
                                        <p:attrNameLst>
                                          <p:attrName>ppt_x</p:attrName>
                                        </p:attrNameLst>
                                      </p:cBhvr>
                                      <p:tavLst>
                                        <p:tav tm="0">
                                          <p:val>
                                            <p:strVal val="#ppt_x-.2"/>
                                          </p:val>
                                        </p:tav>
                                        <p:tav tm="100000">
                                          <p:val>
                                            <p:strVal val="#ppt_x"/>
                                          </p:val>
                                        </p:tav>
                                      </p:tavLst>
                                    </p:anim>
                                    <p:anim calcmode="lin" valueType="num">
                                      <p:cBhvr>
                                        <p:cTn id="28" dur="500" fill="hold"/>
                                        <p:tgtEl>
                                          <p:spTgt spid="40962">
                                            <p:txEl>
                                              <p:pRg st="7" end="7"/>
                                            </p:txEl>
                                          </p:spTgt>
                                        </p:tgtEl>
                                        <p:attrNameLst>
                                          <p:attrName>ppt_y</p:attrName>
                                        </p:attrNameLst>
                                      </p:cBhvr>
                                      <p:tavLst>
                                        <p:tav tm="0">
                                          <p:val>
                                            <p:strVal val="#ppt_y"/>
                                          </p:val>
                                        </p:tav>
                                        <p:tav tm="100000">
                                          <p:val>
                                            <p:strVal val="#ppt_y"/>
                                          </p:val>
                                        </p:tav>
                                      </p:tavLst>
                                    </p:anim>
                                    <p:animEffect transition="in" filter="fade">
                                      <p:cBhvr>
                                        <p:cTn id="29" dur="500"/>
                                        <p:tgtEl>
                                          <p:spTgt spid="40962">
                                            <p:txEl>
                                              <p:pRg st="7" end="7"/>
                                            </p:txEl>
                                          </p:spTgt>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40962">
                                            <p:txEl>
                                              <p:pRg st="8" end="8"/>
                                            </p:txEl>
                                          </p:spTgt>
                                        </p:tgtEl>
                                        <p:attrNameLst>
                                          <p:attrName>style.visibility</p:attrName>
                                        </p:attrNameLst>
                                      </p:cBhvr>
                                      <p:to>
                                        <p:strVal val="visible"/>
                                      </p:to>
                                    </p:set>
                                    <p:anim calcmode="lin" valueType="num">
                                      <p:cBhvr>
                                        <p:cTn id="32" dur="500" fill="hold"/>
                                        <p:tgtEl>
                                          <p:spTgt spid="40962">
                                            <p:txEl>
                                              <p:pRg st="8" end="8"/>
                                            </p:txEl>
                                          </p:spTgt>
                                        </p:tgtEl>
                                        <p:attrNameLst>
                                          <p:attrName>ppt_w</p:attrName>
                                        </p:attrNameLst>
                                      </p:cBhvr>
                                      <p:tavLst>
                                        <p:tav tm="0">
                                          <p:val>
                                            <p:strVal val="#ppt_w*0.05"/>
                                          </p:val>
                                        </p:tav>
                                        <p:tav tm="100000">
                                          <p:val>
                                            <p:strVal val="#ppt_w"/>
                                          </p:val>
                                        </p:tav>
                                      </p:tavLst>
                                    </p:anim>
                                    <p:anim calcmode="lin" valueType="num">
                                      <p:cBhvr>
                                        <p:cTn id="33" dur="500" fill="hold"/>
                                        <p:tgtEl>
                                          <p:spTgt spid="40962">
                                            <p:txEl>
                                              <p:pRg st="8" end="8"/>
                                            </p:txEl>
                                          </p:spTgt>
                                        </p:tgtEl>
                                        <p:attrNameLst>
                                          <p:attrName>ppt_h</p:attrName>
                                        </p:attrNameLst>
                                      </p:cBhvr>
                                      <p:tavLst>
                                        <p:tav tm="0">
                                          <p:val>
                                            <p:strVal val="#ppt_h"/>
                                          </p:val>
                                        </p:tav>
                                        <p:tav tm="100000">
                                          <p:val>
                                            <p:strVal val="#ppt_h"/>
                                          </p:val>
                                        </p:tav>
                                      </p:tavLst>
                                    </p:anim>
                                    <p:anim calcmode="lin" valueType="num">
                                      <p:cBhvr>
                                        <p:cTn id="34" dur="500" fill="hold"/>
                                        <p:tgtEl>
                                          <p:spTgt spid="40962">
                                            <p:txEl>
                                              <p:pRg st="8" end="8"/>
                                            </p:txEl>
                                          </p:spTgt>
                                        </p:tgtEl>
                                        <p:attrNameLst>
                                          <p:attrName>ppt_x</p:attrName>
                                        </p:attrNameLst>
                                      </p:cBhvr>
                                      <p:tavLst>
                                        <p:tav tm="0">
                                          <p:val>
                                            <p:strVal val="#ppt_x-.2"/>
                                          </p:val>
                                        </p:tav>
                                        <p:tav tm="100000">
                                          <p:val>
                                            <p:strVal val="#ppt_x"/>
                                          </p:val>
                                        </p:tav>
                                      </p:tavLst>
                                    </p:anim>
                                    <p:anim calcmode="lin" valueType="num">
                                      <p:cBhvr>
                                        <p:cTn id="35" dur="500" fill="hold"/>
                                        <p:tgtEl>
                                          <p:spTgt spid="40962">
                                            <p:txEl>
                                              <p:pRg st="8" end="8"/>
                                            </p:txEl>
                                          </p:spTgt>
                                        </p:tgtEl>
                                        <p:attrNameLst>
                                          <p:attrName>ppt_y</p:attrName>
                                        </p:attrNameLst>
                                      </p:cBhvr>
                                      <p:tavLst>
                                        <p:tav tm="0">
                                          <p:val>
                                            <p:strVal val="#ppt_y"/>
                                          </p:val>
                                        </p:tav>
                                        <p:tav tm="100000">
                                          <p:val>
                                            <p:strVal val="#ppt_y"/>
                                          </p:val>
                                        </p:tav>
                                      </p:tavLst>
                                    </p:anim>
                                    <p:animEffect transition="in" filter="fade">
                                      <p:cBhvr>
                                        <p:cTn id="36" dur="500"/>
                                        <p:tgtEl>
                                          <p:spTgt spid="4096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40964"/>
                                        </p:tgtEl>
                                        <p:attrNameLst>
                                          <p:attrName>style.visibility</p:attrName>
                                        </p:attrNameLst>
                                      </p:cBhvr>
                                      <p:to>
                                        <p:strVal val="visible"/>
                                      </p:to>
                                    </p:set>
                                    <p:anim calcmode="lin" valueType="num">
                                      <p:cBhvr>
                                        <p:cTn id="41" dur="500" fill="hold"/>
                                        <p:tgtEl>
                                          <p:spTgt spid="40964"/>
                                        </p:tgtEl>
                                        <p:attrNameLst>
                                          <p:attrName>ppt_w</p:attrName>
                                        </p:attrNameLst>
                                      </p:cBhvr>
                                      <p:tavLst>
                                        <p:tav tm="0">
                                          <p:val>
                                            <p:strVal val="#ppt_w*0.05"/>
                                          </p:val>
                                        </p:tav>
                                        <p:tav tm="100000">
                                          <p:val>
                                            <p:strVal val="#ppt_w"/>
                                          </p:val>
                                        </p:tav>
                                      </p:tavLst>
                                    </p:anim>
                                    <p:anim calcmode="lin" valueType="num">
                                      <p:cBhvr>
                                        <p:cTn id="42" dur="500" fill="hold"/>
                                        <p:tgtEl>
                                          <p:spTgt spid="40964"/>
                                        </p:tgtEl>
                                        <p:attrNameLst>
                                          <p:attrName>ppt_h</p:attrName>
                                        </p:attrNameLst>
                                      </p:cBhvr>
                                      <p:tavLst>
                                        <p:tav tm="0">
                                          <p:val>
                                            <p:strVal val="#ppt_h"/>
                                          </p:val>
                                        </p:tav>
                                        <p:tav tm="100000">
                                          <p:val>
                                            <p:strVal val="#ppt_h"/>
                                          </p:val>
                                        </p:tav>
                                      </p:tavLst>
                                    </p:anim>
                                    <p:anim calcmode="lin" valueType="num">
                                      <p:cBhvr>
                                        <p:cTn id="43" dur="500" fill="hold"/>
                                        <p:tgtEl>
                                          <p:spTgt spid="40964"/>
                                        </p:tgtEl>
                                        <p:attrNameLst>
                                          <p:attrName>ppt_x</p:attrName>
                                        </p:attrNameLst>
                                      </p:cBhvr>
                                      <p:tavLst>
                                        <p:tav tm="0">
                                          <p:val>
                                            <p:strVal val="#ppt_x-.2"/>
                                          </p:val>
                                        </p:tav>
                                        <p:tav tm="100000">
                                          <p:val>
                                            <p:strVal val="#ppt_x"/>
                                          </p:val>
                                        </p:tav>
                                      </p:tavLst>
                                    </p:anim>
                                    <p:anim calcmode="lin" valueType="num">
                                      <p:cBhvr>
                                        <p:cTn id="44" dur="500" fill="hold"/>
                                        <p:tgtEl>
                                          <p:spTgt spid="40964"/>
                                        </p:tgtEl>
                                        <p:attrNameLst>
                                          <p:attrName>ppt_y</p:attrName>
                                        </p:attrNameLst>
                                      </p:cBhvr>
                                      <p:tavLst>
                                        <p:tav tm="0">
                                          <p:val>
                                            <p:strVal val="#ppt_y"/>
                                          </p:val>
                                        </p:tav>
                                        <p:tav tm="100000">
                                          <p:val>
                                            <p:strVal val="#ppt_y"/>
                                          </p:val>
                                        </p:tav>
                                      </p:tavLst>
                                    </p:anim>
                                    <p:animEffect transition="in" filter="fade">
                                      <p:cBhvr>
                                        <p:cTn id="45"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457200" y="990600"/>
            <a:ext cx="7924800" cy="2062163"/>
          </a:xfrm>
          <a:prstGeom prst="rect">
            <a:avLst/>
          </a:prstGeom>
          <a:noFill/>
          <a:ln w="9525">
            <a:noFill/>
            <a:miter lim="800000"/>
            <a:headEnd/>
            <a:tailEnd/>
          </a:ln>
        </p:spPr>
        <p:txBody>
          <a:bodyPr anchor="ctr">
            <a:spAutoFit/>
          </a:bodyPr>
          <a:lstStyle/>
          <a:p>
            <a:pPr algn="r" rtl="1" eaLnBrk="0" hangingPunct="0">
              <a:buFontTx/>
              <a:buChar char="•"/>
            </a:pPr>
            <a:r>
              <a:rPr lang="ar-SA" sz="3200">
                <a:latin typeface="Calibri" pitchFamily="34" charset="0"/>
              </a:rPr>
              <a:t>التويج الناقوسي </a:t>
            </a:r>
            <a:r>
              <a:rPr lang="en-US" sz="3200">
                <a:solidFill>
                  <a:srgbClr val="FF0000"/>
                </a:solidFill>
                <a:latin typeface="Calibri" pitchFamily="34" charset="0"/>
              </a:rPr>
              <a:t>campanulate</a:t>
            </a:r>
            <a:endParaRPr lang="en-US" sz="3200">
              <a:solidFill>
                <a:srgbClr val="FF0000"/>
              </a:solidFill>
            </a:endParaRPr>
          </a:p>
          <a:p>
            <a:pPr algn="just" rtl="1" eaLnBrk="0" hangingPunct="0"/>
            <a:r>
              <a:rPr lang="ar-SA" sz="3200">
                <a:latin typeface="Calibri" pitchFamily="34" charset="0"/>
              </a:rPr>
              <a:t>حيث يتخذ التويج شكل الناقوس فالأنبوبة التويجية طولها مثل عرضها أو أطول قليلاً ولها فصوص كما في كمبانيولا </a:t>
            </a:r>
            <a:r>
              <a:rPr lang="en-US" sz="3200">
                <a:solidFill>
                  <a:srgbClr val="FF0000"/>
                </a:solidFill>
                <a:latin typeface="Calibri" pitchFamily="34" charset="0"/>
              </a:rPr>
              <a:t>campanula</a:t>
            </a:r>
            <a:r>
              <a:rPr lang="ar-SA" sz="3200">
                <a:latin typeface="Calibri" pitchFamily="34" charset="0"/>
              </a:rPr>
              <a:t> .</a:t>
            </a:r>
            <a:endParaRPr lang="ar-SA" sz="3200"/>
          </a:p>
        </p:txBody>
      </p:sp>
      <p:pic>
        <p:nvPicPr>
          <p:cNvPr id="41987" name="Picture 4"/>
          <p:cNvPicPr>
            <a:picLocks noChangeAspect="1" noChangeArrowheads="1"/>
          </p:cNvPicPr>
          <p:nvPr/>
        </p:nvPicPr>
        <p:blipFill>
          <a:blip r:embed="rId2" cstate="print"/>
          <a:srcRect/>
          <a:stretch>
            <a:fillRect/>
          </a:stretch>
        </p:blipFill>
        <p:spPr bwMode="auto">
          <a:xfrm>
            <a:off x="1066800" y="3233738"/>
            <a:ext cx="3505200" cy="24828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Scale>
                                      <p:cBhvr>
                                        <p:cTn id="7" dur="1000" decel="50000" fill="hold">
                                          <p:stCondLst>
                                            <p:cond delay="0"/>
                                          </p:stCondLst>
                                        </p:cTn>
                                        <p:tgtEl>
                                          <p:spTgt spid="4198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986">
                                            <p:txEl>
                                              <p:pRg st="0" end="0"/>
                                            </p:txEl>
                                          </p:spTgt>
                                        </p:tgtEl>
                                        <p:attrNameLst>
                                          <p:attrName>ppt_x</p:attrName>
                                          <p:attrName>ppt_y</p:attrName>
                                        </p:attrNameLst>
                                      </p:cBhvr>
                                    </p:animMotion>
                                    <p:animEffect transition="in" filter="fade">
                                      <p:cBhvr>
                                        <p:cTn id="9" dur="1000"/>
                                        <p:tgtEl>
                                          <p:spTgt spid="4198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1986">
                                            <p:txEl>
                                              <p:pRg st="1" end="1"/>
                                            </p:txEl>
                                          </p:spTgt>
                                        </p:tgtEl>
                                        <p:attrNameLst>
                                          <p:attrName>style.visibility</p:attrName>
                                        </p:attrNameLst>
                                      </p:cBhvr>
                                      <p:to>
                                        <p:strVal val="visible"/>
                                      </p:to>
                                    </p:set>
                                    <p:animScale>
                                      <p:cBhvr>
                                        <p:cTn id="14" dur="1000" decel="50000" fill="hold">
                                          <p:stCondLst>
                                            <p:cond delay="0"/>
                                          </p:stCondLst>
                                        </p:cTn>
                                        <p:tgtEl>
                                          <p:spTgt spid="4198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1986">
                                            <p:txEl>
                                              <p:pRg st="1" end="1"/>
                                            </p:txEl>
                                          </p:spTgt>
                                        </p:tgtEl>
                                        <p:attrNameLst>
                                          <p:attrName>ppt_x</p:attrName>
                                          <p:attrName>ppt_y</p:attrName>
                                        </p:attrNameLst>
                                      </p:cBhvr>
                                    </p:animMotion>
                                    <p:animEffect transition="in" filter="fade">
                                      <p:cBhvr>
                                        <p:cTn id="16" dur="1000"/>
                                        <p:tgtEl>
                                          <p:spTgt spid="4198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1987"/>
                                        </p:tgtEl>
                                        <p:attrNameLst>
                                          <p:attrName>style.visibility</p:attrName>
                                        </p:attrNameLst>
                                      </p:cBhvr>
                                      <p:to>
                                        <p:strVal val="visible"/>
                                      </p:to>
                                    </p:set>
                                    <p:animScale>
                                      <p:cBhvr>
                                        <p:cTn id="21" dur="1000" decel="50000" fill="hold">
                                          <p:stCondLst>
                                            <p:cond delay="0"/>
                                          </p:stCondLst>
                                        </p:cTn>
                                        <p:tgtEl>
                                          <p:spTgt spid="419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987"/>
                                        </p:tgtEl>
                                        <p:attrNameLst>
                                          <p:attrName>ppt_x</p:attrName>
                                          <p:attrName>ppt_y</p:attrName>
                                        </p:attrNameLst>
                                      </p:cBhvr>
                                    </p:animMotion>
                                    <p:animEffect transition="in" filter="fade">
                                      <p:cBhvr>
                                        <p:cTn id="23"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3400" y="193675"/>
            <a:ext cx="7924800" cy="1570038"/>
          </a:xfrm>
          <a:prstGeom prst="rect">
            <a:avLst/>
          </a:prstGeom>
          <a:noFill/>
          <a:ln w="9525">
            <a:noFill/>
            <a:miter lim="800000"/>
            <a:headEnd/>
            <a:tailEnd/>
          </a:ln>
          <a:effectLst/>
        </p:spPr>
        <p:txBody>
          <a:bodyPr anchor="ctr">
            <a:spAutoFit/>
          </a:bodyPr>
          <a:lstStyle/>
          <a:p>
            <a:pPr marL="514350" indent="-514350" algn="r" rtl="1" eaLnBrk="0" hangingPunct="0">
              <a:buClr>
                <a:srgbClr val="FF0000"/>
              </a:buClr>
              <a:buFont typeface="+mj-lt"/>
              <a:buAutoNum type="arabicPeriod" startAt="2"/>
              <a:defRPr/>
            </a:pPr>
            <a:r>
              <a:rPr lang="ar-SA" sz="3200" b="1" dirty="0">
                <a:solidFill>
                  <a:srgbClr val="FF0000"/>
                </a:solidFill>
                <a:latin typeface="Calibri" pitchFamily="34" charset="0"/>
                <a:ea typeface="Calibri" pitchFamily="34" charset="0"/>
              </a:rPr>
              <a:t>عندما تكون البتلات منفصلة "سائبة":</a:t>
            </a:r>
            <a:endParaRPr lang="en-US" sz="3200" dirty="0">
              <a:solidFill>
                <a:srgbClr val="FF0000"/>
              </a:solidFill>
            </a:endParaRPr>
          </a:p>
          <a:p>
            <a:pPr algn="r" rtl="1" eaLnBrk="0" hangingPunct="0">
              <a:buFontTx/>
              <a:buChar char="•"/>
              <a:defRPr/>
            </a:pPr>
            <a:r>
              <a:rPr lang="ar-SA" sz="3200" dirty="0">
                <a:solidFill>
                  <a:srgbClr val="00FF00"/>
                </a:solidFill>
                <a:latin typeface="Calibri" pitchFamily="34" charset="0"/>
                <a:ea typeface="Calibri" pitchFamily="34" charset="0"/>
              </a:rPr>
              <a:t>التويج الوردي </a:t>
            </a:r>
            <a:r>
              <a:rPr lang="en-US" sz="3200" dirty="0" err="1" smtClean="0">
                <a:solidFill>
                  <a:srgbClr val="FF0000"/>
                </a:solidFill>
                <a:latin typeface="Calibri" pitchFamily="34" charset="0"/>
                <a:ea typeface="Calibri" pitchFamily="34" charset="0"/>
              </a:rPr>
              <a:t>Roseform</a:t>
            </a:r>
            <a:r>
              <a:rPr lang="en-US" sz="3200" dirty="0" smtClean="0">
                <a:solidFill>
                  <a:srgbClr val="FF0000"/>
                </a:solidFill>
                <a:latin typeface="Calibri" pitchFamily="34" charset="0"/>
                <a:ea typeface="Calibri" pitchFamily="34" charset="0"/>
              </a:rPr>
              <a:t> </a:t>
            </a:r>
            <a:r>
              <a:rPr lang="ar-SA" sz="3200" dirty="0" smtClean="0">
                <a:solidFill>
                  <a:srgbClr val="FF0000"/>
                </a:solidFill>
                <a:latin typeface="Calibri" pitchFamily="34" charset="0"/>
                <a:ea typeface="Calibri" pitchFamily="34" charset="0"/>
              </a:rPr>
              <a:t> </a:t>
            </a:r>
            <a:r>
              <a:rPr lang="ar-SA" sz="3200" dirty="0">
                <a:solidFill>
                  <a:srgbClr val="00FF00"/>
                </a:solidFill>
                <a:latin typeface="Calibri" pitchFamily="34" charset="0"/>
                <a:ea typeface="Calibri" pitchFamily="34" charset="0"/>
              </a:rPr>
              <a:t>مثل الورد.</a:t>
            </a:r>
            <a:endParaRPr lang="en-US" sz="3200" dirty="0">
              <a:solidFill>
                <a:srgbClr val="00FF00"/>
              </a:solidFill>
            </a:endParaRPr>
          </a:p>
          <a:p>
            <a:pPr algn="r" rtl="1" eaLnBrk="0" hangingPunct="0">
              <a:buFontTx/>
              <a:buChar char="•"/>
              <a:defRPr/>
            </a:pPr>
            <a:r>
              <a:rPr lang="ar-SA" sz="3200" dirty="0">
                <a:solidFill>
                  <a:srgbClr val="FFFF66"/>
                </a:solidFill>
                <a:latin typeface="Calibri" pitchFamily="34" charset="0"/>
                <a:ea typeface="Calibri" pitchFamily="34" charset="0"/>
              </a:rPr>
              <a:t>التويج الفراشي </a:t>
            </a:r>
            <a:r>
              <a:rPr lang="en-US" sz="3200" dirty="0" err="1" smtClean="0">
                <a:solidFill>
                  <a:srgbClr val="FF0000"/>
                </a:solidFill>
                <a:latin typeface="Calibri" pitchFamily="34" charset="0"/>
                <a:ea typeface="Calibri" pitchFamily="34" charset="0"/>
              </a:rPr>
              <a:t>Papilioform</a:t>
            </a:r>
            <a:r>
              <a:rPr lang="en-US" sz="3200" dirty="0" smtClean="0">
                <a:solidFill>
                  <a:srgbClr val="FF0000"/>
                </a:solidFill>
                <a:latin typeface="Calibri" pitchFamily="34" charset="0"/>
                <a:ea typeface="Calibri" pitchFamily="34" charset="0"/>
              </a:rPr>
              <a:t> </a:t>
            </a:r>
            <a:r>
              <a:rPr lang="ar-SA" sz="3200" dirty="0" smtClean="0">
                <a:solidFill>
                  <a:srgbClr val="FF0000"/>
                </a:solidFill>
                <a:latin typeface="Calibri" pitchFamily="34" charset="0"/>
                <a:ea typeface="Calibri" pitchFamily="34" charset="0"/>
              </a:rPr>
              <a:t> </a:t>
            </a:r>
            <a:r>
              <a:rPr lang="ar-SA" sz="3200" dirty="0">
                <a:solidFill>
                  <a:srgbClr val="FFFF66"/>
                </a:solidFill>
                <a:latin typeface="Calibri" pitchFamily="34" charset="0"/>
                <a:ea typeface="Calibri" pitchFamily="34" charset="0"/>
              </a:rPr>
              <a:t>مثل الفصيلة القرنية </a:t>
            </a:r>
            <a:endParaRPr lang="ar-SA" sz="3200" dirty="0">
              <a:solidFill>
                <a:srgbClr val="FFFF66"/>
              </a:solidFill>
            </a:endParaRPr>
          </a:p>
        </p:txBody>
      </p:sp>
      <p:pic>
        <p:nvPicPr>
          <p:cNvPr id="43011" name="Picture 2"/>
          <p:cNvPicPr>
            <a:picLocks noChangeAspect="1" noChangeArrowheads="1"/>
          </p:cNvPicPr>
          <p:nvPr/>
        </p:nvPicPr>
        <p:blipFill>
          <a:blip r:embed="rId2" cstate="print"/>
          <a:srcRect/>
          <a:stretch>
            <a:fillRect/>
          </a:stretch>
        </p:blipFill>
        <p:spPr bwMode="auto">
          <a:xfrm>
            <a:off x="5638800" y="1905000"/>
            <a:ext cx="2667000" cy="2517775"/>
          </a:xfrm>
          <a:prstGeom prst="rect">
            <a:avLst/>
          </a:prstGeom>
          <a:noFill/>
          <a:ln w="9525">
            <a:noFill/>
            <a:miter lim="800000"/>
            <a:headEnd/>
            <a:tailEnd/>
          </a:ln>
        </p:spPr>
      </p:pic>
      <p:pic>
        <p:nvPicPr>
          <p:cNvPr id="43012" name="Picture 3"/>
          <p:cNvPicPr>
            <a:picLocks noChangeAspect="1" noChangeArrowheads="1"/>
          </p:cNvPicPr>
          <p:nvPr/>
        </p:nvPicPr>
        <p:blipFill>
          <a:blip r:embed="rId3" cstate="print"/>
          <a:srcRect/>
          <a:stretch>
            <a:fillRect/>
          </a:stretch>
        </p:blipFill>
        <p:spPr bwMode="auto">
          <a:xfrm>
            <a:off x="381000" y="4114800"/>
            <a:ext cx="5070475" cy="24542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wipe(down)">
                                      <p:cBhvr>
                                        <p:cTn id="7" dur="580">
                                          <p:stCondLst>
                                            <p:cond delay="0"/>
                                          </p:stCondLst>
                                        </p:cTn>
                                        <p:tgtEl>
                                          <p:spTgt spid="48129">
                                            <p:txEl>
                                              <p:pRg st="0" end="0"/>
                                            </p:txEl>
                                          </p:spTgt>
                                        </p:tgtEl>
                                      </p:cBhvr>
                                    </p:animEffect>
                                    <p:anim calcmode="lin" valueType="num">
                                      <p:cBhvr>
                                        <p:cTn id="8" dur="1822" tmFilter="0,0; 0.14,0.36; 0.43,0.73; 0.71,0.91; 1.0,1.0">
                                          <p:stCondLst>
                                            <p:cond delay="0"/>
                                          </p:stCondLst>
                                        </p:cTn>
                                        <p:tgtEl>
                                          <p:spTgt spid="4812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12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12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12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12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8129">
                                            <p:txEl>
                                              <p:pRg st="0" end="0"/>
                                            </p:txEl>
                                          </p:spTgt>
                                        </p:tgtEl>
                                      </p:cBhvr>
                                      <p:to x="100000" y="60000"/>
                                    </p:animScale>
                                    <p:animScale>
                                      <p:cBhvr>
                                        <p:cTn id="14" dur="166" decel="50000">
                                          <p:stCondLst>
                                            <p:cond delay="676"/>
                                          </p:stCondLst>
                                        </p:cTn>
                                        <p:tgtEl>
                                          <p:spTgt spid="48129">
                                            <p:txEl>
                                              <p:pRg st="0" end="0"/>
                                            </p:txEl>
                                          </p:spTgt>
                                        </p:tgtEl>
                                      </p:cBhvr>
                                      <p:to x="100000" y="100000"/>
                                    </p:animScale>
                                    <p:animScale>
                                      <p:cBhvr>
                                        <p:cTn id="15" dur="26">
                                          <p:stCondLst>
                                            <p:cond delay="1312"/>
                                          </p:stCondLst>
                                        </p:cTn>
                                        <p:tgtEl>
                                          <p:spTgt spid="48129">
                                            <p:txEl>
                                              <p:pRg st="0" end="0"/>
                                            </p:txEl>
                                          </p:spTgt>
                                        </p:tgtEl>
                                      </p:cBhvr>
                                      <p:to x="100000" y="80000"/>
                                    </p:animScale>
                                    <p:animScale>
                                      <p:cBhvr>
                                        <p:cTn id="16" dur="166" decel="50000">
                                          <p:stCondLst>
                                            <p:cond delay="1338"/>
                                          </p:stCondLst>
                                        </p:cTn>
                                        <p:tgtEl>
                                          <p:spTgt spid="48129">
                                            <p:txEl>
                                              <p:pRg st="0" end="0"/>
                                            </p:txEl>
                                          </p:spTgt>
                                        </p:tgtEl>
                                      </p:cBhvr>
                                      <p:to x="100000" y="100000"/>
                                    </p:animScale>
                                    <p:animScale>
                                      <p:cBhvr>
                                        <p:cTn id="17" dur="26">
                                          <p:stCondLst>
                                            <p:cond delay="1642"/>
                                          </p:stCondLst>
                                        </p:cTn>
                                        <p:tgtEl>
                                          <p:spTgt spid="48129">
                                            <p:txEl>
                                              <p:pRg st="0" end="0"/>
                                            </p:txEl>
                                          </p:spTgt>
                                        </p:tgtEl>
                                      </p:cBhvr>
                                      <p:to x="100000" y="90000"/>
                                    </p:animScale>
                                    <p:animScale>
                                      <p:cBhvr>
                                        <p:cTn id="18" dur="166" decel="50000">
                                          <p:stCondLst>
                                            <p:cond delay="1668"/>
                                          </p:stCondLst>
                                        </p:cTn>
                                        <p:tgtEl>
                                          <p:spTgt spid="48129">
                                            <p:txEl>
                                              <p:pRg st="0" end="0"/>
                                            </p:txEl>
                                          </p:spTgt>
                                        </p:tgtEl>
                                      </p:cBhvr>
                                      <p:to x="100000" y="100000"/>
                                    </p:animScale>
                                    <p:animScale>
                                      <p:cBhvr>
                                        <p:cTn id="19" dur="26">
                                          <p:stCondLst>
                                            <p:cond delay="1808"/>
                                          </p:stCondLst>
                                        </p:cTn>
                                        <p:tgtEl>
                                          <p:spTgt spid="48129">
                                            <p:txEl>
                                              <p:pRg st="0" end="0"/>
                                            </p:txEl>
                                          </p:spTgt>
                                        </p:tgtEl>
                                      </p:cBhvr>
                                      <p:to x="100000" y="95000"/>
                                    </p:animScale>
                                    <p:animScale>
                                      <p:cBhvr>
                                        <p:cTn id="20" dur="166" decel="50000">
                                          <p:stCondLst>
                                            <p:cond delay="1834"/>
                                          </p:stCondLst>
                                        </p:cTn>
                                        <p:tgtEl>
                                          <p:spTgt spid="4812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48129">
                                            <p:txEl>
                                              <p:pRg st="1" end="1"/>
                                            </p:txEl>
                                          </p:spTgt>
                                        </p:tgtEl>
                                        <p:attrNameLst>
                                          <p:attrName>style.visibility</p:attrName>
                                        </p:attrNameLst>
                                      </p:cBhvr>
                                      <p:to>
                                        <p:strVal val="visible"/>
                                      </p:to>
                                    </p:set>
                                    <p:anim calcmode="lin" valueType="num">
                                      <p:cBhvr>
                                        <p:cTn id="25" dur="500" fill="hold"/>
                                        <p:tgtEl>
                                          <p:spTgt spid="48129">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48129">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48129">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48129">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4812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48129">
                                            <p:txEl>
                                              <p:pRg st="2" end="2"/>
                                            </p:txEl>
                                          </p:spTgt>
                                        </p:tgtEl>
                                        <p:attrNameLst>
                                          <p:attrName>style.visibility</p:attrName>
                                        </p:attrNameLst>
                                      </p:cBhvr>
                                      <p:to>
                                        <p:strVal val="visible"/>
                                      </p:to>
                                    </p:set>
                                    <p:anim calcmode="lin" valueType="num">
                                      <p:cBhvr>
                                        <p:cTn id="34" dur="500" fill="hold"/>
                                        <p:tgtEl>
                                          <p:spTgt spid="48129">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48129">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48129">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48129">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4812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011"/>
                                        </p:tgtEl>
                                        <p:attrNameLst>
                                          <p:attrName>style.visibility</p:attrName>
                                        </p:attrNameLst>
                                      </p:cBhvr>
                                      <p:to>
                                        <p:strVal val="visible"/>
                                      </p:to>
                                    </p:set>
                                    <p:anim calcmode="lin" valueType="num">
                                      <p:cBhvr additive="base">
                                        <p:cTn id="43" dur="500" fill="hold"/>
                                        <p:tgtEl>
                                          <p:spTgt spid="43011"/>
                                        </p:tgtEl>
                                        <p:attrNameLst>
                                          <p:attrName>ppt_x</p:attrName>
                                        </p:attrNameLst>
                                      </p:cBhvr>
                                      <p:tavLst>
                                        <p:tav tm="0">
                                          <p:val>
                                            <p:strVal val="#ppt_x"/>
                                          </p:val>
                                        </p:tav>
                                        <p:tav tm="100000">
                                          <p:val>
                                            <p:strVal val="#ppt_x"/>
                                          </p:val>
                                        </p:tav>
                                      </p:tavLst>
                                    </p:anim>
                                    <p:anim calcmode="lin" valueType="num">
                                      <p:cBhvr additive="base">
                                        <p:cTn id="44"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012"/>
                                        </p:tgtEl>
                                        <p:attrNameLst>
                                          <p:attrName>style.visibility</p:attrName>
                                        </p:attrNameLst>
                                      </p:cBhvr>
                                      <p:to>
                                        <p:strVal val="visible"/>
                                      </p:to>
                                    </p:set>
                                    <p:anim calcmode="lin" valueType="num">
                                      <p:cBhvr additive="base">
                                        <p:cTn id="49" dur="500" fill="hold"/>
                                        <p:tgtEl>
                                          <p:spTgt spid="43012"/>
                                        </p:tgtEl>
                                        <p:attrNameLst>
                                          <p:attrName>ppt_x</p:attrName>
                                        </p:attrNameLst>
                                      </p:cBhvr>
                                      <p:tavLst>
                                        <p:tav tm="0">
                                          <p:val>
                                            <p:strVal val="#ppt_x"/>
                                          </p:val>
                                        </p:tav>
                                        <p:tav tm="100000">
                                          <p:val>
                                            <p:strVal val="#ppt_x"/>
                                          </p:val>
                                        </p:tav>
                                      </p:tavLst>
                                    </p:anim>
                                    <p:anim calcmode="lin" valueType="num">
                                      <p:cBhvr additive="base">
                                        <p:cTn id="50"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447800" y="5029200"/>
            <a:ext cx="3276600" cy="584200"/>
          </a:xfrm>
          <a:prstGeom prst="rect">
            <a:avLst/>
          </a:prstGeom>
          <a:noFill/>
          <a:ln w="9525">
            <a:noFill/>
            <a:miter lim="800000"/>
            <a:headEnd/>
            <a:tailEnd/>
          </a:ln>
        </p:spPr>
        <p:txBody>
          <a:bodyPr anchor="ctr">
            <a:spAutoFit/>
          </a:bodyPr>
          <a:lstStyle/>
          <a:p>
            <a:pPr algn="r" rtl="1" eaLnBrk="0" hangingPunct="0">
              <a:buFontTx/>
              <a:buChar char="•"/>
            </a:pPr>
            <a:r>
              <a:rPr lang="ar-SA" sz="3200">
                <a:latin typeface="Calibri" pitchFamily="34" charset="0"/>
              </a:rPr>
              <a:t>او مقسمة </a:t>
            </a:r>
            <a:r>
              <a:rPr lang="en-US" sz="3200">
                <a:solidFill>
                  <a:srgbClr val="FF0000"/>
                </a:solidFill>
                <a:latin typeface="Calibri" pitchFamily="34" charset="0"/>
              </a:rPr>
              <a:t>Divided</a:t>
            </a:r>
            <a:r>
              <a:rPr lang="ar-SA" sz="3200">
                <a:latin typeface="Calibri" pitchFamily="34" charset="0"/>
              </a:rPr>
              <a:t>.</a:t>
            </a:r>
            <a:endParaRPr lang="en-US" sz="3200"/>
          </a:p>
        </p:txBody>
      </p:sp>
      <p:pic>
        <p:nvPicPr>
          <p:cNvPr id="44035" name="Picture 2"/>
          <p:cNvPicPr>
            <a:picLocks noChangeAspect="1" noChangeArrowheads="1"/>
          </p:cNvPicPr>
          <p:nvPr/>
        </p:nvPicPr>
        <p:blipFill>
          <a:blip r:embed="rId2" cstate="print"/>
          <a:srcRect/>
          <a:stretch>
            <a:fillRect/>
          </a:stretch>
        </p:blipFill>
        <p:spPr bwMode="auto">
          <a:xfrm>
            <a:off x="6324600" y="2667000"/>
            <a:ext cx="1524000" cy="1868488"/>
          </a:xfrm>
          <a:prstGeom prst="rect">
            <a:avLst/>
          </a:prstGeom>
          <a:noFill/>
          <a:ln w="9525">
            <a:noFill/>
            <a:miter lim="800000"/>
            <a:headEnd/>
            <a:tailEnd/>
          </a:ln>
        </p:spPr>
      </p:pic>
      <p:pic>
        <p:nvPicPr>
          <p:cNvPr id="44036" name="Picture 3"/>
          <p:cNvPicPr>
            <a:picLocks noChangeAspect="1" noChangeArrowheads="1"/>
          </p:cNvPicPr>
          <p:nvPr/>
        </p:nvPicPr>
        <p:blipFill>
          <a:blip r:embed="rId3" cstate="print"/>
          <a:srcRect/>
          <a:stretch>
            <a:fillRect/>
          </a:stretch>
        </p:blipFill>
        <p:spPr bwMode="auto">
          <a:xfrm>
            <a:off x="1524000" y="228600"/>
            <a:ext cx="1447800" cy="1736725"/>
          </a:xfrm>
          <a:prstGeom prst="rect">
            <a:avLst/>
          </a:prstGeom>
          <a:noFill/>
          <a:ln w="9525">
            <a:noFill/>
            <a:miter lim="800000"/>
            <a:headEnd/>
            <a:tailEnd/>
          </a:ln>
        </p:spPr>
      </p:pic>
      <p:pic>
        <p:nvPicPr>
          <p:cNvPr id="44037" name="Picture 4"/>
          <p:cNvPicPr>
            <a:picLocks noChangeAspect="1" noChangeArrowheads="1"/>
          </p:cNvPicPr>
          <p:nvPr/>
        </p:nvPicPr>
        <p:blipFill>
          <a:blip r:embed="rId4" cstate="print"/>
          <a:srcRect/>
          <a:stretch>
            <a:fillRect/>
          </a:stretch>
        </p:blipFill>
        <p:spPr bwMode="auto">
          <a:xfrm>
            <a:off x="1752600" y="2667000"/>
            <a:ext cx="1524000" cy="1793875"/>
          </a:xfrm>
          <a:prstGeom prst="rect">
            <a:avLst/>
          </a:prstGeom>
          <a:noFill/>
          <a:ln w="9525">
            <a:noFill/>
            <a:miter lim="800000"/>
            <a:headEnd/>
            <a:tailEnd/>
          </a:ln>
        </p:spPr>
      </p:pic>
      <p:pic>
        <p:nvPicPr>
          <p:cNvPr id="44038" name="Picture 5"/>
          <p:cNvPicPr>
            <a:picLocks noChangeAspect="1" noChangeArrowheads="1"/>
          </p:cNvPicPr>
          <p:nvPr/>
        </p:nvPicPr>
        <p:blipFill>
          <a:blip r:embed="rId5" cstate="print"/>
          <a:srcRect/>
          <a:stretch>
            <a:fillRect/>
          </a:stretch>
        </p:blipFill>
        <p:spPr bwMode="auto">
          <a:xfrm>
            <a:off x="4800600" y="5105400"/>
            <a:ext cx="1146175" cy="1600200"/>
          </a:xfrm>
          <a:prstGeom prst="rect">
            <a:avLst/>
          </a:prstGeom>
          <a:noFill/>
          <a:ln w="9525">
            <a:noFill/>
            <a:miter lim="800000"/>
            <a:headEnd/>
            <a:tailEnd/>
          </a:ln>
        </p:spPr>
      </p:pic>
      <p:pic>
        <p:nvPicPr>
          <p:cNvPr id="44039" name="Picture 6"/>
          <p:cNvPicPr>
            <a:picLocks noChangeAspect="1" noChangeArrowheads="1"/>
          </p:cNvPicPr>
          <p:nvPr/>
        </p:nvPicPr>
        <p:blipFill>
          <a:blip r:embed="rId6" cstate="print"/>
          <a:srcRect/>
          <a:stretch>
            <a:fillRect/>
          </a:stretch>
        </p:blipFill>
        <p:spPr bwMode="auto">
          <a:xfrm>
            <a:off x="381000" y="5029200"/>
            <a:ext cx="1320800" cy="1703388"/>
          </a:xfrm>
          <a:prstGeom prst="rect">
            <a:avLst/>
          </a:prstGeom>
          <a:noFill/>
          <a:ln w="9525">
            <a:noFill/>
            <a:miter lim="800000"/>
            <a:headEnd/>
            <a:tailEnd/>
          </a:ln>
        </p:spPr>
      </p:pic>
      <p:sp>
        <p:nvSpPr>
          <p:cNvPr id="44040" name="Rectangle 11"/>
          <p:cNvSpPr>
            <a:spLocks noChangeArrowheads="1"/>
          </p:cNvSpPr>
          <p:nvPr/>
        </p:nvSpPr>
        <p:spPr bwMode="auto">
          <a:xfrm>
            <a:off x="3276600" y="228600"/>
            <a:ext cx="5675313" cy="1077913"/>
          </a:xfrm>
          <a:prstGeom prst="rect">
            <a:avLst/>
          </a:prstGeom>
          <a:noFill/>
          <a:ln w="9525">
            <a:noFill/>
            <a:miter lim="800000"/>
            <a:headEnd/>
            <a:tailEnd/>
          </a:ln>
        </p:spPr>
        <p:txBody>
          <a:bodyPr>
            <a:spAutoFit/>
          </a:bodyPr>
          <a:lstStyle/>
          <a:p>
            <a:pPr algn="r" rtl="1" eaLnBrk="0" hangingPunct="0">
              <a:buFontTx/>
              <a:buChar char="•"/>
            </a:pPr>
            <a:r>
              <a:rPr lang="ar-SA" sz="3200">
                <a:solidFill>
                  <a:srgbClr val="FFFFFF"/>
                </a:solidFill>
                <a:latin typeface="Calibri" pitchFamily="34" charset="0"/>
              </a:rPr>
              <a:t>قد نجد حافة البتلات أما مسننة </a:t>
            </a:r>
            <a:r>
              <a:rPr lang="en-US" sz="3200">
                <a:solidFill>
                  <a:srgbClr val="FF0000"/>
                </a:solidFill>
                <a:latin typeface="Calibri" pitchFamily="34" charset="0"/>
              </a:rPr>
              <a:t>Toothed  </a:t>
            </a:r>
            <a:endParaRPr lang="ar-SA" sz="3200">
              <a:solidFill>
                <a:srgbClr val="FF0000"/>
              </a:solidFill>
              <a:latin typeface="Calibri" pitchFamily="34" charset="0"/>
            </a:endParaRPr>
          </a:p>
        </p:txBody>
      </p:sp>
      <p:sp>
        <p:nvSpPr>
          <p:cNvPr id="44041" name="Rectangle 12"/>
          <p:cNvSpPr>
            <a:spLocks noChangeArrowheads="1"/>
          </p:cNvSpPr>
          <p:nvPr/>
        </p:nvSpPr>
        <p:spPr bwMode="auto">
          <a:xfrm>
            <a:off x="5562600" y="2057400"/>
            <a:ext cx="3352800" cy="584200"/>
          </a:xfrm>
          <a:prstGeom prst="rect">
            <a:avLst/>
          </a:prstGeom>
          <a:noFill/>
          <a:ln w="9525">
            <a:noFill/>
            <a:miter lim="800000"/>
            <a:headEnd/>
            <a:tailEnd/>
          </a:ln>
        </p:spPr>
        <p:txBody>
          <a:bodyPr>
            <a:spAutoFit/>
          </a:bodyPr>
          <a:lstStyle/>
          <a:p>
            <a:pPr algn="r" rtl="1" eaLnBrk="0" hangingPunct="0">
              <a:buFontTx/>
              <a:buChar char="•"/>
            </a:pPr>
            <a:r>
              <a:rPr lang="ar-SA" sz="3200">
                <a:solidFill>
                  <a:srgbClr val="FFFFFF"/>
                </a:solidFill>
                <a:latin typeface="Calibri" pitchFamily="34" charset="0"/>
              </a:rPr>
              <a:t>أو مفصصة </a:t>
            </a:r>
            <a:r>
              <a:rPr lang="en-US" sz="3200">
                <a:solidFill>
                  <a:srgbClr val="FF0000"/>
                </a:solidFill>
                <a:latin typeface="Calibri" pitchFamily="34" charset="0"/>
              </a:rPr>
              <a:t>Lobed </a:t>
            </a:r>
            <a:endParaRPr lang="ar-SA" sz="3200">
              <a:solidFill>
                <a:srgbClr val="FF0000"/>
              </a:solidFill>
              <a:latin typeface="Calibri" pitchFamily="34" charset="0"/>
            </a:endParaRPr>
          </a:p>
        </p:txBody>
      </p:sp>
      <p:sp>
        <p:nvSpPr>
          <p:cNvPr id="44042" name="Rectangle 13"/>
          <p:cNvSpPr>
            <a:spLocks noChangeArrowheads="1"/>
          </p:cNvSpPr>
          <p:nvPr/>
        </p:nvSpPr>
        <p:spPr bwMode="auto">
          <a:xfrm>
            <a:off x="838200" y="2133600"/>
            <a:ext cx="3490913" cy="584200"/>
          </a:xfrm>
          <a:prstGeom prst="rect">
            <a:avLst/>
          </a:prstGeom>
          <a:noFill/>
          <a:ln w="9525">
            <a:noFill/>
            <a:miter lim="800000"/>
            <a:headEnd/>
            <a:tailEnd/>
          </a:ln>
        </p:spPr>
        <p:txBody>
          <a:bodyPr>
            <a:spAutoFit/>
          </a:bodyPr>
          <a:lstStyle/>
          <a:p>
            <a:pPr algn="r" rtl="1" eaLnBrk="0" hangingPunct="0">
              <a:buFontTx/>
              <a:buChar char="•"/>
            </a:pPr>
            <a:r>
              <a:rPr lang="ar-SA" sz="3200">
                <a:solidFill>
                  <a:srgbClr val="FFFFFF"/>
                </a:solidFill>
                <a:latin typeface="Calibri" pitchFamily="34" charset="0"/>
              </a:rPr>
              <a:t>أو مكهوفة </a:t>
            </a:r>
            <a:r>
              <a:rPr lang="en-US" sz="3200">
                <a:solidFill>
                  <a:srgbClr val="FF0000"/>
                </a:solidFill>
                <a:latin typeface="Calibri" pitchFamily="34" charset="0"/>
              </a:rPr>
              <a:t>cleft </a:t>
            </a:r>
            <a:r>
              <a:rPr lang="ar-SA" sz="3200">
                <a:solidFill>
                  <a:srgbClr val="FF0000"/>
                </a:solidFill>
                <a:latin typeface="Calibri" pitchFamily="34" charset="0"/>
              </a:rPr>
              <a:t> </a:t>
            </a:r>
          </a:p>
        </p:txBody>
      </p:sp>
      <p:sp>
        <p:nvSpPr>
          <p:cNvPr id="44043" name="Rectangle 14"/>
          <p:cNvSpPr>
            <a:spLocks noChangeArrowheads="1"/>
          </p:cNvSpPr>
          <p:nvPr/>
        </p:nvSpPr>
        <p:spPr bwMode="auto">
          <a:xfrm>
            <a:off x="5638800" y="4953000"/>
            <a:ext cx="3260725" cy="584200"/>
          </a:xfrm>
          <a:prstGeom prst="rect">
            <a:avLst/>
          </a:prstGeom>
          <a:noFill/>
          <a:ln w="9525">
            <a:noFill/>
            <a:miter lim="800000"/>
            <a:headEnd/>
            <a:tailEnd/>
          </a:ln>
        </p:spPr>
        <p:txBody>
          <a:bodyPr>
            <a:spAutoFit/>
          </a:bodyPr>
          <a:lstStyle/>
          <a:p>
            <a:pPr algn="r" rtl="1" eaLnBrk="0" hangingPunct="0">
              <a:buFontTx/>
              <a:buChar char="•"/>
            </a:pPr>
            <a:r>
              <a:rPr lang="ar-SA" sz="3200">
                <a:solidFill>
                  <a:srgbClr val="FFFFFF"/>
                </a:solidFill>
                <a:latin typeface="Calibri" pitchFamily="34" charset="0"/>
              </a:rPr>
              <a:t>أو مجزئة </a:t>
            </a:r>
            <a:r>
              <a:rPr lang="en-US" sz="3200">
                <a:solidFill>
                  <a:srgbClr val="FF0000"/>
                </a:solidFill>
                <a:latin typeface="Calibri" pitchFamily="34" charset="0"/>
              </a:rPr>
              <a:t>parted </a:t>
            </a:r>
            <a:r>
              <a:rPr lang="ar-SA" sz="3200">
                <a:solidFill>
                  <a:srgbClr val="FF0000"/>
                </a:solidFill>
                <a:latin typeface="Calibri" pitchFamily="34" charset="0"/>
              </a:rPr>
              <a: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4040">
                                            <p:txEl>
                                              <p:pRg st="0" end="0"/>
                                            </p:txEl>
                                          </p:spTgt>
                                        </p:tgtEl>
                                        <p:attrNameLst>
                                          <p:attrName>style.visibility</p:attrName>
                                        </p:attrNameLst>
                                      </p:cBhvr>
                                      <p:to>
                                        <p:strVal val="visible"/>
                                      </p:to>
                                    </p:set>
                                    <p:animScale>
                                      <p:cBhvr>
                                        <p:cTn id="7" dur="1000" decel="50000" fill="hold">
                                          <p:stCondLst>
                                            <p:cond delay="0"/>
                                          </p:stCondLst>
                                        </p:cTn>
                                        <p:tgtEl>
                                          <p:spTgt spid="4404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040">
                                            <p:txEl>
                                              <p:pRg st="0" end="0"/>
                                            </p:txEl>
                                          </p:spTgt>
                                        </p:tgtEl>
                                        <p:attrNameLst>
                                          <p:attrName>ppt_x</p:attrName>
                                          <p:attrName>ppt_y</p:attrName>
                                        </p:attrNameLst>
                                      </p:cBhvr>
                                    </p:animMotion>
                                    <p:animEffect transition="in" filter="fade">
                                      <p:cBhvr>
                                        <p:cTn id="9" dur="1000"/>
                                        <p:tgtEl>
                                          <p:spTgt spid="4404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4036"/>
                                        </p:tgtEl>
                                        <p:attrNameLst>
                                          <p:attrName>style.visibility</p:attrName>
                                        </p:attrNameLst>
                                      </p:cBhvr>
                                      <p:to>
                                        <p:strVal val="visible"/>
                                      </p:to>
                                    </p:set>
                                    <p:animScale>
                                      <p:cBhvr>
                                        <p:cTn id="14" dur="1000" decel="50000" fill="hold">
                                          <p:stCondLst>
                                            <p:cond delay="0"/>
                                          </p:stCondLst>
                                        </p:cTn>
                                        <p:tgtEl>
                                          <p:spTgt spid="440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4036"/>
                                        </p:tgtEl>
                                        <p:attrNameLst>
                                          <p:attrName>ppt_x</p:attrName>
                                          <p:attrName>ppt_y</p:attrName>
                                        </p:attrNameLst>
                                      </p:cBhvr>
                                    </p:animMotion>
                                    <p:animEffect transition="in" filter="fade">
                                      <p:cBhvr>
                                        <p:cTn id="16" dur="1000"/>
                                        <p:tgtEl>
                                          <p:spTgt spid="4403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4041">
                                            <p:txEl>
                                              <p:pRg st="0" end="0"/>
                                            </p:txEl>
                                          </p:spTgt>
                                        </p:tgtEl>
                                        <p:attrNameLst>
                                          <p:attrName>style.visibility</p:attrName>
                                        </p:attrNameLst>
                                      </p:cBhvr>
                                      <p:to>
                                        <p:strVal val="visible"/>
                                      </p:to>
                                    </p:set>
                                    <p:anim calcmode="lin" valueType="num">
                                      <p:cBhvr>
                                        <p:cTn id="21" dur="1000" fill="hold"/>
                                        <p:tgtEl>
                                          <p:spTgt spid="44041">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4404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404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4035"/>
                                        </p:tgtEl>
                                        <p:attrNameLst>
                                          <p:attrName>style.visibility</p:attrName>
                                        </p:attrNameLst>
                                      </p:cBhvr>
                                      <p:to>
                                        <p:strVal val="visible"/>
                                      </p:to>
                                    </p:set>
                                    <p:anim calcmode="lin" valueType="num">
                                      <p:cBhvr>
                                        <p:cTn id="28" dur="1000" fill="hold"/>
                                        <p:tgtEl>
                                          <p:spTgt spid="44035"/>
                                        </p:tgtEl>
                                        <p:attrNameLst>
                                          <p:attrName>ppt_x</p:attrName>
                                        </p:attrNameLst>
                                      </p:cBhvr>
                                      <p:tavLst>
                                        <p:tav tm="0">
                                          <p:val>
                                            <p:strVal val="#ppt_x-.2"/>
                                          </p:val>
                                        </p:tav>
                                        <p:tav tm="100000">
                                          <p:val>
                                            <p:strVal val="#ppt_x"/>
                                          </p:val>
                                        </p:tav>
                                      </p:tavLst>
                                    </p:anim>
                                    <p:anim calcmode="lin" valueType="num">
                                      <p:cBhvr>
                                        <p:cTn id="29" dur="1000" fill="hold"/>
                                        <p:tgtEl>
                                          <p:spTgt spid="4403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403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4042">
                                            <p:txEl>
                                              <p:pRg st="0" end="0"/>
                                            </p:txEl>
                                          </p:spTgt>
                                        </p:tgtEl>
                                        <p:attrNameLst>
                                          <p:attrName>style.visibility</p:attrName>
                                        </p:attrNameLst>
                                      </p:cBhvr>
                                      <p:to>
                                        <p:strVal val="visible"/>
                                      </p:to>
                                    </p:set>
                                    <p:anim calcmode="lin" valueType="num">
                                      <p:cBhvr additive="base">
                                        <p:cTn id="35" dur="500" fill="hold"/>
                                        <p:tgtEl>
                                          <p:spTgt spid="4404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0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4037"/>
                                        </p:tgtEl>
                                        <p:attrNameLst>
                                          <p:attrName>style.visibility</p:attrName>
                                        </p:attrNameLst>
                                      </p:cBhvr>
                                      <p:to>
                                        <p:strVal val="visible"/>
                                      </p:to>
                                    </p:set>
                                    <p:anim calcmode="lin" valueType="num">
                                      <p:cBhvr additive="base">
                                        <p:cTn id="41" dur="500" fill="hold"/>
                                        <p:tgtEl>
                                          <p:spTgt spid="44037"/>
                                        </p:tgtEl>
                                        <p:attrNameLst>
                                          <p:attrName>ppt_x</p:attrName>
                                        </p:attrNameLst>
                                      </p:cBhvr>
                                      <p:tavLst>
                                        <p:tav tm="0">
                                          <p:val>
                                            <p:strVal val="#ppt_x"/>
                                          </p:val>
                                        </p:tav>
                                        <p:tav tm="100000">
                                          <p:val>
                                            <p:strVal val="#ppt_x"/>
                                          </p:val>
                                        </p:tav>
                                      </p:tavLst>
                                    </p:anim>
                                    <p:anim calcmode="lin" valueType="num">
                                      <p:cBhvr additive="base">
                                        <p:cTn id="42"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nodeType="clickEffect">
                                  <p:stCondLst>
                                    <p:cond delay="0"/>
                                  </p:stCondLst>
                                  <p:childTnLst>
                                    <p:set>
                                      <p:cBhvr>
                                        <p:cTn id="46" dur="1" fill="hold">
                                          <p:stCondLst>
                                            <p:cond delay="0"/>
                                          </p:stCondLst>
                                        </p:cTn>
                                        <p:tgtEl>
                                          <p:spTgt spid="44043">
                                            <p:txEl>
                                              <p:pRg st="0" end="0"/>
                                            </p:txEl>
                                          </p:spTgt>
                                        </p:tgtEl>
                                        <p:attrNameLst>
                                          <p:attrName>style.visibility</p:attrName>
                                        </p:attrNameLst>
                                      </p:cBhvr>
                                      <p:to>
                                        <p:strVal val="visible"/>
                                      </p:to>
                                    </p:set>
                                    <p:anim calcmode="lin" valueType="num">
                                      <p:cBhvr>
                                        <p:cTn id="47" dur="500" fill="hold"/>
                                        <p:tgtEl>
                                          <p:spTgt spid="44043">
                                            <p:txEl>
                                              <p:pRg st="0" end="0"/>
                                            </p:txEl>
                                          </p:spTgt>
                                        </p:tgtEl>
                                        <p:attrNameLst>
                                          <p:attrName>ppt_w</p:attrName>
                                        </p:attrNameLst>
                                      </p:cBhvr>
                                      <p:tavLst>
                                        <p:tav tm="0">
                                          <p:val>
                                            <p:strVal val="#ppt_w*0.05"/>
                                          </p:val>
                                        </p:tav>
                                        <p:tav tm="100000">
                                          <p:val>
                                            <p:strVal val="#ppt_w"/>
                                          </p:val>
                                        </p:tav>
                                      </p:tavLst>
                                    </p:anim>
                                    <p:anim calcmode="lin" valueType="num">
                                      <p:cBhvr>
                                        <p:cTn id="48" dur="500" fill="hold"/>
                                        <p:tgtEl>
                                          <p:spTgt spid="44043">
                                            <p:txEl>
                                              <p:pRg st="0" end="0"/>
                                            </p:txEl>
                                          </p:spTgt>
                                        </p:tgtEl>
                                        <p:attrNameLst>
                                          <p:attrName>ppt_h</p:attrName>
                                        </p:attrNameLst>
                                      </p:cBhvr>
                                      <p:tavLst>
                                        <p:tav tm="0">
                                          <p:val>
                                            <p:strVal val="#ppt_h"/>
                                          </p:val>
                                        </p:tav>
                                        <p:tav tm="100000">
                                          <p:val>
                                            <p:strVal val="#ppt_h"/>
                                          </p:val>
                                        </p:tav>
                                      </p:tavLst>
                                    </p:anim>
                                    <p:anim calcmode="lin" valueType="num">
                                      <p:cBhvr>
                                        <p:cTn id="49" dur="500" fill="hold"/>
                                        <p:tgtEl>
                                          <p:spTgt spid="44043">
                                            <p:txEl>
                                              <p:pRg st="0" end="0"/>
                                            </p:txEl>
                                          </p:spTgt>
                                        </p:tgtEl>
                                        <p:attrNameLst>
                                          <p:attrName>ppt_x</p:attrName>
                                        </p:attrNameLst>
                                      </p:cBhvr>
                                      <p:tavLst>
                                        <p:tav tm="0">
                                          <p:val>
                                            <p:strVal val="#ppt_x-.2"/>
                                          </p:val>
                                        </p:tav>
                                        <p:tav tm="100000">
                                          <p:val>
                                            <p:strVal val="#ppt_x"/>
                                          </p:val>
                                        </p:tav>
                                      </p:tavLst>
                                    </p:anim>
                                    <p:anim calcmode="lin" valueType="num">
                                      <p:cBhvr>
                                        <p:cTn id="50" dur="500" fill="hold"/>
                                        <p:tgtEl>
                                          <p:spTgt spid="44043">
                                            <p:txEl>
                                              <p:pRg st="0" end="0"/>
                                            </p:txEl>
                                          </p:spTgt>
                                        </p:tgtEl>
                                        <p:attrNameLst>
                                          <p:attrName>ppt_y</p:attrName>
                                        </p:attrNameLst>
                                      </p:cBhvr>
                                      <p:tavLst>
                                        <p:tav tm="0">
                                          <p:val>
                                            <p:strVal val="#ppt_y"/>
                                          </p:val>
                                        </p:tav>
                                        <p:tav tm="100000">
                                          <p:val>
                                            <p:strVal val="#ppt_y"/>
                                          </p:val>
                                        </p:tav>
                                      </p:tavLst>
                                    </p:anim>
                                    <p:animEffect transition="in" filter="fade">
                                      <p:cBhvr>
                                        <p:cTn id="51" dur="500"/>
                                        <p:tgtEl>
                                          <p:spTgt spid="4404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4038"/>
                                        </p:tgtEl>
                                        <p:attrNameLst>
                                          <p:attrName>style.visibility</p:attrName>
                                        </p:attrNameLst>
                                      </p:cBhvr>
                                      <p:to>
                                        <p:strVal val="visible"/>
                                      </p:to>
                                    </p:set>
                                    <p:anim calcmode="lin" valueType="num">
                                      <p:cBhvr>
                                        <p:cTn id="56" dur="500" fill="hold"/>
                                        <p:tgtEl>
                                          <p:spTgt spid="44038"/>
                                        </p:tgtEl>
                                        <p:attrNameLst>
                                          <p:attrName>ppt_w</p:attrName>
                                        </p:attrNameLst>
                                      </p:cBhvr>
                                      <p:tavLst>
                                        <p:tav tm="0">
                                          <p:val>
                                            <p:strVal val="#ppt_w*0.05"/>
                                          </p:val>
                                        </p:tav>
                                        <p:tav tm="100000">
                                          <p:val>
                                            <p:strVal val="#ppt_w"/>
                                          </p:val>
                                        </p:tav>
                                      </p:tavLst>
                                    </p:anim>
                                    <p:anim calcmode="lin" valueType="num">
                                      <p:cBhvr>
                                        <p:cTn id="57" dur="500" fill="hold"/>
                                        <p:tgtEl>
                                          <p:spTgt spid="44038"/>
                                        </p:tgtEl>
                                        <p:attrNameLst>
                                          <p:attrName>ppt_h</p:attrName>
                                        </p:attrNameLst>
                                      </p:cBhvr>
                                      <p:tavLst>
                                        <p:tav tm="0">
                                          <p:val>
                                            <p:strVal val="#ppt_h"/>
                                          </p:val>
                                        </p:tav>
                                        <p:tav tm="100000">
                                          <p:val>
                                            <p:strVal val="#ppt_h"/>
                                          </p:val>
                                        </p:tav>
                                      </p:tavLst>
                                    </p:anim>
                                    <p:anim calcmode="lin" valueType="num">
                                      <p:cBhvr>
                                        <p:cTn id="58" dur="500" fill="hold"/>
                                        <p:tgtEl>
                                          <p:spTgt spid="44038"/>
                                        </p:tgtEl>
                                        <p:attrNameLst>
                                          <p:attrName>ppt_x</p:attrName>
                                        </p:attrNameLst>
                                      </p:cBhvr>
                                      <p:tavLst>
                                        <p:tav tm="0">
                                          <p:val>
                                            <p:strVal val="#ppt_x-.2"/>
                                          </p:val>
                                        </p:tav>
                                        <p:tav tm="100000">
                                          <p:val>
                                            <p:strVal val="#ppt_x"/>
                                          </p:val>
                                        </p:tav>
                                      </p:tavLst>
                                    </p:anim>
                                    <p:anim calcmode="lin" valueType="num">
                                      <p:cBhvr>
                                        <p:cTn id="59" dur="500" fill="hold"/>
                                        <p:tgtEl>
                                          <p:spTgt spid="44038"/>
                                        </p:tgtEl>
                                        <p:attrNameLst>
                                          <p:attrName>ppt_y</p:attrName>
                                        </p:attrNameLst>
                                      </p:cBhvr>
                                      <p:tavLst>
                                        <p:tav tm="0">
                                          <p:val>
                                            <p:strVal val="#ppt_y"/>
                                          </p:val>
                                        </p:tav>
                                        <p:tav tm="100000">
                                          <p:val>
                                            <p:strVal val="#ppt_y"/>
                                          </p:val>
                                        </p:tav>
                                      </p:tavLst>
                                    </p:anim>
                                    <p:animEffect transition="in" filter="fade">
                                      <p:cBhvr>
                                        <p:cTn id="60" dur="500"/>
                                        <p:tgtEl>
                                          <p:spTgt spid="44038"/>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44034">
                                            <p:txEl>
                                              <p:pRg st="0" end="0"/>
                                            </p:txEl>
                                          </p:spTgt>
                                        </p:tgtEl>
                                        <p:attrNameLst>
                                          <p:attrName>style.visibility</p:attrName>
                                        </p:attrNameLst>
                                      </p:cBhvr>
                                      <p:to>
                                        <p:strVal val="visible"/>
                                      </p:to>
                                    </p:set>
                                    <p:anim calcmode="lin" valueType="num">
                                      <p:cBhvr>
                                        <p:cTn id="65" dur="1000" fill="hold"/>
                                        <p:tgtEl>
                                          <p:spTgt spid="44034">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44034">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4403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403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nodeType="clickEffect">
                                  <p:stCondLst>
                                    <p:cond delay="0"/>
                                  </p:stCondLst>
                                  <p:childTnLst>
                                    <p:set>
                                      <p:cBhvr>
                                        <p:cTn id="72" dur="1" fill="hold">
                                          <p:stCondLst>
                                            <p:cond delay="0"/>
                                          </p:stCondLst>
                                        </p:cTn>
                                        <p:tgtEl>
                                          <p:spTgt spid="44039"/>
                                        </p:tgtEl>
                                        <p:attrNameLst>
                                          <p:attrName>style.visibility</p:attrName>
                                        </p:attrNameLst>
                                      </p:cBhvr>
                                      <p:to>
                                        <p:strVal val="visible"/>
                                      </p:to>
                                    </p:set>
                                    <p:anim calcmode="lin" valueType="num">
                                      <p:cBhvr>
                                        <p:cTn id="73" dur="1000" fill="hold"/>
                                        <p:tgtEl>
                                          <p:spTgt spid="44039"/>
                                        </p:tgtEl>
                                        <p:attrNameLst>
                                          <p:attrName>ppt_w</p:attrName>
                                        </p:attrNameLst>
                                      </p:cBhvr>
                                      <p:tavLst>
                                        <p:tav tm="0">
                                          <p:val>
                                            <p:fltVal val="0"/>
                                          </p:val>
                                        </p:tav>
                                        <p:tav tm="100000">
                                          <p:val>
                                            <p:strVal val="#ppt_w"/>
                                          </p:val>
                                        </p:tav>
                                      </p:tavLst>
                                    </p:anim>
                                    <p:anim calcmode="lin" valueType="num">
                                      <p:cBhvr>
                                        <p:cTn id="74" dur="1000" fill="hold"/>
                                        <p:tgtEl>
                                          <p:spTgt spid="44039"/>
                                        </p:tgtEl>
                                        <p:attrNameLst>
                                          <p:attrName>ppt_h</p:attrName>
                                        </p:attrNameLst>
                                      </p:cBhvr>
                                      <p:tavLst>
                                        <p:tav tm="0">
                                          <p:val>
                                            <p:fltVal val="0"/>
                                          </p:val>
                                        </p:tav>
                                        <p:tav tm="100000">
                                          <p:val>
                                            <p:strVal val="#ppt_h"/>
                                          </p:val>
                                        </p:tav>
                                      </p:tavLst>
                                    </p:anim>
                                    <p:anim calcmode="lin" valueType="num">
                                      <p:cBhvr>
                                        <p:cTn id="75" dur="1000" fill="hold"/>
                                        <p:tgtEl>
                                          <p:spTgt spid="4403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440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772400" cy="2743200"/>
          </a:xfrm>
        </p:spPr>
        <p:txBody>
          <a:bodyPr/>
          <a:lstStyle/>
          <a:p>
            <a:pPr marL="0" indent="0" algn="just" rtl="1">
              <a:lnSpc>
                <a:spcPct val="100000"/>
              </a:lnSpc>
              <a:spcBef>
                <a:spcPct val="0"/>
              </a:spcBef>
              <a:buClrTx/>
              <a:buSzTx/>
              <a:buFontTx/>
              <a:buChar char="•"/>
              <a:defRPr/>
            </a:pPr>
            <a:r>
              <a:rPr kumimoji="1" lang="ar-SA" dirty="0" smtClean="0">
                <a:latin typeface="Calibri" pitchFamily="34" charset="0"/>
                <a:ea typeface="Calibri" pitchFamily="34" charset="0"/>
              </a:rPr>
              <a:t>قد توجد زوائد على الغلاف الزهري وهي عبارة عن نمو خارجي أهمها التاج </a:t>
            </a:r>
            <a:r>
              <a:rPr kumimoji="1" lang="en-US" dirty="0" err="1" smtClean="0">
                <a:solidFill>
                  <a:srgbClr val="FF0000"/>
                </a:solidFill>
                <a:latin typeface="Calibri" pitchFamily="34" charset="0"/>
                <a:ea typeface="Calibri" pitchFamily="34" charset="0"/>
              </a:rPr>
              <a:t>Crona</a:t>
            </a:r>
            <a:r>
              <a:rPr kumimoji="1" lang="ar-SA" dirty="0" smtClean="0">
                <a:latin typeface="Calibri" pitchFamily="34" charset="0"/>
                <a:ea typeface="Calibri" pitchFamily="34" charset="0"/>
              </a:rPr>
              <a:t> كما في الدفلة والنرجس .</a:t>
            </a:r>
          </a:p>
          <a:p>
            <a:pPr marL="0" indent="0" algn="just" rtl="1">
              <a:lnSpc>
                <a:spcPct val="100000"/>
              </a:lnSpc>
              <a:spcBef>
                <a:spcPct val="0"/>
              </a:spcBef>
              <a:buClrTx/>
              <a:buSzTx/>
              <a:buFontTx/>
              <a:buChar char="•"/>
              <a:defRPr/>
            </a:pPr>
            <a:endParaRPr kumimoji="1" lang="en-US" sz="1400" dirty="0" smtClean="0"/>
          </a:p>
          <a:p>
            <a:pPr marL="0" indent="0" algn="just" rtl="1">
              <a:lnSpc>
                <a:spcPct val="100000"/>
              </a:lnSpc>
              <a:spcBef>
                <a:spcPct val="0"/>
              </a:spcBef>
              <a:buClrTx/>
              <a:buSzTx/>
              <a:buFontTx/>
              <a:buChar char="•"/>
              <a:defRPr/>
            </a:pPr>
            <a:r>
              <a:rPr kumimoji="1" lang="ar-SA" dirty="0" smtClean="0">
                <a:latin typeface="Calibri" pitchFamily="34" charset="0"/>
                <a:ea typeface="Calibri" pitchFamily="34" charset="0"/>
              </a:rPr>
              <a:t>كما توجد الغدد الرحيقية التي تخرج من أماكن متفرقة من التخت وخاصة ما بين التويج والأسدية "الطلع".</a:t>
            </a:r>
            <a:endParaRPr kumimoji="1" lang="ar-SA" sz="4800" dirty="0" smtClean="0"/>
          </a:p>
          <a:p>
            <a:pPr eaLnBrk="1" hangingPunct="1">
              <a:defRPr/>
            </a:pPr>
            <a:endParaRPr lang="en-US" dirty="0"/>
          </a:p>
        </p:txBody>
      </p:sp>
      <p:pic>
        <p:nvPicPr>
          <p:cNvPr id="45059" name="Picture 7"/>
          <p:cNvPicPr>
            <a:picLocks noChangeAspect="1" noChangeArrowheads="1"/>
          </p:cNvPicPr>
          <p:nvPr/>
        </p:nvPicPr>
        <p:blipFill>
          <a:blip r:embed="rId2" cstate="print"/>
          <a:srcRect/>
          <a:stretch>
            <a:fillRect/>
          </a:stretch>
        </p:blipFill>
        <p:spPr bwMode="auto">
          <a:xfrm>
            <a:off x="1143000" y="3886200"/>
            <a:ext cx="6705600" cy="19573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5059"/>
                                        </p:tgtEl>
                                        <p:attrNameLst>
                                          <p:attrName>style.visibility</p:attrName>
                                        </p:attrNameLst>
                                      </p:cBhvr>
                                      <p:to>
                                        <p:strVal val="visible"/>
                                      </p:to>
                                    </p:set>
                                    <p:anim calcmode="lin" valueType="num">
                                      <p:cBhvr>
                                        <p:cTn id="23" dur="1000" fill="hold"/>
                                        <p:tgtEl>
                                          <p:spTgt spid="45059"/>
                                        </p:tgtEl>
                                        <p:attrNameLst>
                                          <p:attrName>ppt_w</p:attrName>
                                        </p:attrNameLst>
                                      </p:cBhvr>
                                      <p:tavLst>
                                        <p:tav tm="0">
                                          <p:val>
                                            <p:fltVal val="0"/>
                                          </p:val>
                                        </p:tav>
                                        <p:tav tm="100000">
                                          <p:val>
                                            <p:strVal val="#ppt_w"/>
                                          </p:val>
                                        </p:tav>
                                      </p:tavLst>
                                    </p:anim>
                                    <p:anim calcmode="lin" valueType="num">
                                      <p:cBhvr>
                                        <p:cTn id="24" dur="1000" fill="hold"/>
                                        <p:tgtEl>
                                          <p:spTgt spid="45059"/>
                                        </p:tgtEl>
                                        <p:attrNameLst>
                                          <p:attrName>ppt_h</p:attrName>
                                        </p:attrNameLst>
                                      </p:cBhvr>
                                      <p:tavLst>
                                        <p:tav tm="0">
                                          <p:val>
                                            <p:fltVal val="0"/>
                                          </p:val>
                                        </p:tav>
                                        <p:tav tm="100000">
                                          <p:val>
                                            <p:strVal val="#ppt_h"/>
                                          </p:val>
                                        </p:tav>
                                      </p:tavLst>
                                    </p:anim>
                                    <p:anim calcmode="lin" valueType="num">
                                      <p:cBhvr>
                                        <p:cTn id="25" dur="1000" fill="hold"/>
                                        <p:tgtEl>
                                          <p:spTgt spid="4505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50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type="body"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334000"/>
          </a:xfrm>
        </p:spPr>
        <p:txBody>
          <a:bodyPr/>
          <a:lstStyle/>
          <a:p>
            <a:pPr algn="just" rtl="1" eaLnBrk="1" hangingPunct="1">
              <a:buFont typeface="Wingdings" pitchFamily="2" charset="2"/>
              <a:buNone/>
            </a:pPr>
            <a:r>
              <a:rPr lang="ar-SA" dirty="0" smtClean="0">
                <a:solidFill>
                  <a:srgbClr val="FF0000"/>
                </a:solidFill>
              </a:rPr>
              <a:t>إن اول الصفات التي يبدأ فيها علم التصنيف هي:</a:t>
            </a:r>
            <a:endParaRPr lang="en-US" dirty="0" smtClean="0">
              <a:solidFill>
                <a:srgbClr val="FF0000"/>
              </a:solidFill>
            </a:endParaRPr>
          </a:p>
          <a:p>
            <a:pPr algn="just" rtl="1" eaLnBrk="1" hangingPunct="1">
              <a:buClr>
                <a:srgbClr val="FFFF00"/>
              </a:buClr>
              <a:buSzPct val="100000"/>
              <a:buFont typeface="Wingdings" pitchFamily="2" charset="2"/>
              <a:buChar char="Ø"/>
            </a:pPr>
            <a:r>
              <a:rPr lang="ar-SA" dirty="0" smtClean="0"/>
              <a:t>صفات الشكل الظاهري </a:t>
            </a:r>
            <a:r>
              <a:rPr lang="en-US" dirty="0" smtClean="0">
                <a:solidFill>
                  <a:srgbClr val="FF0000"/>
                </a:solidFill>
              </a:rPr>
              <a:t>Morphology</a:t>
            </a:r>
          </a:p>
          <a:p>
            <a:pPr algn="just" rtl="1" eaLnBrk="1" hangingPunct="1">
              <a:buClr>
                <a:srgbClr val="FFFF00"/>
              </a:buClr>
              <a:buSzPct val="100000"/>
              <a:buFont typeface="Wingdings" pitchFamily="2" charset="2"/>
              <a:buChar char="Ø"/>
            </a:pPr>
            <a:r>
              <a:rPr lang="ar-SA" dirty="0" smtClean="0"/>
              <a:t>التشريح </a:t>
            </a:r>
            <a:r>
              <a:rPr lang="en-US" dirty="0" smtClean="0">
                <a:solidFill>
                  <a:srgbClr val="FF0000"/>
                </a:solidFill>
              </a:rPr>
              <a:t>Anatomy</a:t>
            </a:r>
          </a:p>
          <a:p>
            <a:pPr algn="just" rtl="1" eaLnBrk="1" hangingPunct="1">
              <a:buClr>
                <a:srgbClr val="FFFF00"/>
              </a:buClr>
              <a:buSzPct val="100000"/>
              <a:buFont typeface="Wingdings" pitchFamily="2" charset="2"/>
              <a:buChar char="Ø"/>
            </a:pPr>
            <a:r>
              <a:rPr lang="ar-SA" dirty="0" smtClean="0"/>
              <a:t>الصفات الكيميائية</a:t>
            </a:r>
            <a:r>
              <a:rPr lang="en-US" dirty="0" smtClean="0"/>
              <a:t> </a:t>
            </a:r>
            <a:r>
              <a:rPr lang="en-US" dirty="0" smtClean="0">
                <a:solidFill>
                  <a:srgbClr val="FF0000"/>
                </a:solidFill>
              </a:rPr>
              <a:t>Photochemistry </a:t>
            </a:r>
          </a:p>
          <a:p>
            <a:pPr algn="just" rtl="1" eaLnBrk="1" hangingPunct="1">
              <a:buClr>
                <a:srgbClr val="FFFF00"/>
              </a:buClr>
              <a:buSzPct val="100000"/>
              <a:buFont typeface="Wingdings" pitchFamily="2" charset="2"/>
              <a:buChar char="Ø"/>
            </a:pPr>
            <a:r>
              <a:rPr lang="ar-SA" dirty="0" smtClean="0"/>
              <a:t>علم الخليه</a:t>
            </a:r>
            <a:r>
              <a:rPr lang="en-US" dirty="0" smtClean="0">
                <a:solidFill>
                  <a:srgbClr val="FF0000"/>
                </a:solidFill>
              </a:rPr>
              <a:t>Cytology  </a:t>
            </a:r>
          </a:p>
          <a:p>
            <a:pPr algn="just" rtl="1" eaLnBrk="1" hangingPunct="1">
              <a:buClr>
                <a:srgbClr val="FFFF00"/>
              </a:buClr>
              <a:buSzPct val="100000"/>
              <a:buFont typeface="Wingdings" pitchFamily="2" charset="2"/>
              <a:buChar char="Ø"/>
            </a:pPr>
            <a:r>
              <a:rPr lang="ar-SA" dirty="0" smtClean="0"/>
              <a:t>علم دراسة حبوب اللقاح </a:t>
            </a:r>
            <a:r>
              <a:rPr lang="en-US" dirty="0" err="1" smtClean="0">
                <a:solidFill>
                  <a:srgbClr val="FF0000"/>
                </a:solidFill>
              </a:rPr>
              <a:t>palynology</a:t>
            </a:r>
            <a:r>
              <a:rPr lang="en-US" dirty="0" smtClean="0"/>
              <a:t> </a:t>
            </a:r>
            <a:r>
              <a:rPr lang="ar-SA" dirty="0" smtClean="0"/>
              <a:t> وهو ماخوذ من حبوب اللقاح </a:t>
            </a:r>
            <a:r>
              <a:rPr lang="en-US" dirty="0" smtClean="0"/>
              <a:t> </a:t>
            </a:r>
            <a:r>
              <a:rPr lang="en-US" dirty="0" smtClean="0">
                <a:solidFill>
                  <a:srgbClr val="FF0000"/>
                </a:solidFill>
              </a:rPr>
              <a:t>Pollen</a:t>
            </a:r>
            <a:r>
              <a:rPr lang="en-US" dirty="0" smtClean="0"/>
              <a:t> </a:t>
            </a:r>
            <a:r>
              <a:rPr lang="en-US" dirty="0" smtClean="0">
                <a:solidFill>
                  <a:srgbClr val="FF0000"/>
                </a:solidFill>
              </a:rPr>
              <a:t>grains</a:t>
            </a:r>
          </a:p>
          <a:p>
            <a:pPr algn="just" rtl="1" eaLnBrk="1" hangingPunct="1">
              <a:buFont typeface="Wingdings" pitchFamily="2" charset="2"/>
              <a:buNone/>
            </a:pPr>
            <a:r>
              <a:rPr lang="ar-SA" dirty="0" smtClean="0">
                <a:solidFill>
                  <a:srgbClr val="00FF00"/>
                </a:solidFill>
              </a:rPr>
              <a:t>صفات الشكل الظاهري </a:t>
            </a:r>
            <a:r>
              <a:rPr lang="en-US" dirty="0" smtClean="0">
                <a:solidFill>
                  <a:srgbClr val="00FF00"/>
                </a:solidFill>
              </a:rPr>
              <a:t>Morphology </a:t>
            </a:r>
            <a:r>
              <a:rPr lang="ar-SA" dirty="0" smtClean="0">
                <a:solidFill>
                  <a:srgbClr val="00FF00"/>
                </a:solidFill>
              </a:rPr>
              <a:t> يشمل :</a:t>
            </a:r>
            <a:endParaRPr lang="en-US" dirty="0" smtClean="0">
              <a:solidFill>
                <a:srgbClr val="00FF00"/>
              </a:solidFill>
            </a:endParaRPr>
          </a:p>
          <a:p>
            <a:pPr algn="just" rtl="1" eaLnBrk="1" hangingPunct="1">
              <a:buFont typeface="Wingdings" pitchFamily="2" charset="2"/>
              <a:buNone/>
            </a:pPr>
            <a:r>
              <a:rPr lang="ar-SA" dirty="0" smtClean="0">
                <a:solidFill>
                  <a:srgbClr val="00FF00"/>
                </a:solidFill>
              </a:rPr>
              <a:t>1-</a:t>
            </a:r>
            <a:r>
              <a:rPr lang="ar-SA" dirty="0" smtClean="0"/>
              <a:t> الصفات الخضرية ..... تشمل الأوراق والسيقان</a:t>
            </a:r>
            <a:endParaRPr lang="en-US" dirty="0" smtClean="0"/>
          </a:p>
          <a:p>
            <a:pPr algn="just" rtl="1" eaLnBrk="1" hangingPunct="1">
              <a:buFont typeface="Wingdings" pitchFamily="2" charset="2"/>
              <a:buNone/>
            </a:pPr>
            <a:r>
              <a:rPr lang="ar-SA" dirty="0" smtClean="0">
                <a:solidFill>
                  <a:srgbClr val="00FF00"/>
                </a:solidFill>
              </a:rPr>
              <a:t>2- </a:t>
            </a:r>
            <a:r>
              <a:rPr lang="ar-SA" dirty="0" smtClean="0"/>
              <a:t>الصفات الزهرية .... تشمل الزهرة والنورة</a:t>
            </a:r>
            <a:endParaRPr lang="en-US" dirty="0" smtClean="0"/>
          </a:p>
          <a:p>
            <a:pPr eaLnBrk="1" hangingPunct="1"/>
            <a:endParaRPr lang="en-US"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Scale>
                                      <p:cBhvr>
                                        <p:cTn id="3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2" end="2"/>
                                            </p:txEl>
                                          </p:spTgt>
                                        </p:tgtEl>
                                        <p:attrNameLst>
                                          <p:attrName>ppt_x</p:attrName>
                                          <p:attrName>ppt_y</p:attrName>
                                        </p:attrNameLst>
                                      </p:cBhvr>
                                    </p:animMotion>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Scale>
                                      <p:cBhvr>
                                        <p:cTn id="3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3" end="3"/>
                                            </p:txEl>
                                          </p:spTgt>
                                        </p:tgtEl>
                                        <p:attrNameLst>
                                          <p:attrName>ppt_x</p:attrName>
                                          <p:attrName>ppt_y</p:attrName>
                                        </p:attrNameLst>
                                      </p:cBhvr>
                                    </p:animMotion>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Scale>
                                      <p:cBhvr>
                                        <p:cTn id="46"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4" end="4"/>
                                            </p:txEl>
                                          </p:spTgt>
                                        </p:tgtEl>
                                        <p:attrNameLst>
                                          <p:attrName>ppt_x</p:attrName>
                                          <p:attrName>ppt_y</p:attrName>
                                        </p:attrNameLst>
                                      </p:cBhvr>
                                    </p:animMotion>
                                    <p:animEffect transition="in" filter="fade">
                                      <p:cBhvr>
                                        <p:cTn id="48" dur="1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Scale>
                                      <p:cBhvr>
                                        <p:cTn id="53"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5" end="5"/>
                                            </p:txEl>
                                          </p:spTgt>
                                        </p:tgtEl>
                                        <p:attrNameLst>
                                          <p:attrName>ppt_x</p:attrName>
                                          <p:attrName>ppt_y</p:attrName>
                                        </p:attrNameLst>
                                      </p:cBhvr>
                                    </p:animMotion>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1"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2"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3"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7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73" dur="500"/>
                                        <p:tgtEl>
                                          <p:spTgt spid="3">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8" presetClass="entr" presetSubtype="0" accel="100000" fill="hold"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7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8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8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772400" cy="5715000"/>
          </a:xfrm>
        </p:spPr>
        <p:txBody>
          <a:bodyPr/>
          <a:lstStyle/>
          <a:p>
            <a:pPr marL="0" algn="ctr" rtl="1" eaLnBrk="1" hangingPunct="1">
              <a:spcBef>
                <a:spcPts val="0"/>
              </a:spcBef>
              <a:buFont typeface="Wingdings" pitchFamily="2" charset="2"/>
              <a:buNone/>
              <a:defRPr/>
            </a:pPr>
            <a:r>
              <a:rPr lang="ar-SA" dirty="0" smtClean="0">
                <a:solidFill>
                  <a:srgbClr val="FFFF00"/>
                </a:solidFill>
              </a:rPr>
              <a:t>تعتبر  الزهرة قيمة في عملية تصنيف وتقسيم النباتات وهي تعتبر من أهم أجزاء النبات في عملية التصنيف للأسباب التالية:</a:t>
            </a:r>
            <a:endParaRPr lang="en-US" dirty="0" smtClean="0">
              <a:solidFill>
                <a:srgbClr val="FFFF00"/>
              </a:solidFill>
            </a:endParaRPr>
          </a:p>
          <a:p>
            <a:pPr marL="514350" indent="-514350" algn="just" rtl="1" eaLnBrk="1" hangingPunct="1">
              <a:buClr>
                <a:srgbClr val="FF0000"/>
              </a:buClr>
              <a:buSzPct val="100000"/>
              <a:buFont typeface="+mj-lt"/>
              <a:buAutoNum type="arabicPeriod"/>
              <a:defRPr/>
            </a:pPr>
            <a:r>
              <a:rPr lang="ar-SA" dirty="0" smtClean="0"/>
              <a:t>هي أقل أجزاء النبات تأثرا بالظروف البيئية والمناخية المختلفة.</a:t>
            </a:r>
          </a:p>
          <a:p>
            <a:pPr marL="514350" indent="-514350" algn="just" rtl="1" eaLnBrk="1" hangingPunct="1">
              <a:buClr>
                <a:srgbClr val="FF0000"/>
              </a:buClr>
              <a:buSzPct val="100000"/>
              <a:buFont typeface="+mj-lt"/>
              <a:buAutoNum type="arabicPeriod"/>
              <a:defRPr/>
            </a:pPr>
            <a:endParaRPr lang="en-US" dirty="0" smtClean="0"/>
          </a:p>
          <a:p>
            <a:pPr marL="514350" indent="-514350" algn="just" rtl="1" eaLnBrk="1" hangingPunct="1">
              <a:buClr>
                <a:srgbClr val="FF0000"/>
              </a:buClr>
              <a:buSzPct val="100000"/>
              <a:buFont typeface="+mj-lt"/>
              <a:buAutoNum type="arabicPeriod"/>
              <a:defRPr/>
            </a:pPr>
            <a:r>
              <a:rPr lang="ar-SA" dirty="0" smtClean="0"/>
              <a:t>تحتوي على كثير من الإختلافات الأساسية والواضحة والتي تميز النباتات المختلفة ولذلك رتبت النباتات إلى عدة رتب وفصائل وأجناس وأنواع.  مثلا : قد تتشابه النباتات المائية في شكلها الخارجي وفي تركيبها الداخلي ولكنها تختلف في تركيب أزهارها وكذلك النباتات الجفافية والنباتات المحبة للملوحة.</a:t>
            </a:r>
            <a:endParaRPr lang="en-US" dirty="0" smtClean="0"/>
          </a:p>
          <a:p>
            <a:pPr algn="r" eaLnBrk="1" hangingPunct="1">
              <a:buFont typeface="Wingdings" pitchFamily="2" charset="2"/>
              <a:buNone/>
              <a:defRPr/>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90600" y="2667000"/>
            <a:ext cx="5105400" cy="3219450"/>
          </a:xfrm>
          <a:prstGeom prst="rect">
            <a:avLst/>
          </a:prstGeom>
          <a:noFill/>
          <a:ln w="9525">
            <a:noFill/>
            <a:miter lim="800000"/>
            <a:headEnd/>
            <a:tailEnd/>
          </a:ln>
        </p:spPr>
      </p:pic>
      <p:sp>
        <p:nvSpPr>
          <p:cNvPr id="18435" name="Rectangle 4"/>
          <p:cNvSpPr>
            <a:spLocks noChangeArrowheads="1"/>
          </p:cNvSpPr>
          <p:nvPr/>
        </p:nvSpPr>
        <p:spPr bwMode="auto">
          <a:xfrm>
            <a:off x="762000" y="609600"/>
            <a:ext cx="7620000" cy="2062163"/>
          </a:xfrm>
          <a:prstGeom prst="rect">
            <a:avLst/>
          </a:prstGeom>
          <a:noFill/>
          <a:ln w="9525">
            <a:noFill/>
            <a:miter lim="800000"/>
            <a:headEnd/>
            <a:tailEnd/>
          </a:ln>
        </p:spPr>
        <p:txBody>
          <a:bodyPr>
            <a:spAutoFit/>
          </a:bodyPr>
          <a:lstStyle/>
          <a:p>
            <a:pPr indent="-514350" algn="just" rtl="1">
              <a:buClr>
                <a:srgbClr val="FF0000"/>
              </a:buClr>
              <a:buSzPct val="100000"/>
              <a:buFont typeface="Arial" charset="0"/>
              <a:buAutoNum type="arabicPeriod" startAt="3"/>
            </a:pPr>
            <a:r>
              <a:rPr lang="ar-SA" sz="3200" dirty="0"/>
              <a:t>إن الزهرة هي الشئ المميز في حياة النباتات كاسيات البذور " الزهرية" كما أنها المحور الذي يحمل أعضاء التكاثر في النباتات الزهرية ، وهي الجزء الأساسي للتكاثر الجنسي.</a:t>
            </a:r>
            <a:endParaRPr lang="en-US" sz="3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4800600" cy="1143000"/>
          </a:xfrm>
        </p:spPr>
        <p:txBody>
          <a:bodyPr/>
          <a:lstStyle/>
          <a:p>
            <a:pPr algn="r" eaLnBrk="1" hangingPunct="1">
              <a:defRPr/>
            </a:pPr>
            <a:r>
              <a:rPr lang="ar-SA" sz="4800" dirty="0" smtClean="0">
                <a:solidFill>
                  <a:srgbClr val="FFFF00"/>
                </a:solidFill>
                <a:latin typeface="+mn-lt"/>
                <a:ea typeface="+mn-ea"/>
                <a:cs typeface="+mn-cs"/>
              </a:rPr>
              <a:t>تعريف الزهرة:</a:t>
            </a:r>
            <a:endParaRPr lang="en-US" sz="4800" dirty="0">
              <a:solidFill>
                <a:srgbClr val="FFFF00"/>
              </a:solidFill>
            </a:endParaRPr>
          </a:p>
        </p:txBody>
      </p:sp>
      <p:sp>
        <p:nvSpPr>
          <p:cNvPr id="3" name="Content Placeholder 2"/>
          <p:cNvSpPr>
            <a:spLocks noGrp="1"/>
          </p:cNvSpPr>
          <p:nvPr>
            <p:ph idx="1"/>
          </p:nvPr>
        </p:nvSpPr>
        <p:spPr>
          <a:xfrm>
            <a:off x="682625" y="1981200"/>
            <a:ext cx="7772400" cy="3581400"/>
          </a:xfrm>
        </p:spPr>
        <p:txBody>
          <a:bodyPr/>
          <a:lstStyle/>
          <a:p>
            <a:pPr marL="0" algn="just" rtl="1" eaLnBrk="1" hangingPunct="1">
              <a:spcBef>
                <a:spcPts val="0"/>
              </a:spcBef>
              <a:defRPr/>
            </a:pPr>
            <a:r>
              <a:rPr lang="ar-SA" dirty="0" smtClean="0"/>
              <a:t>هي عبارة عن ساق متحورة لغرض التكاثر الجنسي ، فالسلميات على الساق قصرت وتقاربت من بعضها وكونت الزهرة لأداء وظيفة خاصة وهي التكاثر الجنسي ،وهي تخرج غالباً من ابط قنابة التي هي عبارة عن ورقة خضراء اللون غالباً إلا فيما ندر ما في الجهنمية حيث تكون القنابة ملونة. وقد تخرج الأزهار من محور ويسمى "محور الزهرة " وقد تكون معنقة أو جالسة </a:t>
            </a:r>
            <a:r>
              <a:rPr lang="en-US" dirty="0" smtClean="0">
                <a:solidFill>
                  <a:srgbClr val="FF0000"/>
                </a:solidFill>
              </a:rPr>
              <a:t>Sessile</a:t>
            </a:r>
            <a:r>
              <a:rPr lang="ar-SA" dirty="0" smtClean="0"/>
              <a:t>.</a:t>
            </a:r>
            <a:endParaRPr lang="en-US" dirty="0" smtClean="0"/>
          </a:p>
          <a:p>
            <a:pPr eaLnBrk="1" hangingPunct="1">
              <a:defRPr/>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772400" cy="5715000"/>
          </a:xfrm>
        </p:spPr>
        <p:txBody>
          <a:bodyPr/>
          <a:lstStyle/>
          <a:p>
            <a:pPr marL="0" algn="just" rtl="1" eaLnBrk="1" hangingPunct="1">
              <a:spcBef>
                <a:spcPts val="0"/>
              </a:spcBef>
              <a:defRPr/>
            </a:pPr>
            <a:r>
              <a:rPr lang="ar-SA" dirty="0" smtClean="0">
                <a:solidFill>
                  <a:srgbClr val="FFFF00"/>
                </a:solidFill>
              </a:rPr>
              <a:t>القنابة</a:t>
            </a:r>
            <a:r>
              <a:rPr lang="en-US" dirty="0" smtClean="0">
                <a:solidFill>
                  <a:srgbClr val="FFFF00"/>
                </a:solidFill>
              </a:rPr>
              <a:t>Bract </a:t>
            </a:r>
            <a:r>
              <a:rPr lang="ar-SA" dirty="0" smtClean="0">
                <a:solidFill>
                  <a:srgbClr val="FFFF00"/>
                </a:solidFill>
              </a:rPr>
              <a:t>: </a:t>
            </a:r>
            <a:r>
              <a:rPr lang="ar-SA" dirty="0" smtClean="0"/>
              <a:t>قد تكون خضراء أو حرشفية أو مسننة وهي توجد دائماً في الجهة الأمامية للزهرة ويسمى جانب الزهرة المواجهة للقنابة بالجانب الأمامي </a:t>
            </a:r>
            <a:r>
              <a:rPr lang="en-US" dirty="0" smtClean="0">
                <a:solidFill>
                  <a:srgbClr val="FF0000"/>
                </a:solidFill>
              </a:rPr>
              <a:t>Anterior</a:t>
            </a:r>
            <a:r>
              <a:rPr lang="en-US" dirty="0" smtClean="0"/>
              <a:t> </a:t>
            </a:r>
            <a:r>
              <a:rPr lang="en-US" dirty="0" smtClean="0">
                <a:solidFill>
                  <a:srgbClr val="FF0000"/>
                </a:solidFill>
              </a:rPr>
              <a:t>Side</a:t>
            </a:r>
            <a:r>
              <a:rPr lang="ar-SA" dirty="0" smtClean="0"/>
              <a:t> والجانب الخلفي </a:t>
            </a:r>
            <a:r>
              <a:rPr lang="en-US" dirty="0" smtClean="0">
                <a:solidFill>
                  <a:srgbClr val="FF0000"/>
                </a:solidFill>
              </a:rPr>
              <a:t>Posterior</a:t>
            </a:r>
            <a:r>
              <a:rPr lang="en-US" dirty="0" smtClean="0"/>
              <a:t> </a:t>
            </a:r>
            <a:r>
              <a:rPr lang="en-US" dirty="0" smtClean="0">
                <a:solidFill>
                  <a:srgbClr val="FF0000"/>
                </a:solidFill>
              </a:rPr>
              <a:t>Side</a:t>
            </a:r>
            <a:r>
              <a:rPr lang="ar-SA" dirty="0" smtClean="0"/>
              <a:t> " الأزهار الجانبية” ، ولا يستعمل هذين المصطلحين في حالة الأزهار الطرفية ، وقد تكون القنابات عادة أصغر حجماً من الأوراق العادية.</a:t>
            </a:r>
            <a:endParaRPr lang="en-US" dirty="0" smtClean="0"/>
          </a:p>
          <a:p>
            <a:pPr marL="0" algn="just" rtl="1" eaLnBrk="1" hangingPunct="1">
              <a:spcBef>
                <a:spcPts val="0"/>
              </a:spcBef>
              <a:buFont typeface="Wingdings" pitchFamily="2" charset="2"/>
              <a:buNone/>
              <a:defRPr/>
            </a:pPr>
            <a:endParaRPr lang="en-US" dirty="0" smtClean="0"/>
          </a:p>
          <a:p>
            <a:pPr marL="0" algn="just" rtl="1" eaLnBrk="1" hangingPunct="1">
              <a:spcBef>
                <a:spcPts val="0"/>
              </a:spcBef>
              <a:defRPr/>
            </a:pPr>
            <a:r>
              <a:rPr lang="ar-SA" dirty="0" smtClean="0">
                <a:solidFill>
                  <a:srgbClr val="FFFF00"/>
                </a:solidFill>
              </a:rPr>
              <a:t>القنيبات </a:t>
            </a:r>
            <a:r>
              <a:rPr lang="en-US" dirty="0" smtClean="0">
                <a:solidFill>
                  <a:srgbClr val="FFFF00"/>
                </a:solidFill>
              </a:rPr>
              <a:t>Bracteole</a:t>
            </a:r>
            <a:r>
              <a:rPr lang="ar-SA" dirty="0" smtClean="0"/>
              <a:t> : قد توجد وريقات صغيرة محمولة على عنق الزهرة تسمى قنيبات وقد تكون 2 في ذوات الفلقتين ، وواحدة في ذوات الفلقة الواحدة وهي قد تكون خضراء أو حرشفية أو صلبة "شوكية".</a:t>
            </a:r>
            <a:endParaRPr lang="en-US" dirty="0" smtClean="0"/>
          </a:p>
          <a:p>
            <a:pPr eaLnBrk="1" hangingPunct="1">
              <a:defRPr/>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for science fair project">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1416302-7DD9-48F8-A8B4-B527FAD4E633}">
  <ds:schemaRefs>
    <ds:schemaRef ds:uri="http://schemas.microsoft.com/sharepoint/v3/contenttype/forms"/>
  </ds:schemaRefs>
</ds:datastoreItem>
</file>

<file path=customXml/itemProps2.xml><?xml version="1.0" encoding="utf-8"?>
<ds:datastoreItem xmlns:ds="http://schemas.openxmlformats.org/officeDocument/2006/customXml" ds:itemID="{EF0C50EB-63EE-48E9-8C10-D73019F89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40F901C-AF87-431E-A8B3-DC3F28F74E2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Presentation for science fair project</Template>
  <TotalTime>2737</TotalTime>
  <Words>1448</Words>
  <Application>Microsoft Office PowerPoint</Application>
  <PresentationFormat>On-screen Show (4:3)</PresentationFormat>
  <Paragraphs>123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Presentation for science fair project</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Slide 5</vt:lpstr>
      <vt:lpstr>Slide 6</vt:lpstr>
      <vt:lpstr>Slide 7</vt:lpstr>
      <vt:lpstr>تعريف الزهرة:</vt:lpstr>
      <vt:lpstr>Slide 9</vt:lpstr>
      <vt:lpstr>Slide 10</vt:lpstr>
      <vt:lpstr>Slide 11</vt:lpstr>
      <vt:lpstr>Slide 12</vt:lpstr>
      <vt:lpstr>Slide 13</vt:lpstr>
      <vt:lpstr>Slide 14</vt:lpstr>
      <vt:lpstr>Slide 15</vt:lpstr>
      <vt:lpstr>Slide 16</vt:lpstr>
      <vt:lpstr>أشكال الكأس:</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project</dc:title>
  <dc:creator>Seham</dc:creator>
  <cp:lastModifiedBy>seham</cp:lastModifiedBy>
  <cp:revision>94</cp:revision>
  <cp:lastPrinted>1601-01-01T00:00:00Z</cp:lastPrinted>
  <dcterms:created xsi:type="dcterms:W3CDTF">2010-09-20T06:54:39Z</dcterms:created>
  <dcterms:modified xsi:type="dcterms:W3CDTF">2017-01-23T10:35:43Z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