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4"/>
  </p:sldMasterIdLst>
  <p:notesMasterIdLst>
    <p:notesMasterId r:id="rId23"/>
  </p:notesMasterIdLst>
  <p:handoutMasterIdLst>
    <p:handoutMasterId r:id="rId24"/>
  </p:handoutMasterIdLst>
  <p:sldIdLst>
    <p:sldId id="267" r:id="rId5"/>
    <p:sldId id="268" r:id="rId6"/>
    <p:sldId id="280" r:id="rId7"/>
    <p:sldId id="269" r:id="rId8"/>
    <p:sldId id="257" r:id="rId9"/>
    <p:sldId id="276" r:id="rId10"/>
    <p:sldId id="277" r:id="rId11"/>
    <p:sldId id="278" r:id="rId12"/>
    <p:sldId id="270" r:id="rId13"/>
    <p:sldId id="271" r:id="rId14"/>
    <p:sldId id="272" r:id="rId15"/>
    <p:sldId id="258" r:id="rId16"/>
    <p:sldId id="261" r:id="rId17"/>
    <p:sldId id="260" r:id="rId18"/>
    <p:sldId id="273" r:id="rId19"/>
    <p:sldId id="274" r:id="rId20"/>
    <p:sldId id="264" r:id="rId21"/>
    <p:sldId id="279" r:id="rId22"/>
  </p:sldIdLst>
  <p:sldSz cx="9144000" cy="6858000" type="screen4x3"/>
  <p:notesSz cx="6858000" cy="9144000"/>
  <p:defaultTextStyle>
    <a:defPPr>
      <a:defRPr lang="en-US"/>
    </a:defPPr>
    <a:lvl1pPr algn="l" rtl="0" fontAlgn="base">
      <a:spcBef>
        <a:spcPct val="0"/>
      </a:spcBef>
      <a:spcAft>
        <a:spcPct val="0"/>
      </a:spcAft>
      <a:defRPr kumimoji="1" sz="2400" kern="1200">
        <a:solidFill>
          <a:schemeClr val="tx1"/>
        </a:solidFill>
        <a:latin typeface="Times New Roman" charset="0"/>
        <a:ea typeface="+mn-ea"/>
        <a:cs typeface="Times New Roman" charset="0"/>
      </a:defRPr>
    </a:lvl1pPr>
    <a:lvl2pPr marL="457200" algn="l" rtl="0" fontAlgn="base">
      <a:spcBef>
        <a:spcPct val="0"/>
      </a:spcBef>
      <a:spcAft>
        <a:spcPct val="0"/>
      </a:spcAft>
      <a:defRPr kumimoji="1" sz="2400" kern="1200">
        <a:solidFill>
          <a:schemeClr val="tx1"/>
        </a:solidFill>
        <a:latin typeface="Times New Roman" charset="0"/>
        <a:ea typeface="+mn-ea"/>
        <a:cs typeface="Times New Roman" charset="0"/>
      </a:defRPr>
    </a:lvl2pPr>
    <a:lvl3pPr marL="914400" algn="l" rtl="0" fontAlgn="base">
      <a:spcBef>
        <a:spcPct val="0"/>
      </a:spcBef>
      <a:spcAft>
        <a:spcPct val="0"/>
      </a:spcAft>
      <a:defRPr kumimoji="1" sz="2400" kern="1200">
        <a:solidFill>
          <a:schemeClr val="tx1"/>
        </a:solidFill>
        <a:latin typeface="Times New Roman" charset="0"/>
        <a:ea typeface="+mn-ea"/>
        <a:cs typeface="Times New Roman" charset="0"/>
      </a:defRPr>
    </a:lvl3pPr>
    <a:lvl4pPr marL="1371600" algn="l" rtl="0" fontAlgn="base">
      <a:spcBef>
        <a:spcPct val="0"/>
      </a:spcBef>
      <a:spcAft>
        <a:spcPct val="0"/>
      </a:spcAft>
      <a:defRPr kumimoji="1" sz="2400" kern="1200">
        <a:solidFill>
          <a:schemeClr val="tx1"/>
        </a:solidFill>
        <a:latin typeface="Times New Roman" charset="0"/>
        <a:ea typeface="+mn-ea"/>
        <a:cs typeface="Times New Roman" charset="0"/>
      </a:defRPr>
    </a:lvl4pPr>
    <a:lvl5pPr marL="1828800" algn="l" rtl="0" fontAlgn="base">
      <a:spcBef>
        <a:spcPct val="0"/>
      </a:spcBef>
      <a:spcAft>
        <a:spcPct val="0"/>
      </a:spcAft>
      <a:defRPr kumimoji="1" sz="2400" kern="1200">
        <a:solidFill>
          <a:schemeClr val="tx1"/>
        </a:solidFill>
        <a:latin typeface="Times New Roman" charset="0"/>
        <a:ea typeface="+mn-ea"/>
        <a:cs typeface="Times New Roman" charset="0"/>
      </a:defRPr>
    </a:lvl5pPr>
    <a:lvl6pPr marL="2286000" algn="l" defTabSz="914400" rtl="0" eaLnBrk="1" latinLnBrk="0" hangingPunct="1">
      <a:defRPr kumimoji="1" sz="2400" kern="1200">
        <a:solidFill>
          <a:schemeClr val="tx1"/>
        </a:solidFill>
        <a:latin typeface="Times New Roman" charset="0"/>
        <a:ea typeface="+mn-ea"/>
        <a:cs typeface="Times New Roman" charset="0"/>
      </a:defRPr>
    </a:lvl6pPr>
    <a:lvl7pPr marL="2743200" algn="l" defTabSz="914400" rtl="0" eaLnBrk="1" latinLnBrk="0" hangingPunct="1">
      <a:defRPr kumimoji="1" sz="2400" kern="1200">
        <a:solidFill>
          <a:schemeClr val="tx1"/>
        </a:solidFill>
        <a:latin typeface="Times New Roman" charset="0"/>
        <a:ea typeface="+mn-ea"/>
        <a:cs typeface="Times New Roman" charset="0"/>
      </a:defRPr>
    </a:lvl7pPr>
    <a:lvl8pPr marL="3200400" algn="l" defTabSz="914400" rtl="0" eaLnBrk="1" latinLnBrk="0" hangingPunct="1">
      <a:defRPr kumimoji="1" sz="2400" kern="1200">
        <a:solidFill>
          <a:schemeClr val="tx1"/>
        </a:solidFill>
        <a:latin typeface="Times New Roman" charset="0"/>
        <a:ea typeface="+mn-ea"/>
        <a:cs typeface="Times New Roman" charset="0"/>
      </a:defRPr>
    </a:lvl8pPr>
    <a:lvl9pPr marL="3657600" algn="l" defTabSz="914400" rtl="0" eaLnBrk="1" latinLnBrk="0" hangingPunct="1">
      <a:defRPr kumimoji="1" sz="2400" kern="1200">
        <a:solidFill>
          <a:schemeClr val="tx1"/>
        </a:solidFill>
        <a:latin typeface="Times New Roman" charset="0"/>
        <a:ea typeface="+mn-ea"/>
        <a:cs typeface="Times New Roman"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c Herzog"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FF00"/>
    <a:srgbClr val="FFFF66"/>
    <a:srgbClr val="FFCC00"/>
    <a:srgbClr val="00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76" autoAdjust="0"/>
    <p:restoredTop sz="94727" autoAdjust="0"/>
  </p:normalViewPr>
  <p:slideViewPr>
    <p:cSldViewPr>
      <p:cViewPr varScale="1">
        <p:scale>
          <a:sx n="67" d="100"/>
          <a:sy n="67" d="100"/>
        </p:scale>
        <p:origin x="-12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3074"/>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kumimoji="0" sz="1200"/>
            </a:lvl1pPr>
          </a:lstStyle>
          <a:p>
            <a:endParaRPr lang="en-US"/>
          </a:p>
        </p:txBody>
      </p:sp>
      <p:sp>
        <p:nvSpPr>
          <p:cNvPr id="15363" name="Rectangle 3075"/>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kumimoji="0" sz="1200"/>
            </a:lvl1pPr>
          </a:lstStyle>
          <a:p>
            <a:endParaRPr lang="en-US"/>
          </a:p>
        </p:txBody>
      </p:sp>
      <p:sp>
        <p:nvSpPr>
          <p:cNvPr id="15364" name="Rectangle 3076"/>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kumimoji="0" sz="1200"/>
            </a:lvl1pPr>
          </a:lstStyle>
          <a:p>
            <a:endParaRPr lang="en-US"/>
          </a:p>
        </p:txBody>
      </p:sp>
      <p:sp>
        <p:nvSpPr>
          <p:cNvPr id="15365" name="Rectangle 3077"/>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A3EC6019-934A-4DE0-A613-15CA80B3B9E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1026"/>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kumimoji="0" sz="1200"/>
            </a:lvl1pPr>
          </a:lstStyle>
          <a:p>
            <a:endParaRPr lang="en-US"/>
          </a:p>
        </p:txBody>
      </p:sp>
      <p:sp>
        <p:nvSpPr>
          <p:cNvPr id="17411" name="Rectangle 1027"/>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kumimoji="0" sz="1200"/>
            </a:lvl1pPr>
          </a:lstStyle>
          <a:p>
            <a:endParaRPr lang="en-US"/>
          </a:p>
        </p:txBody>
      </p:sp>
      <p:sp>
        <p:nvSpPr>
          <p:cNvPr id="17412"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1029"/>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414" name="Rectangle 1030"/>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kumimoji="0" sz="1200"/>
            </a:lvl1pPr>
          </a:lstStyle>
          <a:p>
            <a:endParaRPr lang="en-US"/>
          </a:p>
        </p:txBody>
      </p:sp>
      <p:sp>
        <p:nvSpPr>
          <p:cNvPr id="17415" name="Rectangle 1031"/>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63404F60-892B-4A4B-9BB3-F11072AFFDC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charset="0"/>
        <a:ea typeface="+mn-ea"/>
        <a:cs typeface="Times New Roman" charset="0"/>
      </a:defRPr>
    </a:lvl1pPr>
    <a:lvl2pPr marL="457200" algn="l" rtl="0" fontAlgn="base">
      <a:spcBef>
        <a:spcPct val="30000"/>
      </a:spcBef>
      <a:spcAft>
        <a:spcPct val="0"/>
      </a:spcAft>
      <a:defRPr kumimoji="1" sz="1200" kern="1200">
        <a:solidFill>
          <a:schemeClr val="tx1"/>
        </a:solidFill>
        <a:latin typeface="Times New Roman" charset="0"/>
        <a:ea typeface="+mn-ea"/>
        <a:cs typeface="Times New Roman" charset="0"/>
      </a:defRPr>
    </a:lvl2pPr>
    <a:lvl3pPr marL="914400" algn="l" rtl="0" fontAlgn="base">
      <a:spcBef>
        <a:spcPct val="30000"/>
      </a:spcBef>
      <a:spcAft>
        <a:spcPct val="0"/>
      </a:spcAft>
      <a:defRPr kumimoji="1" sz="1200" kern="1200">
        <a:solidFill>
          <a:schemeClr val="tx1"/>
        </a:solidFill>
        <a:latin typeface="Times New Roman" charset="0"/>
        <a:ea typeface="+mn-ea"/>
        <a:cs typeface="Times New Roman" charset="0"/>
      </a:defRPr>
    </a:lvl3pPr>
    <a:lvl4pPr marL="1371600" algn="l" rtl="0" fontAlgn="base">
      <a:spcBef>
        <a:spcPct val="30000"/>
      </a:spcBef>
      <a:spcAft>
        <a:spcPct val="0"/>
      </a:spcAft>
      <a:defRPr kumimoji="1" sz="1200" kern="1200">
        <a:solidFill>
          <a:schemeClr val="tx1"/>
        </a:solidFill>
        <a:latin typeface="Times New Roman" charset="0"/>
        <a:ea typeface="+mn-ea"/>
        <a:cs typeface="Times New Roman" charset="0"/>
      </a:defRPr>
    </a:lvl4pPr>
    <a:lvl5pPr marL="1828800" algn="l" rtl="0" fontAlgn="base">
      <a:spcBef>
        <a:spcPct val="30000"/>
      </a:spcBef>
      <a:spcAft>
        <a:spcPct val="0"/>
      </a:spcAft>
      <a:defRPr kumimoji="1" sz="1200" kern="1200">
        <a:solidFill>
          <a:schemeClr val="tx1"/>
        </a:solidFill>
        <a:latin typeface="Times New Roman" charset="0"/>
        <a:ea typeface="+mn-ea"/>
        <a:cs typeface="Times New Roman"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1026"/>
          <p:cNvGrpSpPr>
            <a:grpSpLocks/>
          </p:cNvGrpSpPr>
          <p:nvPr/>
        </p:nvGrpSpPr>
        <p:grpSpPr bwMode="auto">
          <a:xfrm>
            <a:off x="-7758113" y="1463675"/>
            <a:ext cx="16902113" cy="10795000"/>
            <a:chOff x="-4887" y="922"/>
            <a:chExt cx="10647" cy="6800"/>
          </a:xfrm>
        </p:grpSpPr>
        <p:sp>
          <p:nvSpPr>
            <p:cNvPr id="20483" name="Freeform 1027"/>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endParaRPr lang="en-US"/>
            </a:p>
          </p:txBody>
        </p:sp>
        <p:sp>
          <p:nvSpPr>
            <p:cNvPr id="20484" name="Arc 1028"/>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p:spPr>
          <p:txBody>
            <a:bodyPr/>
            <a:lstStyle/>
            <a:p>
              <a:endParaRPr lang="en-US"/>
            </a:p>
          </p:txBody>
        </p:sp>
      </p:grpSp>
      <p:sp>
        <p:nvSpPr>
          <p:cNvPr id="20485" name="Rectangle 1029"/>
          <p:cNvSpPr>
            <a:spLocks noGrp="1" noChangeArrowheads="1"/>
          </p:cNvSpPr>
          <p:nvPr>
            <p:ph type="ctrTitle" sz="quarter"/>
          </p:nvPr>
        </p:nvSpPr>
        <p:spPr>
          <a:xfrm>
            <a:off x="1293813" y="762000"/>
            <a:ext cx="7772400" cy="1143000"/>
          </a:xfrm>
        </p:spPr>
        <p:txBody>
          <a:bodyPr anchor="b"/>
          <a:lstStyle>
            <a:lvl1pPr>
              <a:defRPr/>
            </a:lvl1pPr>
          </a:lstStyle>
          <a:p>
            <a:r>
              <a:rPr lang="en-US" smtClean="0"/>
              <a:t>Click to edit Master title style</a:t>
            </a:r>
            <a:endParaRPr lang="en-US"/>
          </a:p>
        </p:txBody>
      </p:sp>
      <p:sp>
        <p:nvSpPr>
          <p:cNvPr id="20486" name="Rectangle 1030"/>
          <p:cNvSpPr>
            <a:spLocks noGrp="1" noChangeArrowheads="1"/>
          </p:cNvSpPr>
          <p:nvPr>
            <p:ph type="subTitle" sz="quarter" idx="1"/>
          </p:nvPr>
        </p:nvSpPr>
        <p:spPr>
          <a:xfrm>
            <a:off x="3429000" y="2085975"/>
            <a:ext cx="5638800" cy="1038225"/>
          </a:xfrm>
        </p:spPr>
        <p:txBody>
          <a:bodyPr lIns="92075" rIns="92075"/>
          <a:lstStyle>
            <a:lvl1pPr marL="0" indent="0">
              <a:lnSpc>
                <a:spcPct val="70000"/>
              </a:lnSpc>
              <a:buFont typeface="Wingdings" pitchFamily="2" charset="2"/>
              <a:buNone/>
              <a:defRPr/>
            </a:lvl1pPr>
          </a:lstStyle>
          <a:p>
            <a:r>
              <a:rPr lang="en-US" smtClean="0"/>
              <a:t>Click to edit Master subtitle style</a:t>
            </a:r>
            <a:endParaRPr lang="en-US"/>
          </a:p>
        </p:txBody>
      </p:sp>
      <p:sp>
        <p:nvSpPr>
          <p:cNvPr id="20487" name="Rectangle 1031"/>
          <p:cNvSpPr>
            <a:spLocks noGrp="1" noChangeArrowheads="1"/>
          </p:cNvSpPr>
          <p:nvPr>
            <p:ph type="dt" sz="quarter" idx="2"/>
          </p:nvPr>
        </p:nvSpPr>
        <p:spPr/>
        <p:txBody>
          <a:bodyPr/>
          <a:lstStyle>
            <a:lvl1pPr>
              <a:defRPr/>
            </a:lvl1pPr>
          </a:lstStyle>
          <a:p>
            <a:endParaRPr lang="en-US"/>
          </a:p>
        </p:txBody>
      </p:sp>
      <p:sp>
        <p:nvSpPr>
          <p:cNvPr id="20488" name="Rectangle 1032"/>
          <p:cNvSpPr>
            <a:spLocks noGrp="1" noChangeArrowheads="1"/>
          </p:cNvSpPr>
          <p:nvPr>
            <p:ph type="ftr" sz="quarter" idx="3"/>
          </p:nvPr>
        </p:nvSpPr>
        <p:spPr>
          <a:xfrm>
            <a:off x="1295400" y="6365875"/>
            <a:ext cx="4267200" cy="457200"/>
          </a:xfrm>
        </p:spPr>
        <p:txBody>
          <a:bodyPr/>
          <a:lstStyle>
            <a:lvl1pPr>
              <a:defRPr/>
            </a:lvl1pPr>
          </a:lstStyle>
          <a:p>
            <a:endParaRPr lang="en-US"/>
          </a:p>
        </p:txBody>
      </p:sp>
      <p:sp>
        <p:nvSpPr>
          <p:cNvPr id="20489" name="Rectangle 1033"/>
          <p:cNvSpPr>
            <a:spLocks noGrp="1" noChangeArrowheads="1"/>
          </p:cNvSpPr>
          <p:nvPr>
            <p:ph type="sldNum" sz="quarter" idx="4"/>
          </p:nvPr>
        </p:nvSpPr>
        <p:spPr/>
        <p:txBody>
          <a:bodyPr/>
          <a:lstStyle>
            <a:lvl2pPr lvl="1">
              <a:defRPr>
                <a:latin typeface="+mn-lt"/>
              </a:defRPr>
            </a:lvl2pPr>
          </a:lstStyle>
          <a:p>
            <a:pPr lvl="1"/>
            <a:fld id="{9665C1BD-DAEB-4FA8-8E07-05FD209BF5B5}" type="slidenum">
              <a:rPr lang="en-US"/>
              <a:pPr lvl="1"/>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2pPr lvl="1">
              <a:defRPr/>
            </a:lvl2pPr>
          </a:lstStyle>
          <a:p>
            <a:pPr lvl="1"/>
            <a:fld id="{F99BF4C1-C24A-473E-8A8C-EDD67A1BEDE0}" type="slidenum">
              <a:rPr lang="en-US"/>
              <a:pPr lvl="1"/>
              <a:t>‹#›</a:t>
            </a:fld>
            <a:endParaRPr lang="en-US">
              <a:latin typeface="+mn-l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2625" y="609600"/>
            <a:ext cx="5908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2pPr lvl="1">
              <a:defRPr/>
            </a:lvl2pPr>
          </a:lstStyle>
          <a:p>
            <a:pPr lvl="1"/>
            <a:fld id="{331D8F6B-6825-4C47-9274-ACE2F85595F0}" type="slidenum">
              <a:rPr lang="en-US"/>
              <a:pPr lvl="1"/>
              <a:t>‹#›</a:t>
            </a:fld>
            <a:endParaRPr lang="en-US">
              <a:latin typeface="+mn-l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2pPr lvl="1">
              <a:defRPr/>
            </a:lvl2pPr>
          </a:lstStyle>
          <a:p>
            <a:pPr lvl="1"/>
            <a:fld id="{F0750BCF-5674-4334-A0E0-23D9DE211180}" type="slidenum">
              <a:rPr lang="en-US"/>
              <a:pPr lvl="1"/>
              <a:t>‹#›</a:t>
            </a:fld>
            <a:endParaRPr lang="en-US">
              <a:latin typeface="+mn-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2pPr lvl="1">
              <a:defRPr/>
            </a:lvl2pPr>
          </a:lstStyle>
          <a:p>
            <a:pPr lvl="1"/>
            <a:fld id="{41FAB0E8-74F8-4AB3-958E-C2291F1D0F3B}" type="slidenum">
              <a:rPr lang="en-US"/>
              <a:pPr lvl="1"/>
              <a:t>‹#›</a:t>
            </a:fld>
            <a:endParaRPr lang="en-US">
              <a:latin typeface="+mn-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2pPr lvl="1">
              <a:defRPr/>
            </a:lvl2pPr>
          </a:lstStyle>
          <a:p>
            <a:pPr lvl="1"/>
            <a:fld id="{9F158E0C-5D1C-43B7-B5F8-C705305D3895}" type="slidenum">
              <a:rPr lang="en-US"/>
              <a:pPr lvl="1"/>
              <a:t>‹#›</a:t>
            </a:fld>
            <a:endParaRPr lang="en-US">
              <a:latin typeface="+mn-l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2pPr lvl="1">
              <a:defRPr/>
            </a:lvl2pPr>
          </a:lstStyle>
          <a:p>
            <a:pPr lvl="1"/>
            <a:fld id="{3EC4F246-A937-4A69-AE76-A59E0E43B395}" type="slidenum">
              <a:rPr lang="en-US"/>
              <a:pPr lvl="1"/>
              <a:t>‹#›</a:t>
            </a:fld>
            <a:endParaRPr lang="en-US">
              <a:latin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2pPr lvl="1">
              <a:defRPr/>
            </a:lvl2pPr>
          </a:lstStyle>
          <a:p>
            <a:pPr lvl="1"/>
            <a:fld id="{FECAA1BC-78F2-4FE8-AF1E-2CE8D7E90934}" type="slidenum">
              <a:rPr lang="en-US"/>
              <a:pPr lvl="1"/>
              <a:t>‹#›</a:t>
            </a:fld>
            <a:endParaRPr lang="en-US">
              <a:latin typeface="+mn-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2pPr lvl="1">
              <a:defRPr/>
            </a:lvl2pPr>
          </a:lstStyle>
          <a:p>
            <a:pPr lvl="1"/>
            <a:fld id="{83DD353A-D17B-4540-B3CC-C87450E57A9D}" type="slidenum">
              <a:rPr lang="en-US"/>
              <a:pPr lvl="1"/>
              <a:t>‹#›</a:t>
            </a:fld>
            <a:endParaRPr lang="en-US">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2pPr lvl="1">
              <a:defRPr/>
            </a:lvl2pPr>
          </a:lstStyle>
          <a:p>
            <a:pPr lvl="1"/>
            <a:fld id="{97F4CAF0-2B9B-4A3A-A3AE-C49C3BBB22D8}" type="slidenum">
              <a:rPr lang="en-US"/>
              <a:pPr lvl="1"/>
              <a:t>‹#›</a:t>
            </a:fld>
            <a:endParaRPr lang="en-US">
              <a:latin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2pPr lvl="1">
              <a:defRPr/>
            </a:lvl2pPr>
          </a:lstStyle>
          <a:p>
            <a:pPr lvl="1"/>
            <a:fld id="{4BED16EE-6A92-4F04-9D5E-D20177AA31DF}" type="slidenum">
              <a:rPr lang="en-US"/>
              <a:pPr lvl="1"/>
              <a:t>‹#›</a:t>
            </a:fld>
            <a:endParaRPr lang="en-US">
              <a:latin typeface="+mn-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19458" name="Group 2050"/>
          <p:cNvGrpSpPr>
            <a:grpSpLocks/>
          </p:cNvGrpSpPr>
          <p:nvPr/>
        </p:nvGrpSpPr>
        <p:grpSpPr bwMode="auto">
          <a:xfrm>
            <a:off x="-8405813" y="4763"/>
            <a:ext cx="17538701" cy="13690600"/>
            <a:chOff x="-5295" y="3"/>
            <a:chExt cx="11048" cy="8624"/>
          </a:xfrm>
        </p:grpSpPr>
        <p:sp>
          <p:nvSpPr>
            <p:cNvPr id="19459" name="Freeform 2051"/>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endParaRPr lang="en-US"/>
            </a:p>
          </p:txBody>
        </p:sp>
        <p:sp>
          <p:nvSpPr>
            <p:cNvPr id="19460" name="Arc 2052"/>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solidFill>
                <a:schemeClr val="folHlink"/>
              </a:solidFill>
              <a:round/>
              <a:headEnd type="none" w="sm" len="sm"/>
              <a:tailEnd type="none" w="sm" len="sm"/>
            </a:ln>
            <a:effectLst/>
          </p:spPr>
          <p:txBody>
            <a:bodyPr/>
            <a:lstStyle/>
            <a:p>
              <a:endParaRPr lang="en-US"/>
            </a:p>
          </p:txBody>
        </p:sp>
      </p:grpSp>
      <p:sp>
        <p:nvSpPr>
          <p:cNvPr id="19461" name="Rectangle 2053"/>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9462" name="Rectangle 2054"/>
          <p:cNvSpPr>
            <a:spLocks noGrp="1" noChangeArrowheads="1"/>
          </p:cNvSpPr>
          <p:nvPr>
            <p:ph type="body" idx="1"/>
          </p:nvPr>
        </p:nvSpPr>
        <p:spPr bwMode="auto">
          <a:xfrm>
            <a:off x="682625" y="1981200"/>
            <a:ext cx="7772400" cy="41148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3" name="Rectangle 2055"/>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endParaRPr lang="en-US"/>
          </a:p>
        </p:txBody>
      </p:sp>
      <p:sp>
        <p:nvSpPr>
          <p:cNvPr id="19464" name="Rectangle 2056"/>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kumimoji="0" sz="1400"/>
            </a:lvl1pPr>
          </a:lstStyle>
          <a:p>
            <a:endParaRPr lang="en-US"/>
          </a:p>
        </p:txBody>
      </p:sp>
      <p:sp>
        <p:nvSpPr>
          <p:cNvPr id="19465" name="Rectangle 2057"/>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a:defRPr kumimoji="0" sz="1400">
                <a:latin typeface="+mj-lt"/>
              </a:defRPr>
            </a:lvl2pPr>
          </a:lstStyle>
          <a:p>
            <a:pPr lvl="1"/>
            <a:fld id="{81FB5ECE-F908-47FA-8D31-D9A84E3F14F5}" type="slidenum">
              <a:rPr lang="en-US"/>
              <a:pPr lvl="1"/>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2pPr>
      <a:lvl3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3pPr>
      <a:lvl4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4pPr>
      <a:lvl5pPr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5pPr>
      <a:lvl6pPr marL="4572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6pPr>
      <a:lvl7pPr marL="9144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7pPr>
      <a:lvl8pPr marL="13716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8pPr>
      <a:lvl9pPr marL="1828800" algn="l"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Times New Roman" charset="0"/>
        </a:defRPr>
      </a:lvl9pPr>
    </p:titleStyle>
    <p:bodyStyle>
      <a:lvl1pPr marL="342900" indent="-342900" algn="l" rtl="0" eaLnBrk="1" fontAlgn="base" hangingPunct="1">
        <a:lnSpc>
          <a:spcPct val="90000"/>
        </a:lnSpc>
        <a:spcBef>
          <a:spcPct val="20000"/>
        </a:spcBef>
        <a:spcAft>
          <a:spcPct val="0"/>
        </a:spcAft>
        <a:buClr>
          <a:schemeClr val="tx2"/>
        </a:buClr>
        <a:buSzPct val="75000"/>
        <a:buFont typeface="Wingdings" pitchFamily="2" charset="2"/>
        <a:buChar char="l"/>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latin typeface="+mn-lt"/>
          <a:cs typeface="+mn-cs"/>
        </a:defRPr>
      </a:lvl2pPr>
      <a:lvl3pPr marL="1143000" indent="-228600" algn="l" rtl="0" eaLnBrk="1" fontAlgn="base" hangingPunct="1">
        <a:spcBef>
          <a:spcPct val="20000"/>
        </a:spcBef>
        <a:spcAft>
          <a:spcPct val="0"/>
        </a:spcAft>
        <a:buClr>
          <a:srgbClr val="00CCFF"/>
        </a:buClr>
        <a:buSzPct val="65000"/>
        <a:buFont typeface="Wingdings" pitchFamily="2" charset="2"/>
        <a:buChar char="l"/>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000">
          <a:solidFill>
            <a:schemeClr val="tx1"/>
          </a:solidFill>
          <a:latin typeface="+mn-lt"/>
          <a:cs typeface="+mn-cs"/>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762000" y="685800"/>
            <a:ext cx="7620000" cy="1905000"/>
          </a:xfrm>
        </p:spPr>
        <p:txBody>
          <a:bodyPr/>
          <a:lstStyle/>
          <a:p>
            <a:pPr algn="ctr"/>
            <a:r>
              <a:rPr lang="ar-SA" sz="5400" b="1" dirty="0" smtClean="0">
                <a:solidFill>
                  <a:srgbClr val="FFFF00"/>
                </a:solidFill>
              </a:rPr>
              <a:t>أساسيات  تصنيف نباتات زهرية   222 نبت</a:t>
            </a:r>
            <a:endParaRPr lang="en-US" sz="5400" b="1" dirty="0">
              <a:solidFill>
                <a:srgbClr val="FFFF00"/>
              </a:solidFill>
            </a:endParaRPr>
          </a:p>
        </p:txBody>
      </p:sp>
      <p:sp>
        <p:nvSpPr>
          <p:cNvPr id="4101" name="Rectangle 5"/>
          <p:cNvSpPr>
            <a:spLocks noGrp="1" noChangeArrowheads="1"/>
          </p:cNvSpPr>
          <p:nvPr>
            <p:ph type="subTitle" idx="1"/>
          </p:nvPr>
        </p:nvSpPr>
        <p:spPr>
          <a:xfrm>
            <a:off x="2514600" y="2895600"/>
            <a:ext cx="5638800" cy="457200"/>
          </a:xfrm>
        </p:spPr>
        <p:txBody>
          <a:bodyPr/>
          <a:lstStyle/>
          <a:p>
            <a:pPr algn="r"/>
            <a:r>
              <a:rPr lang="ar-SA" dirty="0" smtClean="0"/>
              <a:t> د. نجاة عبد الوهاب بخاري</a:t>
            </a:r>
            <a:endParaRPr lang="en-US" dirty="0"/>
          </a:p>
        </p:txBody>
      </p:sp>
      <p:sp>
        <p:nvSpPr>
          <p:cNvPr id="4" name="Rectangle 5"/>
          <p:cNvSpPr txBox="1">
            <a:spLocks noChangeArrowheads="1"/>
          </p:cNvSpPr>
          <p:nvPr/>
        </p:nvSpPr>
        <p:spPr bwMode="auto">
          <a:xfrm>
            <a:off x="1676400" y="3505200"/>
            <a:ext cx="640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algn="r" defTabSz="914400" rtl="0" eaLnBrk="1" fontAlgn="base" latinLnBrk="0" hangingPunct="1">
              <a:lnSpc>
                <a:spcPct val="70000"/>
              </a:lnSpc>
              <a:spcBef>
                <a:spcPct val="20000"/>
              </a:spcBef>
              <a:spcAft>
                <a:spcPct val="0"/>
              </a:spcAft>
              <a:buClr>
                <a:schemeClr val="tx2"/>
              </a:buClr>
              <a:buSzPct val="75000"/>
              <a:buFont typeface="Wingdings" pitchFamily="2" charset="2"/>
              <a:buNone/>
              <a:tabLst/>
              <a:defRPr/>
            </a:pPr>
            <a:r>
              <a:rPr kumimoji="0" lang="ar-SA" sz="3200" b="0" i="0" u="none" strike="noStrike" kern="0" cap="none" spc="0" normalizeH="0" baseline="0" noProof="0" dirty="0" smtClean="0">
                <a:ln>
                  <a:noFill/>
                </a:ln>
                <a:solidFill>
                  <a:schemeClr val="tx1"/>
                </a:solidFill>
                <a:effectLst/>
                <a:uLnTx/>
                <a:uFillTx/>
                <a:latin typeface="+mn-lt"/>
                <a:ea typeface="+mn-ea"/>
                <a:cs typeface="+mn-cs"/>
              </a:rPr>
              <a:t>قسم النبات والحياء الدقية –</a:t>
            </a:r>
            <a:r>
              <a:rPr kumimoji="0" lang="ar-SA" sz="3200" b="0" i="0" u="none" strike="noStrike" kern="0" cap="none" spc="0" normalizeH="0" noProof="0" dirty="0" smtClean="0">
                <a:ln>
                  <a:noFill/>
                </a:ln>
                <a:solidFill>
                  <a:schemeClr val="tx1"/>
                </a:solidFill>
                <a:effectLst/>
                <a:uLnTx/>
                <a:uFillTx/>
                <a:latin typeface="+mn-lt"/>
                <a:ea typeface="+mn-ea"/>
                <a:cs typeface="+mn-cs"/>
              </a:rPr>
              <a:t> جامعة الملك سعود</a:t>
            </a: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5" name="Rectangle 5"/>
          <p:cNvSpPr txBox="1">
            <a:spLocks noChangeArrowheads="1"/>
          </p:cNvSpPr>
          <p:nvPr/>
        </p:nvSpPr>
        <p:spPr bwMode="auto">
          <a:xfrm>
            <a:off x="533400" y="5791200"/>
            <a:ext cx="2590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70000"/>
              </a:lnSpc>
              <a:spcBef>
                <a:spcPct val="20000"/>
              </a:spcBef>
              <a:spcAft>
                <a:spcPct val="0"/>
              </a:spcAft>
              <a:buClr>
                <a:schemeClr val="tx2"/>
              </a:buClr>
              <a:buSzPct val="75000"/>
              <a:buFont typeface="Wingdings" pitchFamily="2" charset="2"/>
              <a:buNone/>
              <a:tabLst/>
              <a:defRPr/>
            </a:pPr>
            <a:r>
              <a:rPr kumimoji="0" lang="ar-SA" sz="3200" b="0" i="0" u="none" strike="noStrike" kern="0" cap="none" spc="0" normalizeH="0" baseline="0" noProof="0" dirty="0" smtClean="0">
                <a:ln>
                  <a:noFill/>
                </a:ln>
                <a:solidFill>
                  <a:srgbClr val="FFFF00"/>
                </a:solidFill>
                <a:effectLst/>
                <a:uLnTx/>
                <a:uFillTx/>
                <a:latin typeface="+mn-lt"/>
                <a:ea typeface="+mn-ea"/>
                <a:cs typeface="+mn-cs"/>
              </a:rPr>
              <a:t>المحاضرة الثانية</a:t>
            </a:r>
            <a:endParaRPr kumimoji="0" lang="en-US" sz="3200" b="0" i="0" u="none" strike="noStrike" kern="0" cap="none" spc="0" normalizeH="0" baseline="0" noProof="0" dirty="0">
              <a:ln>
                <a:noFill/>
              </a:ln>
              <a:solidFill>
                <a:srgbClr val="FFFF00"/>
              </a:solidFill>
              <a:effectLst/>
              <a:uLnTx/>
              <a:uFillTx/>
              <a:latin typeface="+mn-lt"/>
              <a:ea typeface="+mn-ea"/>
              <a:cs typeface="+mn-cs"/>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wipe(down)">
                                      <p:cBhvr>
                                        <p:cTn id="7" dur="580">
                                          <p:stCondLst>
                                            <p:cond delay="0"/>
                                          </p:stCondLst>
                                        </p:cTn>
                                        <p:tgtEl>
                                          <p:spTgt spid="4100"/>
                                        </p:tgtEl>
                                      </p:cBhvr>
                                    </p:animEffect>
                                    <p:anim calcmode="lin" valueType="num">
                                      <p:cBhvr>
                                        <p:cTn id="8" dur="1822" tmFilter="0,0; 0.14,0.36; 0.43,0.73; 0.71,0.91; 1.0,1.0">
                                          <p:stCondLst>
                                            <p:cond delay="0"/>
                                          </p:stCondLst>
                                        </p:cTn>
                                        <p:tgtEl>
                                          <p:spTgt spid="410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10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10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10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100"/>
                                        </p:tgtEl>
                                        <p:attrNameLst>
                                          <p:attrName>ppt_y</p:attrName>
                                        </p:attrNameLst>
                                      </p:cBhvr>
                                      <p:tavLst>
                                        <p:tav tm="0" fmla="#ppt_y-sin(pi*$)/81">
                                          <p:val>
                                            <p:fltVal val="0"/>
                                          </p:val>
                                        </p:tav>
                                        <p:tav tm="100000">
                                          <p:val>
                                            <p:fltVal val="1"/>
                                          </p:val>
                                        </p:tav>
                                      </p:tavLst>
                                    </p:anim>
                                    <p:animScale>
                                      <p:cBhvr>
                                        <p:cTn id="13" dur="26">
                                          <p:stCondLst>
                                            <p:cond delay="650"/>
                                          </p:stCondLst>
                                        </p:cTn>
                                        <p:tgtEl>
                                          <p:spTgt spid="4100"/>
                                        </p:tgtEl>
                                      </p:cBhvr>
                                      <p:to x="100000" y="60000"/>
                                    </p:animScale>
                                    <p:animScale>
                                      <p:cBhvr>
                                        <p:cTn id="14" dur="166" decel="50000">
                                          <p:stCondLst>
                                            <p:cond delay="676"/>
                                          </p:stCondLst>
                                        </p:cTn>
                                        <p:tgtEl>
                                          <p:spTgt spid="4100"/>
                                        </p:tgtEl>
                                      </p:cBhvr>
                                      <p:to x="100000" y="100000"/>
                                    </p:animScale>
                                    <p:animScale>
                                      <p:cBhvr>
                                        <p:cTn id="15" dur="26">
                                          <p:stCondLst>
                                            <p:cond delay="1312"/>
                                          </p:stCondLst>
                                        </p:cTn>
                                        <p:tgtEl>
                                          <p:spTgt spid="4100"/>
                                        </p:tgtEl>
                                      </p:cBhvr>
                                      <p:to x="100000" y="80000"/>
                                    </p:animScale>
                                    <p:animScale>
                                      <p:cBhvr>
                                        <p:cTn id="16" dur="166" decel="50000">
                                          <p:stCondLst>
                                            <p:cond delay="1338"/>
                                          </p:stCondLst>
                                        </p:cTn>
                                        <p:tgtEl>
                                          <p:spTgt spid="4100"/>
                                        </p:tgtEl>
                                      </p:cBhvr>
                                      <p:to x="100000" y="100000"/>
                                    </p:animScale>
                                    <p:animScale>
                                      <p:cBhvr>
                                        <p:cTn id="17" dur="26">
                                          <p:stCondLst>
                                            <p:cond delay="1642"/>
                                          </p:stCondLst>
                                        </p:cTn>
                                        <p:tgtEl>
                                          <p:spTgt spid="4100"/>
                                        </p:tgtEl>
                                      </p:cBhvr>
                                      <p:to x="100000" y="90000"/>
                                    </p:animScale>
                                    <p:animScale>
                                      <p:cBhvr>
                                        <p:cTn id="18" dur="166" decel="50000">
                                          <p:stCondLst>
                                            <p:cond delay="1668"/>
                                          </p:stCondLst>
                                        </p:cTn>
                                        <p:tgtEl>
                                          <p:spTgt spid="4100"/>
                                        </p:tgtEl>
                                      </p:cBhvr>
                                      <p:to x="100000" y="100000"/>
                                    </p:animScale>
                                    <p:animScale>
                                      <p:cBhvr>
                                        <p:cTn id="19" dur="26">
                                          <p:stCondLst>
                                            <p:cond delay="1808"/>
                                          </p:stCondLst>
                                        </p:cTn>
                                        <p:tgtEl>
                                          <p:spTgt spid="4100"/>
                                        </p:tgtEl>
                                      </p:cBhvr>
                                      <p:to x="100000" y="95000"/>
                                    </p:animScale>
                                    <p:animScale>
                                      <p:cBhvr>
                                        <p:cTn id="20" dur="166" decel="50000">
                                          <p:stCondLst>
                                            <p:cond delay="1834"/>
                                          </p:stCondLst>
                                        </p:cTn>
                                        <p:tgtEl>
                                          <p:spTgt spid="410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101">
                                            <p:txEl>
                                              <p:pRg st="0" end="0"/>
                                            </p:txEl>
                                          </p:spTgt>
                                        </p:tgtEl>
                                        <p:attrNameLst>
                                          <p:attrName>style.visibility</p:attrName>
                                        </p:attrNameLst>
                                      </p:cBhvr>
                                      <p:to>
                                        <p:strVal val="visible"/>
                                      </p:to>
                                    </p:set>
                                    <p:animEffect transition="in" filter="wipe(down)">
                                      <p:cBhvr>
                                        <p:cTn id="25" dur="580">
                                          <p:stCondLst>
                                            <p:cond delay="0"/>
                                          </p:stCondLst>
                                        </p:cTn>
                                        <p:tgtEl>
                                          <p:spTgt spid="4101">
                                            <p:txEl>
                                              <p:pRg st="0" end="0"/>
                                            </p:txEl>
                                          </p:spTgt>
                                        </p:tgtEl>
                                      </p:cBhvr>
                                    </p:animEffect>
                                    <p:anim calcmode="lin" valueType="num">
                                      <p:cBhvr>
                                        <p:cTn id="26" dur="1822" tmFilter="0,0; 0.14,0.36; 0.43,0.73; 0.71,0.91; 1.0,1.0">
                                          <p:stCondLst>
                                            <p:cond delay="0"/>
                                          </p:stCondLst>
                                        </p:cTn>
                                        <p:tgtEl>
                                          <p:spTgt spid="4101">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101">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101">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101">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101">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101">
                                            <p:txEl>
                                              <p:pRg st="0" end="0"/>
                                            </p:txEl>
                                          </p:spTgt>
                                        </p:tgtEl>
                                      </p:cBhvr>
                                      <p:to x="100000" y="60000"/>
                                    </p:animScale>
                                    <p:animScale>
                                      <p:cBhvr>
                                        <p:cTn id="32" dur="166" decel="50000">
                                          <p:stCondLst>
                                            <p:cond delay="676"/>
                                          </p:stCondLst>
                                        </p:cTn>
                                        <p:tgtEl>
                                          <p:spTgt spid="4101">
                                            <p:txEl>
                                              <p:pRg st="0" end="0"/>
                                            </p:txEl>
                                          </p:spTgt>
                                        </p:tgtEl>
                                      </p:cBhvr>
                                      <p:to x="100000" y="100000"/>
                                    </p:animScale>
                                    <p:animScale>
                                      <p:cBhvr>
                                        <p:cTn id="33" dur="26">
                                          <p:stCondLst>
                                            <p:cond delay="1312"/>
                                          </p:stCondLst>
                                        </p:cTn>
                                        <p:tgtEl>
                                          <p:spTgt spid="4101">
                                            <p:txEl>
                                              <p:pRg st="0" end="0"/>
                                            </p:txEl>
                                          </p:spTgt>
                                        </p:tgtEl>
                                      </p:cBhvr>
                                      <p:to x="100000" y="80000"/>
                                    </p:animScale>
                                    <p:animScale>
                                      <p:cBhvr>
                                        <p:cTn id="34" dur="166" decel="50000">
                                          <p:stCondLst>
                                            <p:cond delay="1338"/>
                                          </p:stCondLst>
                                        </p:cTn>
                                        <p:tgtEl>
                                          <p:spTgt spid="4101">
                                            <p:txEl>
                                              <p:pRg st="0" end="0"/>
                                            </p:txEl>
                                          </p:spTgt>
                                        </p:tgtEl>
                                      </p:cBhvr>
                                      <p:to x="100000" y="100000"/>
                                    </p:animScale>
                                    <p:animScale>
                                      <p:cBhvr>
                                        <p:cTn id="35" dur="26">
                                          <p:stCondLst>
                                            <p:cond delay="1642"/>
                                          </p:stCondLst>
                                        </p:cTn>
                                        <p:tgtEl>
                                          <p:spTgt spid="4101">
                                            <p:txEl>
                                              <p:pRg st="0" end="0"/>
                                            </p:txEl>
                                          </p:spTgt>
                                        </p:tgtEl>
                                      </p:cBhvr>
                                      <p:to x="100000" y="90000"/>
                                    </p:animScale>
                                    <p:animScale>
                                      <p:cBhvr>
                                        <p:cTn id="36" dur="166" decel="50000">
                                          <p:stCondLst>
                                            <p:cond delay="1668"/>
                                          </p:stCondLst>
                                        </p:cTn>
                                        <p:tgtEl>
                                          <p:spTgt spid="4101">
                                            <p:txEl>
                                              <p:pRg st="0" end="0"/>
                                            </p:txEl>
                                          </p:spTgt>
                                        </p:tgtEl>
                                      </p:cBhvr>
                                      <p:to x="100000" y="100000"/>
                                    </p:animScale>
                                    <p:animScale>
                                      <p:cBhvr>
                                        <p:cTn id="37" dur="26">
                                          <p:stCondLst>
                                            <p:cond delay="1808"/>
                                          </p:stCondLst>
                                        </p:cTn>
                                        <p:tgtEl>
                                          <p:spTgt spid="4101">
                                            <p:txEl>
                                              <p:pRg st="0" end="0"/>
                                            </p:txEl>
                                          </p:spTgt>
                                        </p:tgtEl>
                                      </p:cBhvr>
                                      <p:to x="100000" y="95000"/>
                                    </p:animScale>
                                    <p:animScale>
                                      <p:cBhvr>
                                        <p:cTn id="38" dur="166" decel="50000">
                                          <p:stCondLst>
                                            <p:cond delay="1834"/>
                                          </p:stCondLst>
                                        </p:cTn>
                                        <p:tgtEl>
                                          <p:spTgt spid="4101">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down)">
                                      <p:cBhvr>
                                        <p:cTn id="43" dur="580">
                                          <p:stCondLst>
                                            <p:cond delay="0"/>
                                          </p:stCondLst>
                                        </p:cTn>
                                        <p:tgtEl>
                                          <p:spTgt spid="4"/>
                                        </p:tgtEl>
                                      </p:cBhvr>
                                    </p:animEffect>
                                    <p:anim calcmode="lin" valueType="num">
                                      <p:cBhvr>
                                        <p:cTn id="4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gtEl>
                                      </p:cBhvr>
                                      <p:to x="100000" y="60000"/>
                                    </p:animScale>
                                    <p:animScale>
                                      <p:cBhvr>
                                        <p:cTn id="50" dur="166" decel="50000">
                                          <p:stCondLst>
                                            <p:cond delay="676"/>
                                          </p:stCondLst>
                                        </p:cTn>
                                        <p:tgtEl>
                                          <p:spTgt spid="4"/>
                                        </p:tgtEl>
                                      </p:cBhvr>
                                      <p:to x="100000" y="100000"/>
                                    </p:animScale>
                                    <p:animScale>
                                      <p:cBhvr>
                                        <p:cTn id="51" dur="26">
                                          <p:stCondLst>
                                            <p:cond delay="1312"/>
                                          </p:stCondLst>
                                        </p:cTn>
                                        <p:tgtEl>
                                          <p:spTgt spid="4"/>
                                        </p:tgtEl>
                                      </p:cBhvr>
                                      <p:to x="100000" y="80000"/>
                                    </p:animScale>
                                    <p:animScale>
                                      <p:cBhvr>
                                        <p:cTn id="52" dur="166" decel="50000">
                                          <p:stCondLst>
                                            <p:cond delay="1338"/>
                                          </p:stCondLst>
                                        </p:cTn>
                                        <p:tgtEl>
                                          <p:spTgt spid="4"/>
                                        </p:tgtEl>
                                      </p:cBhvr>
                                      <p:to x="100000" y="100000"/>
                                    </p:animScale>
                                    <p:animScale>
                                      <p:cBhvr>
                                        <p:cTn id="53" dur="26">
                                          <p:stCondLst>
                                            <p:cond delay="1642"/>
                                          </p:stCondLst>
                                        </p:cTn>
                                        <p:tgtEl>
                                          <p:spTgt spid="4"/>
                                        </p:tgtEl>
                                      </p:cBhvr>
                                      <p:to x="100000" y="90000"/>
                                    </p:animScale>
                                    <p:animScale>
                                      <p:cBhvr>
                                        <p:cTn id="54" dur="166" decel="50000">
                                          <p:stCondLst>
                                            <p:cond delay="1668"/>
                                          </p:stCondLst>
                                        </p:cTn>
                                        <p:tgtEl>
                                          <p:spTgt spid="4"/>
                                        </p:tgtEl>
                                      </p:cBhvr>
                                      <p:to x="100000" y="100000"/>
                                    </p:animScale>
                                    <p:animScale>
                                      <p:cBhvr>
                                        <p:cTn id="55" dur="26">
                                          <p:stCondLst>
                                            <p:cond delay="1808"/>
                                          </p:stCondLst>
                                        </p:cTn>
                                        <p:tgtEl>
                                          <p:spTgt spid="4"/>
                                        </p:tgtEl>
                                      </p:cBhvr>
                                      <p:to x="100000" y="95000"/>
                                    </p:animScale>
                                    <p:animScale>
                                      <p:cBhvr>
                                        <p:cTn id="56" dur="166" decel="50000">
                                          <p:stCondLst>
                                            <p:cond delay="1834"/>
                                          </p:stCondLst>
                                        </p:cTn>
                                        <p:tgtEl>
                                          <p:spTgt spid="4"/>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p:cTn id="61" dur="1000" fill="hold"/>
                                        <p:tgtEl>
                                          <p:spTgt spid="5"/>
                                        </p:tgtEl>
                                        <p:attrNameLst>
                                          <p:attrName>ppt_x</p:attrName>
                                        </p:attrNameLst>
                                      </p:cBhvr>
                                      <p:tavLst>
                                        <p:tav tm="0">
                                          <p:val>
                                            <p:strVal val="#ppt_x-.2"/>
                                          </p:val>
                                        </p:tav>
                                        <p:tav tm="100000">
                                          <p:val>
                                            <p:strVal val="#ppt_x"/>
                                          </p:val>
                                        </p:tav>
                                      </p:tavLst>
                                    </p:anim>
                                    <p:anim calcmode="lin" valueType="num">
                                      <p:cBhvr>
                                        <p:cTn id="62"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6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build="p"/>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2" name="Rectangle 14"/>
          <p:cNvSpPr>
            <a:spLocks noGrp="1" noChangeArrowheads="1"/>
          </p:cNvSpPr>
          <p:nvPr>
            <p:ph type="body" idx="1"/>
          </p:nvPr>
        </p:nvSpPr>
        <p:spPr>
          <a:xfrm>
            <a:off x="457200" y="990600"/>
            <a:ext cx="8305799" cy="5410200"/>
          </a:xfrm>
        </p:spPr>
        <p:txBody>
          <a:bodyPr/>
          <a:lstStyle/>
          <a:p>
            <a:pPr marL="0" algn="just" rtl="1">
              <a:spcBef>
                <a:spcPts val="0"/>
              </a:spcBef>
              <a:buClr>
                <a:srgbClr val="FF0000"/>
              </a:buClr>
              <a:buSzPct val="100000"/>
              <a:buFont typeface="Wingdings" pitchFamily="2" charset="2"/>
              <a:buChar char="v"/>
            </a:pPr>
            <a:r>
              <a:rPr lang="ar-SA" sz="2800" dirty="0" smtClean="0"/>
              <a:t>أن يكون الإسم مأخوذ من كلمة أو اتحاد كلمتين أو أكثر من اللغة اليونانية أو اللاتينية كما في </a:t>
            </a:r>
            <a:r>
              <a:rPr lang="en-US" sz="2800" dirty="0" err="1" smtClean="0">
                <a:solidFill>
                  <a:srgbClr val="00FF00"/>
                </a:solidFill>
              </a:rPr>
              <a:t>grandiflora</a:t>
            </a:r>
            <a:r>
              <a:rPr lang="ar-SA" sz="2800" dirty="0" smtClean="0"/>
              <a:t> أي كبير الأزهار</a:t>
            </a:r>
            <a:endParaRPr lang="en-US" sz="2800" dirty="0" smtClean="0"/>
          </a:p>
          <a:p>
            <a:pPr marL="0" algn="just" rtl="1">
              <a:spcBef>
                <a:spcPts val="0"/>
              </a:spcBef>
              <a:buClr>
                <a:srgbClr val="FF0000"/>
              </a:buClr>
              <a:buSzPct val="100000"/>
              <a:buFont typeface="Wingdings" pitchFamily="2" charset="2"/>
              <a:buChar char="v"/>
            </a:pPr>
            <a:r>
              <a:rPr lang="ar-SA" sz="2800" dirty="0" smtClean="0"/>
              <a:t> وقد تكون صفة مميزة في افراد ذلك النوع </a:t>
            </a:r>
            <a:r>
              <a:rPr lang="en-US" sz="2800" dirty="0" smtClean="0"/>
              <a:t> </a:t>
            </a:r>
            <a:r>
              <a:rPr lang="en-US" sz="2800" dirty="0" smtClean="0">
                <a:solidFill>
                  <a:srgbClr val="FF0000"/>
                </a:solidFill>
              </a:rPr>
              <a:t>alba</a:t>
            </a:r>
            <a:r>
              <a:rPr lang="ar-SA" sz="2800" dirty="0" smtClean="0"/>
              <a:t> والأحمر </a:t>
            </a:r>
            <a:r>
              <a:rPr lang="en-US" sz="2800" dirty="0" err="1" smtClean="0">
                <a:solidFill>
                  <a:srgbClr val="FF0000"/>
                </a:solidFill>
              </a:rPr>
              <a:t>rubra</a:t>
            </a:r>
            <a:r>
              <a:rPr lang="ar-SA" sz="2800" dirty="0" smtClean="0"/>
              <a:t> والأسود </a:t>
            </a:r>
            <a:r>
              <a:rPr lang="en-US" sz="2800" dirty="0" err="1" smtClean="0">
                <a:solidFill>
                  <a:srgbClr val="FF0000"/>
                </a:solidFill>
              </a:rPr>
              <a:t>nigra</a:t>
            </a:r>
            <a:r>
              <a:rPr lang="ar-SA" sz="2800" dirty="0" smtClean="0"/>
              <a:t> والمنزرع </a:t>
            </a:r>
            <a:r>
              <a:rPr lang="en-US" sz="2800" dirty="0" smtClean="0">
                <a:solidFill>
                  <a:srgbClr val="FF0000"/>
                </a:solidFill>
              </a:rPr>
              <a:t>sativa</a:t>
            </a:r>
            <a:r>
              <a:rPr lang="en-US" sz="2800" dirty="0" smtClean="0"/>
              <a:t> </a:t>
            </a:r>
            <a:r>
              <a:rPr lang="ar-SA" sz="2800" dirty="0" smtClean="0"/>
              <a:t> والمنتشر</a:t>
            </a:r>
            <a:r>
              <a:rPr lang="en-US" sz="2800" dirty="0" err="1" smtClean="0">
                <a:solidFill>
                  <a:srgbClr val="FF0000"/>
                </a:solidFill>
              </a:rPr>
              <a:t>communis</a:t>
            </a:r>
            <a:r>
              <a:rPr lang="en-US" sz="2800" dirty="0" smtClean="0"/>
              <a:t> </a:t>
            </a:r>
            <a:r>
              <a:rPr lang="ar-SA" sz="2800" dirty="0" smtClean="0"/>
              <a:t> والبري </a:t>
            </a:r>
            <a:r>
              <a:rPr lang="en-US" sz="2800" dirty="0" err="1" smtClean="0">
                <a:solidFill>
                  <a:srgbClr val="FF0000"/>
                </a:solidFill>
              </a:rPr>
              <a:t>vulgris</a:t>
            </a:r>
            <a:r>
              <a:rPr lang="ar-SA" sz="2800" dirty="0" smtClean="0"/>
              <a:t> والشوكي</a:t>
            </a:r>
            <a:r>
              <a:rPr lang="en-US" sz="2800" dirty="0" smtClean="0"/>
              <a:t> </a:t>
            </a:r>
            <a:r>
              <a:rPr lang="en-US" sz="2800" dirty="0" err="1" smtClean="0">
                <a:solidFill>
                  <a:srgbClr val="FF0000"/>
                </a:solidFill>
              </a:rPr>
              <a:t>spinosa</a:t>
            </a:r>
            <a:r>
              <a:rPr lang="en-US" sz="2800" dirty="0" smtClean="0"/>
              <a:t>  </a:t>
            </a:r>
            <a:r>
              <a:rPr lang="ar-SA" sz="2800" dirty="0" smtClean="0"/>
              <a:t> </a:t>
            </a:r>
            <a:r>
              <a:rPr lang="en-US" sz="2800" dirty="0" smtClean="0"/>
              <a:t>.</a:t>
            </a:r>
          </a:p>
          <a:p>
            <a:pPr marL="0" algn="just" rtl="1">
              <a:spcBef>
                <a:spcPts val="0"/>
              </a:spcBef>
              <a:buClr>
                <a:srgbClr val="FF0000"/>
              </a:buClr>
              <a:buSzPct val="100000"/>
              <a:buFont typeface="Wingdings" pitchFamily="2" charset="2"/>
              <a:buChar char="v"/>
            </a:pPr>
            <a:r>
              <a:rPr lang="ar-SA" sz="2800" dirty="0" smtClean="0"/>
              <a:t>وقد تدل على موطن النبات كالإسكندراين </a:t>
            </a:r>
            <a:r>
              <a:rPr lang="en-US" sz="2800" dirty="0" err="1" smtClean="0">
                <a:solidFill>
                  <a:srgbClr val="FFFF00"/>
                </a:solidFill>
              </a:rPr>
              <a:t>alexandrinum</a:t>
            </a:r>
            <a:r>
              <a:rPr lang="ar-SA" sz="2800" dirty="0" smtClean="0"/>
              <a:t> او المصري </a:t>
            </a:r>
            <a:r>
              <a:rPr lang="en-US" sz="2800" dirty="0" err="1" smtClean="0">
                <a:solidFill>
                  <a:srgbClr val="FFFF00"/>
                </a:solidFill>
              </a:rPr>
              <a:t>egyptiaca</a:t>
            </a:r>
            <a:r>
              <a:rPr lang="en-US" sz="2800" dirty="0" smtClean="0"/>
              <a:t> </a:t>
            </a:r>
            <a:r>
              <a:rPr lang="ar-SA" sz="2800" dirty="0" smtClean="0"/>
              <a:t> او العربي </a:t>
            </a:r>
            <a:r>
              <a:rPr lang="en-US" sz="2800" dirty="0" smtClean="0">
                <a:solidFill>
                  <a:srgbClr val="FFFF00"/>
                </a:solidFill>
              </a:rPr>
              <a:t>Arabica</a:t>
            </a:r>
            <a:r>
              <a:rPr lang="en-US" sz="2800" dirty="0" smtClean="0"/>
              <a:t> </a:t>
            </a:r>
            <a:r>
              <a:rPr lang="ar-SA" sz="2800" dirty="0" smtClean="0"/>
              <a:t> او الصيني </a:t>
            </a:r>
            <a:r>
              <a:rPr lang="en-US" sz="2800" dirty="0" err="1" smtClean="0">
                <a:solidFill>
                  <a:srgbClr val="FFFF00"/>
                </a:solidFill>
              </a:rPr>
              <a:t>sinesis</a:t>
            </a:r>
            <a:r>
              <a:rPr lang="en-US" sz="2800" dirty="0" smtClean="0"/>
              <a:t> </a:t>
            </a:r>
            <a:r>
              <a:rPr lang="ar-SA" sz="2800" dirty="0" smtClean="0"/>
              <a:t> او الياباني </a:t>
            </a:r>
            <a:r>
              <a:rPr lang="en-US" sz="2800" dirty="0" smtClean="0"/>
              <a:t>japonica </a:t>
            </a:r>
            <a:r>
              <a:rPr lang="ar-SA" sz="2800" dirty="0" smtClean="0"/>
              <a:t>.</a:t>
            </a:r>
            <a:endParaRPr lang="en-US" sz="2800" dirty="0" smtClean="0"/>
          </a:p>
          <a:p>
            <a:pPr marL="0" algn="just" rtl="1">
              <a:spcBef>
                <a:spcPts val="0"/>
              </a:spcBef>
              <a:buClr>
                <a:srgbClr val="FF0000"/>
              </a:buClr>
              <a:buSzPct val="100000"/>
              <a:buFont typeface="Wingdings" pitchFamily="2" charset="2"/>
              <a:buChar char="v"/>
            </a:pPr>
            <a:r>
              <a:rPr lang="ar-SA" sz="2800" dirty="0" smtClean="0"/>
              <a:t>تدل على اسماء اشخاص</a:t>
            </a:r>
            <a:endParaRPr lang="en-US" sz="2800" dirty="0" smtClean="0"/>
          </a:p>
          <a:p>
            <a:pPr marL="0" algn="just" rtl="1">
              <a:spcBef>
                <a:spcPts val="0"/>
              </a:spcBef>
              <a:buClr>
                <a:srgbClr val="FF0000"/>
              </a:buClr>
              <a:buSzPct val="100000"/>
              <a:buFont typeface="Wingdings" pitchFamily="2" charset="2"/>
              <a:buChar char="v"/>
            </a:pPr>
            <a:r>
              <a:rPr lang="ar-SA" sz="2800" dirty="0" smtClean="0"/>
              <a:t>وفي بعض الحالات تنشق التسمية من اسماء الأجناس النباتية الخرى المتصلة فيها كما في اسم فطر بلازمويارا </a:t>
            </a:r>
            <a:r>
              <a:rPr lang="en-US" sz="2800" dirty="0" err="1" smtClean="0">
                <a:solidFill>
                  <a:srgbClr val="00FF00"/>
                </a:solidFill>
              </a:rPr>
              <a:t>plasmopora</a:t>
            </a:r>
            <a:r>
              <a:rPr lang="en-US" sz="2800" dirty="0" smtClean="0"/>
              <a:t> </a:t>
            </a:r>
            <a:r>
              <a:rPr lang="en-US" sz="2800" dirty="0" err="1" smtClean="0">
                <a:solidFill>
                  <a:srgbClr val="00FF00"/>
                </a:solidFill>
              </a:rPr>
              <a:t>viticola</a:t>
            </a:r>
            <a:r>
              <a:rPr lang="en-US" sz="2800" dirty="0" smtClean="0"/>
              <a:t> </a:t>
            </a:r>
            <a:r>
              <a:rPr lang="ar-SA" sz="2800" dirty="0" smtClean="0"/>
              <a:t> الذي يصيب أوراق العنب </a:t>
            </a:r>
            <a:r>
              <a:rPr lang="en-US" sz="2800" dirty="0" err="1" smtClean="0">
                <a:solidFill>
                  <a:srgbClr val="00FF00"/>
                </a:solidFill>
              </a:rPr>
              <a:t>vitis</a:t>
            </a:r>
            <a:r>
              <a:rPr lang="en-US" sz="2800" dirty="0" smtClean="0"/>
              <a:t> </a:t>
            </a:r>
            <a:r>
              <a:rPr lang="ar-SA" sz="2800" dirty="0" smtClean="0"/>
              <a:t> ويكتب الحرف الأول من اسم النوع باحرف صغيرة إلا في حالات استثنائية خاصة.</a:t>
            </a:r>
            <a:endParaRPr lang="en-US" sz="2800" dirty="0" smtClean="0"/>
          </a:p>
          <a:p>
            <a:pPr marL="0" algn="just" rtl="1">
              <a:buNone/>
            </a:pPr>
            <a:endParaRPr lang="en-US" sz="2800" dirty="0"/>
          </a:p>
        </p:txBody>
      </p:sp>
      <p:sp>
        <p:nvSpPr>
          <p:cNvPr id="13313" name="Rectangle 1"/>
          <p:cNvSpPr>
            <a:spLocks noChangeArrowheads="1"/>
          </p:cNvSpPr>
          <p:nvPr/>
        </p:nvSpPr>
        <p:spPr bwMode="auto">
          <a:xfrm>
            <a:off x="5105400" y="304800"/>
            <a:ext cx="3433952"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600" b="1" i="0" u="none" strike="noStrike" cap="none" normalizeH="0" baseline="0" dirty="0" smtClean="0">
                <a:ln>
                  <a:noFill/>
                </a:ln>
                <a:solidFill>
                  <a:srgbClr val="FF0000"/>
                </a:solidFill>
                <a:effectLst/>
                <a:latin typeface="Calibri" pitchFamily="34" charset="0"/>
                <a:ea typeface="Calibri" pitchFamily="34" charset="0"/>
                <a:cs typeface="Arial" pitchFamily="34" charset="0"/>
              </a:rPr>
              <a:t>مسببات تسمية النوع:</a:t>
            </a:r>
            <a:endParaRPr kumimoji="0" lang="ar-SA" sz="36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13313">
                                            <p:txEl>
                                              <p:pRg st="0" end="0"/>
                                            </p:txEl>
                                          </p:spTgt>
                                        </p:tgtEl>
                                        <p:attrNameLst>
                                          <p:attrName>style.visibility</p:attrName>
                                        </p:attrNameLst>
                                      </p:cBhvr>
                                      <p:to>
                                        <p:strVal val="visible"/>
                                      </p:to>
                                    </p:set>
                                    <p:anim calcmode="lin" valueType="num">
                                      <p:cBhvr>
                                        <p:cTn id="7" dur="500" fill="hold"/>
                                        <p:tgtEl>
                                          <p:spTgt spid="1331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1331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1331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1331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1331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7182">
                                            <p:txEl>
                                              <p:pRg st="0" end="0"/>
                                            </p:txEl>
                                          </p:spTgt>
                                        </p:tgtEl>
                                        <p:attrNameLst>
                                          <p:attrName>style.visibility</p:attrName>
                                        </p:attrNameLst>
                                      </p:cBhvr>
                                      <p:to>
                                        <p:strVal val="visible"/>
                                      </p:to>
                                    </p:set>
                                    <p:anim calcmode="lin" valueType="num">
                                      <p:cBhvr>
                                        <p:cTn id="16" dur="500" fill="hold"/>
                                        <p:tgtEl>
                                          <p:spTgt spid="7182">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7182">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7182">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7182">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718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9" presetClass="entr" presetSubtype="0" fill="hold" nodeType="clickEffect">
                                  <p:stCondLst>
                                    <p:cond delay="0"/>
                                  </p:stCondLst>
                                  <p:childTnLst>
                                    <p:set>
                                      <p:cBhvr>
                                        <p:cTn id="24" dur="1" fill="hold">
                                          <p:stCondLst>
                                            <p:cond delay="0"/>
                                          </p:stCondLst>
                                        </p:cTn>
                                        <p:tgtEl>
                                          <p:spTgt spid="7182">
                                            <p:txEl>
                                              <p:pRg st="1" end="1"/>
                                            </p:txEl>
                                          </p:spTgt>
                                        </p:tgtEl>
                                        <p:attrNameLst>
                                          <p:attrName>style.visibility</p:attrName>
                                        </p:attrNameLst>
                                      </p:cBhvr>
                                      <p:to>
                                        <p:strVal val="visible"/>
                                      </p:to>
                                    </p:set>
                                    <p:anim calcmode="lin" valueType="num">
                                      <p:cBhvr>
                                        <p:cTn id="25" dur="1000" fill="hold"/>
                                        <p:tgtEl>
                                          <p:spTgt spid="7182">
                                            <p:txEl>
                                              <p:pRg st="1" end="1"/>
                                            </p:txEl>
                                          </p:spTgt>
                                        </p:tgtEl>
                                        <p:attrNameLst>
                                          <p:attrName>ppt_x</p:attrName>
                                        </p:attrNameLst>
                                      </p:cBhvr>
                                      <p:tavLst>
                                        <p:tav tm="0">
                                          <p:val>
                                            <p:strVal val="#ppt_x-.2"/>
                                          </p:val>
                                        </p:tav>
                                        <p:tav tm="100000">
                                          <p:val>
                                            <p:strVal val="#ppt_x"/>
                                          </p:val>
                                        </p:tav>
                                      </p:tavLst>
                                    </p:anim>
                                    <p:anim calcmode="lin" valueType="num">
                                      <p:cBhvr>
                                        <p:cTn id="26" dur="1000" fill="hold"/>
                                        <p:tgtEl>
                                          <p:spTgt spid="718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718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8" presetClass="entr" presetSubtype="0" accel="100000" fill="hold" nodeType="clickEffect">
                                  <p:stCondLst>
                                    <p:cond delay="0"/>
                                  </p:stCondLst>
                                  <p:childTnLst>
                                    <p:set>
                                      <p:cBhvr>
                                        <p:cTn id="31" dur="1" fill="hold">
                                          <p:stCondLst>
                                            <p:cond delay="0"/>
                                          </p:stCondLst>
                                        </p:cTn>
                                        <p:tgtEl>
                                          <p:spTgt spid="7182">
                                            <p:txEl>
                                              <p:pRg st="2" end="2"/>
                                            </p:txEl>
                                          </p:spTgt>
                                        </p:tgtEl>
                                        <p:attrNameLst>
                                          <p:attrName>style.visibility</p:attrName>
                                        </p:attrNameLst>
                                      </p:cBhvr>
                                      <p:to>
                                        <p:strVal val="visible"/>
                                      </p:to>
                                    </p:set>
                                    <p:anim calcmode="lin" valueType="num">
                                      <p:cBhvr>
                                        <p:cTn id="32" dur="500" fill="hold"/>
                                        <p:tgtEl>
                                          <p:spTgt spid="7182">
                                            <p:txEl>
                                              <p:pRg st="2" end="2"/>
                                            </p:txEl>
                                          </p:spTgt>
                                        </p:tgtEl>
                                        <p:attrNameLst>
                                          <p:attrName>ppt_w</p:attrName>
                                        </p:attrNameLst>
                                      </p:cBhvr>
                                      <p:tavLst>
                                        <p:tav tm="0">
                                          <p:val>
                                            <p:strVal val="#ppt_w*2.5"/>
                                          </p:val>
                                        </p:tav>
                                        <p:tav tm="100000">
                                          <p:val>
                                            <p:strVal val="#ppt_w"/>
                                          </p:val>
                                        </p:tav>
                                      </p:tavLst>
                                    </p:anim>
                                    <p:anim calcmode="lin" valueType="num">
                                      <p:cBhvr>
                                        <p:cTn id="33" dur="500" fill="hold"/>
                                        <p:tgtEl>
                                          <p:spTgt spid="7182">
                                            <p:txEl>
                                              <p:pRg st="2" end="2"/>
                                            </p:txEl>
                                          </p:spTgt>
                                        </p:tgtEl>
                                        <p:attrNameLst>
                                          <p:attrName>ppt_h</p:attrName>
                                        </p:attrNameLst>
                                      </p:cBhvr>
                                      <p:tavLst>
                                        <p:tav tm="0">
                                          <p:val>
                                            <p:strVal val="#ppt_h*0.01"/>
                                          </p:val>
                                        </p:tav>
                                        <p:tav tm="100000">
                                          <p:val>
                                            <p:strVal val="#ppt_h"/>
                                          </p:val>
                                        </p:tav>
                                      </p:tavLst>
                                    </p:anim>
                                    <p:anim calcmode="lin" valueType="num">
                                      <p:cBhvr>
                                        <p:cTn id="34" dur="500" fill="hold"/>
                                        <p:tgtEl>
                                          <p:spTgt spid="7182">
                                            <p:txEl>
                                              <p:pRg st="2" end="2"/>
                                            </p:txEl>
                                          </p:spTgt>
                                        </p:tgtEl>
                                        <p:attrNameLst>
                                          <p:attrName>ppt_x</p:attrName>
                                        </p:attrNameLst>
                                      </p:cBhvr>
                                      <p:tavLst>
                                        <p:tav tm="0">
                                          <p:val>
                                            <p:strVal val="#ppt_x"/>
                                          </p:val>
                                        </p:tav>
                                        <p:tav tm="100000">
                                          <p:val>
                                            <p:strVal val="#ppt_x"/>
                                          </p:val>
                                        </p:tav>
                                      </p:tavLst>
                                    </p:anim>
                                    <p:anim calcmode="lin" valueType="num">
                                      <p:cBhvr>
                                        <p:cTn id="35" dur="500" fill="hold"/>
                                        <p:tgtEl>
                                          <p:spTgt spid="7182">
                                            <p:txEl>
                                              <p:pRg st="2" end="2"/>
                                            </p:txEl>
                                          </p:spTgt>
                                        </p:tgtEl>
                                        <p:attrNameLst>
                                          <p:attrName>ppt_y</p:attrName>
                                        </p:attrNameLst>
                                      </p:cBhvr>
                                      <p:tavLst>
                                        <p:tav tm="0">
                                          <p:val>
                                            <p:strVal val="#ppt_h+1"/>
                                          </p:val>
                                        </p:tav>
                                        <p:tav tm="100000">
                                          <p:val>
                                            <p:strVal val="#ppt_y"/>
                                          </p:val>
                                        </p:tav>
                                      </p:tavLst>
                                    </p:anim>
                                    <p:animEffect transition="in" filter="fade">
                                      <p:cBhvr>
                                        <p:cTn id="36" dur="500"/>
                                        <p:tgtEl>
                                          <p:spTgt spid="7182">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4" presetClass="entr" presetSubtype="0" accel="100000" fill="hold" nodeType="clickEffect">
                                  <p:stCondLst>
                                    <p:cond delay="0"/>
                                  </p:stCondLst>
                                  <p:childTnLst>
                                    <p:set>
                                      <p:cBhvr>
                                        <p:cTn id="40" dur="1" fill="hold">
                                          <p:stCondLst>
                                            <p:cond delay="0"/>
                                          </p:stCondLst>
                                        </p:cTn>
                                        <p:tgtEl>
                                          <p:spTgt spid="7182">
                                            <p:txEl>
                                              <p:pRg st="3" end="3"/>
                                            </p:txEl>
                                          </p:spTgt>
                                        </p:tgtEl>
                                        <p:attrNameLst>
                                          <p:attrName>style.visibility</p:attrName>
                                        </p:attrNameLst>
                                      </p:cBhvr>
                                      <p:to>
                                        <p:strVal val="visible"/>
                                      </p:to>
                                    </p:set>
                                    <p:anim calcmode="lin" valueType="num">
                                      <p:cBhvr>
                                        <p:cTn id="41" dur="500" fill="hold"/>
                                        <p:tgtEl>
                                          <p:spTgt spid="7182">
                                            <p:txEl>
                                              <p:pRg st="3" end="3"/>
                                            </p:txEl>
                                          </p:spTgt>
                                        </p:tgtEl>
                                        <p:attrNameLst>
                                          <p:attrName>ppt_w</p:attrName>
                                        </p:attrNameLst>
                                      </p:cBhvr>
                                      <p:tavLst>
                                        <p:tav tm="0">
                                          <p:val>
                                            <p:strVal val="#ppt_w*0.05"/>
                                          </p:val>
                                        </p:tav>
                                        <p:tav tm="100000">
                                          <p:val>
                                            <p:strVal val="#ppt_w"/>
                                          </p:val>
                                        </p:tav>
                                      </p:tavLst>
                                    </p:anim>
                                    <p:anim calcmode="lin" valueType="num">
                                      <p:cBhvr>
                                        <p:cTn id="42" dur="500" fill="hold"/>
                                        <p:tgtEl>
                                          <p:spTgt spid="7182">
                                            <p:txEl>
                                              <p:pRg st="3" end="3"/>
                                            </p:txEl>
                                          </p:spTgt>
                                        </p:tgtEl>
                                        <p:attrNameLst>
                                          <p:attrName>ppt_h</p:attrName>
                                        </p:attrNameLst>
                                      </p:cBhvr>
                                      <p:tavLst>
                                        <p:tav tm="0">
                                          <p:val>
                                            <p:strVal val="#ppt_h"/>
                                          </p:val>
                                        </p:tav>
                                        <p:tav tm="100000">
                                          <p:val>
                                            <p:strVal val="#ppt_h"/>
                                          </p:val>
                                        </p:tav>
                                      </p:tavLst>
                                    </p:anim>
                                    <p:anim calcmode="lin" valueType="num">
                                      <p:cBhvr>
                                        <p:cTn id="43" dur="500" fill="hold"/>
                                        <p:tgtEl>
                                          <p:spTgt spid="7182">
                                            <p:txEl>
                                              <p:pRg st="3" end="3"/>
                                            </p:txEl>
                                          </p:spTgt>
                                        </p:tgtEl>
                                        <p:attrNameLst>
                                          <p:attrName>ppt_x</p:attrName>
                                        </p:attrNameLst>
                                      </p:cBhvr>
                                      <p:tavLst>
                                        <p:tav tm="0">
                                          <p:val>
                                            <p:strVal val="#ppt_x-.2"/>
                                          </p:val>
                                        </p:tav>
                                        <p:tav tm="100000">
                                          <p:val>
                                            <p:strVal val="#ppt_x"/>
                                          </p:val>
                                        </p:tav>
                                      </p:tavLst>
                                    </p:anim>
                                    <p:anim calcmode="lin" valueType="num">
                                      <p:cBhvr>
                                        <p:cTn id="44" dur="500" fill="hold"/>
                                        <p:tgtEl>
                                          <p:spTgt spid="7182">
                                            <p:txEl>
                                              <p:pRg st="3" end="3"/>
                                            </p:txEl>
                                          </p:spTgt>
                                        </p:tgtEl>
                                        <p:attrNameLst>
                                          <p:attrName>ppt_y</p:attrName>
                                        </p:attrNameLst>
                                      </p:cBhvr>
                                      <p:tavLst>
                                        <p:tav tm="0">
                                          <p:val>
                                            <p:strVal val="#ppt_y"/>
                                          </p:val>
                                        </p:tav>
                                        <p:tav tm="100000">
                                          <p:val>
                                            <p:strVal val="#ppt_y"/>
                                          </p:val>
                                        </p:tav>
                                      </p:tavLst>
                                    </p:anim>
                                    <p:animEffect transition="in" filter="fade">
                                      <p:cBhvr>
                                        <p:cTn id="45" dur="500"/>
                                        <p:tgtEl>
                                          <p:spTgt spid="7182">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8" presetClass="entr" presetSubtype="0" accel="100000" fill="hold" nodeType="clickEffect">
                                  <p:stCondLst>
                                    <p:cond delay="0"/>
                                  </p:stCondLst>
                                  <p:childTnLst>
                                    <p:set>
                                      <p:cBhvr>
                                        <p:cTn id="49" dur="1" fill="hold">
                                          <p:stCondLst>
                                            <p:cond delay="0"/>
                                          </p:stCondLst>
                                        </p:cTn>
                                        <p:tgtEl>
                                          <p:spTgt spid="7182">
                                            <p:txEl>
                                              <p:pRg st="4" end="4"/>
                                            </p:txEl>
                                          </p:spTgt>
                                        </p:tgtEl>
                                        <p:attrNameLst>
                                          <p:attrName>style.visibility</p:attrName>
                                        </p:attrNameLst>
                                      </p:cBhvr>
                                      <p:to>
                                        <p:strVal val="visible"/>
                                      </p:to>
                                    </p:set>
                                    <p:anim calcmode="lin" valueType="num">
                                      <p:cBhvr>
                                        <p:cTn id="50" dur="500" fill="hold"/>
                                        <p:tgtEl>
                                          <p:spTgt spid="7182">
                                            <p:txEl>
                                              <p:pRg st="4" end="4"/>
                                            </p:txEl>
                                          </p:spTgt>
                                        </p:tgtEl>
                                        <p:attrNameLst>
                                          <p:attrName>ppt_w</p:attrName>
                                        </p:attrNameLst>
                                      </p:cBhvr>
                                      <p:tavLst>
                                        <p:tav tm="0">
                                          <p:val>
                                            <p:strVal val="#ppt_w*2.5"/>
                                          </p:val>
                                        </p:tav>
                                        <p:tav tm="100000">
                                          <p:val>
                                            <p:strVal val="#ppt_w"/>
                                          </p:val>
                                        </p:tav>
                                      </p:tavLst>
                                    </p:anim>
                                    <p:anim calcmode="lin" valueType="num">
                                      <p:cBhvr>
                                        <p:cTn id="51" dur="500" fill="hold"/>
                                        <p:tgtEl>
                                          <p:spTgt spid="7182">
                                            <p:txEl>
                                              <p:pRg st="4" end="4"/>
                                            </p:txEl>
                                          </p:spTgt>
                                        </p:tgtEl>
                                        <p:attrNameLst>
                                          <p:attrName>ppt_h</p:attrName>
                                        </p:attrNameLst>
                                      </p:cBhvr>
                                      <p:tavLst>
                                        <p:tav tm="0">
                                          <p:val>
                                            <p:strVal val="#ppt_h*0.01"/>
                                          </p:val>
                                        </p:tav>
                                        <p:tav tm="100000">
                                          <p:val>
                                            <p:strVal val="#ppt_h"/>
                                          </p:val>
                                        </p:tav>
                                      </p:tavLst>
                                    </p:anim>
                                    <p:anim calcmode="lin" valueType="num">
                                      <p:cBhvr>
                                        <p:cTn id="52" dur="500" fill="hold"/>
                                        <p:tgtEl>
                                          <p:spTgt spid="7182">
                                            <p:txEl>
                                              <p:pRg st="4" end="4"/>
                                            </p:txEl>
                                          </p:spTgt>
                                        </p:tgtEl>
                                        <p:attrNameLst>
                                          <p:attrName>ppt_x</p:attrName>
                                        </p:attrNameLst>
                                      </p:cBhvr>
                                      <p:tavLst>
                                        <p:tav tm="0">
                                          <p:val>
                                            <p:strVal val="#ppt_x"/>
                                          </p:val>
                                        </p:tav>
                                        <p:tav tm="100000">
                                          <p:val>
                                            <p:strVal val="#ppt_x"/>
                                          </p:val>
                                        </p:tav>
                                      </p:tavLst>
                                    </p:anim>
                                    <p:anim calcmode="lin" valueType="num">
                                      <p:cBhvr>
                                        <p:cTn id="53" dur="500" fill="hold"/>
                                        <p:tgtEl>
                                          <p:spTgt spid="7182">
                                            <p:txEl>
                                              <p:pRg st="4" end="4"/>
                                            </p:txEl>
                                          </p:spTgt>
                                        </p:tgtEl>
                                        <p:attrNameLst>
                                          <p:attrName>ppt_y</p:attrName>
                                        </p:attrNameLst>
                                      </p:cBhvr>
                                      <p:tavLst>
                                        <p:tav tm="0">
                                          <p:val>
                                            <p:strVal val="#ppt_h+1"/>
                                          </p:val>
                                        </p:tav>
                                        <p:tav tm="100000">
                                          <p:val>
                                            <p:strVal val="#ppt_y"/>
                                          </p:val>
                                        </p:tav>
                                      </p:tavLst>
                                    </p:anim>
                                    <p:animEffect transition="in" filter="fade">
                                      <p:cBhvr>
                                        <p:cTn id="54" dur="500"/>
                                        <p:tgtEl>
                                          <p:spTgt spid="718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533400" y="228600"/>
            <a:ext cx="8080375" cy="1143000"/>
          </a:xfrm>
        </p:spPr>
        <p:txBody>
          <a:bodyPr/>
          <a:lstStyle/>
          <a:p>
            <a:pPr algn="r" rtl="1"/>
            <a:r>
              <a:rPr lang="ar-SA" sz="4800" dirty="0" smtClean="0">
                <a:solidFill>
                  <a:srgbClr val="FFFF00"/>
                </a:solidFill>
              </a:rPr>
              <a:t>تاريخ وأصول التقسيم:</a:t>
            </a:r>
            <a:endParaRPr lang="en-US" sz="4800" dirty="0">
              <a:solidFill>
                <a:srgbClr val="FFFF00"/>
              </a:solidFill>
            </a:endParaRPr>
          </a:p>
        </p:txBody>
      </p:sp>
      <p:sp>
        <p:nvSpPr>
          <p:cNvPr id="8197" name="Rectangle 5"/>
          <p:cNvSpPr>
            <a:spLocks noGrp="1" noChangeArrowheads="1"/>
          </p:cNvSpPr>
          <p:nvPr>
            <p:ph type="body" idx="1"/>
          </p:nvPr>
        </p:nvSpPr>
        <p:spPr>
          <a:xfrm>
            <a:off x="381000" y="1219200"/>
            <a:ext cx="8458199" cy="5334000"/>
          </a:xfrm>
        </p:spPr>
        <p:txBody>
          <a:bodyPr/>
          <a:lstStyle/>
          <a:p>
            <a:pPr marL="514350" lvl="0" indent="-514350" algn="just" rtl="1">
              <a:buClr>
                <a:schemeClr val="accent2"/>
              </a:buClr>
              <a:buSzPct val="100000"/>
              <a:buFont typeface="+mj-lt"/>
              <a:buAutoNum type="arabicPeriod"/>
            </a:pPr>
            <a:r>
              <a:rPr lang="ar-SA" dirty="0" smtClean="0"/>
              <a:t>يعتبر ثيوفراستس </a:t>
            </a:r>
            <a:r>
              <a:rPr lang="en-US" dirty="0" smtClean="0">
                <a:solidFill>
                  <a:srgbClr val="FFC000"/>
                </a:solidFill>
              </a:rPr>
              <a:t>Theophrastus</a:t>
            </a:r>
            <a:r>
              <a:rPr lang="ar-SA" dirty="0" smtClean="0"/>
              <a:t> اقدم من</a:t>
            </a:r>
            <a:r>
              <a:rPr lang="ar-SA" sz="2800" dirty="0" smtClean="0"/>
              <a:t> ترك لنا مؤلفاته في علم النبات (تاريخ النباتات </a:t>
            </a:r>
            <a:r>
              <a:rPr lang="en-US" sz="2800" dirty="0" err="1" smtClean="0">
                <a:solidFill>
                  <a:srgbClr val="FFC000"/>
                </a:solidFill>
              </a:rPr>
              <a:t>Historia</a:t>
            </a:r>
            <a:r>
              <a:rPr lang="en-US" sz="2800" dirty="0" smtClean="0"/>
              <a:t> </a:t>
            </a:r>
            <a:r>
              <a:rPr lang="en-US" sz="2800" dirty="0" err="1" smtClean="0">
                <a:solidFill>
                  <a:srgbClr val="FFC000"/>
                </a:solidFill>
              </a:rPr>
              <a:t>plantarum</a:t>
            </a:r>
            <a:r>
              <a:rPr lang="ar-SA" sz="2800" dirty="0" smtClean="0"/>
              <a:t>) ، وقد بنى مؤلفه على تقسيم النباتات على اساس الشكل الظاهري للنبات من حيث أشجار – شجيرات – اعشاب  او من ناحية (حوليات – ذات الحولين ). او من حيث (نورات محدودة – نورات غير محدودة) او من ناحية ( المبيض علوي – سفلي ) او من حيث (سائب البتلات – ملتحمة البتلات).</a:t>
            </a:r>
            <a:endParaRPr lang="en-US" sz="2800" dirty="0" smtClean="0"/>
          </a:p>
          <a:p>
            <a:pPr marL="514350" lvl="0" indent="-514350" algn="just" rtl="1">
              <a:buClr>
                <a:schemeClr val="accent2"/>
              </a:buClr>
              <a:buSzPct val="100000"/>
              <a:buFont typeface="+mj-lt"/>
              <a:buAutoNum type="arabicPeriod"/>
            </a:pPr>
            <a:r>
              <a:rPr lang="ar-SA" sz="2800" dirty="0" smtClean="0"/>
              <a:t>دسكوريدس</a:t>
            </a:r>
            <a:r>
              <a:rPr lang="en-US" sz="2800" dirty="0" smtClean="0"/>
              <a:t> </a:t>
            </a:r>
            <a:r>
              <a:rPr lang="en-US" sz="2800" dirty="0" err="1" smtClean="0">
                <a:solidFill>
                  <a:srgbClr val="FFC000"/>
                </a:solidFill>
              </a:rPr>
              <a:t>Discoroides</a:t>
            </a:r>
            <a:r>
              <a:rPr lang="en-US" sz="2800" dirty="0" smtClean="0"/>
              <a:t> </a:t>
            </a:r>
            <a:r>
              <a:rPr lang="ar-SA" sz="2800" dirty="0" smtClean="0"/>
              <a:t>مؤلفه العلم الطبي </a:t>
            </a:r>
            <a:r>
              <a:rPr lang="en-US" sz="2800" dirty="0" err="1" smtClean="0">
                <a:solidFill>
                  <a:srgbClr val="FFC000"/>
                </a:solidFill>
              </a:rPr>
              <a:t>Materia</a:t>
            </a:r>
            <a:r>
              <a:rPr lang="en-US" sz="2800" dirty="0" smtClean="0"/>
              <a:t> </a:t>
            </a:r>
            <a:r>
              <a:rPr lang="en-US" sz="2800" dirty="0" err="1" smtClean="0">
                <a:solidFill>
                  <a:srgbClr val="FFC000"/>
                </a:solidFill>
              </a:rPr>
              <a:t>Medica</a:t>
            </a:r>
            <a:r>
              <a:rPr lang="en-US" sz="2800" dirty="0" smtClean="0"/>
              <a:t> </a:t>
            </a:r>
            <a:r>
              <a:rPr lang="ar-SA" sz="2800" dirty="0" smtClean="0"/>
              <a:t> وصف 600 نوع من النباتات اغلبها من منطقة حوض البحر الأبيض المتوسط وكان ذلك لأغراض طبية . كودكس </a:t>
            </a:r>
            <a:r>
              <a:rPr lang="en-US" sz="2800" dirty="0" smtClean="0">
                <a:solidFill>
                  <a:srgbClr val="FFC000"/>
                </a:solidFill>
              </a:rPr>
              <a:t>Codex</a:t>
            </a:r>
            <a:r>
              <a:rPr lang="ar-SA" sz="2800" dirty="0" smtClean="0"/>
              <a:t> وهي لوحات ملونة للنباتات.</a:t>
            </a:r>
            <a:endParaRPr lang="en-US" sz="2800" dirty="0" smtClean="0"/>
          </a:p>
          <a:p>
            <a:pPr marL="514350" indent="-514350" algn="just" rtl="1">
              <a:buClr>
                <a:schemeClr val="accent2"/>
              </a:buClr>
              <a:buSzPct val="100000"/>
              <a:buFont typeface="+mj-lt"/>
              <a:buAutoNum type="arabicPeriod"/>
            </a:pPr>
            <a:r>
              <a:rPr lang="ar-SA" sz="2800" dirty="0" smtClean="0"/>
              <a:t>بوهين </a:t>
            </a:r>
            <a:r>
              <a:rPr lang="en-US" sz="2800" dirty="0" err="1" smtClean="0">
                <a:solidFill>
                  <a:srgbClr val="FFC000"/>
                </a:solidFill>
              </a:rPr>
              <a:t>Bauhin</a:t>
            </a:r>
            <a:r>
              <a:rPr lang="ar-SA" sz="2800" dirty="0" smtClean="0"/>
              <a:t>. قام بأول محاولة للتسمية الثنائية </a:t>
            </a:r>
            <a:r>
              <a:rPr lang="en-US" sz="2800" dirty="0" err="1" smtClean="0">
                <a:solidFill>
                  <a:srgbClr val="FFC000"/>
                </a:solidFill>
              </a:rPr>
              <a:t>Binomical</a:t>
            </a:r>
            <a:r>
              <a:rPr lang="en-US" sz="2800" dirty="0" smtClean="0"/>
              <a:t> </a:t>
            </a:r>
            <a:r>
              <a:rPr lang="en-US" sz="2800" dirty="0" smtClean="0">
                <a:solidFill>
                  <a:srgbClr val="FFC000"/>
                </a:solidFill>
              </a:rPr>
              <a:t>Nomenclature</a:t>
            </a:r>
            <a:endParaRPr lang="en-US" sz="2800" dirty="0">
              <a:solidFill>
                <a:srgbClr val="FFC000"/>
              </a:solidFill>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Scale>
                                      <p:cBhvr>
                                        <p:cTn id="7" dur="1000" decel="50000" fill="hold">
                                          <p:stCondLst>
                                            <p:cond delay="0"/>
                                          </p:stCondLst>
                                        </p:cTn>
                                        <p:tgtEl>
                                          <p:spTgt spid="819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196"/>
                                        </p:tgtEl>
                                        <p:attrNameLst>
                                          <p:attrName>ppt_x</p:attrName>
                                          <p:attrName>ppt_y</p:attrName>
                                        </p:attrNameLst>
                                      </p:cBhvr>
                                    </p:animMotion>
                                    <p:animEffect transition="in" filter="fade">
                                      <p:cBhvr>
                                        <p:cTn id="9" dur="1000"/>
                                        <p:tgtEl>
                                          <p:spTgt spid="8196"/>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8197">
                                            <p:txEl>
                                              <p:pRg st="0" end="0"/>
                                            </p:txEl>
                                          </p:spTgt>
                                        </p:tgtEl>
                                        <p:attrNameLst>
                                          <p:attrName>style.visibility</p:attrName>
                                        </p:attrNameLst>
                                      </p:cBhvr>
                                      <p:to>
                                        <p:strVal val="visible"/>
                                      </p:to>
                                    </p:set>
                                    <p:anim calcmode="lin" valueType="num">
                                      <p:cBhvr>
                                        <p:cTn id="14" dur="1000" fill="hold"/>
                                        <p:tgtEl>
                                          <p:spTgt spid="8197">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819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819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8197">
                                            <p:txEl>
                                              <p:pRg st="1" end="1"/>
                                            </p:txEl>
                                          </p:spTgt>
                                        </p:tgtEl>
                                        <p:attrNameLst>
                                          <p:attrName>style.visibility</p:attrName>
                                        </p:attrNameLst>
                                      </p:cBhvr>
                                      <p:to>
                                        <p:strVal val="visible"/>
                                      </p:to>
                                    </p:set>
                                    <p:anim calcmode="lin" valueType="num">
                                      <p:cBhvr>
                                        <p:cTn id="21" dur="1000" fill="hold"/>
                                        <p:tgtEl>
                                          <p:spTgt spid="8197">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819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819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8197">
                                            <p:txEl>
                                              <p:pRg st="2" end="2"/>
                                            </p:txEl>
                                          </p:spTgt>
                                        </p:tgtEl>
                                        <p:attrNameLst>
                                          <p:attrName>style.visibility</p:attrName>
                                        </p:attrNameLst>
                                      </p:cBhvr>
                                      <p:to>
                                        <p:strVal val="visible"/>
                                      </p:to>
                                    </p:set>
                                    <p:anim calcmode="lin" valueType="num">
                                      <p:cBhvr>
                                        <p:cTn id="28" dur="1000" fill="hold"/>
                                        <p:tgtEl>
                                          <p:spTgt spid="8197">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819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819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Grp="1" noChangeArrowheads="1"/>
          </p:cNvSpPr>
          <p:nvPr>
            <p:ph type="body" idx="1"/>
          </p:nvPr>
        </p:nvSpPr>
        <p:spPr>
          <a:xfrm>
            <a:off x="228600" y="381000"/>
            <a:ext cx="8610599" cy="6096000"/>
          </a:xfrm>
        </p:spPr>
        <p:txBody>
          <a:bodyPr/>
          <a:lstStyle/>
          <a:p>
            <a:pPr algn="just" rtl="1">
              <a:buNone/>
            </a:pPr>
            <a:r>
              <a:rPr lang="ar-SA" sz="2800" b="1" dirty="0" smtClean="0">
                <a:solidFill>
                  <a:srgbClr val="FF0000"/>
                </a:solidFill>
              </a:rPr>
              <a:t>لقد كانت اول محاولة لوضع قواعد واسس لتنظيم الأسماء العلمية لتكون ذات صفة علمية</a:t>
            </a:r>
            <a:r>
              <a:rPr lang="en-US" sz="2800" b="1" dirty="0" smtClean="0">
                <a:solidFill>
                  <a:srgbClr val="FF0000"/>
                </a:solidFill>
              </a:rPr>
              <a:t> </a:t>
            </a:r>
            <a:r>
              <a:rPr lang="ar-SA" sz="2800" b="1" dirty="0" smtClean="0">
                <a:solidFill>
                  <a:srgbClr val="FF0000"/>
                </a:solidFill>
              </a:rPr>
              <a:t> كما يلي:</a:t>
            </a:r>
            <a:endParaRPr lang="en-US" sz="2800" dirty="0" smtClean="0">
              <a:solidFill>
                <a:srgbClr val="FF0000"/>
              </a:solidFill>
            </a:endParaRPr>
          </a:p>
          <a:p>
            <a:pPr lvl="0" algn="just" rtl="1">
              <a:buClr>
                <a:srgbClr val="FF0000"/>
              </a:buClr>
              <a:buSzPct val="100000"/>
              <a:buFont typeface="Wingdings" pitchFamily="2" charset="2"/>
              <a:buChar char="Ø"/>
            </a:pPr>
            <a:r>
              <a:rPr lang="ar-SA" sz="2800" dirty="0" smtClean="0"/>
              <a:t>كانت في المؤتمر النباتي الدولي الذي عقد في باريس عام 1867 </a:t>
            </a:r>
            <a:endParaRPr lang="en-US" sz="2800" dirty="0" smtClean="0"/>
          </a:p>
          <a:p>
            <a:pPr lvl="0" algn="just" rtl="1">
              <a:buClr>
                <a:srgbClr val="FF0000"/>
              </a:buClr>
              <a:buSzPct val="100000"/>
              <a:buFont typeface="Wingdings" pitchFamily="2" charset="2"/>
              <a:buChar char="Ø"/>
            </a:pPr>
            <a:r>
              <a:rPr lang="ar-SA" sz="2800" dirty="0" smtClean="0"/>
              <a:t>مؤتمر فيينا 1905</a:t>
            </a:r>
            <a:endParaRPr lang="en-US" sz="2800" dirty="0" smtClean="0"/>
          </a:p>
          <a:p>
            <a:pPr lvl="0" algn="just" rtl="1">
              <a:buClr>
                <a:srgbClr val="FF0000"/>
              </a:buClr>
              <a:buSzPct val="100000"/>
              <a:buFont typeface="Wingdings" pitchFamily="2" charset="2"/>
              <a:buChar char="Ø"/>
            </a:pPr>
            <a:r>
              <a:rPr lang="ar-SA" sz="2800" dirty="0" smtClean="0"/>
              <a:t>وبروكسل عام 1910 . وتم نشر القواعد المتفق عليها في عام 1912 وعرفت وقتئذ بقواعد التسمية العالمية</a:t>
            </a:r>
            <a:endParaRPr lang="en-US" sz="2800" dirty="0" smtClean="0"/>
          </a:p>
          <a:p>
            <a:pPr lvl="0" algn="just" rtl="1">
              <a:buClr>
                <a:srgbClr val="FF0000"/>
              </a:buClr>
              <a:buSzPct val="100000"/>
              <a:buFont typeface="Wingdings" pitchFamily="2" charset="2"/>
              <a:buChar char="Ø"/>
            </a:pPr>
            <a:r>
              <a:rPr lang="ar-SA" sz="2800" dirty="0" smtClean="0"/>
              <a:t>وتبع ذلك مؤتمر عقد في امريكا عام 1926 ثم في كامبردج عام 1930 ثم في امستردام عام 1935</a:t>
            </a:r>
            <a:endParaRPr lang="en-US" sz="2800" dirty="0" smtClean="0"/>
          </a:p>
          <a:p>
            <a:pPr lvl="0" algn="r" rtl="1">
              <a:buClr>
                <a:srgbClr val="FF0000"/>
              </a:buClr>
              <a:buSzPct val="100000"/>
              <a:buFont typeface="Wingdings" pitchFamily="2" charset="2"/>
              <a:buChar char="Ø"/>
            </a:pPr>
            <a:r>
              <a:rPr lang="ar-SA" sz="2800" dirty="0" smtClean="0"/>
              <a:t>واخيراً مؤتمر ستوكهولم عام 1950</a:t>
            </a:r>
          </a:p>
          <a:p>
            <a:pPr marL="0" algn="just" rtl="1">
              <a:spcBef>
                <a:spcPts val="0"/>
              </a:spcBef>
              <a:buNone/>
            </a:pPr>
            <a:r>
              <a:rPr lang="ar-SA" sz="2800" dirty="0" smtClean="0">
                <a:solidFill>
                  <a:srgbClr val="00FF00"/>
                </a:solidFill>
              </a:rPr>
              <a:t> واتفق في هذا المؤتمرات على قواعد عامة أهمها:</a:t>
            </a:r>
            <a:endParaRPr lang="en-US" sz="2800" dirty="0" smtClean="0">
              <a:solidFill>
                <a:srgbClr val="00FF00"/>
              </a:solidFill>
            </a:endParaRPr>
          </a:p>
          <a:p>
            <a:pPr marL="0" lvl="0" algn="just" rtl="1">
              <a:spcBef>
                <a:spcPts val="0"/>
              </a:spcBef>
              <a:buNone/>
            </a:pPr>
            <a:r>
              <a:rPr lang="ar-SA" sz="2800" dirty="0" smtClean="0">
                <a:solidFill>
                  <a:srgbClr val="FFFF00"/>
                </a:solidFill>
              </a:rPr>
              <a:t>ينتمي كل فرد نباتي</a:t>
            </a:r>
            <a:r>
              <a:rPr lang="en-US" sz="2800" dirty="0" smtClean="0">
                <a:solidFill>
                  <a:srgbClr val="FF0000"/>
                </a:solidFill>
              </a:rPr>
              <a:t>Individual</a:t>
            </a:r>
            <a:r>
              <a:rPr lang="en-US" sz="2800" dirty="0" smtClean="0">
                <a:solidFill>
                  <a:srgbClr val="FFFF00"/>
                </a:solidFill>
              </a:rPr>
              <a:t> </a:t>
            </a:r>
            <a:r>
              <a:rPr lang="ar-SA" sz="2800" dirty="0" smtClean="0">
                <a:solidFill>
                  <a:srgbClr val="FFFF00"/>
                </a:solidFill>
              </a:rPr>
              <a:t> إلى نوع </a:t>
            </a:r>
            <a:r>
              <a:rPr lang="en-US" sz="2800" dirty="0" smtClean="0">
                <a:solidFill>
                  <a:srgbClr val="FF0000"/>
                </a:solidFill>
              </a:rPr>
              <a:t>Species</a:t>
            </a:r>
            <a:r>
              <a:rPr lang="ar-SA" sz="2800" dirty="0" smtClean="0">
                <a:solidFill>
                  <a:srgbClr val="FFFF00"/>
                </a:solidFill>
              </a:rPr>
              <a:t>  وكل نوع إلى جنس </a:t>
            </a:r>
            <a:r>
              <a:rPr lang="en-US" sz="2800" dirty="0" smtClean="0">
                <a:solidFill>
                  <a:srgbClr val="FF0000"/>
                </a:solidFill>
              </a:rPr>
              <a:t>Genus</a:t>
            </a:r>
            <a:r>
              <a:rPr lang="ar-SA" sz="2800" dirty="0" smtClean="0">
                <a:solidFill>
                  <a:srgbClr val="FFFF00"/>
                </a:solidFill>
              </a:rPr>
              <a:t> كل جنس إلى فصيلة </a:t>
            </a:r>
            <a:r>
              <a:rPr lang="en-US" sz="2800" dirty="0" smtClean="0">
                <a:solidFill>
                  <a:srgbClr val="FF0000"/>
                </a:solidFill>
              </a:rPr>
              <a:t>Family</a:t>
            </a:r>
            <a:r>
              <a:rPr lang="ar-SA" sz="2800" dirty="0" smtClean="0">
                <a:solidFill>
                  <a:srgbClr val="FFFF00"/>
                </a:solidFill>
              </a:rPr>
              <a:t> وكل فصيلة إلى رتبة </a:t>
            </a:r>
            <a:r>
              <a:rPr lang="en-US" sz="2800" dirty="0" smtClean="0">
                <a:solidFill>
                  <a:srgbClr val="FF0000"/>
                </a:solidFill>
              </a:rPr>
              <a:t>Order</a:t>
            </a:r>
            <a:r>
              <a:rPr lang="en-US" sz="2800" dirty="0" smtClean="0">
                <a:solidFill>
                  <a:srgbClr val="FFFF00"/>
                </a:solidFill>
              </a:rPr>
              <a:t> </a:t>
            </a:r>
            <a:r>
              <a:rPr lang="ar-SA" sz="2800" dirty="0" smtClean="0">
                <a:solidFill>
                  <a:srgbClr val="FFFF00"/>
                </a:solidFill>
              </a:rPr>
              <a:t> وكل رتبة إلى صف (طائفة) </a:t>
            </a:r>
            <a:r>
              <a:rPr lang="en-US" sz="2800" dirty="0" smtClean="0">
                <a:solidFill>
                  <a:srgbClr val="FF0000"/>
                </a:solidFill>
              </a:rPr>
              <a:t>Class</a:t>
            </a:r>
            <a:r>
              <a:rPr lang="ar-SA" sz="2800" dirty="0" smtClean="0">
                <a:solidFill>
                  <a:srgbClr val="FFFF00"/>
                </a:solidFill>
              </a:rPr>
              <a:t> وكل صف إلى قسم </a:t>
            </a:r>
            <a:r>
              <a:rPr lang="en-US" sz="2800" dirty="0" smtClean="0">
                <a:solidFill>
                  <a:srgbClr val="FF0000"/>
                </a:solidFill>
              </a:rPr>
              <a:t>Division</a:t>
            </a:r>
            <a:r>
              <a:rPr lang="en-US" sz="2800" dirty="0" smtClean="0">
                <a:solidFill>
                  <a:srgbClr val="FFFF00"/>
                </a:solidFill>
              </a:rPr>
              <a:t>  </a:t>
            </a:r>
            <a:r>
              <a:rPr lang="ar-SA" sz="2800" dirty="0" smtClean="0">
                <a:solidFill>
                  <a:srgbClr val="FFFF00"/>
                </a:solidFill>
              </a:rPr>
              <a:t> وكل ذلك إلى المملكة النباتية </a:t>
            </a:r>
            <a:r>
              <a:rPr lang="en-US" sz="2800" dirty="0" smtClean="0">
                <a:solidFill>
                  <a:srgbClr val="FF0000"/>
                </a:solidFill>
              </a:rPr>
              <a:t>The</a:t>
            </a:r>
            <a:r>
              <a:rPr lang="en-US" sz="2800" dirty="0" smtClean="0">
                <a:solidFill>
                  <a:srgbClr val="FFFF00"/>
                </a:solidFill>
              </a:rPr>
              <a:t> </a:t>
            </a:r>
            <a:r>
              <a:rPr lang="en-US" sz="2800" dirty="0" smtClean="0">
                <a:solidFill>
                  <a:srgbClr val="FF0000"/>
                </a:solidFill>
              </a:rPr>
              <a:t>Plant</a:t>
            </a:r>
            <a:r>
              <a:rPr lang="en-US" sz="2800" dirty="0" smtClean="0"/>
              <a:t> </a:t>
            </a:r>
            <a:r>
              <a:rPr lang="en-US" sz="2800" dirty="0" smtClean="0">
                <a:solidFill>
                  <a:srgbClr val="FF0000"/>
                </a:solidFill>
              </a:rPr>
              <a:t>Kingdom </a:t>
            </a:r>
          </a:p>
          <a:p>
            <a:pPr lvl="0" algn="r" rtl="1"/>
            <a:endParaRPr lang="ar-SA" sz="2800" dirty="0" smtClean="0"/>
          </a:p>
          <a:p>
            <a:pPr lvl="0" algn="r" rtl="1">
              <a:buNone/>
            </a:pPr>
            <a:endParaRPr lang="en-US" sz="28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 calcmode="lin" valueType="num">
                                      <p:cBhvr additive="base">
                                        <p:cTn id="7" dur="500" fill="hold"/>
                                        <p:tgtEl>
                                          <p:spTgt spid="614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9">
                                            <p:txEl>
                                              <p:pRg st="1" end="1"/>
                                            </p:txEl>
                                          </p:spTgt>
                                        </p:tgtEl>
                                        <p:attrNameLst>
                                          <p:attrName>style.visibility</p:attrName>
                                        </p:attrNameLst>
                                      </p:cBhvr>
                                      <p:to>
                                        <p:strVal val="visible"/>
                                      </p:to>
                                    </p:set>
                                    <p:anim calcmode="lin" valueType="num">
                                      <p:cBhvr additive="base">
                                        <p:cTn id="13" dur="500" fill="hold"/>
                                        <p:tgtEl>
                                          <p:spTgt spid="614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 calcmode="lin" valueType="num">
                                      <p:cBhvr additive="base">
                                        <p:cTn id="17" dur="500" fill="hold"/>
                                        <p:tgtEl>
                                          <p:spTgt spid="614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9">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149">
                                            <p:txEl>
                                              <p:pRg st="3" end="3"/>
                                            </p:txEl>
                                          </p:spTgt>
                                        </p:tgtEl>
                                        <p:attrNameLst>
                                          <p:attrName>style.visibility</p:attrName>
                                        </p:attrNameLst>
                                      </p:cBhvr>
                                      <p:to>
                                        <p:strVal val="visible"/>
                                      </p:to>
                                    </p:set>
                                    <p:anim calcmode="lin" valueType="num">
                                      <p:cBhvr additive="base">
                                        <p:cTn id="21" dur="500" fill="hold"/>
                                        <p:tgtEl>
                                          <p:spTgt spid="614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149">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149">
                                            <p:txEl>
                                              <p:pRg st="4" end="4"/>
                                            </p:txEl>
                                          </p:spTgt>
                                        </p:tgtEl>
                                        <p:attrNameLst>
                                          <p:attrName>style.visibility</p:attrName>
                                        </p:attrNameLst>
                                      </p:cBhvr>
                                      <p:to>
                                        <p:strVal val="visible"/>
                                      </p:to>
                                    </p:set>
                                    <p:anim calcmode="lin" valueType="num">
                                      <p:cBhvr additive="base">
                                        <p:cTn id="25" dur="500" fill="hold"/>
                                        <p:tgtEl>
                                          <p:spTgt spid="614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9">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149">
                                            <p:txEl>
                                              <p:pRg st="5" end="5"/>
                                            </p:txEl>
                                          </p:spTgt>
                                        </p:tgtEl>
                                        <p:attrNameLst>
                                          <p:attrName>style.visibility</p:attrName>
                                        </p:attrNameLst>
                                      </p:cBhvr>
                                      <p:to>
                                        <p:strVal val="visible"/>
                                      </p:to>
                                    </p:set>
                                    <p:anim calcmode="lin" valueType="num">
                                      <p:cBhvr additive="base">
                                        <p:cTn id="29" dur="500" fill="hold"/>
                                        <p:tgtEl>
                                          <p:spTgt spid="6149">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14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8" presetClass="entr" presetSubtype="0" accel="100000" fill="hold" nodeType="clickEffect">
                                  <p:stCondLst>
                                    <p:cond delay="0"/>
                                  </p:stCondLst>
                                  <p:childTnLst>
                                    <p:set>
                                      <p:cBhvr>
                                        <p:cTn id="34" dur="1" fill="hold">
                                          <p:stCondLst>
                                            <p:cond delay="0"/>
                                          </p:stCondLst>
                                        </p:cTn>
                                        <p:tgtEl>
                                          <p:spTgt spid="6149">
                                            <p:txEl>
                                              <p:pRg st="6" end="6"/>
                                            </p:txEl>
                                          </p:spTgt>
                                        </p:tgtEl>
                                        <p:attrNameLst>
                                          <p:attrName>style.visibility</p:attrName>
                                        </p:attrNameLst>
                                      </p:cBhvr>
                                      <p:to>
                                        <p:strVal val="visible"/>
                                      </p:to>
                                    </p:set>
                                    <p:anim calcmode="lin" valueType="num">
                                      <p:cBhvr>
                                        <p:cTn id="35" dur="500" fill="hold"/>
                                        <p:tgtEl>
                                          <p:spTgt spid="6149">
                                            <p:txEl>
                                              <p:pRg st="6" end="6"/>
                                            </p:txEl>
                                          </p:spTgt>
                                        </p:tgtEl>
                                        <p:attrNameLst>
                                          <p:attrName>ppt_w</p:attrName>
                                        </p:attrNameLst>
                                      </p:cBhvr>
                                      <p:tavLst>
                                        <p:tav tm="0">
                                          <p:val>
                                            <p:strVal val="#ppt_w*2.5"/>
                                          </p:val>
                                        </p:tav>
                                        <p:tav tm="100000">
                                          <p:val>
                                            <p:strVal val="#ppt_w"/>
                                          </p:val>
                                        </p:tav>
                                      </p:tavLst>
                                    </p:anim>
                                    <p:anim calcmode="lin" valueType="num">
                                      <p:cBhvr>
                                        <p:cTn id="36" dur="500" fill="hold"/>
                                        <p:tgtEl>
                                          <p:spTgt spid="6149">
                                            <p:txEl>
                                              <p:pRg st="6" end="6"/>
                                            </p:txEl>
                                          </p:spTgt>
                                        </p:tgtEl>
                                        <p:attrNameLst>
                                          <p:attrName>ppt_h</p:attrName>
                                        </p:attrNameLst>
                                      </p:cBhvr>
                                      <p:tavLst>
                                        <p:tav tm="0">
                                          <p:val>
                                            <p:strVal val="#ppt_h*0.01"/>
                                          </p:val>
                                        </p:tav>
                                        <p:tav tm="100000">
                                          <p:val>
                                            <p:strVal val="#ppt_h"/>
                                          </p:val>
                                        </p:tav>
                                      </p:tavLst>
                                    </p:anim>
                                    <p:anim calcmode="lin" valueType="num">
                                      <p:cBhvr>
                                        <p:cTn id="37" dur="500" fill="hold"/>
                                        <p:tgtEl>
                                          <p:spTgt spid="6149">
                                            <p:txEl>
                                              <p:pRg st="6" end="6"/>
                                            </p:txEl>
                                          </p:spTgt>
                                        </p:tgtEl>
                                        <p:attrNameLst>
                                          <p:attrName>ppt_x</p:attrName>
                                        </p:attrNameLst>
                                      </p:cBhvr>
                                      <p:tavLst>
                                        <p:tav tm="0">
                                          <p:val>
                                            <p:strVal val="#ppt_x"/>
                                          </p:val>
                                        </p:tav>
                                        <p:tav tm="100000">
                                          <p:val>
                                            <p:strVal val="#ppt_x"/>
                                          </p:val>
                                        </p:tav>
                                      </p:tavLst>
                                    </p:anim>
                                    <p:anim calcmode="lin" valueType="num">
                                      <p:cBhvr>
                                        <p:cTn id="38" dur="500" fill="hold"/>
                                        <p:tgtEl>
                                          <p:spTgt spid="6149">
                                            <p:txEl>
                                              <p:pRg st="6" end="6"/>
                                            </p:txEl>
                                          </p:spTgt>
                                        </p:tgtEl>
                                        <p:attrNameLst>
                                          <p:attrName>ppt_y</p:attrName>
                                        </p:attrNameLst>
                                      </p:cBhvr>
                                      <p:tavLst>
                                        <p:tav tm="0">
                                          <p:val>
                                            <p:strVal val="#ppt_h+1"/>
                                          </p:val>
                                        </p:tav>
                                        <p:tav tm="100000">
                                          <p:val>
                                            <p:strVal val="#ppt_y"/>
                                          </p:val>
                                        </p:tav>
                                      </p:tavLst>
                                    </p:anim>
                                    <p:animEffect transition="in" filter="fade">
                                      <p:cBhvr>
                                        <p:cTn id="39" dur="500"/>
                                        <p:tgtEl>
                                          <p:spTgt spid="6149">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4" presetClass="entr" presetSubtype="0" accel="100000" fill="hold" nodeType="clickEffect">
                                  <p:stCondLst>
                                    <p:cond delay="0"/>
                                  </p:stCondLst>
                                  <p:childTnLst>
                                    <p:set>
                                      <p:cBhvr>
                                        <p:cTn id="43" dur="1" fill="hold">
                                          <p:stCondLst>
                                            <p:cond delay="0"/>
                                          </p:stCondLst>
                                        </p:cTn>
                                        <p:tgtEl>
                                          <p:spTgt spid="6149">
                                            <p:txEl>
                                              <p:pRg st="7" end="7"/>
                                            </p:txEl>
                                          </p:spTgt>
                                        </p:tgtEl>
                                        <p:attrNameLst>
                                          <p:attrName>style.visibility</p:attrName>
                                        </p:attrNameLst>
                                      </p:cBhvr>
                                      <p:to>
                                        <p:strVal val="visible"/>
                                      </p:to>
                                    </p:set>
                                    <p:anim calcmode="lin" valueType="num">
                                      <p:cBhvr>
                                        <p:cTn id="44" dur="500" fill="hold"/>
                                        <p:tgtEl>
                                          <p:spTgt spid="6149">
                                            <p:txEl>
                                              <p:pRg st="7" end="7"/>
                                            </p:txEl>
                                          </p:spTgt>
                                        </p:tgtEl>
                                        <p:attrNameLst>
                                          <p:attrName>ppt_w</p:attrName>
                                        </p:attrNameLst>
                                      </p:cBhvr>
                                      <p:tavLst>
                                        <p:tav tm="0">
                                          <p:val>
                                            <p:strVal val="#ppt_w*0.05"/>
                                          </p:val>
                                        </p:tav>
                                        <p:tav tm="100000">
                                          <p:val>
                                            <p:strVal val="#ppt_w"/>
                                          </p:val>
                                        </p:tav>
                                      </p:tavLst>
                                    </p:anim>
                                    <p:anim calcmode="lin" valueType="num">
                                      <p:cBhvr>
                                        <p:cTn id="45" dur="500" fill="hold"/>
                                        <p:tgtEl>
                                          <p:spTgt spid="6149">
                                            <p:txEl>
                                              <p:pRg st="7" end="7"/>
                                            </p:txEl>
                                          </p:spTgt>
                                        </p:tgtEl>
                                        <p:attrNameLst>
                                          <p:attrName>ppt_h</p:attrName>
                                        </p:attrNameLst>
                                      </p:cBhvr>
                                      <p:tavLst>
                                        <p:tav tm="0">
                                          <p:val>
                                            <p:strVal val="#ppt_h"/>
                                          </p:val>
                                        </p:tav>
                                        <p:tav tm="100000">
                                          <p:val>
                                            <p:strVal val="#ppt_h"/>
                                          </p:val>
                                        </p:tav>
                                      </p:tavLst>
                                    </p:anim>
                                    <p:anim calcmode="lin" valueType="num">
                                      <p:cBhvr>
                                        <p:cTn id="46" dur="500" fill="hold"/>
                                        <p:tgtEl>
                                          <p:spTgt spid="6149">
                                            <p:txEl>
                                              <p:pRg st="7" end="7"/>
                                            </p:txEl>
                                          </p:spTgt>
                                        </p:tgtEl>
                                        <p:attrNameLst>
                                          <p:attrName>ppt_x</p:attrName>
                                        </p:attrNameLst>
                                      </p:cBhvr>
                                      <p:tavLst>
                                        <p:tav tm="0">
                                          <p:val>
                                            <p:strVal val="#ppt_x-.2"/>
                                          </p:val>
                                        </p:tav>
                                        <p:tav tm="100000">
                                          <p:val>
                                            <p:strVal val="#ppt_x"/>
                                          </p:val>
                                        </p:tav>
                                      </p:tavLst>
                                    </p:anim>
                                    <p:anim calcmode="lin" valueType="num">
                                      <p:cBhvr>
                                        <p:cTn id="47" dur="500" fill="hold"/>
                                        <p:tgtEl>
                                          <p:spTgt spid="6149">
                                            <p:txEl>
                                              <p:pRg st="7" end="7"/>
                                            </p:txEl>
                                          </p:spTgt>
                                        </p:tgtEl>
                                        <p:attrNameLst>
                                          <p:attrName>ppt_y</p:attrName>
                                        </p:attrNameLst>
                                      </p:cBhvr>
                                      <p:tavLst>
                                        <p:tav tm="0">
                                          <p:val>
                                            <p:strVal val="#ppt_y"/>
                                          </p:val>
                                        </p:tav>
                                        <p:tav tm="100000">
                                          <p:val>
                                            <p:strVal val="#ppt_y"/>
                                          </p:val>
                                        </p:tav>
                                      </p:tavLst>
                                    </p:anim>
                                    <p:animEffect transition="in" filter="fade">
                                      <p:cBhvr>
                                        <p:cTn id="48" dur="500"/>
                                        <p:tgtEl>
                                          <p:spTgt spid="614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body" idx="1"/>
          </p:nvPr>
        </p:nvSpPr>
        <p:spPr>
          <a:xfrm>
            <a:off x="381000" y="381000"/>
            <a:ext cx="8458200" cy="6477000"/>
          </a:xfrm>
        </p:spPr>
        <p:txBody>
          <a:bodyPr/>
          <a:lstStyle/>
          <a:p>
            <a:pPr algn="just" rtl="1">
              <a:buClr>
                <a:srgbClr val="FF0000"/>
              </a:buClr>
              <a:buSzPct val="100000"/>
              <a:buFont typeface="Wingdings" pitchFamily="2" charset="2"/>
              <a:buChar char="Ø"/>
            </a:pPr>
            <a:r>
              <a:rPr lang="ar-SA" sz="2800" dirty="0" smtClean="0">
                <a:solidFill>
                  <a:srgbClr val="FFFF00"/>
                </a:solidFill>
              </a:rPr>
              <a:t>الصنف " ضرب" </a:t>
            </a:r>
            <a:r>
              <a:rPr lang="en-US" sz="2800" dirty="0" smtClean="0">
                <a:solidFill>
                  <a:srgbClr val="FFFF00"/>
                </a:solidFill>
              </a:rPr>
              <a:t>	</a:t>
            </a:r>
            <a:r>
              <a:rPr lang="en-US" sz="2800" dirty="0" smtClean="0">
                <a:solidFill>
                  <a:srgbClr val="00FF00"/>
                </a:solidFill>
              </a:rPr>
              <a:t>Variety</a:t>
            </a:r>
          </a:p>
          <a:p>
            <a:pPr algn="just" rtl="1">
              <a:buClr>
                <a:srgbClr val="FF0000"/>
              </a:buClr>
              <a:buSzPct val="100000"/>
              <a:buFont typeface="Wingdings" pitchFamily="2" charset="2"/>
              <a:buChar char="Ø"/>
            </a:pPr>
            <a:r>
              <a:rPr lang="ar-SA" sz="2800" dirty="0" smtClean="0">
                <a:solidFill>
                  <a:srgbClr val="FFFF00"/>
                </a:solidFill>
              </a:rPr>
              <a:t>النوع</a:t>
            </a:r>
            <a:r>
              <a:rPr lang="en-US" sz="2800" dirty="0" smtClean="0">
                <a:solidFill>
                  <a:srgbClr val="FFFF00"/>
                </a:solidFill>
              </a:rPr>
              <a:t>		</a:t>
            </a:r>
            <a:r>
              <a:rPr lang="ar-SA" sz="2800" dirty="0" smtClean="0">
                <a:solidFill>
                  <a:srgbClr val="FFFF00"/>
                </a:solidFill>
              </a:rPr>
              <a:t> </a:t>
            </a:r>
            <a:r>
              <a:rPr lang="en-US" sz="2800" dirty="0" smtClean="0">
                <a:solidFill>
                  <a:srgbClr val="00FF00"/>
                </a:solidFill>
              </a:rPr>
              <a:t>Species</a:t>
            </a:r>
          </a:p>
          <a:p>
            <a:pPr algn="just" rtl="1">
              <a:buClr>
                <a:srgbClr val="FF0000"/>
              </a:buClr>
              <a:buSzPct val="100000"/>
              <a:buFont typeface="Wingdings" pitchFamily="2" charset="2"/>
              <a:buChar char="Ø"/>
            </a:pPr>
            <a:r>
              <a:rPr lang="ar-SA" sz="2800" dirty="0" smtClean="0">
                <a:solidFill>
                  <a:srgbClr val="FFFF00"/>
                </a:solidFill>
              </a:rPr>
              <a:t>الجنس</a:t>
            </a:r>
            <a:r>
              <a:rPr lang="en-US" sz="2800" dirty="0" smtClean="0">
                <a:solidFill>
                  <a:srgbClr val="FFFF00"/>
                </a:solidFill>
              </a:rPr>
              <a:t>		</a:t>
            </a:r>
            <a:r>
              <a:rPr lang="ar-SA" sz="2800" dirty="0" smtClean="0">
                <a:solidFill>
                  <a:srgbClr val="FFFF00"/>
                </a:solidFill>
              </a:rPr>
              <a:t> </a:t>
            </a:r>
            <a:r>
              <a:rPr lang="en-US" sz="2800" dirty="0" smtClean="0">
                <a:solidFill>
                  <a:srgbClr val="00FF00"/>
                </a:solidFill>
              </a:rPr>
              <a:t>Genus</a:t>
            </a:r>
          </a:p>
          <a:p>
            <a:pPr algn="just" rtl="1">
              <a:buClr>
                <a:srgbClr val="FF0000"/>
              </a:buClr>
              <a:buSzPct val="100000"/>
              <a:buFont typeface="Wingdings" pitchFamily="2" charset="2"/>
              <a:buChar char="Ø"/>
            </a:pPr>
            <a:r>
              <a:rPr lang="ar-SA" sz="2800" dirty="0" smtClean="0">
                <a:solidFill>
                  <a:srgbClr val="FFFF00"/>
                </a:solidFill>
              </a:rPr>
              <a:t>قبيلة </a:t>
            </a:r>
            <a:r>
              <a:rPr lang="en-US" sz="2800" dirty="0" smtClean="0">
                <a:solidFill>
                  <a:srgbClr val="FFFF00"/>
                </a:solidFill>
              </a:rPr>
              <a:t>			</a:t>
            </a:r>
            <a:r>
              <a:rPr lang="en-US" sz="2800" dirty="0" smtClean="0">
                <a:solidFill>
                  <a:srgbClr val="00FF00"/>
                </a:solidFill>
              </a:rPr>
              <a:t>Tribe </a:t>
            </a:r>
          </a:p>
          <a:p>
            <a:pPr algn="just" rtl="1">
              <a:buClr>
                <a:srgbClr val="FF0000"/>
              </a:buClr>
              <a:buSzPct val="100000"/>
              <a:buFont typeface="Wingdings" pitchFamily="2" charset="2"/>
              <a:buChar char="Ø"/>
            </a:pPr>
            <a:r>
              <a:rPr lang="ar-SA" sz="2800" dirty="0" smtClean="0">
                <a:solidFill>
                  <a:srgbClr val="FFFF00"/>
                </a:solidFill>
              </a:rPr>
              <a:t>تحت فصيلة " فُصيلَة </a:t>
            </a:r>
            <a:r>
              <a:rPr lang="en-US" sz="2800" dirty="0" smtClean="0">
                <a:solidFill>
                  <a:srgbClr val="00FF00"/>
                </a:solidFill>
              </a:rPr>
              <a:t>Subfamily</a:t>
            </a:r>
            <a:r>
              <a:rPr lang="en-US" sz="2800" dirty="0" smtClean="0">
                <a:solidFill>
                  <a:srgbClr val="FFFF00"/>
                </a:solidFill>
              </a:rPr>
              <a:t> </a:t>
            </a:r>
            <a:r>
              <a:rPr lang="ar-SA" sz="2800" dirty="0" smtClean="0">
                <a:solidFill>
                  <a:srgbClr val="FFFF00"/>
                </a:solidFill>
              </a:rPr>
              <a:t> 	وتنتهي بالمقطع </a:t>
            </a:r>
            <a:r>
              <a:rPr lang="en-US" sz="2800" dirty="0" smtClean="0">
                <a:solidFill>
                  <a:srgbClr val="FFFF00"/>
                </a:solidFill>
              </a:rPr>
              <a:t>–</a:t>
            </a:r>
            <a:r>
              <a:rPr lang="en-US" sz="2800" dirty="0" err="1" smtClean="0"/>
              <a:t>cideae</a:t>
            </a:r>
            <a:r>
              <a:rPr lang="en-US" sz="2800" dirty="0" smtClean="0"/>
              <a:t> </a:t>
            </a:r>
          </a:p>
          <a:p>
            <a:pPr algn="just" rtl="1">
              <a:buClr>
                <a:srgbClr val="FF0000"/>
              </a:buClr>
              <a:buSzPct val="100000"/>
              <a:buFont typeface="Wingdings" pitchFamily="2" charset="2"/>
              <a:buChar char="Ø"/>
            </a:pPr>
            <a:r>
              <a:rPr lang="ar-SA" sz="2800" dirty="0" smtClean="0">
                <a:solidFill>
                  <a:srgbClr val="FFFF00"/>
                </a:solidFill>
              </a:rPr>
              <a:t>الفصيلَة </a:t>
            </a:r>
            <a:r>
              <a:rPr lang="en-US" sz="2800" dirty="0" smtClean="0">
                <a:solidFill>
                  <a:srgbClr val="FFFF00"/>
                </a:solidFill>
              </a:rPr>
              <a:t> </a:t>
            </a:r>
            <a:r>
              <a:rPr lang="en-US" sz="2800" dirty="0" smtClean="0">
                <a:solidFill>
                  <a:srgbClr val="00FF00"/>
                </a:solidFill>
              </a:rPr>
              <a:t>Family</a:t>
            </a:r>
            <a:r>
              <a:rPr lang="en-US" sz="2800" dirty="0" smtClean="0">
                <a:solidFill>
                  <a:srgbClr val="FFFF00"/>
                </a:solidFill>
              </a:rPr>
              <a:t> </a:t>
            </a:r>
            <a:r>
              <a:rPr lang="ar-SA" sz="2800" dirty="0" smtClean="0">
                <a:solidFill>
                  <a:srgbClr val="FFFF00"/>
                </a:solidFill>
              </a:rPr>
              <a:t> 			وتنتهى بالمقطع </a:t>
            </a:r>
            <a:r>
              <a:rPr lang="en-US" sz="2800" dirty="0" smtClean="0">
                <a:solidFill>
                  <a:srgbClr val="FFFF00"/>
                </a:solidFill>
              </a:rPr>
              <a:t>– </a:t>
            </a:r>
            <a:r>
              <a:rPr lang="en-US" sz="2800" dirty="0" err="1" smtClean="0"/>
              <a:t>aceae</a:t>
            </a:r>
            <a:r>
              <a:rPr lang="en-US" sz="2800" dirty="0" smtClean="0"/>
              <a:t> </a:t>
            </a:r>
          </a:p>
          <a:p>
            <a:pPr algn="just" rtl="1">
              <a:buClr>
                <a:srgbClr val="FF0000"/>
              </a:buClr>
              <a:buSzPct val="100000"/>
              <a:buFont typeface="Wingdings" pitchFamily="2" charset="2"/>
              <a:buChar char="Ø"/>
            </a:pPr>
            <a:r>
              <a:rPr lang="ar-SA" sz="2800" dirty="0" smtClean="0">
                <a:solidFill>
                  <a:srgbClr val="FFFF00"/>
                </a:solidFill>
              </a:rPr>
              <a:t>الرتبة </a:t>
            </a:r>
            <a:r>
              <a:rPr lang="en-US" sz="2800" dirty="0" smtClean="0">
                <a:solidFill>
                  <a:srgbClr val="00FF00"/>
                </a:solidFill>
              </a:rPr>
              <a:t>Order</a:t>
            </a:r>
            <a:r>
              <a:rPr lang="en-US" sz="2800" dirty="0" smtClean="0">
                <a:solidFill>
                  <a:srgbClr val="FFFF00"/>
                </a:solidFill>
              </a:rPr>
              <a:t> </a:t>
            </a:r>
            <a:r>
              <a:rPr lang="ar-SA" sz="2800" dirty="0" smtClean="0">
                <a:solidFill>
                  <a:srgbClr val="FFFF00"/>
                </a:solidFill>
              </a:rPr>
              <a:t> 			وتنتهي بالمقطع  </a:t>
            </a:r>
            <a:r>
              <a:rPr lang="en-US" sz="2800" dirty="0" smtClean="0">
                <a:solidFill>
                  <a:srgbClr val="FFFF00"/>
                </a:solidFill>
              </a:rPr>
              <a:t>–</a:t>
            </a:r>
            <a:r>
              <a:rPr lang="en-US" sz="2800" dirty="0" smtClean="0"/>
              <a:t>ales</a:t>
            </a:r>
          </a:p>
          <a:p>
            <a:pPr algn="just" rtl="1">
              <a:buClr>
                <a:srgbClr val="FF0000"/>
              </a:buClr>
              <a:buSzPct val="100000"/>
              <a:buFont typeface="Wingdings" pitchFamily="2" charset="2"/>
              <a:buChar char="Ø"/>
            </a:pPr>
            <a:r>
              <a:rPr lang="ar-SA" sz="2800" dirty="0" smtClean="0">
                <a:solidFill>
                  <a:srgbClr val="FFFF00"/>
                </a:solidFill>
              </a:rPr>
              <a:t>الصف (طائفة)</a:t>
            </a:r>
            <a:r>
              <a:rPr lang="en-US" sz="2800" dirty="0" smtClean="0">
                <a:solidFill>
                  <a:srgbClr val="00FF00"/>
                </a:solidFill>
              </a:rPr>
              <a:t>Class</a:t>
            </a:r>
            <a:r>
              <a:rPr lang="en-US" sz="2800" dirty="0" smtClean="0">
                <a:solidFill>
                  <a:srgbClr val="FFFF00"/>
                </a:solidFill>
              </a:rPr>
              <a:t> </a:t>
            </a:r>
            <a:r>
              <a:rPr lang="ar-SA" sz="2800" dirty="0" smtClean="0">
                <a:solidFill>
                  <a:srgbClr val="FFFF00"/>
                </a:solidFill>
              </a:rPr>
              <a:t> 		وتنتهي بالمقطع  </a:t>
            </a:r>
            <a:r>
              <a:rPr lang="en-US" sz="2800" dirty="0" smtClean="0">
                <a:solidFill>
                  <a:srgbClr val="FFFF00"/>
                </a:solidFill>
              </a:rPr>
              <a:t> –</a:t>
            </a:r>
            <a:r>
              <a:rPr lang="en-US" sz="2800" dirty="0" err="1" smtClean="0"/>
              <a:t>ae</a:t>
            </a:r>
            <a:endParaRPr lang="en-US" sz="2800" dirty="0" smtClean="0"/>
          </a:p>
          <a:p>
            <a:pPr algn="just" rtl="1">
              <a:buClr>
                <a:srgbClr val="FF0000"/>
              </a:buClr>
              <a:buSzPct val="100000"/>
              <a:buFont typeface="Wingdings" pitchFamily="2" charset="2"/>
              <a:buChar char="Ø"/>
            </a:pPr>
            <a:r>
              <a:rPr lang="ar-SA" sz="2800" dirty="0" smtClean="0">
                <a:solidFill>
                  <a:srgbClr val="FFFF00"/>
                </a:solidFill>
              </a:rPr>
              <a:t>القسم (شعبة )</a:t>
            </a:r>
            <a:r>
              <a:rPr lang="en-US" sz="2800" dirty="0" smtClean="0">
                <a:solidFill>
                  <a:srgbClr val="00FF00"/>
                </a:solidFill>
              </a:rPr>
              <a:t>Division</a:t>
            </a:r>
            <a:r>
              <a:rPr lang="en-US" sz="2800" dirty="0" smtClean="0">
                <a:solidFill>
                  <a:srgbClr val="FFFF00"/>
                </a:solidFill>
              </a:rPr>
              <a:t> </a:t>
            </a:r>
            <a:r>
              <a:rPr lang="ar-SA" sz="2800" dirty="0" smtClean="0">
                <a:solidFill>
                  <a:srgbClr val="FFFF00"/>
                </a:solidFill>
              </a:rPr>
              <a:t> 		وتنتهي بالمقطع  </a:t>
            </a:r>
            <a:r>
              <a:rPr lang="en-US" sz="2800" dirty="0" smtClean="0">
                <a:solidFill>
                  <a:srgbClr val="FFFF00"/>
                </a:solidFill>
              </a:rPr>
              <a:t>–</a:t>
            </a:r>
            <a:r>
              <a:rPr lang="en-US" sz="2800" dirty="0" err="1" smtClean="0"/>
              <a:t>phyta</a:t>
            </a:r>
            <a:endParaRPr lang="en-US" sz="2800" dirty="0" smtClean="0"/>
          </a:p>
          <a:p>
            <a:pPr algn="just" rtl="1">
              <a:buClr>
                <a:srgbClr val="FF0000"/>
              </a:buClr>
              <a:buSzPct val="100000"/>
              <a:buFont typeface="Wingdings" pitchFamily="2" charset="2"/>
              <a:buChar char="Ø"/>
            </a:pPr>
            <a:r>
              <a:rPr lang="ar-SA" sz="2800" dirty="0" smtClean="0">
                <a:solidFill>
                  <a:srgbClr val="FFFF00"/>
                </a:solidFill>
              </a:rPr>
              <a:t>العالم (المملكة) </a:t>
            </a:r>
            <a:r>
              <a:rPr lang="en-US" sz="2800" dirty="0" smtClean="0">
                <a:solidFill>
                  <a:srgbClr val="00FF00"/>
                </a:solidFill>
              </a:rPr>
              <a:t>Phylum</a:t>
            </a:r>
            <a:r>
              <a:rPr lang="en-US" sz="2800" dirty="0" smtClean="0">
                <a:solidFill>
                  <a:srgbClr val="FFFF00"/>
                </a:solidFill>
              </a:rPr>
              <a:t> </a:t>
            </a:r>
            <a:r>
              <a:rPr lang="ar-SA" sz="2800" dirty="0" smtClean="0">
                <a:solidFill>
                  <a:srgbClr val="FFFF00"/>
                </a:solidFill>
              </a:rPr>
              <a:t> 	المملكة</a:t>
            </a:r>
            <a:r>
              <a:rPr lang="en-US" sz="2800" dirty="0" smtClean="0">
                <a:solidFill>
                  <a:srgbClr val="FFFF00"/>
                </a:solidFill>
              </a:rPr>
              <a:t> </a:t>
            </a:r>
            <a:r>
              <a:rPr lang="ar-SA" sz="2800" dirty="0" smtClean="0">
                <a:solidFill>
                  <a:srgbClr val="FFFF00"/>
                </a:solidFill>
              </a:rPr>
              <a:t>النباتية </a:t>
            </a:r>
            <a:r>
              <a:rPr lang="en-US" sz="2800" dirty="0" smtClean="0">
                <a:solidFill>
                  <a:srgbClr val="00FF00"/>
                </a:solidFill>
              </a:rPr>
              <a:t>plant</a:t>
            </a:r>
            <a:r>
              <a:rPr lang="en-US" sz="2800" dirty="0" smtClean="0">
                <a:solidFill>
                  <a:srgbClr val="FFFF00"/>
                </a:solidFill>
              </a:rPr>
              <a:t> </a:t>
            </a:r>
            <a:r>
              <a:rPr lang="en-US" sz="2800" dirty="0" smtClean="0">
                <a:solidFill>
                  <a:srgbClr val="00FF00"/>
                </a:solidFill>
              </a:rPr>
              <a:t>kingdom</a:t>
            </a:r>
            <a:endParaRPr lang="ar-SA" sz="2800" dirty="0" smtClean="0">
              <a:solidFill>
                <a:srgbClr val="00FF00"/>
              </a:solidFill>
            </a:endParaRPr>
          </a:p>
          <a:p>
            <a:pPr algn="just" rtl="1">
              <a:buClr>
                <a:srgbClr val="FF0000"/>
              </a:buClr>
              <a:buSzPct val="100000"/>
              <a:buNone/>
            </a:pPr>
            <a:endParaRPr lang="en-US" sz="2800" dirty="0" smtClean="0">
              <a:solidFill>
                <a:srgbClr val="00FF00"/>
              </a:solidFill>
            </a:endParaRPr>
          </a:p>
          <a:p>
            <a:pPr algn="just" rtl="1">
              <a:buClr>
                <a:srgbClr val="FF0000"/>
              </a:buClr>
              <a:buSzPct val="100000"/>
              <a:buFont typeface="Wingdings" pitchFamily="2" charset="2"/>
              <a:buChar char="Ø"/>
            </a:pPr>
            <a:r>
              <a:rPr lang="ar-SA" sz="2800" dirty="0" smtClean="0">
                <a:solidFill>
                  <a:srgbClr val="FFFF00"/>
                </a:solidFill>
              </a:rPr>
              <a:t>توجد وحدات تصنيفية تحت الصف وهي : سلالة </a:t>
            </a:r>
            <a:r>
              <a:rPr lang="en-US" sz="2800" dirty="0" err="1" smtClean="0">
                <a:solidFill>
                  <a:srgbClr val="FF0000"/>
                </a:solidFill>
              </a:rPr>
              <a:t>Rase</a:t>
            </a:r>
            <a:r>
              <a:rPr lang="en-US" sz="2800" dirty="0" smtClean="0">
                <a:solidFill>
                  <a:srgbClr val="FFFF00"/>
                </a:solidFill>
              </a:rPr>
              <a:t> </a:t>
            </a:r>
            <a:r>
              <a:rPr lang="ar-SA" sz="2800" dirty="0" smtClean="0">
                <a:solidFill>
                  <a:srgbClr val="FFFF00"/>
                </a:solidFill>
              </a:rPr>
              <a:t>– سلالة زراعية </a:t>
            </a:r>
            <a:r>
              <a:rPr lang="en-US" sz="2800" dirty="0" smtClean="0">
                <a:solidFill>
                  <a:srgbClr val="FFFF00"/>
                </a:solidFill>
              </a:rPr>
              <a:t> </a:t>
            </a:r>
            <a:r>
              <a:rPr lang="en-US" sz="2800" dirty="0" smtClean="0">
                <a:solidFill>
                  <a:srgbClr val="FF0000"/>
                </a:solidFill>
              </a:rPr>
              <a:t>Cultivar</a:t>
            </a:r>
            <a:r>
              <a:rPr lang="ar-SA" sz="2800" dirty="0" smtClean="0">
                <a:solidFill>
                  <a:srgbClr val="FFFF00"/>
                </a:solidFill>
              </a:rPr>
              <a:t> ، عترة </a:t>
            </a:r>
            <a:r>
              <a:rPr lang="en-US" sz="2800" dirty="0" smtClean="0">
                <a:solidFill>
                  <a:srgbClr val="FFFF00"/>
                </a:solidFill>
              </a:rPr>
              <a:t> </a:t>
            </a:r>
            <a:r>
              <a:rPr lang="en-US" sz="2800" dirty="0" smtClean="0">
                <a:solidFill>
                  <a:srgbClr val="FF0000"/>
                </a:solidFill>
              </a:rPr>
              <a:t>Strain</a:t>
            </a:r>
            <a:r>
              <a:rPr lang="ar-SA" sz="2800" dirty="0" smtClean="0">
                <a:solidFill>
                  <a:srgbClr val="FFFF00"/>
                </a:solidFill>
              </a:rPr>
              <a:t> فرد </a:t>
            </a:r>
            <a:r>
              <a:rPr lang="en-US" sz="2800" dirty="0" smtClean="0">
                <a:solidFill>
                  <a:srgbClr val="FF0000"/>
                </a:solidFill>
              </a:rPr>
              <a:t>Individual</a:t>
            </a:r>
            <a:r>
              <a:rPr lang="ar-SA" sz="2800" dirty="0" smtClean="0">
                <a:solidFill>
                  <a:srgbClr val="FFFF00"/>
                </a:solidFill>
              </a:rPr>
              <a:t>. </a:t>
            </a:r>
            <a:endParaRPr lang="en-US" sz="2800" dirty="0">
              <a:solidFill>
                <a:srgbClr val="FFFF00"/>
              </a:solidFill>
            </a:endParaRPr>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 calcmode="lin" valueType="num">
                                      <p:cBhvr>
                                        <p:cTn id="7" dur="500" fill="hold"/>
                                        <p:tgtEl>
                                          <p:spTgt spid="9221">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9221">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9221">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9221">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922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9221">
                                            <p:txEl>
                                              <p:pRg st="1" end="1"/>
                                            </p:txEl>
                                          </p:spTgt>
                                        </p:tgtEl>
                                        <p:attrNameLst>
                                          <p:attrName>style.visibility</p:attrName>
                                        </p:attrNameLst>
                                      </p:cBhvr>
                                      <p:to>
                                        <p:strVal val="visible"/>
                                      </p:to>
                                    </p:set>
                                    <p:anim calcmode="lin" valueType="num">
                                      <p:cBhvr additive="base">
                                        <p:cTn id="16" dur="500" fill="hold"/>
                                        <p:tgtEl>
                                          <p:spTgt spid="9221">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922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4" presetClass="entr" presetSubtype="0" accel="100000" fill="hold" nodeType="clickEffect">
                                  <p:stCondLst>
                                    <p:cond delay="0"/>
                                  </p:stCondLst>
                                  <p:childTnLst>
                                    <p:set>
                                      <p:cBhvr>
                                        <p:cTn id="21" dur="1" fill="hold">
                                          <p:stCondLst>
                                            <p:cond delay="0"/>
                                          </p:stCondLst>
                                        </p:cTn>
                                        <p:tgtEl>
                                          <p:spTgt spid="9221">
                                            <p:txEl>
                                              <p:pRg st="2" end="2"/>
                                            </p:txEl>
                                          </p:spTgt>
                                        </p:tgtEl>
                                        <p:attrNameLst>
                                          <p:attrName>style.visibility</p:attrName>
                                        </p:attrNameLst>
                                      </p:cBhvr>
                                      <p:to>
                                        <p:strVal val="visible"/>
                                      </p:to>
                                    </p:set>
                                    <p:anim calcmode="lin" valueType="num">
                                      <p:cBhvr>
                                        <p:cTn id="22" dur="500" fill="hold"/>
                                        <p:tgtEl>
                                          <p:spTgt spid="9221">
                                            <p:txEl>
                                              <p:pRg st="2" end="2"/>
                                            </p:txEl>
                                          </p:spTgt>
                                        </p:tgtEl>
                                        <p:attrNameLst>
                                          <p:attrName>ppt_w</p:attrName>
                                        </p:attrNameLst>
                                      </p:cBhvr>
                                      <p:tavLst>
                                        <p:tav tm="0">
                                          <p:val>
                                            <p:strVal val="#ppt_w*0.05"/>
                                          </p:val>
                                        </p:tav>
                                        <p:tav tm="100000">
                                          <p:val>
                                            <p:strVal val="#ppt_w"/>
                                          </p:val>
                                        </p:tav>
                                      </p:tavLst>
                                    </p:anim>
                                    <p:anim calcmode="lin" valueType="num">
                                      <p:cBhvr>
                                        <p:cTn id="23" dur="500" fill="hold"/>
                                        <p:tgtEl>
                                          <p:spTgt spid="9221">
                                            <p:txEl>
                                              <p:pRg st="2" end="2"/>
                                            </p:txEl>
                                          </p:spTgt>
                                        </p:tgtEl>
                                        <p:attrNameLst>
                                          <p:attrName>ppt_h</p:attrName>
                                        </p:attrNameLst>
                                      </p:cBhvr>
                                      <p:tavLst>
                                        <p:tav tm="0">
                                          <p:val>
                                            <p:strVal val="#ppt_h"/>
                                          </p:val>
                                        </p:tav>
                                        <p:tav tm="100000">
                                          <p:val>
                                            <p:strVal val="#ppt_h"/>
                                          </p:val>
                                        </p:tav>
                                      </p:tavLst>
                                    </p:anim>
                                    <p:anim calcmode="lin" valueType="num">
                                      <p:cBhvr>
                                        <p:cTn id="24" dur="500" fill="hold"/>
                                        <p:tgtEl>
                                          <p:spTgt spid="9221">
                                            <p:txEl>
                                              <p:pRg st="2" end="2"/>
                                            </p:txEl>
                                          </p:spTgt>
                                        </p:tgtEl>
                                        <p:attrNameLst>
                                          <p:attrName>ppt_x</p:attrName>
                                        </p:attrNameLst>
                                      </p:cBhvr>
                                      <p:tavLst>
                                        <p:tav tm="0">
                                          <p:val>
                                            <p:strVal val="#ppt_x-.2"/>
                                          </p:val>
                                        </p:tav>
                                        <p:tav tm="100000">
                                          <p:val>
                                            <p:strVal val="#ppt_x"/>
                                          </p:val>
                                        </p:tav>
                                      </p:tavLst>
                                    </p:anim>
                                    <p:anim calcmode="lin" valueType="num">
                                      <p:cBhvr>
                                        <p:cTn id="25" dur="500" fill="hold"/>
                                        <p:tgtEl>
                                          <p:spTgt spid="9221">
                                            <p:txEl>
                                              <p:pRg st="2" end="2"/>
                                            </p:txEl>
                                          </p:spTgt>
                                        </p:tgtEl>
                                        <p:attrNameLst>
                                          <p:attrName>ppt_y</p:attrName>
                                        </p:attrNameLst>
                                      </p:cBhvr>
                                      <p:tavLst>
                                        <p:tav tm="0">
                                          <p:val>
                                            <p:strVal val="#ppt_y"/>
                                          </p:val>
                                        </p:tav>
                                        <p:tav tm="100000">
                                          <p:val>
                                            <p:strVal val="#ppt_y"/>
                                          </p:val>
                                        </p:tav>
                                      </p:tavLst>
                                    </p:anim>
                                    <p:animEffect transition="in" filter="fade">
                                      <p:cBhvr>
                                        <p:cTn id="26" dur="500"/>
                                        <p:tgtEl>
                                          <p:spTgt spid="9221">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9221">
                                            <p:txEl>
                                              <p:pRg st="3" end="3"/>
                                            </p:txEl>
                                          </p:spTgt>
                                        </p:tgtEl>
                                        <p:attrNameLst>
                                          <p:attrName>style.visibility</p:attrName>
                                        </p:attrNameLst>
                                      </p:cBhvr>
                                      <p:to>
                                        <p:strVal val="visible"/>
                                      </p:to>
                                    </p:set>
                                    <p:anim calcmode="lin" valueType="num">
                                      <p:cBhvr additive="base">
                                        <p:cTn id="31" dur="500" fill="hold"/>
                                        <p:tgtEl>
                                          <p:spTgt spid="9221">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2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4" presetClass="entr" presetSubtype="0" accel="100000" fill="hold" nodeType="clickEffect">
                                  <p:stCondLst>
                                    <p:cond delay="0"/>
                                  </p:stCondLst>
                                  <p:childTnLst>
                                    <p:set>
                                      <p:cBhvr>
                                        <p:cTn id="36" dur="1" fill="hold">
                                          <p:stCondLst>
                                            <p:cond delay="0"/>
                                          </p:stCondLst>
                                        </p:cTn>
                                        <p:tgtEl>
                                          <p:spTgt spid="9221">
                                            <p:txEl>
                                              <p:pRg st="4" end="4"/>
                                            </p:txEl>
                                          </p:spTgt>
                                        </p:tgtEl>
                                        <p:attrNameLst>
                                          <p:attrName>style.visibility</p:attrName>
                                        </p:attrNameLst>
                                      </p:cBhvr>
                                      <p:to>
                                        <p:strVal val="visible"/>
                                      </p:to>
                                    </p:set>
                                    <p:anim calcmode="lin" valueType="num">
                                      <p:cBhvr>
                                        <p:cTn id="37" dur="500" fill="hold"/>
                                        <p:tgtEl>
                                          <p:spTgt spid="9221">
                                            <p:txEl>
                                              <p:pRg st="4" end="4"/>
                                            </p:txEl>
                                          </p:spTgt>
                                        </p:tgtEl>
                                        <p:attrNameLst>
                                          <p:attrName>ppt_w</p:attrName>
                                        </p:attrNameLst>
                                      </p:cBhvr>
                                      <p:tavLst>
                                        <p:tav tm="0">
                                          <p:val>
                                            <p:strVal val="#ppt_w*0.05"/>
                                          </p:val>
                                        </p:tav>
                                        <p:tav tm="100000">
                                          <p:val>
                                            <p:strVal val="#ppt_w"/>
                                          </p:val>
                                        </p:tav>
                                      </p:tavLst>
                                    </p:anim>
                                    <p:anim calcmode="lin" valueType="num">
                                      <p:cBhvr>
                                        <p:cTn id="38" dur="500" fill="hold"/>
                                        <p:tgtEl>
                                          <p:spTgt spid="9221">
                                            <p:txEl>
                                              <p:pRg st="4" end="4"/>
                                            </p:txEl>
                                          </p:spTgt>
                                        </p:tgtEl>
                                        <p:attrNameLst>
                                          <p:attrName>ppt_h</p:attrName>
                                        </p:attrNameLst>
                                      </p:cBhvr>
                                      <p:tavLst>
                                        <p:tav tm="0">
                                          <p:val>
                                            <p:strVal val="#ppt_h"/>
                                          </p:val>
                                        </p:tav>
                                        <p:tav tm="100000">
                                          <p:val>
                                            <p:strVal val="#ppt_h"/>
                                          </p:val>
                                        </p:tav>
                                      </p:tavLst>
                                    </p:anim>
                                    <p:anim calcmode="lin" valueType="num">
                                      <p:cBhvr>
                                        <p:cTn id="39" dur="500" fill="hold"/>
                                        <p:tgtEl>
                                          <p:spTgt spid="9221">
                                            <p:txEl>
                                              <p:pRg st="4" end="4"/>
                                            </p:txEl>
                                          </p:spTgt>
                                        </p:tgtEl>
                                        <p:attrNameLst>
                                          <p:attrName>ppt_x</p:attrName>
                                        </p:attrNameLst>
                                      </p:cBhvr>
                                      <p:tavLst>
                                        <p:tav tm="0">
                                          <p:val>
                                            <p:strVal val="#ppt_x-.2"/>
                                          </p:val>
                                        </p:tav>
                                        <p:tav tm="100000">
                                          <p:val>
                                            <p:strVal val="#ppt_x"/>
                                          </p:val>
                                        </p:tav>
                                      </p:tavLst>
                                    </p:anim>
                                    <p:anim calcmode="lin" valueType="num">
                                      <p:cBhvr>
                                        <p:cTn id="40" dur="500" fill="hold"/>
                                        <p:tgtEl>
                                          <p:spTgt spid="9221">
                                            <p:txEl>
                                              <p:pRg st="4" end="4"/>
                                            </p:txEl>
                                          </p:spTgt>
                                        </p:tgtEl>
                                        <p:attrNameLst>
                                          <p:attrName>ppt_y</p:attrName>
                                        </p:attrNameLst>
                                      </p:cBhvr>
                                      <p:tavLst>
                                        <p:tav tm="0">
                                          <p:val>
                                            <p:strVal val="#ppt_y"/>
                                          </p:val>
                                        </p:tav>
                                        <p:tav tm="100000">
                                          <p:val>
                                            <p:strVal val="#ppt_y"/>
                                          </p:val>
                                        </p:tav>
                                      </p:tavLst>
                                    </p:anim>
                                    <p:animEffect transition="in" filter="fade">
                                      <p:cBhvr>
                                        <p:cTn id="41" dur="500"/>
                                        <p:tgtEl>
                                          <p:spTgt spid="9221">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9221">
                                            <p:txEl>
                                              <p:pRg st="5" end="5"/>
                                            </p:txEl>
                                          </p:spTgt>
                                        </p:tgtEl>
                                        <p:attrNameLst>
                                          <p:attrName>style.visibility</p:attrName>
                                        </p:attrNameLst>
                                      </p:cBhvr>
                                      <p:to>
                                        <p:strVal val="visible"/>
                                      </p:to>
                                    </p:set>
                                    <p:anim calcmode="lin" valueType="num">
                                      <p:cBhvr additive="base">
                                        <p:cTn id="46" dur="500" fill="hold"/>
                                        <p:tgtEl>
                                          <p:spTgt spid="9221">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922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54" presetClass="entr" presetSubtype="0" accel="100000" fill="hold" nodeType="clickEffect">
                                  <p:stCondLst>
                                    <p:cond delay="0"/>
                                  </p:stCondLst>
                                  <p:childTnLst>
                                    <p:set>
                                      <p:cBhvr>
                                        <p:cTn id="51" dur="1" fill="hold">
                                          <p:stCondLst>
                                            <p:cond delay="0"/>
                                          </p:stCondLst>
                                        </p:cTn>
                                        <p:tgtEl>
                                          <p:spTgt spid="9221">
                                            <p:txEl>
                                              <p:pRg st="6" end="6"/>
                                            </p:txEl>
                                          </p:spTgt>
                                        </p:tgtEl>
                                        <p:attrNameLst>
                                          <p:attrName>style.visibility</p:attrName>
                                        </p:attrNameLst>
                                      </p:cBhvr>
                                      <p:to>
                                        <p:strVal val="visible"/>
                                      </p:to>
                                    </p:set>
                                    <p:anim calcmode="lin" valueType="num">
                                      <p:cBhvr>
                                        <p:cTn id="52" dur="500" fill="hold"/>
                                        <p:tgtEl>
                                          <p:spTgt spid="9221">
                                            <p:txEl>
                                              <p:pRg st="6" end="6"/>
                                            </p:txEl>
                                          </p:spTgt>
                                        </p:tgtEl>
                                        <p:attrNameLst>
                                          <p:attrName>ppt_w</p:attrName>
                                        </p:attrNameLst>
                                      </p:cBhvr>
                                      <p:tavLst>
                                        <p:tav tm="0">
                                          <p:val>
                                            <p:strVal val="#ppt_w*0.05"/>
                                          </p:val>
                                        </p:tav>
                                        <p:tav tm="100000">
                                          <p:val>
                                            <p:strVal val="#ppt_w"/>
                                          </p:val>
                                        </p:tav>
                                      </p:tavLst>
                                    </p:anim>
                                    <p:anim calcmode="lin" valueType="num">
                                      <p:cBhvr>
                                        <p:cTn id="53" dur="500" fill="hold"/>
                                        <p:tgtEl>
                                          <p:spTgt spid="9221">
                                            <p:txEl>
                                              <p:pRg st="6" end="6"/>
                                            </p:txEl>
                                          </p:spTgt>
                                        </p:tgtEl>
                                        <p:attrNameLst>
                                          <p:attrName>ppt_h</p:attrName>
                                        </p:attrNameLst>
                                      </p:cBhvr>
                                      <p:tavLst>
                                        <p:tav tm="0">
                                          <p:val>
                                            <p:strVal val="#ppt_h"/>
                                          </p:val>
                                        </p:tav>
                                        <p:tav tm="100000">
                                          <p:val>
                                            <p:strVal val="#ppt_h"/>
                                          </p:val>
                                        </p:tav>
                                      </p:tavLst>
                                    </p:anim>
                                    <p:anim calcmode="lin" valueType="num">
                                      <p:cBhvr>
                                        <p:cTn id="54" dur="500" fill="hold"/>
                                        <p:tgtEl>
                                          <p:spTgt spid="9221">
                                            <p:txEl>
                                              <p:pRg st="6" end="6"/>
                                            </p:txEl>
                                          </p:spTgt>
                                        </p:tgtEl>
                                        <p:attrNameLst>
                                          <p:attrName>ppt_x</p:attrName>
                                        </p:attrNameLst>
                                      </p:cBhvr>
                                      <p:tavLst>
                                        <p:tav tm="0">
                                          <p:val>
                                            <p:strVal val="#ppt_x-.2"/>
                                          </p:val>
                                        </p:tav>
                                        <p:tav tm="100000">
                                          <p:val>
                                            <p:strVal val="#ppt_x"/>
                                          </p:val>
                                        </p:tav>
                                      </p:tavLst>
                                    </p:anim>
                                    <p:anim calcmode="lin" valueType="num">
                                      <p:cBhvr>
                                        <p:cTn id="55" dur="500" fill="hold"/>
                                        <p:tgtEl>
                                          <p:spTgt spid="9221">
                                            <p:txEl>
                                              <p:pRg st="6" end="6"/>
                                            </p:txEl>
                                          </p:spTgt>
                                        </p:tgtEl>
                                        <p:attrNameLst>
                                          <p:attrName>ppt_y</p:attrName>
                                        </p:attrNameLst>
                                      </p:cBhvr>
                                      <p:tavLst>
                                        <p:tav tm="0">
                                          <p:val>
                                            <p:strVal val="#ppt_y"/>
                                          </p:val>
                                        </p:tav>
                                        <p:tav tm="100000">
                                          <p:val>
                                            <p:strVal val="#ppt_y"/>
                                          </p:val>
                                        </p:tav>
                                      </p:tavLst>
                                    </p:anim>
                                    <p:animEffect transition="in" filter="fade">
                                      <p:cBhvr>
                                        <p:cTn id="56" dur="500"/>
                                        <p:tgtEl>
                                          <p:spTgt spid="9221">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9221">
                                            <p:txEl>
                                              <p:pRg st="7" end="7"/>
                                            </p:txEl>
                                          </p:spTgt>
                                        </p:tgtEl>
                                        <p:attrNameLst>
                                          <p:attrName>style.visibility</p:attrName>
                                        </p:attrNameLst>
                                      </p:cBhvr>
                                      <p:to>
                                        <p:strVal val="visible"/>
                                      </p:to>
                                    </p:set>
                                    <p:anim calcmode="lin" valueType="num">
                                      <p:cBhvr additive="base">
                                        <p:cTn id="61" dur="500" fill="hold"/>
                                        <p:tgtEl>
                                          <p:spTgt spid="9221">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922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4" presetClass="entr" presetSubtype="0" accel="100000" fill="hold" nodeType="clickEffect">
                                  <p:stCondLst>
                                    <p:cond delay="0"/>
                                  </p:stCondLst>
                                  <p:childTnLst>
                                    <p:set>
                                      <p:cBhvr>
                                        <p:cTn id="66" dur="1" fill="hold">
                                          <p:stCondLst>
                                            <p:cond delay="0"/>
                                          </p:stCondLst>
                                        </p:cTn>
                                        <p:tgtEl>
                                          <p:spTgt spid="9221">
                                            <p:txEl>
                                              <p:pRg st="8" end="8"/>
                                            </p:txEl>
                                          </p:spTgt>
                                        </p:tgtEl>
                                        <p:attrNameLst>
                                          <p:attrName>style.visibility</p:attrName>
                                        </p:attrNameLst>
                                      </p:cBhvr>
                                      <p:to>
                                        <p:strVal val="visible"/>
                                      </p:to>
                                    </p:set>
                                    <p:anim calcmode="lin" valueType="num">
                                      <p:cBhvr>
                                        <p:cTn id="67" dur="500" fill="hold"/>
                                        <p:tgtEl>
                                          <p:spTgt spid="9221">
                                            <p:txEl>
                                              <p:pRg st="8" end="8"/>
                                            </p:txEl>
                                          </p:spTgt>
                                        </p:tgtEl>
                                        <p:attrNameLst>
                                          <p:attrName>ppt_w</p:attrName>
                                        </p:attrNameLst>
                                      </p:cBhvr>
                                      <p:tavLst>
                                        <p:tav tm="0">
                                          <p:val>
                                            <p:strVal val="#ppt_w*0.05"/>
                                          </p:val>
                                        </p:tav>
                                        <p:tav tm="100000">
                                          <p:val>
                                            <p:strVal val="#ppt_w"/>
                                          </p:val>
                                        </p:tav>
                                      </p:tavLst>
                                    </p:anim>
                                    <p:anim calcmode="lin" valueType="num">
                                      <p:cBhvr>
                                        <p:cTn id="68" dur="500" fill="hold"/>
                                        <p:tgtEl>
                                          <p:spTgt spid="9221">
                                            <p:txEl>
                                              <p:pRg st="8" end="8"/>
                                            </p:txEl>
                                          </p:spTgt>
                                        </p:tgtEl>
                                        <p:attrNameLst>
                                          <p:attrName>ppt_h</p:attrName>
                                        </p:attrNameLst>
                                      </p:cBhvr>
                                      <p:tavLst>
                                        <p:tav tm="0">
                                          <p:val>
                                            <p:strVal val="#ppt_h"/>
                                          </p:val>
                                        </p:tav>
                                        <p:tav tm="100000">
                                          <p:val>
                                            <p:strVal val="#ppt_h"/>
                                          </p:val>
                                        </p:tav>
                                      </p:tavLst>
                                    </p:anim>
                                    <p:anim calcmode="lin" valueType="num">
                                      <p:cBhvr>
                                        <p:cTn id="69" dur="500" fill="hold"/>
                                        <p:tgtEl>
                                          <p:spTgt spid="9221">
                                            <p:txEl>
                                              <p:pRg st="8" end="8"/>
                                            </p:txEl>
                                          </p:spTgt>
                                        </p:tgtEl>
                                        <p:attrNameLst>
                                          <p:attrName>ppt_x</p:attrName>
                                        </p:attrNameLst>
                                      </p:cBhvr>
                                      <p:tavLst>
                                        <p:tav tm="0">
                                          <p:val>
                                            <p:strVal val="#ppt_x-.2"/>
                                          </p:val>
                                        </p:tav>
                                        <p:tav tm="100000">
                                          <p:val>
                                            <p:strVal val="#ppt_x"/>
                                          </p:val>
                                        </p:tav>
                                      </p:tavLst>
                                    </p:anim>
                                    <p:anim calcmode="lin" valueType="num">
                                      <p:cBhvr>
                                        <p:cTn id="70" dur="500" fill="hold"/>
                                        <p:tgtEl>
                                          <p:spTgt spid="9221">
                                            <p:txEl>
                                              <p:pRg st="8" end="8"/>
                                            </p:txEl>
                                          </p:spTgt>
                                        </p:tgtEl>
                                        <p:attrNameLst>
                                          <p:attrName>ppt_y</p:attrName>
                                        </p:attrNameLst>
                                      </p:cBhvr>
                                      <p:tavLst>
                                        <p:tav tm="0">
                                          <p:val>
                                            <p:strVal val="#ppt_y"/>
                                          </p:val>
                                        </p:tav>
                                        <p:tav tm="100000">
                                          <p:val>
                                            <p:strVal val="#ppt_y"/>
                                          </p:val>
                                        </p:tav>
                                      </p:tavLst>
                                    </p:anim>
                                    <p:animEffect transition="in" filter="fade">
                                      <p:cBhvr>
                                        <p:cTn id="71" dur="500"/>
                                        <p:tgtEl>
                                          <p:spTgt spid="9221">
                                            <p:txEl>
                                              <p:pRg st="8" end="8"/>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nodeType="clickEffect">
                                  <p:stCondLst>
                                    <p:cond delay="0"/>
                                  </p:stCondLst>
                                  <p:childTnLst>
                                    <p:set>
                                      <p:cBhvr>
                                        <p:cTn id="75" dur="1" fill="hold">
                                          <p:stCondLst>
                                            <p:cond delay="0"/>
                                          </p:stCondLst>
                                        </p:cTn>
                                        <p:tgtEl>
                                          <p:spTgt spid="9221">
                                            <p:txEl>
                                              <p:pRg st="9" end="9"/>
                                            </p:txEl>
                                          </p:spTgt>
                                        </p:tgtEl>
                                        <p:attrNameLst>
                                          <p:attrName>style.visibility</p:attrName>
                                        </p:attrNameLst>
                                      </p:cBhvr>
                                      <p:to>
                                        <p:strVal val="visible"/>
                                      </p:to>
                                    </p:set>
                                    <p:anim calcmode="lin" valueType="num">
                                      <p:cBhvr additive="base">
                                        <p:cTn id="76" dur="500" fill="hold"/>
                                        <p:tgtEl>
                                          <p:spTgt spid="9221">
                                            <p:txEl>
                                              <p:pRg st="9" end="9"/>
                                            </p:txEl>
                                          </p:spTgt>
                                        </p:tgtEl>
                                        <p:attrNameLst>
                                          <p:attrName>ppt_x</p:attrName>
                                        </p:attrNameLst>
                                      </p:cBhvr>
                                      <p:tavLst>
                                        <p:tav tm="0">
                                          <p:val>
                                            <p:strVal val="#ppt_x"/>
                                          </p:val>
                                        </p:tav>
                                        <p:tav tm="100000">
                                          <p:val>
                                            <p:strVal val="#ppt_x"/>
                                          </p:val>
                                        </p:tav>
                                      </p:tavLst>
                                    </p:anim>
                                    <p:anim calcmode="lin" valueType="num">
                                      <p:cBhvr additive="base">
                                        <p:cTn id="77" dur="500" fill="hold"/>
                                        <p:tgtEl>
                                          <p:spTgt spid="922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5" presetClass="entr" presetSubtype="0" fill="hold" nodeType="clickEffect">
                                  <p:stCondLst>
                                    <p:cond delay="0"/>
                                  </p:stCondLst>
                                  <p:childTnLst>
                                    <p:set>
                                      <p:cBhvr>
                                        <p:cTn id="81" dur="1" fill="hold">
                                          <p:stCondLst>
                                            <p:cond delay="0"/>
                                          </p:stCondLst>
                                        </p:cTn>
                                        <p:tgtEl>
                                          <p:spTgt spid="9221">
                                            <p:txEl>
                                              <p:pRg st="11" end="11"/>
                                            </p:txEl>
                                          </p:spTgt>
                                        </p:tgtEl>
                                        <p:attrNameLst>
                                          <p:attrName>style.visibility</p:attrName>
                                        </p:attrNameLst>
                                      </p:cBhvr>
                                      <p:to>
                                        <p:strVal val="visible"/>
                                      </p:to>
                                    </p:set>
                                    <p:anim calcmode="lin" valueType="num">
                                      <p:cBhvr>
                                        <p:cTn id="82" dur="1000" fill="hold"/>
                                        <p:tgtEl>
                                          <p:spTgt spid="9221">
                                            <p:txEl>
                                              <p:pRg st="11" end="11"/>
                                            </p:txEl>
                                          </p:spTgt>
                                        </p:tgtEl>
                                        <p:attrNameLst>
                                          <p:attrName>ppt_w</p:attrName>
                                        </p:attrNameLst>
                                      </p:cBhvr>
                                      <p:tavLst>
                                        <p:tav tm="0">
                                          <p:val>
                                            <p:fltVal val="0"/>
                                          </p:val>
                                        </p:tav>
                                        <p:tav tm="100000">
                                          <p:val>
                                            <p:strVal val="#ppt_w"/>
                                          </p:val>
                                        </p:tav>
                                      </p:tavLst>
                                    </p:anim>
                                    <p:anim calcmode="lin" valueType="num">
                                      <p:cBhvr>
                                        <p:cTn id="83" dur="1000" fill="hold"/>
                                        <p:tgtEl>
                                          <p:spTgt spid="9221">
                                            <p:txEl>
                                              <p:pRg st="11" end="11"/>
                                            </p:txEl>
                                          </p:spTgt>
                                        </p:tgtEl>
                                        <p:attrNameLst>
                                          <p:attrName>ppt_h</p:attrName>
                                        </p:attrNameLst>
                                      </p:cBhvr>
                                      <p:tavLst>
                                        <p:tav tm="0">
                                          <p:val>
                                            <p:fltVal val="0"/>
                                          </p:val>
                                        </p:tav>
                                        <p:tav tm="100000">
                                          <p:val>
                                            <p:strVal val="#ppt_h"/>
                                          </p:val>
                                        </p:tav>
                                      </p:tavLst>
                                    </p:anim>
                                    <p:anim calcmode="lin" valueType="num">
                                      <p:cBhvr>
                                        <p:cTn id="84" dur="1000" fill="hold"/>
                                        <p:tgtEl>
                                          <p:spTgt spid="9221">
                                            <p:txEl>
                                              <p:pRg st="11" end="11"/>
                                            </p:txEl>
                                          </p:spTgt>
                                        </p:tgtEl>
                                        <p:attrNameLst>
                                          <p:attrName>ppt_x</p:attrName>
                                        </p:attrNameLst>
                                      </p:cBhvr>
                                      <p:tavLst>
                                        <p:tav tm="0" fmla="#ppt_x+(cos(-2*pi*(1-$))*-#ppt_x-sin(-2*pi*(1-$))*(1-#ppt_y))*(1-$)">
                                          <p:val>
                                            <p:fltVal val="0"/>
                                          </p:val>
                                        </p:tav>
                                        <p:tav tm="100000">
                                          <p:val>
                                            <p:fltVal val="1"/>
                                          </p:val>
                                        </p:tav>
                                      </p:tavLst>
                                    </p:anim>
                                    <p:anim calcmode="lin" valueType="num">
                                      <p:cBhvr>
                                        <p:cTn id="85" dur="1000" fill="hold"/>
                                        <p:tgtEl>
                                          <p:spTgt spid="9221">
                                            <p:txEl>
                                              <p:pRg st="11" end="1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5"/>
          <p:cNvSpPr>
            <a:spLocks noGrp="1" noChangeArrowheads="1"/>
          </p:cNvSpPr>
          <p:nvPr>
            <p:ph type="body" idx="1"/>
          </p:nvPr>
        </p:nvSpPr>
        <p:spPr>
          <a:xfrm>
            <a:off x="457200" y="609600"/>
            <a:ext cx="8229600" cy="1905000"/>
          </a:xfrm>
        </p:spPr>
        <p:txBody>
          <a:bodyPr/>
          <a:lstStyle/>
          <a:p>
            <a:pPr marL="68263" lvl="0" indent="-3175" algn="just" rtl="1">
              <a:buNone/>
            </a:pPr>
            <a:r>
              <a:rPr lang="ar-SA" dirty="0" smtClean="0">
                <a:solidFill>
                  <a:srgbClr val="FFFF00"/>
                </a:solidFill>
              </a:rPr>
              <a:t>2-</a:t>
            </a:r>
            <a:r>
              <a:rPr lang="ar-SA" dirty="0" smtClean="0"/>
              <a:t> يمكن تقسيم المجموعات الكبيرة وقت الحاجة إلى مجموعات متوسطة بإضافة القطع </a:t>
            </a:r>
            <a:r>
              <a:rPr lang="en-US" dirty="0" smtClean="0">
                <a:solidFill>
                  <a:srgbClr val="FF0000"/>
                </a:solidFill>
              </a:rPr>
              <a:t>sub</a:t>
            </a:r>
            <a:r>
              <a:rPr lang="ar-SA" dirty="0" smtClean="0"/>
              <a:t> قبل اسم المجموعة مثل تحت فصيلة</a:t>
            </a:r>
            <a:r>
              <a:rPr lang="en-US" dirty="0" smtClean="0">
                <a:solidFill>
                  <a:srgbClr val="FF0000"/>
                </a:solidFill>
              </a:rPr>
              <a:t>subfamily</a:t>
            </a:r>
            <a:r>
              <a:rPr lang="en-US" dirty="0" smtClean="0"/>
              <a:t> </a:t>
            </a:r>
            <a:r>
              <a:rPr lang="ar-SA" dirty="0" smtClean="0"/>
              <a:t> وتحت رتبة</a:t>
            </a:r>
            <a:r>
              <a:rPr lang="en-US" dirty="0" smtClean="0">
                <a:solidFill>
                  <a:srgbClr val="FF0000"/>
                </a:solidFill>
              </a:rPr>
              <a:t>Suborder</a:t>
            </a:r>
            <a:r>
              <a:rPr lang="en-US" dirty="0" smtClean="0"/>
              <a:t> </a:t>
            </a:r>
            <a:r>
              <a:rPr lang="ar-SA" dirty="0" smtClean="0"/>
              <a:t> شعبة</a:t>
            </a:r>
            <a:r>
              <a:rPr lang="en-US" dirty="0" smtClean="0"/>
              <a:t> </a:t>
            </a:r>
            <a:r>
              <a:rPr lang="ar-SA" dirty="0" smtClean="0"/>
              <a:t> – طويفة – عويلم – قبيلة – جنيس – نويع ...وهكذا</a:t>
            </a:r>
            <a:endParaRPr lang="en-US" dirty="0" smtClean="0"/>
          </a:p>
          <a:p>
            <a:pPr marL="68263" indent="-3175" algn="r">
              <a:buFont typeface="Wingdings" pitchFamily="2" charset="2"/>
              <a:buNone/>
            </a:pPr>
            <a:endParaRPr lang="en-US" dirty="0"/>
          </a:p>
        </p:txBody>
      </p:sp>
      <p:sp>
        <p:nvSpPr>
          <p:cNvPr id="5" name="Rectangle 5"/>
          <p:cNvSpPr txBox="1">
            <a:spLocks noChangeArrowheads="1"/>
          </p:cNvSpPr>
          <p:nvPr/>
        </p:nvSpPr>
        <p:spPr bwMode="auto">
          <a:xfrm>
            <a:off x="457200" y="2895600"/>
            <a:ext cx="8229600" cy="14478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marL="68263" indent="-3175" algn="just" rtl="1">
              <a:lnSpc>
                <a:spcPct val="90000"/>
              </a:lnSpc>
              <a:spcBef>
                <a:spcPct val="20000"/>
              </a:spcBef>
              <a:buClr>
                <a:schemeClr val="tx2"/>
              </a:buClr>
              <a:buSzPct val="75000"/>
            </a:pPr>
            <a:r>
              <a:rPr kumimoji="0" lang="ar-SA" sz="3200" b="0" i="0" u="none" strike="noStrike" kern="0" cap="none" spc="0" normalizeH="0" baseline="0" noProof="0" dirty="0" smtClean="0">
                <a:ln>
                  <a:noFill/>
                </a:ln>
                <a:solidFill>
                  <a:srgbClr val="FFFF00"/>
                </a:solidFill>
                <a:effectLst/>
                <a:uLnTx/>
                <a:uFillTx/>
                <a:latin typeface="+mn-lt"/>
                <a:ea typeface="+mn-ea"/>
                <a:cs typeface="+mn-cs"/>
              </a:rPr>
              <a:t>3-</a:t>
            </a:r>
            <a:r>
              <a:rPr kumimoji="0" lang="ar-SA" sz="3200" b="0" i="0" u="none" strike="noStrike" kern="0" cap="none" spc="0" normalizeH="0" baseline="0" noProof="0" dirty="0" smtClean="0">
                <a:ln>
                  <a:noFill/>
                </a:ln>
                <a:solidFill>
                  <a:schemeClr val="tx1"/>
                </a:solidFill>
                <a:effectLst/>
                <a:uLnTx/>
                <a:uFillTx/>
                <a:latin typeface="+mn-lt"/>
                <a:ea typeface="+mn-ea"/>
                <a:cs typeface="+mn-cs"/>
              </a:rPr>
              <a:t> </a:t>
            </a:r>
            <a:r>
              <a:rPr lang="ar-SA" sz="3200" dirty="0" smtClean="0"/>
              <a:t>يجب ان يكون الإسم العلمي ثنائياً يتكون من اسم الجنس متبوعاً باسم النوع الذي يكون عادة عبارة عن صفة (الشق النوعي).</a:t>
            </a:r>
            <a:endParaRPr lang="en-US" sz="3200" dirty="0" smtClean="0"/>
          </a:p>
          <a:p>
            <a:pPr marL="68263" marR="0" lvl="0" indent="-3175" algn="just" defTabSz="914400" rtl="1"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68263" marR="0" lvl="0" indent="-3175" algn="r" defTabSz="914400" rtl="0"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txBox="1">
            <a:spLocks noChangeArrowheads="1"/>
          </p:cNvSpPr>
          <p:nvPr/>
        </p:nvSpPr>
        <p:spPr bwMode="auto">
          <a:xfrm>
            <a:off x="533400" y="4724400"/>
            <a:ext cx="8229600" cy="9906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marL="68263" lvl="0" indent="-3175" algn="just" rtl="1">
              <a:lnSpc>
                <a:spcPct val="90000"/>
              </a:lnSpc>
              <a:spcBef>
                <a:spcPct val="20000"/>
              </a:spcBef>
              <a:buClr>
                <a:schemeClr val="tx2"/>
              </a:buClr>
              <a:buSzPct val="75000"/>
            </a:pPr>
            <a:r>
              <a:rPr kumimoji="0" lang="ar-SA" sz="3200" b="0" i="0" u="none" strike="noStrike" kern="0" cap="none" spc="0" normalizeH="0" baseline="0" noProof="0" dirty="0" smtClean="0">
                <a:ln>
                  <a:noFill/>
                </a:ln>
                <a:solidFill>
                  <a:srgbClr val="FFFF00"/>
                </a:solidFill>
                <a:effectLst/>
                <a:uLnTx/>
                <a:uFillTx/>
                <a:latin typeface="+mn-lt"/>
                <a:ea typeface="+mn-ea"/>
                <a:cs typeface="+mn-cs"/>
              </a:rPr>
              <a:t>4-</a:t>
            </a:r>
            <a:r>
              <a:rPr kumimoji="0" lang="ar-SA" sz="3200" b="0" i="0" u="none" strike="noStrike" kern="0" cap="none" spc="0" normalizeH="0" baseline="0" noProof="0" dirty="0" smtClean="0">
                <a:ln>
                  <a:noFill/>
                </a:ln>
                <a:solidFill>
                  <a:schemeClr val="tx1"/>
                </a:solidFill>
                <a:effectLst/>
                <a:uLnTx/>
                <a:uFillTx/>
                <a:latin typeface="+mn-lt"/>
                <a:ea typeface="+mn-ea"/>
                <a:cs typeface="+mn-cs"/>
              </a:rPr>
              <a:t> </a:t>
            </a:r>
            <a:r>
              <a:rPr lang="ar-SA" sz="3200" dirty="0" smtClean="0"/>
              <a:t>لا يحمل أي فرد نباتي سوى اسماً علمياً واحداً فقط.</a:t>
            </a:r>
            <a:endParaRPr lang="en-US" sz="3200" dirty="0" smtClean="0"/>
          </a:p>
          <a:p>
            <a:pPr marL="68263" indent="-3175" algn="just" rtl="1">
              <a:lnSpc>
                <a:spcPct val="90000"/>
              </a:lnSpc>
              <a:spcBef>
                <a:spcPct val="20000"/>
              </a:spcBef>
              <a:buClr>
                <a:schemeClr val="tx2"/>
              </a:buClr>
              <a:buSzPct val="75000"/>
            </a:pPr>
            <a:endParaRPr lang="en-US" sz="3200" dirty="0" smtClean="0"/>
          </a:p>
          <a:p>
            <a:pPr marL="68263" marR="0" lvl="0" indent="-3175" algn="just" defTabSz="914400" rtl="1"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68263" marR="0" lvl="0" indent="-3175" algn="r" defTabSz="914400" rtl="0"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Scale>
                                      <p:cBhvr>
                                        <p:cTn id="7" dur="1000" decel="50000" fill="hold">
                                          <p:stCondLst>
                                            <p:cond delay="0"/>
                                          </p:stCondLst>
                                        </p:cTn>
                                        <p:tgtEl>
                                          <p:spTgt spid="819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197">
                                            <p:txEl>
                                              <p:pRg st="0" end="0"/>
                                            </p:txEl>
                                          </p:spTgt>
                                        </p:tgtEl>
                                        <p:attrNameLst>
                                          <p:attrName>ppt_x</p:attrName>
                                          <p:attrName>ppt_y</p:attrName>
                                        </p:attrNameLst>
                                      </p:cBhvr>
                                    </p:animMotion>
                                    <p:animEffect transition="in" filter="fade">
                                      <p:cBhvr>
                                        <p:cTn id="9" dur="1000"/>
                                        <p:tgtEl>
                                          <p:spTgt spid="819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Scale>
                                      <p:cBhvr>
                                        <p:cTn id="14"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5"/>
                                        </p:tgtEl>
                                        <p:attrNameLst>
                                          <p:attrName>ppt_x</p:attrName>
                                          <p:attrName>ppt_y</p:attrName>
                                        </p:attrNameLst>
                                      </p:cBhvr>
                                    </p:animMotion>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Scale>
                                      <p:cBhvr>
                                        <p:cTn id="21"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6"/>
                                        </p:tgtEl>
                                        <p:attrNameLst>
                                          <p:attrName>ppt_x</p:attrName>
                                          <p:attrName>ppt_y</p:attrName>
                                        </p:attrNameLst>
                                      </p:cBhvr>
                                    </p:animMotion>
                                    <p:animEffect transition="in" filter="fade">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5"/>
          <p:cNvSpPr>
            <a:spLocks noGrp="1" noChangeArrowheads="1"/>
          </p:cNvSpPr>
          <p:nvPr>
            <p:ph type="body" idx="1"/>
          </p:nvPr>
        </p:nvSpPr>
        <p:spPr>
          <a:xfrm>
            <a:off x="381000" y="381000"/>
            <a:ext cx="8229600" cy="1676400"/>
          </a:xfrm>
        </p:spPr>
        <p:txBody>
          <a:bodyPr/>
          <a:lstStyle/>
          <a:p>
            <a:pPr marL="68263" indent="-3175" algn="just" rtl="1">
              <a:buNone/>
            </a:pPr>
            <a:r>
              <a:rPr lang="ar-SA" dirty="0" smtClean="0">
                <a:solidFill>
                  <a:srgbClr val="FFFF00"/>
                </a:solidFill>
              </a:rPr>
              <a:t>5-</a:t>
            </a:r>
            <a:r>
              <a:rPr lang="ar-SA" dirty="0" smtClean="0"/>
              <a:t> يكتب الحرف الأول من اسم النوع صغيراً </a:t>
            </a:r>
            <a:r>
              <a:rPr lang="en-US" dirty="0" smtClean="0">
                <a:solidFill>
                  <a:srgbClr val="FF0000"/>
                </a:solidFill>
              </a:rPr>
              <a:t>small</a:t>
            </a:r>
            <a:r>
              <a:rPr lang="en-US" dirty="0" smtClean="0"/>
              <a:t> </a:t>
            </a:r>
            <a:r>
              <a:rPr lang="ar-SA" dirty="0" smtClean="0"/>
              <a:t> أما الحرف الأول من كل من اسم الأجناس والأنواع بحروف مائلة </a:t>
            </a:r>
            <a:r>
              <a:rPr lang="en-US" i="1" dirty="0" smtClean="0">
                <a:solidFill>
                  <a:srgbClr val="FFC000"/>
                </a:solidFill>
              </a:rPr>
              <a:t>italics</a:t>
            </a:r>
            <a:r>
              <a:rPr lang="en-US" dirty="0" smtClean="0"/>
              <a:t> </a:t>
            </a:r>
            <a:r>
              <a:rPr lang="ar-SA" dirty="0" smtClean="0"/>
              <a:t> أو يوضع تحتها خط</a:t>
            </a:r>
            <a:r>
              <a:rPr lang="en-US" dirty="0" smtClean="0"/>
              <a:t> </a:t>
            </a:r>
            <a:r>
              <a:rPr lang="en-US" u="sng" dirty="0" smtClean="0">
                <a:solidFill>
                  <a:srgbClr val="00FF00"/>
                </a:solidFill>
              </a:rPr>
              <a:t>underlined</a:t>
            </a:r>
            <a:r>
              <a:rPr lang="en-US" dirty="0" smtClean="0"/>
              <a:t> </a:t>
            </a:r>
            <a:r>
              <a:rPr lang="ar-SA" dirty="0" smtClean="0"/>
              <a:t> .</a:t>
            </a:r>
            <a:endParaRPr lang="en-US" dirty="0" smtClean="0"/>
          </a:p>
          <a:p>
            <a:pPr marL="68263" lvl="0" indent="-3175" algn="just" rtl="1">
              <a:buNone/>
            </a:pPr>
            <a:endParaRPr lang="en-US" dirty="0" smtClean="0"/>
          </a:p>
          <a:p>
            <a:pPr marL="68263" indent="-3175" algn="r">
              <a:buFont typeface="Wingdings" pitchFamily="2" charset="2"/>
              <a:buNone/>
            </a:pPr>
            <a:endParaRPr lang="en-US" dirty="0"/>
          </a:p>
        </p:txBody>
      </p:sp>
      <p:sp>
        <p:nvSpPr>
          <p:cNvPr id="5" name="Rectangle 5"/>
          <p:cNvSpPr txBox="1">
            <a:spLocks noChangeArrowheads="1"/>
          </p:cNvSpPr>
          <p:nvPr/>
        </p:nvSpPr>
        <p:spPr bwMode="auto">
          <a:xfrm>
            <a:off x="533400" y="2057400"/>
            <a:ext cx="8229600" cy="19050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marL="68263" lvl="0" indent="-3175" algn="just" rtl="1">
              <a:lnSpc>
                <a:spcPct val="90000"/>
              </a:lnSpc>
              <a:spcBef>
                <a:spcPct val="20000"/>
              </a:spcBef>
              <a:buClr>
                <a:schemeClr val="tx2"/>
              </a:buClr>
              <a:buSzPct val="75000"/>
            </a:pPr>
            <a:r>
              <a:rPr kumimoji="0" lang="ar-SA" sz="3200" b="0" i="0" u="none" strike="noStrike" kern="0" cap="none" spc="0" normalizeH="0" baseline="0" noProof="0" dirty="0" smtClean="0">
                <a:ln>
                  <a:noFill/>
                </a:ln>
                <a:solidFill>
                  <a:srgbClr val="FFFF00"/>
                </a:solidFill>
                <a:effectLst/>
                <a:uLnTx/>
                <a:uFillTx/>
                <a:latin typeface="+mn-lt"/>
                <a:ea typeface="+mn-ea"/>
                <a:cs typeface="+mn-cs"/>
              </a:rPr>
              <a:t>6-</a:t>
            </a:r>
            <a:r>
              <a:rPr kumimoji="0" lang="ar-SA" sz="3200" b="0" i="0" u="none" strike="noStrike" kern="0" cap="none" spc="0" normalizeH="0" baseline="0" noProof="0" dirty="0" smtClean="0">
                <a:ln>
                  <a:noFill/>
                </a:ln>
                <a:solidFill>
                  <a:schemeClr val="tx1"/>
                </a:solidFill>
                <a:effectLst/>
                <a:uLnTx/>
                <a:uFillTx/>
                <a:latin typeface="+mn-lt"/>
                <a:ea typeface="+mn-ea"/>
                <a:cs typeface="+mn-cs"/>
              </a:rPr>
              <a:t> </a:t>
            </a:r>
            <a:r>
              <a:rPr lang="ar-SA" sz="3200" dirty="0" smtClean="0"/>
              <a:t>يشمل الإسم العلمي للنبات اسم اول عالم قام بنشره على أن يكتب بعد اسم النوع وفي حالة تغيير وضع الجنس او النوع مع بقاء الإسم الأصلي فيوضع اسم العالم الأول بين قوسين متبوعاً باسم العالم الذي قام بالتنظيم الجديد.</a:t>
            </a:r>
            <a:endParaRPr lang="en-US" sz="3200" dirty="0" smtClean="0"/>
          </a:p>
          <a:p>
            <a:pPr marL="68263" indent="-3175" algn="just" rtl="1">
              <a:lnSpc>
                <a:spcPct val="90000"/>
              </a:lnSpc>
              <a:spcBef>
                <a:spcPct val="20000"/>
              </a:spcBef>
              <a:buClr>
                <a:schemeClr val="tx2"/>
              </a:buClr>
              <a:buSzPct val="75000"/>
            </a:pPr>
            <a:endParaRPr lang="en-US" sz="3200" dirty="0" smtClean="0"/>
          </a:p>
          <a:p>
            <a:pPr marL="68263" marR="0" lvl="0" indent="-3175" algn="just" defTabSz="914400" rtl="1"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68263" marR="0" lvl="0" indent="-3175" algn="r" defTabSz="914400" rtl="0"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
        <p:nvSpPr>
          <p:cNvPr id="6" name="Rectangle 5"/>
          <p:cNvSpPr txBox="1">
            <a:spLocks noChangeArrowheads="1"/>
          </p:cNvSpPr>
          <p:nvPr/>
        </p:nvSpPr>
        <p:spPr bwMode="auto">
          <a:xfrm>
            <a:off x="609600" y="4114800"/>
            <a:ext cx="8229600" cy="9906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marL="68263" indent="-3175" algn="just" rtl="1">
              <a:lnSpc>
                <a:spcPct val="90000"/>
              </a:lnSpc>
              <a:spcBef>
                <a:spcPct val="20000"/>
              </a:spcBef>
              <a:buClr>
                <a:schemeClr val="tx2"/>
              </a:buClr>
              <a:buSzPct val="75000"/>
            </a:pPr>
            <a:r>
              <a:rPr kumimoji="0" lang="ar-SA" sz="3200" b="0" i="0" u="none" strike="noStrike" kern="0" cap="none" spc="0" normalizeH="0" baseline="0" noProof="0" dirty="0" smtClean="0">
                <a:ln>
                  <a:noFill/>
                </a:ln>
                <a:solidFill>
                  <a:srgbClr val="FFFF00"/>
                </a:solidFill>
                <a:effectLst/>
                <a:uLnTx/>
                <a:uFillTx/>
                <a:latin typeface="+mn-lt"/>
                <a:ea typeface="+mn-ea"/>
                <a:cs typeface="+mn-cs"/>
              </a:rPr>
              <a:t>7-</a:t>
            </a:r>
            <a:r>
              <a:rPr kumimoji="0" lang="ar-SA" sz="3200" b="0" i="0" u="none" strike="noStrike" kern="0" cap="none" spc="0" normalizeH="0" baseline="0" noProof="0" dirty="0" smtClean="0">
                <a:ln>
                  <a:noFill/>
                </a:ln>
                <a:solidFill>
                  <a:schemeClr val="tx1"/>
                </a:solidFill>
                <a:effectLst/>
                <a:uLnTx/>
                <a:uFillTx/>
                <a:latin typeface="+mn-lt"/>
                <a:ea typeface="+mn-ea"/>
                <a:cs typeface="+mn-cs"/>
              </a:rPr>
              <a:t> </a:t>
            </a:r>
            <a:r>
              <a:rPr lang="ar-SA" sz="3200" dirty="0" smtClean="0"/>
              <a:t>يشتق اسم الفصيلة من اسم احد اجناسها او مرادف له وتنتهي بالمقطع </a:t>
            </a:r>
            <a:r>
              <a:rPr lang="en-US" sz="3200" dirty="0" err="1" smtClean="0">
                <a:solidFill>
                  <a:srgbClr val="00FF00"/>
                </a:solidFill>
              </a:rPr>
              <a:t>aceae</a:t>
            </a:r>
            <a:r>
              <a:rPr lang="ar-SA" sz="3200" dirty="0" smtClean="0"/>
              <a:t> وتشذ عن ذلك بعض الأسماء التي استعملت لفترة طويلة مثل الفصيلة النجيلية </a:t>
            </a:r>
            <a:r>
              <a:rPr lang="en-US" sz="3200" dirty="0" err="1" smtClean="0">
                <a:solidFill>
                  <a:srgbClr val="FF0000"/>
                </a:solidFill>
              </a:rPr>
              <a:t>Gramineae</a:t>
            </a:r>
            <a:r>
              <a:rPr lang="en-US" sz="3200" dirty="0" smtClean="0"/>
              <a:t> </a:t>
            </a:r>
            <a:r>
              <a:rPr lang="ar-SA" sz="3200" dirty="0" smtClean="0"/>
              <a:t> والفصيل النخيلية </a:t>
            </a:r>
            <a:r>
              <a:rPr lang="en-US" sz="3200" dirty="0" smtClean="0"/>
              <a:t> </a:t>
            </a:r>
            <a:r>
              <a:rPr lang="en-US" sz="3200" dirty="0" err="1" smtClean="0">
                <a:solidFill>
                  <a:srgbClr val="FF0000"/>
                </a:solidFill>
              </a:rPr>
              <a:t>palmae</a:t>
            </a:r>
            <a:r>
              <a:rPr lang="en-US" sz="3200" dirty="0" smtClean="0"/>
              <a:t> </a:t>
            </a:r>
            <a:r>
              <a:rPr lang="ar-SA" sz="3200" dirty="0" smtClean="0"/>
              <a:t> ويمكن تميزها باسماء بديلة تنتهى بالمقطع </a:t>
            </a:r>
            <a:r>
              <a:rPr lang="en-US" sz="3200" dirty="0" err="1" smtClean="0">
                <a:solidFill>
                  <a:srgbClr val="00FF00"/>
                </a:solidFill>
              </a:rPr>
              <a:t>aceae</a:t>
            </a:r>
            <a:r>
              <a:rPr lang="ar-SA" sz="3200" dirty="0" smtClean="0"/>
              <a:t> .</a:t>
            </a:r>
            <a:endParaRPr lang="en-US" sz="3200" dirty="0" smtClean="0"/>
          </a:p>
          <a:p>
            <a:pPr marL="68263" lvl="0" indent="-3175" algn="just" rtl="1">
              <a:lnSpc>
                <a:spcPct val="90000"/>
              </a:lnSpc>
              <a:spcBef>
                <a:spcPct val="20000"/>
              </a:spcBef>
              <a:buClr>
                <a:schemeClr val="tx2"/>
              </a:buClr>
              <a:buSzPct val="75000"/>
            </a:pPr>
            <a:endParaRPr lang="en-US" sz="3200" dirty="0" smtClean="0"/>
          </a:p>
          <a:p>
            <a:pPr marL="68263" indent="-3175" algn="just" rtl="1">
              <a:lnSpc>
                <a:spcPct val="90000"/>
              </a:lnSpc>
              <a:spcBef>
                <a:spcPct val="20000"/>
              </a:spcBef>
              <a:buClr>
                <a:schemeClr val="tx2"/>
              </a:buClr>
              <a:buSzPct val="75000"/>
            </a:pPr>
            <a:endParaRPr lang="en-US" sz="3200" dirty="0" smtClean="0"/>
          </a:p>
          <a:p>
            <a:pPr marL="68263" marR="0" lvl="0" indent="-3175" algn="just" defTabSz="914400" rtl="1"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68263" marR="0" lvl="0" indent="-3175" algn="r" defTabSz="914400" rtl="0"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p:cTn id="7" dur="1000" fill="hold"/>
                                        <p:tgtEl>
                                          <p:spTgt spid="819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819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819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ppt_x</p:attrName>
                                        </p:attrNameLst>
                                      </p:cBhvr>
                                      <p:tavLst>
                                        <p:tav tm="0">
                                          <p:val>
                                            <p:strVal val="#ppt_x-.2"/>
                                          </p:val>
                                        </p:tav>
                                        <p:tav tm="100000">
                                          <p:val>
                                            <p:strVal val="#ppt_x"/>
                                          </p:val>
                                        </p:tav>
                                      </p:tavLst>
                                    </p:anim>
                                    <p:anim calcmode="lin" valueType="num">
                                      <p:cBhvr>
                                        <p:cTn id="15"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1000" fill="hold"/>
                                        <p:tgtEl>
                                          <p:spTgt spid="6"/>
                                        </p:tgtEl>
                                        <p:attrNameLst>
                                          <p:attrName>ppt_x</p:attrName>
                                        </p:attrNameLst>
                                      </p:cBhvr>
                                      <p:tavLst>
                                        <p:tav tm="0">
                                          <p:val>
                                            <p:strVal val="#ppt_x-.2"/>
                                          </p:val>
                                        </p:tav>
                                        <p:tav tm="100000">
                                          <p:val>
                                            <p:strVal val="#ppt_x"/>
                                          </p:val>
                                        </p:tav>
                                      </p:tavLst>
                                    </p:anim>
                                    <p:anim calcmode="lin" valueType="num">
                                      <p:cBhvr>
                                        <p:cTn id="22"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5"/>
          <p:cNvSpPr>
            <a:spLocks noGrp="1" noChangeArrowheads="1"/>
          </p:cNvSpPr>
          <p:nvPr>
            <p:ph type="body" idx="1"/>
          </p:nvPr>
        </p:nvSpPr>
        <p:spPr>
          <a:xfrm>
            <a:off x="381000" y="381000"/>
            <a:ext cx="8229600" cy="1143000"/>
          </a:xfrm>
        </p:spPr>
        <p:txBody>
          <a:bodyPr/>
          <a:lstStyle/>
          <a:p>
            <a:pPr marL="68263" lvl="0" indent="-3175" algn="just" rtl="1">
              <a:buNone/>
            </a:pPr>
            <a:r>
              <a:rPr lang="ar-SA" dirty="0" smtClean="0"/>
              <a:t>8- إذا ضمت مجموعتان نباتيتان في مجموعة واحدة متشابهة افرادها فإن اقدم الأسماء يتخذ لتمثيل تلك المجموعة الجديدة. .</a:t>
            </a:r>
            <a:endParaRPr lang="en-US" dirty="0" smtClean="0"/>
          </a:p>
          <a:p>
            <a:pPr marL="68263" lvl="0" indent="-3175" algn="just" rtl="1">
              <a:buNone/>
            </a:pPr>
            <a:endParaRPr lang="en-US" dirty="0" smtClean="0"/>
          </a:p>
          <a:p>
            <a:pPr marL="68263" indent="-3175" algn="r">
              <a:buFont typeface="Wingdings" pitchFamily="2" charset="2"/>
              <a:buNone/>
            </a:pPr>
            <a:endParaRPr lang="en-US" dirty="0"/>
          </a:p>
        </p:txBody>
      </p:sp>
      <p:sp>
        <p:nvSpPr>
          <p:cNvPr id="5" name="Rectangle 5"/>
          <p:cNvSpPr txBox="1">
            <a:spLocks noChangeArrowheads="1"/>
          </p:cNvSpPr>
          <p:nvPr/>
        </p:nvSpPr>
        <p:spPr bwMode="auto">
          <a:xfrm>
            <a:off x="533400" y="2057400"/>
            <a:ext cx="8229600" cy="19050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marL="68263" indent="-3175" algn="just" rtl="1">
              <a:lnSpc>
                <a:spcPct val="90000"/>
              </a:lnSpc>
              <a:spcBef>
                <a:spcPct val="20000"/>
              </a:spcBef>
              <a:buClr>
                <a:schemeClr val="tx2"/>
              </a:buClr>
              <a:buSzPct val="75000"/>
            </a:pPr>
            <a:r>
              <a:rPr kumimoji="0" lang="ar-SA" sz="3200" b="0" i="0" u="none" strike="noStrike" kern="0" cap="none" spc="0" normalizeH="0" baseline="0" noProof="0" dirty="0" smtClean="0">
                <a:ln>
                  <a:noFill/>
                </a:ln>
                <a:solidFill>
                  <a:schemeClr val="tx1"/>
                </a:solidFill>
                <a:effectLst/>
                <a:uLnTx/>
                <a:uFillTx/>
                <a:latin typeface="+mn-lt"/>
                <a:ea typeface="+mn-ea"/>
                <a:cs typeface="+mn-cs"/>
              </a:rPr>
              <a:t>9- </a:t>
            </a:r>
            <a:r>
              <a:rPr lang="ar-SA" sz="3200" dirty="0" smtClean="0"/>
              <a:t>وضعت قائمة خاصة مستثناة سميت </a:t>
            </a:r>
            <a:r>
              <a:rPr lang="en-US" sz="3200" dirty="0" err="1" smtClean="0">
                <a:solidFill>
                  <a:srgbClr val="FFC000"/>
                </a:solidFill>
              </a:rPr>
              <a:t>Nomina</a:t>
            </a:r>
            <a:r>
              <a:rPr lang="en-US" sz="3200" dirty="0" smtClean="0"/>
              <a:t> </a:t>
            </a:r>
            <a:r>
              <a:rPr lang="en-US" sz="3200" dirty="0" err="1" smtClean="0">
                <a:solidFill>
                  <a:srgbClr val="FFC000"/>
                </a:solidFill>
              </a:rPr>
              <a:t>conservanda</a:t>
            </a:r>
            <a:r>
              <a:rPr lang="en-US" sz="3200" dirty="0" smtClean="0"/>
              <a:t> </a:t>
            </a:r>
            <a:r>
              <a:rPr lang="ar-SA" sz="3200" dirty="0" smtClean="0"/>
              <a:t> لتجنب التغيرات غير الملائمة في التسمية نتيجة لتطبيق القواعد تطبيقاً جامداً دون تصرف.</a:t>
            </a:r>
            <a:endParaRPr lang="en-US" sz="3200" dirty="0" smtClean="0"/>
          </a:p>
          <a:p>
            <a:pPr marL="68263" lvl="0" indent="-3175" algn="just" rtl="1">
              <a:lnSpc>
                <a:spcPct val="90000"/>
              </a:lnSpc>
              <a:spcBef>
                <a:spcPct val="20000"/>
              </a:spcBef>
              <a:buClr>
                <a:schemeClr val="tx2"/>
              </a:buClr>
              <a:buSzPct val="75000"/>
            </a:pPr>
            <a:endParaRPr lang="en-US" sz="3200" dirty="0" smtClean="0"/>
          </a:p>
          <a:p>
            <a:pPr marL="68263" indent="-3175" algn="just" rtl="1">
              <a:lnSpc>
                <a:spcPct val="90000"/>
              </a:lnSpc>
              <a:spcBef>
                <a:spcPct val="20000"/>
              </a:spcBef>
              <a:buClr>
                <a:schemeClr val="tx2"/>
              </a:buClr>
              <a:buSzPct val="75000"/>
            </a:pPr>
            <a:endParaRPr lang="en-US" sz="3200" dirty="0" smtClean="0"/>
          </a:p>
          <a:p>
            <a:pPr marL="68263" marR="0" lvl="0" indent="-3175" algn="just" defTabSz="914400" rtl="1"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smtClean="0">
              <a:ln>
                <a:noFill/>
              </a:ln>
              <a:solidFill>
                <a:schemeClr val="tx1"/>
              </a:solidFill>
              <a:effectLst/>
              <a:uLnTx/>
              <a:uFillTx/>
              <a:latin typeface="+mn-lt"/>
              <a:ea typeface="+mn-ea"/>
              <a:cs typeface="+mn-cs"/>
            </a:endParaRPr>
          </a:p>
          <a:p>
            <a:pPr marL="68263" marR="0" lvl="0" indent="-3175" algn="r" defTabSz="914400" rtl="0" eaLnBrk="1" fontAlgn="base" latinLnBrk="0" hangingPunct="1">
              <a:lnSpc>
                <a:spcPct val="90000"/>
              </a:lnSpc>
              <a:spcBef>
                <a:spcPct val="20000"/>
              </a:spcBef>
              <a:spcAft>
                <a:spcPct val="0"/>
              </a:spcAft>
              <a:buClr>
                <a:schemeClr val="tx2"/>
              </a:buClr>
              <a:buSzPct val="75000"/>
              <a:buFont typeface="Wingdings" pitchFamily="2" charset="2"/>
              <a:buNone/>
              <a:tabLst/>
              <a:defRPr/>
            </a:pPr>
            <a:endParaRPr kumimoji="0" lang="en-US"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 calcmode="lin" valueType="num">
                                      <p:cBhvr additive="base">
                                        <p:cTn id="7" dur="500" fill="hold"/>
                                        <p:tgtEl>
                                          <p:spTgt spid="819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nvPr>
        </p:nvGraphicFramePr>
        <p:xfrm>
          <a:off x="304800" y="1295400"/>
          <a:ext cx="8305801" cy="5206928"/>
        </p:xfrm>
        <a:graphic>
          <a:graphicData uri="http://schemas.openxmlformats.org/drawingml/2006/table">
            <a:tbl>
              <a:tblPr firstRow="1" bandRow="1">
                <a:tableStyleId>{5C22544A-7EE6-4342-B048-85BDC9FD1C3A}</a:tableStyleId>
              </a:tblPr>
              <a:tblGrid>
                <a:gridCol w="2795732"/>
                <a:gridCol w="2795732"/>
                <a:gridCol w="2714337"/>
              </a:tblGrid>
              <a:tr h="919552">
                <a:tc>
                  <a:txBody>
                    <a:bodyPr/>
                    <a:lstStyle/>
                    <a:p>
                      <a:pPr marL="0" algn="ctr" defTabSz="914400" rtl="1" eaLnBrk="1" latinLnBrk="0" hangingPunct="1"/>
                      <a:r>
                        <a:rPr lang="ar-SA" sz="2800" b="1" kern="1200" dirty="0" smtClean="0">
                          <a:solidFill>
                            <a:schemeClr val="bg1">
                              <a:lumMod val="50000"/>
                            </a:schemeClr>
                          </a:solidFill>
                          <a:latin typeface="+mn-lt"/>
                          <a:ea typeface="+mn-ea"/>
                          <a:cs typeface="+mn-cs"/>
                        </a:rPr>
                        <a:t>الإسم اللاتيني الحديث المنتهي ب </a:t>
                      </a:r>
                      <a:r>
                        <a:rPr lang="en-US" sz="2800" b="1" kern="1200" dirty="0" err="1" smtClean="0">
                          <a:solidFill>
                            <a:schemeClr val="bg1">
                              <a:lumMod val="50000"/>
                            </a:schemeClr>
                          </a:solidFill>
                          <a:latin typeface="+mn-lt"/>
                          <a:ea typeface="+mn-ea"/>
                          <a:cs typeface="+mn-cs"/>
                        </a:rPr>
                        <a:t>aceae</a:t>
                      </a:r>
                      <a:endParaRPr lang="en-US" sz="2800" b="1" kern="1200" dirty="0" smtClean="0">
                        <a:solidFill>
                          <a:schemeClr val="bg1">
                            <a:lumMod val="50000"/>
                          </a:schemeClr>
                        </a:solidFill>
                        <a:latin typeface="+mn-lt"/>
                        <a:ea typeface="+mn-ea"/>
                        <a:cs typeface="+mn-cs"/>
                      </a:endParaRPr>
                    </a:p>
                  </a:txBody>
                  <a:tcPr/>
                </a:tc>
                <a:tc>
                  <a:txBody>
                    <a:bodyPr/>
                    <a:lstStyle/>
                    <a:p>
                      <a:pPr algn="ctr" rtl="1"/>
                      <a:r>
                        <a:rPr lang="ar-SA" sz="2800" dirty="0" smtClean="0">
                          <a:solidFill>
                            <a:schemeClr val="bg1">
                              <a:lumMod val="50000"/>
                            </a:schemeClr>
                          </a:solidFill>
                        </a:rPr>
                        <a:t>الإسم اللاتيني غير منتهيا ب </a:t>
                      </a:r>
                      <a:r>
                        <a:rPr lang="en-US" sz="2800" dirty="0" err="1" smtClean="0">
                          <a:solidFill>
                            <a:schemeClr val="bg1">
                              <a:lumMod val="50000"/>
                            </a:schemeClr>
                          </a:solidFill>
                        </a:rPr>
                        <a:t>aceae</a:t>
                      </a:r>
                      <a:endParaRPr lang="en-US" sz="2800" dirty="0">
                        <a:solidFill>
                          <a:schemeClr val="bg1">
                            <a:lumMod val="50000"/>
                          </a:schemeClr>
                        </a:solidFill>
                      </a:endParaRPr>
                    </a:p>
                  </a:txBody>
                  <a:tcPr/>
                </a:tc>
                <a:tc>
                  <a:txBody>
                    <a:bodyPr/>
                    <a:lstStyle/>
                    <a:p>
                      <a:pPr algn="r"/>
                      <a:r>
                        <a:rPr lang="ar-SA" sz="2800" smtClean="0">
                          <a:solidFill>
                            <a:schemeClr val="bg1">
                              <a:lumMod val="50000"/>
                            </a:schemeClr>
                          </a:solidFill>
                        </a:rPr>
                        <a:t>الإسم العربي </a:t>
                      </a:r>
                      <a:r>
                        <a:rPr lang="ar-SA" sz="2800" dirty="0" smtClean="0">
                          <a:solidFill>
                            <a:schemeClr val="bg1">
                              <a:lumMod val="50000"/>
                            </a:schemeClr>
                          </a:solidFill>
                        </a:rPr>
                        <a:t>للفصيلة</a:t>
                      </a:r>
                      <a:endParaRPr lang="en-US" sz="2800" dirty="0">
                        <a:solidFill>
                          <a:schemeClr val="bg1">
                            <a:lumMod val="50000"/>
                          </a:schemeClr>
                        </a:solidFill>
                      </a:endParaRPr>
                    </a:p>
                  </a:txBody>
                  <a:tcPr/>
                </a:tc>
              </a:tr>
              <a:tr h="532756">
                <a:tc>
                  <a:txBody>
                    <a:bodyPr/>
                    <a:lstStyle/>
                    <a:p>
                      <a:pPr algn="ctr"/>
                      <a:r>
                        <a:rPr lang="en-US" sz="2800" dirty="0" err="1" smtClean="0"/>
                        <a:t>Poaceae</a:t>
                      </a:r>
                      <a:endParaRPr lang="en-US" sz="2800" dirty="0"/>
                    </a:p>
                  </a:txBody>
                  <a:tcPr/>
                </a:tc>
                <a:tc>
                  <a:txBody>
                    <a:bodyPr/>
                    <a:lstStyle/>
                    <a:p>
                      <a:pPr algn="ctr"/>
                      <a:r>
                        <a:rPr lang="en-US" sz="2800" dirty="0" err="1" smtClean="0"/>
                        <a:t>Graminae</a:t>
                      </a:r>
                      <a:endParaRPr lang="en-US" sz="2800" dirty="0"/>
                    </a:p>
                  </a:txBody>
                  <a:tcPr/>
                </a:tc>
                <a:tc>
                  <a:txBody>
                    <a:bodyPr/>
                    <a:lstStyle/>
                    <a:p>
                      <a:pPr algn="r"/>
                      <a:r>
                        <a:rPr lang="ar-SA" sz="2800" dirty="0" smtClean="0"/>
                        <a:t>الفصيلة</a:t>
                      </a:r>
                      <a:r>
                        <a:rPr lang="ar-SA" sz="2800" baseline="0" dirty="0" smtClean="0"/>
                        <a:t> النجيلية</a:t>
                      </a:r>
                    </a:p>
                  </a:txBody>
                  <a:tcPr/>
                </a:tc>
              </a:tr>
              <a:tr h="532756">
                <a:tc>
                  <a:txBody>
                    <a:bodyPr/>
                    <a:lstStyle/>
                    <a:p>
                      <a:pPr algn="ctr"/>
                      <a:r>
                        <a:rPr lang="en-US" sz="2800" dirty="0" err="1" smtClean="0"/>
                        <a:t>Areaceae</a:t>
                      </a:r>
                      <a:endParaRPr lang="en-US" sz="2800" dirty="0"/>
                    </a:p>
                  </a:txBody>
                  <a:tcPr/>
                </a:tc>
                <a:tc>
                  <a:txBody>
                    <a:bodyPr/>
                    <a:lstStyle/>
                    <a:p>
                      <a:pPr algn="ctr"/>
                      <a:r>
                        <a:rPr lang="en-US" sz="2800" dirty="0" err="1" smtClean="0"/>
                        <a:t>Palmae</a:t>
                      </a:r>
                      <a:endParaRPr lang="en-US" sz="2800" dirty="0"/>
                    </a:p>
                  </a:txBody>
                  <a:tcPr/>
                </a:tc>
                <a:tc>
                  <a:txBody>
                    <a:bodyPr/>
                    <a:lstStyle/>
                    <a:p>
                      <a:pPr algn="r"/>
                      <a:r>
                        <a:rPr lang="ar-SA" sz="2800" dirty="0" smtClean="0"/>
                        <a:t>الفصيلة النخيلية</a:t>
                      </a:r>
                      <a:endParaRPr lang="en-US" sz="2800" dirty="0"/>
                    </a:p>
                  </a:txBody>
                  <a:tcPr/>
                </a:tc>
              </a:tr>
              <a:tr h="532756">
                <a:tc>
                  <a:txBody>
                    <a:bodyPr/>
                    <a:lstStyle/>
                    <a:p>
                      <a:pPr algn="ctr"/>
                      <a:r>
                        <a:rPr lang="en-US" sz="2800" dirty="0" err="1" smtClean="0"/>
                        <a:t>Brassicaceae</a:t>
                      </a:r>
                      <a:endParaRPr lang="en-US" sz="2800" dirty="0"/>
                    </a:p>
                  </a:txBody>
                  <a:tcPr/>
                </a:tc>
                <a:tc>
                  <a:txBody>
                    <a:bodyPr/>
                    <a:lstStyle/>
                    <a:p>
                      <a:pPr algn="ctr"/>
                      <a:r>
                        <a:rPr lang="en-US" sz="2800" dirty="0" err="1" smtClean="0"/>
                        <a:t>Cruciferae</a:t>
                      </a:r>
                      <a:endParaRPr lang="en-US" sz="2800" dirty="0"/>
                    </a:p>
                  </a:txBody>
                  <a:tcPr/>
                </a:tc>
                <a:tc>
                  <a:txBody>
                    <a:bodyPr/>
                    <a:lstStyle/>
                    <a:p>
                      <a:pPr algn="r"/>
                      <a:r>
                        <a:rPr lang="ar-SA" sz="2800" dirty="0" smtClean="0"/>
                        <a:t>الفصيلة الصليبية</a:t>
                      </a:r>
                      <a:endParaRPr lang="en-US" sz="2800" dirty="0"/>
                    </a:p>
                  </a:txBody>
                  <a:tcPr/>
                </a:tc>
              </a:tr>
              <a:tr h="532756">
                <a:tc>
                  <a:txBody>
                    <a:bodyPr/>
                    <a:lstStyle/>
                    <a:p>
                      <a:pPr algn="ctr"/>
                      <a:r>
                        <a:rPr lang="en-US" sz="2800" dirty="0" err="1" smtClean="0"/>
                        <a:t>Fabaceae</a:t>
                      </a:r>
                      <a:endParaRPr lang="en-US" sz="2800" dirty="0"/>
                    </a:p>
                  </a:txBody>
                  <a:tcPr/>
                </a:tc>
                <a:tc>
                  <a:txBody>
                    <a:bodyPr/>
                    <a:lstStyle/>
                    <a:p>
                      <a:pPr algn="ctr"/>
                      <a:r>
                        <a:rPr lang="en-US" sz="2800" dirty="0" err="1" smtClean="0"/>
                        <a:t>Leguminosae</a:t>
                      </a:r>
                      <a:endParaRPr lang="en-US" sz="2800" dirty="0"/>
                    </a:p>
                  </a:txBody>
                  <a:tcPr/>
                </a:tc>
                <a:tc>
                  <a:txBody>
                    <a:bodyPr/>
                    <a:lstStyle/>
                    <a:p>
                      <a:pPr algn="r"/>
                      <a:r>
                        <a:rPr lang="ar-SA" sz="2800" dirty="0" smtClean="0"/>
                        <a:t>الفصيلة القرنية</a:t>
                      </a:r>
                      <a:endParaRPr lang="en-US" sz="2800" dirty="0"/>
                    </a:p>
                  </a:txBody>
                  <a:tcPr/>
                </a:tc>
              </a:tr>
              <a:tr h="532756">
                <a:tc>
                  <a:txBody>
                    <a:bodyPr/>
                    <a:lstStyle/>
                    <a:p>
                      <a:pPr algn="ctr"/>
                      <a:r>
                        <a:rPr lang="en-US" sz="2800" dirty="0" err="1" smtClean="0"/>
                        <a:t>Apiaceae</a:t>
                      </a:r>
                      <a:endParaRPr lang="en-US" sz="2800" dirty="0"/>
                    </a:p>
                  </a:txBody>
                  <a:tcPr/>
                </a:tc>
                <a:tc>
                  <a:txBody>
                    <a:bodyPr/>
                    <a:lstStyle/>
                    <a:p>
                      <a:pPr algn="ctr"/>
                      <a:r>
                        <a:rPr lang="en-US" sz="2800" dirty="0" err="1" smtClean="0"/>
                        <a:t>Umbelliferae</a:t>
                      </a:r>
                      <a:endParaRPr lang="en-US" sz="2800" dirty="0"/>
                    </a:p>
                  </a:txBody>
                  <a:tcPr/>
                </a:tc>
                <a:tc>
                  <a:txBody>
                    <a:bodyPr/>
                    <a:lstStyle/>
                    <a:p>
                      <a:pPr algn="r"/>
                      <a:r>
                        <a:rPr lang="ar-SA" sz="2800" dirty="0" smtClean="0"/>
                        <a:t>الفصيلة الخيمية</a:t>
                      </a:r>
                      <a:endParaRPr lang="en-US" sz="2800" dirty="0"/>
                    </a:p>
                  </a:txBody>
                  <a:tcPr/>
                </a:tc>
              </a:tr>
              <a:tr h="532756">
                <a:tc>
                  <a:txBody>
                    <a:bodyPr/>
                    <a:lstStyle/>
                    <a:p>
                      <a:pPr algn="ctr"/>
                      <a:r>
                        <a:rPr lang="en-US" sz="2800" dirty="0" err="1" smtClean="0"/>
                        <a:t>Lamiaceae</a:t>
                      </a:r>
                      <a:endParaRPr lang="en-US" sz="2800" dirty="0"/>
                    </a:p>
                  </a:txBody>
                  <a:tcPr/>
                </a:tc>
                <a:tc>
                  <a:txBody>
                    <a:bodyPr/>
                    <a:lstStyle/>
                    <a:p>
                      <a:pPr algn="ctr"/>
                      <a:r>
                        <a:rPr lang="en-US" sz="2800" dirty="0" err="1" smtClean="0"/>
                        <a:t>Labiatae</a:t>
                      </a:r>
                      <a:endParaRPr lang="en-US" sz="2800" dirty="0"/>
                    </a:p>
                  </a:txBody>
                  <a:tcPr/>
                </a:tc>
                <a:tc>
                  <a:txBody>
                    <a:bodyPr/>
                    <a:lstStyle/>
                    <a:p>
                      <a:pPr algn="r"/>
                      <a:r>
                        <a:rPr lang="ar-SA" sz="2800" dirty="0" smtClean="0"/>
                        <a:t>الفصيلة الشفوية</a:t>
                      </a:r>
                      <a:endParaRPr lang="en-US" sz="2800" dirty="0"/>
                    </a:p>
                  </a:txBody>
                  <a:tcPr/>
                </a:tc>
              </a:tr>
              <a:tr h="532756">
                <a:tc>
                  <a:txBody>
                    <a:bodyPr/>
                    <a:lstStyle/>
                    <a:p>
                      <a:pPr algn="ctr"/>
                      <a:r>
                        <a:rPr lang="en-US" sz="2800" dirty="0" err="1" smtClean="0"/>
                        <a:t>Astraceae</a:t>
                      </a:r>
                      <a:endParaRPr lang="en-US" sz="2800" dirty="0"/>
                    </a:p>
                  </a:txBody>
                  <a:tcPr/>
                </a:tc>
                <a:tc>
                  <a:txBody>
                    <a:bodyPr/>
                    <a:lstStyle/>
                    <a:p>
                      <a:pPr algn="ctr"/>
                      <a:r>
                        <a:rPr lang="en-US" sz="2800" dirty="0" err="1" smtClean="0"/>
                        <a:t>Compositae</a:t>
                      </a:r>
                      <a:endParaRPr lang="en-US" sz="2800" dirty="0"/>
                    </a:p>
                  </a:txBody>
                  <a:tcPr/>
                </a:tc>
                <a:tc>
                  <a:txBody>
                    <a:bodyPr/>
                    <a:lstStyle/>
                    <a:p>
                      <a:pPr algn="r"/>
                      <a:r>
                        <a:rPr lang="ar-SA" sz="2800" dirty="0" smtClean="0"/>
                        <a:t>الفصيلة المركبة</a:t>
                      </a:r>
                      <a:endParaRPr lang="en-US" sz="2800" dirty="0"/>
                    </a:p>
                  </a:txBody>
                  <a:tcPr/>
                </a:tc>
              </a:tr>
              <a:tr h="532756">
                <a:tc>
                  <a:txBody>
                    <a:bodyPr/>
                    <a:lstStyle/>
                    <a:p>
                      <a:pPr algn="ctr"/>
                      <a:r>
                        <a:rPr lang="en-US" sz="2800" dirty="0" err="1" smtClean="0"/>
                        <a:t>Clusiaceae</a:t>
                      </a:r>
                      <a:endParaRPr lang="en-US" sz="2800" dirty="0"/>
                    </a:p>
                  </a:txBody>
                  <a:tcPr/>
                </a:tc>
                <a:tc>
                  <a:txBody>
                    <a:bodyPr/>
                    <a:lstStyle/>
                    <a:p>
                      <a:pPr algn="ctr"/>
                      <a:r>
                        <a:rPr lang="en-US" sz="2800" dirty="0" err="1" smtClean="0"/>
                        <a:t>Guttiferae</a:t>
                      </a:r>
                      <a:endParaRPr lang="en-US" sz="2800" dirty="0"/>
                    </a:p>
                  </a:txBody>
                  <a:tcPr/>
                </a:tc>
                <a:tc>
                  <a:txBody>
                    <a:bodyPr/>
                    <a:lstStyle/>
                    <a:p>
                      <a:pPr algn="r"/>
                      <a:r>
                        <a:rPr lang="ar-SA" sz="2800" dirty="0" smtClean="0"/>
                        <a:t>الفصيلة الجتفرية</a:t>
                      </a:r>
                      <a:endParaRPr lang="en-US" sz="2800" dirty="0"/>
                    </a:p>
                  </a:txBody>
                  <a:tcPr/>
                </a:tc>
              </a:tr>
            </a:tbl>
          </a:graphicData>
        </a:graphic>
      </p:graphicFrame>
      <p:sp>
        <p:nvSpPr>
          <p:cNvPr id="6" name="Content Placeholder 2"/>
          <p:cNvSpPr txBox="1">
            <a:spLocks/>
          </p:cNvSpPr>
          <p:nvPr/>
        </p:nvSpPr>
        <p:spPr bwMode="auto">
          <a:xfrm>
            <a:off x="1143000" y="228600"/>
            <a:ext cx="7010400" cy="9906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marR="0" lvl="0" indent="-342900" algn="just" defTabSz="914400" rtl="1" eaLnBrk="1" fontAlgn="base" latinLnBrk="0" hangingPunct="1">
              <a:lnSpc>
                <a:spcPct val="90000"/>
              </a:lnSpc>
              <a:spcBef>
                <a:spcPts val="0"/>
              </a:spcBef>
              <a:spcAft>
                <a:spcPct val="0"/>
              </a:spcAft>
              <a:buClr>
                <a:schemeClr val="tx2"/>
              </a:buClr>
              <a:buSzPct val="75000"/>
              <a:tabLst/>
              <a:defRPr/>
            </a:pPr>
            <a:r>
              <a:rPr kumimoji="0" lang="ar-SA" sz="3200" b="0" i="0" u="none" strike="noStrike" kern="0" cap="none" spc="0" normalizeH="0" baseline="0" noProof="0" dirty="0" smtClean="0">
                <a:ln>
                  <a:noFill/>
                </a:ln>
                <a:effectLst/>
                <a:uLnTx/>
                <a:uFillTx/>
                <a:latin typeface="+mn-lt"/>
                <a:ea typeface="+mn-ea"/>
                <a:cs typeface="+mn-cs"/>
              </a:rPr>
              <a:t>فيما يلي أسماء الفصائل ذات النهايات غير </a:t>
            </a:r>
            <a:r>
              <a:rPr kumimoji="0" lang="en-US" sz="3200" b="0" i="0" u="none" strike="noStrike" kern="0" cap="none" spc="0" normalizeH="0" baseline="0" noProof="0" dirty="0" err="1" smtClean="0">
                <a:ln>
                  <a:noFill/>
                </a:ln>
                <a:effectLst/>
                <a:uLnTx/>
                <a:uFillTx/>
                <a:latin typeface="+mn-lt"/>
                <a:ea typeface="+mn-ea"/>
                <a:cs typeface="+mn-cs"/>
              </a:rPr>
              <a:t>aceae</a:t>
            </a:r>
            <a:r>
              <a:rPr kumimoji="0" lang="ar-SA" sz="3200" b="0" i="0" u="none" strike="noStrike" kern="0" cap="none" spc="0" normalizeH="0" baseline="0" noProof="0" dirty="0" smtClean="0">
                <a:ln>
                  <a:noFill/>
                </a:ln>
                <a:effectLst/>
                <a:uLnTx/>
                <a:uFillTx/>
                <a:latin typeface="+mn-lt"/>
                <a:ea typeface="+mn-ea"/>
                <a:cs typeface="+mn-cs"/>
              </a:rPr>
              <a:t> والتي استبدلت باسماء منتهية بالأحرف </a:t>
            </a:r>
            <a:r>
              <a:rPr kumimoji="0" lang="en-US" sz="3200" b="0" i="0" u="none" strike="noStrike" kern="0" cap="none" spc="0" normalizeH="0" baseline="0" noProof="0" dirty="0" err="1" smtClean="0">
                <a:ln>
                  <a:noFill/>
                </a:ln>
                <a:effectLst/>
                <a:uLnTx/>
                <a:uFillTx/>
                <a:latin typeface="+mn-lt"/>
                <a:ea typeface="+mn-ea"/>
                <a:cs typeface="+mn-cs"/>
              </a:rPr>
              <a:t>aceae</a:t>
            </a:r>
            <a:r>
              <a:rPr kumimoji="0" lang="en-US" sz="3200" b="0" i="0" u="none" strike="noStrike" kern="0" cap="none" spc="0" normalizeH="0" baseline="0" noProof="0" dirty="0" smtClean="0">
                <a:ln>
                  <a:noFill/>
                </a:ln>
                <a:effectLst/>
                <a:uLnTx/>
                <a:uFillTx/>
                <a:latin typeface="+mn-lt"/>
                <a:ea typeface="+mn-ea"/>
                <a:cs typeface="+mn-cs"/>
              </a:rPr>
              <a:t> </a:t>
            </a:r>
            <a:r>
              <a:rPr kumimoji="0" lang="ar-SA" sz="3200" b="0" i="0" u="none" strike="noStrike" kern="0" cap="none" spc="0" normalizeH="0" baseline="0" noProof="0" dirty="0" smtClean="0">
                <a:ln>
                  <a:noFill/>
                </a:ln>
                <a:effectLst/>
                <a:uLnTx/>
                <a:uFillTx/>
                <a:latin typeface="+mn-lt"/>
                <a:ea typeface="+mn-ea"/>
                <a:cs typeface="+mn-cs"/>
              </a:rPr>
              <a:t> :</a:t>
            </a:r>
            <a:endParaRPr kumimoji="0" lang="en-US" sz="3200" b="0" i="0" u="none" strike="noStrike" kern="0" cap="none" spc="0" normalizeH="0" baseline="0" noProof="0" dirty="0">
              <a:ln>
                <a:noFill/>
              </a:ln>
              <a:effectLst/>
              <a:uLnTx/>
              <a:uFillTx/>
              <a:latin typeface="+mn-lt"/>
              <a:ea typeface="+mn-ea"/>
              <a:cs typeface="+mn-cs"/>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strVal val="#ppt_w*0.05"/>
                                          </p:val>
                                        </p:tav>
                                        <p:tav tm="100000">
                                          <p:val>
                                            <p:strVal val="#ppt_w"/>
                                          </p:val>
                                        </p:tav>
                                      </p:tavLst>
                                    </p:anim>
                                    <p:anim calcmode="lin" valueType="num">
                                      <p:cBhvr>
                                        <p:cTn id="17" dur="500" fill="hold"/>
                                        <p:tgtEl>
                                          <p:spTgt spid="3"/>
                                        </p:tgtEl>
                                        <p:attrNameLst>
                                          <p:attrName>ppt_h</p:attrName>
                                        </p:attrNameLst>
                                      </p:cBhvr>
                                      <p:tavLst>
                                        <p:tav tm="0">
                                          <p:val>
                                            <p:strVal val="#ppt_h"/>
                                          </p:val>
                                        </p:tav>
                                        <p:tav tm="100000">
                                          <p:val>
                                            <p:strVal val="#ppt_h"/>
                                          </p:val>
                                        </p:tav>
                                      </p:tavLst>
                                    </p:anim>
                                    <p:anim calcmode="lin" valueType="num">
                                      <p:cBhvr>
                                        <p:cTn id="18" dur="500" fill="hold"/>
                                        <p:tgtEl>
                                          <p:spTgt spid="3"/>
                                        </p:tgtEl>
                                        <p:attrNameLst>
                                          <p:attrName>ppt_x</p:attrName>
                                        </p:attrNameLst>
                                      </p:cBhvr>
                                      <p:tavLst>
                                        <p:tav tm="0">
                                          <p:val>
                                            <p:strVal val="#ppt_x-.2"/>
                                          </p:val>
                                        </p:tav>
                                        <p:tav tm="100000">
                                          <p:val>
                                            <p:strVal val="#ppt_x"/>
                                          </p:val>
                                        </p:tav>
                                      </p:tavLst>
                                    </p:anim>
                                    <p:anim calcmode="lin" valueType="num">
                                      <p:cBhvr>
                                        <p:cTn id="19" dur="500" fill="hold"/>
                                        <p:tgtEl>
                                          <p:spTgt spid="3"/>
                                        </p:tgtEl>
                                        <p:attrNameLst>
                                          <p:attrName>ppt_y</p:attrName>
                                        </p:attrNameLst>
                                      </p:cBhvr>
                                      <p:tavLst>
                                        <p:tav tm="0">
                                          <p:val>
                                            <p:strVal val="#ppt_y"/>
                                          </p:val>
                                        </p:tav>
                                        <p:tav tm="100000">
                                          <p:val>
                                            <p:strVal val="#ppt_y"/>
                                          </p:val>
                                        </p:tav>
                                      </p:tavLst>
                                    </p:anim>
                                    <p:animEffect transition="in" filter="fad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304800" y="381000"/>
            <a:ext cx="8458200" cy="990600"/>
          </a:xfrm>
        </p:spPr>
        <p:txBody>
          <a:bodyPr/>
          <a:lstStyle/>
          <a:p>
            <a:pPr algn="ctr"/>
            <a:r>
              <a:rPr lang="ar-SA" sz="4800" dirty="0" smtClean="0">
                <a:solidFill>
                  <a:srgbClr val="FFFF00"/>
                </a:solidFill>
              </a:rPr>
              <a:t>رؤية ورسالة جامعة الملك سعود</a:t>
            </a:r>
            <a:endParaRPr lang="en-US" sz="4800" dirty="0">
              <a:solidFill>
                <a:srgbClr val="FFFF00"/>
              </a:solidFill>
            </a:endParaRPr>
          </a:p>
        </p:txBody>
      </p:sp>
      <p:sp>
        <p:nvSpPr>
          <p:cNvPr id="9221" name="Rectangle 5"/>
          <p:cNvSpPr>
            <a:spLocks noGrp="1" noChangeArrowheads="1"/>
          </p:cNvSpPr>
          <p:nvPr>
            <p:ph type="body" idx="1"/>
          </p:nvPr>
        </p:nvSpPr>
        <p:spPr>
          <a:xfrm>
            <a:off x="457200" y="1524000"/>
            <a:ext cx="8305800" cy="2286000"/>
          </a:xfrm>
        </p:spPr>
        <p:txBody>
          <a:bodyPr/>
          <a:lstStyle/>
          <a:p>
            <a:pPr algn="just" rtl="1"/>
            <a:r>
              <a:rPr lang="ar-SA" dirty="0" smtClean="0">
                <a:solidFill>
                  <a:srgbClr val="FFFF00"/>
                </a:solidFill>
              </a:rPr>
              <a:t>الرِؤية: </a:t>
            </a:r>
            <a:r>
              <a:rPr lang="ar-SA" dirty="0" smtClean="0"/>
              <a:t>تحقيق الريادة في تنويع أساليب التعليم والتعلم وتطويرها من خلال التعلم الإلكتروني القائم على تقنية المعلومات والاتصال الحديثة وأن تكون العمادة رائدة في نشر التعليم وتيسيره باستخدام أحدث تقنيات المعلومات والاتصال</a:t>
            </a:r>
            <a:r>
              <a:rPr lang="en-US" dirty="0" smtClean="0"/>
              <a:t>.</a:t>
            </a:r>
          </a:p>
        </p:txBody>
      </p:sp>
      <p:sp>
        <p:nvSpPr>
          <p:cNvPr id="4" name="Rectangle 5"/>
          <p:cNvSpPr txBox="1">
            <a:spLocks noChangeArrowheads="1"/>
          </p:cNvSpPr>
          <p:nvPr/>
        </p:nvSpPr>
        <p:spPr bwMode="auto">
          <a:xfrm>
            <a:off x="457200" y="3962400"/>
            <a:ext cx="8305800" cy="20574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marL="342900" marR="0" lvl="0" indent="-342900" algn="just" defTabSz="914400" rtl="1" eaLnBrk="1" fontAlgn="base" latinLnBrk="0" hangingPunct="1">
              <a:lnSpc>
                <a:spcPct val="90000"/>
              </a:lnSpc>
              <a:spcBef>
                <a:spcPct val="20000"/>
              </a:spcBef>
              <a:spcAft>
                <a:spcPct val="0"/>
              </a:spcAft>
              <a:buClr>
                <a:schemeClr val="tx2"/>
              </a:buClr>
              <a:buSzPct val="75000"/>
              <a:buFont typeface="Wingdings" pitchFamily="2" charset="2"/>
              <a:buChar char="l"/>
              <a:tabLst/>
              <a:defRPr/>
            </a:pPr>
            <a:r>
              <a:rPr kumimoji="0" lang="ar-SA" sz="3200" b="0" i="0" u="none" strike="noStrike" kern="0" cap="none" spc="0" normalizeH="0" baseline="0" noProof="0" dirty="0" smtClean="0">
                <a:ln>
                  <a:noFill/>
                </a:ln>
                <a:effectLst/>
                <a:uLnTx/>
                <a:uFillTx/>
                <a:latin typeface="+mn-lt"/>
                <a:ea typeface="+mn-ea"/>
                <a:cs typeface="+mn-cs"/>
              </a:rPr>
              <a:t>الرسالة:</a:t>
            </a:r>
            <a:r>
              <a:rPr kumimoji="0" lang="ar-SA" sz="3200" b="0" i="0" u="none" strike="noStrike" kern="0" cap="none" spc="0" normalizeH="0" noProof="0" dirty="0" smtClean="0">
                <a:ln>
                  <a:noFill/>
                </a:ln>
                <a:effectLst/>
                <a:uLnTx/>
                <a:uFillTx/>
                <a:latin typeface="+mn-lt"/>
                <a:ea typeface="+mn-ea"/>
                <a:cs typeface="+mn-cs"/>
              </a:rPr>
              <a:t> </a:t>
            </a:r>
            <a:r>
              <a:rPr kumimoji="0" lang="ar-SA" sz="3200" b="0" i="0" u="none" strike="noStrike" kern="0" cap="none" spc="0" normalizeH="0" baseline="0" noProof="0" dirty="0" smtClean="0">
                <a:ln>
                  <a:noFill/>
                </a:ln>
                <a:solidFill>
                  <a:schemeClr val="accent6"/>
                </a:solidFill>
                <a:effectLst/>
                <a:uLnTx/>
                <a:uFillTx/>
                <a:latin typeface="+mn-lt"/>
                <a:ea typeface="+mn-ea"/>
                <a:cs typeface="+mn-cs"/>
              </a:rPr>
              <a:t>مساعدة أعضاء هيئة التدريس والطلاب لتجويد عملية التعلم من خلال استثمار أساليب التعلم الإلكتروني، وإتاحة الفرصة للمتعلم لاحتيار المكان والزمان المناسبين للتعلم ومساعدة أعضاء هيئة التدريس على تفعيل التعليم من خلال تقديم المحتوى العلمي بأساليب تعتمد على تقنية المعلومات والاتصال الحديثة</a:t>
            </a:r>
            <a:r>
              <a:rPr kumimoji="0" lang="en-US" sz="3200" b="0" i="0" u="none" strike="noStrike" kern="0" cap="none" spc="0" normalizeH="0" baseline="0" noProof="0" dirty="0" smtClean="0">
                <a:ln>
                  <a:noFill/>
                </a:ln>
                <a:solidFill>
                  <a:schemeClr val="accent6"/>
                </a:solidFill>
                <a:effectLst/>
                <a:uLnTx/>
                <a:uFillTx/>
                <a:latin typeface="+mn-lt"/>
                <a:ea typeface="+mn-ea"/>
                <a:cs typeface="+mn-cs"/>
              </a:rPr>
              <a:t> .</a:t>
            </a:r>
            <a:endParaRPr kumimoji="0" lang="en-US" sz="3200" b="0" i="0" u="none" strike="noStrike" kern="0" cap="none" spc="0" normalizeH="0" baseline="0" noProof="0" dirty="0">
              <a:ln>
                <a:noFill/>
              </a:ln>
              <a:solidFill>
                <a:schemeClr val="accent6"/>
              </a:solidFill>
              <a:effectLst/>
              <a:uLnTx/>
              <a:uFillTx/>
              <a:latin typeface="+mn-lt"/>
              <a:ea typeface="+mn-ea"/>
              <a:cs typeface="+mn-cs"/>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Scale>
                                      <p:cBhvr>
                                        <p:cTn id="7" dur="1000" decel="50000" fill="hold">
                                          <p:stCondLst>
                                            <p:cond delay="0"/>
                                          </p:stCondLst>
                                        </p:cTn>
                                        <p:tgtEl>
                                          <p:spTgt spid="92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220"/>
                                        </p:tgtEl>
                                        <p:attrNameLst>
                                          <p:attrName>ppt_x</p:attrName>
                                          <p:attrName>ppt_y</p:attrName>
                                        </p:attrNameLst>
                                      </p:cBhvr>
                                    </p:animMotion>
                                    <p:animEffect transition="in" filter="fade">
                                      <p:cBhvr>
                                        <p:cTn id="9" dur="1000"/>
                                        <p:tgtEl>
                                          <p:spTgt spid="9220"/>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9221">
                                            <p:txEl>
                                              <p:pRg st="0" end="0"/>
                                            </p:txEl>
                                          </p:spTgt>
                                        </p:tgtEl>
                                        <p:attrNameLst>
                                          <p:attrName>style.visibility</p:attrName>
                                        </p:attrNameLst>
                                      </p:cBhvr>
                                      <p:to>
                                        <p:strVal val="visible"/>
                                      </p:to>
                                    </p:set>
                                    <p:animScale>
                                      <p:cBhvr>
                                        <p:cTn id="14" dur="1000" decel="50000" fill="hold">
                                          <p:stCondLst>
                                            <p:cond delay="0"/>
                                          </p:stCondLst>
                                        </p:cTn>
                                        <p:tgtEl>
                                          <p:spTgt spid="9221">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9221">
                                            <p:txEl>
                                              <p:pRg st="0" end="0"/>
                                            </p:txEl>
                                          </p:spTgt>
                                        </p:tgtEl>
                                        <p:attrNameLst>
                                          <p:attrName>ppt_x</p:attrName>
                                          <p:attrName>ppt_y</p:attrName>
                                        </p:attrNameLst>
                                      </p:cBhvr>
                                    </p:animMotion>
                                    <p:animEffect transition="in" filter="fade">
                                      <p:cBhvr>
                                        <p:cTn id="16" dur="1000"/>
                                        <p:tgtEl>
                                          <p:spTgt spid="922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Scale>
                                      <p:cBhvr>
                                        <p:cTn id="21" dur="1000" decel="50000" fill="hold">
                                          <p:stCondLst>
                                            <p:cond delay="0"/>
                                          </p:stCondLst>
                                        </p:cTn>
                                        <p:tgtEl>
                                          <p:spTgt spid="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4">
                                            <p:txEl>
                                              <p:pRg st="0" end="0"/>
                                            </p:txEl>
                                          </p:spTgt>
                                        </p:tgtEl>
                                        <p:attrNameLst>
                                          <p:attrName>ppt_x</p:attrName>
                                          <p:attrName>ppt_y</p:attrName>
                                        </p:attrNameLst>
                                      </p:cBhvr>
                                    </p:animMotion>
                                    <p:animEffect transition="in" filter="fade">
                                      <p:cBhvr>
                                        <p:cTn id="23"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رؤية ورسالة كليه العلوم</a:t>
            </a:r>
            <a:endParaRPr lang="en-US" dirty="0"/>
          </a:p>
        </p:txBody>
      </p:sp>
      <p:sp>
        <p:nvSpPr>
          <p:cNvPr id="3" name="Content Placeholder 2"/>
          <p:cNvSpPr>
            <a:spLocks noGrp="1"/>
          </p:cNvSpPr>
          <p:nvPr>
            <p:ph idx="1"/>
          </p:nvPr>
        </p:nvSpPr>
        <p:spPr>
          <a:xfrm>
            <a:off x="457200" y="1828800"/>
            <a:ext cx="8229600" cy="4495800"/>
          </a:xfrm>
        </p:spPr>
        <p:txBody>
          <a:bodyPr/>
          <a:lstStyle/>
          <a:p>
            <a:pPr algn="r" rtl="1"/>
            <a:r>
              <a:rPr lang="ar-SA" dirty="0" smtClean="0">
                <a:solidFill>
                  <a:srgbClr val="FFFF00"/>
                </a:solidFill>
              </a:rPr>
              <a:t>الرؤية:</a:t>
            </a:r>
          </a:p>
          <a:p>
            <a:pPr algn="just" rtl="1"/>
            <a:r>
              <a:rPr lang="ar-SA" dirty="0" smtClean="0"/>
              <a:t>الوصول إلى معايير الجودة أكاديمياً وبحثياً وصناعة مخرج تعليمي مؤهل، و فعّال وبالتالي مُنتج. </a:t>
            </a:r>
          </a:p>
          <a:p>
            <a:pPr algn="r" rtl="1"/>
            <a:r>
              <a:rPr lang="ar-SA" dirty="0" smtClean="0">
                <a:solidFill>
                  <a:srgbClr val="FFFF00"/>
                </a:solidFill>
              </a:rPr>
              <a:t>الرسالة:</a:t>
            </a:r>
          </a:p>
          <a:p>
            <a:pPr algn="just" rtl="1"/>
            <a:r>
              <a:rPr lang="ar-SA" dirty="0" smtClean="0"/>
              <a:t>استقطاب الكفاءات من أهل الخبرة والعلم العميق للمشاركة في العملية التعليمية وتطوير البحث العلمي، و تطوير المقرر الدراسي من ناحية المضمون و وسيلة التعليم ليواكب آخر المستجدات العلمية، وتأهيل الطالب معرفياً وشخصياً ليتمكن باقتدار من خدمة مجتمعه. </a:t>
            </a:r>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8"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9" dur="500"/>
                                        <p:tgtEl>
                                          <p:spTgt spid="3">
                                            <p:txEl>
                                              <p:pRg st="0" end="0"/>
                                            </p:txEl>
                                          </p:spTgt>
                                        </p:tgtEl>
                                      </p:cBhvr>
                                    </p:animEffect>
                                  </p:childTnLst>
                                </p:cTn>
                              </p:par>
                              <p:par>
                                <p:cTn id="20" presetID="58" presetClass="entr" presetSubtype="0" accel="10000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strVal val="#ppt_w*2.5"/>
                                          </p:val>
                                        </p:tav>
                                        <p:tav tm="100000">
                                          <p:val>
                                            <p:strVal val="#ppt_w"/>
                                          </p:val>
                                        </p:tav>
                                      </p:tavLst>
                                    </p:anim>
                                    <p:anim calcmode="lin" valueType="num">
                                      <p:cBhvr>
                                        <p:cTn id="23" dur="500" fill="hold"/>
                                        <p:tgtEl>
                                          <p:spTgt spid="3">
                                            <p:txEl>
                                              <p:pRg st="1" end="1"/>
                                            </p:txEl>
                                          </p:spTgt>
                                        </p:tgtEl>
                                        <p:attrNameLst>
                                          <p:attrName>ppt_h</p:attrName>
                                        </p:attrNameLst>
                                      </p:cBhvr>
                                      <p:tavLst>
                                        <p:tav tm="0">
                                          <p:val>
                                            <p:strVal val="#ppt_h*0.01"/>
                                          </p:val>
                                        </p:tav>
                                        <p:tav tm="100000">
                                          <p:val>
                                            <p:strVal val="#ppt_h"/>
                                          </p:val>
                                        </p:tav>
                                      </p:tavLst>
                                    </p:anim>
                                    <p:anim calcmode="lin" valueType="num">
                                      <p:cBhvr>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h+1"/>
                                          </p:val>
                                        </p:tav>
                                        <p:tav tm="100000">
                                          <p:val>
                                            <p:strVal val="#ppt_y"/>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8" presetClass="entr" presetSubtype="0" accel="10000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32"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3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35" dur="500"/>
                                        <p:tgtEl>
                                          <p:spTgt spid="3">
                                            <p:txEl>
                                              <p:pRg st="2" end="2"/>
                                            </p:txEl>
                                          </p:spTgt>
                                        </p:tgtEl>
                                      </p:cBhvr>
                                    </p:animEffect>
                                  </p:childTnLst>
                                </p:cTn>
                              </p:par>
                              <p:par>
                                <p:cTn id="36" presetID="58" presetClass="entr" presetSubtype="0" accel="100000" fill="hold"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39"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4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a:xfrm>
            <a:off x="304800" y="381000"/>
            <a:ext cx="8458200" cy="990600"/>
          </a:xfrm>
        </p:spPr>
        <p:txBody>
          <a:bodyPr/>
          <a:lstStyle/>
          <a:p>
            <a:pPr algn="ctr"/>
            <a:r>
              <a:rPr lang="ar-SA" sz="4800" dirty="0" smtClean="0">
                <a:solidFill>
                  <a:srgbClr val="FFFF00"/>
                </a:solidFill>
              </a:rPr>
              <a:t>رؤية ورسالة قسم النبات والأحياء الدقيقة</a:t>
            </a:r>
            <a:endParaRPr lang="en-US" sz="4800" dirty="0">
              <a:solidFill>
                <a:srgbClr val="FFFF00"/>
              </a:solidFill>
            </a:endParaRPr>
          </a:p>
        </p:txBody>
      </p:sp>
      <p:sp>
        <p:nvSpPr>
          <p:cNvPr id="9221" name="Rectangle 5"/>
          <p:cNvSpPr>
            <a:spLocks noGrp="1" noChangeArrowheads="1"/>
          </p:cNvSpPr>
          <p:nvPr>
            <p:ph type="body" idx="1"/>
          </p:nvPr>
        </p:nvSpPr>
        <p:spPr>
          <a:xfrm>
            <a:off x="457200" y="1524000"/>
            <a:ext cx="8305800" cy="1752600"/>
          </a:xfrm>
        </p:spPr>
        <p:txBody>
          <a:bodyPr/>
          <a:lstStyle/>
          <a:p>
            <a:pPr algn="just" rtl="1">
              <a:buNone/>
            </a:pPr>
            <a:r>
              <a:rPr lang="ar-SA" b="1" dirty="0" smtClean="0">
                <a:solidFill>
                  <a:srgbClr val="FFFF00"/>
                </a:solidFill>
              </a:rPr>
              <a:t>الرؤيـــة</a:t>
            </a:r>
            <a:r>
              <a:rPr lang="en-US" b="1" dirty="0" smtClean="0">
                <a:solidFill>
                  <a:srgbClr val="FFFF00"/>
                </a:solidFill>
              </a:rPr>
              <a:t>: </a:t>
            </a:r>
            <a:endParaRPr lang="en-US" dirty="0" smtClean="0">
              <a:solidFill>
                <a:srgbClr val="FFFF00"/>
              </a:solidFill>
            </a:endParaRPr>
          </a:p>
          <a:p>
            <a:pPr algn="just" rtl="1">
              <a:buNone/>
            </a:pPr>
            <a:r>
              <a:rPr lang="ar-SA" b="1" dirty="0" smtClean="0"/>
              <a:t>الارتقاء بالمستوى الأكاديمي والبحثي لمواكبة التقدم العلمي ومتطلبات المجتمع</a:t>
            </a:r>
            <a:r>
              <a:rPr lang="en-US" b="1" dirty="0" smtClean="0"/>
              <a:t>. </a:t>
            </a:r>
            <a:endParaRPr lang="en-US" dirty="0" smtClean="0"/>
          </a:p>
          <a:p>
            <a:pPr algn="just" rtl="1"/>
            <a:endParaRPr lang="en-US" dirty="0" smtClean="0"/>
          </a:p>
        </p:txBody>
      </p:sp>
      <p:sp>
        <p:nvSpPr>
          <p:cNvPr id="4" name="Rectangle 5"/>
          <p:cNvSpPr txBox="1">
            <a:spLocks noChangeArrowheads="1"/>
          </p:cNvSpPr>
          <p:nvPr/>
        </p:nvSpPr>
        <p:spPr bwMode="auto">
          <a:xfrm>
            <a:off x="457200" y="3124200"/>
            <a:ext cx="8305800" cy="3200400"/>
          </a:xfrm>
          <a:prstGeom prst="rect">
            <a:avLst/>
          </a:prstGeom>
          <a:noFill/>
          <a:ln w="9525">
            <a:noFill/>
            <a:miter lim="800000"/>
            <a:headEnd/>
            <a:tailEnd/>
          </a:ln>
          <a:effectLst/>
        </p:spPr>
        <p:txBody>
          <a:bodyPr vert="horz" wrap="square" lIns="182562" tIns="46038" rIns="182562" bIns="46038" numCol="1" anchor="t" anchorCtr="0" compatLnSpc="1">
            <a:prstTxWarp prst="textNoShape">
              <a:avLst/>
            </a:prstTxWarp>
          </a:bodyPr>
          <a:lstStyle/>
          <a:p>
            <a:pPr algn="just" rtl="1"/>
            <a:r>
              <a:rPr lang="ar-SA" sz="3200" b="1" dirty="0" smtClean="0">
                <a:solidFill>
                  <a:srgbClr val="FFFF00"/>
                </a:solidFill>
              </a:rPr>
              <a:t>الرســالة:  </a:t>
            </a:r>
            <a:endParaRPr lang="en-US" sz="3200" dirty="0" smtClean="0">
              <a:solidFill>
                <a:srgbClr val="FFFF00"/>
              </a:solidFill>
            </a:endParaRPr>
          </a:p>
          <a:p>
            <a:pPr algn="just" rtl="1"/>
            <a:r>
              <a:rPr lang="ar-SA" sz="3200" b="1" dirty="0" smtClean="0"/>
              <a:t>تطوير المسيرة العلمية وتطوير أساليب البحث العلمي عن طريق التخطيط الإستراتيجي والرؤية الواضحة للعلوم والتقنية على مستوى الوطن. كذلك تدريب الكوادر الوطنية ، وإدخال منهجية متطورة لتلبية احتياجات المجتمع المختلفة ، ولخدمة مختلف المشاريع البحثية والإنمائية بالمجتمع.</a:t>
            </a:r>
            <a:endParaRPr lang="en-US" sz="32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1000" fill="hold"/>
                                        <p:tgtEl>
                                          <p:spTgt spid="9220"/>
                                        </p:tgtEl>
                                        <p:attrNameLst>
                                          <p:attrName>ppt_x</p:attrName>
                                        </p:attrNameLst>
                                      </p:cBhvr>
                                      <p:tavLst>
                                        <p:tav tm="0">
                                          <p:val>
                                            <p:strVal val="#ppt_x-.2"/>
                                          </p:val>
                                        </p:tav>
                                        <p:tav tm="100000">
                                          <p:val>
                                            <p:strVal val="#ppt_x"/>
                                          </p:val>
                                        </p:tav>
                                      </p:tavLst>
                                    </p:anim>
                                    <p:anim calcmode="lin" valueType="num">
                                      <p:cBhvr>
                                        <p:cTn id="8" dur="1000" fill="hold"/>
                                        <p:tgtEl>
                                          <p:spTgt spid="9220"/>
                                        </p:tgtEl>
                                        <p:attrNameLst>
                                          <p:attrName>ppt_y</p:attrName>
                                        </p:attrNameLst>
                                      </p:cBhvr>
                                      <p:tavLst>
                                        <p:tav tm="0">
                                          <p:val>
                                            <p:strVal val="#ppt_y"/>
                                          </p:val>
                                        </p:tav>
                                        <p:tav tm="100000">
                                          <p:val>
                                            <p:strVal val="#ppt_y"/>
                                          </p:val>
                                        </p:tav>
                                      </p:tavLst>
                                    </p:anim>
                                    <p:animEffect transition="in" filter="wipe(right)" prLst="gradientSize: 0.1">
                                      <p:cBhvr>
                                        <p:cTn id="9" dur="1000"/>
                                        <p:tgtEl>
                                          <p:spTgt spid="9220"/>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9221">
                                            <p:txEl>
                                              <p:pRg st="0" end="0"/>
                                            </p:txEl>
                                          </p:spTgt>
                                        </p:tgtEl>
                                        <p:attrNameLst>
                                          <p:attrName>style.visibility</p:attrName>
                                        </p:attrNameLst>
                                      </p:cBhvr>
                                      <p:to>
                                        <p:strVal val="visible"/>
                                      </p:to>
                                    </p:set>
                                    <p:anim calcmode="lin" valueType="num">
                                      <p:cBhvr>
                                        <p:cTn id="14" dur="1000" fill="hold"/>
                                        <p:tgtEl>
                                          <p:spTgt spid="9221">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922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9221">
                                            <p:txEl>
                                              <p:pRg st="0" end="0"/>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9221">
                                            <p:txEl>
                                              <p:pRg st="1" end="1"/>
                                            </p:txEl>
                                          </p:spTgt>
                                        </p:tgtEl>
                                        <p:attrNameLst>
                                          <p:attrName>style.visibility</p:attrName>
                                        </p:attrNameLst>
                                      </p:cBhvr>
                                      <p:to>
                                        <p:strVal val="visible"/>
                                      </p:to>
                                    </p:set>
                                    <p:anim calcmode="lin" valueType="num">
                                      <p:cBhvr>
                                        <p:cTn id="19" dur="1000" fill="hold"/>
                                        <p:tgtEl>
                                          <p:spTgt spid="9221">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922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922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 calcmode="lin" valueType="num">
                                      <p:cBhvr>
                                        <p:cTn id="26" dur="1000" fill="hold"/>
                                        <p:tgtEl>
                                          <p:spTgt spid="4">
                                            <p:txEl>
                                              <p:pRg st="0" end="0"/>
                                            </p:txEl>
                                          </p:spTgt>
                                        </p:tgtEl>
                                        <p:attrNameLst>
                                          <p:attrName>ppt_x</p:attrName>
                                        </p:attrNameLst>
                                      </p:cBhvr>
                                      <p:tavLst>
                                        <p:tav tm="0">
                                          <p:val>
                                            <p:strVal val="#ppt_x-.2"/>
                                          </p:val>
                                        </p:tav>
                                        <p:tav tm="100000">
                                          <p:val>
                                            <p:strVal val="#ppt_x"/>
                                          </p:val>
                                        </p:tav>
                                      </p:tavLst>
                                    </p:anim>
                                    <p:anim calcmode="lin" valueType="num">
                                      <p:cBhvr>
                                        <p:cTn id="27" dur="1000" fill="hold"/>
                                        <p:tgtEl>
                                          <p:spTgt spid="4">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
                                            <p:txEl>
                                              <p:pRg st="0" end="0"/>
                                            </p:txEl>
                                          </p:spTgt>
                                        </p:tgtEl>
                                      </p:cBhvr>
                                    </p:animEffect>
                                  </p:childTnLst>
                                </p:cTn>
                              </p:par>
                              <p:par>
                                <p:cTn id="29" presetID="29" presetClass="entr" presetSubtype="0" fill="hold"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p:cTn id="31"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32"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a:xfrm>
            <a:off x="685800" y="0"/>
            <a:ext cx="7924800" cy="1143000"/>
          </a:xfrm>
        </p:spPr>
        <p:txBody>
          <a:bodyPr/>
          <a:lstStyle/>
          <a:p>
            <a:pPr lvl="0" algn="ctr" rtl="1"/>
            <a:r>
              <a:rPr lang="ar-SA" b="1" dirty="0" smtClean="0">
                <a:solidFill>
                  <a:srgbClr val="FFFF00"/>
                </a:solidFill>
                <a:effectLst/>
                <a:latin typeface="Calibri" charset="0"/>
                <a:ea typeface="Calibri" charset="0"/>
                <a:cs typeface="Arial" pitchFamily="34" charset="0"/>
              </a:rPr>
              <a:t>التسمية العلمية </a:t>
            </a:r>
            <a:r>
              <a:rPr lang="en-US" b="1" dirty="0" err="1" smtClean="0">
                <a:solidFill>
                  <a:srgbClr val="FFFF00"/>
                </a:solidFill>
                <a:effectLst/>
                <a:latin typeface="Calibri" charset="0"/>
                <a:ea typeface="Calibri" charset="0"/>
                <a:cs typeface="Arial" pitchFamily="34" charset="0"/>
              </a:rPr>
              <a:t>Nomenclatue</a:t>
            </a:r>
            <a:endParaRPr lang="en-US" sz="4800" dirty="0" smtClean="0">
              <a:solidFill>
                <a:srgbClr val="FFFF00"/>
              </a:solidFill>
              <a:effectLst/>
              <a:latin typeface="Arial" pitchFamily="34" charset="0"/>
              <a:cs typeface="Arial" pitchFamily="34" charset="0"/>
            </a:endParaRPr>
          </a:p>
        </p:txBody>
      </p:sp>
      <p:sp>
        <p:nvSpPr>
          <p:cNvPr id="5125" name="Rectangle 5"/>
          <p:cNvSpPr>
            <a:spLocks noGrp="1" noChangeArrowheads="1"/>
          </p:cNvSpPr>
          <p:nvPr>
            <p:ph type="body" idx="1"/>
          </p:nvPr>
        </p:nvSpPr>
        <p:spPr>
          <a:xfrm>
            <a:off x="457200" y="1219200"/>
            <a:ext cx="8074025" cy="5638800"/>
          </a:xfrm>
        </p:spPr>
        <p:txBody>
          <a:bodyPr/>
          <a:lstStyle/>
          <a:p>
            <a:pPr marL="0" algn="just" rtl="1">
              <a:buNone/>
            </a:pPr>
            <a:r>
              <a:rPr lang="ar-SA" sz="2400" dirty="0" smtClean="0"/>
              <a:t>التسمية هي تمييز الأفراد بلفظ او مجموعة من الألفاظ يختلف بين فرد لآخر وغالباً ما يكون هذا الإسم معبراً عن صفة خاصة أو موضحاً ارتباط الفرد بأقلية أو بيئة أو شخص معين. </a:t>
            </a:r>
            <a:endParaRPr lang="en-US" sz="2400" dirty="0" smtClean="0"/>
          </a:p>
          <a:p>
            <a:pPr marL="0" algn="just" rtl="1">
              <a:buNone/>
            </a:pPr>
            <a:r>
              <a:rPr lang="ar-SA" sz="2400" dirty="0" smtClean="0"/>
              <a:t>ويمكن عموماً تقسيم الأسماء إلى</a:t>
            </a:r>
            <a:r>
              <a:rPr lang="en-US" sz="2400" dirty="0" smtClean="0"/>
              <a:t>:</a:t>
            </a:r>
          </a:p>
          <a:p>
            <a:pPr marL="0" algn="just" rtl="1">
              <a:buNone/>
            </a:pPr>
            <a:r>
              <a:rPr lang="ar-SA" sz="2400" dirty="0" smtClean="0">
                <a:solidFill>
                  <a:srgbClr val="FF0000"/>
                </a:solidFill>
              </a:rPr>
              <a:t>1- </a:t>
            </a:r>
            <a:r>
              <a:rPr lang="ar-SA" sz="2400" dirty="0" smtClean="0"/>
              <a:t> دارجة </a:t>
            </a:r>
            <a:r>
              <a:rPr lang="en-US" sz="2400" dirty="0" smtClean="0">
                <a:solidFill>
                  <a:srgbClr val="FF0000"/>
                </a:solidFill>
              </a:rPr>
              <a:t>common names</a:t>
            </a:r>
            <a:r>
              <a:rPr lang="ar-SA" sz="2400" dirty="0" smtClean="0">
                <a:solidFill>
                  <a:srgbClr val="FF0000"/>
                </a:solidFill>
              </a:rPr>
              <a:t> </a:t>
            </a:r>
          </a:p>
          <a:p>
            <a:pPr marL="0" algn="just" rtl="1">
              <a:buNone/>
            </a:pPr>
            <a:r>
              <a:rPr lang="ar-SA" sz="2400" dirty="0" smtClean="0">
                <a:solidFill>
                  <a:srgbClr val="FF0000"/>
                </a:solidFill>
              </a:rPr>
              <a:t>2- </a:t>
            </a:r>
            <a:r>
              <a:rPr lang="ar-SA" sz="2400" dirty="0" smtClean="0"/>
              <a:t>علمية </a:t>
            </a:r>
            <a:r>
              <a:rPr lang="en-US" sz="2400" dirty="0" smtClean="0">
                <a:solidFill>
                  <a:srgbClr val="FF0000"/>
                </a:solidFill>
              </a:rPr>
              <a:t>scientific names</a:t>
            </a:r>
            <a:r>
              <a:rPr lang="ar-SA" sz="2400" dirty="0" smtClean="0">
                <a:solidFill>
                  <a:srgbClr val="FF0000"/>
                </a:solidFill>
              </a:rPr>
              <a:t>. </a:t>
            </a:r>
            <a:endParaRPr lang="en-US" sz="2400" dirty="0" smtClean="0">
              <a:solidFill>
                <a:srgbClr val="FF0000"/>
              </a:solidFill>
            </a:endParaRPr>
          </a:p>
          <a:p>
            <a:pPr marL="0" algn="just" rtl="1">
              <a:buNone/>
            </a:pPr>
            <a:r>
              <a:rPr lang="ar-SA" sz="2400" dirty="0" smtClean="0"/>
              <a:t> </a:t>
            </a:r>
            <a:r>
              <a:rPr lang="ar-SA" dirty="0" smtClean="0">
                <a:solidFill>
                  <a:srgbClr val="FF0000"/>
                </a:solidFill>
              </a:rPr>
              <a:t>فالأسماء الدارجة</a:t>
            </a:r>
          </a:p>
          <a:p>
            <a:pPr marL="0" algn="just" rtl="1">
              <a:buNone/>
            </a:pPr>
            <a:r>
              <a:rPr lang="ar-SA" sz="2800" dirty="0" smtClean="0"/>
              <a:t>اسماء اطلقتها الأمم والشعوب على النباتات التي وجدت في بيئاتها كل بلغته الخاصة ، وتناقلها الأفراد جيل بعد جيل. وعادة لا تكفي هذه الأسماء بمفردها لإعطاء تعبير وصفي كامل عن النباتات كما في أسماء الجزر والتوت والثمار مثلاً. ولذلك تضاف إليها صفات اخرى كالجزر الإصفر والتوت الإبيض والتين الشوكي لتؤدي الغرض المنشود منها وعلى ذلك تكون الأسماء الدارجة احادية </a:t>
            </a:r>
            <a:r>
              <a:rPr lang="en-US" sz="2800" dirty="0" err="1" smtClean="0">
                <a:solidFill>
                  <a:srgbClr val="FFFF00"/>
                </a:solidFill>
              </a:rPr>
              <a:t>mononomial</a:t>
            </a:r>
            <a:r>
              <a:rPr lang="en-US" sz="2800" dirty="0" smtClean="0"/>
              <a:t> </a:t>
            </a:r>
            <a:r>
              <a:rPr lang="ar-SA" sz="2800" dirty="0" smtClean="0"/>
              <a:t>، او ثنائية </a:t>
            </a:r>
            <a:r>
              <a:rPr lang="en-US" sz="2800" dirty="0" err="1" smtClean="0">
                <a:solidFill>
                  <a:srgbClr val="FFFF00"/>
                </a:solidFill>
              </a:rPr>
              <a:t>bionomial</a:t>
            </a:r>
            <a:r>
              <a:rPr lang="en-US" sz="2800" dirty="0" smtClean="0"/>
              <a:t>  </a:t>
            </a:r>
            <a:r>
              <a:rPr lang="ar-SA" sz="2800" dirty="0" smtClean="0"/>
              <a:t>او عديدة </a:t>
            </a:r>
            <a:r>
              <a:rPr lang="en-US" sz="2800" dirty="0" smtClean="0">
                <a:solidFill>
                  <a:srgbClr val="FFFF00"/>
                </a:solidFill>
              </a:rPr>
              <a:t>polynomial</a:t>
            </a:r>
            <a:r>
              <a:rPr lang="en-US" sz="2800" dirty="0" smtClean="0"/>
              <a:t> </a:t>
            </a:r>
            <a:r>
              <a:rPr lang="ar-SA" sz="2800" dirty="0" smtClean="0"/>
              <a:t> </a:t>
            </a:r>
            <a:r>
              <a:rPr lang="en-US" sz="2800" dirty="0" smtClean="0"/>
              <a:t>.</a:t>
            </a: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p:cTn id="7" dur="500" fill="hold"/>
                                        <p:tgtEl>
                                          <p:spTgt spid="5124"/>
                                        </p:tgtEl>
                                        <p:attrNameLst>
                                          <p:attrName>ppt_w</p:attrName>
                                        </p:attrNameLst>
                                      </p:cBhvr>
                                      <p:tavLst>
                                        <p:tav tm="0">
                                          <p:val>
                                            <p:strVal val="#ppt_w*2.5"/>
                                          </p:val>
                                        </p:tav>
                                        <p:tav tm="100000">
                                          <p:val>
                                            <p:strVal val="#ppt_w"/>
                                          </p:val>
                                        </p:tav>
                                      </p:tavLst>
                                    </p:anim>
                                    <p:anim calcmode="lin" valueType="num">
                                      <p:cBhvr>
                                        <p:cTn id="8" dur="500" fill="hold"/>
                                        <p:tgtEl>
                                          <p:spTgt spid="5124"/>
                                        </p:tgtEl>
                                        <p:attrNameLst>
                                          <p:attrName>ppt_h</p:attrName>
                                        </p:attrNameLst>
                                      </p:cBhvr>
                                      <p:tavLst>
                                        <p:tav tm="0">
                                          <p:val>
                                            <p:strVal val="#ppt_h*0.01"/>
                                          </p:val>
                                        </p:tav>
                                        <p:tav tm="100000">
                                          <p:val>
                                            <p:strVal val="#ppt_h"/>
                                          </p:val>
                                        </p:tav>
                                      </p:tavLst>
                                    </p:anim>
                                    <p:anim calcmode="lin" valueType="num">
                                      <p:cBhvr>
                                        <p:cTn id="9" dur="500" fill="hold"/>
                                        <p:tgtEl>
                                          <p:spTgt spid="5124"/>
                                        </p:tgtEl>
                                        <p:attrNameLst>
                                          <p:attrName>ppt_x</p:attrName>
                                        </p:attrNameLst>
                                      </p:cBhvr>
                                      <p:tavLst>
                                        <p:tav tm="0">
                                          <p:val>
                                            <p:strVal val="#ppt_x"/>
                                          </p:val>
                                        </p:tav>
                                        <p:tav tm="100000">
                                          <p:val>
                                            <p:strVal val="#ppt_x"/>
                                          </p:val>
                                        </p:tav>
                                      </p:tavLst>
                                    </p:anim>
                                    <p:anim calcmode="lin" valueType="num">
                                      <p:cBhvr>
                                        <p:cTn id="10" dur="500" fill="hold"/>
                                        <p:tgtEl>
                                          <p:spTgt spid="5124"/>
                                        </p:tgtEl>
                                        <p:attrNameLst>
                                          <p:attrName>ppt_y</p:attrName>
                                        </p:attrNameLst>
                                      </p:cBhvr>
                                      <p:tavLst>
                                        <p:tav tm="0">
                                          <p:val>
                                            <p:strVal val="#ppt_h+1"/>
                                          </p:val>
                                        </p:tav>
                                        <p:tav tm="100000">
                                          <p:val>
                                            <p:strVal val="#ppt_y"/>
                                          </p:val>
                                        </p:tav>
                                      </p:tavLst>
                                    </p:anim>
                                    <p:animEffect transition="in" filter="fade">
                                      <p:cBhvr>
                                        <p:cTn id="11" dur="500"/>
                                        <p:tgtEl>
                                          <p:spTgt spid="5124"/>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nodeType="clickEffect">
                                  <p:stCondLst>
                                    <p:cond delay="0"/>
                                  </p:stCondLst>
                                  <p:childTnLst>
                                    <p:set>
                                      <p:cBhvr>
                                        <p:cTn id="15" dur="1" fill="hold">
                                          <p:stCondLst>
                                            <p:cond delay="0"/>
                                          </p:stCondLst>
                                        </p:cTn>
                                        <p:tgtEl>
                                          <p:spTgt spid="5125">
                                            <p:txEl>
                                              <p:pRg st="0" end="0"/>
                                            </p:txEl>
                                          </p:spTgt>
                                        </p:tgtEl>
                                        <p:attrNameLst>
                                          <p:attrName>style.visibility</p:attrName>
                                        </p:attrNameLst>
                                      </p:cBhvr>
                                      <p:to>
                                        <p:strVal val="visible"/>
                                      </p:to>
                                    </p:set>
                                    <p:anim calcmode="lin" valueType="num">
                                      <p:cBhvr>
                                        <p:cTn id="16" dur="500" fill="hold"/>
                                        <p:tgtEl>
                                          <p:spTgt spid="5125">
                                            <p:txEl>
                                              <p:pRg st="0" end="0"/>
                                            </p:txEl>
                                          </p:spTgt>
                                        </p:tgtEl>
                                        <p:attrNameLst>
                                          <p:attrName>ppt_w</p:attrName>
                                        </p:attrNameLst>
                                      </p:cBhvr>
                                      <p:tavLst>
                                        <p:tav tm="0">
                                          <p:val>
                                            <p:strVal val="#ppt_w*2.5"/>
                                          </p:val>
                                        </p:tav>
                                        <p:tav tm="100000">
                                          <p:val>
                                            <p:strVal val="#ppt_w"/>
                                          </p:val>
                                        </p:tav>
                                      </p:tavLst>
                                    </p:anim>
                                    <p:anim calcmode="lin" valueType="num">
                                      <p:cBhvr>
                                        <p:cTn id="17" dur="500" fill="hold"/>
                                        <p:tgtEl>
                                          <p:spTgt spid="5125">
                                            <p:txEl>
                                              <p:pRg st="0" end="0"/>
                                            </p:txEl>
                                          </p:spTgt>
                                        </p:tgtEl>
                                        <p:attrNameLst>
                                          <p:attrName>ppt_h</p:attrName>
                                        </p:attrNameLst>
                                      </p:cBhvr>
                                      <p:tavLst>
                                        <p:tav tm="0">
                                          <p:val>
                                            <p:strVal val="#ppt_h*0.01"/>
                                          </p:val>
                                        </p:tav>
                                        <p:tav tm="100000">
                                          <p:val>
                                            <p:strVal val="#ppt_h"/>
                                          </p:val>
                                        </p:tav>
                                      </p:tavLst>
                                    </p:anim>
                                    <p:anim calcmode="lin" valueType="num">
                                      <p:cBhvr>
                                        <p:cTn id="18" dur="500" fill="hold"/>
                                        <p:tgtEl>
                                          <p:spTgt spid="5125">
                                            <p:txEl>
                                              <p:pRg st="0" end="0"/>
                                            </p:txEl>
                                          </p:spTgt>
                                        </p:tgtEl>
                                        <p:attrNameLst>
                                          <p:attrName>ppt_x</p:attrName>
                                        </p:attrNameLst>
                                      </p:cBhvr>
                                      <p:tavLst>
                                        <p:tav tm="0">
                                          <p:val>
                                            <p:strVal val="#ppt_x"/>
                                          </p:val>
                                        </p:tav>
                                        <p:tav tm="100000">
                                          <p:val>
                                            <p:strVal val="#ppt_x"/>
                                          </p:val>
                                        </p:tav>
                                      </p:tavLst>
                                    </p:anim>
                                    <p:anim calcmode="lin" valueType="num">
                                      <p:cBhvr>
                                        <p:cTn id="19" dur="500" fill="hold"/>
                                        <p:tgtEl>
                                          <p:spTgt spid="5125">
                                            <p:txEl>
                                              <p:pRg st="0" end="0"/>
                                            </p:txEl>
                                          </p:spTgt>
                                        </p:tgtEl>
                                        <p:attrNameLst>
                                          <p:attrName>ppt_y</p:attrName>
                                        </p:attrNameLst>
                                      </p:cBhvr>
                                      <p:tavLst>
                                        <p:tav tm="0">
                                          <p:val>
                                            <p:strVal val="#ppt_h+1"/>
                                          </p:val>
                                        </p:tav>
                                        <p:tav tm="100000">
                                          <p:val>
                                            <p:strVal val="#ppt_y"/>
                                          </p:val>
                                        </p:tav>
                                      </p:tavLst>
                                    </p:anim>
                                    <p:animEffect transition="in" filter="fade">
                                      <p:cBhvr>
                                        <p:cTn id="20" dur="500"/>
                                        <p:tgtEl>
                                          <p:spTgt spid="512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nodeType="clickEffect">
                                  <p:stCondLst>
                                    <p:cond delay="0"/>
                                  </p:stCondLst>
                                  <p:childTnLst>
                                    <p:set>
                                      <p:cBhvr>
                                        <p:cTn id="24" dur="1" fill="hold">
                                          <p:stCondLst>
                                            <p:cond delay="0"/>
                                          </p:stCondLst>
                                        </p:cTn>
                                        <p:tgtEl>
                                          <p:spTgt spid="5125">
                                            <p:txEl>
                                              <p:pRg st="1" end="1"/>
                                            </p:txEl>
                                          </p:spTgt>
                                        </p:tgtEl>
                                        <p:attrNameLst>
                                          <p:attrName>style.visibility</p:attrName>
                                        </p:attrNameLst>
                                      </p:cBhvr>
                                      <p:to>
                                        <p:strVal val="visible"/>
                                      </p:to>
                                    </p:set>
                                    <p:anim calcmode="lin" valueType="num">
                                      <p:cBhvr>
                                        <p:cTn id="25" dur="500" fill="hold"/>
                                        <p:tgtEl>
                                          <p:spTgt spid="5125">
                                            <p:txEl>
                                              <p:pRg st="1" end="1"/>
                                            </p:txEl>
                                          </p:spTgt>
                                        </p:tgtEl>
                                        <p:attrNameLst>
                                          <p:attrName>ppt_w</p:attrName>
                                        </p:attrNameLst>
                                      </p:cBhvr>
                                      <p:tavLst>
                                        <p:tav tm="0">
                                          <p:val>
                                            <p:strVal val="#ppt_w*2.5"/>
                                          </p:val>
                                        </p:tav>
                                        <p:tav tm="100000">
                                          <p:val>
                                            <p:strVal val="#ppt_w"/>
                                          </p:val>
                                        </p:tav>
                                      </p:tavLst>
                                    </p:anim>
                                    <p:anim calcmode="lin" valueType="num">
                                      <p:cBhvr>
                                        <p:cTn id="26" dur="500" fill="hold"/>
                                        <p:tgtEl>
                                          <p:spTgt spid="5125">
                                            <p:txEl>
                                              <p:pRg st="1" end="1"/>
                                            </p:txEl>
                                          </p:spTgt>
                                        </p:tgtEl>
                                        <p:attrNameLst>
                                          <p:attrName>ppt_h</p:attrName>
                                        </p:attrNameLst>
                                      </p:cBhvr>
                                      <p:tavLst>
                                        <p:tav tm="0">
                                          <p:val>
                                            <p:strVal val="#ppt_h*0.01"/>
                                          </p:val>
                                        </p:tav>
                                        <p:tav tm="100000">
                                          <p:val>
                                            <p:strVal val="#ppt_h"/>
                                          </p:val>
                                        </p:tav>
                                      </p:tavLst>
                                    </p:anim>
                                    <p:anim calcmode="lin" valueType="num">
                                      <p:cBhvr>
                                        <p:cTn id="27" dur="500" fill="hold"/>
                                        <p:tgtEl>
                                          <p:spTgt spid="5125">
                                            <p:txEl>
                                              <p:pRg st="1" end="1"/>
                                            </p:txEl>
                                          </p:spTgt>
                                        </p:tgtEl>
                                        <p:attrNameLst>
                                          <p:attrName>ppt_x</p:attrName>
                                        </p:attrNameLst>
                                      </p:cBhvr>
                                      <p:tavLst>
                                        <p:tav tm="0">
                                          <p:val>
                                            <p:strVal val="#ppt_x"/>
                                          </p:val>
                                        </p:tav>
                                        <p:tav tm="100000">
                                          <p:val>
                                            <p:strVal val="#ppt_x"/>
                                          </p:val>
                                        </p:tav>
                                      </p:tavLst>
                                    </p:anim>
                                    <p:anim calcmode="lin" valueType="num">
                                      <p:cBhvr>
                                        <p:cTn id="28" dur="500" fill="hold"/>
                                        <p:tgtEl>
                                          <p:spTgt spid="5125">
                                            <p:txEl>
                                              <p:pRg st="1" end="1"/>
                                            </p:txEl>
                                          </p:spTgt>
                                        </p:tgtEl>
                                        <p:attrNameLst>
                                          <p:attrName>ppt_y</p:attrName>
                                        </p:attrNameLst>
                                      </p:cBhvr>
                                      <p:tavLst>
                                        <p:tav tm="0">
                                          <p:val>
                                            <p:strVal val="#ppt_h+1"/>
                                          </p:val>
                                        </p:tav>
                                        <p:tav tm="100000">
                                          <p:val>
                                            <p:strVal val="#ppt_y"/>
                                          </p:val>
                                        </p:tav>
                                      </p:tavLst>
                                    </p:anim>
                                    <p:animEffect transition="in" filter="fade">
                                      <p:cBhvr>
                                        <p:cTn id="29" dur="500"/>
                                        <p:tgtEl>
                                          <p:spTgt spid="5125">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9" presetClass="entr" presetSubtype="0" fill="hold" nodeType="clickEffect">
                                  <p:stCondLst>
                                    <p:cond delay="0"/>
                                  </p:stCondLst>
                                  <p:childTnLst>
                                    <p:set>
                                      <p:cBhvr>
                                        <p:cTn id="33" dur="1" fill="hold">
                                          <p:stCondLst>
                                            <p:cond delay="0"/>
                                          </p:stCondLst>
                                        </p:cTn>
                                        <p:tgtEl>
                                          <p:spTgt spid="5125">
                                            <p:txEl>
                                              <p:pRg st="2" end="2"/>
                                            </p:txEl>
                                          </p:spTgt>
                                        </p:tgtEl>
                                        <p:attrNameLst>
                                          <p:attrName>style.visibility</p:attrName>
                                        </p:attrNameLst>
                                      </p:cBhvr>
                                      <p:to>
                                        <p:strVal val="visible"/>
                                      </p:to>
                                    </p:set>
                                    <p:anim calcmode="lin" valueType="num">
                                      <p:cBhvr>
                                        <p:cTn id="34" dur="10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35" dur="1000" fill="hold"/>
                                        <p:tgtEl>
                                          <p:spTgt spid="512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6" dur="1000"/>
                                        <p:tgtEl>
                                          <p:spTgt spid="5125">
                                            <p:txEl>
                                              <p:pRg st="2" end="2"/>
                                            </p:txEl>
                                          </p:spTgt>
                                        </p:tgtEl>
                                      </p:cBhvr>
                                    </p:animEffect>
                                  </p:childTnLst>
                                </p:cTn>
                              </p:par>
                              <p:par>
                                <p:cTn id="37" presetID="29" presetClass="entr" presetSubtype="0" fill="hold" nodeType="withEffect">
                                  <p:stCondLst>
                                    <p:cond delay="0"/>
                                  </p:stCondLst>
                                  <p:childTnLst>
                                    <p:set>
                                      <p:cBhvr>
                                        <p:cTn id="38" dur="1" fill="hold">
                                          <p:stCondLst>
                                            <p:cond delay="0"/>
                                          </p:stCondLst>
                                        </p:cTn>
                                        <p:tgtEl>
                                          <p:spTgt spid="5125">
                                            <p:txEl>
                                              <p:pRg st="3" end="3"/>
                                            </p:txEl>
                                          </p:spTgt>
                                        </p:tgtEl>
                                        <p:attrNameLst>
                                          <p:attrName>style.visibility</p:attrName>
                                        </p:attrNameLst>
                                      </p:cBhvr>
                                      <p:to>
                                        <p:strVal val="visible"/>
                                      </p:to>
                                    </p:set>
                                    <p:anim calcmode="lin" valueType="num">
                                      <p:cBhvr>
                                        <p:cTn id="39" dur="10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40" dur="1000" fill="hold"/>
                                        <p:tgtEl>
                                          <p:spTgt spid="512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1" dur="1000"/>
                                        <p:tgtEl>
                                          <p:spTgt spid="5125">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8" presetClass="entr" presetSubtype="0" accel="100000" fill="hold" nodeType="clickEffect">
                                  <p:stCondLst>
                                    <p:cond delay="0"/>
                                  </p:stCondLst>
                                  <p:childTnLst>
                                    <p:set>
                                      <p:cBhvr>
                                        <p:cTn id="45" dur="1" fill="hold">
                                          <p:stCondLst>
                                            <p:cond delay="0"/>
                                          </p:stCondLst>
                                        </p:cTn>
                                        <p:tgtEl>
                                          <p:spTgt spid="5125">
                                            <p:txEl>
                                              <p:pRg st="4" end="4"/>
                                            </p:txEl>
                                          </p:spTgt>
                                        </p:tgtEl>
                                        <p:attrNameLst>
                                          <p:attrName>style.visibility</p:attrName>
                                        </p:attrNameLst>
                                      </p:cBhvr>
                                      <p:to>
                                        <p:strVal val="visible"/>
                                      </p:to>
                                    </p:set>
                                    <p:anim calcmode="lin" valueType="num">
                                      <p:cBhvr>
                                        <p:cTn id="46" dur="500" fill="hold"/>
                                        <p:tgtEl>
                                          <p:spTgt spid="5125">
                                            <p:txEl>
                                              <p:pRg st="4" end="4"/>
                                            </p:txEl>
                                          </p:spTgt>
                                        </p:tgtEl>
                                        <p:attrNameLst>
                                          <p:attrName>ppt_w</p:attrName>
                                        </p:attrNameLst>
                                      </p:cBhvr>
                                      <p:tavLst>
                                        <p:tav tm="0">
                                          <p:val>
                                            <p:strVal val="#ppt_w*2.5"/>
                                          </p:val>
                                        </p:tav>
                                        <p:tav tm="100000">
                                          <p:val>
                                            <p:strVal val="#ppt_w"/>
                                          </p:val>
                                        </p:tav>
                                      </p:tavLst>
                                    </p:anim>
                                    <p:anim calcmode="lin" valueType="num">
                                      <p:cBhvr>
                                        <p:cTn id="47" dur="500" fill="hold"/>
                                        <p:tgtEl>
                                          <p:spTgt spid="5125">
                                            <p:txEl>
                                              <p:pRg st="4" end="4"/>
                                            </p:txEl>
                                          </p:spTgt>
                                        </p:tgtEl>
                                        <p:attrNameLst>
                                          <p:attrName>ppt_h</p:attrName>
                                        </p:attrNameLst>
                                      </p:cBhvr>
                                      <p:tavLst>
                                        <p:tav tm="0">
                                          <p:val>
                                            <p:strVal val="#ppt_h*0.01"/>
                                          </p:val>
                                        </p:tav>
                                        <p:tav tm="100000">
                                          <p:val>
                                            <p:strVal val="#ppt_h"/>
                                          </p:val>
                                        </p:tav>
                                      </p:tavLst>
                                    </p:anim>
                                    <p:anim calcmode="lin" valueType="num">
                                      <p:cBhvr>
                                        <p:cTn id="48" dur="500" fill="hold"/>
                                        <p:tgtEl>
                                          <p:spTgt spid="5125">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5125">
                                            <p:txEl>
                                              <p:pRg st="4" end="4"/>
                                            </p:txEl>
                                          </p:spTgt>
                                        </p:tgtEl>
                                        <p:attrNameLst>
                                          <p:attrName>ppt_y</p:attrName>
                                        </p:attrNameLst>
                                      </p:cBhvr>
                                      <p:tavLst>
                                        <p:tav tm="0">
                                          <p:val>
                                            <p:strVal val="#ppt_h+1"/>
                                          </p:val>
                                        </p:tav>
                                        <p:tav tm="100000">
                                          <p:val>
                                            <p:strVal val="#ppt_y"/>
                                          </p:val>
                                        </p:tav>
                                      </p:tavLst>
                                    </p:anim>
                                    <p:animEffect transition="in" filter="fade">
                                      <p:cBhvr>
                                        <p:cTn id="50" dur="500"/>
                                        <p:tgtEl>
                                          <p:spTgt spid="5125">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125">
                                            <p:txEl>
                                              <p:pRg st="5" end="5"/>
                                            </p:txEl>
                                          </p:spTgt>
                                        </p:tgtEl>
                                        <p:attrNameLst>
                                          <p:attrName>style.visibility</p:attrName>
                                        </p:attrNameLst>
                                      </p:cBhvr>
                                      <p:to>
                                        <p:strVal val="visible"/>
                                      </p:to>
                                    </p:set>
                                    <p:anim calcmode="lin" valueType="num">
                                      <p:cBhvr additive="base">
                                        <p:cTn id="55" dur="500" fill="hold"/>
                                        <p:tgtEl>
                                          <p:spTgt spid="5125">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12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7467600" cy="5715000"/>
          </a:xfrm>
        </p:spPr>
        <p:txBody>
          <a:bodyPr/>
          <a:lstStyle/>
          <a:p>
            <a:pPr algn="just" rtl="1">
              <a:buNone/>
            </a:pPr>
            <a:r>
              <a:rPr lang="ar-SA" sz="3600" dirty="0" smtClean="0">
                <a:solidFill>
                  <a:srgbClr val="00FF00"/>
                </a:solidFill>
              </a:rPr>
              <a:t>مميزات وعيوب الاسماء الدارجة:</a:t>
            </a:r>
          </a:p>
          <a:p>
            <a:pPr algn="just" rtl="1">
              <a:buNone/>
            </a:pPr>
            <a:endParaRPr lang="ar-SA" dirty="0" smtClean="0">
              <a:solidFill>
                <a:srgbClr val="FF0000"/>
              </a:solidFill>
            </a:endParaRPr>
          </a:p>
          <a:p>
            <a:pPr algn="just" rtl="1">
              <a:buNone/>
            </a:pPr>
            <a:r>
              <a:rPr lang="ar-SA" dirty="0" smtClean="0">
                <a:solidFill>
                  <a:srgbClr val="FF0000"/>
                </a:solidFill>
              </a:rPr>
              <a:t>مميزاتها:</a:t>
            </a:r>
            <a:endParaRPr lang="en-US" dirty="0" smtClean="0">
              <a:solidFill>
                <a:srgbClr val="FF0000"/>
              </a:solidFill>
            </a:endParaRPr>
          </a:p>
          <a:p>
            <a:pPr algn="just" rtl="1">
              <a:buNone/>
            </a:pPr>
            <a:r>
              <a:rPr lang="ar-SA" dirty="0" smtClean="0"/>
              <a:t>سهولة استعمال وبساطة تركيبها</a:t>
            </a:r>
            <a:endParaRPr lang="en-US" dirty="0" smtClean="0"/>
          </a:p>
          <a:p>
            <a:pPr algn="just" rtl="1">
              <a:buNone/>
            </a:pPr>
            <a:r>
              <a:rPr lang="ar-SA" dirty="0" smtClean="0">
                <a:solidFill>
                  <a:srgbClr val="FF0000"/>
                </a:solidFill>
              </a:rPr>
              <a:t>عيوبها:</a:t>
            </a:r>
            <a:endParaRPr lang="en-US" dirty="0" smtClean="0">
              <a:solidFill>
                <a:srgbClr val="FF0000"/>
              </a:solidFill>
            </a:endParaRPr>
          </a:p>
          <a:p>
            <a:pPr algn="just" rtl="1">
              <a:buClr>
                <a:srgbClr val="00FF00"/>
              </a:buClr>
              <a:buSzPct val="100000"/>
              <a:buFont typeface="Wingdings" pitchFamily="2" charset="2"/>
              <a:buChar char="Ø"/>
            </a:pPr>
            <a:r>
              <a:rPr lang="ar-SA" dirty="0" smtClean="0"/>
              <a:t> عدم تنظيمها بهيئة مسؤله طبقا لنظم وقواعد معينه</a:t>
            </a:r>
            <a:endParaRPr lang="en-US" dirty="0" smtClean="0"/>
          </a:p>
          <a:p>
            <a:pPr algn="just" rtl="1">
              <a:buClr>
                <a:srgbClr val="00FF00"/>
              </a:buClr>
              <a:buSzPct val="100000"/>
              <a:buFont typeface="Wingdings" pitchFamily="2" charset="2"/>
              <a:buChar char="Ø"/>
            </a:pPr>
            <a:r>
              <a:rPr lang="ar-SA" dirty="0" smtClean="0"/>
              <a:t> قاصرة على لغة او لهجه خاصة محلية</a:t>
            </a:r>
            <a:endParaRPr lang="en-US" dirty="0" smtClean="0"/>
          </a:p>
          <a:p>
            <a:pPr algn="just" rtl="1">
              <a:buClr>
                <a:srgbClr val="00FF00"/>
              </a:buClr>
              <a:buSzPct val="100000"/>
              <a:buFont typeface="Wingdings" pitchFamily="2" charset="2"/>
              <a:buChar char="Ø"/>
            </a:pPr>
            <a:r>
              <a:rPr lang="ar-SA" dirty="0" smtClean="0"/>
              <a:t> غير محددة الإستعمال ، فكثيراً ما يسمى نبات واحد بأكثر من اسم دارج ( مثلاً تسمى الطماطم : بندورة – قوطة – باذنجان احمر ...).</a:t>
            </a:r>
            <a:endParaRPr lang="en-US" dirty="0" smtClean="0"/>
          </a:p>
          <a:p>
            <a:endParaRPr lang="en-US"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p:cTn id="16" dur="500" fill="hold"/>
                                        <p:tgtEl>
                                          <p:spTgt spid="3">
                                            <p:txEl>
                                              <p:pRg st="2" end="2"/>
                                            </p:txEl>
                                          </p:spTgt>
                                        </p:tgtEl>
                                        <p:attrNameLst>
                                          <p:attrName>ppt_w</p:attrName>
                                        </p:attrNameLst>
                                      </p:cBhvr>
                                      <p:tavLst>
                                        <p:tav tm="0">
                                          <p:val>
                                            <p:strVal val="#ppt_w*2.5"/>
                                          </p:val>
                                        </p:tav>
                                        <p:tav tm="100000">
                                          <p:val>
                                            <p:strVal val="#ppt_w"/>
                                          </p:val>
                                        </p:tav>
                                      </p:tavLst>
                                    </p:anim>
                                    <p:anim calcmode="lin" valueType="num">
                                      <p:cBhvr>
                                        <p:cTn id="17" dur="500" fill="hold"/>
                                        <p:tgtEl>
                                          <p:spTgt spid="3">
                                            <p:txEl>
                                              <p:pRg st="2" end="2"/>
                                            </p:txEl>
                                          </p:spTgt>
                                        </p:tgtEl>
                                        <p:attrNameLst>
                                          <p:attrName>ppt_h</p:attrName>
                                        </p:attrNameLst>
                                      </p:cBhvr>
                                      <p:tavLst>
                                        <p:tav tm="0">
                                          <p:val>
                                            <p:strVal val="#ppt_h*0.01"/>
                                          </p:val>
                                        </p:tav>
                                        <p:tav tm="100000">
                                          <p:val>
                                            <p:strVal val="#ppt_h"/>
                                          </p:val>
                                        </p:tav>
                                      </p:tavLst>
                                    </p:anim>
                                    <p:anim calcmode="lin" valueType="num">
                                      <p:cBhvr>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2" end="2"/>
                                            </p:txEl>
                                          </p:spTgt>
                                        </p:tgtEl>
                                        <p:attrNameLst>
                                          <p:attrName>ppt_y</p:attrName>
                                        </p:attrNameLst>
                                      </p:cBhvr>
                                      <p:tavLst>
                                        <p:tav tm="0">
                                          <p:val>
                                            <p:strVal val="#ppt_h+1"/>
                                          </p:val>
                                        </p:tav>
                                        <p:tav tm="100000">
                                          <p:val>
                                            <p:strVal val="#ppt_y"/>
                                          </p:val>
                                        </p:tav>
                                      </p:tavLst>
                                    </p:anim>
                                    <p:animEffect transition="in" filter="fade">
                                      <p:cBhvr>
                                        <p:cTn id="20" dur="500"/>
                                        <p:tgtEl>
                                          <p:spTgt spid="3">
                                            <p:txEl>
                                              <p:pRg st="2" end="2"/>
                                            </p:txEl>
                                          </p:spTgt>
                                        </p:tgtEl>
                                      </p:cBhvr>
                                    </p:animEffect>
                                  </p:childTnLst>
                                </p:cTn>
                              </p:par>
                              <p:par>
                                <p:cTn id="21" presetID="58" presetClass="entr" presetSubtype="0" accel="10000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strVal val="#ppt_w*2.5"/>
                                          </p:val>
                                        </p:tav>
                                        <p:tav tm="100000">
                                          <p:val>
                                            <p:strVal val="#ppt_w"/>
                                          </p:val>
                                        </p:tav>
                                      </p:tavLst>
                                    </p:anim>
                                    <p:anim calcmode="lin" valueType="num">
                                      <p:cBhvr>
                                        <p:cTn id="24" dur="500" fill="hold"/>
                                        <p:tgtEl>
                                          <p:spTgt spid="3">
                                            <p:txEl>
                                              <p:pRg st="3" end="3"/>
                                            </p:txEl>
                                          </p:spTgt>
                                        </p:tgtEl>
                                        <p:attrNameLst>
                                          <p:attrName>ppt_h</p:attrName>
                                        </p:attrNameLst>
                                      </p:cBhvr>
                                      <p:tavLst>
                                        <p:tav tm="0">
                                          <p:val>
                                            <p:strVal val="#ppt_h*0.01"/>
                                          </p:val>
                                        </p:tav>
                                        <p:tav tm="100000">
                                          <p:val>
                                            <p:strVal val="#ppt_h"/>
                                          </p:val>
                                        </p:tav>
                                      </p:tavLst>
                                    </p:anim>
                                    <p:anim calcmode="lin" valueType="num">
                                      <p:cBhvr>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h+1"/>
                                          </p:val>
                                        </p:tav>
                                        <p:tav tm="100000">
                                          <p:val>
                                            <p:strVal val="#ppt_y"/>
                                          </p:val>
                                        </p:tav>
                                      </p:tavLst>
                                    </p:anim>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8" presetClass="entr" presetSubtype="0" accel="10000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strVal val="#ppt_w*2.5"/>
                                          </p:val>
                                        </p:tav>
                                        <p:tav tm="100000">
                                          <p:val>
                                            <p:strVal val="#ppt_w"/>
                                          </p:val>
                                        </p:tav>
                                      </p:tavLst>
                                    </p:anim>
                                    <p:anim calcmode="lin" valueType="num">
                                      <p:cBhvr>
                                        <p:cTn id="33" dur="500" fill="hold"/>
                                        <p:tgtEl>
                                          <p:spTgt spid="3">
                                            <p:txEl>
                                              <p:pRg st="4" end="4"/>
                                            </p:txEl>
                                          </p:spTgt>
                                        </p:tgtEl>
                                        <p:attrNameLst>
                                          <p:attrName>ppt_h</p:attrName>
                                        </p:attrNameLst>
                                      </p:cBhvr>
                                      <p:tavLst>
                                        <p:tav tm="0">
                                          <p:val>
                                            <p:strVal val="#ppt_h*0.01"/>
                                          </p:val>
                                        </p:tav>
                                        <p:tav tm="100000">
                                          <p:val>
                                            <p:strVal val="#ppt_h"/>
                                          </p:val>
                                        </p:tav>
                                      </p:tavLst>
                                    </p:anim>
                                    <p:anim calcmode="lin" valueType="num">
                                      <p:cBhvr>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3">
                                            <p:txEl>
                                              <p:pRg st="4" end="4"/>
                                            </p:txEl>
                                          </p:spTgt>
                                        </p:tgtEl>
                                        <p:attrNameLst>
                                          <p:attrName>ppt_y</p:attrName>
                                        </p:attrNameLst>
                                      </p:cBhvr>
                                      <p:tavLst>
                                        <p:tav tm="0">
                                          <p:val>
                                            <p:strVal val="#ppt_h+1"/>
                                          </p:val>
                                        </p:tav>
                                        <p:tav tm="100000">
                                          <p:val>
                                            <p:strVal val="#ppt_y"/>
                                          </p:val>
                                        </p:tav>
                                      </p:tavLst>
                                    </p:anim>
                                    <p:animEffect transition="in" filter="fade">
                                      <p:cBhvr>
                                        <p:cTn id="36" dur="500"/>
                                        <p:tgtEl>
                                          <p:spTgt spid="3">
                                            <p:txEl>
                                              <p:pRg st="4" end="4"/>
                                            </p:txEl>
                                          </p:spTgt>
                                        </p:tgtEl>
                                      </p:cBhvr>
                                    </p:animEffect>
                                  </p:childTnLst>
                                </p:cTn>
                              </p:par>
                              <p:par>
                                <p:cTn id="37" presetID="58" presetClass="entr" presetSubtype="0" accel="10000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500" fill="hold"/>
                                        <p:tgtEl>
                                          <p:spTgt spid="3">
                                            <p:txEl>
                                              <p:pRg st="5" end="5"/>
                                            </p:txEl>
                                          </p:spTgt>
                                        </p:tgtEl>
                                        <p:attrNameLst>
                                          <p:attrName>ppt_w</p:attrName>
                                        </p:attrNameLst>
                                      </p:cBhvr>
                                      <p:tavLst>
                                        <p:tav tm="0">
                                          <p:val>
                                            <p:strVal val="#ppt_w*2.5"/>
                                          </p:val>
                                        </p:tav>
                                        <p:tav tm="100000">
                                          <p:val>
                                            <p:strVal val="#ppt_w"/>
                                          </p:val>
                                        </p:tav>
                                      </p:tavLst>
                                    </p:anim>
                                    <p:anim calcmode="lin" valueType="num">
                                      <p:cBhvr>
                                        <p:cTn id="40" dur="500" fill="hold"/>
                                        <p:tgtEl>
                                          <p:spTgt spid="3">
                                            <p:txEl>
                                              <p:pRg st="5" end="5"/>
                                            </p:txEl>
                                          </p:spTgt>
                                        </p:tgtEl>
                                        <p:attrNameLst>
                                          <p:attrName>ppt_h</p:attrName>
                                        </p:attrNameLst>
                                      </p:cBhvr>
                                      <p:tavLst>
                                        <p:tav tm="0">
                                          <p:val>
                                            <p:strVal val="#ppt_h*0.01"/>
                                          </p:val>
                                        </p:tav>
                                        <p:tav tm="100000">
                                          <p:val>
                                            <p:strVal val="#ppt_h"/>
                                          </p:val>
                                        </p:tav>
                                      </p:tavLst>
                                    </p:anim>
                                    <p:anim calcmode="lin" valueType="num">
                                      <p:cBhvr>
                                        <p:cTn id="4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500" fill="hold"/>
                                        <p:tgtEl>
                                          <p:spTgt spid="3">
                                            <p:txEl>
                                              <p:pRg st="5" end="5"/>
                                            </p:txEl>
                                          </p:spTgt>
                                        </p:tgtEl>
                                        <p:attrNameLst>
                                          <p:attrName>ppt_y</p:attrName>
                                        </p:attrNameLst>
                                      </p:cBhvr>
                                      <p:tavLst>
                                        <p:tav tm="0">
                                          <p:val>
                                            <p:strVal val="#ppt_h+1"/>
                                          </p:val>
                                        </p:tav>
                                        <p:tav tm="100000">
                                          <p:val>
                                            <p:strVal val="#ppt_y"/>
                                          </p:val>
                                        </p:tav>
                                      </p:tavLst>
                                    </p:anim>
                                    <p:animEffect transition="in" filter="fade">
                                      <p:cBhvr>
                                        <p:cTn id="43" dur="500"/>
                                        <p:tgtEl>
                                          <p:spTgt spid="3">
                                            <p:txEl>
                                              <p:pRg st="5" end="5"/>
                                            </p:txEl>
                                          </p:spTgt>
                                        </p:tgtEl>
                                      </p:cBhvr>
                                    </p:animEffect>
                                  </p:childTnLst>
                                </p:cTn>
                              </p:par>
                              <p:par>
                                <p:cTn id="44" presetID="58" presetClass="entr" presetSubtype="0" accel="100000" fill="hold" nodeType="with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p:cTn id="46" dur="500" fill="hold"/>
                                        <p:tgtEl>
                                          <p:spTgt spid="3">
                                            <p:txEl>
                                              <p:pRg st="6" end="6"/>
                                            </p:txEl>
                                          </p:spTgt>
                                        </p:tgtEl>
                                        <p:attrNameLst>
                                          <p:attrName>ppt_w</p:attrName>
                                        </p:attrNameLst>
                                      </p:cBhvr>
                                      <p:tavLst>
                                        <p:tav tm="0">
                                          <p:val>
                                            <p:strVal val="#ppt_w*2.5"/>
                                          </p:val>
                                        </p:tav>
                                        <p:tav tm="100000">
                                          <p:val>
                                            <p:strVal val="#ppt_w"/>
                                          </p:val>
                                        </p:tav>
                                      </p:tavLst>
                                    </p:anim>
                                    <p:anim calcmode="lin" valueType="num">
                                      <p:cBhvr>
                                        <p:cTn id="47" dur="500" fill="hold"/>
                                        <p:tgtEl>
                                          <p:spTgt spid="3">
                                            <p:txEl>
                                              <p:pRg st="6" end="6"/>
                                            </p:txEl>
                                          </p:spTgt>
                                        </p:tgtEl>
                                        <p:attrNameLst>
                                          <p:attrName>ppt_h</p:attrName>
                                        </p:attrNameLst>
                                      </p:cBhvr>
                                      <p:tavLst>
                                        <p:tav tm="0">
                                          <p:val>
                                            <p:strVal val="#ppt_h*0.01"/>
                                          </p:val>
                                        </p:tav>
                                        <p:tav tm="100000">
                                          <p:val>
                                            <p:strVal val="#ppt_h"/>
                                          </p:val>
                                        </p:tav>
                                      </p:tavLst>
                                    </p:anim>
                                    <p:anim calcmode="lin" valueType="num">
                                      <p:cBhvr>
                                        <p:cTn id="4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500" fill="hold"/>
                                        <p:tgtEl>
                                          <p:spTgt spid="3">
                                            <p:txEl>
                                              <p:pRg st="6" end="6"/>
                                            </p:txEl>
                                          </p:spTgt>
                                        </p:tgtEl>
                                        <p:attrNameLst>
                                          <p:attrName>ppt_y</p:attrName>
                                        </p:attrNameLst>
                                      </p:cBhvr>
                                      <p:tavLst>
                                        <p:tav tm="0">
                                          <p:val>
                                            <p:strVal val="#ppt_h+1"/>
                                          </p:val>
                                        </p:tav>
                                        <p:tav tm="100000">
                                          <p:val>
                                            <p:strVal val="#ppt_y"/>
                                          </p:val>
                                        </p:tav>
                                      </p:tavLst>
                                    </p:anim>
                                    <p:animEffect transition="in" filter="fade">
                                      <p:cBhvr>
                                        <p:cTn id="50" dur="500"/>
                                        <p:tgtEl>
                                          <p:spTgt spid="3">
                                            <p:txEl>
                                              <p:pRg st="6" end="6"/>
                                            </p:txEl>
                                          </p:spTgt>
                                        </p:tgtEl>
                                      </p:cBhvr>
                                    </p:animEffect>
                                  </p:childTnLst>
                                </p:cTn>
                              </p:par>
                              <p:par>
                                <p:cTn id="51" presetID="58" presetClass="entr" presetSubtype="0" accel="100000" fill="hold" nodeType="with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p:cTn id="53" dur="500" fill="hold"/>
                                        <p:tgtEl>
                                          <p:spTgt spid="3">
                                            <p:txEl>
                                              <p:pRg st="7" end="7"/>
                                            </p:txEl>
                                          </p:spTgt>
                                        </p:tgtEl>
                                        <p:attrNameLst>
                                          <p:attrName>ppt_w</p:attrName>
                                        </p:attrNameLst>
                                      </p:cBhvr>
                                      <p:tavLst>
                                        <p:tav tm="0">
                                          <p:val>
                                            <p:strVal val="#ppt_w*2.5"/>
                                          </p:val>
                                        </p:tav>
                                        <p:tav tm="100000">
                                          <p:val>
                                            <p:strVal val="#ppt_w"/>
                                          </p:val>
                                        </p:tav>
                                      </p:tavLst>
                                    </p:anim>
                                    <p:anim calcmode="lin" valueType="num">
                                      <p:cBhvr>
                                        <p:cTn id="54" dur="500" fill="hold"/>
                                        <p:tgtEl>
                                          <p:spTgt spid="3">
                                            <p:txEl>
                                              <p:pRg st="7" end="7"/>
                                            </p:txEl>
                                          </p:spTgt>
                                        </p:tgtEl>
                                        <p:attrNameLst>
                                          <p:attrName>ppt_h</p:attrName>
                                        </p:attrNameLst>
                                      </p:cBhvr>
                                      <p:tavLst>
                                        <p:tav tm="0">
                                          <p:val>
                                            <p:strVal val="#ppt_h*0.01"/>
                                          </p:val>
                                        </p:tav>
                                        <p:tav tm="100000">
                                          <p:val>
                                            <p:strVal val="#ppt_h"/>
                                          </p:val>
                                        </p:tav>
                                      </p:tavLst>
                                    </p:anim>
                                    <p:anim calcmode="lin" valueType="num">
                                      <p:cBhvr>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500" fill="hold"/>
                                        <p:tgtEl>
                                          <p:spTgt spid="3">
                                            <p:txEl>
                                              <p:pRg st="7" end="7"/>
                                            </p:txEl>
                                          </p:spTgt>
                                        </p:tgtEl>
                                        <p:attrNameLst>
                                          <p:attrName>ppt_y</p:attrName>
                                        </p:attrNameLst>
                                      </p:cBhvr>
                                      <p:tavLst>
                                        <p:tav tm="0">
                                          <p:val>
                                            <p:strVal val="#ppt_h+1"/>
                                          </p:val>
                                        </p:tav>
                                        <p:tav tm="100000">
                                          <p:val>
                                            <p:strVal val="#ppt_y"/>
                                          </p:val>
                                        </p:tav>
                                      </p:tavLst>
                                    </p:anim>
                                    <p:animEffect transition="in" filter="fade">
                                      <p:cBhvr>
                                        <p:cTn id="5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8229600" cy="6096000"/>
          </a:xfrm>
        </p:spPr>
        <p:txBody>
          <a:bodyPr/>
          <a:lstStyle/>
          <a:p>
            <a:pPr algn="just" rtl="1">
              <a:buNone/>
            </a:pPr>
            <a:r>
              <a:rPr lang="ar-SA" sz="3600" dirty="0" smtClean="0">
                <a:solidFill>
                  <a:srgbClr val="FF0000"/>
                </a:solidFill>
              </a:rPr>
              <a:t>اما الأسماء العلمية</a:t>
            </a:r>
            <a:endParaRPr lang="en-US" sz="3600" dirty="0" smtClean="0">
              <a:solidFill>
                <a:srgbClr val="FF0000"/>
              </a:solidFill>
            </a:endParaRPr>
          </a:p>
          <a:p>
            <a:pPr marL="0" algn="just" rtl="1">
              <a:spcBef>
                <a:spcPts val="0"/>
              </a:spcBef>
              <a:buClr>
                <a:srgbClr val="00FF00"/>
              </a:buClr>
              <a:buSzPct val="100000"/>
              <a:buFont typeface="Wingdings" pitchFamily="2" charset="2"/>
              <a:buChar char="v"/>
            </a:pPr>
            <a:r>
              <a:rPr lang="ar-SA" dirty="0" smtClean="0"/>
              <a:t> فقد تنشأ بعضها من القدم من أصل يوناني </a:t>
            </a:r>
            <a:r>
              <a:rPr lang="en-US" dirty="0" smtClean="0">
                <a:solidFill>
                  <a:srgbClr val="FFFF00"/>
                </a:solidFill>
              </a:rPr>
              <a:t>Greek</a:t>
            </a:r>
            <a:r>
              <a:rPr lang="ar-SA" dirty="0" smtClean="0"/>
              <a:t> او لاتيني </a:t>
            </a:r>
            <a:r>
              <a:rPr lang="en-US" dirty="0" smtClean="0">
                <a:solidFill>
                  <a:srgbClr val="FFFF00"/>
                </a:solidFill>
              </a:rPr>
              <a:t>Latin</a:t>
            </a:r>
            <a:r>
              <a:rPr lang="ar-SA" dirty="0" smtClean="0"/>
              <a:t> وقد تعددت مذاهب وطرق التسمية وكثرت المناقشات حولها حتى وضع لينوس </a:t>
            </a:r>
            <a:r>
              <a:rPr lang="en-US" dirty="0" smtClean="0">
                <a:solidFill>
                  <a:srgbClr val="FFFF00"/>
                </a:solidFill>
              </a:rPr>
              <a:t>Linnaeus</a:t>
            </a:r>
            <a:r>
              <a:rPr lang="en-US" dirty="0" smtClean="0"/>
              <a:t> </a:t>
            </a:r>
            <a:r>
              <a:rPr lang="ar-SA" dirty="0" smtClean="0"/>
              <a:t> في مؤلفه الشهير " الأنواع النباتية" </a:t>
            </a:r>
            <a:r>
              <a:rPr lang="en-US" dirty="0" smtClean="0">
                <a:solidFill>
                  <a:srgbClr val="FFFF00"/>
                </a:solidFill>
              </a:rPr>
              <a:t>species</a:t>
            </a:r>
            <a:r>
              <a:rPr lang="en-US" dirty="0" smtClean="0"/>
              <a:t> </a:t>
            </a:r>
            <a:r>
              <a:rPr lang="en-US" dirty="0" err="1" smtClean="0">
                <a:solidFill>
                  <a:srgbClr val="FFFF00"/>
                </a:solidFill>
              </a:rPr>
              <a:t>plantarum</a:t>
            </a:r>
            <a:r>
              <a:rPr lang="en-US" dirty="0" smtClean="0"/>
              <a:t> </a:t>
            </a:r>
            <a:r>
              <a:rPr lang="ar-SA" dirty="0" smtClean="0"/>
              <a:t> . حيث حدد كيفية التسمية الثنائية الحديثة.</a:t>
            </a:r>
            <a:endParaRPr lang="en-US" dirty="0" smtClean="0"/>
          </a:p>
          <a:p>
            <a:pPr marL="0" algn="just" rtl="1">
              <a:spcBef>
                <a:spcPts val="0"/>
              </a:spcBef>
              <a:buClr>
                <a:srgbClr val="00FF00"/>
              </a:buClr>
              <a:buSzPct val="100000"/>
              <a:buNone/>
            </a:pPr>
            <a:endParaRPr lang="en-US" dirty="0" smtClean="0"/>
          </a:p>
          <a:p>
            <a:pPr marL="0" algn="just" rtl="1">
              <a:spcBef>
                <a:spcPts val="0"/>
              </a:spcBef>
              <a:buClr>
                <a:srgbClr val="00FF00"/>
              </a:buClr>
              <a:buSzPct val="100000"/>
              <a:buFont typeface="Wingdings" pitchFamily="2" charset="2"/>
              <a:buChar char="v"/>
            </a:pPr>
            <a:r>
              <a:rPr lang="ar-SA" dirty="0" smtClean="0"/>
              <a:t>في التسمية الحديثة يطلق اسم الجنس </a:t>
            </a:r>
            <a:r>
              <a:rPr lang="en-US" dirty="0" smtClean="0">
                <a:solidFill>
                  <a:srgbClr val="FFFF00"/>
                </a:solidFill>
              </a:rPr>
              <a:t>genus</a:t>
            </a:r>
            <a:r>
              <a:rPr lang="ar-SA" dirty="0" smtClean="0"/>
              <a:t> على مجموعة من الأفراد لها صفات متشابهه تتبعه اسم النوع </a:t>
            </a:r>
            <a:r>
              <a:rPr lang="en-US" dirty="0" smtClean="0">
                <a:solidFill>
                  <a:srgbClr val="FFFF00"/>
                </a:solidFill>
              </a:rPr>
              <a:t>species</a:t>
            </a:r>
            <a:r>
              <a:rPr lang="en-US" dirty="0" smtClean="0"/>
              <a:t> </a:t>
            </a:r>
            <a:r>
              <a:rPr lang="ar-SA" dirty="0" smtClean="0"/>
              <a:t> محدداً للنبات المقصود بالتسمية وبعض أسماء الأجناس تكون واضحة حتى للأفراد غير العلميين كالداتورة </a:t>
            </a:r>
            <a:r>
              <a:rPr lang="en-US" dirty="0" err="1" smtClean="0">
                <a:solidFill>
                  <a:srgbClr val="FFFF00"/>
                </a:solidFill>
              </a:rPr>
              <a:t>Datura</a:t>
            </a:r>
            <a:r>
              <a:rPr lang="ar-SA" dirty="0" smtClean="0"/>
              <a:t> من الجنس </a:t>
            </a:r>
            <a:r>
              <a:rPr lang="en-US" dirty="0" err="1" smtClean="0">
                <a:solidFill>
                  <a:srgbClr val="FFFF00"/>
                </a:solidFill>
              </a:rPr>
              <a:t>Datura</a:t>
            </a:r>
            <a:r>
              <a:rPr lang="ar-SA" dirty="0" smtClean="0"/>
              <a:t> والورد </a:t>
            </a:r>
            <a:r>
              <a:rPr lang="en-US" dirty="0" smtClean="0">
                <a:solidFill>
                  <a:srgbClr val="FFFF00"/>
                </a:solidFill>
              </a:rPr>
              <a:t>Rose</a:t>
            </a:r>
            <a:r>
              <a:rPr lang="en-US" dirty="0" smtClean="0"/>
              <a:t> </a:t>
            </a:r>
            <a:r>
              <a:rPr lang="ar-SA" dirty="0" smtClean="0"/>
              <a:t> من الجنس </a:t>
            </a:r>
            <a:r>
              <a:rPr lang="en-US" dirty="0" smtClean="0">
                <a:solidFill>
                  <a:srgbClr val="FFFF00"/>
                </a:solidFill>
              </a:rPr>
              <a:t>Rose</a:t>
            </a:r>
            <a:r>
              <a:rPr lang="en-US" dirty="0" smtClean="0"/>
              <a:t> </a:t>
            </a:r>
            <a:r>
              <a:rPr lang="ar-SA" dirty="0" smtClean="0"/>
              <a:t> والصنوبر من الجنس </a:t>
            </a:r>
            <a:r>
              <a:rPr lang="en-US" dirty="0" smtClean="0"/>
              <a:t>Pine</a:t>
            </a:r>
            <a:r>
              <a:rPr lang="ar-SA" dirty="0" smtClean="0"/>
              <a:t>. </a:t>
            </a:r>
            <a:endParaRPr lang="en-US" dirty="0" smtClean="0"/>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2625" y="914400"/>
            <a:ext cx="7772400" cy="5181600"/>
          </a:xfrm>
        </p:spPr>
        <p:txBody>
          <a:bodyPr/>
          <a:lstStyle/>
          <a:p>
            <a:pPr lvl="0" algn="just" rtl="1">
              <a:buNone/>
            </a:pPr>
            <a:r>
              <a:rPr lang="ar-SA" sz="3600" dirty="0" smtClean="0">
                <a:solidFill>
                  <a:srgbClr val="00FF00"/>
                </a:solidFill>
              </a:rPr>
              <a:t>مميزات وعيوب الاسماء العلمية:</a:t>
            </a:r>
          </a:p>
          <a:p>
            <a:pPr lvl="0" algn="just" rtl="1">
              <a:buNone/>
            </a:pPr>
            <a:r>
              <a:rPr lang="ar-SA" dirty="0" smtClean="0">
                <a:solidFill>
                  <a:srgbClr val="FF0000"/>
                </a:solidFill>
              </a:rPr>
              <a:t>مميزاتها:</a:t>
            </a:r>
            <a:endParaRPr lang="en-US" dirty="0" smtClean="0">
              <a:solidFill>
                <a:srgbClr val="FF0000"/>
              </a:solidFill>
            </a:endParaRPr>
          </a:p>
          <a:p>
            <a:pPr algn="just" rtl="1">
              <a:buNone/>
            </a:pPr>
            <a:r>
              <a:rPr lang="ar-SA" dirty="0" smtClean="0"/>
              <a:t>أنها موحدة في جميع انحاء العالم وتتميز بالدقة والنظام </a:t>
            </a:r>
            <a:endParaRPr lang="en-US" dirty="0" smtClean="0"/>
          </a:p>
          <a:p>
            <a:pPr algn="just" rtl="1">
              <a:buNone/>
            </a:pPr>
            <a:r>
              <a:rPr lang="ar-SA" dirty="0" smtClean="0">
                <a:solidFill>
                  <a:srgbClr val="FF0000"/>
                </a:solidFill>
              </a:rPr>
              <a:t>عيوبها</a:t>
            </a:r>
            <a:r>
              <a:rPr lang="ar-SA" dirty="0" smtClean="0"/>
              <a:t>:</a:t>
            </a:r>
            <a:endParaRPr lang="en-US" dirty="0" smtClean="0"/>
          </a:p>
          <a:p>
            <a:pPr algn="just" rtl="1">
              <a:buNone/>
            </a:pPr>
            <a:r>
              <a:rPr lang="ar-SA" dirty="0" smtClean="0"/>
              <a:t>صعوبة تعلمها وفهمها </a:t>
            </a:r>
          </a:p>
          <a:p>
            <a:pPr algn="just" rtl="1">
              <a:buNone/>
            </a:pPr>
            <a:r>
              <a:rPr lang="ar-SA" dirty="0" smtClean="0"/>
              <a:t>طول كلماتها </a:t>
            </a:r>
          </a:p>
          <a:p>
            <a:pPr algn="just" rtl="1">
              <a:buNone/>
            </a:pPr>
            <a:r>
              <a:rPr lang="ar-SA" dirty="0" smtClean="0"/>
              <a:t>وقعها الصعب على السمع </a:t>
            </a:r>
          </a:p>
          <a:p>
            <a:pPr algn="just" rtl="1">
              <a:buNone/>
            </a:pPr>
            <a:r>
              <a:rPr lang="ar-SA" dirty="0" smtClean="0"/>
              <a:t>علاوة على عدم التعرف عليها بسهولة.</a:t>
            </a:r>
            <a:endParaRPr lang="en-US" dirty="0" smtClean="0"/>
          </a:p>
          <a:p>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1" end="1"/>
                                            </p:txEl>
                                          </p:spTgt>
                                        </p:tgtEl>
                                      </p:cBhvr>
                                    </p:animEffect>
                                  </p:childTnLst>
                                </p:cTn>
                              </p:par>
                              <p:par>
                                <p:cTn id="21" presetID="54" presetClass="entr" presetSubtype="0" accel="10000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4"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5"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4" presetClass="entr" presetSubtype="0" accel="10000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500" fill="hold"/>
                                        <p:tgtEl>
                                          <p:spTgt spid="3">
                                            <p:txEl>
                                              <p:pRg st="3" end="3"/>
                                            </p:txEl>
                                          </p:spTgt>
                                        </p:tgtEl>
                                        <p:attrNameLst>
                                          <p:attrName>ppt_w</p:attrName>
                                        </p:attrNameLst>
                                      </p:cBhvr>
                                      <p:tavLst>
                                        <p:tav tm="0">
                                          <p:val>
                                            <p:strVal val="#ppt_w*0.05"/>
                                          </p:val>
                                        </p:tav>
                                        <p:tav tm="100000">
                                          <p:val>
                                            <p:strVal val="#ppt_w"/>
                                          </p:val>
                                        </p:tav>
                                      </p:tavLst>
                                    </p:anim>
                                    <p:anim calcmode="lin" valueType="num">
                                      <p:cBhvr>
                                        <p:cTn id="33" dur="5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4" dur="5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5" dur="500" fill="hold"/>
                                        <p:tgtEl>
                                          <p:spTgt spid="3">
                                            <p:txEl>
                                              <p:pRg st="3" end="3"/>
                                            </p:txEl>
                                          </p:spTgt>
                                        </p:tgtEl>
                                        <p:attrNameLst>
                                          <p:attrName>ppt_y</p:attrName>
                                        </p:attrNameLst>
                                      </p:cBhvr>
                                      <p:tavLst>
                                        <p:tav tm="0">
                                          <p:val>
                                            <p:strVal val="#ppt_y"/>
                                          </p:val>
                                        </p:tav>
                                        <p:tav tm="100000">
                                          <p:val>
                                            <p:strVal val="#ppt_y"/>
                                          </p:val>
                                        </p:tav>
                                      </p:tavLst>
                                    </p:anim>
                                    <p:animEffect transition="in" filter="fade">
                                      <p:cBhvr>
                                        <p:cTn id="36" dur="500"/>
                                        <p:tgtEl>
                                          <p:spTgt spid="3">
                                            <p:txEl>
                                              <p:pRg st="3" end="3"/>
                                            </p:txEl>
                                          </p:spTgt>
                                        </p:tgtEl>
                                      </p:cBhvr>
                                    </p:animEffect>
                                  </p:childTnLst>
                                </p:cTn>
                              </p:par>
                              <p:par>
                                <p:cTn id="37" presetID="54" presetClass="entr" presetSubtype="0" accel="100000" fill="hold"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0"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1"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2"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3" dur="500"/>
                                        <p:tgtEl>
                                          <p:spTgt spid="3">
                                            <p:txEl>
                                              <p:pRg st="4" end="4"/>
                                            </p:txEl>
                                          </p:spTgt>
                                        </p:tgtEl>
                                      </p:cBhvr>
                                    </p:animEffect>
                                  </p:childTnLst>
                                </p:cTn>
                              </p:par>
                              <p:par>
                                <p:cTn id="44" presetID="54" presetClass="entr" presetSubtype="0" accel="100000" fill="hold" nodeType="with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47"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48"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49"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0" dur="500"/>
                                        <p:tgtEl>
                                          <p:spTgt spid="3">
                                            <p:txEl>
                                              <p:pRg st="5" end="5"/>
                                            </p:txEl>
                                          </p:spTgt>
                                        </p:tgtEl>
                                      </p:cBhvr>
                                    </p:animEffect>
                                  </p:childTnLst>
                                </p:cTn>
                              </p:par>
                              <p:par>
                                <p:cTn id="51" presetID="54" presetClass="entr" presetSubtype="0" accel="10000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 calcmode="lin" valueType="num">
                                      <p:cBhvr>
                                        <p:cTn id="53"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54"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55"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56"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57" dur="500"/>
                                        <p:tgtEl>
                                          <p:spTgt spid="3">
                                            <p:txEl>
                                              <p:pRg st="6" end="6"/>
                                            </p:txEl>
                                          </p:spTgt>
                                        </p:tgtEl>
                                      </p:cBhvr>
                                    </p:animEffect>
                                  </p:childTnLst>
                                </p:cTn>
                              </p:par>
                              <p:par>
                                <p:cTn id="58" presetID="54" presetClass="entr" presetSubtype="0" accel="100000" fill="hold" nodeType="with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p:cTn id="60" dur="500" fill="hold"/>
                                        <p:tgtEl>
                                          <p:spTgt spid="3">
                                            <p:txEl>
                                              <p:pRg st="7" end="7"/>
                                            </p:txEl>
                                          </p:spTgt>
                                        </p:tgtEl>
                                        <p:attrNameLst>
                                          <p:attrName>ppt_w</p:attrName>
                                        </p:attrNameLst>
                                      </p:cBhvr>
                                      <p:tavLst>
                                        <p:tav tm="0">
                                          <p:val>
                                            <p:strVal val="#ppt_w*0.05"/>
                                          </p:val>
                                        </p:tav>
                                        <p:tav tm="100000">
                                          <p:val>
                                            <p:strVal val="#ppt_w"/>
                                          </p:val>
                                        </p:tav>
                                      </p:tavLst>
                                    </p:anim>
                                    <p:anim calcmode="lin" valueType="num">
                                      <p:cBhvr>
                                        <p:cTn id="61" dur="5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62" dur="5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63" dur="500" fill="hold"/>
                                        <p:tgtEl>
                                          <p:spTgt spid="3">
                                            <p:txEl>
                                              <p:pRg st="7" end="7"/>
                                            </p:txEl>
                                          </p:spTgt>
                                        </p:tgtEl>
                                        <p:attrNameLst>
                                          <p:attrName>ppt_y</p:attrName>
                                        </p:attrNameLst>
                                      </p:cBhvr>
                                      <p:tavLst>
                                        <p:tav tm="0">
                                          <p:val>
                                            <p:strVal val="#ppt_y"/>
                                          </p:val>
                                        </p:tav>
                                        <p:tav tm="100000">
                                          <p:val>
                                            <p:strVal val="#ppt_y"/>
                                          </p:val>
                                        </p:tav>
                                      </p:tavLst>
                                    </p:anim>
                                    <p:animEffect transition="in" filter="fade">
                                      <p:cBhvr>
                                        <p:cTn id="6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1000" y="304800"/>
            <a:ext cx="8153400" cy="6096000"/>
          </a:xfrm>
        </p:spPr>
        <p:txBody>
          <a:bodyPr/>
          <a:lstStyle/>
          <a:p>
            <a:pPr marL="0" algn="just" rtl="1">
              <a:spcBef>
                <a:spcPts val="0"/>
              </a:spcBef>
              <a:buNone/>
            </a:pPr>
            <a:r>
              <a:rPr lang="ar-SA" sz="3600" dirty="0" smtClean="0">
                <a:solidFill>
                  <a:srgbClr val="FFFF00"/>
                </a:solidFill>
              </a:rPr>
              <a:t>اطلق اسم الاجناس كما يأتي:</a:t>
            </a:r>
            <a:endParaRPr lang="en-US" sz="3600" dirty="0" smtClean="0">
              <a:solidFill>
                <a:srgbClr val="FFFF00"/>
              </a:solidFill>
            </a:endParaRPr>
          </a:p>
          <a:p>
            <a:pPr marL="0" algn="just" rtl="1">
              <a:spcBef>
                <a:spcPts val="0"/>
              </a:spcBef>
              <a:buClr>
                <a:srgbClr val="00FF00"/>
              </a:buClr>
              <a:buSzPct val="100000"/>
              <a:buFont typeface="Wingdings" pitchFamily="2" charset="2"/>
              <a:buChar char="Ø"/>
            </a:pPr>
            <a:r>
              <a:rPr lang="ar-SA" dirty="0" smtClean="0"/>
              <a:t>قد يكون  ذا اصل خيالي مرتبط بالأساطير القديمة مثل جنس الكاكاو </a:t>
            </a:r>
            <a:r>
              <a:rPr lang="en-US" dirty="0" err="1" smtClean="0">
                <a:solidFill>
                  <a:srgbClr val="FF0000"/>
                </a:solidFill>
              </a:rPr>
              <a:t>Theobroma</a:t>
            </a:r>
            <a:r>
              <a:rPr lang="ar-SA" dirty="0" smtClean="0"/>
              <a:t> معناه غذاء الآلهة</a:t>
            </a:r>
            <a:r>
              <a:rPr lang="en-US" dirty="0" smtClean="0"/>
              <a:t>.</a:t>
            </a:r>
          </a:p>
          <a:p>
            <a:pPr marL="0" algn="just" rtl="1">
              <a:spcBef>
                <a:spcPts val="0"/>
              </a:spcBef>
              <a:buClr>
                <a:srgbClr val="00FF00"/>
              </a:buClr>
              <a:buSzPct val="100000"/>
              <a:buFont typeface="Wingdings" pitchFamily="2" charset="2"/>
              <a:buChar char="Ø"/>
            </a:pPr>
            <a:r>
              <a:rPr lang="ar-SA" dirty="0" smtClean="0"/>
              <a:t>قد يعبر اسم الجنس عن صفة مميزة مثل : جنس البرسيم </a:t>
            </a:r>
            <a:r>
              <a:rPr lang="en-US" dirty="0" err="1" smtClean="0">
                <a:solidFill>
                  <a:srgbClr val="FF0000"/>
                </a:solidFill>
              </a:rPr>
              <a:t>Trifolium</a:t>
            </a:r>
            <a:r>
              <a:rPr lang="ar-SA" dirty="0" smtClean="0"/>
              <a:t> والذي يعني ثلاثي الوريقات</a:t>
            </a:r>
            <a:r>
              <a:rPr lang="en-US" dirty="0" smtClean="0"/>
              <a:t>.</a:t>
            </a:r>
          </a:p>
          <a:p>
            <a:pPr marL="0" algn="just" rtl="1">
              <a:spcBef>
                <a:spcPts val="0"/>
              </a:spcBef>
              <a:buClr>
                <a:srgbClr val="00FF00"/>
              </a:buClr>
              <a:buSzPct val="100000"/>
              <a:buFont typeface="Wingdings" pitchFamily="2" charset="2"/>
              <a:buChar char="Ø"/>
            </a:pPr>
            <a:r>
              <a:rPr lang="ar-SA" dirty="0" smtClean="0"/>
              <a:t>قد يعبر اسم الجنس تكريماً لذكرى بعض العلماء كما في جنس سيزالبينيا </a:t>
            </a:r>
            <a:r>
              <a:rPr lang="en-US" dirty="0" err="1" smtClean="0">
                <a:solidFill>
                  <a:srgbClr val="FF0000"/>
                </a:solidFill>
              </a:rPr>
              <a:t>Caesalpinia</a:t>
            </a:r>
            <a:r>
              <a:rPr lang="ar-SA" dirty="0" smtClean="0"/>
              <a:t> او </a:t>
            </a:r>
            <a:r>
              <a:rPr lang="en-US" dirty="0" smtClean="0">
                <a:solidFill>
                  <a:srgbClr val="FF0000"/>
                </a:solidFill>
              </a:rPr>
              <a:t>Bauhinia</a:t>
            </a:r>
            <a:r>
              <a:rPr lang="en-US" dirty="0" smtClean="0"/>
              <a:t> , </a:t>
            </a:r>
            <a:r>
              <a:rPr lang="en-US" dirty="0" err="1" smtClean="0">
                <a:solidFill>
                  <a:srgbClr val="FF0000"/>
                </a:solidFill>
              </a:rPr>
              <a:t>Avicennia</a:t>
            </a:r>
            <a:r>
              <a:rPr lang="en-US" dirty="0" smtClean="0"/>
              <a:t> , </a:t>
            </a:r>
            <a:r>
              <a:rPr lang="en-US" dirty="0" err="1" smtClean="0">
                <a:solidFill>
                  <a:srgbClr val="FF0000"/>
                </a:solidFill>
              </a:rPr>
              <a:t>Rhazya</a:t>
            </a:r>
            <a:r>
              <a:rPr lang="ar-SA" dirty="0" smtClean="0"/>
              <a:t>....الخ</a:t>
            </a:r>
            <a:endParaRPr lang="en-US" dirty="0" smtClean="0"/>
          </a:p>
          <a:p>
            <a:pPr marL="0" lvl="0" algn="just" rtl="1">
              <a:spcBef>
                <a:spcPts val="0"/>
              </a:spcBef>
              <a:buNone/>
            </a:pPr>
            <a:r>
              <a:rPr lang="ar-SA" dirty="0" smtClean="0"/>
              <a:t>ويكتب الحرف الأول من اسم الجنس كبير </a:t>
            </a:r>
            <a:r>
              <a:rPr lang="en-US" dirty="0" smtClean="0">
                <a:solidFill>
                  <a:srgbClr val="FFC000"/>
                </a:solidFill>
              </a:rPr>
              <a:t>capital</a:t>
            </a:r>
            <a:r>
              <a:rPr lang="en-US" dirty="0" smtClean="0"/>
              <a:t> </a:t>
            </a:r>
            <a:r>
              <a:rPr lang="en-US" dirty="0" smtClean="0">
                <a:solidFill>
                  <a:srgbClr val="FFC000"/>
                </a:solidFill>
              </a:rPr>
              <a:t>letter</a:t>
            </a:r>
            <a:r>
              <a:rPr lang="ar-SA" dirty="0" smtClean="0"/>
              <a:t> ، الا اذا كانت تلك الأسماء مأخوذة عن الإسم الدارج كم في اجناس عرق الطيب </a:t>
            </a:r>
            <a:r>
              <a:rPr lang="en-US" dirty="0" smtClean="0">
                <a:solidFill>
                  <a:srgbClr val="FF0000"/>
                </a:solidFill>
              </a:rPr>
              <a:t>Iris</a:t>
            </a:r>
            <a:r>
              <a:rPr lang="ar-SA" dirty="0" smtClean="0"/>
              <a:t> والزعفران </a:t>
            </a:r>
            <a:r>
              <a:rPr lang="en-US" dirty="0" smtClean="0">
                <a:solidFill>
                  <a:srgbClr val="FF0000"/>
                </a:solidFill>
              </a:rPr>
              <a:t>crocus</a:t>
            </a:r>
            <a:r>
              <a:rPr lang="ar-SA" dirty="0" smtClean="0"/>
              <a:t> فيكتب الحرف الأول صغيراً ، ولكن لا يأخذ الإتجاه الحديث في علم التسمية بهذا الرأي وعلى ذلك تكتب الحروف الأولى من أسماء جميع الأسماء كبيرة.</a:t>
            </a:r>
            <a:endParaRPr lang="en-US" dirty="0" smtClean="0"/>
          </a:p>
          <a:p>
            <a:pPr algn="just" rtl="1"/>
            <a:endParaRPr lang="en-US"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Scale>
                                      <p:cBhvr>
                                        <p:cTn id="7" dur="1000" decel="50000" fill="hold">
                                          <p:stCondLst>
                                            <p:cond delay="0"/>
                                          </p:stCondLst>
                                        </p:cTn>
                                        <p:tgtEl>
                                          <p:spTgt spid="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
                                            <p:txEl>
                                              <p:pRg st="0" end="0"/>
                                            </p:txEl>
                                          </p:spTgt>
                                        </p:tgtEl>
                                        <p:attrNameLst>
                                          <p:attrName>ppt_x</p:attrName>
                                          <p:attrName>ppt_y</p:attrName>
                                        </p:attrNameLst>
                                      </p:cBhvr>
                                    </p:animMotion>
                                    <p:animEffect transition="in" filter="fade">
                                      <p:cBhvr>
                                        <p:cTn id="9" dur="10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8" presetClass="entr" presetSubtype="0" accel="10000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strVal val="#ppt_w*2.5"/>
                                          </p:val>
                                        </p:tav>
                                        <p:tav tm="100000">
                                          <p:val>
                                            <p:strVal val="#ppt_w"/>
                                          </p:val>
                                        </p:tav>
                                      </p:tavLst>
                                    </p:anim>
                                    <p:anim calcmode="lin" valueType="num">
                                      <p:cBhvr>
                                        <p:cTn id="15" dur="500" fill="hold"/>
                                        <p:tgtEl>
                                          <p:spTgt spid="5">
                                            <p:txEl>
                                              <p:pRg st="1" end="1"/>
                                            </p:txEl>
                                          </p:spTgt>
                                        </p:tgtEl>
                                        <p:attrNameLst>
                                          <p:attrName>ppt_h</p:attrName>
                                        </p:attrNameLst>
                                      </p:cBhvr>
                                      <p:tavLst>
                                        <p:tav tm="0">
                                          <p:val>
                                            <p:strVal val="#ppt_h*0.01"/>
                                          </p:val>
                                        </p:tav>
                                        <p:tav tm="100000">
                                          <p:val>
                                            <p:strVal val="#ppt_h"/>
                                          </p:val>
                                        </p:tav>
                                      </p:tavLst>
                                    </p:anim>
                                    <p:anim calcmode="lin" valueType="num">
                                      <p:cBhvr>
                                        <p:cTn id="16"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7" dur="500" fill="hold"/>
                                        <p:tgtEl>
                                          <p:spTgt spid="5">
                                            <p:txEl>
                                              <p:pRg st="1" end="1"/>
                                            </p:txEl>
                                          </p:spTgt>
                                        </p:tgtEl>
                                        <p:attrNameLst>
                                          <p:attrName>ppt_y</p:attrName>
                                        </p:attrNameLst>
                                      </p:cBhvr>
                                      <p:tavLst>
                                        <p:tav tm="0">
                                          <p:val>
                                            <p:strVal val="#ppt_h+1"/>
                                          </p:val>
                                        </p:tav>
                                        <p:tav tm="100000">
                                          <p:val>
                                            <p:strVal val="#ppt_y"/>
                                          </p:val>
                                        </p:tav>
                                      </p:tavLst>
                                    </p:anim>
                                    <p:animEffect transition="in" filter="fade">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8" presetClass="entr" presetSubtype="0" accel="100000" fill="hold"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p:cTn id="29" dur="500" fill="hold"/>
                                        <p:tgtEl>
                                          <p:spTgt spid="5">
                                            <p:txEl>
                                              <p:pRg st="3" end="3"/>
                                            </p:txEl>
                                          </p:spTgt>
                                        </p:tgtEl>
                                        <p:attrNameLst>
                                          <p:attrName>ppt_w</p:attrName>
                                        </p:attrNameLst>
                                      </p:cBhvr>
                                      <p:tavLst>
                                        <p:tav tm="0">
                                          <p:val>
                                            <p:strVal val="#ppt_w*2.5"/>
                                          </p:val>
                                        </p:tav>
                                        <p:tav tm="100000">
                                          <p:val>
                                            <p:strVal val="#ppt_w"/>
                                          </p:val>
                                        </p:tav>
                                      </p:tavLst>
                                    </p:anim>
                                    <p:anim calcmode="lin" valueType="num">
                                      <p:cBhvr>
                                        <p:cTn id="30" dur="500" fill="hold"/>
                                        <p:tgtEl>
                                          <p:spTgt spid="5">
                                            <p:txEl>
                                              <p:pRg st="3" end="3"/>
                                            </p:txEl>
                                          </p:spTgt>
                                        </p:tgtEl>
                                        <p:attrNameLst>
                                          <p:attrName>ppt_h</p:attrName>
                                        </p:attrNameLst>
                                      </p:cBhvr>
                                      <p:tavLst>
                                        <p:tav tm="0">
                                          <p:val>
                                            <p:strVal val="#ppt_h*0.01"/>
                                          </p:val>
                                        </p:tav>
                                        <p:tav tm="100000">
                                          <p:val>
                                            <p:strVal val="#ppt_h"/>
                                          </p:val>
                                        </p:tav>
                                      </p:tavLst>
                                    </p:anim>
                                    <p:anim calcmode="lin" valueType="num">
                                      <p:cBhvr>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5">
                                            <p:txEl>
                                              <p:pRg st="3" end="3"/>
                                            </p:txEl>
                                          </p:spTgt>
                                        </p:tgtEl>
                                        <p:attrNameLst>
                                          <p:attrName>ppt_y</p:attrName>
                                        </p:attrNameLst>
                                      </p:cBhvr>
                                      <p:tavLst>
                                        <p:tav tm="0">
                                          <p:val>
                                            <p:strVal val="#ppt_h+1"/>
                                          </p:val>
                                        </p:tav>
                                        <p:tav tm="100000">
                                          <p:val>
                                            <p:strVal val="#ppt_y"/>
                                          </p:val>
                                        </p:tav>
                                      </p:tavLst>
                                    </p:anim>
                                    <p:animEffect transition="in" filter="fade">
                                      <p:cBhvr>
                                        <p:cTn id="33" dur="500"/>
                                        <p:tgtEl>
                                          <p:spTgt spid="5">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4" presetClass="entr" presetSubtype="0" accel="100000" fill="hold" nodeType="clickEffect">
                                  <p:stCondLst>
                                    <p:cond delay="0"/>
                                  </p:stCondLst>
                                  <p:childTnLst>
                                    <p:set>
                                      <p:cBhvr>
                                        <p:cTn id="37" dur="1" fill="hold">
                                          <p:stCondLst>
                                            <p:cond delay="0"/>
                                          </p:stCondLst>
                                        </p:cTn>
                                        <p:tgtEl>
                                          <p:spTgt spid="5">
                                            <p:txEl>
                                              <p:pRg st="4" end="4"/>
                                            </p:txEl>
                                          </p:spTgt>
                                        </p:tgtEl>
                                        <p:attrNameLst>
                                          <p:attrName>style.visibility</p:attrName>
                                        </p:attrNameLst>
                                      </p:cBhvr>
                                      <p:to>
                                        <p:strVal val="visible"/>
                                      </p:to>
                                    </p:set>
                                    <p:anim calcmode="lin" valueType="num">
                                      <p:cBhvr>
                                        <p:cTn id="38" dur="500" fill="hold"/>
                                        <p:tgtEl>
                                          <p:spTgt spid="5">
                                            <p:txEl>
                                              <p:pRg st="4" end="4"/>
                                            </p:txEl>
                                          </p:spTgt>
                                        </p:tgtEl>
                                        <p:attrNameLst>
                                          <p:attrName>ppt_w</p:attrName>
                                        </p:attrNameLst>
                                      </p:cBhvr>
                                      <p:tavLst>
                                        <p:tav tm="0">
                                          <p:val>
                                            <p:strVal val="#ppt_w*0.05"/>
                                          </p:val>
                                        </p:tav>
                                        <p:tav tm="100000">
                                          <p:val>
                                            <p:strVal val="#ppt_w"/>
                                          </p:val>
                                        </p:tav>
                                      </p:tavLst>
                                    </p:anim>
                                    <p:anim calcmode="lin" valueType="num">
                                      <p:cBhvr>
                                        <p:cTn id="39" dur="500" fill="hold"/>
                                        <p:tgtEl>
                                          <p:spTgt spid="5">
                                            <p:txEl>
                                              <p:pRg st="4" end="4"/>
                                            </p:txEl>
                                          </p:spTgt>
                                        </p:tgtEl>
                                        <p:attrNameLst>
                                          <p:attrName>ppt_h</p:attrName>
                                        </p:attrNameLst>
                                      </p:cBhvr>
                                      <p:tavLst>
                                        <p:tav tm="0">
                                          <p:val>
                                            <p:strVal val="#ppt_h"/>
                                          </p:val>
                                        </p:tav>
                                        <p:tav tm="100000">
                                          <p:val>
                                            <p:strVal val="#ppt_h"/>
                                          </p:val>
                                        </p:tav>
                                      </p:tavLst>
                                    </p:anim>
                                    <p:anim calcmode="lin" valueType="num">
                                      <p:cBhvr>
                                        <p:cTn id="40" dur="500" fill="hold"/>
                                        <p:tgtEl>
                                          <p:spTgt spid="5">
                                            <p:txEl>
                                              <p:pRg st="4" end="4"/>
                                            </p:txEl>
                                          </p:spTgt>
                                        </p:tgtEl>
                                        <p:attrNameLst>
                                          <p:attrName>ppt_x</p:attrName>
                                        </p:attrNameLst>
                                      </p:cBhvr>
                                      <p:tavLst>
                                        <p:tav tm="0">
                                          <p:val>
                                            <p:strVal val="#ppt_x-.2"/>
                                          </p:val>
                                        </p:tav>
                                        <p:tav tm="100000">
                                          <p:val>
                                            <p:strVal val="#ppt_x"/>
                                          </p:val>
                                        </p:tav>
                                      </p:tavLst>
                                    </p:anim>
                                    <p:anim calcmode="lin" valueType="num">
                                      <p:cBhvr>
                                        <p:cTn id="41" dur="500" fill="hold"/>
                                        <p:tgtEl>
                                          <p:spTgt spid="5">
                                            <p:txEl>
                                              <p:pRg st="4" end="4"/>
                                            </p:txEl>
                                          </p:spTgt>
                                        </p:tgtEl>
                                        <p:attrNameLst>
                                          <p:attrName>ppt_y</p:attrName>
                                        </p:attrNameLst>
                                      </p:cBhvr>
                                      <p:tavLst>
                                        <p:tav tm="0">
                                          <p:val>
                                            <p:strVal val="#ppt_y"/>
                                          </p:val>
                                        </p:tav>
                                        <p:tav tm="100000">
                                          <p:val>
                                            <p:strVal val="#ppt_y"/>
                                          </p:val>
                                        </p:tav>
                                      </p:tavLst>
                                    </p:anim>
                                    <p:animEffect transition="in" filter="fade">
                                      <p:cBhvr>
                                        <p:cTn id="4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entation for science fair project">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cs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charset="0"/>
            <a:cs typeface="Times New Roman"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180BC2991256B4BBAB74A332D45CB4A" ma:contentTypeVersion="0" ma:contentTypeDescription="Create a new document." ma:contentTypeScope="" ma:versionID="884229b7f5633272ad59704c62e65e6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41D06D16-25A8-4DCC-98B8-D874555F46EE}">
  <ds:schemaRefs>
    <ds:schemaRef ds:uri="http://schemas.microsoft.com/office/2006/metadata/properties"/>
  </ds:schemaRefs>
</ds:datastoreItem>
</file>

<file path=customXml/itemProps2.xml><?xml version="1.0" encoding="utf-8"?>
<ds:datastoreItem xmlns:ds="http://schemas.openxmlformats.org/officeDocument/2006/customXml" ds:itemID="{20E1E00E-0CA3-4D78-A844-2F1B95767217}">
  <ds:schemaRefs>
    <ds:schemaRef ds:uri="http://schemas.microsoft.com/sharepoint/v3/contenttype/forms"/>
  </ds:schemaRefs>
</ds:datastoreItem>
</file>

<file path=customXml/itemProps3.xml><?xml version="1.0" encoding="utf-8"?>
<ds:datastoreItem xmlns:ds="http://schemas.openxmlformats.org/officeDocument/2006/customXml" ds:itemID="{EA1EA8A2-7FD6-4800-B5F8-252D80D2D9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Presentation for science fair project</Template>
  <TotalTime>1300</TotalTime>
  <Words>1197</Words>
  <Application>Microsoft Office PowerPoint</Application>
  <PresentationFormat>On-screen Show (4:3)</PresentationFormat>
  <Paragraphs>121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Presentation for science fair project</vt:lpstr>
      <vt:lpstr>أساسيات  تصنيف نباتات زهرية   222 نبت</vt:lpstr>
      <vt:lpstr>رؤية ورسالة جامعة الملك سعود</vt:lpstr>
      <vt:lpstr>رؤية ورسالة كليه العلوم</vt:lpstr>
      <vt:lpstr>رؤية ورسالة قسم النبات والأحياء الدقيقة</vt:lpstr>
      <vt:lpstr>التسمية العلمية Nomenclatue</vt:lpstr>
      <vt:lpstr>Slide 6</vt:lpstr>
      <vt:lpstr>Slide 7</vt:lpstr>
      <vt:lpstr>Slide 8</vt:lpstr>
      <vt:lpstr>Slide 9</vt:lpstr>
      <vt:lpstr>Slide 10</vt:lpstr>
      <vt:lpstr>تاريخ وأصول التقسيم:</vt:lpstr>
      <vt:lpstr>Slide 12</vt:lpstr>
      <vt:lpstr>Slide 13</vt:lpstr>
      <vt:lpstr>Slide 14</vt:lpstr>
      <vt:lpstr>Slide 15</vt:lpstr>
      <vt:lpstr>Slide 16</vt:lpstr>
      <vt:lpstr>Slide 17</vt:lpstr>
      <vt:lpstr>Slide 18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fair project</dc:title>
  <dc:creator>Seham</dc:creator>
  <cp:lastModifiedBy>seham</cp:lastModifiedBy>
  <cp:revision>53</cp:revision>
  <cp:lastPrinted>1601-01-01T00:00:00Z</cp:lastPrinted>
  <dcterms:created xsi:type="dcterms:W3CDTF">2010-09-20T06:54:39Z</dcterms:created>
  <dcterms:modified xsi:type="dcterms:W3CDTF">2017-01-23T10:33:57Z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TC010756331033</vt:lpwstr>
  </property>
  <property fmtid="{D5CDD505-2E9C-101B-9397-08002B2CF9AE}" pid="3" name="ContentTypeId">
    <vt:lpwstr>0x0101009180BC2991256B4BBAB74A332D45CB4A</vt:lpwstr>
  </property>
</Properties>
</file>