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4"/>
  </p:sldMasterIdLst>
  <p:notesMasterIdLst>
    <p:notesMasterId r:id="rId26"/>
  </p:notesMasterIdLst>
  <p:handoutMasterIdLst>
    <p:handoutMasterId r:id="rId27"/>
  </p:handoutMasterIdLst>
  <p:sldIdLst>
    <p:sldId id="256" r:id="rId5"/>
    <p:sldId id="261" r:id="rId6"/>
    <p:sldId id="281" r:id="rId7"/>
    <p:sldId id="268" r:id="rId8"/>
    <p:sldId id="267" r:id="rId9"/>
    <p:sldId id="269" r:id="rId10"/>
    <p:sldId id="275" r:id="rId11"/>
    <p:sldId id="276" r:id="rId12"/>
    <p:sldId id="270" r:id="rId13"/>
    <p:sldId id="278" r:id="rId14"/>
    <p:sldId id="279" r:id="rId15"/>
    <p:sldId id="259" r:id="rId16"/>
    <p:sldId id="280" r:id="rId17"/>
    <p:sldId id="260" r:id="rId18"/>
    <p:sldId id="271" r:id="rId19"/>
    <p:sldId id="262" r:id="rId20"/>
    <p:sldId id="263" r:id="rId21"/>
    <p:sldId id="272" r:id="rId22"/>
    <p:sldId id="266" r:id="rId23"/>
    <p:sldId id="273" r:id="rId24"/>
    <p:sldId id="274" r:id="rId25"/>
  </p:sldIdLst>
  <p:sldSz cx="9144000" cy="6858000" type="screen4x3"/>
  <p:notesSz cx="6858000" cy="9144000"/>
  <p:defaultTextStyle>
    <a:defPPr>
      <a:defRPr lang="en-US"/>
    </a:defPPr>
    <a:lvl1pPr algn="l" rtl="0" fontAlgn="base">
      <a:spcBef>
        <a:spcPct val="0"/>
      </a:spcBef>
      <a:spcAft>
        <a:spcPct val="0"/>
      </a:spcAft>
      <a:defRPr kumimoji="1" sz="2400" kern="1200">
        <a:solidFill>
          <a:schemeClr val="tx1"/>
        </a:solidFill>
        <a:latin typeface="Times New Roman" charset="0"/>
        <a:ea typeface="+mn-ea"/>
        <a:cs typeface="Times New Roman" charset="0"/>
      </a:defRPr>
    </a:lvl1pPr>
    <a:lvl2pPr marL="457200" algn="l" rtl="0" fontAlgn="base">
      <a:spcBef>
        <a:spcPct val="0"/>
      </a:spcBef>
      <a:spcAft>
        <a:spcPct val="0"/>
      </a:spcAft>
      <a:defRPr kumimoji="1" sz="2400" kern="1200">
        <a:solidFill>
          <a:schemeClr val="tx1"/>
        </a:solidFill>
        <a:latin typeface="Times New Roman" charset="0"/>
        <a:ea typeface="+mn-ea"/>
        <a:cs typeface="Times New Roman" charset="0"/>
      </a:defRPr>
    </a:lvl2pPr>
    <a:lvl3pPr marL="914400" algn="l" rtl="0" fontAlgn="base">
      <a:spcBef>
        <a:spcPct val="0"/>
      </a:spcBef>
      <a:spcAft>
        <a:spcPct val="0"/>
      </a:spcAft>
      <a:defRPr kumimoji="1" sz="2400" kern="1200">
        <a:solidFill>
          <a:schemeClr val="tx1"/>
        </a:solidFill>
        <a:latin typeface="Times New Roman" charset="0"/>
        <a:ea typeface="+mn-ea"/>
        <a:cs typeface="Times New Roman" charset="0"/>
      </a:defRPr>
    </a:lvl3pPr>
    <a:lvl4pPr marL="1371600" algn="l" rtl="0" fontAlgn="base">
      <a:spcBef>
        <a:spcPct val="0"/>
      </a:spcBef>
      <a:spcAft>
        <a:spcPct val="0"/>
      </a:spcAft>
      <a:defRPr kumimoji="1" sz="2400" kern="1200">
        <a:solidFill>
          <a:schemeClr val="tx1"/>
        </a:solidFill>
        <a:latin typeface="Times New Roman" charset="0"/>
        <a:ea typeface="+mn-ea"/>
        <a:cs typeface="Times New Roman" charset="0"/>
      </a:defRPr>
    </a:lvl4pPr>
    <a:lvl5pPr marL="1828800" algn="l" rtl="0" fontAlgn="base">
      <a:spcBef>
        <a:spcPct val="0"/>
      </a:spcBef>
      <a:spcAft>
        <a:spcPct val="0"/>
      </a:spcAft>
      <a:defRPr kumimoji="1" sz="2400" kern="1200">
        <a:solidFill>
          <a:schemeClr val="tx1"/>
        </a:solidFill>
        <a:latin typeface="Times New Roman" charset="0"/>
        <a:ea typeface="+mn-ea"/>
        <a:cs typeface="Times New Roman" charset="0"/>
      </a:defRPr>
    </a:lvl5pPr>
    <a:lvl6pPr marL="2286000" algn="l" defTabSz="914400" rtl="0" eaLnBrk="1" latinLnBrk="0" hangingPunct="1">
      <a:defRPr kumimoji="1" sz="2400" kern="1200">
        <a:solidFill>
          <a:schemeClr val="tx1"/>
        </a:solidFill>
        <a:latin typeface="Times New Roman" charset="0"/>
        <a:ea typeface="+mn-ea"/>
        <a:cs typeface="Times New Roman" charset="0"/>
      </a:defRPr>
    </a:lvl6pPr>
    <a:lvl7pPr marL="2743200" algn="l" defTabSz="914400" rtl="0" eaLnBrk="1" latinLnBrk="0" hangingPunct="1">
      <a:defRPr kumimoji="1" sz="2400" kern="1200">
        <a:solidFill>
          <a:schemeClr val="tx1"/>
        </a:solidFill>
        <a:latin typeface="Times New Roman" charset="0"/>
        <a:ea typeface="+mn-ea"/>
        <a:cs typeface="Times New Roman" charset="0"/>
      </a:defRPr>
    </a:lvl7pPr>
    <a:lvl8pPr marL="3200400" algn="l" defTabSz="914400" rtl="0" eaLnBrk="1" latinLnBrk="0" hangingPunct="1">
      <a:defRPr kumimoji="1" sz="2400" kern="1200">
        <a:solidFill>
          <a:schemeClr val="tx1"/>
        </a:solidFill>
        <a:latin typeface="Times New Roman" charset="0"/>
        <a:ea typeface="+mn-ea"/>
        <a:cs typeface="Times New Roman" charset="0"/>
      </a:defRPr>
    </a:lvl8pPr>
    <a:lvl9pPr marL="3657600" algn="l" defTabSz="914400" rtl="0" eaLnBrk="1" latinLnBrk="0" hangingPunct="1">
      <a:defRPr kumimoji="1" sz="2400" kern="1200">
        <a:solidFill>
          <a:schemeClr val="tx1"/>
        </a:solidFill>
        <a:latin typeface="Times New Roman" charset="0"/>
        <a:ea typeface="+mn-ea"/>
        <a:cs typeface="Times New Roman"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ic Herzog"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FF66"/>
    <a:srgbClr val="FFCC00"/>
    <a:srgbClr val="00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6784" autoAdjust="0"/>
    <p:restoredTop sz="94727" autoAdjust="0"/>
  </p:normalViewPr>
  <p:slideViewPr>
    <p:cSldViewPr>
      <p:cViewPr varScale="1">
        <p:scale>
          <a:sx n="67" d="100"/>
          <a:sy n="67" d="100"/>
        </p:scale>
        <p:origin x="-124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838"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3074"/>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kumimoji="0" sz="1200"/>
            </a:lvl1pPr>
          </a:lstStyle>
          <a:p>
            <a:endParaRPr lang="en-US"/>
          </a:p>
        </p:txBody>
      </p:sp>
      <p:sp>
        <p:nvSpPr>
          <p:cNvPr id="15363" name="Rectangle 3075"/>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kumimoji="0" sz="1200"/>
            </a:lvl1pPr>
          </a:lstStyle>
          <a:p>
            <a:endParaRPr lang="en-US"/>
          </a:p>
        </p:txBody>
      </p:sp>
      <p:sp>
        <p:nvSpPr>
          <p:cNvPr id="15364" name="Rectangle 3076"/>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kumimoji="0" sz="1200"/>
            </a:lvl1pPr>
          </a:lstStyle>
          <a:p>
            <a:endParaRPr lang="en-US"/>
          </a:p>
        </p:txBody>
      </p:sp>
      <p:sp>
        <p:nvSpPr>
          <p:cNvPr id="15365" name="Rectangle 3077"/>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kumimoji="0" sz="1200"/>
            </a:lvl1pPr>
          </a:lstStyle>
          <a:p>
            <a:fld id="{A3EC6019-934A-4DE0-A613-15CA80B3B9E6}"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026"/>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kumimoji="0" sz="1200"/>
            </a:lvl1pPr>
          </a:lstStyle>
          <a:p>
            <a:endParaRPr lang="en-US"/>
          </a:p>
        </p:txBody>
      </p:sp>
      <p:sp>
        <p:nvSpPr>
          <p:cNvPr id="17411" name="Rectangle 1027"/>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kumimoji="0" sz="1200"/>
            </a:lvl1pPr>
          </a:lstStyle>
          <a:p>
            <a:endParaRPr lang="en-US"/>
          </a:p>
        </p:txBody>
      </p:sp>
      <p:sp>
        <p:nvSpPr>
          <p:cNvPr id="17412"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7413" name="Rectangle 1029"/>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1030"/>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kumimoji="0" sz="1200"/>
            </a:lvl1pPr>
          </a:lstStyle>
          <a:p>
            <a:endParaRPr lang="en-US"/>
          </a:p>
        </p:txBody>
      </p:sp>
      <p:sp>
        <p:nvSpPr>
          <p:cNvPr id="17415" name="Rectangle 1031"/>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kumimoji="0" sz="1200"/>
            </a:lvl1pPr>
          </a:lstStyle>
          <a:p>
            <a:fld id="{63404F60-892B-4A4B-9BB3-F11072AFFDC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charset="0"/>
        <a:ea typeface="+mn-ea"/>
        <a:cs typeface="Times New Roman" charset="0"/>
      </a:defRPr>
    </a:lvl1pPr>
    <a:lvl2pPr marL="457200" algn="l" rtl="0" fontAlgn="base">
      <a:spcBef>
        <a:spcPct val="30000"/>
      </a:spcBef>
      <a:spcAft>
        <a:spcPct val="0"/>
      </a:spcAft>
      <a:defRPr kumimoji="1" sz="1200" kern="1200">
        <a:solidFill>
          <a:schemeClr val="tx1"/>
        </a:solidFill>
        <a:latin typeface="Times New Roman" charset="0"/>
        <a:ea typeface="+mn-ea"/>
        <a:cs typeface="Times New Roman" charset="0"/>
      </a:defRPr>
    </a:lvl2pPr>
    <a:lvl3pPr marL="914400" algn="l" rtl="0" fontAlgn="base">
      <a:spcBef>
        <a:spcPct val="30000"/>
      </a:spcBef>
      <a:spcAft>
        <a:spcPct val="0"/>
      </a:spcAft>
      <a:defRPr kumimoji="1" sz="1200" kern="1200">
        <a:solidFill>
          <a:schemeClr val="tx1"/>
        </a:solidFill>
        <a:latin typeface="Times New Roman" charset="0"/>
        <a:ea typeface="+mn-ea"/>
        <a:cs typeface="Times New Roman" charset="0"/>
      </a:defRPr>
    </a:lvl3pPr>
    <a:lvl4pPr marL="1371600" algn="l" rtl="0" fontAlgn="base">
      <a:spcBef>
        <a:spcPct val="30000"/>
      </a:spcBef>
      <a:spcAft>
        <a:spcPct val="0"/>
      </a:spcAft>
      <a:defRPr kumimoji="1" sz="1200" kern="1200">
        <a:solidFill>
          <a:schemeClr val="tx1"/>
        </a:solidFill>
        <a:latin typeface="Times New Roman" charset="0"/>
        <a:ea typeface="+mn-ea"/>
        <a:cs typeface="Times New Roman" charset="0"/>
      </a:defRPr>
    </a:lvl4pPr>
    <a:lvl5pPr marL="1828800" algn="l" rtl="0" fontAlgn="base">
      <a:spcBef>
        <a:spcPct val="30000"/>
      </a:spcBef>
      <a:spcAft>
        <a:spcPct val="0"/>
      </a:spcAft>
      <a:defRPr kumimoji="1" sz="1200" kern="1200">
        <a:solidFill>
          <a:schemeClr val="tx1"/>
        </a:solidFill>
        <a:latin typeface="Times New Roman" charset="0"/>
        <a:ea typeface="+mn-ea"/>
        <a:cs typeface="Times New Roman"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404F60-892B-4A4B-9BB3-F11072AFFDCD}"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482" name="Group 1026"/>
          <p:cNvGrpSpPr>
            <a:grpSpLocks/>
          </p:cNvGrpSpPr>
          <p:nvPr/>
        </p:nvGrpSpPr>
        <p:grpSpPr bwMode="auto">
          <a:xfrm>
            <a:off x="-7758113" y="1463675"/>
            <a:ext cx="16902113" cy="10795000"/>
            <a:chOff x="-4887" y="922"/>
            <a:chExt cx="10647" cy="6800"/>
          </a:xfrm>
        </p:grpSpPr>
        <p:sp>
          <p:nvSpPr>
            <p:cNvPr id="20483" name="Freeform 1027"/>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endParaRPr lang="en-US"/>
            </a:p>
          </p:txBody>
        </p:sp>
        <p:sp>
          <p:nvSpPr>
            <p:cNvPr id="20484" name="Arc 1028"/>
            <p:cNvSpPr>
              <a:spLocks/>
            </p:cNvSpPr>
            <p:nvPr/>
          </p:nvSpPr>
          <p:spPr bwMode="auto">
            <a:xfrm>
              <a:off x="-4887" y="922"/>
              <a:ext cx="8474" cy="6800"/>
            </a:xfrm>
            <a:custGeom>
              <a:avLst/>
              <a:gdLst>
                <a:gd name="G0" fmla="+- 21600 0 0"/>
                <a:gd name="G1" fmla="+- 21600 0 0"/>
                <a:gd name="G2" fmla="+- 21600 0 0"/>
                <a:gd name="T0" fmla="*/ 43200 w 43200"/>
                <a:gd name="T1" fmla="*/ 21600 h 43200"/>
                <a:gd name="T2" fmla="*/ 24979 w 43200"/>
                <a:gd name="T3" fmla="*/ 266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path>
                <a:path w="43200" h="43200" stroke="0"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lnTo>
                    <a:pt x="21600" y="21600"/>
                  </a:lnTo>
                  <a:close/>
                </a:path>
              </a:pathLst>
            </a:custGeom>
            <a:noFill/>
            <a:ln w="12700" cap="sq">
              <a:solidFill>
                <a:schemeClr val="folHlink"/>
              </a:solidFill>
              <a:round/>
              <a:headEnd type="none" w="sm" len="sm"/>
              <a:tailEnd type="none" w="sm" len="sm"/>
            </a:ln>
            <a:effectLst/>
          </p:spPr>
          <p:txBody>
            <a:bodyPr/>
            <a:lstStyle/>
            <a:p>
              <a:endParaRPr lang="en-US"/>
            </a:p>
          </p:txBody>
        </p:sp>
      </p:grpSp>
      <p:sp>
        <p:nvSpPr>
          <p:cNvPr id="20485" name="Rectangle 1029"/>
          <p:cNvSpPr>
            <a:spLocks noGrp="1" noChangeArrowheads="1"/>
          </p:cNvSpPr>
          <p:nvPr>
            <p:ph type="ctrTitle" sz="quarter"/>
          </p:nvPr>
        </p:nvSpPr>
        <p:spPr>
          <a:xfrm>
            <a:off x="1293813" y="762000"/>
            <a:ext cx="7772400" cy="1143000"/>
          </a:xfrm>
        </p:spPr>
        <p:txBody>
          <a:bodyPr anchor="b"/>
          <a:lstStyle>
            <a:lvl1pPr>
              <a:defRPr/>
            </a:lvl1pPr>
          </a:lstStyle>
          <a:p>
            <a:r>
              <a:rPr lang="en-US" smtClean="0"/>
              <a:t>Click to edit Master title style</a:t>
            </a:r>
            <a:endParaRPr lang="en-US"/>
          </a:p>
        </p:txBody>
      </p:sp>
      <p:sp>
        <p:nvSpPr>
          <p:cNvPr id="20486" name="Rectangle 1030"/>
          <p:cNvSpPr>
            <a:spLocks noGrp="1" noChangeArrowheads="1"/>
          </p:cNvSpPr>
          <p:nvPr>
            <p:ph type="subTitle" sz="quarter" idx="1"/>
          </p:nvPr>
        </p:nvSpPr>
        <p:spPr>
          <a:xfrm>
            <a:off x="3429000" y="2085975"/>
            <a:ext cx="5638800" cy="1038225"/>
          </a:xfrm>
        </p:spPr>
        <p:txBody>
          <a:bodyPr lIns="92075" rIns="92075"/>
          <a:lstStyle>
            <a:lvl1pPr marL="0" indent="0">
              <a:lnSpc>
                <a:spcPct val="70000"/>
              </a:lnSpc>
              <a:buFont typeface="Wingdings" pitchFamily="2" charset="2"/>
              <a:buNone/>
              <a:defRPr/>
            </a:lvl1pPr>
          </a:lstStyle>
          <a:p>
            <a:r>
              <a:rPr lang="en-US" smtClean="0"/>
              <a:t>Click to edit Master subtitle style</a:t>
            </a:r>
            <a:endParaRPr lang="en-US"/>
          </a:p>
        </p:txBody>
      </p:sp>
      <p:sp>
        <p:nvSpPr>
          <p:cNvPr id="20487" name="Rectangle 1031"/>
          <p:cNvSpPr>
            <a:spLocks noGrp="1" noChangeArrowheads="1"/>
          </p:cNvSpPr>
          <p:nvPr>
            <p:ph type="dt" sz="quarter" idx="2"/>
          </p:nvPr>
        </p:nvSpPr>
        <p:spPr/>
        <p:txBody>
          <a:bodyPr/>
          <a:lstStyle>
            <a:lvl1pPr>
              <a:defRPr/>
            </a:lvl1pPr>
          </a:lstStyle>
          <a:p>
            <a:endParaRPr lang="en-US"/>
          </a:p>
        </p:txBody>
      </p:sp>
      <p:sp>
        <p:nvSpPr>
          <p:cNvPr id="20488" name="Rectangle 1032"/>
          <p:cNvSpPr>
            <a:spLocks noGrp="1" noChangeArrowheads="1"/>
          </p:cNvSpPr>
          <p:nvPr>
            <p:ph type="ftr" sz="quarter" idx="3"/>
          </p:nvPr>
        </p:nvSpPr>
        <p:spPr>
          <a:xfrm>
            <a:off x="1295400" y="6365875"/>
            <a:ext cx="4267200" cy="457200"/>
          </a:xfrm>
        </p:spPr>
        <p:txBody>
          <a:bodyPr/>
          <a:lstStyle>
            <a:lvl1pPr>
              <a:defRPr/>
            </a:lvl1pPr>
          </a:lstStyle>
          <a:p>
            <a:endParaRPr lang="en-US"/>
          </a:p>
        </p:txBody>
      </p:sp>
      <p:sp>
        <p:nvSpPr>
          <p:cNvPr id="20489" name="Rectangle 1033"/>
          <p:cNvSpPr>
            <a:spLocks noGrp="1" noChangeArrowheads="1"/>
          </p:cNvSpPr>
          <p:nvPr>
            <p:ph type="sldNum" sz="quarter" idx="4"/>
          </p:nvPr>
        </p:nvSpPr>
        <p:spPr/>
        <p:txBody>
          <a:bodyPr/>
          <a:lstStyle>
            <a:lvl2pPr lvl="1">
              <a:defRPr>
                <a:latin typeface="+mn-lt"/>
              </a:defRPr>
            </a:lvl2pPr>
          </a:lstStyle>
          <a:p>
            <a:pPr lvl="1"/>
            <a:fld id="{9665C1BD-DAEB-4FA8-8E07-05FD209BF5B5}" type="slidenum">
              <a:rPr lang="en-US"/>
              <a:pPr lvl="1"/>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2pPr lvl="1">
              <a:defRPr/>
            </a:lvl2pPr>
          </a:lstStyle>
          <a:p>
            <a:pPr lvl="1"/>
            <a:fld id="{F99BF4C1-C24A-473E-8A8C-EDD67A1BEDE0}" type="slidenum">
              <a:rPr lang="en-US"/>
              <a:pPr lvl="1"/>
              <a:t>‹#›</a:t>
            </a:fld>
            <a:endParaRPr lang="en-US">
              <a:latin typeface="+mn-lt"/>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609600"/>
            <a:ext cx="20193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2625" y="609600"/>
            <a:ext cx="5908675"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2pPr lvl="1">
              <a:defRPr/>
            </a:lvl2pPr>
          </a:lstStyle>
          <a:p>
            <a:pPr lvl="1"/>
            <a:fld id="{331D8F6B-6825-4C47-9274-ACE2F85595F0}" type="slidenum">
              <a:rPr lang="en-US"/>
              <a:pPr lvl="1"/>
              <a:t>‹#›</a:t>
            </a:fld>
            <a:endParaRPr lang="en-US">
              <a:latin typeface="+mn-lt"/>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2pPr lvl="1">
              <a:defRPr/>
            </a:lvl2pPr>
          </a:lstStyle>
          <a:p>
            <a:pPr lvl="1"/>
            <a:fld id="{F0750BCF-5674-4334-A0E0-23D9DE211180}" type="slidenum">
              <a:rPr lang="en-US"/>
              <a:pPr lvl="1"/>
              <a:t>‹#›</a:t>
            </a:fld>
            <a:endParaRPr lang="en-US">
              <a:latin typeface="+mn-l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2pPr lvl="1">
              <a:defRPr/>
            </a:lvl2pPr>
          </a:lstStyle>
          <a:p>
            <a:pPr lvl="1"/>
            <a:fld id="{41FAB0E8-74F8-4AB3-958E-C2291F1D0F3B}" type="slidenum">
              <a:rPr lang="en-US"/>
              <a:pPr lvl="1"/>
              <a:t>‹#›</a:t>
            </a:fld>
            <a:endParaRPr lang="en-US">
              <a:latin typeface="+mn-l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26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2pPr lvl="1">
              <a:defRPr/>
            </a:lvl2pPr>
          </a:lstStyle>
          <a:p>
            <a:pPr lvl="1"/>
            <a:fld id="{9F158E0C-5D1C-43B7-B5F8-C705305D3895}" type="slidenum">
              <a:rPr lang="en-US"/>
              <a:pPr lvl="1"/>
              <a:t>‹#›</a:t>
            </a:fld>
            <a:endParaRPr lang="en-US">
              <a:latin typeface="+mn-lt"/>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2pPr lvl="1">
              <a:defRPr/>
            </a:lvl2pPr>
          </a:lstStyle>
          <a:p>
            <a:pPr lvl="1"/>
            <a:fld id="{3EC4F246-A937-4A69-AE76-A59E0E43B395}" type="slidenum">
              <a:rPr lang="en-US"/>
              <a:pPr lvl="1"/>
              <a:t>‹#›</a:t>
            </a:fld>
            <a:endParaRPr lang="en-US">
              <a:latin typeface="+mn-lt"/>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2pPr lvl="1">
              <a:defRPr/>
            </a:lvl2pPr>
          </a:lstStyle>
          <a:p>
            <a:pPr lvl="1"/>
            <a:fld id="{FECAA1BC-78F2-4FE8-AF1E-2CE8D7E90934}" type="slidenum">
              <a:rPr lang="en-US"/>
              <a:pPr lvl="1"/>
              <a:t>‹#›</a:t>
            </a:fld>
            <a:endParaRPr lang="en-US">
              <a:latin typeface="+mn-lt"/>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2pPr lvl="1">
              <a:defRPr/>
            </a:lvl2pPr>
          </a:lstStyle>
          <a:p>
            <a:pPr lvl="1"/>
            <a:fld id="{83DD353A-D17B-4540-B3CC-C87450E57A9D}" type="slidenum">
              <a:rPr lang="en-US"/>
              <a:pPr lvl="1"/>
              <a:t>‹#›</a:t>
            </a:fld>
            <a:endParaRPr lang="en-US">
              <a:latin typeface="+mn-l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2pPr lvl="1">
              <a:defRPr/>
            </a:lvl2pPr>
          </a:lstStyle>
          <a:p>
            <a:pPr lvl="1"/>
            <a:fld id="{97F4CAF0-2B9B-4A3A-A3AE-C49C3BBB22D8}" type="slidenum">
              <a:rPr lang="en-US"/>
              <a:pPr lvl="1"/>
              <a:t>‹#›</a:t>
            </a:fld>
            <a:endParaRPr lang="en-US">
              <a:latin typeface="+mn-lt"/>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2pPr lvl="1">
              <a:defRPr/>
            </a:lvl2pPr>
          </a:lstStyle>
          <a:p>
            <a:pPr lvl="1"/>
            <a:fld id="{4BED16EE-6A92-4F04-9D5E-D20177AA31DF}" type="slidenum">
              <a:rPr lang="en-US"/>
              <a:pPr lvl="1"/>
              <a:t>‹#›</a:t>
            </a:fld>
            <a:endParaRPr lang="en-US">
              <a:latin typeface="+mn-lt"/>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19458" name="Group 2050"/>
          <p:cNvGrpSpPr>
            <a:grpSpLocks/>
          </p:cNvGrpSpPr>
          <p:nvPr/>
        </p:nvGrpSpPr>
        <p:grpSpPr bwMode="auto">
          <a:xfrm>
            <a:off x="-8405813" y="4763"/>
            <a:ext cx="17538701" cy="13690600"/>
            <a:chOff x="-5295" y="3"/>
            <a:chExt cx="11048" cy="8624"/>
          </a:xfrm>
        </p:grpSpPr>
        <p:sp>
          <p:nvSpPr>
            <p:cNvPr id="19459" name="Freeform 2051"/>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endParaRPr lang="en-US"/>
            </a:p>
          </p:txBody>
        </p:sp>
        <p:sp>
          <p:nvSpPr>
            <p:cNvPr id="19460" name="Arc 2052"/>
            <p:cNvSpPr>
              <a:spLocks/>
            </p:cNvSpPr>
            <p:nvPr/>
          </p:nvSpPr>
          <p:spPr bwMode="auto">
            <a:xfrm>
              <a:off x="-5295" y="3"/>
              <a:ext cx="10596" cy="8624"/>
            </a:xfrm>
            <a:custGeom>
              <a:avLst/>
              <a:gdLst>
                <a:gd name="G0" fmla="+- 21600 0 0"/>
                <a:gd name="G1" fmla="+- 21600 0 0"/>
                <a:gd name="G2" fmla="+- 21600 0 0"/>
                <a:gd name="T0" fmla="*/ 43200 w 43200"/>
                <a:gd name="T1" fmla="*/ 21600 h 43200"/>
                <a:gd name="T2" fmla="*/ 21600 w 43200"/>
                <a:gd name="T3" fmla="*/ 0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1" y="9670"/>
                    <a:pt x="9670" y="0"/>
                    <a:pt x="21599" y="0"/>
                  </a:cubicBezTo>
                </a:path>
                <a:path w="43200" h="43200" stroke="0" extrusionOk="0">
                  <a:moveTo>
                    <a:pt x="43200" y="21600"/>
                  </a:moveTo>
                  <a:cubicBezTo>
                    <a:pt x="43200" y="33529"/>
                    <a:pt x="33529" y="43200"/>
                    <a:pt x="21600" y="43200"/>
                  </a:cubicBezTo>
                  <a:cubicBezTo>
                    <a:pt x="9670" y="43200"/>
                    <a:pt x="0" y="33529"/>
                    <a:pt x="0" y="21600"/>
                  </a:cubicBezTo>
                  <a:cubicBezTo>
                    <a:pt x="-1" y="9670"/>
                    <a:pt x="9670" y="0"/>
                    <a:pt x="21599" y="0"/>
                  </a:cubicBezTo>
                  <a:lnTo>
                    <a:pt x="21600" y="21600"/>
                  </a:lnTo>
                  <a:close/>
                </a:path>
              </a:pathLst>
            </a:custGeom>
            <a:noFill/>
            <a:ln w="12700" cap="sq">
              <a:solidFill>
                <a:schemeClr val="folHlink"/>
              </a:solidFill>
              <a:round/>
              <a:headEnd type="none" w="sm" len="sm"/>
              <a:tailEnd type="none" w="sm" len="sm"/>
            </a:ln>
            <a:effectLst/>
          </p:spPr>
          <p:txBody>
            <a:bodyPr/>
            <a:lstStyle/>
            <a:p>
              <a:endParaRPr lang="en-US"/>
            </a:p>
          </p:txBody>
        </p:sp>
      </p:grpSp>
      <p:sp>
        <p:nvSpPr>
          <p:cNvPr id="19461" name="Rectangle 2053"/>
          <p:cNvSpPr>
            <a:spLocks noGrp="1" noChangeArrowheads="1"/>
          </p:cNvSpPr>
          <p:nvPr>
            <p:ph type="title"/>
          </p:nvPr>
        </p:nvSpPr>
        <p:spPr bwMode="auto">
          <a:xfrm>
            <a:off x="682625" y="609600"/>
            <a:ext cx="8080375"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9462" name="Rectangle 2054"/>
          <p:cNvSpPr>
            <a:spLocks noGrp="1" noChangeArrowheads="1"/>
          </p:cNvSpPr>
          <p:nvPr>
            <p:ph type="body" idx="1"/>
          </p:nvPr>
        </p:nvSpPr>
        <p:spPr bwMode="auto">
          <a:xfrm>
            <a:off x="682625" y="1981200"/>
            <a:ext cx="7772400" cy="4114800"/>
          </a:xfrm>
          <a:prstGeom prst="rect">
            <a:avLst/>
          </a:prstGeom>
          <a:noFill/>
          <a:ln w="9525">
            <a:noFill/>
            <a:miter lim="800000"/>
            <a:headEnd/>
            <a:tailEnd/>
          </a:ln>
          <a:effectLst/>
        </p:spPr>
        <p:txBody>
          <a:bodyPr vert="horz" wrap="square" lIns="182562" tIns="46038" rIns="1825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463" name="Rectangle 2055"/>
          <p:cNvSpPr>
            <a:spLocks noGrp="1" noChangeArrowheads="1"/>
          </p:cNvSpPr>
          <p:nvPr>
            <p:ph type="dt" sz="half" idx="2"/>
          </p:nvPr>
        </p:nvSpPr>
        <p:spPr bwMode="auto">
          <a:xfrm>
            <a:off x="7215188" y="6442075"/>
            <a:ext cx="19050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kumimoji="0" sz="1400"/>
            </a:lvl1pPr>
          </a:lstStyle>
          <a:p>
            <a:endParaRPr lang="en-US"/>
          </a:p>
        </p:txBody>
      </p:sp>
      <p:sp>
        <p:nvSpPr>
          <p:cNvPr id="19464" name="Rectangle 2056"/>
          <p:cNvSpPr>
            <a:spLocks noGrp="1" noChangeArrowheads="1"/>
          </p:cNvSpPr>
          <p:nvPr>
            <p:ph type="ftr" sz="quarter" idx="3"/>
          </p:nvPr>
        </p:nvSpPr>
        <p:spPr bwMode="auto">
          <a:xfrm>
            <a:off x="682625" y="6365875"/>
            <a:ext cx="42672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kumimoji="0" sz="1400"/>
            </a:lvl1pPr>
          </a:lstStyle>
          <a:p>
            <a:endParaRPr lang="en-US"/>
          </a:p>
        </p:txBody>
      </p:sp>
      <p:sp>
        <p:nvSpPr>
          <p:cNvPr id="19465" name="Rectangle 2057"/>
          <p:cNvSpPr>
            <a:spLocks noGrp="1" noChangeArrowheads="1"/>
          </p:cNvSpPr>
          <p:nvPr>
            <p:ph type="sldNum" sz="quarter" idx="4"/>
          </p:nvPr>
        </p:nvSpPr>
        <p:spPr bwMode="auto">
          <a:xfrm>
            <a:off x="7199313" y="6148388"/>
            <a:ext cx="1905000" cy="381000"/>
          </a:xfrm>
          <a:prstGeom prst="rect">
            <a:avLst/>
          </a:prstGeom>
          <a:noFill/>
          <a:ln w="9525">
            <a:noFill/>
            <a:miter lim="800000"/>
            <a:headEnd/>
            <a:tailEnd/>
          </a:ln>
          <a:effectLst/>
        </p:spPr>
        <p:txBody>
          <a:bodyPr vert="horz" wrap="none" lIns="92075" tIns="0" rIns="92075" bIns="0" numCol="1" anchor="b" anchorCtr="0" compatLnSpc="1">
            <a:prstTxWarp prst="textNoShape">
              <a:avLst/>
            </a:prstTxWarp>
          </a:bodyPr>
          <a:lstStyle>
            <a:lvl2pPr lvl="1" algn="r">
              <a:defRPr kumimoji="0" sz="1400">
                <a:latin typeface="+mj-lt"/>
              </a:defRPr>
            </a:lvl2pPr>
          </a:lstStyle>
          <a:p>
            <a:pPr lvl="1"/>
            <a:fld id="{81FB5ECE-F908-47FA-8D31-D9A84E3F14F5}" type="slidenum">
              <a:rPr lang="en-US"/>
              <a:pPr lvl="1"/>
              <a:t>‹#›</a:t>
            </a:fld>
            <a:endParaRPr lang="en-US"/>
          </a:p>
        </p:txBody>
      </p:sp>
    </p:spTree>
  </p:cSld>
  <p:clrMap bg1="dk2" tx1="lt1" bg2="dk1"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Times New Roman" charset="0"/>
        </a:defRPr>
      </a:lvl2pPr>
      <a:lvl3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Times New Roman" charset="0"/>
        </a:defRPr>
      </a:lvl3pPr>
      <a:lvl4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Times New Roman" charset="0"/>
        </a:defRPr>
      </a:lvl4pPr>
      <a:lvl5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Times New Roman" charset="0"/>
        </a:defRPr>
      </a:lvl5pPr>
      <a:lvl6pPr marL="457200"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Times New Roman" charset="0"/>
        </a:defRPr>
      </a:lvl6pPr>
      <a:lvl7pPr marL="914400"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Times New Roman" charset="0"/>
        </a:defRPr>
      </a:lvl7pPr>
      <a:lvl8pPr marL="1371600"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Times New Roman" charset="0"/>
        </a:defRPr>
      </a:lvl8pPr>
      <a:lvl9pPr marL="1828800"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Times New Roman" charset="0"/>
        </a:defRPr>
      </a:lvl9pPr>
    </p:titleStyle>
    <p:bodyStyle>
      <a:lvl1pPr marL="342900" indent="-342900" algn="l" rtl="0" eaLnBrk="1" fontAlgn="base" hangingPunct="1">
        <a:lnSpc>
          <a:spcPct val="90000"/>
        </a:lnSpc>
        <a:spcBef>
          <a:spcPct val="20000"/>
        </a:spcBef>
        <a:spcAft>
          <a:spcPct val="0"/>
        </a:spcAft>
        <a:buClr>
          <a:schemeClr val="tx2"/>
        </a:buClr>
        <a:buSzPct val="75000"/>
        <a:buFont typeface="Wingdings" pitchFamily="2" charset="2"/>
        <a:buChar char="l"/>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cs typeface="+mn-cs"/>
        </a:defRPr>
      </a:lvl2pPr>
      <a:lvl3pPr marL="1143000" indent="-228600" algn="l" rtl="0" eaLnBrk="1" fontAlgn="base" hangingPunct="1">
        <a:spcBef>
          <a:spcPct val="20000"/>
        </a:spcBef>
        <a:spcAft>
          <a:spcPct val="0"/>
        </a:spcAft>
        <a:buClr>
          <a:srgbClr val="00CCFF"/>
        </a:buClr>
        <a:buSzPct val="65000"/>
        <a:buFont typeface="Wingdings" pitchFamily="2" charset="2"/>
        <a:buChar char="l"/>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Char char="•"/>
        <a:defRPr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Char char="•"/>
        <a:defRPr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Char char="•"/>
        <a:defRPr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Char char="•"/>
        <a:defRPr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762000" y="685800"/>
            <a:ext cx="7620000" cy="1905000"/>
          </a:xfrm>
        </p:spPr>
        <p:txBody>
          <a:bodyPr/>
          <a:lstStyle/>
          <a:p>
            <a:pPr algn="ctr"/>
            <a:r>
              <a:rPr lang="ar-SA" sz="5400" b="1" dirty="0" smtClean="0">
                <a:solidFill>
                  <a:srgbClr val="FFFF00"/>
                </a:solidFill>
              </a:rPr>
              <a:t>أساسيات  تصنيف نباتات زهرية   222 نبت</a:t>
            </a:r>
            <a:endParaRPr lang="en-US" sz="5400" b="1" dirty="0">
              <a:solidFill>
                <a:srgbClr val="FFFF00"/>
              </a:solidFill>
            </a:endParaRPr>
          </a:p>
        </p:txBody>
      </p:sp>
      <p:sp>
        <p:nvSpPr>
          <p:cNvPr id="4101" name="Rectangle 5"/>
          <p:cNvSpPr>
            <a:spLocks noGrp="1" noChangeArrowheads="1"/>
          </p:cNvSpPr>
          <p:nvPr>
            <p:ph type="subTitle" idx="1"/>
          </p:nvPr>
        </p:nvSpPr>
        <p:spPr>
          <a:xfrm>
            <a:off x="2514600" y="2895600"/>
            <a:ext cx="5638800" cy="457200"/>
          </a:xfrm>
        </p:spPr>
        <p:txBody>
          <a:bodyPr/>
          <a:lstStyle/>
          <a:p>
            <a:pPr algn="r"/>
            <a:r>
              <a:rPr lang="ar-SA" dirty="0" smtClean="0"/>
              <a:t> د. نجاة عبد الوهاب بخاري</a:t>
            </a:r>
            <a:endParaRPr lang="en-US" dirty="0"/>
          </a:p>
        </p:txBody>
      </p:sp>
      <p:sp>
        <p:nvSpPr>
          <p:cNvPr id="4" name="Rectangle 5"/>
          <p:cNvSpPr txBox="1">
            <a:spLocks noChangeArrowheads="1"/>
          </p:cNvSpPr>
          <p:nvPr/>
        </p:nvSpPr>
        <p:spPr bwMode="auto">
          <a:xfrm>
            <a:off x="1676400" y="3505200"/>
            <a:ext cx="6400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0" marR="0" lvl="0" indent="0" algn="r" defTabSz="914400" rtl="0" eaLnBrk="1" fontAlgn="base" latinLnBrk="0" hangingPunct="1">
              <a:lnSpc>
                <a:spcPct val="70000"/>
              </a:lnSpc>
              <a:spcBef>
                <a:spcPct val="20000"/>
              </a:spcBef>
              <a:spcAft>
                <a:spcPct val="0"/>
              </a:spcAft>
              <a:buClr>
                <a:schemeClr val="tx2"/>
              </a:buClr>
              <a:buSzPct val="75000"/>
              <a:buFont typeface="Wingdings" pitchFamily="2" charset="2"/>
              <a:buNone/>
              <a:tabLst/>
              <a:defRPr/>
            </a:pPr>
            <a:r>
              <a:rPr kumimoji="0" lang="ar-SA" sz="3200" b="0" i="0" u="none" strike="noStrike" kern="0" cap="none" spc="0" normalizeH="0" baseline="0" noProof="0" dirty="0" smtClean="0">
                <a:ln>
                  <a:noFill/>
                </a:ln>
                <a:solidFill>
                  <a:schemeClr val="tx1"/>
                </a:solidFill>
                <a:effectLst/>
                <a:uLnTx/>
                <a:uFillTx/>
                <a:latin typeface="+mn-lt"/>
                <a:ea typeface="+mn-ea"/>
                <a:cs typeface="+mn-cs"/>
              </a:rPr>
              <a:t>قسم النبات والحياء الدقية –</a:t>
            </a:r>
            <a:r>
              <a:rPr kumimoji="0" lang="ar-SA" sz="3200" b="0" i="0" u="none" strike="noStrike" kern="0" cap="none" spc="0" normalizeH="0" noProof="0" dirty="0" smtClean="0">
                <a:ln>
                  <a:noFill/>
                </a:ln>
                <a:solidFill>
                  <a:schemeClr val="tx1"/>
                </a:solidFill>
                <a:effectLst/>
                <a:uLnTx/>
                <a:uFillTx/>
                <a:latin typeface="+mn-lt"/>
                <a:ea typeface="+mn-ea"/>
                <a:cs typeface="+mn-cs"/>
              </a:rPr>
              <a:t> جامعة الملك سعود</a:t>
            </a: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5" name="Rectangle 5"/>
          <p:cNvSpPr txBox="1">
            <a:spLocks noChangeArrowheads="1"/>
          </p:cNvSpPr>
          <p:nvPr/>
        </p:nvSpPr>
        <p:spPr bwMode="auto">
          <a:xfrm>
            <a:off x="533400" y="5791200"/>
            <a:ext cx="2590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0" marR="0" lvl="0" indent="0" defTabSz="914400" rtl="0" eaLnBrk="1" fontAlgn="base" latinLnBrk="0" hangingPunct="1">
              <a:lnSpc>
                <a:spcPct val="70000"/>
              </a:lnSpc>
              <a:spcBef>
                <a:spcPct val="20000"/>
              </a:spcBef>
              <a:spcAft>
                <a:spcPct val="0"/>
              </a:spcAft>
              <a:buClr>
                <a:schemeClr val="tx2"/>
              </a:buClr>
              <a:buSzPct val="75000"/>
              <a:buFont typeface="Wingdings" pitchFamily="2" charset="2"/>
              <a:buNone/>
              <a:tabLst/>
              <a:defRPr/>
            </a:pPr>
            <a:r>
              <a:rPr kumimoji="0" lang="ar-SA" sz="3200" b="0" i="0" u="none" strike="noStrike" kern="0" cap="none" spc="0" normalizeH="0" baseline="0" noProof="0" dirty="0" smtClean="0">
                <a:ln>
                  <a:noFill/>
                </a:ln>
                <a:solidFill>
                  <a:schemeClr val="tx1"/>
                </a:solidFill>
                <a:effectLst/>
                <a:uLnTx/>
                <a:uFillTx/>
                <a:latin typeface="+mn-lt"/>
                <a:ea typeface="+mn-ea"/>
                <a:cs typeface="+mn-cs"/>
              </a:rPr>
              <a:t>المحاضرة الأولى</a:t>
            </a: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additive="base">
                                        <p:cTn id="7" dur="500" fill="hold"/>
                                        <p:tgtEl>
                                          <p:spTgt spid="4100"/>
                                        </p:tgtEl>
                                        <p:attrNameLst>
                                          <p:attrName>ppt_x</p:attrName>
                                        </p:attrNameLst>
                                      </p:cBhvr>
                                      <p:tavLst>
                                        <p:tav tm="0">
                                          <p:val>
                                            <p:strVal val="#ppt_x"/>
                                          </p:val>
                                        </p:tav>
                                        <p:tav tm="100000">
                                          <p:val>
                                            <p:strVal val="#ppt_x"/>
                                          </p:val>
                                        </p:tav>
                                      </p:tavLst>
                                    </p:anim>
                                    <p:anim calcmode="lin" valueType="num">
                                      <p:cBhvr additive="base">
                                        <p:cTn id="8" dur="500" fill="hold"/>
                                        <p:tgtEl>
                                          <p:spTgt spid="4100"/>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4101"/>
                                        </p:tgtEl>
                                        <p:attrNameLst>
                                          <p:attrName>style.visibility</p:attrName>
                                        </p:attrNameLst>
                                      </p:cBhvr>
                                      <p:to>
                                        <p:strVal val="visible"/>
                                      </p:to>
                                    </p:set>
                                    <p:animEffect transition="in" filter="dissolve">
                                      <p:cBhvr>
                                        <p:cTn id="12" dur="500"/>
                                        <p:tgtEl>
                                          <p:spTgt spid="4101"/>
                                        </p:tgtEl>
                                      </p:cBhvr>
                                    </p:animEffect>
                                  </p:childTnLst>
                                </p:cTn>
                              </p:par>
                            </p:childTnLst>
                          </p:cTn>
                        </p:par>
                        <p:par>
                          <p:cTn id="13" fill="hold">
                            <p:stCondLst>
                              <p:cond delay="1000"/>
                            </p:stCondLst>
                            <p:childTnLst>
                              <p:par>
                                <p:cTn id="14" presetID="9" presetClass="entr" presetSubtype="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dissolve">
                                      <p:cBhvr>
                                        <p:cTn id="16" dur="500"/>
                                        <p:tgtEl>
                                          <p:spTgt spid="4"/>
                                        </p:tgtEl>
                                      </p:cBhvr>
                                    </p:animEffect>
                                  </p:childTnLst>
                                </p:cTn>
                              </p:par>
                            </p:childTnLst>
                          </p:cTn>
                        </p:par>
                        <p:par>
                          <p:cTn id="17" fill="hold">
                            <p:stCondLst>
                              <p:cond delay="1500"/>
                            </p:stCondLst>
                            <p:childTnLst>
                              <p:par>
                                <p:cTn id="18" presetID="9" presetClass="entr" presetSubtype="0"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dissolve">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utoUpdateAnimBg="0"/>
      <p:bldP spid="4101" grpId="0" autoUpdateAnimBg="0"/>
      <p:bldP spid="4" grpId="0" autoUpdateAnimBg="0"/>
      <p:bldP spid="5"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304800" y="381000"/>
            <a:ext cx="8458200" cy="990600"/>
          </a:xfrm>
        </p:spPr>
        <p:txBody>
          <a:bodyPr/>
          <a:lstStyle/>
          <a:p>
            <a:pPr algn="r"/>
            <a:r>
              <a:rPr lang="ar-SA" b="1" dirty="0" smtClean="0">
                <a:solidFill>
                  <a:srgbClr val="FFFF00"/>
                </a:solidFill>
              </a:rPr>
              <a:t>الأهداف الرئيسة لعلم تصنيف النبات:</a:t>
            </a:r>
            <a:endParaRPr lang="en-US" dirty="0">
              <a:solidFill>
                <a:srgbClr val="FFFF00"/>
              </a:solidFill>
            </a:endParaRPr>
          </a:p>
        </p:txBody>
      </p:sp>
      <p:sp>
        <p:nvSpPr>
          <p:cNvPr id="5" name="Content Placeholder 4"/>
          <p:cNvSpPr>
            <a:spLocks noGrp="1"/>
          </p:cNvSpPr>
          <p:nvPr>
            <p:ph idx="1"/>
          </p:nvPr>
        </p:nvSpPr>
        <p:spPr>
          <a:xfrm>
            <a:off x="533400" y="1371600"/>
            <a:ext cx="7772400" cy="5105400"/>
          </a:xfrm>
        </p:spPr>
        <p:txBody>
          <a:bodyPr/>
          <a:lstStyle/>
          <a:p>
            <a:pPr marL="0" lvl="0" indent="-514350" algn="just" rtl="1">
              <a:buClr>
                <a:srgbClr val="FFFF00"/>
              </a:buClr>
              <a:buSzPct val="100000"/>
              <a:buFont typeface="+mj-lt"/>
              <a:buAutoNum type="arabicPeriod"/>
            </a:pPr>
            <a:r>
              <a:rPr lang="ar-SA" sz="3600" dirty="0" smtClean="0"/>
              <a:t>وضع اسس ونظم معينه لتعريف وتسمية ووصف الأنواع النباتية المختلفة ، سواء كانت المعاصر </a:t>
            </a:r>
            <a:r>
              <a:rPr lang="en-US" sz="3600" dirty="0" smtClean="0">
                <a:solidFill>
                  <a:srgbClr val="FF0000"/>
                </a:solidFill>
              </a:rPr>
              <a:t>Extant</a:t>
            </a:r>
            <a:r>
              <a:rPr lang="en-US" sz="3600" dirty="0" smtClean="0"/>
              <a:t> </a:t>
            </a:r>
            <a:r>
              <a:rPr lang="ar-SA" sz="3600" dirty="0" smtClean="0"/>
              <a:t> أو حفرية </a:t>
            </a:r>
            <a:r>
              <a:rPr lang="en-US" sz="3600" dirty="0" smtClean="0">
                <a:solidFill>
                  <a:srgbClr val="FF0000"/>
                </a:solidFill>
              </a:rPr>
              <a:t>Extinct</a:t>
            </a:r>
            <a:r>
              <a:rPr lang="en-US" sz="3600" dirty="0" smtClean="0"/>
              <a:t> </a:t>
            </a:r>
            <a:r>
              <a:rPr lang="ar-SA" sz="3600" dirty="0" smtClean="0"/>
              <a:t>.</a:t>
            </a:r>
          </a:p>
          <a:p>
            <a:pPr marL="514350" lvl="0" indent="-514350" algn="just" rtl="1">
              <a:buClr>
                <a:srgbClr val="FFFF00"/>
              </a:buClr>
              <a:buSzPct val="100000"/>
              <a:buNone/>
            </a:pPr>
            <a:endParaRPr lang="ar-SA" sz="3600" dirty="0" smtClean="0"/>
          </a:p>
          <a:p>
            <a:pPr marL="0" lvl="0" indent="-742950" algn="just" rtl="1">
              <a:buClr>
                <a:srgbClr val="FFFF00"/>
              </a:buClr>
              <a:buSzPct val="100000"/>
              <a:buFont typeface="+mj-lt"/>
              <a:buAutoNum type="arabicPeriod" startAt="2"/>
            </a:pPr>
            <a:r>
              <a:rPr lang="ar-SA" sz="3600" dirty="0" smtClean="0"/>
              <a:t>ترتيب النباتات في مجموعات ترتبط ببعضها في مجاميع ونظم معينه ، وذلك بوضع نظام تقسيم يهدف إلى توضيح صلات النسب واواصرالقرابه بين النباتات تقوم على اساس التطور السالف لهذه النباتات.التسمية بعد الوصف يمكن إعطاء اسم للنبات.</a:t>
            </a:r>
            <a:endParaRPr lang="en-US" sz="3600" dirty="0" smtClean="0"/>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Scale>
                                      <p:cBhvr>
                                        <p:cTn id="7" dur="1000" decel="50000" fill="hold">
                                          <p:stCondLst>
                                            <p:cond delay="0"/>
                                          </p:stCondLst>
                                        </p:cTn>
                                        <p:tgtEl>
                                          <p:spTgt spid="922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9220"/>
                                        </p:tgtEl>
                                        <p:attrNameLst>
                                          <p:attrName>ppt_x</p:attrName>
                                          <p:attrName>ppt_y</p:attrName>
                                        </p:attrNameLst>
                                      </p:cBhvr>
                                    </p:animMotion>
                                    <p:animEffect transition="in" filter="fade">
                                      <p:cBhvr>
                                        <p:cTn id="9" dur="1000"/>
                                        <p:tgtEl>
                                          <p:spTgt spid="9220"/>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Scale>
                                      <p:cBhvr>
                                        <p:cTn id="14" dur="1000" decel="50000" fill="hold">
                                          <p:stCondLst>
                                            <p:cond delay="0"/>
                                          </p:stCondLst>
                                        </p:cTn>
                                        <p:tgtEl>
                                          <p:spTgt spid="5">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5">
                                            <p:txEl>
                                              <p:pRg st="0" end="0"/>
                                            </p:txEl>
                                          </p:spTgt>
                                        </p:tgtEl>
                                        <p:attrNameLst>
                                          <p:attrName>ppt_x</p:attrName>
                                          <p:attrName>ppt_y</p:attrName>
                                        </p:attrNameLst>
                                      </p:cBhvr>
                                    </p:animMotion>
                                    <p:animEffect transition="in" filter="fade">
                                      <p:cBhvr>
                                        <p:cTn id="16" dur="10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1000" fill="hold"/>
                                        <p:tgtEl>
                                          <p:spTgt spid="5">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33400" y="685800"/>
            <a:ext cx="7772400" cy="5105400"/>
          </a:xfrm>
        </p:spPr>
        <p:txBody>
          <a:bodyPr/>
          <a:lstStyle/>
          <a:p>
            <a:pPr marL="0" lvl="0" indent="-742950" algn="just" rtl="1">
              <a:spcBef>
                <a:spcPts val="0"/>
              </a:spcBef>
              <a:buClr>
                <a:srgbClr val="FFFF00"/>
              </a:buClr>
              <a:buSzPct val="100000"/>
              <a:buFont typeface="+mj-lt"/>
              <a:buAutoNum type="arabicPeriod" startAt="3"/>
            </a:pPr>
            <a:r>
              <a:rPr lang="ar-SA" sz="3600" dirty="0" smtClean="0"/>
              <a:t>وضع سجل </a:t>
            </a:r>
            <a:r>
              <a:rPr lang="en-US" sz="3600" dirty="0" smtClean="0">
                <a:solidFill>
                  <a:srgbClr val="FF0000"/>
                </a:solidFill>
              </a:rPr>
              <a:t>Inventory</a:t>
            </a:r>
            <a:r>
              <a:rPr lang="en-US" sz="3600" dirty="0" smtClean="0"/>
              <a:t> </a:t>
            </a:r>
            <a:r>
              <a:rPr lang="ar-SA" sz="3600" dirty="0" smtClean="0"/>
              <a:t> لمجموعات النباتات البريه التي تنمو طبيعياً في منطقة جغرافية او سياسية معينه فيما يعرف بالفلوره </a:t>
            </a:r>
            <a:r>
              <a:rPr lang="en-US" sz="3600" dirty="0" smtClean="0">
                <a:solidFill>
                  <a:srgbClr val="FF0000"/>
                </a:solidFill>
              </a:rPr>
              <a:t>Flora</a:t>
            </a:r>
            <a:r>
              <a:rPr lang="en-US" sz="3600" dirty="0" smtClean="0"/>
              <a:t>  </a:t>
            </a:r>
            <a:r>
              <a:rPr lang="ar-SA" sz="3600" dirty="0" smtClean="0"/>
              <a:t>( قد تشمل بقعة محدده ، او ربما منطقة كبيره ، او قد تمتد لتشمل نباتات قاره بأكملها ).</a:t>
            </a:r>
            <a:endParaRPr lang="en-US" sz="3600" dirty="0" smtClean="0"/>
          </a:p>
          <a:p>
            <a:pPr marL="0" lvl="0" indent="-742950" algn="just" rtl="1">
              <a:spcBef>
                <a:spcPts val="0"/>
              </a:spcBef>
              <a:buClr>
                <a:srgbClr val="FFFF00"/>
              </a:buClr>
              <a:buSzPct val="100000"/>
              <a:buNone/>
            </a:pPr>
            <a:endParaRPr lang="ar-SA" sz="3600" dirty="0" smtClean="0">
              <a:solidFill>
                <a:srgbClr val="FF0000"/>
              </a:solidFill>
            </a:endParaRPr>
          </a:p>
          <a:p>
            <a:pPr marL="0" indent="-742950" algn="just" rtl="1">
              <a:spcBef>
                <a:spcPts val="0"/>
              </a:spcBef>
              <a:buClr>
                <a:srgbClr val="FFFF00"/>
              </a:buClr>
              <a:buSzPct val="100000"/>
              <a:buFont typeface="+mj-lt"/>
              <a:buAutoNum type="arabicPeriod" startAt="3"/>
            </a:pPr>
            <a:r>
              <a:rPr lang="ar-SA" sz="3600" dirty="0" smtClean="0"/>
              <a:t>وضع تصور للعمليات التطوريه ، والصلات التي تربط النباتات بعضها البعض.</a:t>
            </a:r>
            <a:endParaRPr lang="en-US" sz="3600" dirty="0" smtClean="0"/>
          </a:p>
          <a:p>
            <a:pPr algn="just" rtl="1"/>
            <a:endParaRPr lang="en-US"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1000" fill="hold"/>
                                        <p:tgtEl>
                                          <p:spTgt spid="5">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1" name="Rectangle 13"/>
          <p:cNvSpPr>
            <a:spLocks noGrp="1" noChangeArrowheads="1"/>
          </p:cNvSpPr>
          <p:nvPr>
            <p:ph type="title"/>
          </p:nvPr>
        </p:nvSpPr>
        <p:spPr>
          <a:xfrm>
            <a:off x="0" y="533400"/>
            <a:ext cx="8839199" cy="1143000"/>
          </a:xfrm>
        </p:spPr>
        <p:txBody>
          <a:bodyPr/>
          <a:lstStyle/>
          <a:p>
            <a:pPr algn="r" rtl="1"/>
            <a:r>
              <a:rPr lang="ar-SA" b="1" dirty="0" smtClean="0">
                <a:solidFill>
                  <a:srgbClr val="FFFF00"/>
                </a:solidFill>
                <a:effectLst/>
              </a:rPr>
              <a:t>بعض المصطلحات المستخدمة في علم التصنيف:</a:t>
            </a:r>
            <a:endParaRPr lang="en-US" b="1" dirty="0">
              <a:solidFill>
                <a:srgbClr val="FFFF00"/>
              </a:solidFill>
              <a:effectLst/>
            </a:endParaRPr>
          </a:p>
        </p:txBody>
      </p:sp>
      <p:sp>
        <p:nvSpPr>
          <p:cNvPr id="7182" name="Rectangle 14"/>
          <p:cNvSpPr>
            <a:spLocks noGrp="1" noChangeArrowheads="1"/>
          </p:cNvSpPr>
          <p:nvPr>
            <p:ph type="body" idx="1"/>
          </p:nvPr>
        </p:nvSpPr>
        <p:spPr>
          <a:xfrm>
            <a:off x="457200" y="1905000"/>
            <a:ext cx="8305799" cy="4495800"/>
          </a:xfrm>
        </p:spPr>
        <p:txBody>
          <a:bodyPr/>
          <a:lstStyle/>
          <a:p>
            <a:pPr algn="just" rtl="1">
              <a:buClr>
                <a:srgbClr val="FFFF00"/>
              </a:buClr>
              <a:buSzPct val="100000"/>
              <a:buFont typeface="Wingdings" pitchFamily="2" charset="2"/>
              <a:buChar char="Ø"/>
            </a:pPr>
            <a:r>
              <a:rPr lang="en-US" sz="3600" b="1" dirty="0" smtClean="0">
                <a:solidFill>
                  <a:srgbClr val="FF0000"/>
                </a:solidFill>
              </a:rPr>
              <a:t>Classification</a:t>
            </a:r>
            <a:r>
              <a:rPr lang="ar-SA" sz="3600" b="1" dirty="0" smtClean="0"/>
              <a:t> </a:t>
            </a:r>
            <a:r>
              <a:rPr lang="ar-SA" sz="3600" dirty="0" smtClean="0"/>
              <a:t>، ترتيب النباتات في مجموعات متدرجه مثل </a:t>
            </a:r>
            <a:r>
              <a:rPr lang="en-US" sz="3600" dirty="0" smtClean="0"/>
              <a:t>specie..</a:t>
            </a:r>
            <a:endParaRPr lang="ar-SA" sz="3600" dirty="0" smtClean="0"/>
          </a:p>
          <a:p>
            <a:pPr algn="just" rtl="1">
              <a:buClr>
                <a:srgbClr val="FFFF00"/>
              </a:buClr>
              <a:buSzPct val="100000"/>
              <a:buNone/>
            </a:pPr>
            <a:endParaRPr lang="en-US" sz="3600" dirty="0" smtClean="0"/>
          </a:p>
          <a:p>
            <a:pPr algn="just" rtl="1">
              <a:buClr>
                <a:srgbClr val="FFFF00"/>
              </a:buClr>
              <a:buSzPct val="100000"/>
              <a:buFont typeface="Wingdings" pitchFamily="2" charset="2"/>
              <a:buChar char="Ø"/>
            </a:pPr>
            <a:r>
              <a:rPr lang="en-US" sz="3600" b="1" dirty="0" smtClean="0">
                <a:solidFill>
                  <a:srgbClr val="FF0000"/>
                </a:solidFill>
              </a:rPr>
              <a:t>Taxonomy</a:t>
            </a:r>
            <a:r>
              <a:rPr lang="ar-SA" sz="3600" dirty="0" smtClean="0"/>
              <a:t> ، تهتم بالأساسيات وطرق التصنيف المختلفة</a:t>
            </a:r>
          </a:p>
          <a:p>
            <a:pPr algn="just" rtl="1">
              <a:buClr>
                <a:srgbClr val="FFFF00"/>
              </a:buClr>
              <a:buSzPct val="100000"/>
              <a:buNone/>
            </a:pPr>
            <a:endParaRPr lang="en-US" sz="3600" dirty="0" smtClean="0"/>
          </a:p>
          <a:p>
            <a:pPr algn="just" rtl="1">
              <a:buClr>
                <a:srgbClr val="FFFF00"/>
              </a:buClr>
              <a:buSzPct val="100000"/>
              <a:buFont typeface="Wingdings" pitchFamily="2" charset="2"/>
              <a:buChar char="Ø"/>
            </a:pPr>
            <a:r>
              <a:rPr lang="en-US" sz="3600" b="1" dirty="0" smtClean="0">
                <a:solidFill>
                  <a:srgbClr val="FF0000"/>
                </a:solidFill>
              </a:rPr>
              <a:t>Systematic</a:t>
            </a:r>
            <a:r>
              <a:rPr lang="ar-SA" sz="3600" dirty="0" smtClean="0"/>
              <a:t> الدراسة التي تهتم بالإفراد المختلفة والصلات الطبيعية التي تربط بينها</a:t>
            </a:r>
            <a:r>
              <a:rPr lang="ar-SA" dirty="0" smtClean="0"/>
              <a:t>.</a:t>
            </a:r>
            <a:endParaRPr lang="en-US" dirty="0"/>
          </a:p>
        </p:txBody>
      </p:sp>
    </p:spTree>
  </p:cSld>
  <p:clrMapOvr>
    <a:masterClrMapping/>
  </p:clrMapOvr>
  <p:transition>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81"/>
                                        </p:tgtEl>
                                        <p:attrNameLst>
                                          <p:attrName>style.visibility</p:attrName>
                                        </p:attrNameLst>
                                      </p:cBhvr>
                                      <p:to>
                                        <p:strVal val="visible"/>
                                      </p:to>
                                    </p:set>
                                    <p:animEffect transition="in" filter="box(in)">
                                      <p:cBhvr>
                                        <p:cTn id="7" dur="500"/>
                                        <p:tgtEl>
                                          <p:spTgt spid="7181"/>
                                        </p:tgtEl>
                                      </p:cBhvr>
                                    </p:animEffect>
                                  </p:childTnLst>
                                </p:cTn>
                              </p:par>
                            </p:childTnLst>
                          </p:cTn>
                        </p:par>
                      </p:childTnLst>
                    </p:cTn>
                  </p:par>
                  <p:par>
                    <p:cTn id="8" fill="hold">
                      <p:stCondLst>
                        <p:cond delay="indefinite"/>
                      </p:stCondLst>
                      <p:childTnLst>
                        <p:par>
                          <p:cTn id="9" fill="hold">
                            <p:stCondLst>
                              <p:cond delay="0"/>
                            </p:stCondLst>
                            <p:childTnLst>
                              <p:par>
                                <p:cTn id="10" presetID="52" presetClass="entr" presetSubtype="0" fill="hold" nodeType="clickEffect">
                                  <p:stCondLst>
                                    <p:cond delay="0"/>
                                  </p:stCondLst>
                                  <p:childTnLst>
                                    <p:set>
                                      <p:cBhvr>
                                        <p:cTn id="11" dur="1" fill="hold">
                                          <p:stCondLst>
                                            <p:cond delay="0"/>
                                          </p:stCondLst>
                                        </p:cTn>
                                        <p:tgtEl>
                                          <p:spTgt spid="7182">
                                            <p:txEl>
                                              <p:pRg st="0" end="0"/>
                                            </p:txEl>
                                          </p:spTgt>
                                        </p:tgtEl>
                                        <p:attrNameLst>
                                          <p:attrName>style.visibility</p:attrName>
                                        </p:attrNameLst>
                                      </p:cBhvr>
                                      <p:to>
                                        <p:strVal val="visible"/>
                                      </p:to>
                                    </p:set>
                                    <p:animScale>
                                      <p:cBhvr>
                                        <p:cTn id="12" dur="1000" decel="50000" fill="hold">
                                          <p:stCondLst>
                                            <p:cond delay="0"/>
                                          </p:stCondLst>
                                        </p:cTn>
                                        <p:tgtEl>
                                          <p:spTgt spid="7182">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7182">
                                            <p:txEl>
                                              <p:pRg st="0" end="0"/>
                                            </p:txEl>
                                          </p:spTgt>
                                        </p:tgtEl>
                                        <p:attrNameLst>
                                          <p:attrName>ppt_x</p:attrName>
                                          <p:attrName>ppt_y</p:attrName>
                                        </p:attrNameLst>
                                      </p:cBhvr>
                                    </p:animMotion>
                                    <p:animEffect transition="in" filter="fade">
                                      <p:cBhvr>
                                        <p:cTn id="14" dur="1000"/>
                                        <p:tgtEl>
                                          <p:spTgt spid="718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2" presetClass="entr" presetSubtype="0" fill="hold" nodeType="clickEffect">
                                  <p:stCondLst>
                                    <p:cond delay="0"/>
                                  </p:stCondLst>
                                  <p:childTnLst>
                                    <p:set>
                                      <p:cBhvr>
                                        <p:cTn id="18" dur="1" fill="hold">
                                          <p:stCondLst>
                                            <p:cond delay="0"/>
                                          </p:stCondLst>
                                        </p:cTn>
                                        <p:tgtEl>
                                          <p:spTgt spid="7182">
                                            <p:txEl>
                                              <p:pRg st="2" end="2"/>
                                            </p:txEl>
                                          </p:spTgt>
                                        </p:tgtEl>
                                        <p:attrNameLst>
                                          <p:attrName>style.visibility</p:attrName>
                                        </p:attrNameLst>
                                      </p:cBhvr>
                                      <p:to>
                                        <p:strVal val="visible"/>
                                      </p:to>
                                    </p:set>
                                    <p:animScale>
                                      <p:cBhvr>
                                        <p:cTn id="19" dur="1000" decel="50000" fill="hold">
                                          <p:stCondLst>
                                            <p:cond delay="0"/>
                                          </p:stCondLst>
                                        </p:cTn>
                                        <p:tgtEl>
                                          <p:spTgt spid="7182">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7182">
                                            <p:txEl>
                                              <p:pRg st="2" end="2"/>
                                            </p:txEl>
                                          </p:spTgt>
                                        </p:tgtEl>
                                        <p:attrNameLst>
                                          <p:attrName>ppt_x</p:attrName>
                                          <p:attrName>ppt_y</p:attrName>
                                        </p:attrNameLst>
                                      </p:cBhvr>
                                    </p:animMotion>
                                    <p:animEffect transition="in" filter="fade">
                                      <p:cBhvr>
                                        <p:cTn id="21" dur="1000"/>
                                        <p:tgtEl>
                                          <p:spTgt spid="7182">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nodeType="clickEffect">
                                  <p:stCondLst>
                                    <p:cond delay="0"/>
                                  </p:stCondLst>
                                  <p:childTnLst>
                                    <p:set>
                                      <p:cBhvr>
                                        <p:cTn id="25" dur="1" fill="hold">
                                          <p:stCondLst>
                                            <p:cond delay="0"/>
                                          </p:stCondLst>
                                        </p:cTn>
                                        <p:tgtEl>
                                          <p:spTgt spid="7182">
                                            <p:txEl>
                                              <p:pRg st="4" end="4"/>
                                            </p:txEl>
                                          </p:spTgt>
                                        </p:tgtEl>
                                        <p:attrNameLst>
                                          <p:attrName>style.visibility</p:attrName>
                                        </p:attrNameLst>
                                      </p:cBhvr>
                                      <p:to>
                                        <p:strVal val="visible"/>
                                      </p:to>
                                    </p:set>
                                    <p:anim calcmode="lin" valueType="num">
                                      <p:cBhvr>
                                        <p:cTn id="26" dur="1000" fill="hold"/>
                                        <p:tgtEl>
                                          <p:spTgt spid="7182">
                                            <p:txEl>
                                              <p:pRg st="4" end="4"/>
                                            </p:txEl>
                                          </p:spTgt>
                                        </p:tgtEl>
                                        <p:attrNameLst>
                                          <p:attrName>ppt_x</p:attrName>
                                        </p:attrNameLst>
                                      </p:cBhvr>
                                      <p:tavLst>
                                        <p:tav tm="0">
                                          <p:val>
                                            <p:strVal val="#ppt_x-.2"/>
                                          </p:val>
                                        </p:tav>
                                        <p:tav tm="100000">
                                          <p:val>
                                            <p:strVal val="#ppt_x"/>
                                          </p:val>
                                        </p:tav>
                                      </p:tavLst>
                                    </p:anim>
                                    <p:anim calcmode="lin" valueType="num">
                                      <p:cBhvr>
                                        <p:cTn id="27" dur="1000" fill="hold"/>
                                        <p:tgtEl>
                                          <p:spTgt spid="7182">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718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153400" cy="5562600"/>
          </a:xfrm>
        </p:spPr>
        <p:txBody>
          <a:bodyPr/>
          <a:lstStyle/>
          <a:p>
            <a:pPr algn="just" rtl="1">
              <a:buClr>
                <a:srgbClr val="FFFF66"/>
              </a:buClr>
              <a:buSzPct val="100000"/>
              <a:buFont typeface="Wingdings" pitchFamily="2" charset="2"/>
              <a:buChar char="Ø"/>
            </a:pPr>
            <a:r>
              <a:rPr lang="en-US" sz="3600" b="1" dirty="0" smtClean="0">
                <a:solidFill>
                  <a:srgbClr val="FF0000"/>
                </a:solidFill>
              </a:rPr>
              <a:t>Biosystematics</a:t>
            </a:r>
            <a:r>
              <a:rPr lang="ar-SA" dirty="0" smtClean="0"/>
              <a:t> هو الحقل الدراسي الذي يهتم بالإختلافات والتطور بين الأنواع ، وما يعلوها من مجموعات نباتية مختلفة ، ويتم ذلك مبدئياً بالوسائل التجريبية والتحليلية التي تعتمد اساساً على النواحي الوراثية.</a:t>
            </a:r>
            <a:endParaRPr lang="en-US" dirty="0" smtClean="0"/>
          </a:p>
          <a:p>
            <a:pPr algn="just" rtl="1">
              <a:buClr>
                <a:srgbClr val="FFFF66"/>
              </a:buClr>
              <a:buSzPct val="100000"/>
              <a:buFont typeface="Wingdings" pitchFamily="2" charset="2"/>
              <a:buChar char="Ø"/>
            </a:pPr>
            <a:r>
              <a:rPr lang="en-US" sz="3600" b="1" dirty="0" err="1" smtClean="0">
                <a:solidFill>
                  <a:srgbClr val="FF0000"/>
                </a:solidFill>
              </a:rPr>
              <a:t>Ecosystematics</a:t>
            </a:r>
            <a:r>
              <a:rPr lang="en-US" dirty="0" smtClean="0"/>
              <a:t> </a:t>
            </a:r>
            <a:r>
              <a:rPr lang="ar-SA" dirty="0" smtClean="0"/>
              <a:t>: هو الحقل الدراسي الذي يهتم بالتطور السالف ، والتقسيم على مستوى الجنس ، والفصيلة ، والرتبة ، والطائفه بالدراسة النظرية والعلمية </a:t>
            </a:r>
            <a:r>
              <a:rPr lang="en-US" dirty="0" smtClean="0"/>
              <a:t>synthetic</a:t>
            </a:r>
            <a:r>
              <a:rPr lang="ar-SA" dirty="0" smtClean="0"/>
              <a:t>.</a:t>
            </a:r>
            <a:endParaRPr lang="en-US" dirty="0" smtClean="0"/>
          </a:p>
          <a:p>
            <a:pPr algn="just" rtl="1">
              <a:buClr>
                <a:srgbClr val="FFFF66"/>
              </a:buClr>
              <a:buSzPct val="100000"/>
              <a:buFont typeface="Wingdings" pitchFamily="2" charset="2"/>
              <a:buChar char="Ø"/>
            </a:pPr>
            <a:r>
              <a:rPr lang="en-US" sz="3600" b="1" dirty="0" smtClean="0">
                <a:solidFill>
                  <a:srgbClr val="FF0000"/>
                </a:solidFill>
              </a:rPr>
              <a:t>Photography</a:t>
            </a:r>
            <a:r>
              <a:rPr lang="ar-SA" dirty="0" smtClean="0"/>
              <a:t>: هو المرحلة من الدراسة التقسيمية التي تهتم بالمصطلحات الوصفية للنبات ، واجزائه المختلفة بهدف الوصول بدقه وشمول إلى تحديد الأنواع النباتية تحت الدراسة.</a:t>
            </a:r>
            <a:endParaRPr lang="en-US" dirty="0" smtClean="0"/>
          </a:p>
          <a:p>
            <a:endParaRPr lang="en-US"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5"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a:xfrm>
            <a:off x="533400" y="228600"/>
            <a:ext cx="8080375" cy="1143000"/>
          </a:xfrm>
        </p:spPr>
        <p:txBody>
          <a:bodyPr/>
          <a:lstStyle/>
          <a:p>
            <a:pPr algn="r" rtl="1"/>
            <a:r>
              <a:rPr lang="ar-SA" sz="4800" dirty="0" smtClean="0">
                <a:solidFill>
                  <a:srgbClr val="FFFF00"/>
                </a:solidFill>
              </a:rPr>
              <a:t>تاريخ وأصول التقسيم:</a:t>
            </a:r>
            <a:endParaRPr lang="en-US" sz="4800" dirty="0">
              <a:solidFill>
                <a:srgbClr val="FFFF00"/>
              </a:solidFill>
            </a:endParaRPr>
          </a:p>
        </p:txBody>
      </p:sp>
      <p:sp>
        <p:nvSpPr>
          <p:cNvPr id="8197" name="Rectangle 5"/>
          <p:cNvSpPr>
            <a:spLocks noGrp="1" noChangeArrowheads="1"/>
          </p:cNvSpPr>
          <p:nvPr>
            <p:ph type="body" idx="1"/>
          </p:nvPr>
        </p:nvSpPr>
        <p:spPr>
          <a:xfrm>
            <a:off x="381000" y="1219200"/>
            <a:ext cx="8458199" cy="5334000"/>
          </a:xfrm>
        </p:spPr>
        <p:txBody>
          <a:bodyPr/>
          <a:lstStyle/>
          <a:p>
            <a:pPr marL="514350" lvl="0" indent="-514350" algn="just" rtl="1">
              <a:buClr>
                <a:schemeClr val="accent2"/>
              </a:buClr>
              <a:buSzPct val="100000"/>
              <a:buFont typeface="+mj-lt"/>
              <a:buAutoNum type="arabicPeriod"/>
            </a:pPr>
            <a:r>
              <a:rPr lang="ar-SA" dirty="0" smtClean="0"/>
              <a:t>يعتبر </a:t>
            </a:r>
            <a:r>
              <a:rPr lang="ar-SA" dirty="0" smtClean="0">
                <a:solidFill>
                  <a:srgbClr val="FF0000"/>
                </a:solidFill>
              </a:rPr>
              <a:t>ثيوفراستس</a:t>
            </a:r>
            <a:r>
              <a:rPr lang="ar-SA" dirty="0" smtClean="0"/>
              <a:t> </a:t>
            </a:r>
            <a:r>
              <a:rPr lang="en-US" dirty="0" smtClean="0">
                <a:solidFill>
                  <a:srgbClr val="FF0000"/>
                </a:solidFill>
              </a:rPr>
              <a:t>Theophrastus</a:t>
            </a:r>
            <a:r>
              <a:rPr lang="ar-SA" dirty="0" smtClean="0"/>
              <a:t> اقدم من</a:t>
            </a:r>
            <a:r>
              <a:rPr lang="ar-SA" sz="2800" dirty="0" smtClean="0"/>
              <a:t> ترك لنا مؤلفاته في علم النبات </a:t>
            </a:r>
            <a:r>
              <a:rPr lang="ar-SA" sz="2800" dirty="0" smtClean="0">
                <a:solidFill>
                  <a:srgbClr val="FFCC00"/>
                </a:solidFill>
              </a:rPr>
              <a:t>(تاريخ النباتات </a:t>
            </a:r>
            <a:r>
              <a:rPr lang="en-US" sz="2800" dirty="0" err="1" smtClean="0">
                <a:solidFill>
                  <a:srgbClr val="FFCC00"/>
                </a:solidFill>
              </a:rPr>
              <a:t>Historia</a:t>
            </a:r>
            <a:r>
              <a:rPr lang="en-US" sz="2800" dirty="0" smtClean="0">
                <a:solidFill>
                  <a:srgbClr val="FFCC00"/>
                </a:solidFill>
              </a:rPr>
              <a:t> </a:t>
            </a:r>
            <a:r>
              <a:rPr lang="en-US" sz="2800" dirty="0" err="1" smtClean="0">
                <a:solidFill>
                  <a:srgbClr val="FFCC00"/>
                </a:solidFill>
              </a:rPr>
              <a:t>plantarum</a:t>
            </a:r>
            <a:r>
              <a:rPr lang="ar-SA" sz="2800" dirty="0" smtClean="0"/>
              <a:t>) ، وقد بنى مؤلفه على تقسيم النباتات على اساس الشكل الظاهري للنبات من حيث أشجار – شجيرات – اعشاب  او من ناحية (حوليات – ذات الحولين ). او من حيث (نورات محدودة – نورات غير محدودة) او من ناحية ( المبيض علوي – سفلي ) او من حيث (سائب البتلات – ملتحمة البتلات).</a:t>
            </a:r>
            <a:endParaRPr lang="en-US" sz="2800" dirty="0" smtClean="0"/>
          </a:p>
          <a:p>
            <a:pPr marL="514350" lvl="0" indent="-514350" algn="just" rtl="1">
              <a:buClr>
                <a:srgbClr val="FFFF00"/>
              </a:buClr>
              <a:buSzPct val="100000"/>
              <a:buFont typeface="+mj-lt"/>
              <a:buAutoNum type="arabicPeriod"/>
            </a:pPr>
            <a:r>
              <a:rPr lang="ar-SA" sz="2800" dirty="0" smtClean="0">
                <a:solidFill>
                  <a:srgbClr val="FF0000"/>
                </a:solidFill>
              </a:rPr>
              <a:t>دسكوريدس</a:t>
            </a:r>
            <a:r>
              <a:rPr lang="en-US" sz="2800" dirty="0" smtClean="0"/>
              <a:t> </a:t>
            </a:r>
            <a:r>
              <a:rPr lang="en-US" sz="2800" dirty="0" err="1" smtClean="0">
                <a:solidFill>
                  <a:srgbClr val="FF0000"/>
                </a:solidFill>
              </a:rPr>
              <a:t>Discoroides</a:t>
            </a:r>
            <a:r>
              <a:rPr lang="en-US" sz="2800" dirty="0" smtClean="0"/>
              <a:t> </a:t>
            </a:r>
            <a:r>
              <a:rPr lang="ar-SA" sz="2800" dirty="0" smtClean="0"/>
              <a:t>مؤلفه العلم الطبي </a:t>
            </a:r>
            <a:r>
              <a:rPr lang="en-US" sz="2800" dirty="0" err="1" smtClean="0">
                <a:solidFill>
                  <a:srgbClr val="FFCC00"/>
                </a:solidFill>
              </a:rPr>
              <a:t>Materia</a:t>
            </a:r>
            <a:r>
              <a:rPr lang="en-US" sz="2800" dirty="0" smtClean="0">
                <a:solidFill>
                  <a:srgbClr val="FFCC00"/>
                </a:solidFill>
              </a:rPr>
              <a:t> </a:t>
            </a:r>
            <a:r>
              <a:rPr lang="en-US" sz="2800" dirty="0" err="1" smtClean="0">
                <a:solidFill>
                  <a:srgbClr val="FFCC00"/>
                </a:solidFill>
              </a:rPr>
              <a:t>Medica</a:t>
            </a:r>
            <a:r>
              <a:rPr lang="en-US" sz="2800" dirty="0" smtClean="0">
                <a:solidFill>
                  <a:srgbClr val="FFCC00"/>
                </a:solidFill>
              </a:rPr>
              <a:t> </a:t>
            </a:r>
            <a:r>
              <a:rPr lang="ar-SA" sz="2800" dirty="0" smtClean="0">
                <a:solidFill>
                  <a:srgbClr val="FFCC00"/>
                </a:solidFill>
              </a:rPr>
              <a:t> </a:t>
            </a:r>
            <a:r>
              <a:rPr lang="ar-SA" sz="2800" dirty="0" smtClean="0"/>
              <a:t>وصف </a:t>
            </a:r>
            <a:r>
              <a:rPr lang="ar-SA" sz="2800" dirty="0" smtClean="0">
                <a:solidFill>
                  <a:srgbClr val="FFFF00"/>
                </a:solidFill>
              </a:rPr>
              <a:t>600</a:t>
            </a:r>
            <a:r>
              <a:rPr lang="ar-SA" sz="2800" dirty="0" smtClean="0"/>
              <a:t> نوع من النباتات اغلبها من منطقة حوض البحر الأبيض المتوسط وكان ذلك لأغراض طبية . كودكس </a:t>
            </a:r>
            <a:r>
              <a:rPr lang="en-US" sz="2800" dirty="0" smtClean="0">
                <a:solidFill>
                  <a:srgbClr val="FFFF00"/>
                </a:solidFill>
              </a:rPr>
              <a:t>Codex</a:t>
            </a:r>
            <a:r>
              <a:rPr lang="ar-SA" sz="2800" dirty="0" smtClean="0"/>
              <a:t> وهي لوحات ملونة للنباتات.</a:t>
            </a:r>
            <a:endParaRPr lang="en-US" sz="2800" dirty="0" smtClean="0"/>
          </a:p>
          <a:p>
            <a:pPr marL="514350" indent="-514350" algn="just" rtl="1">
              <a:buClr>
                <a:schemeClr val="accent2"/>
              </a:buClr>
              <a:buSzPct val="100000"/>
              <a:buFont typeface="+mj-lt"/>
              <a:buAutoNum type="arabicPeriod"/>
            </a:pPr>
            <a:r>
              <a:rPr lang="ar-SA" sz="2800" dirty="0" smtClean="0">
                <a:solidFill>
                  <a:srgbClr val="FF0000"/>
                </a:solidFill>
              </a:rPr>
              <a:t>بوهين</a:t>
            </a:r>
            <a:r>
              <a:rPr lang="ar-SA" sz="2800" dirty="0" smtClean="0"/>
              <a:t> </a:t>
            </a:r>
            <a:r>
              <a:rPr lang="en-US" sz="2800" dirty="0" err="1" smtClean="0">
                <a:solidFill>
                  <a:srgbClr val="FF0000"/>
                </a:solidFill>
              </a:rPr>
              <a:t>Bauhin</a:t>
            </a:r>
            <a:r>
              <a:rPr lang="ar-SA" sz="2800" dirty="0" smtClean="0"/>
              <a:t>. قام بأول محاولة للتسمية الثنائية </a:t>
            </a:r>
            <a:r>
              <a:rPr lang="en-US" sz="2800" dirty="0" err="1" smtClean="0">
                <a:solidFill>
                  <a:srgbClr val="FFCC00"/>
                </a:solidFill>
              </a:rPr>
              <a:t>Binomical</a:t>
            </a:r>
            <a:r>
              <a:rPr lang="en-US" sz="2800" dirty="0" smtClean="0"/>
              <a:t> </a:t>
            </a:r>
            <a:r>
              <a:rPr lang="en-US" sz="2800" dirty="0" smtClean="0">
                <a:solidFill>
                  <a:srgbClr val="FFCC00"/>
                </a:solidFill>
              </a:rPr>
              <a:t>Nomenclature</a:t>
            </a:r>
            <a:endParaRPr lang="en-US" sz="2800" dirty="0">
              <a:solidFill>
                <a:srgbClr val="FFCC00"/>
              </a:solidFill>
            </a:endParaRPr>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p:cTn id="7" dur="1000" fill="hold"/>
                                        <p:tgtEl>
                                          <p:spTgt spid="8196"/>
                                        </p:tgtEl>
                                        <p:attrNameLst>
                                          <p:attrName>ppt_w</p:attrName>
                                        </p:attrNameLst>
                                      </p:cBhvr>
                                      <p:tavLst>
                                        <p:tav tm="0">
                                          <p:val>
                                            <p:fltVal val="0"/>
                                          </p:val>
                                        </p:tav>
                                        <p:tav tm="100000">
                                          <p:val>
                                            <p:strVal val="#ppt_w"/>
                                          </p:val>
                                        </p:tav>
                                      </p:tavLst>
                                    </p:anim>
                                    <p:anim calcmode="lin" valueType="num">
                                      <p:cBhvr>
                                        <p:cTn id="8" dur="1000" fill="hold"/>
                                        <p:tgtEl>
                                          <p:spTgt spid="8196"/>
                                        </p:tgtEl>
                                        <p:attrNameLst>
                                          <p:attrName>ppt_h</p:attrName>
                                        </p:attrNameLst>
                                      </p:cBhvr>
                                      <p:tavLst>
                                        <p:tav tm="0">
                                          <p:val>
                                            <p:fltVal val="0"/>
                                          </p:val>
                                        </p:tav>
                                        <p:tav tm="100000">
                                          <p:val>
                                            <p:strVal val="#ppt_h"/>
                                          </p:val>
                                        </p:tav>
                                      </p:tavLst>
                                    </p:anim>
                                    <p:anim calcmode="lin" valueType="num">
                                      <p:cBhvr>
                                        <p:cTn id="9" dur="1000" fill="hold"/>
                                        <p:tgtEl>
                                          <p:spTgt spid="819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19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8197">
                                            <p:txEl>
                                              <p:pRg st="0" end="0"/>
                                            </p:txEl>
                                          </p:spTgt>
                                        </p:tgtEl>
                                        <p:attrNameLst>
                                          <p:attrName>style.visibility</p:attrName>
                                        </p:attrNameLst>
                                      </p:cBhvr>
                                      <p:to>
                                        <p:strVal val="visible"/>
                                      </p:to>
                                    </p:set>
                                    <p:anim calcmode="lin" valueType="num">
                                      <p:cBhvr>
                                        <p:cTn id="15" dur="1000" fill="hold"/>
                                        <p:tgtEl>
                                          <p:spTgt spid="8197">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8197">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819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819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29" presetClass="entr" presetSubtype="0" fill="hold" nodeType="clickEffect">
                                  <p:stCondLst>
                                    <p:cond delay="0"/>
                                  </p:stCondLst>
                                  <p:childTnLst>
                                    <p:set>
                                      <p:cBhvr>
                                        <p:cTn id="22" dur="1" fill="hold">
                                          <p:stCondLst>
                                            <p:cond delay="0"/>
                                          </p:stCondLst>
                                        </p:cTn>
                                        <p:tgtEl>
                                          <p:spTgt spid="8197">
                                            <p:txEl>
                                              <p:pRg st="1" end="1"/>
                                            </p:txEl>
                                          </p:spTgt>
                                        </p:tgtEl>
                                        <p:attrNameLst>
                                          <p:attrName>style.visibility</p:attrName>
                                        </p:attrNameLst>
                                      </p:cBhvr>
                                      <p:to>
                                        <p:strVal val="visible"/>
                                      </p:to>
                                    </p:set>
                                    <p:anim calcmode="lin" valueType="num">
                                      <p:cBhvr>
                                        <p:cTn id="23" dur="1000" fill="hold"/>
                                        <p:tgtEl>
                                          <p:spTgt spid="8197">
                                            <p:txEl>
                                              <p:pRg st="1" end="1"/>
                                            </p:txEl>
                                          </p:spTgt>
                                        </p:tgtEl>
                                        <p:attrNameLst>
                                          <p:attrName>ppt_x</p:attrName>
                                        </p:attrNameLst>
                                      </p:cBhvr>
                                      <p:tavLst>
                                        <p:tav tm="0">
                                          <p:val>
                                            <p:strVal val="#ppt_x-.2"/>
                                          </p:val>
                                        </p:tav>
                                        <p:tav tm="100000">
                                          <p:val>
                                            <p:strVal val="#ppt_x"/>
                                          </p:val>
                                        </p:tav>
                                      </p:tavLst>
                                    </p:anim>
                                    <p:anim calcmode="lin" valueType="num">
                                      <p:cBhvr>
                                        <p:cTn id="24" dur="1000" fill="hold"/>
                                        <p:tgtEl>
                                          <p:spTgt spid="8197">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5" dur="1000"/>
                                        <p:tgtEl>
                                          <p:spTgt spid="8197">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5" presetClass="entr" presetSubtype="0" fill="hold" nodeType="clickEffect">
                                  <p:stCondLst>
                                    <p:cond delay="0"/>
                                  </p:stCondLst>
                                  <p:childTnLst>
                                    <p:set>
                                      <p:cBhvr>
                                        <p:cTn id="29" dur="1" fill="hold">
                                          <p:stCondLst>
                                            <p:cond delay="0"/>
                                          </p:stCondLst>
                                        </p:cTn>
                                        <p:tgtEl>
                                          <p:spTgt spid="8197">
                                            <p:txEl>
                                              <p:pRg st="2" end="2"/>
                                            </p:txEl>
                                          </p:spTgt>
                                        </p:tgtEl>
                                        <p:attrNameLst>
                                          <p:attrName>style.visibility</p:attrName>
                                        </p:attrNameLst>
                                      </p:cBhvr>
                                      <p:to>
                                        <p:strVal val="visible"/>
                                      </p:to>
                                    </p:set>
                                    <p:anim calcmode="lin" valueType="num">
                                      <p:cBhvr>
                                        <p:cTn id="30" dur="1000" fill="hold"/>
                                        <p:tgtEl>
                                          <p:spTgt spid="8197">
                                            <p:txEl>
                                              <p:pRg st="2" end="2"/>
                                            </p:txEl>
                                          </p:spTgt>
                                        </p:tgtEl>
                                        <p:attrNameLst>
                                          <p:attrName>ppt_w</p:attrName>
                                        </p:attrNameLst>
                                      </p:cBhvr>
                                      <p:tavLst>
                                        <p:tav tm="0">
                                          <p:val>
                                            <p:fltVal val="0"/>
                                          </p:val>
                                        </p:tav>
                                        <p:tav tm="100000">
                                          <p:val>
                                            <p:strVal val="#ppt_w"/>
                                          </p:val>
                                        </p:tav>
                                      </p:tavLst>
                                    </p:anim>
                                    <p:anim calcmode="lin" valueType="num">
                                      <p:cBhvr>
                                        <p:cTn id="31" dur="1000" fill="hold"/>
                                        <p:tgtEl>
                                          <p:spTgt spid="8197">
                                            <p:txEl>
                                              <p:pRg st="2" end="2"/>
                                            </p:txEl>
                                          </p:spTgt>
                                        </p:tgtEl>
                                        <p:attrNameLst>
                                          <p:attrName>ppt_h</p:attrName>
                                        </p:attrNameLst>
                                      </p:cBhvr>
                                      <p:tavLst>
                                        <p:tav tm="0">
                                          <p:val>
                                            <p:fltVal val="0"/>
                                          </p:val>
                                        </p:tav>
                                        <p:tav tm="100000">
                                          <p:val>
                                            <p:strVal val="#ppt_h"/>
                                          </p:val>
                                        </p:tav>
                                      </p:tavLst>
                                    </p:anim>
                                    <p:anim calcmode="lin" valueType="num">
                                      <p:cBhvr>
                                        <p:cTn id="32" dur="1000" fill="hold"/>
                                        <p:tgtEl>
                                          <p:spTgt spid="8197">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3" dur="1000" fill="hold"/>
                                        <p:tgtEl>
                                          <p:spTgt spid="8197">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5"/>
          <p:cNvSpPr>
            <a:spLocks noGrp="1" noChangeArrowheads="1"/>
          </p:cNvSpPr>
          <p:nvPr>
            <p:ph type="body" idx="1"/>
          </p:nvPr>
        </p:nvSpPr>
        <p:spPr>
          <a:xfrm>
            <a:off x="228600" y="762000"/>
            <a:ext cx="8610600" cy="5562600"/>
          </a:xfrm>
        </p:spPr>
        <p:txBody>
          <a:bodyPr/>
          <a:lstStyle/>
          <a:p>
            <a:pPr marL="514350" lvl="0" indent="-514350" algn="just" rtl="1">
              <a:buClr>
                <a:schemeClr val="accent2"/>
              </a:buClr>
              <a:buSzPct val="100000"/>
              <a:buFont typeface="+mj-lt"/>
              <a:buAutoNum type="arabicPeriod" startAt="4"/>
            </a:pPr>
            <a:r>
              <a:rPr lang="ar-SA" sz="2800" dirty="0" smtClean="0">
                <a:solidFill>
                  <a:srgbClr val="FF0000"/>
                </a:solidFill>
              </a:rPr>
              <a:t>سيزالبينو</a:t>
            </a:r>
            <a:r>
              <a:rPr lang="ar-SA" sz="2800" dirty="0" smtClean="0"/>
              <a:t> </a:t>
            </a:r>
            <a:r>
              <a:rPr lang="en-US" sz="2800" dirty="0" err="1" smtClean="0">
                <a:solidFill>
                  <a:srgbClr val="FF0000"/>
                </a:solidFill>
              </a:rPr>
              <a:t>Caesallpino</a:t>
            </a:r>
            <a:r>
              <a:rPr lang="en-US" sz="2800" dirty="0" smtClean="0"/>
              <a:t> </a:t>
            </a:r>
            <a:r>
              <a:rPr lang="ar-SA" sz="2800" dirty="0" smtClean="0"/>
              <a:t>، مؤلفه النظام النباتي </a:t>
            </a:r>
            <a:r>
              <a:rPr lang="en-US" sz="2800" dirty="0" err="1" smtClean="0">
                <a:solidFill>
                  <a:srgbClr val="FFCC00"/>
                </a:solidFill>
              </a:rPr>
              <a:t>Methodus</a:t>
            </a:r>
            <a:r>
              <a:rPr lang="en-US" sz="2800" dirty="0" smtClean="0"/>
              <a:t> </a:t>
            </a:r>
            <a:r>
              <a:rPr lang="en-US" sz="2800" dirty="0" err="1" smtClean="0">
                <a:solidFill>
                  <a:srgbClr val="FFCC00"/>
                </a:solidFill>
              </a:rPr>
              <a:t>plantarum</a:t>
            </a:r>
            <a:endParaRPr lang="en-US" sz="2800" dirty="0" smtClean="0">
              <a:solidFill>
                <a:srgbClr val="FFCC00"/>
              </a:solidFill>
            </a:endParaRPr>
          </a:p>
          <a:p>
            <a:pPr marL="514350" lvl="0" indent="-514350" algn="just" rtl="1">
              <a:buClr>
                <a:schemeClr val="accent2"/>
              </a:buClr>
              <a:buSzPct val="100000"/>
              <a:buFont typeface="+mj-lt"/>
              <a:buAutoNum type="arabicPeriod" startAt="4"/>
            </a:pPr>
            <a:r>
              <a:rPr lang="ar-SA" sz="2800" dirty="0" smtClean="0">
                <a:solidFill>
                  <a:srgbClr val="FF0000"/>
                </a:solidFill>
              </a:rPr>
              <a:t>لينوس</a:t>
            </a:r>
            <a:r>
              <a:rPr lang="ar-SA" sz="2800" dirty="0" smtClean="0"/>
              <a:t> </a:t>
            </a:r>
            <a:r>
              <a:rPr lang="en-US" sz="2800" dirty="0" smtClean="0">
                <a:solidFill>
                  <a:srgbClr val="FF0000"/>
                </a:solidFill>
              </a:rPr>
              <a:t>Linnaeus</a:t>
            </a:r>
            <a:r>
              <a:rPr lang="ar-SA" sz="2800" dirty="0" smtClean="0"/>
              <a:t> مؤسس علم التقسيم الحديث للنبات والحيوان ، مؤلفه أنواع النباتات </a:t>
            </a:r>
            <a:r>
              <a:rPr lang="en-US" sz="2800" dirty="0" smtClean="0">
                <a:solidFill>
                  <a:srgbClr val="FFCC00"/>
                </a:solidFill>
              </a:rPr>
              <a:t>species</a:t>
            </a:r>
            <a:r>
              <a:rPr lang="en-US" sz="2800" dirty="0" smtClean="0"/>
              <a:t> </a:t>
            </a:r>
            <a:r>
              <a:rPr lang="en-US" sz="2800" dirty="0" err="1" smtClean="0">
                <a:solidFill>
                  <a:srgbClr val="FFCC00"/>
                </a:solidFill>
              </a:rPr>
              <a:t>plantarum</a:t>
            </a:r>
            <a:r>
              <a:rPr lang="en-US" sz="2800" dirty="0" smtClean="0"/>
              <a:t> </a:t>
            </a:r>
            <a:r>
              <a:rPr lang="ar-SA" sz="2800" dirty="0" smtClean="0"/>
              <a:t> و وطد التسمية الثنائية </a:t>
            </a:r>
            <a:r>
              <a:rPr lang="en-US" sz="2800" dirty="0" smtClean="0"/>
              <a:t> </a:t>
            </a:r>
            <a:r>
              <a:rPr lang="en-US" sz="2800" dirty="0" err="1" smtClean="0">
                <a:solidFill>
                  <a:srgbClr val="FFCC00"/>
                </a:solidFill>
              </a:rPr>
              <a:t>Binomical</a:t>
            </a:r>
            <a:r>
              <a:rPr lang="en-US" sz="2800" dirty="0" smtClean="0">
                <a:solidFill>
                  <a:srgbClr val="FFCC00"/>
                </a:solidFill>
              </a:rPr>
              <a:t> </a:t>
            </a:r>
            <a:r>
              <a:rPr lang="en-US" sz="2800" dirty="0" err="1" smtClean="0">
                <a:solidFill>
                  <a:srgbClr val="FFCC00"/>
                </a:solidFill>
              </a:rPr>
              <a:t>Nomenclaure</a:t>
            </a:r>
            <a:r>
              <a:rPr lang="ar-SA" sz="2800" dirty="0" smtClean="0">
                <a:solidFill>
                  <a:srgbClr val="FFCC00"/>
                </a:solidFill>
              </a:rPr>
              <a:t> </a:t>
            </a:r>
            <a:r>
              <a:rPr lang="ar-SA" sz="2800" dirty="0" smtClean="0"/>
              <a:t>.</a:t>
            </a:r>
            <a:endParaRPr lang="en-US" sz="2800" dirty="0" smtClean="0"/>
          </a:p>
          <a:p>
            <a:pPr marL="514350" lvl="0" indent="-514350" algn="just" rtl="1">
              <a:buClr>
                <a:schemeClr val="accent2"/>
              </a:buClr>
              <a:buSzPct val="100000"/>
              <a:buFont typeface="+mj-lt"/>
              <a:buAutoNum type="arabicPeriod" startAt="4"/>
            </a:pPr>
            <a:r>
              <a:rPr lang="ar-SA" sz="2800" dirty="0" smtClean="0"/>
              <a:t>علماء العصر الحديث الغربيين:</a:t>
            </a:r>
            <a:endParaRPr lang="en-US" sz="2800" dirty="0" smtClean="0"/>
          </a:p>
          <a:p>
            <a:pPr marL="514350" lvl="0" indent="-514350" algn="just" rtl="1">
              <a:buClr>
                <a:schemeClr val="accent2"/>
              </a:buClr>
              <a:buSzPct val="100000"/>
              <a:buNone/>
            </a:pPr>
            <a:r>
              <a:rPr lang="ar-SA" sz="2800" dirty="0" smtClean="0">
                <a:solidFill>
                  <a:srgbClr val="FF0000"/>
                </a:solidFill>
              </a:rPr>
              <a:t>برنارد </a:t>
            </a:r>
            <a:r>
              <a:rPr lang="ar-SA" sz="2800" dirty="0" smtClean="0"/>
              <a:t>و</a:t>
            </a:r>
            <a:r>
              <a:rPr lang="ar-SA" sz="2800" dirty="0" smtClean="0">
                <a:solidFill>
                  <a:srgbClr val="FF0000"/>
                </a:solidFill>
              </a:rPr>
              <a:t>انطوان دي جوسية </a:t>
            </a:r>
            <a:r>
              <a:rPr lang="en-US" sz="2800" dirty="0" smtClean="0">
                <a:solidFill>
                  <a:srgbClr val="FF0000"/>
                </a:solidFill>
              </a:rPr>
              <a:t>Bernard </a:t>
            </a:r>
            <a:r>
              <a:rPr lang="en-US" sz="2800" dirty="0" smtClean="0"/>
              <a:t>and</a:t>
            </a:r>
            <a:r>
              <a:rPr lang="en-US" sz="2800" dirty="0" smtClean="0">
                <a:solidFill>
                  <a:srgbClr val="FF0000"/>
                </a:solidFill>
              </a:rPr>
              <a:t> Antoine de </a:t>
            </a:r>
            <a:r>
              <a:rPr lang="en-US" sz="2800" dirty="0" err="1" smtClean="0">
                <a:solidFill>
                  <a:srgbClr val="FF0000"/>
                </a:solidFill>
              </a:rPr>
              <a:t>Jussieu</a:t>
            </a:r>
            <a:r>
              <a:rPr lang="ar-SA" sz="2800" dirty="0" smtClean="0"/>
              <a:t>.</a:t>
            </a:r>
            <a:endParaRPr lang="en-US" sz="2800" dirty="0" smtClean="0"/>
          </a:p>
          <a:p>
            <a:pPr marL="514350" lvl="0" indent="-514350" algn="just" rtl="1">
              <a:buClr>
                <a:schemeClr val="accent2"/>
              </a:buClr>
              <a:buSzPct val="100000"/>
              <a:buNone/>
            </a:pPr>
            <a:r>
              <a:rPr lang="ar-SA" sz="2800" dirty="0" smtClean="0">
                <a:solidFill>
                  <a:srgbClr val="FF0000"/>
                </a:solidFill>
              </a:rPr>
              <a:t>ايشلر</a:t>
            </a:r>
            <a:r>
              <a:rPr lang="ar-SA" sz="2800" dirty="0" smtClean="0"/>
              <a:t> </a:t>
            </a:r>
            <a:r>
              <a:rPr lang="en-US" sz="2800" dirty="0" err="1" smtClean="0">
                <a:solidFill>
                  <a:srgbClr val="FF0000"/>
                </a:solidFill>
              </a:rPr>
              <a:t>Eichler</a:t>
            </a:r>
            <a:r>
              <a:rPr lang="en-US" sz="2800" dirty="0" smtClean="0"/>
              <a:t> </a:t>
            </a:r>
            <a:r>
              <a:rPr lang="ar-SA" sz="2800" dirty="0" smtClean="0"/>
              <a:t> و</a:t>
            </a:r>
            <a:r>
              <a:rPr lang="ar-SA" sz="2800" dirty="0" smtClean="0">
                <a:solidFill>
                  <a:srgbClr val="FF0000"/>
                </a:solidFill>
              </a:rPr>
              <a:t>انجلر</a:t>
            </a:r>
            <a:r>
              <a:rPr lang="ar-SA" sz="2800" dirty="0" smtClean="0"/>
              <a:t> </a:t>
            </a:r>
            <a:r>
              <a:rPr lang="en-US" sz="2800" dirty="0" err="1" smtClean="0">
                <a:solidFill>
                  <a:srgbClr val="FF0000"/>
                </a:solidFill>
              </a:rPr>
              <a:t>Engler</a:t>
            </a:r>
            <a:r>
              <a:rPr lang="ar-SA" sz="2800" dirty="0" smtClean="0"/>
              <a:t>.</a:t>
            </a:r>
            <a:endParaRPr lang="en-US" sz="2800" dirty="0" smtClean="0"/>
          </a:p>
          <a:p>
            <a:pPr marL="514350" lvl="0" indent="-514350" algn="just" rtl="1">
              <a:buClr>
                <a:schemeClr val="accent2"/>
              </a:buClr>
              <a:buSzPct val="100000"/>
              <a:buNone/>
            </a:pPr>
            <a:r>
              <a:rPr lang="ar-SA" sz="2800" dirty="0" smtClean="0">
                <a:solidFill>
                  <a:srgbClr val="FF0000"/>
                </a:solidFill>
              </a:rPr>
              <a:t>بيس</a:t>
            </a:r>
            <a:r>
              <a:rPr lang="ar-SA" sz="2800" dirty="0" smtClean="0"/>
              <a:t> </a:t>
            </a:r>
            <a:r>
              <a:rPr lang="en-US" sz="2800" dirty="0" err="1" smtClean="0">
                <a:solidFill>
                  <a:srgbClr val="FF0000"/>
                </a:solidFill>
              </a:rPr>
              <a:t>Bessy</a:t>
            </a:r>
            <a:r>
              <a:rPr lang="en-US" sz="2800" dirty="0" smtClean="0"/>
              <a:t> </a:t>
            </a:r>
            <a:r>
              <a:rPr lang="ar-SA" sz="2800" dirty="0" smtClean="0"/>
              <a:t> وضع التصنيف الحديث المتبع حاليا للنباتات.</a:t>
            </a:r>
            <a:endParaRPr lang="en-US" sz="2800" dirty="0" smtClean="0"/>
          </a:p>
          <a:p>
            <a:pPr marL="514350" lvl="0" indent="-514350" algn="just" rtl="1">
              <a:buClr>
                <a:schemeClr val="accent2"/>
              </a:buClr>
              <a:buSzPct val="100000"/>
              <a:buFont typeface="+mj-lt"/>
              <a:buAutoNum type="arabicPeriod" startAt="7"/>
            </a:pPr>
            <a:r>
              <a:rPr lang="ar-SA" sz="2800" dirty="0" smtClean="0"/>
              <a:t>علماء العرب والمسلمين:</a:t>
            </a:r>
            <a:endParaRPr lang="en-US" sz="2800" dirty="0" smtClean="0"/>
          </a:p>
          <a:p>
            <a:pPr marL="514350" indent="-514350" algn="just" rtl="1">
              <a:buClr>
                <a:schemeClr val="accent2"/>
              </a:buClr>
              <a:buSzPct val="100000"/>
              <a:buNone/>
            </a:pPr>
            <a:r>
              <a:rPr lang="ar-SA" sz="2800" dirty="0" smtClean="0"/>
              <a:t>ابن حيان – ابوبكر الرازي – ابن سينا – ابن البيطار – ابن بطوطه – داوؤد الأنطاكي.</a:t>
            </a:r>
            <a:endParaRPr lang="en-US" sz="2800" dirty="0"/>
          </a:p>
        </p:txBody>
      </p:sp>
    </p:spTree>
  </p:cSld>
  <p:clrMapOvr>
    <a:masterClrMapping/>
  </p:clrMapOvr>
  <p:transition>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8197">
                                            <p:txEl>
                                              <p:pRg st="0" end="0"/>
                                            </p:txEl>
                                          </p:spTgt>
                                        </p:tgtEl>
                                        <p:attrNameLst>
                                          <p:attrName>style.visibility</p:attrName>
                                        </p:attrNameLst>
                                      </p:cBhvr>
                                      <p:to>
                                        <p:strVal val="visible"/>
                                      </p:to>
                                    </p:set>
                                    <p:animScale>
                                      <p:cBhvr>
                                        <p:cTn id="7" dur="1000" decel="50000" fill="hold">
                                          <p:stCondLst>
                                            <p:cond delay="0"/>
                                          </p:stCondLst>
                                        </p:cTn>
                                        <p:tgtEl>
                                          <p:spTgt spid="8197">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197">
                                            <p:txEl>
                                              <p:pRg st="0" end="0"/>
                                            </p:txEl>
                                          </p:spTgt>
                                        </p:tgtEl>
                                        <p:attrNameLst>
                                          <p:attrName>ppt_x</p:attrName>
                                          <p:attrName>ppt_y</p:attrName>
                                        </p:attrNameLst>
                                      </p:cBhvr>
                                    </p:animMotion>
                                    <p:animEffect transition="in" filter="fade">
                                      <p:cBhvr>
                                        <p:cTn id="9" dur="1000"/>
                                        <p:tgtEl>
                                          <p:spTgt spid="819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8197">
                                            <p:txEl>
                                              <p:pRg st="1" end="1"/>
                                            </p:txEl>
                                          </p:spTgt>
                                        </p:tgtEl>
                                        <p:attrNameLst>
                                          <p:attrName>style.visibility</p:attrName>
                                        </p:attrNameLst>
                                      </p:cBhvr>
                                      <p:to>
                                        <p:strVal val="visible"/>
                                      </p:to>
                                    </p:set>
                                    <p:anim calcmode="lin" valueType="num">
                                      <p:cBhvr>
                                        <p:cTn id="14" dur="1000" fill="hold"/>
                                        <p:tgtEl>
                                          <p:spTgt spid="8197">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8197">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819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8197">
                                            <p:txEl>
                                              <p:pRg st="2" end="2"/>
                                            </p:txEl>
                                          </p:spTgt>
                                        </p:tgtEl>
                                        <p:attrNameLst>
                                          <p:attrName>style.visibility</p:attrName>
                                        </p:attrNameLst>
                                      </p:cBhvr>
                                      <p:to>
                                        <p:strVal val="visible"/>
                                      </p:to>
                                    </p:set>
                                    <p:anim calcmode="lin" valueType="num">
                                      <p:cBhvr additive="base">
                                        <p:cTn id="21" dur="500" fill="hold"/>
                                        <p:tgtEl>
                                          <p:spTgt spid="8197">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8197">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8197">
                                            <p:txEl>
                                              <p:pRg st="3" end="3"/>
                                            </p:txEl>
                                          </p:spTgt>
                                        </p:tgtEl>
                                        <p:attrNameLst>
                                          <p:attrName>style.visibility</p:attrName>
                                        </p:attrNameLst>
                                      </p:cBhvr>
                                      <p:to>
                                        <p:strVal val="visible"/>
                                      </p:to>
                                    </p:set>
                                    <p:anim calcmode="lin" valueType="num">
                                      <p:cBhvr additive="base">
                                        <p:cTn id="25" dur="500" fill="hold"/>
                                        <p:tgtEl>
                                          <p:spTgt spid="819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7">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8197">
                                            <p:txEl>
                                              <p:pRg st="4" end="4"/>
                                            </p:txEl>
                                          </p:spTgt>
                                        </p:tgtEl>
                                        <p:attrNameLst>
                                          <p:attrName>style.visibility</p:attrName>
                                        </p:attrNameLst>
                                      </p:cBhvr>
                                      <p:to>
                                        <p:strVal val="visible"/>
                                      </p:to>
                                    </p:set>
                                    <p:anim calcmode="lin" valueType="num">
                                      <p:cBhvr additive="base">
                                        <p:cTn id="29" dur="500" fill="hold"/>
                                        <p:tgtEl>
                                          <p:spTgt spid="8197">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197">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8197">
                                            <p:txEl>
                                              <p:pRg st="5" end="5"/>
                                            </p:txEl>
                                          </p:spTgt>
                                        </p:tgtEl>
                                        <p:attrNameLst>
                                          <p:attrName>style.visibility</p:attrName>
                                        </p:attrNameLst>
                                      </p:cBhvr>
                                      <p:to>
                                        <p:strVal val="visible"/>
                                      </p:to>
                                    </p:set>
                                    <p:anim calcmode="lin" valueType="num">
                                      <p:cBhvr additive="base">
                                        <p:cTn id="33" dur="500" fill="hold"/>
                                        <p:tgtEl>
                                          <p:spTgt spid="8197">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819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nodeType="clickEffect">
                                  <p:stCondLst>
                                    <p:cond delay="0"/>
                                  </p:stCondLst>
                                  <p:childTnLst>
                                    <p:set>
                                      <p:cBhvr>
                                        <p:cTn id="38" dur="1" fill="hold">
                                          <p:stCondLst>
                                            <p:cond delay="0"/>
                                          </p:stCondLst>
                                        </p:cTn>
                                        <p:tgtEl>
                                          <p:spTgt spid="8197">
                                            <p:txEl>
                                              <p:pRg st="6" end="6"/>
                                            </p:txEl>
                                          </p:spTgt>
                                        </p:tgtEl>
                                        <p:attrNameLst>
                                          <p:attrName>style.visibility</p:attrName>
                                        </p:attrNameLst>
                                      </p:cBhvr>
                                      <p:to>
                                        <p:strVal val="visible"/>
                                      </p:to>
                                    </p:set>
                                    <p:anim calcmode="lin" valueType="num">
                                      <p:cBhvr>
                                        <p:cTn id="39" dur="1000" fill="hold"/>
                                        <p:tgtEl>
                                          <p:spTgt spid="8197">
                                            <p:txEl>
                                              <p:pRg st="6" end="6"/>
                                            </p:txEl>
                                          </p:spTgt>
                                        </p:tgtEl>
                                        <p:attrNameLst>
                                          <p:attrName>ppt_w</p:attrName>
                                        </p:attrNameLst>
                                      </p:cBhvr>
                                      <p:tavLst>
                                        <p:tav tm="0">
                                          <p:val>
                                            <p:fltVal val="0"/>
                                          </p:val>
                                        </p:tav>
                                        <p:tav tm="100000">
                                          <p:val>
                                            <p:strVal val="#ppt_w"/>
                                          </p:val>
                                        </p:tav>
                                      </p:tavLst>
                                    </p:anim>
                                    <p:anim calcmode="lin" valueType="num">
                                      <p:cBhvr>
                                        <p:cTn id="40" dur="1000" fill="hold"/>
                                        <p:tgtEl>
                                          <p:spTgt spid="8197">
                                            <p:txEl>
                                              <p:pRg st="6" end="6"/>
                                            </p:txEl>
                                          </p:spTgt>
                                        </p:tgtEl>
                                        <p:attrNameLst>
                                          <p:attrName>ppt_h</p:attrName>
                                        </p:attrNameLst>
                                      </p:cBhvr>
                                      <p:tavLst>
                                        <p:tav tm="0">
                                          <p:val>
                                            <p:fltVal val="0"/>
                                          </p:val>
                                        </p:tav>
                                        <p:tav tm="100000">
                                          <p:val>
                                            <p:strVal val="#ppt_h"/>
                                          </p:val>
                                        </p:tav>
                                      </p:tavLst>
                                    </p:anim>
                                    <p:anim calcmode="lin" valueType="num">
                                      <p:cBhvr>
                                        <p:cTn id="41" dur="1000" fill="hold"/>
                                        <p:tgtEl>
                                          <p:spTgt spid="8197">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8197">
                                            <p:txEl>
                                              <p:pRg st="6" end="6"/>
                                            </p:txEl>
                                          </p:spTgt>
                                        </p:tgtEl>
                                        <p:attrNameLst>
                                          <p:attrName>ppt_y</p:attrName>
                                        </p:attrNameLst>
                                      </p:cBhvr>
                                      <p:tavLst>
                                        <p:tav tm="0" fmla="#ppt_y+(sin(-2*pi*(1-$))*-#ppt_x+cos(-2*pi*(1-$))*(1-#ppt_y))*(1-$)">
                                          <p:val>
                                            <p:fltVal val="0"/>
                                          </p:val>
                                        </p:tav>
                                        <p:tav tm="100000">
                                          <p:val>
                                            <p:fltVal val="1"/>
                                          </p:val>
                                        </p:tav>
                                      </p:tavLst>
                                    </p:anim>
                                  </p:childTnLst>
                                </p:cTn>
                              </p:par>
                              <p:par>
                                <p:cTn id="43" presetID="15" presetClass="entr" presetSubtype="0" fill="hold" nodeType="withEffect">
                                  <p:stCondLst>
                                    <p:cond delay="0"/>
                                  </p:stCondLst>
                                  <p:childTnLst>
                                    <p:set>
                                      <p:cBhvr>
                                        <p:cTn id="44" dur="1" fill="hold">
                                          <p:stCondLst>
                                            <p:cond delay="0"/>
                                          </p:stCondLst>
                                        </p:cTn>
                                        <p:tgtEl>
                                          <p:spTgt spid="8197">
                                            <p:txEl>
                                              <p:pRg st="7" end="7"/>
                                            </p:txEl>
                                          </p:spTgt>
                                        </p:tgtEl>
                                        <p:attrNameLst>
                                          <p:attrName>style.visibility</p:attrName>
                                        </p:attrNameLst>
                                      </p:cBhvr>
                                      <p:to>
                                        <p:strVal val="visible"/>
                                      </p:to>
                                    </p:set>
                                    <p:anim calcmode="lin" valueType="num">
                                      <p:cBhvr>
                                        <p:cTn id="45" dur="1000" fill="hold"/>
                                        <p:tgtEl>
                                          <p:spTgt spid="8197">
                                            <p:txEl>
                                              <p:pRg st="7" end="7"/>
                                            </p:txEl>
                                          </p:spTgt>
                                        </p:tgtEl>
                                        <p:attrNameLst>
                                          <p:attrName>ppt_w</p:attrName>
                                        </p:attrNameLst>
                                      </p:cBhvr>
                                      <p:tavLst>
                                        <p:tav tm="0">
                                          <p:val>
                                            <p:fltVal val="0"/>
                                          </p:val>
                                        </p:tav>
                                        <p:tav tm="100000">
                                          <p:val>
                                            <p:strVal val="#ppt_w"/>
                                          </p:val>
                                        </p:tav>
                                      </p:tavLst>
                                    </p:anim>
                                    <p:anim calcmode="lin" valueType="num">
                                      <p:cBhvr>
                                        <p:cTn id="46" dur="1000" fill="hold"/>
                                        <p:tgtEl>
                                          <p:spTgt spid="8197">
                                            <p:txEl>
                                              <p:pRg st="7" end="7"/>
                                            </p:txEl>
                                          </p:spTgt>
                                        </p:tgtEl>
                                        <p:attrNameLst>
                                          <p:attrName>ppt_h</p:attrName>
                                        </p:attrNameLst>
                                      </p:cBhvr>
                                      <p:tavLst>
                                        <p:tav tm="0">
                                          <p:val>
                                            <p:fltVal val="0"/>
                                          </p:val>
                                        </p:tav>
                                        <p:tav tm="100000">
                                          <p:val>
                                            <p:strVal val="#ppt_h"/>
                                          </p:val>
                                        </p:tav>
                                      </p:tavLst>
                                    </p:anim>
                                    <p:anim calcmode="lin" valueType="num">
                                      <p:cBhvr>
                                        <p:cTn id="47" dur="1000" fill="hold"/>
                                        <p:tgtEl>
                                          <p:spTgt spid="8197">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48" dur="1000" fill="hold"/>
                                        <p:tgtEl>
                                          <p:spTgt spid="8197">
                                            <p:txEl>
                                              <p:pRg st="7" end="7"/>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533400" y="457200"/>
            <a:ext cx="8229600" cy="609600"/>
          </a:xfrm>
        </p:spPr>
        <p:txBody>
          <a:bodyPr/>
          <a:lstStyle/>
          <a:p>
            <a:pPr algn="r" rtl="1"/>
            <a:r>
              <a:rPr lang="ar-SA" sz="4000" b="1" dirty="0" smtClean="0">
                <a:solidFill>
                  <a:srgbClr val="FFFF00"/>
                </a:solidFill>
              </a:rPr>
              <a:t>تطور نظم تقسيم النبات</a:t>
            </a:r>
            <a:endParaRPr lang="en-US" sz="4000" dirty="0">
              <a:solidFill>
                <a:srgbClr val="FFFF00"/>
              </a:solidFill>
            </a:endParaRPr>
          </a:p>
        </p:txBody>
      </p:sp>
      <p:sp>
        <p:nvSpPr>
          <p:cNvPr id="10245" name="Rectangle 5"/>
          <p:cNvSpPr>
            <a:spLocks noGrp="1" noChangeArrowheads="1"/>
          </p:cNvSpPr>
          <p:nvPr>
            <p:ph type="body" idx="1"/>
          </p:nvPr>
        </p:nvSpPr>
        <p:spPr>
          <a:xfrm>
            <a:off x="381000" y="1600200"/>
            <a:ext cx="8305799" cy="4648200"/>
          </a:xfrm>
        </p:spPr>
        <p:txBody>
          <a:bodyPr/>
          <a:lstStyle/>
          <a:p>
            <a:pPr algn="just" rtl="1">
              <a:buClr>
                <a:schemeClr val="accent2"/>
              </a:buClr>
              <a:buSzPct val="100000"/>
              <a:buFont typeface="Wingdings" pitchFamily="2" charset="2"/>
              <a:buChar char="Ø"/>
            </a:pPr>
            <a:r>
              <a:rPr lang="ar-SA" dirty="0" smtClean="0"/>
              <a:t>إن تقسيم النباتات قد بدأ منذ زمن سحيق ، حيث عكف الإنسان بطبعه منذ بدء الخليقة على تسمية كل  ما يحيط به من كائنات حيه مختلفة أو جماد ، وترتيبها بصورة أو بأخرى في نظم محددة. </a:t>
            </a:r>
            <a:r>
              <a:rPr lang="ar-SA" dirty="0" smtClean="0">
                <a:solidFill>
                  <a:srgbClr val="FFCC00"/>
                </a:solidFill>
              </a:rPr>
              <a:t>ولقد وجدت أدلة كثيرة على أن الحضارات القديمة مثل الفرعوينة أو الصينية أو الآشورية قد قامت إلى حد ما على النباتات المزروعه ، كما نشط علماء تلك الحضارات في وصف النباتات خاصة ما إذا كانت ذات قيمة طبية.</a:t>
            </a:r>
            <a:endParaRPr lang="en-US" dirty="0" smtClean="0">
              <a:solidFill>
                <a:srgbClr val="FFCC00"/>
              </a:solidFill>
            </a:endParaRPr>
          </a:p>
          <a:p>
            <a:pPr algn="just" rtl="1">
              <a:buClr>
                <a:schemeClr val="accent2"/>
              </a:buClr>
              <a:buSzPct val="100000"/>
              <a:buFont typeface="Wingdings" pitchFamily="2" charset="2"/>
              <a:buChar char="Ø"/>
            </a:pPr>
            <a:r>
              <a:rPr lang="ar-SA" dirty="0" smtClean="0"/>
              <a:t>ولقد توالت نظم وانماط مختلفة عبر الأزمنة المتلاحقة لتقسيم النبات وهي:</a:t>
            </a:r>
            <a:endParaRPr lang="en-US" dirty="0"/>
          </a:p>
        </p:txBody>
      </p:sp>
      <p:sp>
        <p:nvSpPr>
          <p:cNvPr id="5" name="Rectangle 4"/>
          <p:cNvSpPr/>
          <p:nvPr/>
        </p:nvSpPr>
        <p:spPr>
          <a:xfrm>
            <a:off x="304800" y="990601"/>
            <a:ext cx="8382000" cy="584775"/>
          </a:xfrm>
          <a:prstGeom prst="rect">
            <a:avLst/>
          </a:prstGeom>
        </p:spPr>
        <p:txBody>
          <a:bodyPr wrap="square">
            <a:spAutoFit/>
          </a:bodyPr>
          <a:lstStyle/>
          <a:p>
            <a:r>
              <a:rPr lang="en-US" sz="3200" b="1" dirty="0" smtClean="0">
                <a:solidFill>
                  <a:srgbClr val="FFFF00"/>
                </a:solidFill>
                <a:effectLst>
                  <a:outerShdw blurRad="38100" dist="38100" dir="2700000" algn="tl">
                    <a:srgbClr val="000000"/>
                  </a:outerShdw>
                </a:effectLst>
                <a:latin typeface="+mj-lt"/>
                <a:ea typeface="+mj-ea"/>
                <a:cs typeface="+mj-cs"/>
              </a:rPr>
              <a:t>Development of system of plant taxonomy </a:t>
            </a:r>
          </a:p>
        </p:txBody>
      </p:sp>
    </p:spTree>
  </p:cSld>
  <p:clrMapOvr>
    <a:masterClrMapping/>
  </p:clrMapOvr>
  <p:transition>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0244"/>
                                        </p:tgtEl>
                                        <p:attrNameLst>
                                          <p:attrName>style.visibility</p:attrName>
                                        </p:attrNameLst>
                                      </p:cBhvr>
                                      <p:to>
                                        <p:strVal val="visible"/>
                                      </p:to>
                                    </p:set>
                                    <p:anim calcmode="lin" valueType="num">
                                      <p:cBhvr>
                                        <p:cTn id="7" dur="1000" fill="hold"/>
                                        <p:tgtEl>
                                          <p:spTgt spid="10244"/>
                                        </p:tgtEl>
                                        <p:attrNameLst>
                                          <p:attrName>ppt_w</p:attrName>
                                        </p:attrNameLst>
                                      </p:cBhvr>
                                      <p:tavLst>
                                        <p:tav tm="0">
                                          <p:val>
                                            <p:fltVal val="0"/>
                                          </p:val>
                                        </p:tav>
                                        <p:tav tm="100000">
                                          <p:val>
                                            <p:strVal val="#ppt_w"/>
                                          </p:val>
                                        </p:tav>
                                      </p:tavLst>
                                    </p:anim>
                                    <p:anim calcmode="lin" valueType="num">
                                      <p:cBhvr>
                                        <p:cTn id="8" dur="1000" fill="hold"/>
                                        <p:tgtEl>
                                          <p:spTgt spid="10244"/>
                                        </p:tgtEl>
                                        <p:attrNameLst>
                                          <p:attrName>ppt_h</p:attrName>
                                        </p:attrNameLst>
                                      </p:cBhvr>
                                      <p:tavLst>
                                        <p:tav tm="0">
                                          <p:val>
                                            <p:fltVal val="0"/>
                                          </p:val>
                                        </p:tav>
                                        <p:tav tm="100000">
                                          <p:val>
                                            <p:strVal val="#ppt_h"/>
                                          </p:val>
                                        </p:tav>
                                      </p:tavLst>
                                    </p:anim>
                                    <p:anim calcmode="lin" valueType="num">
                                      <p:cBhvr>
                                        <p:cTn id="9" dur="1000" fill="hold"/>
                                        <p:tgtEl>
                                          <p:spTgt spid="1024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24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 calcmode="lin" valueType="num">
                                      <p:cBhvr>
                                        <p:cTn id="15"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52" presetClass="entr" presetSubtype="0" fill="hold" nodeType="clickEffect">
                                  <p:stCondLst>
                                    <p:cond delay="0"/>
                                  </p:stCondLst>
                                  <p:childTnLst>
                                    <p:set>
                                      <p:cBhvr>
                                        <p:cTn id="22" dur="1" fill="hold">
                                          <p:stCondLst>
                                            <p:cond delay="0"/>
                                          </p:stCondLst>
                                        </p:cTn>
                                        <p:tgtEl>
                                          <p:spTgt spid="10245">
                                            <p:txEl>
                                              <p:pRg st="0" end="0"/>
                                            </p:txEl>
                                          </p:spTgt>
                                        </p:tgtEl>
                                        <p:attrNameLst>
                                          <p:attrName>style.visibility</p:attrName>
                                        </p:attrNameLst>
                                      </p:cBhvr>
                                      <p:to>
                                        <p:strVal val="visible"/>
                                      </p:to>
                                    </p:set>
                                    <p:animScale>
                                      <p:cBhvr>
                                        <p:cTn id="23" dur="1000" decel="50000" fill="hold">
                                          <p:stCondLst>
                                            <p:cond delay="0"/>
                                          </p:stCondLst>
                                        </p:cTn>
                                        <p:tgtEl>
                                          <p:spTgt spid="10245">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10245">
                                            <p:txEl>
                                              <p:pRg st="0" end="0"/>
                                            </p:txEl>
                                          </p:spTgt>
                                        </p:tgtEl>
                                        <p:attrNameLst>
                                          <p:attrName>ppt_x</p:attrName>
                                          <p:attrName>ppt_y</p:attrName>
                                        </p:attrNameLst>
                                      </p:cBhvr>
                                    </p:animMotion>
                                    <p:animEffect transition="in" filter="fade">
                                      <p:cBhvr>
                                        <p:cTn id="25" dur="1000"/>
                                        <p:tgtEl>
                                          <p:spTgt spid="10245">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0245">
                                            <p:txEl>
                                              <p:pRg st="1" end="1"/>
                                            </p:txEl>
                                          </p:spTgt>
                                        </p:tgtEl>
                                        <p:attrNameLst>
                                          <p:attrName>style.visibility</p:attrName>
                                        </p:attrNameLst>
                                      </p:cBhvr>
                                      <p:to>
                                        <p:strVal val="visible"/>
                                      </p:to>
                                    </p:set>
                                    <p:anim calcmode="lin" valueType="num">
                                      <p:cBhvr additive="base">
                                        <p:cTn id="30" dur="500" fill="hold"/>
                                        <p:tgtEl>
                                          <p:spTgt spid="10245">
                                            <p:txEl>
                                              <p:pRg st="1" end="1"/>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024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a:xfrm>
            <a:off x="457200" y="685800"/>
            <a:ext cx="7772400" cy="990600"/>
          </a:xfrm>
        </p:spPr>
        <p:txBody>
          <a:bodyPr/>
          <a:lstStyle/>
          <a:p>
            <a:pPr lvl="0" algn="r" rtl="1"/>
            <a:r>
              <a:rPr lang="ar-SA" sz="4000" dirty="0" smtClean="0">
                <a:solidFill>
                  <a:srgbClr val="FFFF00"/>
                </a:solidFill>
              </a:rPr>
              <a:t>1- التقسيم الصناعي</a:t>
            </a:r>
            <a:br>
              <a:rPr lang="ar-SA" sz="4000" dirty="0" smtClean="0">
                <a:solidFill>
                  <a:srgbClr val="FFFF00"/>
                </a:solidFill>
              </a:rPr>
            </a:br>
            <a:r>
              <a:rPr lang="ar-SA" sz="4000" dirty="0" smtClean="0">
                <a:solidFill>
                  <a:srgbClr val="FFFF00"/>
                </a:solidFill>
              </a:rPr>
              <a:t> </a:t>
            </a:r>
            <a:r>
              <a:rPr lang="en-US" sz="4000" dirty="0" smtClean="0">
                <a:solidFill>
                  <a:srgbClr val="FFFF00"/>
                </a:solidFill>
              </a:rPr>
              <a:t>Artificial classification</a:t>
            </a:r>
            <a:endParaRPr lang="en-US" sz="4000" dirty="0">
              <a:solidFill>
                <a:srgbClr val="FFFF00"/>
              </a:solidFill>
            </a:endParaRPr>
          </a:p>
        </p:txBody>
      </p:sp>
      <p:sp>
        <p:nvSpPr>
          <p:cNvPr id="11269" name="Rectangle 5"/>
          <p:cNvSpPr>
            <a:spLocks noGrp="1" noChangeArrowheads="1"/>
          </p:cNvSpPr>
          <p:nvPr>
            <p:ph type="body" idx="1"/>
          </p:nvPr>
        </p:nvSpPr>
        <p:spPr>
          <a:xfrm>
            <a:off x="457200" y="2438400"/>
            <a:ext cx="7772400" cy="3581400"/>
          </a:xfrm>
        </p:spPr>
        <p:txBody>
          <a:bodyPr/>
          <a:lstStyle/>
          <a:p>
            <a:pPr marL="0" indent="-514350" algn="just" rtl="1">
              <a:buClr>
                <a:schemeClr val="accent2"/>
              </a:buClr>
              <a:buSzPct val="100000"/>
              <a:buNone/>
            </a:pPr>
            <a:r>
              <a:rPr lang="ar-SA" dirty="0" smtClean="0"/>
              <a:t>يهدف هذا الخط من التقسيم في تسهيل ضم النباتات في مجموعات تخدم غرضاً معيناً مع وضوح الإختلافات فيما بينها ، حيث تأتي أي اعتبارات أخرى في مرتبه ثانوية . </a:t>
            </a:r>
            <a:r>
              <a:rPr lang="ar-SA" dirty="0" smtClean="0">
                <a:solidFill>
                  <a:srgbClr val="FFFF00"/>
                </a:solidFill>
              </a:rPr>
              <a:t>وتتخذ عادة طبيعة نمو النبات أو أهميته الإقتصادية أساساً للتقسيم ، حيث ترتب وتصنف على أساس تشابه صفاتها المورفولوجية أو فائدتها للإنسان </a:t>
            </a:r>
            <a:r>
              <a:rPr lang="ar-SA" dirty="0" smtClean="0"/>
              <a:t>. ولقد كان هذا الخط من التقسيم سائداً منذ فجر التاريخ حتى عام </a:t>
            </a:r>
            <a:r>
              <a:rPr lang="ar-SA" dirty="0" smtClean="0">
                <a:solidFill>
                  <a:srgbClr val="FF0000"/>
                </a:solidFill>
              </a:rPr>
              <a:t>1580م</a:t>
            </a:r>
            <a:r>
              <a:rPr lang="ar-SA" dirty="0" smtClean="0"/>
              <a:t> تقريباً.</a:t>
            </a:r>
            <a:endParaRPr lang="en-US"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animScale>
                                      <p:cBhvr>
                                        <p:cTn id="7" dur="1000" decel="50000" fill="hold">
                                          <p:stCondLst>
                                            <p:cond delay="0"/>
                                          </p:stCondLst>
                                        </p:cTn>
                                        <p:tgtEl>
                                          <p:spTgt spid="1126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1268"/>
                                        </p:tgtEl>
                                        <p:attrNameLst>
                                          <p:attrName>ppt_x</p:attrName>
                                          <p:attrName>ppt_y</p:attrName>
                                        </p:attrNameLst>
                                      </p:cBhvr>
                                    </p:animMotion>
                                    <p:animEffect transition="in" filter="fade">
                                      <p:cBhvr>
                                        <p:cTn id="9" dur="1000"/>
                                        <p:tgtEl>
                                          <p:spTgt spid="11268"/>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11269">
                                            <p:txEl>
                                              <p:pRg st="0" end="0"/>
                                            </p:txEl>
                                          </p:spTgt>
                                        </p:tgtEl>
                                        <p:attrNameLst>
                                          <p:attrName>style.visibility</p:attrName>
                                        </p:attrNameLst>
                                      </p:cBhvr>
                                      <p:to>
                                        <p:strVal val="visible"/>
                                      </p:to>
                                    </p:set>
                                    <p:animScale>
                                      <p:cBhvr>
                                        <p:cTn id="14" dur="1000" decel="50000" fill="hold">
                                          <p:stCondLst>
                                            <p:cond delay="0"/>
                                          </p:stCondLst>
                                        </p:cTn>
                                        <p:tgtEl>
                                          <p:spTgt spid="11269">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11269">
                                            <p:txEl>
                                              <p:pRg st="0" end="0"/>
                                            </p:txEl>
                                          </p:spTgt>
                                        </p:tgtEl>
                                        <p:attrNameLst>
                                          <p:attrName>ppt_x</p:attrName>
                                          <p:attrName>ppt_y</p:attrName>
                                        </p:attrNameLst>
                                      </p:cBhvr>
                                    </p:animMotion>
                                    <p:animEffect transition="in" filter="fade">
                                      <p:cBhvr>
                                        <p:cTn id="16" dur="1000"/>
                                        <p:tgtEl>
                                          <p:spTgt spid="1126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1126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a:xfrm>
            <a:off x="914400" y="685800"/>
            <a:ext cx="7391400" cy="1066800"/>
          </a:xfrm>
        </p:spPr>
        <p:txBody>
          <a:bodyPr/>
          <a:lstStyle/>
          <a:p>
            <a:pPr algn="r" rtl="1"/>
            <a:r>
              <a:rPr lang="ar-SA" sz="4000" dirty="0" smtClean="0">
                <a:solidFill>
                  <a:srgbClr val="FFFF00"/>
                </a:solidFill>
              </a:rPr>
              <a:t>2- التقسيم الميكانيكي </a:t>
            </a:r>
            <a:br>
              <a:rPr lang="ar-SA" sz="4000" dirty="0" smtClean="0">
                <a:solidFill>
                  <a:srgbClr val="FFFF00"/>
                </a:solidFill>
              </a:rPr>
            </a:br>
            <a:r>
              <a:rPr lang="en-US" sz="4000" dirty="0" smtClean="0">
                <a:solidFill>
                  <a:srgbClr val="FFFF00"/>
                </a:solidFill>
              </a:rPr>
              <a:t>Mechanical classification</a:t>
            </a:r>
          </a:p>
        </p:txBody>
      </p:sp>
      <p:sp>
        <p:nvSpPr>
          <p:cNvPr id="11269" name="Rectangle 5"/>
          <p:cNvSpPr>
            <a:spLocks noGrp="1" noChangeArrowheads="1"/>
          </p:cNvSpPr>
          <p:nvPr>
            <p:ph type="body" idx="1"/>
          </p:nvPr>
        </p:nvSpPr>
        <p:spPr>
          <a:xfrm>
            <a:off x="457200" y="2438400"/>
            <a:ext cx="7772400" cy="3124200"/>
          </a:xfrm>
        </p:spPr>
        <p:txBody>
          <a:bodyPr/>
          <a:lstStyle/>
          <a:p>
            <a:pPr marL="0" indent="-514350" algn="just" rtl="1">
              <a:buClr>
                <a:schemeClr val="accent2"/>
              </a:buClr>
              <a:buSzPct val="100000"/>
              <a:buNone/>
            </a:pPr>
            <a:r>
              <a:rPr lang="ar-SA" dirty="0" smtClean="0"/>
              <a:t>ويسمى هذا النظام </a:t>
            </a:r>
            <a:r>
              <a:rPr lang="ar-SA" dirty="0" smtClean="0">
                <a:solidFill>
                  <a:srgbClr val="FFFF00"/>
                </a:solidFill>
              </a:rPr>
              <a:t>بالتقسيم العددي </a:t>
            </a:r>
            <a:r>
              <a:rPr lang="ar-SA" dirty="0" smtClean="0"/>
              <a:t>أيضاً ، وذلك لإستناده إلى اسس عددية تتعلق بصفة معينة خاصة بأجزاء التكاثر للنبات ، وفيه </a:t>
            </a:r>
            <a:r>
              <a:rPr lang="ar-SA" dirty="0" smtClean="0">
                <a:solidFill>
                  <a:srgbClr val="FFFF00"/>
                </a:solidFill>
              </a:rPr>
              <a:t>تستخدم صفة واحدة أو عدة صفات كأساس لترتيب النباتات في مجموعات تصنيفية مختلفة </a:t>
            </a:r>
            <a:r>
              <a:rPr lang="ar-SA" dirty="0" smtClean="0"/>
              <a:t>، ولقد انتشر هذا النوع من التقسيم من الفترة </a:t>
            </a:r>
            <a:r>
              <a:rPr lang="ar-SA" dirty="0" smtClean="0">
                <a:solidFill>
                  <a:srgbClr val="FF0000"/>
                </a:solidFill>
              </a:rPr>
              <a:t>1580م</a:t>
            </a:r>
            <a:r>
              <a:rPr lang="ar-SA" dirty="0" smtClean="0"/>
              <a:t> حتى الفترة </a:t>
            </a:r>
            <a:r>
              <a:rPr lang="ar-SA" dirty="0" smtClean="0">
                <a:solidFill>
                  <a:srgbClr val="FF0000"/>
                </a:solidFill>
              </a:rPr>
              <a:t>1760م</a:t>
            </a:r>
            <a:r>
              <a:rPr lang="ar-SA" dirty="0" smtClean="0"/>
              <a:t> تقريباً.</a:t>
            </a:r>
            <a:endParaRPr lang="en-US" dirty="0" smtClean="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p:cTn id="7" dur="1000" fill="hold"/>
                                        <p:tgtEl>
                                          <p:spTgt spid="11268"/>
                                        </p:tgtEl>
                                        <p:attrNameLst>
                                          <p:attrName>ppt_x</p:attrName>
                                        </p:attrNameLst>
                                      </p:cBhvr>
                                      <p:tavLst>
                                        <p:tav tm="0">
                                          <p:val>
                                            <p:strVal val="#ppt_x-.2"/>
                                          </p:val>
                                        </p:tav>
                                        <p:tav tm="100000">
                                          <p:val>
                                            <p:strVal val="#ppt_x"/>
                                          </p:val>
                                        </p:tav>
                                      </p:tavLst>
                                    </p:anim>
                                    <p:anim calcmode="lin" valueType="num">
                                      <p:cBhvr>
                                        <p:cTn id="8" dur="1000" fill="hold"/>
                                        <p:tgtEl>
                                          <p:spTgt spid="1126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268"/>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11269">
                                            <p:txEl>
                                              <p:pRg st="0" end="0"/>
                                            </p:txEl>
                                          </p:spTgt>
                                        </p:tgtEl>
                                        <p:attrNameLst>
                                          <p:attrName>style.visibility</p:attrName>
                                        </p:attrNameLst>
                                      </p:cBhvr>
                                      <p:to>
                                        <p:strVal val="visible"/>
                                      </p:to>
                                    </p:set>
                                    <p:anim calcmode="lin" valueType="num">
                                      <p:cBhvr>
                                        <p:cTn id="14" dur="1000" fill="hold"/>
                                        <p:tgtEl>
                                          <p:spTgt spid="11269">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1126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126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1126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219200" y="609600"/>
            <a:ext cx="7086600" cy="914400"/>
          </a:xfrm>
        </p:spPr>
        <p:txBody>
          <a:bodyPr/>
          <a:lstStyle/>
          <a:p>
            <a:pPr lvl="0" algn="r" rtl="1"/>
            <a:r>
              <a:rPr lang="ar-SA" sz="4000" dirty="0" smtClean="0">
                <a:solidFill>
                  <a:srgbClr val="FFFF00"/>
                </a:solidFill>
              </a:rPr>
              <a:t>3- التقسيم الطبيعي</a:t>
            </a:r>
            <a:br>
              <a:rPr lang="ar-SA" sz="4000" dirty="0" smtClean="0">
                <a:solidFill>
                  <a:srgbClr val="FFFF00"/>
                </a:solidFill>
              </a:rPr>
            </a:br>
            <a:r>
              <a:rPr lang="en-US" sz="4000" dirty="0" smtClean="0">
                <a:solidFill>
                  <a:srgbClr val="FFFF00"/>
                </a:solidFill>
              </a:rPr>
              <a:t> Natural classification </a:t>
            </a:r>
            <a:endParaRPr lang="en-US" dirty="0"/>
          </a:p>
        </p:txBody>
      </p:sp>
      <p:sp>
        <p:nvSpPr>
          <p:cNvPr id="22531" name="Rectangle 3"/>
          <p:cNvSpPr>
            <a:spLocks noGrp="1" noChangeArrowheads="1"/>
          </p:cNvSpPr>
          <p:nvPr>
            <p:ph type="body" idx="1"/>
          </p:nvPr>
        </p:nvSpPr>
        <p:spPr>
          <a:xfrm>
            <a:off x="533400" y="2438400"/>
            <a:ext cx="7848600" cy="2438400"/>
          </a:xfrm>
        </p:spPr>
        <p:txBody>
          <a:bodyPr/>
          <a:lstStyle/>
          <a:p>
            <a:pPr marL="0" indent="-514350" algn="just" rtl="1">
              <a:buClr>
                <a:schemeClr val="accent2"/>
              </a:buClr>
              <a:buSzPct val="100000"/>
              <a:buNone/>
            </a:pPr>
            <a:r>
              <a:rPr lang="ar-SA" dirty="0" smtClean="0"/>
              <a:t>يعتمد هذا التقسيم على </a:t>
            </a:r>
            <a:r>
              <a:rPr lang="ar-SA" dirty="0" smtClean="0">
                <a:solidFill>
                  <a:srgbClr val="FFFF00"/>
                </a:solidFill>
              </a:rPr>
              <a:t>استخدام اكبر عدد ممكن من الصفات والتي ترتكز على العلاقات الشكلية وعلى التركيب كاساس لترتيب النباتات في مجموعات تصنيفية محددة</a:t>
            </a:r>
            <a:r>
              <a:rPr lang="ar-SA" dirty="0" smtClean="0"/>
              <a:t>. ولقد انتشر هذا النوع من التقسيم في الفترة </a:t>
            </a:r>
            <a:r>
              <a:rPr lang="ar-SA" dirty="0" smtClean="0">
                <a:solidFill>
                  <a:srgbClr val="FF0000"/>
                </a:solidFill>
              </a:rPr>
              <a:t>1760م</a:t>
            </a:r>
            <a:r>
              <a:rPr lang="ar-SA" dirty="0" smtClean="0"/>
              <a:t> حتى الفترة </a:t>
            </a:r>
            <a:r>
              <a:rPr lang="ar-SA" dirty="0" smtClean="0">
                <a:solidFill>
                  <a:srgbClr val="FF0000"/>
                </a:solidFill>
              </a:rPr>
              <a:t>1880م</a:t>
            </a:r>
            <a:r>
              <a:rPr lang="ar-SA" dirty="0" smtClean="0"/>
              <a:t>.</a:t>
            </a:r>
            <a:endParaRPr lang="en-US" dirty="0" smtClean="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additive="base">
                                        <p:cTn id="7" dur="500" fill="hold"/>
                                        <p:tgtEl>
                                          <p:spTgt spid="22530"/>
                                        </p:tgtEl>
                                        <p:attrNameLst>
                                          <p:attrName>ppt_x</p:attrName>
                                        </p:attrNameLst>
                                      </p:cBhvr>
                                      <p:tavLst>
                                        <p:tav tm="0">
                                          <p:val>
                                            <p:strVal val="#ppt_x"/>
                                          </p:val>
                                        </p:tav>
                                        <p:tav tm="100000">
                                          <p:val>
                                            <p:strVal val="#ppt_x"/>
                                          </p:val>
                                        </p:tav>
                                      </p:tavLst>
                                    </p:anim>
                                    <p:anim calcmode="lin" valueType="num">
                                      <p:cBhvr additive="base">
                                        <p:cTn id="8" dur="500" fill="hold"/>
                                        <p:tgtEl>
                                          <p:spTgt spid="2253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531">
                                            <p:txEl>
                                              <p:pRg st="0" end="0"/>
                                            </p:txEl>
                                          </p:spTgt>
                                        </p:tgtEl>
                                        <p:attrNameLst>
                                          <p:attrName>style.visibility</p:attrName>
                                        </p:attrNameLst>
                                      </p:cBhvr>
                                      <p:to>
                                        <p:strVal val="visible"/>
                                      </p:to>
                                    </p:set>
                                    <p:anim calcmode="lin" valueType="num">
                                      <p:cBhvr additive="base">
                                        <p:cTn id="13" dur="5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53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304800" y="381000"/>
            <a:ext cx="8458200" cy="990600"/>
          </a:xfrm>
        </p:spPr>
        <p:txBody>
          <a:bodyPr/>
          <a:lstStyle/>
          <a:p>
            <a:pPr algn="ctr"/>
            <a:r>
              <a:rPr lang="ar-SA" sz="4800" dirty="0" smtClean="0">
                <a:solidFill>
                  <a:srgbClr val="FFFF00"/>
                </a:solidFill>
              </a:rPr>
              <a:t>رؤية ورسالة جامعة الملك سعود</a:t>
            </a:r>
            <a:endParaRPr lang="en-US" sz="4800" dirty="0">
              <a:solidFill>
                <a:srgbClr val="FFFF00"/>
              </a:solidFill>
            </a:endParaRPr>
          </a:p>
        </p:txBody>
      </p:sp>
      <p:sp>
        <p:nvSpPr>
          <p:cNvPr id="9221" name="Rectangle 5"/>
          <p:cNvSpPr>
            <a:spLocks noGrp="1" noChangeArrowheads="1"/>
          </p:cNvSpPr>
          <p:nvPr>
            <p:ph type="body" idx="1"/>
          </p:nvPr>
        </p:nvSpPr>
        <p:spPr>
          <a:xfrm>
            <a:off x="457200" y="1524000"/>
            <a:ext cx="8305800" cy="2286000"/>
          </a:xfrm>
        </p:spPr>
        <p:txBody>
          <a:bodyPr/>
          <a:lstStyle/>
          <a:p>
            <a:pPr algn="just" rtl="1"/>
            <a:r>
              <a:rPr lang="ar-SA" b="1" dirty="0" smtClean="0">
                <a:solidFill>
                  <a:srgbClr val="FFFF00"/>
                </a:solidFill>
              </a:rPr>
              <a:t>الرِؤية: </a:t>
            </a:r>
            <a:r>
              <a:rPr lang="ar-SA" b="1" dirty="0" smtClean="0"/>
              <a:t>تحقيق الريادة في تنويع أساليب التعليم والتعلم وتطويرها من خلال التعلم الإلكتروني القائم على تقنية المعلومات والاتصال الحديثة وأن تكون العمادة رائدة في نشر التعليم وتيسيره باستخدام أحدث تقنيات المعلومات والاتصال</a:t>
            </a:r>
            <a:r>
              <a:rPr lang="en-US" b="1" dirty="0" smtClean="0"/>
              <a:t>.</a:t>
            </a:r>
          </a:p>
        </p:txBody>
      </p:sp>
      <p:sp>
        <p:nvSpPr>
          <p:cNvPr id="4" name="Rectangle 5"/>
          <p:cNvSpPr txBox="1">
            <a:spLocks noChangeArrowheads="1"/>
          </p:cNvSpPr>
          <p:nvPr/>
        </p:nvSpPr>
        <p:spPr bwMode="auto">
          <a:xfrm>
            <a:off x="457200" y="3962400"/>
            <a:ext cx="8305800" cy="2057400"/>
          </a:xfrm>
          <a:prstGeom prst="rect">
            <a:avLst/>
          </a:prstGeom>
          <a:noFill/>
          <a:ln w="9525">
            <a:noFill/>
            <a:miter lim="800000"/>
            <a:headEnd/>
            <a:tailEnd/>
          </a:ln>
          <a:effectLst/>
        </p:spPr>
        <p:txBody>
          <a:bodyPr vert="horz" wrap="square" lIns="182562" tIns="46038" rIns="182562" bIns="46038" numCol="1" anchor="t" anchorCtr="0" compatLnSpc="1">
            <a:prstTxWarp prst="textNoShape">
              <a:avLst/>
            </a:prstTxWarp>
          </a:bodyPr>
          <a:lstStyle/>
          <a:p>
            <a:pPr marL="342900" marR="0" lvl="0" indent="-342900" algn="just" defTabSz="914400" rtl="1" eaLnBrk="1" fontAlgn="base" latinLnBrk="0" hangingPunct="1">
              <a:lnSpc>
                <a:spcPct val="90000"/>
              </a:lnSpc>
              <a:spcBef>
                <a:spcPct val="20000"/>
              </a:spcBef>
              <a:spcAft>
                <a:spcPct val="0"/>
              </a:spcAft>
              <a:buClr>
                <a:schemeClr val="tx2"/>
              </a:buClr>
              <a:buSzPct val="75000"/>
              <a:buFont typeface="Wingdings" pitchFamily="2" charset="2"/>
              <a:buChar char="l"/>
              <a:tabLst/>
              <a:defRPr/>
            </a:pPr>
            <a:r>
              <a:rPr kumimoji="0" lang="ar-SA" sz="3200" b="1" i="0" u="none" strike="noStrike" kern="0" cap="none" spc="0" normalizeH="0" baseline="0" noProof="0" dirty="0" smtClean="0">
                <a:ln>
                  <a:noFill/>
                </a:ln>
                <a:effectLst/>
                <a:uLnTx/>
                <a:uFillTx/>
                <a:latin typeface="+mn-lt"/>
                <a:ea typeface="+mn-ea"/>
                <a:cs typeface="+mn-cs"/>
              </a:rPr>
              <a:t>الرسالة:</a:t>
            </a:r>
            <a:r>
              <a:rPr kumimoji="0" lang="ar-SA" sz="3200" b="1" i="0" u="none" strike="noStrike" kern="0" cap="none" spc="0" normalizeH="0" noProof="0" dirty="0" smtClean="0">
                <a:ln>
                  <a:noFill/>
                </a:ln>
                <a:effectLst/>
                <a:uLnTx/>
                <a:uFillTx/>
                <a:latin typeface="+mn-lt"/>
                <a:ea typeface="+mn-ea"/>
                <a:cs typeface="+mn-cs"/>
              </a:rPr>
              <a:t> </a:t>
            </a:r>
            <a:r>
              <a:rPr kumimoji="0" lang="ar-SA" sz="3200" b="1" i="0" u="none" strike="noStrike" kern="0" cap="none" spc="0" normalizeH="0" baseline="0" noProof="0" dirty="0" smtClean="0">
                <a:ln>
                  <a:noFill/>
                </a:ln>
                <a:solidFill>
                  <a:schemeClr val="accent6"/>
                </a:solidFill>
                <a:effectLst/>
                <a:uLnTx/>
                <a:uFillTx/>
                <a:latin typeface="+mn-lt"/>
                <a:ea typeface="+mn-ea"/>
                <a:cs typeface="+mn-cs"/>
              </a:rPr>
              <a:t>مساعدة أعضاء هيئة التدريس والطلاب لتجويد عملية التعلم من خلال استثمار أساليب التعلم الإلكتروني، وإتاحة الفرصة للمتعلم لاحتيار المكان والزمان المناسبين للتعلم ومساعدة أعضاء هيئة التدريس على تفعيل التعليم من خلال تقديم المحتوى العلمي بأساليب تعتمد على تقنية المعلومات والاتصال الحديثة</a:t>
            </a:r>
            <a:r>
              <a:rPr kumimoji="0" lang="en-US" sz="3200" b="1" i="0" u="none" strike="noStrike" kern="0" cap="none" spc="0" normalizeH="0" baseline="0" noProof="0" dirty="0" smtClean="0">
                <a:ln>
                  <a:noFill/>
                </a:ln>
                <a:solidFill>
                  <a:schemeClr val="accent6"/>
                </a:solidFill>
                <a:effectLst/>
                <a:uLnTx/>
                <a:uFillTx/>
                <a:latin typeface="+mn-lt"/>
                <a:ea typeface="+mn-ea"/>
                <a:cs typeface="+mn-cs"/>
              </a:rPr>
              <a:t> </a:t>
            </a:r>
            <a:r>
              <a:rPr kumimoji="0" lang="en-US" sz="3200" b="0" i="0" u="none" strike="noStrike" kern="0" cap="none" spc="0" normalizeH="0" baseline="0" noProof="0" dirty="0" smtClean="0">
                <a:ln>
                  <a:noFill/>
                </a:ln>
                <a:solidFill>
                  <a:schemeClr val="accent6"/>
                </a:solidFill>
                <a:effectLst/>
                <a:uLnTx/>
                <a:uFillTx/>
                <a:latin typeface="+mn-lt"/>
                <a:ea typeface="+mn-ea"/>
                <a:cs typeface="+mn-cs"/>
              </a:rPr>
              <a:t>.</a:t>
            </a:r>
            <a:endParaRPr kumimoji="0" lang="en-US" sz="3200" b="0" i="0" u="none" strike="noStrike" kern="0" cap="none" spc="0" normalizeH="0" baseline="0" noProof="0" dirty="0">
              <a:ln>
                <a:noFill/>
              </a:ln>
              <a:solidFill>
                <a:schemeClr val="accent6"/>
              </a:solidFill>
              <a:effectLst/>
              <a:uLnTx/>
              <a:uFillTx/>
              <a:latin typeface="+mn-lt"/>
              <a:ea typeface="+mn-ea"/>
              <a:cs typeface="+mn-cs"/>
            </a:endParaRPr>
          </a:p>
        </p:txBody>
      </p:sp>
    </p:spTree>
  </p:cSld>
  <p:clrMapOvr>
    <a:masterClrMapping/>
  </p:clrMapOvr>
  <p:transition>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 calcmode="lin" valueType="num">
                                      <p:cBhvr>
                                        <p:cTn id="7" dur="1000" fill="hold"/>
                                        <p:tgtEl>
                                          <p:spTgt spid="9220"/>
                                        </p:tgtEl>
                                        <p:attrNameLst>
                                          <p:attrName>ppt_x</p:attrName>
                                        </p:attrNameLst>
                                      </p:cBhvr>
                                      <p:tavLst>
                                        <p:tav tm="0">
                                          <p:val>
                                            <p:strVal val="#ppt_x-.2"/>
                                          </p:val>
                                        </p:tav>
                                        <p:tav tm="100000">
                                          <p:val>
                                            <p:strVal val="#ppt_x"/>
                                          </p:val>
                                        </p:tav>
                                      </p:tavLst>
                                    </p:anim>
                                    <p:anim calcmode="lin" valueType="num">
                                      <p:cBhvr>
                                        <p:cTn id="8" dur="1000" fill="hold"/>
                                        <p:tgtEl>
                                          <p:spTgt spid="9220"/>
                                        </p:tgtEl>
                                        <p:attrNameLst>
                                          <p:attrName>ppt_y</p:attrName>
                                        </p:attrNameLst>
                                      </p:cBhvr>
                                      <p:tavLst>
                                        <p:tav tm="0">
                                          <p:val>
                                            <p:strVal val="#ppt_y"/>
                                          </p:val>
                                        </p:tav>
                                        <p:tav tm="100000">
                                          <p:val>
                                            <p:strVal val="#ppt_y"/>
                                          </p:val>
                                        </p:tav>
                                      </p:tavLst>
                                    </p:anim>
                                    <p:animEffect transition="in" filter="wipe(right)" prLst="gradientSize: 0.1">
                                      <p:cBhvr>
                                        <p:cTn id="9" dur="1000"/>
                                        <p:tgtEl>
                                          <p:spTgt spid="9220"/>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9221">
                                            <p:txEl>
                                              <p:pRg st="0" end="0"/>
                                            </p:txEl>
                                          </p:spTgt>
                                        </p:tgtEl>
                                        <p:attrNameLst>
                                          <p:attrName>style.visibility</p:attrName>
                                        </p:attrNameLst>
                                      </p:cBhvr>
                                      <p:to>
                                        <p:strVal val="visible"/>
                                      </p:to>
                                    </p:set>
                                    <p:anim calcmode="lin" valueType="num">
                                      <p:cBhvr>
                                        <p:cTn id="14" dur="1000" fill="hold"/>
                                        <p:tgtEl>
                                          <p:spTgt spid="9221">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922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922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Scale>
                                      <p:cBhvr>
                                        <p:cTn id="21"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4"/>
                                        </p:tgtEl>
                                        <p:attrNameLst>
                                          <p:attrName>ppt_x</p:attrName>
                                          <p:attrName>ppt_y</p:attrName>
                                        </p:attrNameLst>
                                      </p:cBhvr>
                                    </p:animMotion>
                                    <p:animEffect transition="in" filter="fade">
                                      <p:cBhvr>
                                        <p:cTn id="2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838200" y="685800"/>
            <a:ext cx="7391400" cy="1143000"/>
          </a:xfrm>
        </p:spPr>
        <p:txBody>
          <a:bodyPr/>
          <a:lstStyle/>
          <a:p>
            <a:pPr lvl="0" algn="r" rtl="1"/>
            <a:r>
              <a:rPr lang="ar-SA" sz="4000" dirty="0" smtClean="0">
                <a:solidFill>
                  <a:srgbClr val="FFFF00"/>
                </a:solidFill>
              </a:rPr>
              <a:t>4- التقسيم التطوري</a:t>
            </a:r>
            <a:br>
              <a:rPr lang="ar-SA" sz="4000" dirty="0" smtClean="0">
                <a:solidFill>
                  <a:srgbClr val="FFFF00"/>
                </a:solidFill>
              </a:rPr>
            </a:br>
            <a:r>
              <a:rPr lang="ar-SA" sz="4000" dirty="0" smtClean="0">
                <a:solidFill>
                  <a:srgbClr val="FFFF00"/>
                </a:solidFill>
              </a:rPr>
              <a:t> </a:t>
            </a:r>
            <a:r>
              <a:rPr lang="en-US" sz="4000" dirty="0" smtClean="0">
                <a:solidFill>
                  <a:srgbClr val="FFFF00"/>
                </a:solidFill>
              </a:rPr>
              <a:t> </a:t>
            </a:r>
            <a:r>
              <a:rPr lang="en-US" sz="4000" dirty="0" err="1" smtClean="0">
                <a:solidFill>
                  <a:srgbClr val="FFFF00"/>
                </a:solidFill>
              </a:rPr>
              <a:t>Phylogenetic</a:t>
            </a:r>
            <a:r>
              <a:rPr lang="en-US" sz="4000" dirty="0" smtClean="0">
                <a:solidFill>
                  <a:srgbClr val="FFFF00"/>
                </a:solidFill>
              </a:rPr>
              <a:t> classification </a:t>
            </a:r>
            <a:r>
              <a:rPr lang="en-US" dirty="0" smtClean="0"/>
              <a:t/>
            </a:r>
            <a:br>
              <a:rPr lang="en-US" dirty="0" smtClean="0"/>
            </a:br>
            <a:endParaRPr lang="en-US" dirty="0"/>
          </a:p>
        </p:txBody>
      </p:sp>
      <p:sp>
        <p:nvSpPr>
          <p:cNvPr id="22531" name="Rectangle 3"/>
          <p:cNvSpPr>
            <a:spLocks noGrp="1" noChangeArrowheads="1"/>
          </p:cNvSpPr>
          <p:nvPr>
            <p:ph type="body" idx="1"/>
          </p:nvPr>
        </p:nvSpPr>
        <p:spPr>
          <a:xfrm>
            <a:off x="457200" y="2057400"/>
            <a:ext cx="7848600" cy="4038600"/>
          </a:xfrm>
        </p:spPr>
        <p:txBody>
          <a:bodyPr/>
          <a:lstStyle/>
          <a:p>
            <a:pPr marL="0" indent="-514350" algn="just" rtl="1">
              <a:buClr>
                <a:schemeClr val="accent2"/>
              </a:buClr>
              <a:buSzPct val="100000"/>
              <a:buNone/>
            </a:pPr>
            <a:r>
              <a:rPr lang="ar-SA" dirty="0" smtClean="0"/>
              <a:t>يهدف هذا التقسيم إلى ترتيب النباتات بصورة توضح الإرتباط والعلاقات الحقيقية فيما بينها القائمة على التطور ، </a:t>
            </a:r>
            <a:r>
              <a:rPr lang="ar-SA" dirty="0" smtClean="0">
                <a:solidFill>
                  <a:srgbClr val="FFFF00"/>
                </a:solidFill>
              </a:rPr>
              <a:t>ويستخدم في هذا النظام أكبر عدد ممكن من الصفات لترتيب النباتات في فئات تصنيفية معينة ، مع الأخذ في الإعتبار علاقة النشأة والنسب والقرابه بين النباتات</a:t>
            </a:r>
            <a:r>
              <a:rPr lang="ar-SA" dirty="0" smtClean="0"/>
              <a:t>. ويستند هذا التقسيم إلى التاريخ السلفي والتعاقب التطوري والذي يعكس الأواصر الوراثية بين النباتات ولقد عرف هذا الخط منذ عام </a:t>
            </a:r>
            <a:r>
              <a:rPr lang="ar-SA" dirty="0" smtClean="0">
                <a:solidFill>
                  <a:srgbClr val="FF0000"/>
                </a:solidFill>
              </a:rPr>
              <a:t>1880</a:t>
            </a:r>
            <a:r>
              <a:rPr lang="ar-SA" dirty="0" smtClean="0"/>
              <a:t> حتى الوقت الحالي.</a:t>
            </a:r>
            <a:endParaRPr lang="en-US" dirty="0" smtClean="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p:cTn id="7" dur="1000" fill="hold"/>
                                        <p:tgtEl>
                                          <p:spTgt spid="22530"/>
                                        </p:tgtEl>
                                        <p:attrNameLst>
                                          <p:attrName>ppt_w</p:attrName>
                                        </p:attrNameLst>
                                      </p:cBhvr>
                                      <p:tavLst>
                                        <p:tav tm="0">
                                          <p:val>
                                            <p:fltVal val="0"/>
                                          </p:val>
                                        </p:tav>
                                        <p:tav tm="100000">
                                          <p:val>
                                            <p:strVal val="#ppt_w"/>
                                          </p:val>
                                        </p:tav>
                                      </p:tavLst>
                                    </p:anim>
                                    <p:anim calcmode="lin" valueType="num">
                                      <p:cBhvr>
                                        <p:cTn id="8" dur="1000" fill="hold"/>
                                        <p:tgtEl>
                                          <p:spTgt spid="22530"/>
                                        </p:tgtEl>
                                        <p:attrNameLst>
                                          <p:attrName>ppt_h</p:attrName>
                                        </p:attrNameLst>
                                      </p:cBhvr>
                                      <p:tavLst>
                                        <p:tav tm="0">
                                          <p:val>
                                            <p:fltVal val="0"/>
                                          </p:val>
                                        </p:tav>
                                        <p:tav tm="100000">
                                          <p:val>
                                            <p:strVal val="#ppt_h"/>
                                          </p:val>
                                        </p:tav>
                                      </p:tavLst>
                                    </p:anim>
                                    <p:anim calcmode="lin" valueType="num">
                                      <p:cBhvr>
                                        <p:cTn id="9" dur="1000" fill="hold"/>
                                        <p:tgtEl>
                                          <p:spTgt spid="2253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253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22531">
                                            <p:txEl>
                                              <p:pRg st="0" end="0"/>
                                            </p:txEl>
                                          </p:spTgt>
                                        </p:tgtEl>
                                        <p:attrNameLst>
                                          <p:attrName>style.visibility</p:attrName>
                                        </p:attrNameLst>
                                      </p:cBhvr>
                                      <p:to>
                                        <p:strVal val="visible"/>
                                      </p:to>
                                    </p:set>
                                    <p:anim calcmode="lin" valueType="num">
                                      <p:cBhvr>
                                        <p:cTn id="15" dur="1000" fill="hold"/>
                                        <p:tgtEl>
                                          <p:spTgt spid="22531">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22531">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2253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253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52400" y="1219200"/>
            <a:ext cx="8534400" cy="914400"/>
          </a:xfrm>
        </p:spPr>
        <p:txBody>
          <a:bodyPr/>
          <a:lstStyle/>
          <a:p>
            <a:pPr lvl="0" algn="r" rtl="1"/>
            <a:r>
              <a:rPr lang="ar-SA" dirty="0" smtClean="0">
                <a:solidFill>
                  <a:srgbClr val="FFFF00"/>
                </a:solidFill>
              </a:rPr>
              <a:t>5- النظم الحديثة للتقسيم المظهري </a:t>
            </a:r>
            <a:r>
              <a:rPr lang="en-US" dirty="0" smtClean="0">
                <a:solidFill>
                  <a:srgbClr val="FFFF00"/>
                </a:solidFill>
              </a:rPr>
              <a:t/>
            </a:r>
            <a:br>
              <a:rPr lang="en-US" dirty="0" smtClean="0">
                <a:solidFill>
                  <a:srgbClr val="FFFF00"/>
                </a:solidFill>
              </a:rPr>
            </a:br>
            <a:r>
              <a:rPr lang="en-US" dirty="0" smtClean="0">
                <a:solidFill>
                  <a:srgbClr val="FFFF00"/>
                </a:solidFill>
              </a:rPr>
              <a:t>phonetic systems of classification</a:t>
            </a:r>
            <a:br>
              <a:rPr lang="en-US" dirty="0" smtClean="0">
                <a:solidFill>
                  <a:srgbClr val="FFFF00"/>
                </a:solidFill>
              </a:rPr>
            </a:br>
            <a:endParaRPr lang="en-US" dirty="0">
              <a:solidFill>
                <a:srgbClr val="FFFF00"/>
              </a:solidFill>
            </a:endParaRPr>
          </a:p>
        </p:txBody>
      </p:sp>
      <p:sp>
        <p:nvSpPr>
          <p:cNvPr id="22531" name="Rectangle 3"/>
          <p:cNvSpPr>
            <a:spLocks noGrp="1" noChangeArrowheads="1"/>
          </p:cNvSpPr>
          <p:nvPr>
            <p:ph type="body" idx="1"/>
          </p:nvPr>
        </p:nvSpPr>
        <p:spPr>
          <a:xfrm>
            <a:off x="533400" y="2514600"/>
            <a:ext cx="7696200" cy="3505200"/>
          </a:xfrm>
        </p:spPr>
        <p:txBody>
          <a:bodyPr/>
          <a:lstStyle/>
          <a:p>
            <a:pPr marL="0" indent="-514350" algn="just" rtl="1">
              <a:buClr>
                <a:schemeClr val="accent2"/>
              </a:buClr>
              <a:buSzPct val="100000"/>
              <a:buNone/>
            </a:pPr>
            <a:r>
              <a:rPr lang="ar-SA" dirty="0" smtClean="0"/>
              <a:t>وهي النظم التي تستخدم طرق القياس </a:t>
            </a:r>
            <a:r>
              <a:rPr lang="en-US" dirty="0" smtClean="0">
                <a:solidFill>
                  <a:srgbClr val="FF0000"/>
                </a:solidFill>
              </a:rPr>
              <a:t>scoring</a:t>
            </a:r>
            <a:r>
              <a:rPr lang="en-US" dirty="0" smtClean="0"/>
              <a:t> </a:t>
            </a:r>
            <a:r>
              <a:rPr lang="ar-SA" dirty="0" smtClean="0"/>
              <a:t> المختلفة وتستعين بوسائل التقنية </a:t>
            </a:r>
            <a:r>
              <a:rPr lang="en-US" dirty="0" smtClean="0">
                <a:solidFill>
                  <a:srgbClr val="FF0000"/>
                </a:solidFill>
              </a:rPr>
              <a:t>Technology</a:t>
            </a:r>
            <a:r>
              <a:rPr lang="ar-SA" dirty="0" smtClean="0"/>
              <a:t> الحديثة </a:t>
            </a:r>
            <a:r>
              <a:rPr lang="ar-SA" dirty="0" smtClean="0">
                <a:solidFill>
                  <a:srgbClr val="FFFF00"/>
                </a:solidFill>
              </a:rPr>
              <a:t>كالمجهر الألكتروني</a:t>
            </a:r>
            <a:r>
              <a:rPr lang="ar-SA" dirty="0" smtClean="0"/>
              <a:t> </a:t>
            </a:r>
            <a:r>
              <a:rPr lang="en-US" dirty="0" smtClean="0">
                <a:solidFill>
                  <a:srgbClr val="FF0000"/>
                </a:solidFill>
              </a:rPr>
              <a:t>Electron</a:t>
            </a:r>
            <a:r>
              <a:rPr lang="en-US" dirty="0" smtClean="0"/>
              <a:t> </a:t>
            </a:r>
            <a:r>
              <a:rPr lang="en-US" dirty="0" smtClean="0">
                <a:solidFill>
                  <a:srgbClr val="FF0000"/>
                </a:solidFill>
              </a:rPr>
              <a:t>Micro</a:t>
            </a:r>
            <a:r>
              <a:rPr lang="en-US" dirty="0" smtClean="0"/>
              <a:t>.</a:t>
            </a:r>
            <a:r>
              <a:rPr lang="ar-SA" dirty="0" smtClean="0"/>
              <a:t> </a:t>
            </a:r>
            <a:r>
              <a:rPr lang="ar-SA" dirty="0" smtClean="0">
                <a:solidFill>
                  <a:srgbClr val="FFFF00"/>
                </a:solidFill>
              </a:rPr>
              <a:t>والحاسب الآلي</a:t>
            </a:r>
            <a:r>
              <a:rPr lang="en-US" dirty="0" smtClean="0">
                <a:solidFill>
                  <a:srgbClr val="FFFF00"/>
                </a:solidFill>
              </a:rPr>
              <a:t> </a:t>
            </a:r>
            <a:r>
              <a:rPr lang="en-US" dirty="0" smtClean="0">
                <a:solidFill>
                  <a:srgbClr val="FF0000"/>
                </a:solidFill>
              </a:rPr>
              <a:t>computer</a:t>
            </a:r>
            <a:r>
              <a:rPr lang="en-US" dirty="0" smtClean="0"/>
              <a:t> </a:t>
            </a:r>
            <a:r>
              <a:rPr lang="ar-SA" dirty="0" smtClean="0"/>
              <a:t> ، </a:t>
            </a:r>
            <a:r>
              <a:rPr lang="ar-SA" dirty="0" smtClean="0">
                <a:solidFill>
                  <a:srgbClr val="FFFF00"/>
                </a:solidFill>
              </a:rPr>
              <a:t>وتستفيد من التقدم في العلوم المرتبطة بتقسيم النبات مثل علم الخلية الحيوي </a:t>
            </a:r>
            <a:r>
              <a:rPr lang="en-US" dirty="0" smtClean="0">
                <a:solidFill>
                  <a:srgbClr val="FF0000"/>
                </a:solidFill>
              </a:rPr>
              <a:t>cell</a:t>
            </a:r>
            <a:r>
              <a:rPr lang="en-US" dirty="0" smtClean="0"/>
              <a:t> </a:t>
            </a:r>
            <a:r>
              <a:rPr lang="en-US" dirty="0" smtClean="0">
                <a:solidFill>
                  <a:srgbClr val="FF0000"/>
                </a:solidFill>
              </a:rPr>
              <a:t>biology</a:t>
            </a:r>
            <a:r>
              <a:rPr lang="ar-SA" dirty="0" smtClean="0"/>
              <a:t> </a:t>
            </a:r>
            <a:r>
              <a:rPr lang="ar-SA" dirty="0" smtClean="0">
                <a:solidFill>
                  <a:srgbClr val="FFFF00"/>
                </a:solidFill>
              </a:rPr>
              <a:t>والأحياء الجزيئية  </a:t>
            </a:r>
            <a:r>
              <a:rPr lang="en-US" dirty="0" smtClean="0">
                <a:solidFill>
                  <a:srgbClr val="FF0000"/>
                </a:solidFill>
              </a:rPr>
              <a:t>Molecular</a:t>
            </a:r>
            <a:r>
              <a:rPr lang="en-US" dirty="0" smtClean="0"/>
              <a:t> </a:t>
            </a:r>
            <a:r>
              <a:rPr lang="en-US" dirty="0" smtClean="0">
                <a:solidFill>
                  <a:srgbClr val="FF0000"/>
                </a:solidFill>
              </a:rPr>
              <a:t>biology</a:t>
            </a:r>
            <a:r>
              <a:rPr lang="ar-SA" dirty="0" smtClean="0"/>
              <a:t> .</a:t>
            </a:r>
            <a:endParaRPr lang="en-US" dirty="0" smtClean="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Scale>
                                      <p:cBhvr>
                                        <p:cTn id="7" dur="1000" decel="50000" fill="hold">
                                          <p:stCondLst>
                                            <p:cond delay="0"/>
                                          </p:stCondLst>
                                        </p:cTn>
                                        <p:tgtEl>
                                          <p:spTgt spid="2253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2530"/>
                                        </p:tgtEl>
                                        <p:attrNameLst>
                                          <p:attrName>ppt_x</p:attrName>
                                          <p:attrName>ppt_y</p:attrName>
                                        </p:attrNameLst>
                                      </p:cBhvr>
                                    </p:animMotion>
                                    <p:animEffect transition="in" filter="fade">
                                      <p:cBhvr>
                                        <p:cTn id="9" dur="1000"/>
                                        <p:tgtEl>
                                          <p:spTgt spid="22530"/>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22531">
                                            <p:txEl>
                                              <p:pRg st="0" end="0"/>
                                            </p:txEl>
                                          </p:spTgt>
                                        </p:tgtEl>
                                        <p:attrNameLst>
                                          <p:attrName>style.visibility</p:attrName>
                                        </p:attrNameLst>
                                      </p:cBhvr>
                                      <p:to>
                                        <p:strVal val="visible"/>
                                      </p:to>
                                    </p:set>
                                    <p:animScale>
                                      <p:cBhvr>
                                        <p:cTn id="14" dur="1000" decel="50000" fill="hold">
                                          <p:stCondLst>
                                            <p:cond delay="0"/>
                                          </p:stCondLst>
                                        </p:cTn>
                                        <p:tgtEl>
                                          <p:spTgt spid="22531">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22531">
                                            <p:txEl>
                                              <p:pRg st="0" end="0"/>
                                            </p:txEl>
                                          </p:spTgt>
                                        </p:tgtEl>
                                        <p:attrNameLst>
                                          <p:attrName>ppt_x</p:attrName>
                                          <p:attrName>ppt_y</p:attrName>
                                        </p:attrNameLst>
                                      </p:cBhvr>
                                    </p:animMotion>
                                    <p:animEffect transition="in" filter="fade">
                                      <p:cBhvr>
                                        <p:cTn id="16" dur="1000"/>
                                        <p:tgtEl>
                                          <p:spTgt spid="225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رؤية ورسالة كليه العلوم</a:t>
            </a:r>
            <a:endParaRPr lang="en-US" dirty="0"/>
          </a:p>
        </p:txBody>
      </p:sp>
      <p:sp>
        <p:nvSpPr>
          <p:cNvPr id="3" name="Content Placeholder 2"/>
          <p:cNvSpPr>
            <a:spLocks noGrp="1"/>
          </p:cNvSpPr>
          <p:nvPr>
            <p:ph idx="1"/>
          </p:nvPr>
        </p:nvSpPr>
        <p:spPr>
          <a:xfrm>
            <a:off x="457200" y="1828800"/>
            <a:ext cx="8229600" cy="4495800"/>
          </a:xfrm>
        </p:spPr>
        <p:txBody>
          <a:bodyPr/>
          <a:lstStyle/>
          <a:p>
            <a:pPr algn="r" rtl="1"/>
            <a:r>
              <a:rPr lang="ar-SA" dirty="0" smtClean="0">
                <a:solidFill>
                  <a:srgbClr val="FFFF00"/>
                </a:solidFill>
              </a:rPr>
              <a:t>الرؤية:</a:t>
            </a:r>
          </a:p>
          <a:p>
            <a:pPr algn="just" rtl="1"/>
            <a:r>
              <a:rPr lang="ar-SA" dirty="0" smtClean="0"/>
              <a:t>الوصول إلى معايير الجودة أكاديمياً وبحثياً وصناعة مخرج تعليمي مؤهل، و فعّال وبالتالي مُنتج. </a:t>
            </a:r>
          </a:p>
          <a:p>
            <a:pPr algn="r" rtl="1"/>
            <a:r>
              <a:rPr lang="ar-SA" dirty="0" smtClean="0">
                <a:solidFill>
                  <a:srgbClr val="FFFF00"/>
                </a:solidFill>
              </a:rPr>
              <a:t>الرسالة:</a:t>
            </a:r>
          </a:p>
          <a:p>
            <a:pPr algn="just" rtl="1"/>
            <a:r>
              <a:rPr lang="ar-SA" dirty="0" smtClean="0"/>
              <a:t>استقطاب الكفاءات من أهل الخبرة والعلم العميق للمشاركة في العملية التعليمية وتطوير البحث العلمي، و تطوير المقرر الدراسي من ناحية المضمون و وسيلة التعليم ليواكب آخر المستجدات العلمية، وتأهيل الطالب معرفياً وشخصياً ليتمكن باقتدار من خدمة مجتمعه. </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8" presetClass="entr" presetSubtype="0" accel="10000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16"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9" dur="500"/>
                                        <p:tgtEl>
                                          <p:spTgt spid="3">
                                            <p:txEl>
                                              <p:pRg st="0" end="0"/>
                                            </p:txEl>
                                          </p:spTgt>
                                        </p:tgtEl>
                                      </p:cBhvr>
                                    </p:animEffect>
                                  </p:childTnLst>
                                </p:cTn>
                              </p:par>
                              <p:par>
                                <p:cTn id="20" presetID="58" presetClass="entr" presetSubtype="0" accel="100000" fill="hold"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23" dur="5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2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26" dur="5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8" presetClass="entr" presetSubtype="0" accel="10000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fill="hold"/>
                                        <p:tgtEl>
                                          <p:spTgt spid="3">
                                            <p:txEl>
                                              <p:pRg st="2" end="2"/>
                                            </p:txEl>
                                          </p:spTgt>
                                        </p:tgtEl>
                                        <p:attrNameLst>
                                          <p:attrName>ppt_w</p:attrName>
                                        </p:attrNameLst>
                                      </p:cBhvr>
                                      <p:tavLst>
                                        <p:tav tm="0">
                                          <p:val>
                                            <p:strVal val="#ppt_w*2.5"/>
                                          </p:val>
                                        </p:tav>
                                        <p:tav tm="100000">
                                          <p:val>
                                            <p:strVal val="#ppt_w"/>
                                          </p:val>
                                        </p:tav>
                                      </p:tavLst>
                                    </p:anim>
                                    <p:anim calcmode="lin" valueType="num">
                                      <p:cBhvr>
                                        <p:cTn id="32" dur="500" fill="hold"/>
                                        <p:tgtEl>
                                          <p:spTgt spid="3">
                                            <p:txEl>
                                              <p:pRg st="2" end="2"/>
                                            </p:txEl>
                                          </p:spTgt>
                                        </p:tgtEl>
                                        <p:attrNameLst>
                                          <p:attrName>ppt_h</p:attrName>
                                        </p:attrNameLst>
                                      </p:cBhvr>
                                      <p:tavLst>
                                        <p:tav tm="0">
                                          <p:val>
                                            <p:strVal val="#ppt_h*0.01"/>
                                          </p:val>
                                        </p:tav>
                                        <p:tav tm="100000">
                                          <p:val>
                                            <p:strVal val="#ppt_h"/>
                                          </p:val>
                                        </p:tav>
                                      </p:tavLst>
                                    </p:anim>
                                    <p:anim calcmode="lin" valueType="num">
                                      <p:cBhvr>
                                        <p:cTn id="3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4" dur="500" fill="hold"/>
                                        <p:tgtEl>
                                          <p:spTgt spid="3">
                                            <p:txEl>
                                              <p:pRg st="2" end="2"/>
                                            </p:txEl>
                                          </p:spTgt>
                                        </p:tgtEl>
                                        <p:attrNameLst>
                                          <p:attrName>ppt_y</p:attrName>
                                        </p:attrNameLst>
                                      </p:cBhvr>
                                      <p:tavLst>
                                        <p:tav tm="0">
                                          <p:val>
                                            <p:strVal val="#ppt_h+1"/>
                                          </p:val>
                                        </p:tav>
                                        <p:tav tm="100000">
                                          <p:val>
                                            <p:strVal val="#ppt_y"/>
                                          </p:val>
                                        </p:tav>
                                      </p:tavLst>
                                    </p:anim>
                                    <p:animEffect transition="in" filter="fade">
                                      <p:cBhvr>
                                        <p:cTn id="35" dur="500"/>
                                        <p:tgtEl>
                                          <p:spTgt spid="3">
                                            <p:txEl>
                                              <p:pRg st="2" end="2"/>
                                            </p:txEl>
                                          </p:spTgt>
                                        </p:tgtEl>
                                      </p:cBhvr>
                                    </p:animEffect>
                                  </p:childTnLst>
                                </p:cTn>
                              </p:par>
                              <p:par>
                                <p:cTn id="36" presetID="58" presetClass="entr" presetSubtype="0" accel="100000" fill="hold" nodeType="with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ppt_w</p:attrName>
                                        </p:attrNameLst>
                                      </p:cBhvr>
                                      <p:tavLst>
                                        <p:tav tm="0">
                                          <p:val>
                                            <p:strVal val="#ppt_w*2.5"/>
                                          </p:val>
                                        </p:tav>
                                        <p:tav tm="100000">
                                          <p:val>
                                            <p:strVal val="#ppt_w"/>
                                          </p:val>
                                        </p:tav>
                                      </p:tavLst>
                                    </p:anim>
                                    <p:anim calcmode="lin" valueType="num">
                                      <p:cBhvr>
                                        <p:cTn id="39" dur="500" fill="hold"/>
                                        <p:tgtEl>
                                          <p:spTgt spid="3">
                                            <p:txEl>
                                              <p:pRg st="3" end="3"/>
                                            </p:txEl>
                                          </p:spTgt>
                                        </p:tgtEl>
                                        <p:attrNameLst>
                                          <p:attrName>ppt_h</p:attrName>
                                        </p:attrNameLst>
                                      </p:cBhvr>
                                      <p:tavLst>
                                        <p:tav tm="0">
                                          <p:val>
                                            <p:strVal val="#ppt_h*0.01"/>
                                          </p:val>
                                        </p:tav>
                                        <p:tav tm="100000">
                                          <p:val>
                                            <p:strVal val="#ppt_h"/>
                                          </p:val>
                                        </p:tav>
                                      </p:tavLst>
                                    </p:anim>
                                    <p:anim calcmode="lin" valueType="num">
                                      <p:cBhvr>
                                        <p:cTn id="4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1" dur="500" fill="hold"/>
                                        <p:tgtEl>
                                          <p:spTgt spid="3">
                                            <p:txEl>
                                              <p:pRg st="3" end="3"/>
                                            </p:txEl>
                                          </p:spTgt>
                                        </p:tgtEl>
                                        <p:attrNameLst>
                                          <p:attrName>ppt_y</p:attrName>
                                        </p:attrNameLst>
                                      </p:cBhvr>
                                      <p:tavLst>
                                        <p:tav tm="0">
                                          <p:val>
                                            <p:strVal val="#ppt_h+1"/>
                                          </p:val>
                                        </p:tav>
                                        <p:tav tm="100000">
                                          <p:val>
                                            <p:strVal val="#ppt_y"/>
                                          </p:val>
                                        </p:tav>
                                      </p:tavLst>
                                    </p:anim>
                                    <p:animEffect transition="in" filter="fade">
                                      <p:cBhvr>
                                        <p:cTn id="4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304800" y="381000"/>
            <a:ext cx="8458200" cy="990600"/>
          </a:xfrm>
        </p:spPr>
        <p:txBody>
          <a:bodyPr/>
          <a:lstStyle/>
          <a:p>
            <a:pPr algn="ctr"/>
            <a:r>
              <a:rPr lang="ar-SA" sz="4800" dirty="0" smtClean="0">
                <a:solidFill>
                  <a:srgbClr val="FFFF00"/>
                </a:solidFill>
              </a:rPr>
              <a:t>رؤية ورسالة قسم النبات والأحياء الدقيقة</a:t>
            </a:r>
            <a:endParaRPr lang="en-US" sz="4800" dirty="0">
              <a:solidFill>
                <a:srgbClr val="FFFF00"/>
              </a:solidFill>
            </a:endParaRPr>
          </a:p>
        </p:txBody>
      </p:sp>
      <p:sp>
        <p:nvSpPr>
          <p:cNvPr id="9221" name="Rectangle 5"/>
          <p:cNvSpPr>
            <a:spLocks noGrp="1" noChangeArrowheads="1"/>
          </p:cNvSpPr>
          <p:nvPr>
            <p:ph type="body" idx="1"/>
          </p:nvPr>
        </p:nvSpPr>
        <p:spPr>
          <a:xfrm>
            <a:off x="457200" y="1524000"/>
            <a:ext cx="8305800" cy="1752600"/>
          </a:xfrm>
        </p:spPr>
        <p:txBody>
          <a:bodyPr/>
          <a:lstStyle/>
          <a:p>
            <a:pPr algn="just" rtl="1">
              <a:buNone/>
            </a:pPr>
            <a:r>
              <a:rPr lang="ar-SA" b="1" dirty="0" smtClean="0">
                <a:solidFill>
                  <a:srgbClr val="FFFF00"/>
                </a:solidFill>
              </a:rPr>
              <a:t>الرؤيـــة</a:t>
            </a:r>
            <a:r>
              <a:rPr lang="en-US" b="1" dirty="0" smtClean="0">
                <a:solidFill>
                  <a:srgbClr val="FFFF00"/>
                </a:solidFill>
              </a:rPr>
              <a:t>: </a:t>
            </a:r>
            <a:endParaRPr lang="en-US" dirty="0" smtClean="0">
              <a:solidFill>
                <a:srgbClr val="FFFF00"/>
              </a:solidFill>
            </a:endParaRPr>
          </a:p>
          <a:p>
            <a:pPr algn="just" rtl="1">
              <a:buNone/>
            </a:pPr>
            <a:r>
              <a:rPr lang="ar-SA" b="1" dirty="0" smtClean="0"/>
              <a:t>الارتقاء بالمستوى الأكاديمي والبحثي لمواكبة التقدم العلمي ومتطلبات المجتمع</a:t>
            </a:r>
            <a:r>
              <a:rPr lang="en-US" b="1" dirty="0" smtClean="0"/>
              <a:t>. </a:t>
            </a:r>
            <a:endParaRPr lang="en-US" dirty="0" smtClean="0"/>
          </a:p>
          <a:p>
            <a:pPr algn="just" rtl="1"/>
            <a:endParaRPr lang="en-US" dirty="0" smtClean="0"/>
          </a:p>
        </p:txBody>
      </p:sp>
      <p:sp>
        <p:nvSpPr>
          <p:cNvPr id="4" name="Rectangle 5"/>
          <p:cNvSpPr txBox="1">
            <a:spLocks noChangeArrowheads="1"/>
          </p:cNvSpPr>
          <p:nvPr/>
        </p:nvSpPr>
        <p:spPr bwMode="auto">
          <a:xfrm>
            <a:off x="457200" y="3124200"/>
            <a:ext cx="8305800" cy="3200400"/>
          </a:xfrm>
          <a:prstGeom prst="rect">
            <a:avLst/>
          </a:prstGeom>
          <a:noFill/>
          <a:ln w="9525">
            <a:noFill/>
            <a:miter lim="800000"/>
            <a:headEnd/>
            <a:tailEnd/>
          </a:ln>
          <a:effectLst/>
        </p:spPr>
        <p:txBody>
          <a:bodyPr vert="horz" wrap="square" lIns="182562" tIns="46038" rIns="182562" bIns="46038" numCol="1" anchor="t" anchorCtr="0" compatLnSpc="1">
            <a:prstTxWarp prst="textNoShape">
              <a:avLst/>
            </a:prstTxWarp>
          </a:bodyPr>
          <a:lstStyle/>
          <a:p>
            <a:pPr algn="just" rtl="1"/>
            <a:r>
              <a:rPr lang="ar-SA" sz="3200" b="1" dirty="0" smtClean="0">
                <a:solidFill>
                  <a:srgbClr val="FFFF00"/>
                </a:solidFill>
              </a:rPr>
              <a:t>الرســالة:  </a:t>
            </a:r>
            <a:endParaRPr lang="en-US" sz="3200" dirty="0" smtClean="0">
              <a:solidFill>
                <a:srgbClr val="FFFF00"/>
              </a:solidFill>
            </a:endParaRPr>
          </a:p>
          <a:p>
            <a:pPr algn="just" rtl="1"/>
            <a:r>
              <a:rPr lang="ar-SA" sz="3200" b="1" dirty="0" smtClean="0"/>
              <a:t>تطوير المسيرة العلمية وتطوير أساليب البحث العلمي عن طريق التخطيط الإستراتيجي والرؤية الواضحة للعلوم والتقنية على مستوى الوطن. كذلك تدريب الكوادر الوطنية ، وإدخال منهجية متطورة لتلبية احتياجات المجتمع المختلفة ، ولخدمة مختلف المشاريع البحثية والإنمائية بالمجتمع.</a:t>
            </a:r>
            <a:endParaRPr lang="en-US" sz="3200" dirty="0"/>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Scale>
                                      <p:cBhvr>
                                        <p:cTn id="7" dur="1000" decel="50000" fill="hold">
                                          <p:stCondLst>
                                            <p:cond delay="0"/>
                                          </p:stCondLst>
                                        </p:cTn>
                                        <p:tgtEl>
                                          <p:spTgt spid="922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9220"/>
                                        </p:tgtEl>
                                        <p:attrNameLst>
                                          <p:attrName>ppt_x</p:attrName>
                                          <p:attrName>ppt_y</p:attrName>
                                        </p:attrNameLst>
                                      </p:cBhvr>
                                    </p:animMotion>
                                    <p:animEffect transition="in" filter="fade">
                                      <p:cBhvr>
                                        <p:cTn id="9" dur="1000"/>
                                        <p:tgtEl>
                                          <p:spTgt spid="9220"/>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9221">
                                            <p:txEl>
                                              <p:pRg st="0" end="0"/>
                                            </p:txEl>
                                          </p:spTgt>
                                        </p:tgtEl>
                                        <p:attrNameLst>
                                          <p:attrName>style.visibility</p:attrName>
                                        </p:attrNameLst>
                                      </p:cBhvr>
                                      <p:to>
                                        <p:strVal val="visible"/>
                                      </p:to>
                                    </p:set>
                                    <p:animScale>
                                      <p:cBhvr>
                                        <p:cTn id="14" dur="1000" decel="50000" fill="hold">
                                          <p:stCondLst>
                                            <p:cond delay="0"/>
                                          </p:stCondLst>
                                        </p:cTn>
                                        <p:tgtEl>
                                          <p:spTgt spid="9221">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9221">
                                            <p:txEl>
                                              <p:pRg st="0" end="0"/>
                                            </p:txEl>
                                          </p:spTgt>
                                        </p:tgtEl>
                                        <p:attrNameLst>
                                          <p:attrName>ppt_x</p:attrName>
                                          <p:attrName>ppt_y</p:attrName>
                                        </p:attrNameLst>
                                      </p:cBhvr>
                                    </p:animMotion>
                                    <p:animEffect transition="in" filter="fade">
                                      <p:cBhvr>
                                        <p:cTn id="16" dur="1000"/>
                                        <p:tgtEl>
                                          <p:spTgt spid="922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9221">
                                            <p:txEl>
                                              <p:pRg st="1" end="1"/>
                                            </p:txEl>
                                          </p:spTgt>
                                        </p:tgtEl>
                                        <p:attrNameLst>
                                          <p:attrName>style.visibility</p:attrName>
                                        </p:attrNameLst>
                                      </p:cBhvr>
                                      <p:to>
                                        <p:strVal val="visible"/>
                                      </p:to>
                                    </p:set>
                                    <p:animScale>
                                      <p:cBhvr>
                                        <p:cTn id="21" dur="1000" decel="50000" fill="hold">
                                          <p:stCondLst>
                                            <p:cond delay="0"/>
                                          </p:stCondLst>
                                        </p:cTn>
                                        <p:tgtEl>
                                          <p:spTgt spid="9221">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9221">
                                            <p:txEl>
                                              <p:pRg st="1" end="1"/>
                                            </p:txEl>
                                          </p:spTgt>
                                        </p:tgtEl>
                                        <p:attrNameLst>
                                          <p:attrName>ppt_x</p:attrName>
                                          <p:attrName>ppt_y</p:attrName>
                                        </p:attrNameLst>
                                      </p:cBhvr>
                                    </p:animMotion>
                                    <p:animEffect transition="in" filter="fade">
                                      <p:cBhvr>
                                        <p:cTn id="23" dur="1000"/>
                                        <p:tgtEl>
                                          <p:spTgt spid="9221">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Scale>
                                      <p:cBhvr>
                                        <p:cTn id="28"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4"/>
                                        </p:tgtEl>
                                        <p:attrNameLst>
                                          <p:attrName>ppt_x</p:attrName>
                                          <p:attrName>ppt_y</p:attrName>
                                        </p:attrNameLst>
                                      </p:cBhvr>
                                    </p:animMotion>
                                    <p:animEffect transition="in" filter="fade">
                                      <p:cBhvr>
                                        <p:cTn id="3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P spid="9221" grpId="0"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304800" y="381000"/>
            <a:ext cx="8458200" cy="990600"/>
          </a:xfrm>
        </p:spPr>
        <p:txBody>
          <a:bodyPr/>
          <a:lstStyle/>
          <a:p>
            <a:pPr algn="ctr"/>
            <a:r>
              <a:rPr lang="ar-SA" sz="4800" dirty="0" smtClean="0">
                <a:solidFill>
                  <a:srgbClr val="FFFF00"/>
                </a:solidFill>
              </a:rPr>
              <a:t>تقسيم المنهج الدراسي</a:t>
            </a:r>
            <a:endParaRPr lang="en-US" sz="4800" dirty="0">
              <a:solidFill>
                <a:srgbClr val="FFFF00"/>
              </a:solidFill>
            </a:endParaRPr>
          </a:p>
        </p:txBody>
      </p:sp>
      <p:graphicFrame>
        <p:nvGraphicFramePr>
          <p:cNvPr id="4" name="Content Placeholder 3"/>
          <p:cNvGraphicFramePr>
            <a:graphicFrameLocks noGrp="1"/>
          </p:cNvGraphicFramePr>
          <p:nvPr>
            <p:ph idx="1"/>
          </p:nvPr>
        </p:nvGraphicFramePr>
        <p:xfrm>
          <a:off x="457200" y="1600200"/>
          <a:ext cx="6934201" cy="4478568"/>
        </p:xfrm>
        <a:graphic>
          <a:graphicData uri="http://schemas.openxmlformats.org/drawingml/2006/table">
            <a:tbl>
              <a:tblPr rtl="1"/>
              <a:tblGrid>
                <a:gridCol w="4129034"/>
                <a:gridCol w="1288087"/>
                <a:gridCol w="1517080"/>
              </a:tblGrid>
              <a:tr h="526060">
                <a:tc>
                  <a:txBody>
                    <a:bodyPr/>
                    <a:lstStyle/>
                    <a:p>
                      <a:pPr marL="0" marR="0" algn="ctr" rtl="1">
                        <a:lnSpc>
                          <a:spcPct val="115000"/>
                        </a:lnSpc>
                        <a:spcBef>
                          <a:spcPts val="0"/>
                        </a:spcBef>
                        <a:spcAft>
                          <a:spcPts val="0"/>
                        </a:spcAft>
                        <a:tabLst>
                          <a:tab pos="904875" algn="l"/>
                        </a:tabLst>
                      </a:pPr>
                      <a:r>
                        <a:rPr lang="ar-SA" sz="2000" b="1" dirty="0">
                          <a:solidFill>
                            <a:srgbClr val="C00000"/>
                          </a:solidFill>
                          <a:latin typeface="Calibri"/>
                          <a:ea typeface="Times New Roman"/>
                          <a:cs typeface="Arial"/>
                        </a:rPr>
                        <a:t>الموضوع</a:t>
                      </a:r>
                      <a:endParaRPr lang="en-US" sz="2000" b="1" dirty="0">
                        <a:solidFill>
                          <a:srgbClr val="C00000"/>
                        </a:solidFill>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algn="ctr" rtl="1">
                        <a:lnSpc>
                          <a:spcPct val="115000"/>
                        </a:lnSpc>
                        <a:spcBef>
                          <a:spcPts val="0"/>
                        </a:spcBef>
                        <a:spcAft>
                          <a:spcPts val="0"/>
                        </a:spcAft>
                      </a:pPr>
                      <a:r>
                        <a:rPr lang="ar-SA" sz="2000" b="1" dirty="0">
                          <a:solidFill>
                            <a:srgbClr val="C00000"/>
                          </a:solidFill>
                          <a:latin typeface="Calibri"/>
                          <a:ea typeface="Times New Roman"/>
                          <a:cs typeface="Arial"/>
                        </a:rPr>
                        <a:t>عدد الأسابيع</a:t>
                      </a:r>
                      <a:endParaRPr lang="en-US" sz="2000" b="1" dirty="0">
                        <a:solidFill>
                          <a:srgbClr val="C00000"/>
                        </a:solidFill>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algn="ctr" rtl="1">
                        <a:lnSpc>
                          <a:spcPct val="115000"/>
                        </a:lnSpc>
                        <a:spcBef>
                          <a:spcPts val="0"/>
                        </a:spcBef>
                        <a:spcAft>
                          <a:spcPts val="0"/>
                        </a:spcAft>
                      </a:pPr>
                      <a:r>
                        <a:rPr lang="ar-SA" sz="2000" b="1" dirty="0">
                          <a:solidFill>
                            <a:srgbClr val="C00000"/>
                          </a:solidFill>
                          <a:latin typeface="Calibri"/>
                          <a:ea typeface="Times New Roman"/>
                          <a:cs typeface="Arial"/>
                        </a:rPr>
                        <a:t>ساعات الاتصال</a:t>
                      </a:r>
                      <a:endParaRPr lang="en-US" sz="2000" b="1" dirty="0">
                        <a:solidFill>
                          <a:srgbClr val="C00000"/>
                        </a:solidFill>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526060">
                <a:tc>
                  <a:txBody>
                    <a:bodyPr/>
                    <a:lstStyle/>
                    <a:p>
                      <a:pPr marL="0" marR="0" algn="r" rtl="1">
                        <a:lnSpc>
                          <a:spcPct val="115000"/>
                        </a:lnSpc>
                        <a:spcBef>
                          <a:spcPts val="0"/>
                        </a:spcBef>
                        <a:spcAft>
                          <a:spcPts val="0"/>
                        </a:spcAft>
                      </a:pPr>
                      <a:r>
                        <a:rPr lang="ar-SA" sz="2000">
                          <a:solidFill>
                            <a:schemeClr val="bg2"/>
                          </a:solidFill>
                          <a:latin typeface="Calibri"/>
                          <a:ea typeface="Times New Roman"/>
                          <a:cs typeface="Arial"/>
                        </a:rPr>
                        <a:t>دراسة تاريخ علم التصنيف (صناعي- طبيعي-تطويري)</a:t>
                      </a:r>
                      <a:endParaRPr lang="en-US" sz="2000">
                        <a:solidFill>
                          <a:schemeClr val="bg2"/>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algn="ctr" rtl="1">
                        <a:lnSpc>
                          <a:spcPct val="115000"/>
                        </a:lnSpc>
                        <a:spcBef>
                          <a:spcPts val="0"/>
                        </a:spcBef>
                        <a:spcAft>
                          <a:spcPts val="0"/>
                        </a:spcAft>
                      </a:pPr>
                      <a:r>
                        <a:rPr lang="ar-SA" sz="2000" dirty="0">
                          <a:solidFill>
                            <a:schemeClr val="bg2"/>
                          </a:solidFill>
                          <a:latin typeface="Calibri"/>
                          <a:ea typeface="Times New Roman"/>
                          <a:cs typeface="Arial"/>
                        </a:rPr>
                        <a:t>1</a:t>
                      </a:r>
                      <a:endParaRPr lang="en-US" sz="2000" dirty="0">
                        <a:solidFill>
                          <a:schemeClr val="bg2"/>
                        </a:solidFill>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algn="ctr" rtl="1">
                        <a:lnSpc>
                          <a:spcPct val="115000"/>
                        </a:lnSpc>
                        <a:spcBef>
                          <a:spcPts val="0"/>
                        </a:spcBef>
                        <a:spcAft>
                          <a:spcPts val="0"/>
                        </a:spcAft>
                      </a:pPr>
                      <a:r>
                        <a:rPr lang="ar-SA" sz="2000">
                          <a:solidFill>
                            <a:schemeClr val="bg2"/>
                          </a:solidFill>
                          <a:latin typeface="Calibri"/>
                          <a:ea typeface="Times New Roman"/>
                          <a:cs typeface="Arial"/>
                        </a:rPr>
                        <a:t>2</a:t>
                      </a:r>
                      <a:endParaRPr lang="en-US" sz="2000">
                        <a:solidFill>
                          <a:schemeClr val="bg2"/>
                        </a:solidFill>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54291">
                <a:tc>
                  <a:txBody>
                    <a:bodyPr/>
                    <a:lstStyle/>
                    <a:p>
                      <a:pPr marL="0" marR="0" algn="r" rtl="1">
                        <a:lnSpc>
                          <a:spcPct val="115000"/>
                        </a:lnSpc>
                        <a:spcBef>
                          <a:spcPts val="0"/>
                        </a:spcBef>
                        <a:spcAft>
                          <a:spcPts val="0"/>
                        </a:spcAft>
                      </a:pPr>
                      <a:r>
                        <a:rPr lang="ar-SA" sz="2000" dirty="0">
                          <a:solidFill>
                            <a:schemeClr val="bg2"/>
                          </a:solidFill>
                          <a:latin typeface="Calibri"/>
                          <a:ea typeface="Times New Roman"/>
                          <a:cs typeface="Arial"/>
                        </a:rPr>
                        <a:t>التسمية العلمية</a:t>
                      </a:r>
                      <a:endParaRPr lang="en-US" sz="2000" dirty="0">
                        <a:solidFill>
                          <a:schemeClr val="bg2"/>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algn="ctr" rtl="1">
                        <a:lnSpc>
                          <a:spcPct val="115000"/>
                        </a:lnSpc>
                        <a:spcBef>
                          <a:spcPts val="0"/>
                        </a:spcBef>
                        <a:spcAft>
                          <a:spcPts val="0"/>
                        </a:spcAft>
                      </a:pPr>
                      <a:r>
                        <a:rPr lang="ar-SA" sz="2000">
                          <a:solidFill>
                            <a:schemeClr val="bg2"/>
                          </a:solidFill>
                          <a:latin typeface="Calibri"/>
                          <a:ea typeface="Times New Roman"/>
                          <a:cs typeface="Arial"/>
                        </a:rPr>
                        <a:t>1</a:t>
                      </a:r>
                      <a:endParaRPr lang="en-US" sz="2000">
                        <a:solidFill>
                          <a:schemeClr val="bg2"/>
                        </a:solidFill>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algn="ctr" rtl="1">
                        <a:lnSpc>
                          <a:spcPct val="115000"/>
                        </a:lnSpc>
                        <a:spcBef>
                          <a:spcPts val="0"/>
                        </a:spcBef>
                        <a:spcAft>
                          <a:spcPts val="0"/>
                        </a:spcAft>
                      </a:pPr>
                      <a:r>
                        <a:rPr lang="ar-SA" sz="2000">
                          <a:solidFill>
                            <a:schemeClr val="bg2"/>
                          </a:solidFill>
                          <a:latin typeface="Calibri"/>
                          <a:ea typeface="Times New Roman"/>
                          <a:cs typeface="Arial"/>
                        </a:rPr>
                        <a:t>2</a:t>
                      </a:r>
                      <a:endParaRPr lang="en-US" sz="2000">
                        <a:solidFill>
                          <a:schemeClr val="bg2"/>
                        </a:solidFill>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797828">
                <a:tc>
                  <a:txBody>
                    <a:bodyPr/>
                    <a:lstStyle/>
                    <a:p>
                      <a:pPr marL="0" marR="0" algn="r" rtl="1">
                        <a:lnSpc>
                          <a:spcPct val="115000"/>
                        </a:lnSpc>
                        <a:spcBef>
                          <a:spcPts val="0"/>
                        </a:spcBef>
                        <a:spcAft>
                          <a:spcPts val="0"/>
                        </a:spcAft>
                      </a:pPr>
                      <a:r>
                        <a:rPr lang="ar-SA" sz="2000">
                          <a:solidFill>
                            <a:schemeClr val="bg2"/>
                          </a:solidFill>
                          <a:latin typeface="Calibri"/>
                          <a:ea typeface="Times New Roman"/>
                          <a:cs typeface="Arial"/>
                        </a:rPr>
                        <a:t>التصنيف التقليدي- الصفات الخضرية والزهرية</a:t>
                      </a:r>
                      <a:endParaRPr lang="en-US" sz="2000">
                        <a:solidFill>
                          <a:schemeClr val="bg2"/>
                        </a:solidFill>
                        <a:latin typeface="Calibri"/>
                        <a:ea typeface="Calibri"/>
                        <a:cs typeface="Arial"/>
                      </a:endParaRPr>
                    </a:p>
                    <a:p>
                      <a:pPr marL="0" marR="0" algn="r" rtl="1">
                        <a:lnSpc>
                          <a:spcPct val="115000"/>
                        </a:lnSpc>
                        <a:spcBef>
                          <a:spcPts val="0"/>
                        </a:spcBef>
                        <a:spcAft>
                          <a:spcPts val="0"/>
                        </a:spcAft>
                      </a:pPr>
                      <a:r>
                        <a:rPr lang="ar-SA" sz="2000">
                          <a:solidFill>
                            <a:schemeClr val="bg2"/>
                          </a:solidFill>
                          <a:latin typeface="Calibri"/>
                          <a:ea typeface="Times New Roman"/>
                          <a:cs typeface="Arial"/>
                        </a:rPr>
                        <a:t>صفات الثمرة والبذرة</a:t>
                      </a:r>
                      <a:endParaRPr lang="en-US" sz="2000">
                        <a:solidFill>
                          <a:schemeClr val="bg2"/>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algn="ctr" rtl="1">
                        <a:lnSpc>
                          <a:spcPct val="115000"/>
                        </a:lnSpc>
                        <a:spcBef>
                          <a:spcPts val="0"/>
                        </a:spcBef>
                        <a:spcAft>
                          <a:spcPts val="0"/>
                        </a:spcAft>
                      </a:pPr>
                      <a:r>
                        <a:rPr lang="ar-SA" sz="2000">
                          <a:solidFill>
                            <a:schemeClr val="bg2"/>
                          </a:solidFill>
                          <a:latin typeface="Calibri"/>
                          <a:ea typeface="Times New Roman"/>
                          <a:cs typeface="Arial"/>
                        </a:rPr>
                        <a:t>5</a:t>
                      </a:r>
                      <a:endParaRPr lang="en-US" sz="2000">
                        <a:solidFill>
                          <a:schemeClr val="bg2"/>
                        </a:solidFill>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algn="ctr" rtl="1">
                        <a:lnSpc>
                          <a:spcPct val="115000"/>
                        </a:lnSpc>
                        <a:spcBef>
                          <a:spcPts val="0"/>
                        </a:spcBef>
                        <a:spcAft>
                          <a:spcPts val="0"/>
                        </a:spcAft>
                      </a:pPr>
                      <a:r>
                        <a:rPr lang="ar-SA" sz="2000">
                          <a:solidFill>
                            <a:schemeClr val="bg2"/>
                          </a:solidFill>
                          <a:latin typeface="Calibri"/>
                          <a:ea typeface="Times New Roman"/>
                          <a:cs typeface="Arial"/>
                        </a:rPr>
                        <a:t>2</a:t>
                      </a:r>
                      <a:endParaRPr lang="en-US" sz="2000">
                        <a:solidFill>
                          <a:schemeClr val="bg2"/>
                        </a:solidFill>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54291">
                <a:tc>
                  <a:txBody>
                    <a:bodyPr/>
                    <a:lstStyle/>
                    <a:p>
                      <a:pPr marL="0" marR="0" algn="r" rtl="1">
                        <a:lnSpc>
                          <a:spcPct val="115000"/>
                        </a:lnSpc>
                        <a:spcBef>
                          <a:spcPts val="0"/>
                        </a:spcBef>
                        <a:spcAft>
                          <a:spcPts val="0"/>
                        </a:spcAft>
                      </a:pPr>
                      <a:r>
                        <a:rPr lang="ar-SA" sz="2000">
                          <a:solidFill>
                            <a:schemeClr val="bg2"/>
                          </a:solidFill>
                          <a:latin typeface="Calibri"/>
                          <a:ea typeface="Times New Roman"/>
                          <a:cs typeface="Arial"/>
                        </a:rPr>
                        <a:t>مفتاح وحدات علم التصنيف</a:t>
                      </a:r>
                      <a:endParaRPr lang="en-US" sz="2000">
                        <a:solidFill>
                          <a:schemeClr val="bg2"/>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algn="ctr" rtl="1">
                        <a:lnSpc>
                          <a:spcPct val="115000"/>
                        </a:lnSpc>
                        <a:spcBef>
                          <a:spcPts val="0"/>
                        </a:spcBef>
                        <a:spcAft>
                          <a:spcPts val="0"/>
                        </a:spcAft>
                      </a:pPr>
                      <a:r>
                        <a:rPr lang="ar-SA" sz="2000">
                          <a:solidFill>
                            <a:schemeClr val="bg2"/>
                          </a:solidFill>
                          <a:latin typeface="Calibri"/>
                          <a:ea typeface="Times New Roman"/>
                          <a:cs typeface="Arial"/>
                        </a:rPr>
                        <a:t>1</a:t>
                      </a:r>
                      <a:endParaRPr lang="en-US" sz="2000">
                        <a:solidFill>
                          <a:schemeClr val="bg2"/>
                        </a:solidFill>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algn="ctr" rtl="1">
                        <a:lnSpc>
                          <a:spcPct val="115000"/>
                        </a:lnSpc>
                        <a:spcBef>
                          <a:spcPts val="0"/>
                        </a:spcBef>
                        <a:spcAft>
                          <a:spcPts val="0"/>
                        </a:spcAft>
                      </a:pPr>
                      <a:r>
                        <a:rPr lang="ar-SA" sz="2000">
                          <a:solidFill>
                            <a:schemeClr val="bg2"/>
                          </a:solidFill>
                          <a:latin typeface="Calibri"/>
                          <a:ea typeface="Times New Roman"/>
                          <a:cs typeface="Arial"/>
                        </a:rPr>
                        <a:t>2</a:t>
                      </a:r>
                      <a:endParaRPr lang="en-US" sz="2000">
                        <a:solidFill>
                          <a:schemeClr val="bg2"/>
                        </a:solidFill>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54291">
                <a:tc>
                  <a:txBody>
                    <a:bodyPr/>
                    <a:lstStyle/>
                    <a:p>
                      <a:pPr marL="0" marR="0" algn="r" rtl="1">
                        <a:lnSpc>
                          <a:spcPct val="115000"/>
                        </a:lnSpc>
                        <a:spcBef>
                          <a:spcPts val="0"/>
                        </a:spcBef>
                        <a:spcAft>
                          <a:spcPts val="0"/>
                        </a:spcAft>
                      </a:pPr>
                      <a:r>
                        <a:rPr lang="ar-SA" sz="2000">
                          <a:solidFill>
                            <a:schemeClr val="bg2"/>
                          </a:solidFill>
                          <a:latin typeface="Calibri"/>
                          <a:ea typeface="Times New Roman"/>
                          <a:cs typeface="Arial"/>
                        </a:rPr>
                        <a:t>الإخصاب وتكوين البذرة</a:t>
                      </a:r>
                      <a:endParaRPr lang="en-US" sz="2000">
                        <a:solidFill>
                          <a:schemeClr val="bg2"/>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algn="ctr" rtl="1">
                        <a:lnSpc>
                          <a:spcPct val="115000"/>
                        </a:lnSpc>
                        <a:spcBef>
                          <a:spcPts val="0"/>
                        </a:spcBef>
                        <a:spcAft>
                          <a:spcPts val="0"/>
                        </a:spcAft>
                      </a:pPr>
                      <a:r>
                        <a:rPr lang="ar-SA" sz="2000">
                          <a:solidFill>
                            <a:schemeClr val="bg2"/>
                          </a:solidFill>
                          <a:latin typeface="Calibri"/>
                          <a:ea typeface="Times New Roman"/>
                          <a:cs typeface="Arial"/>
                        </a:rPr>
                        <a:t>2</a:t>
                      </a:r>
                      <a:endParaRPr lang="en-US" sz="2000">
                        <a:solidFill>
                          <a:schemeClr val="bg2"/>
                        </a:solidFill>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algn="ctr" rtl="1">
                        <a:lnSpc>
                          <a:spcPct val="115000"/>
                        </a:lnSpc>
                        <a:spcBef>
                          <a:spcPts val="0"/>
                        </a:spcBef>
                        <a:spcAft>
                          <a:spcPts val="0"/>
                        </a:spcAft>
                      </a:pPr>
                      <a:r>
                        <a:rPr lang="ar-SA" sz="2000">
                          <a:solidFill>
                            <a:schemeClr val="bg2"/>
                          </a:solidFill>
                          <a:latin typeface="Calibri"/>
                          <a:ea typeface="Times New Roman"/>
                          <a:cs typeface="Arial"/>
                        </a:rPr>
                        <a:t>2</a:t>
                      </a:r>
                      <a:endParaRPr lang="en-US" sz="2000">
                        <a:solidFill>
                          <a:schemeClr val="bg2"/>
                        </a:solidFill>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54291">
                <a:tc>
                  <a:txBody>
                    <a:bodyPr/>
                    <a:lstStyle/>
                    <a:p>
                      <a:pPr marL="0" marR="0" algn="r" rtl="1">
                        <a:lnSpc>
                          <a:spcPct val="115000"/>
                        </a:lnSpc>
                        <a:spcBef>
                          <a:spcPts val="0"/>
                        </a:spcBef>
                        <a:spcAft>
                          <a:spcPts val="0"/>
                        </a:spcAft>
                      </a:pPr>
                      <a:r>
                        <a:rPr lang="ar-SA" sz="2000">
                          <a:solidFill>
                            <a:schemeClr val="bg2"/>
                          </a:solidFill>
                          <a:latin typeface="Calibri"/>
                          <a:ea typeface="Times New Roman"/>
                          <a:cs typeface="Arial"/>
                        </a:rPr>
                        <a:t>أنواع الثمار</a:t>
                      </a:r>
                      <a:endParaRPr lang="en-US" sz="2000">
                        <a:solidFill>
                          <a:schemeClr val="bg2"/>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algn="ctr" rtl="1">
                        <a:lnSpc>
                          <a:spcPct val="115000"/>
                        </a:lnSpc>
                        <a:spcBef>
                          <a:spcPts val="0"/>
                        </a:spcBef>
                        <a:spcAft>
                          <a:spcPts val="0"/>
                        </a:spcAft>
                      </a:pPr>
                      <a:r>
                        <a:rPr lang="ar-SA" sz="2000">
                          <a:solidFill>
                            <a:schemeClr val="bg2"/>
                          </a:solidFill>
                          <a:latin typeface="Calibri"/>
                          <a:ea typeface="Times New Roman"/>
                          <a:cs typeface="Arial"/>
                        </a:rPr>
                        <a:t>2</a:t>
                      </a:r>
                      <a:endParaRPr lang="en-US" sz="2000">
                        <a:solidFill>
                          <a:schemeClr val="bg2"/>
                        </a:solidFill>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algn="ctr" rtl="1">
                        <a:lnSpc>
                          <a:spcPct val="115000"/>
                        </a:lnSpc>
                        <a:spcBef>
                          <a:spcPts val="0"/>
                        </a:spcBef>
                        <a:spcAft>
                          <a:spcPts val="0"/>
                        </a:spcAft>
                      </a:pPr>
                      <a:r>
                        <a:rPr lang="ar-SA" sz="2000">
                          <a:solidFill>
                            <a:schemeClr val="bg2"/>
                          </a:solidFill>
                          <a:latin typeface="Calibri"/>
                          <a:ea typeface="Times New Roman"/>
                          <a:cs typeface="Arial"/>
                        </a:rPr>
                        <a:t>2</a:t>
                      </a:r>
                      <a:endParaRPr lang="en-US" sz="2000">
                        <a:solidFill>
                          <a:schemeClr val="bg2"/>
                        </a:solidFill>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54291">
                <a:tc>
                  <a:txBody>
                    <a:bodyPr/>
                    <a:lstStyle/>
                    <a:p>
                      <a:pPr marL="0" marR="0" algn="r" rtl="1">
                        <a:lnSpc>
                          <a:spcPct val="115000"/>
                        </a:lnSpc>
                        <a:spcBef>
                          <a:spcPts val="0"/>
                        </a:spcBef>
                        <a:spcAft>
                          <a:spcPts val="0"/>
                        </a:spcAft>
                      </a:pPr>
                      <a:r>
                        <a:rPr lang="ar-SA" sz="2000">
                          <a:solidFill>
                            <a:schemeClr val="bg2"/>
                          </a:solidFill>
                          <a:latin typeface="Calibri"/>
                          <a:ea typeface="Times New Roman"/>
                          <a:cs typeface="Arial"/>
                        </a:rPr>
                        <a:t>توزيع الجنس في الأزهار</a:t>
                      </a:r>
                      <a:endParaRPr lang="en-US" sz="2000">
                        <a:solidFill>
                          <a:schemeClr val="bg2"/>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algn="ctr" rtl="1">
                        <a:lnSpc>
                          <a:spcPct val="115000"/>
                        </a:lnSpc>
                        <a:spcBef>
                          <a:spcPts val="0"/>
                        </a:spcBef>
                        <a:spcAft>
                          <a:spcPts val="0"/>
                        </a:spcAft>
                      </a:pPr>
                      <a:r>
                        <a:rPr lang="ar-SA" sz="2000">
                          <a:solidFill>
                            <a:schemeClr val="bg2"/>
                          </a:solidFill>
                          <a:latin typeface="Calibri"/>
                          <a:ea typeface="Times New Roman"/>
                          <a:cs typeface="Arial"/>
                        </a:rPr>
                        <a:t>2</a:t>
                      </a:r>
                      <a:endParaRPr lang="en-US" sz="2000">
                        <a:solidFill>
                          <a:schemeClr val="bg2"/>
                        </a:solidFill>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algn="ctr" rtl="1">
                        <a:lnSpc>
                          <a:spcPct val="115000"/>
                        </a:lnSpc>
                        <a:spcBef>
                          <a:spcPts val="0"/>
                        </a:spcBef>
                        <a:spcAft>
                          <a:spcPts val="0"/>
                        </a:spcAft>
                      </a:pPr>
                      <a:r>
                        <a:rPr lang="ar-SA" sz="2000">
                          <a:solidFill>
                            <a:schemeClr val="bg2"/>
                          </a:solidFill>
                          <a:latin typeface="Calibri"/>
                          <a:ea typeface="Times New Roman"/>
                          <a:cs typeface="Arial"/>
                        </a:rPr>
                        <a:t>2</a:t>
                      </a:r>
                      <a:endParaRPr lang="en-US" sz="2000">
                        <a:solidFill>
                          <a:schemeClr val="bg2"/>
                        </a:solidFill>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71769">
                <a:tc>
                  <a:txBody>
                    <a:bodyPr/>
                    <a:lstStyle/>
                    <a:p>
                      <a:pPr marL="0" marR="0" algn="r" rtl="0">
                        <a:lnSpc>
                          <a:spcPct val="115000"/>
                        </a:lnSpc>
                        <a:spcBef>
                          <a:spcPts val="0"/>
                        </a:spcBef>
                        <a:spcAft>
                          <a:spcPts val="0"/>
                        </a:spcAft>
                      </a:pPr>
                      <a:endParaRPr lang="en-US" sz="2000">
                        <a:solidFill>
                          <a:schemeClr val="bg2"/>
                        </a:solidFill>
                        <a:latin typeface="Arial"/>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algn="r" rtl="0">
                        <a:lnSpc>
                          <a:spcPct val="115000"/>
                        </a:lnSpc>
                        <a:spcBef>
                          <a:spcPts val="0"/>
                        </a:spcBef>
                        <a:spcAft>
                          <a:spcPts val="0"/>
                        </a:spcAft>
                      </a:pPr>
                      <a:endParaRPr lang="en-US" sz="2000">
                        <a:solidFill>
                          <a:schemeClr val="bg2"/>
                        </a:solidFill>
                        <a:latin typeface="Arial"/>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algn="r" rtl="0">
                        <a:lnSpc>
                          <a:spcPct val="115000"/>
                        </a:lnSpc>
                        <a:spcBef>
                          <a:spcPts val="0"/>
                        </a:spcBef>
                        <a:spcAft>
                          <a:spcPts val="0"/>
                        </a:spcAft>
                      </a:pPr>
                      <a:endParaRPr lang="en-US" sz="2000">
                        <a:solidFill>
                          <a:schemeClr val="bg2"/>
                        </a:solidFill>
                        <a:latin typeface="Arial"/>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71769">
                <a:tc>
                  <a:txBody>
                    <a:bodyPr/>
                    <a:lstStyle/>
                    <a:p>
                      <a:pPr marL="0" marR="0" algn="r" rtl="0">
                        <a:lnSpc>
                          <a:spcPct val="115000"/>
                        </a:lnSpc>
                        <a:spcBef>
                          <a:spcPts val="0"/>
                        </a:spcBef>
                        <a:spcAft>
                          <a:spcPts val="0"/>
                        </a:spcAft>
                      </a:pPr>
                      <a:endParaRPr lang="en-US" sz="2000" dirty="0">
                        <a:solidFill>
                          <a:schemeClr val="bg2"/>
                        </a:solidFill>
                        <a:latin typeface="Arial"/>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algn="ctr" rtl="1">
                        <a:lnSpc>
                          <a:spcPct val="115000"/>
                        </a:lnSpc>
                        <a:spcBef>
                          <a:spcPts val="0"/>
                        </a:spcBef>
                        <a:spcAft>
                          <a:spcPts val="0"/>
                        </a:spcAft>
                      </a:pPr>
                      <a:r>
                        <a:rPr lang="ar-SA" sz="2000">
                          <a:solidFill>
                            <a:schemeClr val="bg2"/>
                          </a:solidFill>
                          <a:latin typeface="Calibri"/>
                          <a:ea typeface="Times New Roman"/>
                          <a:cs typeface="Arial"/>
                        </a:rPr>
                        <a:t>14</a:t>
                      </a:r>
                      <a:endParaRPr lang="en-US" sz="2000">
                        <a:solidFill>
                          <a:schemeClr val="bg2"/>
                        </a:solidFill>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algn="ctr" rtl="1">
                        <a:lnSpc>
                          <a:spcPct val="115000"/>
                        </a:lnSpc>
                        <a:spcBef>
                          <a:spcPts val="0"/>
                        </a:spcBef>
                        <a:spcAft>
                          <a:spcPts val="0"/>
                        </a:spcAft>
                      </a:pPr>
                      <a:r>
                        <a:rPr lang="ar-SA" sz="2000" dirty="0">
                          <a:solidFill>
                            <a:schemeClr val="bg2"/>
                          </a:solidFill>
                          <a:latin typeface="Calibri"/>
                          <a:ea typeface="Times New Roman"/>
                          <a:cs typeface="Arial"/>
                        </a:rPr>
                        <a:t>14</a:t>
                      </a:r>
                      <a:endParaRPr lang="en-US" sz="2000" dirty="0">
                        <a:solidFill>
                          <a:schemeClr val="bg2"/>
                        </a:solidFill>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checkerboard(across)">
                                      <p:cBhvr>
                                        <p:cTn id="7" dur="500"/>
                                        <p:tgtEl>
                                          <p:spTgt spid="922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410200" y="685800"/>
            <a:ext cx="2286000" cy="1219200"/>
          </a:xfrm>
        </p:spPr>
        <p:txBody>
          <a:bodyPr/>
          <a:lstStyle/>
          <a:p>
            <a:pPr algn="r"/>
            <a:r>
              <a:rPr lang="ar-SA" b="1" dirty="0" smtClean="0">
                <a:solidFill>
                  <a:srgbClr val="FFFF00"/>
                </a:solidFill>
              </a:rPr>
              <a:t>مقدمة:</a:t>
            </a:r>
            <a:endParaRPr lang="en-US" dirty="0">
              <a:solidFill>
                <a:srgbClr val="FFFF00"/>
              </a:solidFill>
            </a:endParaRPr>
          </a:p>
        </p:txBody>
      </p:sp>
      <p:sp>
        <p:nvSpPr>
          <p:cNvPr id="6149" name="Rectangle 5"/>
          <p:cNvSpPr>
            <a:spLocks noGrp="1" noChangeArrowheads="1"/>
          </p:cNvSpPr>
          <p:nvPr>
            <p:ph type="body" idx="1"/>
          </p:nvPr>
        </p:nvSpPr>
        <p:spPr>
          <a:xfrm>
            <a:off x="682625" y="1981200"/>
            <a:ext cx="7772400" cy="2971800"/>
          </a:xfrm>
        </p:spPr>
        <p:txBody>
          <a:bodyPr/>
          <a:lstStyle/>
          <a:p>
            <a:pPr marL="0" algn="just" rtl="1">
              <a:buNone/>
            </a:pPr>
            <a:r>
              <a:rPr lang="ar-SA" sz="4400" dirty="0" smtClean="0"/>
              <a:t>موضوعنا يختص بتصنيف النباتات </a:t>
            </a:r>
            <a:r>
              <a:rPr lang="en-US" sz="4400" dirty="0" smtClean="0">
                <a:solidFill>
                  <a:srgbClr val="FFFF00"/>
                </a:solidFill>
              </a:rPr>
              <a:t>plant taxonomy</a:t>
            </a:r>
            <a:r>
              <a:rPr lang="ar-SA" sz="4400" dirty="0" smtClean="0">
                <a:solidFill>
                  <a:srgbClr val="FFFF00"/>
                </a:solidFill>
              </a:rPr>
              <a:t> </a:t>
            </a:r>
            <a:r>
              <a:rPr lang="ar-SA" sz="4400" dirty="0" smtClean="0"/>
              <a:t>او تقسيم النباتات </a:t>
            </a:r>
            <a:r>
              <a:rPr lang="en-US" sz="4400" dirty="0" smtClean="0">
                <a:solidFill>
                  <a:srgbClr val="FF0000"/>
                </a:solidFill>
              </a:rPr>
              <a:t>classification</a:t>
            </a:r>
            <a:r>
              <a:rPr lang="en-US" sz="4400" dirty="0" smtClean="0"/>
              <a:t> </a:t>
            </a:r>
            <a:r>
              <a:rPr lang="ar-SA" sz="4400" dirty="0" smtClean="0"/>
              <a:t> وامكانية الإستفادة من بعض علوم النبات في تصنيف النباتات.</a:t>
            </a:r>
            <a:endParaRPr lang="en-US" sz="4400" dirty="0" smtClean="0"/>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animScale>
                                      <p:cBhvr>
                                        <p:cTn id="7" dur="1000" decel="50000" fill="hold">
                                          <p:stCondLst>
                                            <p:cond delay="0"/>
                                          </p:stCondLst>
                                        </p:cTn>
                                        <p:tgtEl>
                                          <p:spTgt spid="614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148"/>
                                        </p:tgtEl>
                                        <p:attrNameLst>
                                          <p:attrName>ppt_x</p:attrName>
                                          <p:attrName>ppt_y</p:attrName>
                                        </p:attrNameLst>
                                      </p:cBhvr>
                                    </p:animMotion>
                                    <p:animEffect transition="in" filter="fade">
                                      <p:cBhvr>
                                        <p:cTn id="9" dur="1000"/>
                                        <p:tgtEl>
                                          <p:spTgt spid="6148"/>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6149">
                                            <p:txEl>
                                              <p:pRg st="0" end="0"/>
                                            </p:txEl>
                                          </p:spTgt>
                                        </p:tgtEl>
                                        <p:attrNameLst>
                                          <p:attrName>style.visibility</p:attrName>
                                        </p:attrNameLst>
                                      </p:cBhvr>
                                      <p:to>
                                        <p:strVal val="visible"/>
                                      </p:to>
                                    </p:set>
                                    <p:animScale>
                                      <p:cBhvr>
                                        <p:cTn id="14" dur="1000" decel="50000" fill="hold">
                                          <p:stCondLst>
                                            <p:cond delay="0"/>
                                          </p:stCondLst>
                                        </p:cTn>
                                        <p:tgtEl>
                                          <p:spTgt spid="6149">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6149">
                                            <p:txEl>
                                              <p:pRg st="0" end="0"/>
                                            </p:txEl>
                                          </p:spTgt>
                                        </p:tgtEl>
                                        <p:attrNameLst>
                                          <p:attrName>ppt_x</p:attrName>
                                          <p:attrName>ppt_y</p:attrName>
                                        </p:attrNameLst>
                                      </p:cBhvr>
                                    </p:animMotion>
                                    <p:animEffect transition="in" filter="fade">
                                      <p:cBhvr>
                                        <p:cTn id="16" dur="1000"/>
                                        <p:tgtEl>
                                          <p:spTgt spid="614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614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609600"/>
            <a:ext cx="8458200" cy="1143000"/>
          </a:xfrm>
        </p:spPr>
        <p:txBody>
          <a:bodyPr/>
          <a:lstStyle/>
          <a:p>
            <a:pPr algn="r"/>
            <a:r>
              <a:rPr lang="ar-SA" b="1" dirty="0" smtClean="0">
                <a:solidFill>
                  <a:srgbClr val="FFFF00"/>
                </a:solidFill>
              </a:rPr>
              <a:t>أهمية تقسيم النباتات:</a:t>
            </a:r>
            <a:r>
              <a:rPr lang="en-US" b="1" dirty="0" smtClean="0">
                <a:solidFill>
                  <a:srgbClr val="FFFF00"/>
                </a:solidFill>
              </a:rPr>
              <a:t/>
            </a:r>
            <a:br>
              <a:rPr lang="en-US" b="1" dirty="0" smtClean="0">
                <a:solidFill>
                  <a:srgbClr val="FFFF00"/>
                </a:solidFill>
              </a:rPr>
            </a:br>
            <a:r>
              <a:rPr lang="en-US" sz="3600" b="1" dirty="0" smtClean="0">
                <a:solidFill>
                  <a:srgbClr val="FFFF00"/>
                </a:solidFill>
              </a:rPr>
              <a:t>The need for classification of plants</a:t>
            </a:r>
            <a:r>
              <a:rPr lang="en-US" dirty="0" smtClean="0"/>
              <a:t/>
            </a:r>
            <a:br>
              <a:rPr lang="en-US" dirty="0" smtClean="0"/>
            </a:br>
            <a:endParaRPr lang="en-US" dirty="0"/>
          </a:p>
        </p:txBody>
      </p:sp>
      <p:sp>
        <p:nvSpPr>
          <p:cNvPr id="3" name="Content Placeholder 2"/>
          <p:cNvSpPr>
            <a:spLocks noGrp="1"/>
          </p:cNvSpPr>
          <p:nvPr>
            <p:ph idx="1"/>
          </p:nvPr>
        </p:nvSpPr>
        <p:spPr>
          <a:xfrm>
            <a:off x="304800" y="1676400"/>
            <a:ext cx="8534399" cy="4800600"/>
          </a:xfrm>
        </p:spPr>
        <p:txBody>
          <a:bodyPr/>
          <a:lstStyle/>
          <a:p>
            <a:pPr algn="just" rtl="1"/>
            <a:r>
              <a:rPr lang="ar-SA" sz="2800" dirty="0" smtClean="0"/>
              <a:t>مع بداية اهتمام الإنسان بالنباتات للحصول منها على الغذاء والكساء والدواء بالإضافة إلى المأوى ،وضعت اللبنات أو الأسس الأولى لعلم تقسيم النبات </a:t>
            </a:r>
            <a:r>
              <a:rPr lang="en-US" sz="2800" dirty="0" smtClean="0">
                <a:solidFill>
                  <a:srgbClr val="FF0000"/>
                </a:solidFill>
              </a:rPr>
              <a:t>Plant</a:t>
            </a:r>
            <a:r>
              <a:rPr lang="en-US" sz="2800" dirty="0" smtClean="0"/>
              <a:t> </a:t>
            </a:r>
            <a:r>
              <a:rPr lang="en-US" sz="2800" dirty="0" smtClean="0">
                <a:solidFill>
                  <a:srgbClr val="FF0000"/>
                </a:solidFill>
              </a:rPr>
              <a:t>taxonomy</a:t>
            </a:r>
            <a:r>
              <a:rPr lang="ar-SA" sz="2800" dirty="0" smtClean="0"/>
              <a:t> (والتي تعني باللغة اليونانية </a:t>
            </a:r>
            <a:r>
              <a:rPr lang="en-US" sz="2800" dirty="0" smtClean="0">
                <a:solidFill>
                  <a:srgbClr val="FF0000"/>
                </a:solidFill>
              </a:rPr>
              <a:t>Taxis</a:t>
            </a:r>
            <a:r>
              <a:rPr lang="ar-SA" sz="2800" dirty="0" smtClean="0"/>
              <a:t> اي ترتيب ، و </a:t>
            </a:r>
            <a:r>
              <a:rPr lang="en-US" sz="2800" dirty="0" err="1" smtClean="0">
                <a:solidFill>
                  <a:srgbClr val="FF0000"/>
                </a:solidFill>
              </a:rPr>
              <a:t>Nomos</a:t>
            </a:r>
            <a:r>
              <a:rPr lang="ar-SA" sz="2800" dirty="0" smtClean="0"/>
              <a:t> </a:t>
            </a:r>
            <a:r>
              <a:rPr lang="ar-SA" sz="2800" dirty="0" smtClean="0">
                <a:solidFill>
                  <a:srgbClr val="FF0000"/>
                </a:solidFill>
              </a:rPr>
              <a:t>قانون</a:t>
            </a:r>
            <a:r>
              <a:rPr lang="ar-SA" sz="2800" dirty="0" smtClean="0"/>
              <a:t> ) حيث </a:t>
            </a:r>
            <a:r>
              <a:rPr lang="ar-SA" sz="2800" dirty="0" smtClean="0">
                <a:solidFill>
                  <a:srgbClr val="FFFF00"/>
                </a:solidFill>
              </a:rPr>
              <a:t>يقصد بالتقسيم ترتيب الأشياء المتماثلة في مجموعات متميزة يسهل التعامل معها ، وتبادل المعلومات عنها.</a:t>
            </a:r>
            <a:endParaRPr lang="en-US" sz="2800" dirty="0" smtClean="0">
              <a:solidFill>
                <a:srgbClr val="FFFF00"/>
              </a:solidFill>
            </a:endParaRPr>
          </a:p>
          <a:p>
            <a:pPr algn="just" rtl="1"/>
            <a:r>
              <a:rPr lang="ar-SA" sz="2800" dirty="0" smtClean="0">
                <a:solidFill>
                  <a:srgbClr val="FFFF66"/>
                </a:solidFill>
              </a:rPr>
              <a:t>يهتم هذا العلم بالتعرف إلى الأنواع النباتية المختلفة وتسميتها ، ووصفها ، وترتيبها في نظم تقسيمية محددة ضمن خطه موضوعيه أو ترتيب تعاقبي معين ، ومتفقاً في ذلك مع نظام تصنيفي معين لإظهار أوجه الشبه والإختلاف فيما بينها بصورة شاملة وواضحة لإظهار </a:t>
            </a:r>
            <a:r>
              <a:rPr lang="ar-SA" dirty="0" smtClean="0">
                <a:solidFill>
                  <a:srgbClr val="FFFF66"/>
                </a:solidFill>
              </a:rPr>
              <a:t>الروابط الحقيقية التي توجد بين انواع النبتات المختلفة.</a:t>
            </a:r>
            <a:endParaRPr lang="en-US" dirty="0" smtClean="0">
              <a:solidFill>
                <a:srgbClr val="FFFF66"/>
              </a:solidFill>
            </a:endParaRPr>
          </a:p>
          <a:p>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625" y="1066800"/>
            <a:ext cx="7772400" cy="5105400"/>
          </a:xfrm>
        </p:spPr>
        <p:txBody>
          <a:bodyPr/>
          <a:lstStyle/>
          <a:p>
            <a:pPr algn="just" rtl="1"/>
            <a:r>
              <a:rPr lang="ar-SA" sz="2800" dirty="0" smtClean="0">
                <a:solidFill>
                  <a:srgbClr val="FFFF00"/>
                </a:solidFill>
              </a:rPr>
              <a:t>تعتبر أوجه الشبه او الإختلاف بالصفات التصنيفية والتي تكون قائمة على نظم تطورية معينه ، وحيث يرتب كل نوع </a:t>
            </a:r>
            <a:r>
              <a:rPr lang="en-US" sz="2800" dirty="0" smtClean="0">
                <a:solidFill>
                  <a:srgbClr val="FF0000"/>
                </a:solidFill>
              </a:rPr>
              <a:t>species</a:t>
            </a:r>
            <a:r>
              <a:rPr lang="en-US" sz="2800" dirty="0" smtClean="0">
                <a:solidFill>
                  <a:srgbClr val="FFFF00"/>
                </a:solidFill>
              </a:rPr>
              <a:t> </a:t>
            </a:r>
            <a:r>
              <a:rPr lang="ar-SA" sz="2800" dirty="0" smtClean="0">
                <a:solidFill>
                  <a:srgbClr val="FFFF00"/>
                </a:solidFill>
              </a:rPr>
              <a:t> إلى جنس </a:t>
            </a:r>
            <a:r>
              <a:rPr lang="en-US" sz="2800" dirty="0" smtClean="0">
                <a:solidFill>
                  <a:srgbClr val="FF0000"/>
                </a:solidFill>
              </a:rPr>
              <a:t>Genus</a:t>
            </a:r>
            <a:r>
              <a:rPr lang="ar-SA" sz="2800" dirty="0" smtClean="0">
                <a:solidFill>
                  <a:srgbClr val="FFFF00"/>
                </a:solidFill>
              </a:rPr>
              <a:t> وكل جنس غلى فصيلة </a:t>
            </a:r>
            <a:r>
              <a:rPr lang="en-US" sz="2800" dirty="0" smtClean="0">
                <a:solidFill>
                  <a:srgbClr val="FF0000"/>
                </a:solidFill>
              </a:rPr>
              <a:t>Family</a:t>
            </a:r>
            <a:r>
              <a:rPr lang="ar-SA" sz="2800" dirty="0" smtClean="0">
                <a:solidFill>
                  <a:srgbClr val="FFFF00"/>
                </a:solidFill>
              </a:rPr>
              <a:t> وكل فصيلة الى رتبه </a:t>
            </a:r>
            <a:r>
              <a:rPr lang="en-US" sz="2800" dirty="0" smtClean="0">
                <a:solidFill>
                  <a:srgbClr val="FF0000"/>
                </a:solidFill>
              </a:rPr>
              <a:t>Order</a:t>
            </a:r>
            <a:r>
              <a:rPr lang="ar-SA" sz="2800" dirty="0" smtClean="0">
                <a:solidFill>
                  <a:srgbClr val="FF0000"/>
                </a:solidFill>
              </a:rPr>
              <a:t> </a:t>
            </a:r>
            <a:r>
              <a:rPr lang="ar-SA" sz="2800" dirty="0" smtClean="0">
                <a:solidFill>
                  <a:srgbClr val="FFFF00"/>
                </a:solidFill>
              </a:rPr>
              <a:t>وكل رتبة إلى صنف (</a:t>
            </a:r>
            <a:r>
              <a:rPr lang="ar-SA" sz="2800" dirty="0" smtClean="0">
                <a:solidFill>
                  <a:srgbClr val="FF0000"/>
                </a:solidFill>
              </a:rPr>
              <a:t>طائفة) </a:t>
            </a:r>
            <a:r>
              <a:rPr lang="en-US" sz="2800" dirty="0" smtClean="0">
                <a:solidFill>
                  <a:srgbClr val="FF0000"/>
                </a:solidFill>
              </a:rPr>
              <a:t>Class</a:t>
            </a:r>
            <a:r>
              <a:rPr lang="ar-SA" sz="2800" dirty="0" smtClean="0">
                <a:solidFill>
                  <a:srgbClr val="FFFF00"/>
                </a:solidFill>
              </a:rPr>
              <a:t> ومن ثم إلى </a:t>
            </a:r>
            <a:r>
              <a:rPr lang="ar-SA" sz="2800" dirty="0" smtClean="0">
                <a:solidFill>
                  <a:srgbClr val="FF0000"/>
                </a:solidFill>
              </a:rPr>
              <a:t>قسم (شعبة)</a:t>
            </a:r>
            <a:r>
              <a:rPr lang="ar-SA" sz="2800" dirty="0" smtClean="0">
                <a:solidFill>
                  <a:srgbClr val="FFFF00"/>
                </a:solidFill>
              </a:rPr>
              <a:t> </a:t>
            </a:r>
            <a:r>
              <a:rPr lang="en-US" sz="2800" dirty="0" smtClean="0">
                <a:solidFill>
                  <a:srgbClr val="FF0000"/>
                </a:solidFill>
              </a:rPr>
              <a:t>Division</a:t>
            </a:r>
            <a:r>
              <a:rPr lang="en-US" sz="2800" dirty="0" smtClean="0">
                <a:solidFill>
                  <a:srgbClr val="FFFF00"/>
                </a:solidFill>
              </a:rPr>
              <a:t> </a:t>
            </a:r>
            <a:r>
              <a:rPr lang="ar-SA" sz="2800" dirty="0" smtClean="0">
                <a:solidFill>
                  <a:srgbClr val="FFFF00"/>
                </a:solidFill>
              </a:rPr>
              <a:t> والذي يعتبر أكبر فئة تصنيفية.</a:t>
            </a:r>
          </a:p>
          <a:p>
            <a:pPr algn="just" rtl="1">
              <a:buNone/>
            </a:pPr>
            <a:endParaRPr lang="en-US" sz="2800" dirty="0" smtClean="0"/>
          </a:p>
          <a:p>
            <a:pPr algn="just" rtl="1"/>
            <a:r>
              <a:rPr lang="ar-SA" sz="2800" dirty="0" smtClean="0"/>
              <a:t>يحتاج عالم البيئة </a:t>
            </a:r>
            <a:r>
              <a:rPr lang="en-US" sz="2800" dirty="0" smtClean="0">
                <a:solidFill>
                  <a:srgbClr val="FF0000"/>
                </a:solidFill>
              </a:rPr>
              <a:t>Ecology</a:t>
            </a:r>
            <a:r>
              <a:rPr lang="ar-SA" sz="2800" dirty="0" smtClean="0"/>
              <a:t> في تعريف النباتات المتعلقة بدراسته البيئية. كما يحتاج عالم الوراثة </a:t>
            </a:r>
            <a:r>
              <a:rPr lang="en-US" sz="2800" dirty="0" smtClean="0">
                <a:solidFill>
                  <a:srgbClr val="FF0000"/>
                </a:solidFill>
              </a:rPr>
              <a:t>Genetics</a:t>
            </a:r>
            <a:r>
              <a:rPr lang="en-US" sz="2800" dirty="0" smtClean="0"/>
              <a:t> </a:t>
            </a:r>
            <a:r>
              <a:rPr lang="ar-SA" sz="2800" dirty="0" smtClean="0"/>
              <a:t> في تعريف وتسمية النباتات المتعلقة بتخصصه ودراساته. كما يحتاج الكيميائي الذي يحلل نباتاً معيناً في تعريف وتسمية ذلك النبات. لذلك يعتبر الإسم العلمي الموضوع من قبل علماء تقسيم النبات هي نقطة البدء للوصول إلى المعلومات المطلوبه من تخصصات العلوم المختلفة.</a:t>
            </a:r>
            <a:endParaRPr lang="en-US" sz="2800" dirty="0" smtClean="0"/>
          </a:p>
          <a:p>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304800" y="381000"/>
            <a:ext cx="8458200" cy="990600"/>
          </a:xfrm>
        </p:spPr>
        <p:txBody>
          <a:bodyPr/>
          <a:lstStyle/>
          <a:p>
            <a:pPr algn="r"/>
            <a:r>
              <a:rPr lang="ar-SA" b="1" dirty="0" smtClean="0">
                <a:solidFill>
                  <a:srgbClr val="FFFF00"/>
                </a:solidFill>
              </a:rPr>
              <a:t>الأهداف الرئيسة لعلم تصنيف النبات:</a:t>
            </a:r>
            <a:endParaRPr lang="en-US" dirty="0">
              <a:solidFill>
                <a:srgbClr val="FFFF00"/>
              </a:solidFill>
            </a:endParaRPr>
          </a:p>
        </p:txBody>
      </p:sp>
      <p:sp>
        <p:nvSpPr>
          <p:cNvPr id="5" name="Content Placeholder 4"/>
          <p:cNvSpPr>
            <a:spLocks noGrp="1"/>
          </p:cNvSpPr>
          <p:nvPr>
            <p:ph idx="1"/>
          </p:nvPr>
        </p:nvSpPr>
        <p:spPr>
          <a:xfrm>
            <a:off x="533400" y="1371600"/>
            <a:ext cx="7772400" cy="5105400"/>
          </a:xfrm>
        </p:spPr>
        <p:txBody>
          <a:bodyPr/>
          <a:lstStyle/>
          <a:p>
            <a:pPr marL="514350" lvl="0" indent="-514350" algn="just" rtl="1">
              <a:buClr>
                <a:srgbClr val="FFFF00"/>
              </a:buClr>
              <a:buSzPct val="100000"/>
              <a:buFont typeface="+mj-lt"/>
              <a:buAutoNum type="arabicPeriod"/>
            </a:pPr>
            <a:r>
              <a:rPr lang="ar-SA" sz="3600" dirty="0" smtClean="0"/>
              <a:t>الوصف وهو هل النبات شجرة أو شجيرة ... </a:t>
            </a:r>
            <a:endParaRPr lang="en-US" sz="3600" dirty="0" smtClean="0"/>
          </a:p>
          <a:p>
            <a:pPr marL="514350" lvl="0" indent="-514350" algn="just" rtl="1">
              <a:buClr>
                <a:srgbClr val="FFFF00"/>
              </a:buClr>
              <a:buSzPct val="100000"/>
              <a:buFont typeface="+mj-lt"/>
              <a:buAutoNum type="arabicPeriod"/>
            </a:pPr>
            <a:r>
              <a:rPr lang="ar-SA" sz="3600" dirty="0" smtClean="0">
                <a:solidFill>
                  <a:srgbClr val="FFFF00"/>
                </a:solidFill>
              </a:rPr>
              <a:t>التعريف وهو اعضاء اسم لتعريف النبات وهويته </a:t>
            </a:r>
            <a:r>
              <a:rPr lang="en-US" sz="3600" dirty="0" smtClean="0">
                <a:solidFill>
                  <a:srgbClr val="FF0000"/>
                </a:solidFill>
              </a:rPr>
              <a:t>Identification</a:t>
            </a:r>
          </a:p>
          <a:p>
            <a:pPr marL="514350" lvl="0" indent="-514350" algn="just" rtl="1">
              <a:buClr>
                <a:srgbClr val="FFFF00"/>
              </a:buClr>
              <a:buSzPct val="100000"/>
              <a:buFont typeface="+mj-lt"/>
              <a:buAutoNum type="arabicPeriod"/>
            </a:pPr>
            <a:r>
              <a:rPr lang="ar-SA" sz="3600" dirty="0" smtClean="0"/>
              <a:t>التسمية بعد الوصف يمكن إعطاء اسم للنبات.</a:t>
            </a:r>
            <a:endParaRPr lang="en-US" sz="3600" dirty="0" smtClean="0"/>
          </a:p>
          <a:p>
            <a:pPr marL="514350" lvl="0" indent="-514350" algn="just" rtl="1">
              <a:buClr>
                <a:srgbClr val="FFFF00"/>
              </a:buClr>
              <a:buSzPct val="100000"/>
              <a:buFont typeface="+mj-lt"/>
              <a:buAutoNum type="arabicPeriod"/>
            </a:pPr>
            <a:r>
              <a:rPr lang="ar-SA" sz="3600" dirty="0" smtClean="0">
                <a:solidFill>
                  <a:srgbClr val="FFFF00"/>
                </a:solidFill>
              </a:rPr>
              <a:t>ربط علاقة ، من الإسم يمكن ربط علاقة بين نباتين</a:t>
            </a:r>
            <a:endParaRPr lang="en-US" sz="3600" dirty="0" smtClean="0">
              <a:solidFill>
                <a:srgbClr val="FFFF00"/>
              </a:solidFill>
            </a:endParaRPr>
          </a:p>
          <a:p>
            <a:pPr marL="514350" lvl="0" indent="-514350" algn="just" rtl="1">
              <a:buClr>
                <a:srgbClr val="FFFF00"/>
              </a:buClr>
              <a:buSzPct val="100000"/>
              <a:buFont typeface="+mj-lt"/>
              <a:buAutoNum type="arabicPeriod"/>
            </a:pPr>
            <a:r>
              <a:rPr lang="ar-SA" sz="3600" dirty="0" smtClean="0"/>
              <a:t>التعريف (التطور) يعني التدرج من الصفات البدائية إلى الصفات المتطورة الراقية وكلمه تطور تعني </a:t>
            </a:r>
            <a:r>
              <a:rPr lang="en-US" sz="3600" dirty="0" err="1" smtClean="0"/>
              <a:t>Evalution</a:t>
            </a:r>
            <a:endParaRPr lang="en-US" sz="3600" dirty="0" smtClean="0">
              <a:solidFill>
                <a:srgbClr val="FF0000"/>
              </a:solidFill>
            </a:endParaRPr>
          </a:p>
          <a:p>
            <a:pPr algn="just" rtl="1"/>
            <a:endParaRPr lang="en-US" dirty="0"/>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Scale>
                                      <p:cBhvr>
                                        <p:cTn id="7" dur="1000" decel="50000" fill="hold">
                                          <p:stCondLst>
                                            <p:cond delay="0"/>
                                          </p:stCondLst>
                                        </p:cTn>
                                        <p:tgtEl>
                                          <p:spTgt spid="922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9220"/>
                                        </p:tgtEl>
                                        <p:attrNameLst>
                                          <p:attrName>ppt_x</p:attrName>
                                          <p:attrName>ppt_y</p:attrName>
                                        </p:attrNameLst>
                                      </p:cBhvr>
                                    </p:animMotion>
                                    <p:animEffect transition="in" filter="fade">
                                      <p:cBhvr>
                                        <p:cTn id="9" dur="1000"/>
                                        <p:tgtEl>
                                          <p:spTgt spid="9220"/>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Scale>
                                      <p:cBhvr>
                                        <p:cTn id="21" dur="1000" decel="50000" fill="hold">
                                          <p:stCondLst>
                                            <p:cond delay="0"/>
                                          </p:stCondLst>
                                        </p:cTn>
                                        <p:tgtEl>
                                          <p:spTgt spid="5">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5">
                                            <p:txEl>
                                              <p:pRg st="1" end="1"/>
                                            </p:txEl>
                                          </p:spTgt>
                                        </p:tgtEl>
                                        <p:attrNameLst>
                                          <p:attrName>ppt_x</p:attrName>
                                          <p:attrName>ppt_y</p:attrName>
                                        </p:attrNameLst>
                                      </p:cBhvr>
                                    </p:animMotion>
                                    <p:animEffect transition="in" filter="fade">
                                      <p:cBhvr>
                                        <p:cTn id="23" dur="1000"/>
                                        <p:tgtEl>
                                          <p:spTgt spid="5">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 calcmode="lin" valueType="num">
                                      <p:cBhvr>
                                        <p:cTn id="28" dur="1000" fill="hold"/>
                                        <p:tgtEl>
                                          <p:spTgt spid="5">
                                            <p:txEl>
                                              <p:pRg st="2" end="2"/>
                                            </p:txEl>
                                          </p:spTgt>
                                        </p:tgtEl>
                                        <p:attrNameLst>
                                          <p:attrName>ppt_x</p:attrName>
                                        </p:attrNameLst>
                                      </p:cBhvr>
                                      <p:tavLst>
                                        <p:tav tm="0">
                                          <p:val>
                                            <p:strVal val="#ppt_x-.2"/>
                                          </p:val>
                                        </p:tav>
                                        <p:tav tm="100000">
                                          <p:val>
                                            <p:strVal val="#ppt_x"/>
                                          </p:val>
                                        </p:tav>
                                      </p:tavLst>
                                    </p:anim>
                                    <p:anim calcmode="lin" valueType="num">
                                      <p:cBhvr>
                                        <p:cTn id="29" dur="1000" fill="hold"/>
                                        <p:tgtEl>
                                          <p:spTgt spid="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5">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Scale>
                                      <p:cBhvr>
                                        <p:cTn id="35" dur="1000" decel="50000" fill="hold">
                                          <p:stCondLst>
                                            <p:cond delay="0"/>
                                          </p:stCondLst>
                                        </p:cTn>
                                        <p:tgtEl>
                                          <p:spTgt spid="5">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5">
                                            <p:txEl>
                                              <p:pRg st="3" end="3"/>
                                            </p:txEl>
                                          </p:spTgt>
                                        </p:tgtEl>
                                        <p:attrNameLst>
                                          <p:attrName>ppt_x</p:attrName>
                                          <p:attrName>ppt_y</p:attrName>
                                        </p:attrNameLst>
                                      </p:cBhvr>
                                    </p:animMotion>
                                    <p:animEffect transition="in" filter="fade">
                                      <p:cBhvr>
                                        <p:cTn id="37" dur="1000"/>
                                        <p:tgtEl>
                                          <p:spTgt spid="5">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nodeType="click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 calcmode="lin" valueType="num">
                                      <p:cBhvr>
                                        <p:cTn id="42" dur="1000" fill="hold"/>
                                        <p:tgtEl>
                                          <p:spTgt spid="5">
                                            <p:txEl>
                                              <p:pRg st="4" end="4"/>
                                            </p:txEl>
                                          </p:spTgt>
                                        </p:tgtEl>
                                        <p:attrNameLst>
                                          <p:attrName>ppt_x</p:attrName>
                                        </p:attrNameLst>
                                      </p:cBhvr>
                                      <p:tavLst>
                                        <p:tav tm="0">
                                          <p:val>
                                            <p:strVal val="#ppt_x-.2"/>
                                          </p:val>
                                        </p:tav>
                                        <p:tav tm="100000">
                                          <p:val>
                                            <p:strVal val="#ppt_x"/>
                                          </p:val>
                                        </p:tav>
                                      </p:tavLst>
                                    </p:anim>
                                    <p:anim calcmode="lin" valueType="num">
                                      <p:cBhvr>
                                        <p:cTn id="43" dur="1000" fill="hold"/>
                                        <p:tgtEl>
                                          <p:spTgt spid="5">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Lst>
  </p:timing>
</p:sld>
</file>

<file path=ppt/theme/theme1.xml><?xml version="1.0" encoding="utf-8"?>
<a:theme xmlns:a="http://schemas.openxmlformats.org/drawingml/2006/main" name="Presentation for science fair project">
  <a:themeElements>
    <a:clrScheme name="Training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fontScheme name="Training">
      <a:majorFont>
        <a:latin typeface="Arial"/>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charset="0"/>
            <a:cs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charset="0"/>
            <a:cs typeface="Times New Roman" charset="0"/>
          </a:defRPr>
        </a:defPPr>
      </a:lstStyle>
    </a:lnDef>
  </a:objectDefaults>
  <a:extraClrSchemeLst>
    <a:extraClrScheme>
      <a:clrScheme name="Training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Training 2">
        <a:dk1>
          <a:srgbClr val="000000"/>
        </a:dk1>
        <a:lt1>
          <a:srgbClr val="FFFFFF"/>
        </a:lt1>
        <a:dk2>
          <a:srgbClr val="000000"/>
        </a:dk2>
        <a:lt2>
          <a:srgbClr val="CCECFF"/>
        </a:lt2>
        <a:accent1>
          <a:srgbClr val="6699FF"/>
        </a:accent1>
        <a:accent2>
          <a:srgbClr val="00CCCC"/>
        </a:accent2>
        <a:accent3>
          <a:srgbClr val="FFFFFF"/>
        </a:accent3>
        <a:accent4>
          <a:srgbClr val="000000"/>
        </a:accent4>
        <a:accent5>
          <a:srgbClr val="B8CAFF"/>
        </a:accent5>
        <a:accent6>
          <a:srgbClr val="00B9B9"/>
        </a:accent6>
        <a:hlink>
          <a:srgbClr val="CC99FF"/>
        </a:hlink>
        <a:folHlink>
          <a:srgbClr val="66CCFF"/>
        </a:folHlink>
      </a:clrScheme>
      <a:clrMap bg1="lt1" tx1="dk1" bg2="lt2" tx2="dk2" accent1="accent1" accent2="accent2" accent3="accent3" accent4="accent4" accent5="accent5" accent6="accent6" hlink="hlink" folHlink="folHlink"/>
    </a:extraClrScheme>
    <a:extraClrScheme>
      <a:clrScheme name="Training 3">
        <a:dk1>
          <a:srgbClr val="000000"/>
        </a:dk1>
        <a:lt1>
          <a:srgbClr val="FFFFFF"/>
        </a:lt1>
        <a:dk2>
          <a:srgbClr val="000000"/>
        </a:dk2>
        <a:lt2>
          <a:srgbClr val="FFFFFF"/>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Training 4">
        <a:dk1>
          <a:srgbClr val="000000"/>
        </a:dk1>
        <a:lt1>
          <a:srgbClr val="FFFFFF"/>
        </a:lt1>
        <a:dk2>
          <a:srgbClr val="008080"/>
        </a:dk2>
        <a:lt2>
          <a:srgbClr val="FFCC66"/>
        </a:lt2>
        <a:accent1>
          <a:srgbClr val="0099CC"/>
        </a:accent1>
        <a:accent2>
          <a:srgbClr val="FFFF00"/>
        </a:accent2>
        <a:accent3>
          <a:srgbClr val="AAC0C0"/>
        </a:accent3>
        <a:accent4>
          <a:srgbClr val="DADADA"/>
        </a:accent4>
        <a:accent5>
          <a:srgbClr val="AACAE2"/>
        </a:accent5>
        <a:accent6>
          <a:srgbClr val="E7E700"/>
        </a:accent6>
        <a:hlink>
          <a:srgbClr val="6600CC"/>
        </a:hlink>
        <a:folHlink>
          <a:srgbClr val="009999"/>
        </a:folHlink>
      </a:clrScheme>
      <a:clrMap bg1="dk2" tx1="lt1" bg2="dk1" tx2="lt2" accent1="accent1" accent2="accent2" accent3="accent3" accent4="accent4" accent5="accent5" accent6="accent6" hlink="hlink" folHlink="folHlink"/>
    </a:extraClrScheme>
    <a:extraClrScheme>
      <a:clrScheme name="Training 5">
        <a:dk1>
          <a:srgbClr val="000000"/>
        </a:dk1>
        <a:lt1>
          <a:srgbClr val="FFFFFF"/>
        </a:lt1>
        <a:dk2>
          <a:srgbClr val="993300"/>
        </a:dk2>
        <a:lt2>
          <a:srgbClr val="FFCC66"/>
        </a:lt2>
        <a:accent1>
          <a:srgbClr val="FF6633"/>
        </a:accent1>
        <a:accent2>
          <a:srgbClr val="FFFF00"/>
        </a:accent2>
        <a:accent3>
          <a:srgbClr val="CAADAA"/>
        </a:accent3>
        <a:accent4>
          <a:srgbClr val="DADADA"/>
        </a:accent4>
        <a:accent5>
          <a:srgbClr val="FFB8AD"/>
        </a:accent5>
        <a:accent6>
          <a:srgbClr val="E7E700"/>
        </a:accent6>
        <a:hlink>
          <a:srgbClr val="CC0000"/>
        </a:hlink>
        <a:folHlink>
          <a:srgbClr val="CC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180BC2991256B4BBAB74A332D45CB4A" ma:contentTypeVersion="0" ma:contentTypeDescription="Create a new document." ma:contentTypeScope="" ma:versionID="884229b7f5633272ad59704c62e65e66">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2080B264-8670-48AC-A8E5-5C02FA1BCCCF}">
  <ds:schemaRefs>
    <ds:schemaRef ds:uri="http://schemas.microsoft.com/office/2006/metadata/properties"/>
  </ds:schemaRefs>
</ds:datastoreItem>
</file>

<file path=customXml/itemProps2.xml><?xml version="1.0" encoding="utf-8"?>
<ds:datastoreItem xmlns:ds="http://schemas.openxmlformats.org/officeDocument/2006/customXml" ds:itemID="{6908E1AA-D092-47A6-956B-0B291ADAE668}">
  <ds:schemaRefs>
    <ds:schemaRef ds:uri="http://schemas.microsoft.com/sharepoint/v3/contenttype/forms"/>
  </ds:schemaRefs>
</ds:datastoreItem>
</file>

<file path=customXml/itemProps3.xml><?xml version="1.0" encoding="utf-8"?>
<ds:datastoreItem xmlns:ds="http://schemas.openxmlformats.org/officeDocument/2006/customXml" ds:itemID="{74A9669B-A17A-4185-944E-1B05E1E206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Presentation for science fair project</Template>
  <TotalTime>423</TotalTime>
  <Words>1305</Words>
  <Application>Microsoft Office PowerPoint</Application>
  <PresentationFormat>On-screen Show (4:3)</PresentationFormat>
  <Paragraphs>102</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Presentation for science fair project</vt:lpstr>
      <vt:lpstr>أساسيات  تصنيف نباتات زهرية   222 نبت</vt:lpstr>
      <vt:lpstr>رؤية ورسالة جامعة الملك سعود</vt:lpstr>
      <vt:lpstr>رؤية ورسالة كليه العلوم</vt:lpstr>
      <vt:lpstr>رؤية ورسالة قسم النبات والأحياء الدقيقة</vt:lpstr>
      <vt:lpstr>تقسيم المنهج الدراسي</vt:lpstr>
      <vt:lpstr>مقدمة:</vt:lpstr>
      <vt:lpstr>أهمية تقسيم النباتات: The need for classification of plants </vt:lpstr>
      <vt:lpstr>Slide 8</vt:lpstr>
      <vt:lpstr>الأهداف الرئيسة لعلم تصنيف النبات:</vt:lpstr>
      <vt:lpstr>الأهداف الرئيسة لعلم تصنيف النبات:</vt:lpstr>
      <vt:lpstr>Slide 11</vt:lpstr>
      <vt:lpstr>بعض المصطلحات المستخدمة في علم التصنيف:</vt:lpstr>
      <vt:lpstr>Slide 13</vt:lpstr>
      <vt:lpstr>تاريخ وأصول التقسيم:</vt:lpstr>
      <vt:lpstr>Slide 15</vt:lpstr>
      <vt:lpstr>تطور نظم تقسيم النبات</vt:lpstr>
      <vt:lpstr>1- التقسيم الصناعي  Artificial classification</vt:lpstr>
      <vt:lpstr>2- التقسيم الميكانيكي  Mechanical classification</vt:lpstr>
      <vt:lpstr>3- التقسيم الطبيعي  Natural classification </vt:lpstr>
      <vt:lpstr>4- التقسيم التطوري   Phylogenetic classification  </vt:lpstr>
      <vt:lpstr>5- النظم الحديثة للتقسيم المظهري  phonetic systems of classification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fair project</dc:title>
  <dc:creator>Seham</dc:creator>
  <cp:lastModifiedBy>seham</cp:lastModifiedBy>
  <cp:revision>44</cp:revision>
  <cp:lastPrinted>1601-01-01T00:00:00Z</cp:lastPrinted>
  <dcterms:created xsi:type="dcterms:W3CDTF">2010-09-20T06:54:39Z</dcterms:created>
  <dcterms:modified xsi:type="dcterms:W3CDTF">2017-01-23T10:32:41Z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TC010756331033</vt:lpwstr>
  </property>
  <property fmtid="{D5CDD505-2E9C-101B-9397-08002B2CF9AE}" pid="3" name="ContentTypeId">
    <vt:lpwstr>0x0101009180BC2991256B4BBAB74A332D45CB4A</vt:lpwstr>
  </property>
</Properties>
</file>