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40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78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69F930-11C6-4673-AD38-F8CEC8F7DABD}" type="doc">
      <dgm:prSet loTypeId="urn:microsoft.com/office/officeart/2005/8/layout/cycle2" loCatId="cycle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pPr rtl="1"/>
          <a:endParaRPr lang="ar-SA"/>
        </a:p>
      </dgm:t>
    </dgm:pt>
    <dgm:pt modelId="{4A1FF070-2314-4BF0-98B6-8E2BEDD80226}">
      <dgm:prSet phldrT="[نص]"/>
      <dgm:spPr/>
      <dgm:t>
        <a:bodyPr/>
        <a:lstStyle/>
        <a:p>
          <a:pPr rtl="1"/>
          <a:r>
            <a:rPr lang="ar-SA" dirty="0" smtClean="0"/>
            <a:t>علاقتها مع عموم المسلمين</a:t>
          </a:r>
          <a:endParaRPr lang="ar-SA" dirty="0"/>
        </a:p>
      </dgm:t>
    </dgm:pt>
    <dgm:pt modelId="{CC787884-11E9-4C44-B273-370C245FEBA7}" type="parTrans" cxnId="{DE6C8F99-52E7-46A1-B0A1-8CD6B2B29602}">
      <dgm:prSet/>
      <dgm:spPr/>
      <dgm:t>
        <a:bodyPr/>
        <a:lstStyle/>
        <a:p>
          <a:pPr rtl="1"/>
          <a:endParaRPr lang="ar-SA"/>
        </a:p>
      </dgm:t>
    </dgm:pt>
    <dgm:pt modelId="{8030E085-3DFA-4D91-A942-125074A5EB48}" type="sibTrans" cxnId="{DE6C8F99-52E7-46A1-B0A1-8CD6B2B29602}">
      <dgm:prSet/>
      <dgm:spPr/>
      <dgm:t>
        <a:bodyPr/>
        <a:lstStyle/>
        <a:p>
          <a:pPr rtl="1"/>
          <a:endParaRPr lang="ar-SA"/>
        </a:p>
      </dgm:t>
    </dgm:pt>
    <dgm:pt modelId="{72D04806-10BD-45C2-B7E8-3B5CF34A985F}">
      <dgm:prSet phldrT="[نص]"/>
      <dgm:spPr/>
      <dgm:t>
        <a:bodyPr/>
        <a:lstStyle/>
        <a:p>
          <a:pPr rtl="1"/>
          <a:r>
            <a:rPr lang="ar-SA" dirty="0" smtClean="0"/>
            <a:t>مقررة بحكم الله ورسوله</a:t>
          </a:r>
          <a:endParaRPr lang="ar-SA" dirty="0"/>
        </a:p>
      </dgm:t>
    </dgm:pt>
    <dgm:pt modelId="{5ABC1E30-0115-47B7-82CF-84C7367CE1C9}" type="parTrans" cxnId="{8CD0318C-448D-4779-9E2C-F05A1F4F097F}">
      <dgm:prSet/>
      <dgm:spPr/>
      <dgm:t>
        <a:bodyPr/>
        <a:lstStyle/>
        <a:p>
          <a:pPr rtl="1"/>
          <a:endParaRPr lang="ar-SA"/>
        </a:p>
      </dgm:t>
    </dgm:pt>
    <dgm:pt modelId="{BBBAA723-D5AE-4721-BD29-CCC19C0C55CE}" type="sibTrans" cxnId="{8CD0318C-448D-4779-9E2C-F05A1F4F097F}">
      <dgm:prSet/>
      <dgm:spPr/>
      <dgm:t>
        <a:bodyPr/>
        <a:lstStyle/>
        <a:p>
          <a:pPr rtl="1"/>
          <a:endParaRPr lang="ar-SA"/>
        </a:p>
      </dgm:t>
    </dgm:pt>
    <dgm:pt modelId="{D48019A5-1BC7-48DC-AC9F-27BB8DBFFAD2}">
      <dgm:prSet phldrT="[نص]"/>
      <dgm:spPr/>
      <dgm:t>
        <a:bodyPr/>
        <a:lstStyle/>
        <a:p>
          <a:pPr rtl="1"/>
          <a:r>
            <a:rPr lang="ar-SA" dirty="0" smtClean="0"/>
            <a:t>ملكيتها دائمة</a:t>
          </a:r>
          <a:endParaRPr lang="ar-SA" dirty="0"/>
        </a:p>
      </dgm:t>
    </dgm:pt>
    <dgm:pt modelId="{58CC651F-ED63-43DD-B753-3376DA73E7C9}" type="parTrans" cxnId="{C3637FA9-9196-4BA3-B368-B6B09DFABD22}">
      <dgm:prSet/>
      <dgm:spPr/>
      <dgm:t>
        <a:bodyPr/>
        <a:lstStyle/>
        <a:p>
          <a:pPr rtl="1"/>
          <a:endParaRPr lang="ar-SA"/>
        </a:p>
      </dgm:t>
    </dgm:pt>
    <dgm:pt modelId="{6D99C683-AA12-4D42-BB5D-EE169C755C3F}" type="sibTrans" cxnId="{C3637FA9-9196-4BA3-B368-B6B09DFABD22}">
      <dgm:prSet/>
      <dgm:spPr/>
      <dgm:t>
        <a:bodyPr/>
        <a:lstStyle/>
        <a:p>
          <a:pPr rtl="1"/>
          <a:endParaRPr lang="ar-SA"/>
        </a:p>
      </dgm:t>
    </dgm:pt>
    <dgm:pt modelId="{2B9BA8A6-F8FB-404A-971A-6D73D0531771}">
      <dgm:prSet phldrT="[نص]"/>
      <dgm:spPr/>
      <dgm:t>
        <a:bodyPr/>
        <a:lstStyle/>
        <a:p>
          <a:pPr rtl="1"/>
          <a:r>
            <a:rPr lang="ar-SA" dirty="0" smtClean="0"/>
            <a:t>حق مستقر للجماعة</a:t>
          </a:r>
          <a:endParaRPr lang="ar-SA" dirty="0"/>
        </a:p>
      </dgm:t>
    </dgm:pt>
    <dgm:pt modelId="{1CF1C2A8-D7ED-4361-A93F-B16076DA15CE}" type="parTrans" cxnId="{968AE9B8-AD3A-4D52-A73B-82CD43A6AE7C}">
      <dgm:prSet/>
      <dgm:spPr/>
      <dgm:t>
        <a:bodyPr/>
        <a:lstStyle/>
        <a:p>
          <a:pPr rtl="1"/>
          <a:endParaRPr lang="ar-SA"/>
        </a:p>
      </dgm:t>
    </dgm:pt>
    <dgm:pt modelId="{48FCBC27-0689-42E5-9D66-7702EFFE8AA8}" type="sibTrans" cxnId="{968AE9B8-AD3A-4D52-A73B-82CD43A6AE7C}">
      <dgm:prSet/>
      <dgm:spPr/>
      <dgm:t>
        <a:bodyPr/>
        <a:lstStyle/>
        <a:p>
          <a:pPr rtl="1"/>
          <a:endParaRPr lang="ar-SA"/>
        </a:p>
      </dgm:t>
    </dgm:pt>
    <dgm:pt modelId="{8BCDF7EC-74C5-41C7-B416-F945DF07A4F4}" type="pres">
      <dgm:prSet presAssocID="{B669F930-11C6-4673-AD38-F8CEC8F7DABD}" presName="cycle" presStyleCnt="0">
        <dgm:presLayoutVars>
          <dgm:dir/>
          <dgm:resizeHandles val="exact"/>
        </dgm:presLayoutVars>
      </dgm:prSet>
      <dgm:spPr/>
    </dgm:pt>
    <dgm:pt modelId="{000A29F0-CBC9-4406-AD35-BBBFA29176A4}" type="pres">
      <dgm:prSet presAssocID="{4A1FF070-2314-4BF0-98B6-8E2BEDD80226}" presName="node" presStyleLbl="node1" presStyleIdx="0" presStyleCnt="4">
        <dgm:presLayoutVars>
          <dgm:bulletEnabled val="1"/>
        </dgm:presLayoutVars>
      </dgm:prSet>
      <dgm:spPr/>
    </dgm:pt>
    <dgm:pt modelId="{23726E69-1B0E-4096-BE2E-C3C62729A626}" type="pres">
      <dgm:prSet presAssocID="{8030E085-3DFA-4D91-A942-125074A5EB48}" presName="sibTrans" presStyleLbl="sibTrans2D1" presStyleIdx="0" presStyleCnt="4"/>
      <dgm:spPr/>
    </dgm:pt>
    <dgm:pt modelId="{1C8E0F8D-F0FD-4C59-AD21-FF7A8899C8EB}" type="pres">
      <dgm:prSet presAssocID="{8030E085-3DFA-4D91-A942-125074A5EB48}" presName="connectorText" presStyleLbl="sibTrans2D1" presStyleIdx="0" presStyleCnt="4"/>
      <dgm:spPr/>
    </dgm:pt>
    <dgm:pt modelId="{809820F4-0537-4CCA-9071-46898BC72BBB}" type="pres">
      <dgm:prSet presAssocID="{72D04806-10BD-45C2-B7E8-3B5CF34A985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AE20330-76BF-4F08-81AF-9684430C9DBB}" type="pres">
      <dgm:prSet presAssocID="{BBBAA723-D5AE-4721-BD29-CCC19C0C55CE}" presName="sibTrans" presStyleLbl="sibTrans2D1" presStyleIdx="1" presStyleCnt="4"/>
      <dgm:spPr/>
    </dgm:pt>
    <dgm:pt modelId="{081A8FAE-753C-433E-9E19-151E00A24835}" type="pres">
      <dgm:prSet presAssocID="{BBBAA723-D5AE-4721-BD29-CCC19C0C55CE}" presName="connectorText" presStyleLbl="sibTrans2D1" presStyleIdx="1" presStyleCnt="4"/>
      <dgm:spPr/>
    </dgm:pt>
    <dgm:pt modelId="{7E5719F9-5FFA-44C8-92F1-F5F531464865}" type="pres">
      <dgm:prSet presAssocID="{D48019A5-1BC7-48DC-AC9F-27BB8DBFFAD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3D7598F-AC06-426A-89A6-0F8510B1A70E}" type="pres">
      <dgm:prSet presAssocID="{6D99C683-AA12-4D42-BB5D-EE169C755C3F}" presName="sibTrans" presStyleLbl="sibTrans2D1" presStyleIdx="2" presStyleCnt="4"/>
      <dgm:spPr/>
    </dgm:pt>
    <dgm:pt modelId="{2447E35E-20B1-4DCC-8F00-D3A882F7B80F}" type="pres">
      <dgm:prSet presAssocID="{6D99C683-AA12-4D42-BB5D-EE169C755C3F}" presName="connectorText" presStyleLbl="sibTrans2D1" presStyleIdx="2" presStyleCnt="4"/>
      <dgm:spPr/>
    </dgm:pt>
    <dgm:pt modelId="{2CE696AB-C65F-4273-B1C1-CDF53AFA0949}" type="pres">
      <dgm:prSet presAssocID="{2B9BA8A6-F8FB-404A-971A-6D73D0531771}" presName="node" presStyleLbl="node1" presStyleIdx="3" presStyleCnt="4">
        <dgm:presLayoutVars>
          <dgm:bulletEnabled val="1"/>
        </dgm:presLayoutVars>
      </dgm:prSet>
      <dgm:spPr/>
    </dgm:pt>
    <dgm:pt modelId="{EAF652B9-89F1-4731-851C-067276F0999F}" type="pres">
      <dgm:prSet presAssocID="{48FCBC27-0689-42E5-9D66-7702EFFE8AA8}" presName="sibTrans" presStyleLbl="sibTrans2D1" presStyleIdx="3" presStyleCnt="4"/>
      <dgm:spPr/>
    </dgm:pt>
    <dgm:pt modelId="{9B20AD05-E594-4345-8021-E0A6670C2CC6}" type="pres">
      <dgm:prSet presAssocID="{48FCBC27-0689-42E5-9D66-7702EFFE8AA8}" presName="connectorText" presStyleLbl="sibTrans2D1" presStyleIdx="3" presStyleCnt="4"/>
      <dgm:spPr/>
    </dgm:pt>
  </dgm:ptLst>
  <dgm:cxnLst>
    <dgm:cxn modelId="{467A3CB8-7805-414D-BA41-B4CC7F630555}" type="presOf" srcId="{48FCBC27-0689-42E5-9D66-7702EFFE8AA8}" destId="{9B20AD05-E594-4345-8021-E0A6670C2CC6}" srcOrd="1" destOrd="0" presId="urn:microsoft.com/office/officeart/2005/8/layout/cycle2"/>
    <dgm:cxn modelId="{8608FC23-0AD1-41C6-9F7C-F1F5F308F0E3}" type="presOf" srcId="{2B9BA8A6-F8FB-404A-971A-6D73D0531771}" destId="{2CE696AB-C65F-4273-B1C1-CDF53AFA0949}" srcOrd="0" destOrd="0" presId="urn:microsoft.com/office/officeart/2005/8/layout/cycle2"/>
    <dgm:cxn modelId="{F71ABF73-E197-451D-8905-40E743AE4AC3}" type="presOf" srcId="{BBBAA723-D5AE-4721-BD29-CCC19C0C55CE}" destId="{7AE20330-76BF-4F08-81AF-9684430C9DBB}" srcOrd="0" destOrd="0" presId="urn:microsoft.com/office/officeart/2005/8/layout/cycle2"/>
    <dgm:cxn modelId="{54F093AC-3EF5-427E-A0D4-A227D47844D4}" type="presOf" srcId="{8030E085-3DFA-4D91-A942-125074A5EB48}" destId="{23726E69-1B0E-4096-BE2E-C3C62729A626}" srcOrd="0" destOrd="0" presId="urn:microsoft.com/office/officeart/2005/8/layout/cycle2"/>
    <dgm:cxn modelId="{8CD0318C-448D-4779-9E2C-F05A1F4F097F}" srcId="{B669F930-11C6-4673-AD38-F8CEC8F7DABD}" destId="{72D04806-10BD-45C2-B7E8-3B5CF34A985F}" srcOrd="1" destOrd="0" parTransId="{5ABC1E30-0115-47B7-82CF-84C7367CE1C9}" sibTransId="{BBBAA723-D5AE-4721-BD29-CCC19C0C55CE}"/>
    <dgm:cxn modelId="{3EB1957F-E2D6-465C-8190-78B26191AA67}" type="presOf" srcId="{D48019A5-1BC7-48DC-AC9F-27BB8DBFFAD2}" destId="{7E5719F9-5FFA-44C8-92F1-F5F531464865}" srcOrd="0" destOrd="0" presId="urn:microsoft.com/office/officeart/2005/8/layout/cycle2"/>
    <dgm:cxn modelId="{968AE9B8-AD3A-4D52-A73B-82CD43A6AE7C}" srcId="{B669F930-11C6-4673-AD38-F8CEC8F7DABD}" destId="{2B9BA8A6-F8FB-404A-971A-6D73D0531771}" srcOrd="3" destOrd="0" parTransId="{1CF1C2A8-D7ED-4361-A93F-B16076DA15CE}" sibTransId="{48FCBC27-0689-42E5-9D66-7702EFFE8AA8}"/>
    <dgm:cxn modelId="{D8C1EFD7-9A7B-4CA2-BD2D-FA68AC34930F}" type="presOf" srcId="{8030E085-3DFA-4D91-A942-125074A5EB48}" destId="{1C8E0F8D-F0FD-4C59-AD21-FF7A8899C8EB}" srcOrd="1" destOrd="0" presId="urn:microsoft.com/office/officeart/2005/8/layout/cycle2"/>
    <dgm:cxn modelId="{9B496E5A-59BE-423B-9E10-9DAF9E9076E5}" type="presOf" srcId="{BBBAA723-D5AE-4721-BD29-CCC19C0C55CE}" destId="{081A8FAE-753C-433E-9E19-151E00A24835}" srcOrd="1" destOrd="0" presId="urn:microsoft.com/office/officeart/2005/8/layout/cycle2"/>
    <dgm:cxn modelId="{DE6C8F99-52E7-46A1-B0A1-8CD6B2B29602}" srcId="{B669F930-11C6-4673-AD38-F8CEC8F7DABD}" destId="{4A1FF070-2314-4BF0-98B6-8E2BEDD80226}" srcOrd="0" destOrd="0" parTransId="{CC787884-11E9-4C44-B273-370C245FEBA7}" sibTransId="{8030E085-3DFA-4D91-A942-125074A5EB48}"/>
    <dgm:cxn modelId="{C3637FA9-9196-4BA3-B368-B6B09DFABD22}" srcId="{B669F930-11C6-4673-AD38-F8CEC8F7DABD}" destId="{D48019A5-1BC7-48DC-AC9F-27BB8DBFFAD2}" srcOrd="2" destOrd="0" parTransId="{58CC651F-ED63-43DD-B753-3376DA73E7C9}" sibTransId="{6D99C683-AA12-4D42-BB5D-EE169C755C3F}"/>
    <dgm:cxn modelId="{157DCE89-006E-43EF-B62C-734747A57F63}" type="presOf" srcId="{72D04806-10BD-45C2-B7E8-3B5CF34A985F}" destId="{809820F4-0537-4CCA-9071-46898BC72BBB}" srcOrd="0" destOrd="0" presId="urn:microsoft.com/office/officeart/2005/8/layout/cycle2"/>
    <dgm:cxn modelId="{936684DD-4BE0-4F71-9108-9328DA84FCF0}" type="presOf" srcId="{6D99C683-AA12-4D42-BB5D-EE169C755C3F}" destId="{2447E35E-20B1-4DCC-8F00-D3A882F7B80F}" srcOrd="1" destOrd="0" presId="urn:microsoft.com/office/officeart/2005/8/layout/cycle2"/>
    <dgm:cxn modelId="{23217E52-20C8-47DF-BBE8-A42F9AE7AF58}" type="presOf" srcId="{B669F930-11C6-4673-AD38-F8CEC8F7DABD}" destId="{8BCDF7EC-74C5-41C7-B416-F945DF07A4F4}" srcOrd="0" destOrd="0" presId="urn:microsoft.com/office/officeart/2005/8/layout/cycle2"/>
    <dgm:cxn modelId="{88BFE505-20DD-4A2C-A98C-329C23FF0358}" type="presOf" srcId="{48FCBC27-0689-42E5-9D66-7702EFFE8AA8}" destId="{EAF652B9-89F1-4731-851C-067276F0999F}" srcOrd="0" destOrd="0" presId="urn:microsoft.com/office/officeart/2005/8/layout/cycle2"/>
    <dgm:cxn modelId="{DC5D3894-BF2D-4A4E-81CB-A5891C5EF4CB}" type="presOf" srcId="{4A1FF070-2314-4BF0-98B6-8E2BEDD80226}" destId="{000A29F0-CBC9-4406-AD35-BBBFA29176A4}" srcOrd="0" destOrd="0" presId="urn:microsoft.com/office/officeart/2005/8/layout/cycle2"/>
    <dgm:cxn modelId="{C8CB4A47-181E-42AF-8D76-F4BEFA26900A}" type="presOf" srcId="{6D99C683-AA12-4D42-BB5D-EE169C755C3F}" destId="{33D7598F-AC06-426A-89A6-0F8510B1A70E}" srcOrd="0" destOrd="0" presId="urn:microsoft.com/office/officeart/2005/8/layout/cycle2"/>
    <dgm:cxn modelId="{438E3EF4-3F76-40C1-A922-75E210473AD1}" type="presParOf" srcId="{8BCDF7EC-74C5-41C7-B416-F945DF07A4F4}" destId="{000A29F0-CBC9-4406-AD35-BBBFA29176A4}" srcOrd="0" destOrd="0" presId="urn:microsoft.com/office/officeart/2005/8/layout/cycle2"/>
    <dgm:cxn modelId="{9569813A-0EAA-4E01-92F7-605D5A776511}" type="presParOf" srcId="{8BCDF7EC-74C5-41C7-B416-F945DF07A4F4}" destId="{23726E69-1B0E-4096-BE2E-C3C62729A626}" srcOrd="1" destOrd="0" presId="urn:microsoft.com/office/officeart/2005/8/layout/cycle2"/>
    <dgm:cxn modelId="{3AD6BBA9-855F-4C14-ADDE-AF1167E2A47D}" type="presParOf" srcId="{23726E69-1B0E-4096-BE2E-C3C62729A626}" destId="{1C8E0F8D-F0FD-4C59-AD21-FF7A8899C8EB}" srcOrd="0" destOrd="0" presId="urn:microsoft.com/office/officeart/2005/8/layout/cycle2"/>
    <dgm:cxn modelId="{D97CF71C-87D4-4845-A75C-24D1422F38F7}" type="presParOf" srcId="{8BCDF7EC-74C5-41C7-B416-F945DF07A4F4}" destId="{809820F4-0537-4CCA-9071-46898BC72BBB}" srcOrd="2" destOrd="0" presId="urn:microsoft.com/office/officeart/2005/8/layout/cycle2"/>
    <dgm:cxn modelId="{EE6E9EB3-37A2-40D9-A350-55C4DDF68DF3}" type="presParOf" srcId="{8BCDF7EC-74C5-41C7-B416-F945DF07A4F4}" destId="{7AE20330-76BF-4F08-81AF-9684430C9DBB}" srcOrd="3" destOrd="0" presId="urn:microsoft.com/office/officeart/2005/8/layout/cycle2"/>
    <dgm:cxn modelId="{17A76CAB-7AC9-4109-ADCE-713DF4EE3C16}" type="presParOf" srcId="{7AE20330-76BF-4F08-81AF-9684430C9DBB}" destId="{081A8FAE-753C-433E-9E19-151E00A24835}" srcOrd="0" destOrd="0" presId="urn:microsoft.com/office/officeart/2005/8/layout/cycle2"/>
    <dgm:cxn modelId="{606334B2-8FE9-4695-B8D9-77EFC11F9B2E}" type="presParOf" srcId="{8BCDF7EC-74C5-41C7-B416-F945DF07A4F4}" destId="{7E5719F9-5FFA-44C8-92F1-F5F531464865}" srcOrd="4" destOrd="0" presId="urn:microsoft.com/office/officeart/2005/8/layout/cycle2"/>
    <dgm:cxn modelId="{56663D1A-5881-495D-963B-A9D4AC312E7C}" type="presParOf" srcId="{8BCDF7EC-74C5-41C7-B416-F945DF07A4F4}" destId="{33D7598F-AC06-426A-89A6-0F8510B1A70E}" srcOrd="5" destOrd="0" presId="urn:microsoft.com/office/officeart/2005/8/layout/cycle2"/>
    <dgm:cxn modelId="{EECC7727-24C8-41A5-AF20-9FD3668C484F}" type="presParOf" srcId="{33D7598F-AC06-426A-89A6-0F8510B1A70E}" destId="{2447E35E-20B1-4DCC-8F00-D3A882F7B80F}" srcOrd="0" destOrd="0" presId="urn:microsoft.com/office/officeart/2005/8/layout/cycle2"/>
    <dgm:cxn modelId="{945A8305-555C-4B15-9CA6-FCFC95F89322}" type="presParOf" srcId="{8BCDF7EC-74C5-41C7-B416-F945DF07A4F4}" destId="{2CE696AB-C65F-4273-B1C1-CDF53AFA0949}" srcOrd="6" destOrd="0" presId="urn:microsoft.com/office/officeart/2005/8/layout/cycle2"/>
    <dgm:cxn modelId="{E64F2B4F-E48A-40F2-84E9-04FF50D29907}" type="presParOf" srcId="{8BCDF7EC-74C5-41C7-B416-F945DF07A4F4}" destId="{EAF652B9-89F1-4731-851C-067276F0999F}" srcOrd="7" destOrd="0" presId="urn:microsoft.com/office/officeart/2005/8/layout/cycle2"/>
    <dgm:cxn modelId="{F692345A-9EAB-4D57-A5EB-19C8190492A7}" type="presParOf" srcId="{EAF652B9-89F1-4731-851C-067276F0999F}" destId="{9B20AD05-E594-4345-8021-E0A6670C2CC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0A29F0-CBC9-4406-AD35-BBBFA29176A4}">
      <dsp:nvSpPr>
        <dsp:cNvPr id="0" name=""/>
        <dsp:cNvSpPr/>
      </dsp:nvSpPr>
      <dsp:spPr>
        <a:xfrm>
          <a:off x="1904925" y="1207"/>
          <a:ext cx="1447948" cy="1447948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علاقتها مع عموم المسلمين</a:t>
          </a:r>
          <a:endParaRPr lang="ar-SA" sz="2400" kern="1200" dirty="0"/>
        </a:p>
      </dsp:txBody>
      <dsp:txXfrm>
        <a:off x="1904925" y="1207"/>
        <a:ext cx="1447948" cy="1447948"/>
      </dsp:txXfrm>
    </dsp:sp>
    <dsp:sp modelId="{23726E69-1B0E-4096-BE2E-C3C62729A626}">
      <dsp:nvSpPr>
        <dsp:cNvPr id="0" name=""/>
        <dsp:cNvSpPr/>
      </dsp:nvSpPr>
      <dsp:spPr>
        <a:xfrm rot="2700000">
          <a:off x="3197481" y="1242031"/>
          <a:ext cx="385218" cy="4886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900" kern="1200"/>
        </a:p>
      </dsp:txBody>
      <dsp:txXfrm rot="2700000">
        <a:off x="3197481" y="1242031"/>
        <a:ext cx="385218" cy="488682"/>
      </dsp:txXfrm>
    </dsp:sp>
    <dsp:sp modelId="{809820F4-0537-4CCA-9071-46898BC72BBB}">
      <dsp:nvSpPr>
        <dsp:cNvPr id="0" name=""/>
        <dsp:cNvSpPr/>
      </dsp:nvSpPr>
      <dsp:spPr>
        <a:xfrm>
          <a:off x="3442724" y="1539007"/>
          <a:ext cx="1447948" cy="1447948"/>
        </a:xfrm>
        <a:prstGeom prst="ellipse">
          <a:avLst/>
        </a:prstGeom>
        <a:solidFill>
          <a:schemeClr val="accent2">
            <a:shade val="80000"/>
            <a:hueOff val="0"/>
            <a:satOff val="-9340"/>
            <a:lumOff val="105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مقررة بحكم الله ورسوله</a:t>
          </a:r>
          <a:endParaRPr lang="ar-SA" sz="2400" kern="1200" dirty="0"/>
        </a:p>
      </dsp:txBody>
      <dsp:txXfrm>
        <a:off x="3442724" y="1539007"/>
        <a:ext cx="1447948" cy="1447948"/>
      </dsp:txXfrm>
    </dsp:sp>
    <dsp:sp modelId="{7AE20330-76BF-4F08-81AF-9684430C9DBB}">
      <dsp:nvSpPr>
        <dsp:cNvPr id="0" name=""/>
        <dsp:cNvSpPr/>
      </dsp:nvSpPr>
      <dsp:spPr>
        <a:xfrm rot="8100000">
          <a:off x="3212899" y="2779830"/>
          <a:ext cx="385218" cy="4886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9217"/>
            <a:lumOff val="988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900" kern="1200"/>
        </a:p>
      </dsp:txBody>
      <dsp:txXfrm rot="8100000">
        <a:off x="3212899" y="2779830"/>
        <a:ext cx="385218" cy="488682"/>
      </dsp:txXfrm>
    </dsp:sp>
    <dsp:sp modelId="{7E5719F9-5FFA-44C8-92F1-F5F531464865}">
      <dsp:nvSpPr>
        <dsp:cNvPr id="0" name=""/>
        <dsp:cNvSpPr/>
      </dsp:nvSpPr>
      <dsp:spPr>
        <a:xfrm>
          <a:off x="1904925" y="3076806"/>
          <a:ext cx="1447948" cy="1447948"/>
        </a:xfrm>
        <a:prstGeom prst="ellipse">
          <a:avLst/>
        </a:prstGeom>
        <a:solidFill>
          <a:schemeClr val="accent2">
            <a:shade val="80000"/>
            <a:hueOff val="0"/>
            <a:satOff val="-18679"/>
            <a:lumOff val="211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ملكيتها دائمة</a:t>
          </a:r>
          <a:endParaRPr lang="ar-SA" sz="2400" kern="1200" dirty="0"/>
        </a:p>
      </dsp:txBody>
      <dsp:txXfrm>
        <a:off x="1904925" y="3076806"/>
        <a:ext cx="1447948" cy="1447948"/>
      </dsp:txXfrm>
    </dsp:sp>
    <dsp:sp modelId="{33D7598F-AC06-426A-89A6-0F8510B1A70E}">
      <dsp:nvSpPr>
        <dsp:cNvPr id="0" name=""/>
        <dsp:cNvSpPr/>
      </dsp:nvSpPr>
      <dsp:spPr>
        <a:xfrm rot="13500000">
          <a:off x="1675100" y="2795248"/>
          <a:ext cx="385218" cy="4886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18433"/>
            <a:lumOff val="197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900" kern="1200"/>
        </a:p>
      </dsp:txBody>
      <dsp:txXfrm rot="13500000">
        <a:off x="1675100" y="2795248"/>
        <a:ext cx="385218" cy="488682"/>
      </dsp:txXfrm>
    </dsp:sp>
    <dsp:sp modelId="{2CE696AB-C65F-4273-B1C1-CDF53AFA0949}">
      <dsp:nvSpPr>
        <dsp:cNvPr id="0" name=""/>
        <dsp:cNvSpPr/>
      </dsp:nvSpPr>
      <dsp:spPr>
        <a:xfrm>
          <a:off x="367126" y="1539007"/>
          <a:ext cx="1447948" cy="1447948"/>
        </a:xfrm>
        <a:prstGeom prst="ellipse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حق مستقر للجماعة</a:t>
          </a:r>
          <a:endParaRPr lang="ar-SA" sz="2400" kern="1200" dirty="0"/>
        </a:p>
      </dsp:txBody>
      <dsp:txXfrm>
        <a:off x="367126" y="1539007"/>
        <a:ext cx="1447948" cy="1447948"/>
      </dsp:txXfrm>
    </dsp:sp>
    <dsp:sp modelId="{EAF652B9-89F1-4731-851C-067276F0999F}">
      <dsp:nvSpPr>
        <dsp:cNvPr id="0" name=""/>
        <dsp:cNvSpPr/>
      </dsp:nvSpPr>
      <dsp:spPr>
        <a:xfrm rot="18900000">
          <a:off x="1659681" y="1257449"/>
          <a:ext cx="385218" cy="4886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27650"/>
            <a:lumOff val="296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900" kern="1200"/>
        </a:p>
      </dsp:txBody>
      <dsp:txXfrm rot="18900000">
        <a:off x="1659681" y="1257449"/>
        <a:ext cx="385218" cy="4886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567BE03-2A11-4BF1-ABD6-CD7B5F9A768E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51403EC-416C-46C5-95AE-AB30CD7A4BB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403EC-416C-46C5-95AE-AB30CD7A4BBA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1B8ABB09-4A1D-463E-8065-109CC2B7EFAA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ar-SA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15616" y="2564904"/>
            <a:ext cx="561662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ar-SA" sz="4800" b="1" dirty="0">
              <a:solidFill>
                <a:srgbClr val="002060"/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ctr">
              <a:spcBef>
                <a:spcPct val="50000"/>
              </a:spcBef>
            </a:pPr>
            <a:r>
              <a:rPr lang="ar-SA" sz="4800" b="1" dirty="0">
                <a:solidFill>
                  <a:srgbClr val="00206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أنواع الملكيات في الإسلام</a:t>
            </a:r>
            <a:endParaRPr lang="en-US" sz="4800" b="1" dirty="0">
              <a:solidFill>
                <a:srgbClr val="002060"/>
              </a:solidFill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5123" name="مربع نص 2"/>
          <p:cNvSpPr txBox="1">
            <a:spLocks noChangeArrowheads="1"/>
          </p:cNvSpPr>
          <p:nvPr/>
        </p:nvSpPr>
        <p:spPr bwMode="auto">
          <a:xfrm>
            <a:off x="2268538" y="4797425"/>
            <a:ext cx="47513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ar-SA" sz="2400">
                <a:solidFill>
                  <a:schemeClr val="bg1"/>
                </a:solidFill>
                <a:latin typeface="Monotype Koufi" pitchFamily="2" charset="-78"/>
                <a:cs typeface="Monotype Koufi" pitchFamily="2" charset="-78"/>
              </a:rPr>
              <a:t>عهود صندوقه </a:t>
            </a:r>
          </a:p>
          <a:p>
            <a:pPr algn="ctr">
              <a:buFont typeface="Arial" pitchFamily="34" charset="0"/>
              <a:buChar char="•"/>
            </a:pPr>
            <a:r>
              <a:rPr lang="ar-SA" sz="2400">
                <a:solidFill>
                  <a:schemeClr val="bg1"/>
                </a:solidFill>
                <a:latin typeface="Monotype Koufi" pitchFamily="2" charset="-78"/>
                <a:cs typeface="Monotype Koufi" pitchFamily="2" charset="-78"/>
              </a:rPr>
              <a:t>منيره </a:t>
            </a:r>
          </a:p>
          <a:p>
            <a:pPr algn="ctr">
              <a:buFont typeface="Arial" pitchFamily="34" charset="0"/>
              <a:buChar char="•"/>
            </a:pPr>
            <a:r>
              <a:rPr lang="ar-SA" sz="2400">
                <a:solidFill>
                  <a:schemeClr val="bg1"/>
                </a:solidFill>
                <a:latin typeface="Monotype Koufi" pitchFamily="2" charset="-78"/>
                <a:cs typeface="Monotype Koufi" pitchFamily="2" charset="-78"/>
              </a:rPr>
              <a:t>ريا الحربي </a:t>
            </a:r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الفصل الثاني: أسس النظام الاقتصادي الإسلامي </a:t>
            </a:r>
            <a:endParaRPr lang="ar-S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9751" y="2798763"/>
            <a:ext cx="612048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Low">
              <a:spcBef>
                <a:spcPct val="50000"/>
              </a:spcBef>
              <a:buFontTx/>
              <a:buChar char="-"/>
            </a:pPr>
            <a:r>
              <a:rPr lang="ar-SA" b="1" dirty="0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 الملكية في الإسلام لا تثبت إلا بإقرار </a:t>
            </a:r>
            <a:r>
              <a:rPr lang="ar-SA" b="1" dirty="0" err="1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الشرع</a:t>
            </a:r>
            <a:r>
              <a:rPr lang="ar-SA" b="1" dirty="0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 لها واعترافه </a:t>
            </a:r>
            <a:r>
              <a:rPr lang="ar-SA" b="1" dirty="0" err="1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بها</a:t>
            </a:r>
            <a:r>
              <a:rPr lang="ar-SA" b="1" dirty="0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 </a:t>
            </a:r>
            <a:r>
              <a:rPr lang="ar-SA" b="1" dirty="0" err="1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.</a:t>
            </a:r>
            <a:endParaRPr lang="ar-SA" b="1" dirty="0">
              <a:solidFill>
                <a:srgbClr val="002060"/>
              </a:solidFill>
              <a:latin typeface="Monotype Koufi" pitchFamily="2" charset="-78"/>
              <a:cs typeface="Monotype Koufi" pitchFamily="2" charset="-78"/>
            </a:endParaRPr>
          </a:p>
          <a:p>
            <a:pPr algn="justLow">
              <a:spcBef>
                <a:spcPct val="50000"/>
              </a:spcBef>
              <a:buFontTx/>
              <a:buChar char="-"/>
            </a:pPr>
            <a:r>
              <a:rPr lang="ar-SA" b="1" dirty="0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 تعتبر الملكية بكل أنواعها من الأسس التي يبنى عليها الإسلام نظامه </a:t>
            </a:r>
            <a:r>
              <a:rPr lang="ar-SA" b="1" dirty="0" err="1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الاقتصادي .</a:t>
            </a:r>
            <a:endParaRPr lang="ar-SA" b="1" dirty="0">
              <a:solidFill>
                <a:srgbClr val="002060"/>
              </a:solidFill>
              <a:latin typeface="Monotype Koufi" pitchFamily="2" charset="-78"/>
              <a:cs typeface="Monotype Koufi" pitchFamily="2" charset="-78"/>
            </a:endParaRPr>
          </a:p>
          <a:p>
            <a:pPr algn="justLow">
              <a:spcBef>
                <a:spcPct val="50000"/>
              </a:spcBef>
              <a:buFontTx/>
              <a:buChar char="-"/>
            </a:pPr>
            <a:r>
              <a:rPr lang="ar-SA" b="1" dirty="0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 الإسلام </a:t>
            </a:r>
            <a:r>
              <a:rPr lang="ar-SA" b="1" dirty="0" smtClean="0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راعى </a:t>
            </a:r>
            <a:r>
              <a:rPr lang="ar-SA" b="1" dirty="0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مصالح الأفراد وطبيعتهم التي فطروا عليها وكذلك مصلحة الجماعة.</a:t>
            </a:r>
          </a:p>
          <a:p>
            <a:pPr algn="justLow">
              <a:spcBef>
                <a:spcPct val="50000"/>
              </a:spcBef>
              <a:buFontTx/>
              <a:buChar char="-"/>
            </a:pPr>
            <a:r>
              <a:rPr lang="ar-SA" b="1" dirty="0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 اعتمد النظام الرأسمالي الملكية الخاصة كأساس واعتبر أن فلسفة المذهب الفردي هي </a:t>
            </a:r>
            <a:r>
              <a:rPr lang="ar-SA" b="1" dirty="0" err="1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الأساس </a:t>
            </a:r>
            <a:r>
              <a:rPr lang="ar-SA" b="1" dirty="0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،أما الملكية العامة فهي استثناء تفرضه الضرورة.</a:t>
            </a:r>
          </a:p>
          <a:p>
            <a:pPr algn="justLow">
              <a:spcBef>
                <a:spcPct val="50000"/>
              </a:spcBef>
              <a:buFontTx/>
              <a:buChar char="-"/>
            </a:pPr>
            <a:r>
              <a:rPr lang="ar-SA" b="1" dirty="0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 اعتبر النظام الاشتراكي الملكية العامة أساساً بني عليه فلسفته من منطلق النظر إلى مصلحة </a:t>
            </a:r>
            <a:r>
              <a:rPr lang="ar-SA" b="1" dirty="0" err="1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الجماعة .</a:t>
            </a:r>
            <a:endParaRPr lang="en-US" b="1" dirty="0">
              <a:solidFill>
                <a:srgbClr val="002060"/>
              </a:solidFill>
              <a:cs typeface="Monotype Koufi" pitchFamily="2" charset="-78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259632" y="1628775"/>
            <a:ext cx="70572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b="1" dirty="0" err="1">
                <a:solidFill>
                  <a:schemeClr val="bg1"/>
                </a:solidFill>
                <a:latin typeface="Monotype Koufi" pitchFamily="2" charset="-78"/>
                <a:cs typeface="Monotype Koufi" pitchFamily="2" charset="-78"/>
              </a:rPr>
              <a:t>الملكية </a:t>
            </a:r>
            <a:r>
              <a:rPr lang="ar-SA" b="1" dirty="0">
                <a:solidFill>
                  <a:schemeClr val="bg1"/>
                </a:solidFill>
                <a:latin typeface="Monotype Koufi" pitchFamily="2" charset="-78"/>
                <a:cs typeface="Monotype Koufi" pitchFamily="2" charset="-78"/>
              </a:rPr>
              <a:t>: </a:t>
            </a:r>
            <a:r>
              <a:rPr lang="ar-SA" b="1" dirty="0">
                <a:solidFill>
                  <a:schemeClr val="accent2"/>
                </a:solidFill>
                <a:latin typeface="Monotype Koufi" pitchFamily="2" charset="-78"/>
                <a:cs typeface="Monotype Koufi" pitchFamily="2" charset="-78"/>
              </a:rPr>
              <a:t>هي علاقة بين الإنسان والمال تجعله مختصاً </a:t>
            </a:r>
            <a:r>
              <a:rPr lang="ar-SA" b="1" dirty="0" err="1">
                <a:solidFill>
                  <a:schemeClr val="accent2"/>
                </a:solidFill>
                <a:latin typeface="Monotype Koufi" pitchFamily="2" charset="-78"/>
                <a:cs typeface="Monotype Koufi" pitchFamily="2" charset="-78"/>
              </a:rPr>
              <a:t>به</a:t>
            </a:r>
            <a:r>
              <a:rPr lang="ar-SA" b="1" dirty="0">
                <a:solidFill>
                  <a:schemeClr val="accent2"/>
                </a:solidFill>
                <a:latin typeface="Monotype Koufi" pitchFamily="2" charset="-78"/>
                <a:cs typeface="Monotype Koufi" pitchFamily="2" charset="-78"/>
              </a:rPr>
              <a:t> ويتصرف فيه كافة التصرفات ما لم يوجد مانع من </a:t>
            </a:r>
            <a:r>
              <a:rPr lang="ar-SA" b="1" dirty="0" err="1">
                <a:solidFill>
                  <a:schemeClr val="accent2"/>
                </a:solidFill>
                <a:latin typeface="Monotype Koufi" pitchFamily="2" charset="-78"/>
                <a:cs typeface="Monotype Koufi" pitchFamily="2" charset="-78"/>
              </a:rPr>
              <a:t>التصرف .</a:t>
            </a:r>
            <a:endParaRPr lang="en-US" b="1" dirty="0">
              <a:solidFill>
                <a:schemeClr val="accent2"/>
              </a:solidFill>
              <a:cs typeface="Monotype Koufi" pitchFamily="2" charset="-78"/>
            </a:endParaRPr>
          </a:p>
        </p:txBody>
      </p:sp>
      <p:sp>
        <p:nvSpPr>
          <p:cNvPr id="6148" name="مربع نص 5"/>
          <p:cNvSpPr txBox="1">
            <a:spLocks noChangeArrowheads="1"/>
          </p:cNvSpPr>
          <p:nvPr/>
        </p:nvSpPr>
        <p:spPr bwMode="auto">
          <a:xfrm>
            <a:off x="3419475" y="765175"/>
            <a:ext cx="4897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chemeClr val="bg1"/>
                </a:solidFill>
                <a:latin typeface="Monotype Koufi" pitchFamily="2" charset="-78"/>
                <a:cs typeface="Monotype Koufi" pitchFamily="2" charset="-78"/>
              </a:rPr>
              <a:t>أولاً/ تعريف الملكية :</a:t>
            </a:r>
            <a:endParaRPr lang="en-US" sz="2400" b="1">
              <a:solidFill>
                <a:schemeClr val="bg1"/>
              </a:solidFill>
              <a:latin typeface="Simplified Arabic" pitchFamily="18" charset="-78"/>
              <a:cs typeface="Monotype Koufi" pitchFamily="2" charset="-78"/>
            </a:endParaRPr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latin typeface="Andalus" pitchFamily="18" charset="-78"/>
                <a:cs typeface="Andalus" pitchFamily="18" charset="-78"/>
              </a:rPr>
              <a:t>الملكية  في الإسلام</a:t>
            </a:r>
            <a:endParaRPr lang="ar-SA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  <p:bldP spid="41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9751" y="2636913"/>
            <a:ext cx="4752330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dirty="0">
                <a:solidFill>
                  <a:srgbClr val="002060"/>
                </a:solidFill>
                <a:cs typeface="Simplified Arabic" pitchFamily="18" charset="-78"/>
              </a:rPr>
              <a:t>(</a:t>
            </a:r>
            <a:r>
              <a:rPr lang="ar-SA" sz="2200" b="1" dirty="0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 </a:t>
            </a:r>
            <a:r>
              <a:rPr lang="ar-SA" sz="2200" b="1" dirty="0" err="1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1 </a:t>
            </a:r>
            <a:r>
              <a:rPr lang="ar-SA" sz="2200" b="1" dirty="0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) الملكية </a:t>
            </a:r>
            <a:r>
              <a:rPr lang="ar-SA" sz="2200" b="1" dirty="0" err="1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الخاصة </a:t>
            </a:r>
            <a:r>
              <a:rPr lang="ar-SA" sz="2200" b="1" dirty="0" err="1" smtClean="0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.</a:t>
            </a:r>
            <a:endParaRPr lang="ar-SA" sz="2200" b="1" dirty="0" smtClean="0">
              <a:solidFill>
                <a:srgbClr val="002060"/>
              </a:solidFill>
              <a:latin typeface="Monotype Koufi" pitchFamily="2" charset="-78"/>
              <a:cs typeface="Monotype Koufi" pitchFamily="2" charset="-78"/>
            </a:endParaRPr>
          </a:p>
          <a:p>
            <a:pPr>
              <a:spcBef>
                <a:spcPct val="50000"/>
              </a:spcBef>
            </a:pPr>
            <a:endParaRPr lang="ar-SA" sz="2200" b="1" dirty="0">
              <a:solidFill>
                <a:srgbClr val="002060"/>
              </a:solidFill>
              <a:latin typeface="Monotype Koufi" pitchFamily="2" charset="-78"/>
              <a:cs typeface="Monotype Koufi" pitchFamily="2" charset="-78"/>
            </a:endParaRPr>
          </a:p>
          <a:p>
            <a:pPr>
              <a:spcBef>
                <a:spcPct val="50000"/>
              </a:spcBef>
            </a:pPr>
            <a:r>
              <a:rPr lang="ar-SA" sz="2200" b="1" dirty="0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( </a:t>
            </a:r>
            <a:r>
              <a:rPr lang="ar-SA" sz="2200" b="1" dirty="0" err="1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2 </a:t>
            </a:r>
            <a:r>
              <a:rPr lang="ar-SA" sz="2200" b="1" dirty="0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) الملكية </a:t>
            </a:r>
            <a:r>
              <a:rPr lang="ar-SA" sz="2200" b="1" dirty="0" err="1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العامة </a:t>
            </a:r>
            <a:r>
              <a:rPr lang="ar-SA" sz="2200" b="1" dirty="0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: </a:t>
            </a:r>
            <a:r>
              <a:rPr lang="ar-SA" b="1" dirty="0">
                <a:solidFill>
                  <a:schemeClr val="bg1"/>
                </a:solidFill>
                <a:latin typeface="Monotype Koufi" pitchFamily="2" charset="-78"/>
                <a:cs typeface="Monotype Koufi" pitchFamily="2" charset="-78"/>
              </a:rPr>
              <a:t>وهي أعيان لا يجوز للدولة </a:t>
            </a:r>
            <a:r>
              <a:rPr lang="ar-SA" b="1" dirty="0" smtClean="0">
                <a:solidFill>
                  <a:schemeClr val="bg1"/>
                </a:solidFill>
                <a:latin typeface="Monotype Koufi" pitchFamily="2" charset="-78"/>
                <a:cs typeface="Monotype Koufi" pitchFamily="2" charset="-78"/>
              </a:rPr>
              <a:t>أ </a:t>
            </a:r>
            <a:r>
              <a:rPr lang="ar-SA" b="1" dirty="0">
                <a:solidFill>
                  <a:schemeClr val="bg1"/>
                </a:solidFill>
                <a:latin typeface="Monotype Koufi" pitchFamily="2" charset="-78"/>
                <a:cs typeface="Monotype Koufi" pitchFamily="2" charset="-78"/>
              </a:rPr>
              <a:t>كتصرف الفرد في ملكه الخاص بيعاً وشراءً </a:t>
            </a:r>
            <a:r>
              <a:rPr lang="ar-SA" b="1" dirty="0" err="1">
                <a:solidFill>
                  <a:schemeClr val="bg1"/>
                </a:solidFill>
                <a:latin typeface="Monotype Koufi" pitchFamily="2" charset="-78"/>
                <a:cs typeface="Monotype Koufi" pitchFamily="2" charset="-78"/>
              </a:rPr>
              <a:t>وهبة .</a:t>
            </a:r>
            <a:endParaRPr lang="en-US" b="1" dirty="0">
              <a:solidFill>
                <a:schemeClr val="bg1"/>
              </a:solidFill>
              <a:cs typeface="Monotype Koufi" pitchFamily="2" charset="-78"/>
            </a:endParaRPr>
          </a:p>
          <a:p>
            <a:pPr>
              <a:spcBef>
                <a:spcPct val="50000"/>
              </a:spcBef>
            </a:pPr>
            <a:r>
              <a:rPr lang="ar-SA" sz="2200" b="1" dirty="0">
                <a:cs typeface="Simplified Arabic" pitchFamily="18" charset="-78"/>
              </a:rPr>
              <a:t> </a:t>
            </a:r>
            <a:r>
              <a:rPr lang="ar-SA" sz="2200" b="1" dirty="0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( </a:t>
            </a:r>
            <a:r>
              <a:rPr lang="ar-SA" sz="2200" b="1" dirty="0" err="1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3 </a:t>
            </a:r>
            <a:r>
              <a:rPr lang="ar-SA" sz="2200" b="1" dirty="0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) ملكية </a:t>
            </a:r>
            <a:r>
              <a:rPr lang="ar-SA" sz="2200" b="1" dirty="0" err="1">
                <a:solidFill>
                  <a:srgbClr val="002060"/>
                </a:solidFill>
                <a:latin typeface="Monotype Koufi" pitchFamily="2" charset="-78"/>
                <a:cs typeface="Monotype Koufi" pitchFamily="2" charset="-78"/>
              </a:rPr>
              <a:t>الدولة </a:t>
            </a:r>
            <a:r>
              <a:rPr lang="ar-SA" sz="2200" b="1" dirty="0">
                <a:solidFill>
                  <a:schemeClr val="bg1"/>
                </a:solidFill>
                <a:latin typeface="Monotype Koufi" pitchFamily="2" charset="-78"/>
                <a:cs typeface="Monotype Koufi" pitchFamily="2" charset="-78"/>
              </a:rPr>
              <a:t>: </a:t>
            </a:r>
            <a:r>
              <a:rPr lang="ar-SA" b="1" dirty="0">
                <a:solidFill>
                  <a:schemeClr val="bg1"/>
                </a:solidFill>
                <a:latin typeface="Monotype Koufi" pitchFamily="2" charset="-78"/>
                <a:cs typeface="Monotype Koufi" pitchFamily="2" charset="-78"/>
              </a:rPr>
              <a:t>وهي أعيان يجوز للدولة أن تتصرف فيها كتصرف الفرد في ملكه </a:t>
            </a:r>
            <a:r>
              <a:rPr lang="ar-SA" b="1" dirty="0" err="1">
                <a:solidFill>
                  <a:schemeClr val="bg1"/>
                </a:solidFill>
                <a:latin typeface="Monotype Koufi" pitchFamily="2" charset="-78"/>
                <a:cs typeface="Monotype Koufi" pitchFamily="2" charset="-78"/>
              </a:rPr>
              <a:t>الخاص .</a:t>
            </a:r>
            <a:endParaRPr lang="ar-SA" b="1" dirty="0">
              <a:solidFill>
                <a:schemeClr val="bg1"/>
              </a:solidFill>
              <a:latin typeface="Monotype Koufi" pitchFamily="2" charset="-78"/>
              <a:cs typeface="Monotype Koufi" pitchFamily="2" charset="-78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259632" y="1628775"/>
            <a:ext cx="70572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ar-SA" b="1" dirty="0">
                <a:solidFill>
                  <a:schemeClr val="accent2"/>
                </a:solidFill>
                <a:latin typeface="Monotype Koufi" pitchFamily="2" charset="-78"/>
                <a:cs typeface="Monotype Koufi" pitchFamily="2" charset="-78"/>
              </a:rPr>
              <a:t>اختلف العلماء المسلمين بشأن أنواع الملكية، فمنهم من يرى أن الملكية تنقسم إلى قسمين، وفريق آخر اعتبر أن الملكية تنقسم إلى ثلاث </a:t>
            </a:r>
            <a:r>
              <a:rPr lang="ar-SA" b="1" dirty="0" err="1">
                <a:solidFill>
                  <a:schemeClr val="accent2"/>
                </a:solidFill>
                <a:latin typeface="Monotype Koufi" pitchFamily="2" charset="-78"/>
                <a:cs typeface="Monotype Koufi" pitchFamily="2" charset="-78"/>
              </a:rPr>
              <a:t>أقسام،</a:t>
            </a:r>
            <a:r>
              <a:rPr lang="ar-SA" b="1" dirty="0">
                <a:solidFill>
                  <a:schemeClr val="accent2"/>
                </a:solidFill>
                <a:latin typeface="Monotype Koufi" pitchFamily="2" charset="-78"/>
                <a:cs typeface="Monotype Koufi" pitchFamily="2" charset="-78"/>
              </a:rPr>
              <a:t> </a:t>
            </a:r>
            <a:endParaRPr lang="en-US" b="1" dirty="0">
              <a:solidFill>
                <a:schemeClr val="accent2"/>
              </a:solidFill>
              <a:cs typeface="Monotype Koufi" pitchFamily="2" charset="-78"/>
            </a:endParaRPr>
          </a:p>
        </p:txBody>
      </p:sp>
      <p:sp>
        <p:nvSpPr>
          <p:cNvPr id="7172" name="مربع نص 5"/>
          <p:cNvSpPr txBox="1">
            <a:spLocks noChangeArrowheads="1"/>
          </p:cNvSpPr>
          <p:nvPr/>
        </p:nvSpPr>
        <p:spPr bwMode="auto">
          <a:xfrm>
            <a:off x="4067175" y="765175"/>
            <a:ext cx="4249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400" b="1">
                <a:solidFill>
                  <a:schemeClr val="bg1"/>
                </a:solidFill>
                <a:latin typeface="Monotype Koufi" pitchFamily="2" charset="-78"/>
                <a:cs typeface="Monotype Koufi" pitchFamily="2" charset="-78"/>
              </a:rPr>
              <a:t>ثانياً/ أقسام الملكية :</a:t>
            </a:r>
            <a:endParaRPr lang="en-US" sz="2400" b="1">
              <a:solidFill>
                <a:schemeClr val="bg1"/>
              </a:solidFill>
              <a:cs typeface="Monotype Koufi" pitchFamily="2" charset="-78"/>
            </a:endParaRPr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أنواع الملكية </a:t>
            </a:r>
            <a:endParaRPr lang="ar-SA" dirty="0"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  <p:bldP spid="51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rgbClr val="00B05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الملكية العامة</a:t>
            </a:r>
            <a:endParaRPr lang="ar-SA" dirty="0">
              <a:solidFill>
                <a:srgbClr val="00B050"/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ما وجد بإيجاد الله تعالى مما يملكه عموم الأمة دون اختصاص أحد بعينه </a:t>
            </a:r>
            <a:r>
              <a:rPr lang="ar-SA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به</a:t>
            </a:r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، كالأنهار والبراري والآبار.</a:t>
            </a:r>
          </a:p>
          <a:p>
            <a:pPr algn="justLow">
              <a:buNone/>
            </a:pPr>
            <a:endParaRPr lang="ar-SA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إقرار الملكية </a:t>
            </a:r>
            <a:r>
              <a:rPr lang="ar-SA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العامة: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endParaRPr lang="ar-SA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ar-SA" sz="3600" b="1" dirty="0" err="1" smtClean="0">
                <a:latin typeface="Sakkal Majalla" pitchFamily="2" charset="-78"/>
                <a:cs typeface="Sakkal Majalla" pitchFamily="2" charset="-78"/>
              </a:rPr>
              <a:t>1.</a:t>
            </a:r>
            <a:r>
              <a:rPr lang="ar-SA" sz="3600" b="1" dirty="0" smtClean="0">
                <a:latin typeface="Sakkal Majalla" pitchFamily="2" charset="-78"/>
                <a:cs typeface="Sakkal Majalla" pitchFamily="2" charset="-78"/>
              </a:rPr>
              <a:t> عن ابن عباس رضي الله عنه عن النبي صلى الله عليه </a:t>
            </a:r>
            <a:r>
              <a:rPr lang="ar-SA" sz="3600" b="1" dirty="0" err="1" smtClean="0">
                <a:latin typeface="Sakkal Majalla" pitchFamily="2" charset="-78"/>
                <a:cs typeface="Sakkal Majalla" pitchFamily="2" charset="-78"/>
              </a:rPr>
              <a:t>وسلم: </a:t>
            </a:r>
            <a:r>
              <a:rPr lang="ar-SA" sz="3600" b="1" dirty="0" smtClean="0">
                <a:latin typeface="Sakkal Majalla" pitchFamily="2" charset="-78"/>
                <a:cs typeface="Sakkal Majalla" pitchFamily="2" charset="-78"/>
              </a:rPr>
              <a:t>” المسلمون شركاء في ثلاث: في الماء والكلأ </a:t>
            </a:r>
            <a:r>
              <a:rPr lang="ar-SA" sz="3600" b="1" dirty="0" err="1" smtClean="0">
                <a:latin typeface="Sakkal Majalla" pitchFamily="2" charset="-78"/>
                <a:cs typeface="Sakkal Majalla" pitchFamily="2" charset="-78"/>
              </a:rPr>
              <a:t>والنار“.</a:t>
            </a:r>
            <a:endParaRPr lang="ar-SA" sz="3600" b="1" dirty="0" smtClean="0">
              <a:latin typeface="Sakkal Majalla" pitchFamily="2" charset="-78"/>
              <a:cs typeface="Sakkal Majalla" pitchFamily="2" charset="-78"/>
            </a:endParaRPr>
          </a:p>
          <a:p>
            <a:pPr algn="justLow"/>
            <a:r>
              <a:rPr lang="ar-SA" sz="3600" b="1" dirty="0" err="1" smtClean="0">
                <a:latin typeface="Sakkal Majalla" pitchFamily="2" charset="-78"/>
                <a:cs typeface="Sakkal Majalla" pitchFamily="2" charset="-78"/>
              </a:rPr>
              <a:t>2.</a:t>
            </a:r>
            <a:r>
              <a:rPr lang="ar-SA" sz="3600" b="1" dirty="0" smtClean="0">
                <a:latin typeface="Sakkal Majalla" pitchFamily="2" charset="-78"/>
                <a:cs typeface="Sakkal Majalla" pitchFamily="2" charset="-78"/>
              </a:rPr>
              <a:t> عن الصعب بن </a:t>
            </a:r>
            <a:r>
              <a:rPr lang="ar-SA" sz="3600" b="1" dirty="0" err="1" smtClean="0">
                <a:latin typeface="Sakkal Majalla" pitchFamily="2" charset="-78"/>
                <a:cs typeface="Sakkal Majalla" pitchFamily="2" charset="-78"/>
              </a:rPr>
              <a:t>جثامة</a:t>
            </a:r>
            <a:r>
              <a:rPr lang="ar-SA" sz="3600" b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600" b="1" dirty="0" smtClean="0">
                <a:latin typeface="Sakkal Majalla" pitchFamily="2" charset="-78"/>
                <a:cs typeface="Sakkal Majalla" pitchFamily="2" charset="-78"/>
              </a:rPr>
              <a:t>رضي الله عنه أن النبي صلى الله عليه وسلم </a:t>
            </a:r>
            <a:r>
              <a:rPr lang="ar-SA" sz="3600" b="1" dirty="0" err="1" smtClean="0">
                <a:latin typeface="Sakkal Majalla" pitchFamily="2" charset="-78"/>
                <a:cs typeface="Sakkal Majalla" pitchFamily="2" charset="-78"/>
              </a:rPr>
              <a:t>قال: </a:t>
            </a:r>
            <a:r>
              <a:rPr lang="ar-SA" sz="3600" b="1" dirty="0" smtClean="0">
                <a:latin typeface="Sakkal Majalla" pitchFamily="2" charset="-78"/>
                <a:cs typeface="Sakkal Majalla" pitchFamily="2" charset="-78"/>
              </a:rPr>
              <a:t>”لا حمى إلا لله </a:t>
            </a:r>
            <a:r>
              <a:rPr lang="ar-SA" sz="3600" b="1" dirty="0" err="1" smtClean="0">
                <a:latin typeface="Sakkal Majalla" pitchFamily="2" charset="-78"/>
                <a:cs typeface="Sakkal Majalla" pitchFamily="2" charset="-78"/>
              </a:rPr>
              <a:t>ولرسوله“.</a:t>
            </a:r>
            <a:endParaRPr lang="ar-SA" sz="3600" b="1" dirty="0" smtClean="0">
              <a:latin typeface="Sakkal Majalla" pitchFamily="2" charset="-78"/>
              <a:cs typeface="Sakkal Majalla" pitchFamily="2" charset="-78"/>
            </a:endParaRPr>
          </a:p>
          <a:p>
            <a:pPr algn="justLow"/>
            <a:endParaRPr lang="ar-SA" sz="36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ed Italic Font" pitchFamily="2" charset="-78"/>
              </a:rPr>
              <a:t>خصائص الملكية </a:t>
            </a:r>
            <a:r>
              <a:rPr lang="ar-S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ed Italic Font" pitchFamily="2" charset="-78"/>
              </a:rPr>
              <a:t>العامة:</a:t>
            </a: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ed Italic Font" pitchFamily="2" charset="-78"/>
              </a:rPr>
              <a:t> </a:t>
            </a:r>
            <a:endParaRPr lang="ar-S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Led Italic Font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279525" y="1600200"/>
          <a:ext cx="5257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5</TotalTime>
  <Words>298</Words>
  <Application>Microsoft Office PowerPoint</Application>
  <PresentationFormat>عرض على الشاشة (3:4)‏</PresentationFormat>
  <Paragraphs>32</Paragraphs>
  <Slides>6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Default Design</vt:lpstr>
      <vt:lpstr>الفصل الثاني: أسس النظام الاقتصادي الإسلامي </vt:lpstr>
      <vt:lpstr>الملكية  في الإسلام</vt:lpstr>
      <vt:lpstr>أنواع الملكية </vt:lpstr>
      <vt:lpstr>الملكية العامة</vt:lpstr>
      <vt:lpstr>إقرار الملكية العامة: </vt:lpstr>
      <vt:lpstr>خصائص الملكية العامة: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الثاني: أسس النظام الاقتصادي الإسلامي </dc:title>
  <dc:creator>وفاء</dc:creator>
  <cp:lastModifiedBy>وفاء بنت محمد العيسى</cp:lastModifiedBy>
  <cp:revision>3</cp:revision>
  <dcterms:created xsi:type="dcterms:W3CDTF">2013-10-26T18:13:21Z</dcterms:created>
  <dcterms:modified xsi:type="dcterms:W3CDTF">2013-10-26T18:38:50Z</dcterms:modified>
</cp:coreProperties>
</file>