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6" r:id="rId4"/>
    <p:sldId id="274" r:id="rId5"/>
    <p:sldId id="277" r:id="rId6"/>
    <p:sldId id="278" r:id="rId7"/>
    <p:sldId id="279" r:id="rId8"/>
    <p:sldId id="280" r:id="rId9"/>
    <p:sldId id="28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>
        <p:scale>
          <a:sx n="94" d="100"/>
          <a:sy n="94" d="100"/>
        </p:scale>
        <p:origin x="-696" y="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60C0-C6DF-4F82-82A7-7227FB0E36ED}" type="datetimeFigureOut">
              <a:rPr lang="en-US" smtClean="0"/>
              <a:pPr/>
              <a:t>1/3/2017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BBE81DE-4F98-481C-8E9A-DFD01C66FF7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60C0-C6DF-4F82-82A7-7227FB0E36ED}" type="datetimeFigureOut">
              <a:rPr lang="en-US" smtClean="0"/>
              <a:pPr/>
              <a:t>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81DE-4F98-481C-8E9A-DFD01C66FF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60C0-C6DF-4F82-82A7-7227FB0E36ED}" type="datetimeFigureOut">
              <a:rPr lang="en-US" smtClean="0"/>
              <a:pPr/>
              <a:t>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81DE-4F98-481C-8E9A-DFD01C66FF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60C0-C6DF-4F82-82A7-7227FB0E36ED}" type="datetimeFigureOut">
              <a:rPr lang="en-US" smtClean="0"/>
              <a:pPr/>
              <a:t>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81DE-4F98-481C-8E9A-DFD01C66FF7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60C0-C6DF-4F82-82A7-7227FB0E36ED}" type="datetimeFigureOut">
              <a:rPr lang="en-US" smtClean="0"/>
              <a:pPr/>
              <a:t>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BBE81DE-4F98-481C-8E9A-DFD01C66FF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60C0-C6DF-4F82-82A7-7227FB0E36ED}" type="datetimeFigureOut">
              <a:rPr lang="en-US" smtClean="0"/>
              <a:pPr/>
              <a:t>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81DE-4F98-481C-8E9A-DFD01C66FF7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60C0-C6DF-4F82-82A7-7227FB0E36ED}" type="datetimeFigureOut">
              <a:rPr lang="en-US" smtClean="0"/>
              <a:pPr/>
              <a:t>1/3/2017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81DE-4F98-481C-8E9A-DFD01C66FF7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60C0-C6DF-4F82-82A7-7227FB0E36ED}" type="datetimeFigureOut">
              <a:rPr lang="en-US" smtClean="0"/>
              <a:pPr/>
              <a:t>1/3/2017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81DE-4F98-481C-8E9A-DFD01C66FF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60C0-C6DF-4F82-82A7-7227FB0E36ED}" type="datetimeFigureOut">
              <a:rPr lang="en-US" smtClean="0"/>
              <a:pPr/>
              <a:t>1/3/2017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81DE-4F98-481C-8E9A-DFD01C66FF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60C0-C6DF-4F82-82A7-7227FB0E36ED}" type="datetimeFigureOut">
              <a:rPr lang="en-US" smtClean="0"/>
              <a:pPr/>
              <a:t>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81DE-4F98-481C-8E9A-DFD01C66FF7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60C0-C6DF-4F82-82A7-7227FB0E36ED}" type="datetimeFigureOut">
              <a:rPr lang="en-US" smtClean="0"/>
              <a:pPr/>
              <a:t>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BBE81DE-4F98-481C-8E9A-DFD01C66FF7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47860C0-C6DF-4F82-82A7-7227FB0E36ED}" type="datetimeFigureOut">
              <a:rPr lang="en-US" smtClean="0"/>
              <a:pPr/>
              <a:t>1/3/2017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BBE81DE-4F98-481C-8E9A-DFD01C66FF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Spectrophotometry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Coupled Assay 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3568" y="908720"/>
            <a:ext cx="8003232" cy="5760640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/>
              <a:t>Many compounds of biological importance do not have a distinct absorption maximum </a:t>
            </a:r>
            <a:r>
              <a:rPr lang="el-GR" sz="1800" dirty="0" smtClean="0">
                <a:latin typeface="Calibri"/>
                <a:cs typeface="Calibri"/>
              </a:rPr>
              <a:t>λ</a:t>
            </a:r>
            <a:r>
              <a:rPr lang="en-US" sz="1800" baseline="-25000" dirty="0" smtClean="0">
                <a:latin typeface="Calibri"/>
                <a:cs typeface="Calibri"/>
              </a:rPr>
              <a:t>max  </a:t>
            </a:r>
            <a:r>
              <a:rPr lang="en-US" sz="1800" dirty="0" smtClean="0">
                <a:latin typeface="Calibri"/>
                <a:cs typeface="Calibri"/>
              </a:rPr>
              <a:t> .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Nevertheless, their concentration can be determined if they can be linked to or coupled with a reaction that fulfills  the following conditions :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1- The reaction they are coupled or linked to should be a reaction that produces or allows the production of a substance that has a characteristic absorption peak .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2-  The reaction they are coupled or linked to should allow a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stoichiometrical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production of 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In coupled assay reactions the product of the first reaction is the substrate of the following reaction  ;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  +  B  -------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-----&gt;  C  +  D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-------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-----&gt;  E  +   F 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 = substance under study that does not have a distinct  </a:t>
            </a:r>
            <a:r>
              <a:rPr lang="el-GR" sz="1600" dirty="0" smtClean="0">
                <a:latin typeface="Calibri"/>
                <a:cs typeface="Calibri"/>
              </a:rPr>
              <a:t>λ</a:t>
            </a:r>
            <a:r>
              <a:rPr lang="en-US" sz="1600" baseline="-25000" dirty="0" smtClean="0">
                <a:latin typeface="Calibri"/>
                <a:cs typeface="Calibri"/>
              </a:rPr>
              <a:t>max   </a:t>
            </a:r>
            <a:r>
              <a:rPr lang="en-US" sz="1600" dirty="0" smtClean="0">
                <a:latin typeface="Calibri"/>
                <a:cs typeface="Calibri"/>
              </a:rPr>
              <a:t> .</a:t>
            </a:r>
          </a:p>
          <a:p>
            <a:pPr>
              <a:buNone/>
            </a:pPr>
            <a:r>
              <a:rPr lang="en-US" sz="1600" dirty="0" smtClean="0">
                <a:latin typeface="Calibri"/>
                <a:cs typeface="Calibri"/>
              </a:rPr>
              <a:t>F = has a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distinct  </a:t>
            </a:r>
            <a:r>
              <a:rPr lang="el-GR" sz="1600" dirty="0" smtClean="0">
                <a:latin typeface="Calibri"/>
                <a:cs typeface="Calibri"/>
              </a:rPr>
              <a:t>λ</a:t>
            </a:r>
            <a:r>
              <a:rPr lang="en-US" sz="1600" baseline="-25000" dirty="0" smtClean="0">
                <a:latin typeface="Calibri"/>
                <a:cs typeface="Calibri"/>
              </a:rPr>
              <a:t>max  .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Thus A can be estimated by measuring the absorbance of F .</a:t>
            </a:r>
            <a:r>
              <a:rPr lang="en-US" sz="1600" dirty="0" smtClean="0">
                <a:latin typeface="Calibri"/>
                <a:cs typeface="Calibri"/>
              </a:rPr>
              <a:t> </a:t>
            </a:r>
            <a:endParaRPr lang="en-US" sz="1400" baseline="30000" dirty="0" smtClean="0">
              <a:latin typeface="Calibri"/>
              <a:cs typeface="Calibri"/>
            </a:endParaRPr>
          </a:p>
          <a:p>
            <a:pPr>
              <a:buNone/>
            </a:pPr>
            <a:endParaRPr lang="en-US" sz="1600" dirty="0" smtClean="0">
              <a:latin typeface="Calibri"/>
              <a:cs typeface="Calibri"/>
            </a:endParaRPr>
          </a:p>
          <a:p>
            <a:pPr>
              <a:buNone/>
            </a:pPr>
            <a:r>
              <a:rPr lang="en-US" sz="1600" dirty="0" smtClean="0">
                <a:latin typeface="Calibri"/>
                <a:cs typeface="Calibri"/>
              </a:rPr>
              <a:t>Example : To 2.0ml of a glucose solution 1.0ml of  a solution containing excess ATP , NADP</a:t>
            </a:r>
            <a:r>
              <a:rPr lang="en-US" sz="1600" baseline="30000" dirty="0" smtClean="0">
                <a:latin typeface="Calibri"/>
                <a:cs typeface="Calibri"/>
              </a:rPr>
              <a:t>+ </a:t>
            </a:r>
            <a:r>
              <a:rPr lang="en-US" sz="1600" dirty="0" smtClean="0">
                <a:latin typeface="Calibri"/>
                <a:cs typeface="Calibri"/>
              </a:rPr>
              <a:t>, MgCl</a:t>
            </a:r>
            <a:r>
              <a:rPr lang="en-US" sz="1600" baseline="-25000" dirty="0" smtClean="0">
                <a:latin typeface="Calibri"/>
                <a:cs typeface="Calibri"/>
              </a:rPr>
              <a:t>2 </a:t>
            </a:r>
            <a:r>
              <a:rPr lang="en-US" sz="1600" dirty="0" smtClean="0">
                <a:latin typeface="Calibri"/>
                <a:cs typeface="Calibri"/>
              </a:rPr>
              <a:t> , </a:t>
            </a:r>
            <a:r>
              <a:rPr lang="en-US" sz="1600" dirty="0" err="1" smtClean="0">
                <a:latin typeface="Calibri"/>
                <a:cs typeface="Calibri"/>
              </a:rPr>
              <a:t>hexokinase</a:t>
            </a:r>
            <a:r>
              <a:rPr lang="en-US" sz="1600" dirty="0" smtClean="0">
                <a:latin typeface="Calibri"/>
                <a:cs typeface="Calibri"/>
              </a:rPr>
              <a:t> and Glucose -6-phosphate </a:t>
            </a:r>
            <a:r>
              <a:rPr lang="en-US" sz="1600" dirty="0" err="1" smtClean="0">
                <a:latin typeface="Calibri"/>
                <a:cs typeface="Calibri"/>
              </a:rPr>
              <a:t>dehydrogenase</a:t>
            </a:r>
            <a:r>
              <a:rPr lang="en-US" sz="1600" dirty="0" smtClean="0">
                <a:latin typeface="Calibri"/>
                <a:cs typeface="Calibri"/>
              </a:rPr>
              <a:t> was added . Calculate the concentration of glucose in the original solution. </a:t>
            </a:r>
            <a:r>
              <a:rPr lang="en-US" sz="1600" dirty="0"/>
              <a:t>Absorbance at 340nm </a:t>
            </a:r>
            <a:r>
              <a:rPr lang="en-US" sz="1600" dirty="0" smtClean="0"/>
              <a:t>of </a:t>
            </a:r>
            <a:r>
              <a:rPr lang="en-US" sz="1600" dirty="0"/>
              <a:t>NADPH = </a:t>
            </a:r>
            <a:r>
              <a:rPr lang="en-US" sz="1600" dirty="0" smtClean="0"/>
              <a:t>0.91, a</a:t>
            </a:r>
            <a:r>
              <a:rPr lang="en-US" sz="1600" baseline="-25000" dirty="0" smtClean="0"/>
              <a:t>m</a:t>
            </a:r>
            <a:r>
              <a:rPr lang="en-US" sz="1600" dirty="0" smtClean="0"/>
              <a:t>=</a:t>
            </a:r>
            <a:r>
              <a:rPr lang="en-US" sz="1600" dirty="0"/>
              <a:t> </a:t>
            </a:r>
            <a:r>
              <a:rPr lang="en-US" sz="1600"/>
              <a:t>6220</a:t>
            </a:r>
            <a:r>
              <a:rPr lang="en-US" sz="1600" smtClean="0"/>
              <a:t> </a:t>
            </a:r>
            <a:endParaRPr lang="en-US" sz="1600" smtClean="0">
              <a:latin typeface="Calibri"/>
              <a:cs typeface="Calibri"/>
            </a:endParaRPr>
          </a:p>
          <a:p>
            <a:pPr>
              <a:buNone/>
            </a:pPr>
            <a:r>
              <a:rPr lang="en-US" sz="1600" dirty="0" smtClean="0">
                <a:latin typeface="Calibri"/>
                <a:cs typeface="Calibri"/>
              </a:rPr>
              <a:t>The following are the reactions taking place ;</a:t>
            </a:r>
          </a:p>
          <a:p>
            <a:pPr>
              <a:buNone/>
            </a:pPr>
            <a:endParaRPr lang="en-US" sz="1600" dirty="0" smtClean="0">
              <a:latin typeface="Calibri"/>
              <a:cs typeface="Calibri"/>
            </a:endParaRPr>
          </a:p>
          <a:p>
            <a:pPr>
              <a:buNone/>
            </a:pPr>
            <a:r>
              <a:rPr lang="en-US" sz="1600" dirty="0" smtClean="0">
                <a:latin typeface="Calibri"/>
                <a:cs typeface="Calibri"/>
              </a:rPr>
              <a:t>Glucose + ATP                                                       glucose -6-phosphate + ADP  </a:t>
            </a:r>
          </a:p>
          <a:p>
            <a:pPr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6021288"/>
            <a:ext cx="18573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Coupled Assay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712968" cy="5184576"/>
          </a:xfrm>
        </p:spPr>
        <p:txBody>
          <a:bodyPr>
            <a:normAutofit/>
          </a:bodyPr>
          <a:lstStyle/>
          <a:p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Glucose -6-phosphate   +  NADP</a:t>
            </a:r>
            <a:r>
              <a:rPr lang="en-US" sz="1800" baseline="30000" dirty="0" smtClean="0"/>
              <a:t>+</a:t>
            </a:r>
            <a:r>
              <a:rPr lang="en-US" sz="1800" dirty="0" smtClean="0"/>
              <a:t>                                                           6-phosphogluconate +</a:t>
            </a:r>
            <a:endParaRPr lang="en-US" sz="1800" baseline="30000" dirty="0" smtClean="0"/>
          </a:p>
          <a:p>
            <a:pPr>
              <a:buNone/>
            </a:pPr>
            <a:r>
              <a:rPr lang="en-US" sz="1800" baseline="30000" dirty="0" smtClean="0"/>
              <a:t>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800" dirty="0" smtClean="0"/>
              <a:t>NADPH+ H</a:t>
            </a:r>
            <a:r>
              <a:rPr lang="en-US" sz="1800" baseline="30000" dirty="0" smtClean="0"/>
              <a:t>+</a:t>
            </a:r>
          </a:p>
          <a:p>
            <a:pPr>
              <a:buNone/>
            </a:pPr>
            <a:endParaRPr lang="en-US" sz="1800" baseline="30000" dirty="0" smtClean="0"/>
          </a:p>
          <a:p>
            <a:pPr>
              <a:buNone/>
            </a:pPr>
            <a:r>
              <a:rPr lang="en-US" sz="1800" dirty="0" smtClean="0"/>
              <a:t>Glucose has no </a:t>
            </a:r>
            <a:r>
              <a:rPr lang="en-US" sz="1800" dirty="0" err="1" smtClean="0"/>
              <a:t>absorbtion</a:t>
            </a:r>
            <a:r>
              <a:rPr lang="en-US" sz="1800" dirty="0" smtClean="0"/>
              <a:t> at 340nm , but NADPH  does , and from reaction 1 mole of glucose produces 1 mole of NADPH , thus each mole of NADPH produced originates from 1 mole of glucose in the original solution .</a:t>
            </a:r>
          </a:p>
          <a:p>
            <a:pPr>
              <a:buNone/>
            </a:pPr>
            <a:r>
              <a:rPr lang="en-US" sz="1800" dirty="0" smtClean="0"/>
              <a:t>Absorbance at 340nm is the absorbance of NADPH = 0.91 </a:t>
            </a:r>
          </a:p>
          <a:p>
            <a:pPr>
              <a:buNone/>
            </a:pPr>
            <a:r>
              <a:rPr lang="en-US" sz="1800" dirty="0" smtClean="0"/>
              <a:t>A = </a:t>
            </a:r>
            <a:r>
              <a:rPr lang="en-US" sz="2000" dirty="0" smtClean="0"/>
              <a:t>a</a:t>
            </a:r>
            <a:r>
              <a:rPr lang="en-US" sz="1800" baseline="-25000" dirty="0" smtClean="0"/>
              <a:t>m</a:t>
            </a:r>
            <a:r>
              <a:rPr lang="en-US" sz="1800" dirty="0" smtClean="0"/>
              <a:t> x C x 1  = 0.91 = 6220 x C x 1</a:t>
            </a:r>
          </a:p>
          <a:p>
            <a:pPr>
              <a:buNone/>
            </a:pPr>
            <a:r>
              <a:rPr lang="en-US" sz="1800" dirty="0" smtClean="0"/>
              <a:t>C </a:t>
            </a:r>
            <a:r>
              <a:rPr lang="en-US" sz="1800" baseline="-25000" dirty="0" smtClean="0"/>
              <a:t>NADPH  </a:t>
            </a:r>
            <a:r>
              <a:rPr lang="en-US" sz="1800" dirty="0" smtClean="0"/>
              <a:t> = 0.91 / 6220 = 1.46x10</a:t>
            </a:r>
            <a:r>
              <a:rPr lang="en-US" sz="1800" baseline="30000" dirty="0" smtClean="0"/>
              <a:t>-4  </a:t>
            </a:r>
            <a:r>
              <a:rPr lang="en-US" sz="1800" dirty="0" smtClean="0"/>
              <a:t>M  .</a:t>
            </a:r>
          </a:p>
          <a:p>
            <a:pPr>
              <a:buNone/>
            </a:pPr>
            <a:r>
              <a:rPr lang="en-US" sz="1800" dirty="0" smtClean="0"/>
              <a:t>Thus</a:t>
            </a:r>
            <a:r>
              <a:rPr lang="en-US" sz="1800" baseline="30000" dirty="0" smtClean="0"/>
              <a:t> </a:t>
            </a:r>
            <a:r>
              <a:rPr lang="en-US" sz="1800" dirty="0" smtClean="0"/>
              <a:t>there is  1.46 x 10</a:t>
            </a:r>
            <a:r>
              <a:rPr lang="en-US" sz="1800" baseline="30000" dirty="0" smtClean="0"/>
              <a:t>-4</a:t>
            </a:r>
            <a:r>
              <a:rPr lang="en-US" sz="1800" dirty="0" smtClean="0"/>
              <a:t>  M of glucose present in the test solution .</a:t>
            </a:r>
          </a:p>
          <a:p>
            <a:pPr>
              <a:buNone/>
            </a:pPr>
            <a:r>
              <a:rPr lang="en-US" sz="1800" dirty="0" smtClean="0"/>
              <a:t>The glucose concentration in the original solution = 1.46 x 10</a:t>
            </a:r>
            <a:r>
              <a:rPr lang="en-US" sz="1800" baseline="30000" dirty="0" smtClean="0"/>
              <a:t>-4</a:t>
            </a:r>
            <a:r>
              <a:rPr lang="en-US" sz="1800" dirty="0" smtClean="0"/>
              <a:t>   x 3/2 = 2.2 x 10</a:t>
            </a:r>
            <a:r>
              <a:rPr lang="en-US" sz="1800" baseline="30000" dirty="0" smtClean="0"/>
              <a:t>-4 </a:t>
            </a:r>
            <a:r>
              <a:rPr lang="en-US" sz="1800" dirty="0" smtClean="0"/>
              <a:t> M                                                                                          </a:t>
            </a:r>
            <a:endParaRPr lang="en-US" sz="1800" baseline="30000" dirty="0" smtClean="0"/>
          </a:p>
          <a:p>
            <a:pPr>
              <a:buNone/>
            </a:pPr>
            <a:endParaRPr lang="en-US" sz="1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268760"/>
            <a:ext cx="28289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90066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Coupled Assay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3568" y="980728"/>
            <a:ext cx="8003232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 </a:t>
            </a:r>
            <a:endParaRPr lang="en-US" sz="1800" baseline="30000" dirty="0" smtClean="0"/>
          </a:p>
          <a:p>
            <a:pPr>
              <a:buNone/>
            </a:pPr>
            <a:r>
              <a:rPr lang="en-US" sz="1800" dirty="0" smtClean="0"/>
              <a:t>Glucose has no </a:t>
            </a:r>
            <a:r>
              <a:rPr lang="en-US" sz="1800" dirty="0" err="1" smtClean="0"/>
              <a:t>absorbtion</a:t>
            </a:r>
            <a:r>
              <a:rPr lang="en-US" sz="1800" dirty="0" smtClean="0"/>
              <a:t> at 340nm , but NADPH  does , and from reaction 1 mole of glucose produces 1 mole of NADPH , thus each mole of NADPH produced originates from 1 mole of glucose in the original solution .</a:t>
            </a:r>
          </a:p>
          <a:p>
            <a:pPr>
              <a:buNone/>
            </a:pPr>
            <a:r>
              <a:rPr lang="en-US" sz="1800" dirty="0" smtClean="0"/>
              <a:t>Absorbance at 340nm is the absorbance of NADPH = 0.91 </a:t>
            </a:r>
          </a:p>
          <a:p>
            <a:pPr>
              <a:buNone/>
            </a:pPr>
            <a:r>
              <a:rPr lang="en-US" sz="1800" dirty="0" smtClean="0"/>
              <a:t>A = </a:t>
            </a:r>
            <a:r>
              <a:rPr lang="en-US" sz="2000" dirty="0" smtClean="0"/>
              <a:t>a</a:t>
            </a:r>
            <a:r>
              <a:rPr lang="en-US" sz="1800" baseline="-25000" dirty="0" smtClean="0"/>
              <a:t>m</a:t>
            </a:r>
            <a:r>
              <a:rPr lang="en-US" sz="1800" dirty="0" smtClean="0"/>
              <a:t> x C x 1  = 0.91 = 6220 x C x 1</a:t>
            </a:r>
          </a:p>
          <a:p>
            <a:pPr>
              <a:buNone/>
            </a:pPr>
            <a:r>
              <a:rPr lang="en-US" sz="1800" dirty="0" smtClean="0"/>
              <a:t>C </a:t>
            </a:r>
            <a:r>
              <a:rPr lang="en-US" sz="1800" baseline="-25000" dirty="0" smtClean="0"/>
              <a:t>NADPH  </a:t>
            </a:r>
            <a:r>
              <a:rPr lang="en-US" sz="1800" dirty="0" smtClean="0"/>
              <a:t> = 0.91 / 6220 = 1.46x10</a:t>
            </a:r>
            <a:r>
              <a:rPr lang="en-US" sz="1800" baseline="30000" dirty="0" smtClean="0"/>
              <a:t>-4  </a:t>
            </a:r>
            <a:r>
              <a:rPr lang="en-US" sz="1800" dirty="0" smtClean="0"/>
              <a:t>M  .</a:t>
            </a:r>
          </a:p>
          <a:p>
            <a:pPr>
              <a:buNone/>
            </a:pPr>
            <a:r>
              <a:rPr lang="en-US" sz="1800" dirty="0" smtClean="0"/>
              <a:t>Thus</a:t>
            </a:r>
            <a:r>
              <a:rPr lang="en-US" sz="1800" baseline="30000" dirty="0" smtClean="0"/>
              <a:t> </a:t>
            </a:r>
            <a:r>
              <a:rPr lang="en-US" sz="1800" dirty="0" smtClean="0"/>
              <a:t>there is  1.46 x 10</a:t>
            </a:r>
            <a:r>
              <a:rPr lang="en-US" sz="1800" baseline="30000" dirty="0" smtClean="0"/>
              <a:t>-4</a:t>
            </a:r>
            <a:r>
              <a:rPr lang="en-US" sz="1800" dirty="0" smtClean="0"/>
              <a:t>  M of glucose present in the test solution .</a:t>
            </a:r>
          </a:p>
          <a:p>
            <a:pPr>
              <a:buNone/>
            </a:pPr>
            <a:r>
              <a:rPr lang="en-US" sz="1800" dirty="0" smtClean="0"/>
              <a:t>The glucose concentration in the original solution = 1.46 x 10</a:t>
            </a:r>
            <a:r>
              <a:rPr lang="en-US" sz="1800" baseline="30000" dirty="0" smtClean="0"/>
              <a:t>-4</a:t>
            </a:r>
            <a:r>
              <a:rPr lang="en-US" sz="1800" dirty="0" smtClean="0"/>
              <a:t>   x 3/2 = 2.2 x 10</a:t>
            </a:r>
            <a:r>
              <a:rPr lang="en-US" sz="1800" baseline="30000" dirty="0" smtClean="0"/>
              <a:t>-4 </a:t>
            </a:r>
            <a:r>
              <a:rPr lang="en-US" sz="1800" dirty="0" smtClean="0"/>
              <a:t> M                                                                                          </a:t>
            </a:r>
            <a:endParaRPr lang="en-US" sz="1800" baseline="30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6340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sz="3100" dirty="0" smtClean="0"/>
              <a:t>Problems 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8291264" cy="51845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dirty="0" smtClean="0"/>
              <a:t>Calculate the absorbance and the transmission at 260nm  and 340nm of the following solutions in a 1cm </a:t>
            </a:r>
            <a:r>
              <a:rPr lang="en-US" sz="1800" dirty="0" err="1" smtClean="0"/>
              <a:t>cuvette</a:t>
            </a:r>
            <a:r>
              <a:rPr lang="en-US" sz="1800" dirty="0" smtClean="0"/>
              <a:t> . a) 2.2 x10</a:t>
            </a:r>
            <a:r>
              <a:rPr lang="en-US" sz="1800" baseline="30000" dirty="0" smtClean="0"/>
              <a:t>-5</a:t>
            </a:r>
            <a:r>
              <a:rPr lang="en-US" sz="1800" dirty="0" smtClean="0"/>
              <a:t> M NADH </a:t>
            </a:r>
          </a:p>
          <a:p>
            <a:pPr>
              <a:buNone/>
            </a:pPr>
            <a:r>
              <a:rPr lang="en-US" sz="1800" dirty="0" smtClean="0"/>
              <a:t>                              b) 7 x 10</a:t>
            </a:r>
            <a:r>
              <a:rPr lang="en-US" sz="1800" baseline="30000" dirty="0" smtClean="0"/>
              <a:t>-6 </a:t>
            </a:r>
            <a:r>
              <a:rPr lang="en-US" sz="1800" dirty="0" smtClean="0"/>
              <a:t> M   NADH   plus  4.2 x 10</a:t>
            </a:r>
            <a:r>
              <a:rPr lang="en-US" sz="1800" baseline="30000" dirty="0" smtClean="0"/>
              <a:t>-5  </a:t>
            </a:r>
            <a:r>
              <a:rPr lang="en-US" sz="1800" dirty="0" smtClean="0"/>
              <a:t>M  ATP  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 marL="342900" indent="-342900">
              <a:buAutoNum type="alphaLcParenR"/>
            </a:pPr>
            <a:r>
              <a:rPr lang="en-US" sz="1800" dirty="0" smtClean="0"/>
              <a:t>This solution contains one absorbing substance ( NADH).</a:t>
            </a:r>
          </a:p>
          <a:p>
            <a:pPr marL="342900" indent="-342900">
              <a:buNone/>
            </a:pPr>
            <a:r>
              <a:rPr lang="en-US" sz="1800" dirty="0" smtClean="0"/>
              <a:t>A</a:t>
            </a:r>
            <a:r>
              <a:rPr lang="en-US" sz="1800" baseline="-25000" dirty="0" smtClean="0"/>
              <a:t>260</a:t>
            </a:r>
            <a:r>
              <a:rPr lang="en-US" sz="1800" dirty="0" smtClean="0"/>
              <a:t>   = </a:t>
            </a:r>
            <a:r>
              <a:rPr lang="en-US" sz="2000" dirty="0" smtClean="0"/>
              <a:t>a</a:t>
            </a:r>
            <a:r>
              <a:rPr lang="en-US" sz="1800" baseline="-25000" dirty="0" smtClean="0"/>
              <a:t>m</a:t>
            </a:r>
            <a:r>
              <a:rPr lang="en-US" sz="1800" dirty="0" smtClean="0"/>
              <a:t> x C x l  =  15000 x (2.2 x10</a:t>
            </a:r>
            <a:r>
              <a:rPr lang="en-US" sz="1800" baseline="30000" dirty="0" smtClean="0"/>
              <a:t>-5</a:t>
            </a:r>
            <a:r>
              <a:rPr lang="en-US" sz="1800" dirty="0" smtClean="0"/>
              <a:t> ) x 1 = 0.33 </a:t>
            </a:r>
          </a:p>
          <a:p>
            <a:pPr marL="342900" indent="-342900">
              <a:buNone/>
            </a:pPr>
            <a:r>
              <a:rPr lang="en-US" sz="1800" dirty="0" smtClean="0"/>
              <a:t>A  = Log</a:t>
            </a:r>
            <a:r>
              <a:rPr lang="en-US" sz="1800" i="1" dirty="0" smtClean="0"/>
              <a:t> I</a:t>
            </a:r>
            <a:r>
              <a:rPr lang="en-US" sz="1800" i="1" baseline="-25000" dirty="0" smtClean="0"/>
              <a:t>° </a:t>
            </a:r>
            <a:r>
              <a:rPr lang="en-US" sz="1800" dirty="0" smtClean="0"/>
              <a:t>/ I   , thus 0.33 = log 1.0 – log I  ,</a:t>
            </a:r>
          </a:p>
          <a:p>
            <a:pPr marL="342900" indent="-342900">
              <a:buNone/>
            </a:pPr>
            <a:r>
              <a:rPr lang="en-US" sz="1800" dirty="0" smtClean="0"/>
              <a:t>0.33 = - log I   ,                           I = antilog – 0.33 = 0.464  .</a:t>
            </a:r>
          </a:p>
          <a:p>
            <a:pPr marL="342900" indent="-342900">
              <a:buNone/>
            </a:pPr>
            <a:r>
              <a:rPr lang="en-US" sz="1800" dirty="0" smtClean="0"/>
              <a:t>Absorbance and transmission at 340nm,</a:t>
            </a:r>
          </a:p>
          <a:p>
            <a:pPr marL="342900" indent="-342900">
              <a:buNone/>
            </a:pPr>
            <a:r>
              <a:rPr lang="en-US" sz="1800" dirty="0" smtClean="0"/>
              <a:t>A = 6220 x 2.2 x10</a:t>
            </a:r>
            <a:r>
              <a:rPr lang="en-US" sz="1800" baseline="30000" dirty="0" smtClean="0"/>
              <a:t>-5</a:t>
            </a:r>
            <a:r>
              <a:rPr lang="en-US" sz="1800" dirty="0" smtClean="0"/>
              <a:t>  x1 = 0.1368 </a:t>
            </a:r>
          </a:p>
          <a:p>
            <a:pPr marL="342900" indent="-342900">
              <a:buNone/>
            </a:pPr>
            <a:r>
              <a:rPr lang="en-US" sz="1800" dirty="0" smtClean="0"/>
              <a:t>A  = Log</a:t>
            </a:r>
            <a:r>
              <a:rPr lang="en-US" sz="1800" i="1" dirty="0" smtClean="0"/>
              <a:t> I</a:t>
            </a:r>
            <a:r>
              <a:rPr lang="en-US" sz="1800" i="1" baseline="-25000" dirty="0" smtClean="0"/>
              <a:t>° </a:t>
            </a:r>
            <a:r>
              <a:rPr lang="en-US" sz="1800" dirty="0" smtClean="0"/>
              <a:t>/ I  , thus 0.1368  = log 1.0 – log I   </a:t>
            </a: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99592" y="2368417"/>
          <a:ext cx="60960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94076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r>
                        <a:rPr lang="en-US" baseline="-25000" dirty="0" smtClean="0"/>
                        <a:t>m</a:t>
                      </a:r>
                      <a:endParaRPr lang="en-US" baseline="-25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96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Compound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260nm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340nm </a:t>
                      </a:r>
                      <a:endParaRPr lang="en-US" dirty="0"/>
                    </a:p>
                  </a:txBody>
                  <a:tcPr/>
                </a:tc>
              </a:tr>
              <a:tr h="3196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NADH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6220</a:t>
                      </a:r>
                      <a:endParaRPr lang="en-US" dirty="0"/>
                    </a:p>
                  </a:txBody>
                  <a:tcPr/>
                </a:tc>
              </a:tr>
              <a:tr h="3152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ATP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Autofit/>
          </a:bodyPr>
          <a:lstStyle/>
          <a:p>
            <a:r>
              <a:rPr lang="en-US" sz="3600" dirty="0" smtClean="0"/>
              <a:t>Problems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8291264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0.1368 = -log I   , so   I   = antilog -0.1368 </a:t>
            </a:r>
          </a:p>
          <a:p>
            <a:pPr>
              <a:buNone/>
            </a:pPr>
            <a:r>
              <a:rPr lang="en-US" sz="1800" dirty="0" smtClean="0"/>
              <a:t>I = 0.729.</a:t>
            </a:r>
          </a:p>
          <a:p>
            <a:pPr>
              <a:buNone/>
            </a:pPr>
            <a:r>
              <a:rPr lang="en-US" sz="1800" dirty="0" smtClean="0"/>
              <a:t>b) The solution contains two  absorbing substances ,</a:t>
            </a:r>
          </a:p>
          <a:p>
            <a:pPr>
              <a:buNone/>
            </a:pPr>
            <a:r>
              <a:rPr lang="en-US" sz="1800" dirty="0" smtClean="0"/>
              <a:t>At  260nm </a:t>
            </a:r>
          </a:p>
          <a:p>
            <a:pPr>
              <a:buNone/>
            </a:pPr>
            <a:r>
              <a:rPr lang="en-US" sz="1800" dirty="0" smtClean="0"/>
              <a:t>A = A</a:t>
            </a:r>
            <a:r>
              <a:rPr lang="en-US" sz="1800" baseline="-25000" dirty="0" smtClean="0"/>
              <a:t>NADH</a:t>
            </a:r>
            <a:r>
              <a:rPr lang="en-US" sz="1800" dirty="0" smtClean="0"/>
              <a:t>  + A </a:t>
            </a:r>
            <a:r>
              <a:rPr lang="en-US" sz="1800" baseline="-25000" dirty="0" smtClean="0"/>
              <a:t>ATP</a:t>
            </a:r>
            <a:r>
              <a:rPr lang="en-US" sz="1800" dirty="0" smtClean="0"/>
              <a:t>  </a:t>
            </a:r>
          </a:p>
          <a:p>
            <a:pPr>
              <a:buNone/>
            </a:pPr>
            <a:r>
              <a:rPr lang="en-US" sz="1800" dirty="0" smtClean="0"/>
              <a:t>A</a:t>
            </a:r>
            <a:r>
              <a:rPr lang="en-US" sz="1800" baseline="-25000" dirty="0" smtClean="0"/>
              <a:t>NADH  </a:t>
            </a:r>
            <a:r>
              <a:rPr lang="en-US" sz="1800" dirty="0" smtClean="0"/>
              <a:t> = 15000 x (7 x 10</a:t>
            </a:r>
            <a:r>
              <a:rPr lang="en-US" sz="1800" baseline="30000" dirty="0" smtClean="0"/>
              <a:t>-6 </a:t>
            </a:r>
            <a:r>
              <a:rPr lang="en-US" sz="1800" dirty="0" smtClean="0"/>
              <a:t>) x1 = 0.105 </a:t>
            </a:r>
          </a:p>
          <a:p>
            <a:pPr>
              <a:buNone/>
            </a:pPr>
            <a:r>
              <a:rPr lang="en-US" sz="1800" dirty="0" smtClean="0"/>
              <a:t> A </a:t>
            </a:r>
            <a:r>
              <a:rPr lang="en-US" sz="1800" baseline="-25000" dirty="0" smtClean="0"/>
              <a:t>ATP</a:t>
            </a:r>
            <a:r>
              <a:rPr lang="en-US" sz="1800" dirty="0" smtClean="0"/>
              <a:t>  = 15400 x (4.2 x 10</a:t>
            </a:r>
            <a:r>
              <a:rPr lang="en-US" sz="1800" baseline="30000" dirty="0" smtClean="0"/>
              <a:t>-5 </a:t>
            </a:r>
            <a:r>
              <a:rPr lang="en-US" sz="1800" dirty="0" smtClean="0"/>
              <a:t>)</a:t>
            </a:r>
            <a:r>
              <a:rPr lang="en-US" sz="1800" baseline="30000" dirty="0" smtClean="0"/>
              <a:t> </a:t>
            </a:r>
            <a:r>
              <a:rPr lang="en-US" sz="1800" dirty="0" smtClean="0"/>
              <a:t>x 1 = 0.646 </a:t>
            </a:r>
          </a:p>
          <a:p>
            <a:pPr>
              <a:buNone/>
            </a:pPr>
            <a:r>
              <a:rPr lang="en-US" sz="1800" dirty="0" smtClean="0"/>
              <a:t>A </a:t>
            </a:r>
            <a:r>
              <a:rPr lang="en-US" sz="1800" baseline="-25000" dirty="0" smtClean="0"/>
              <a:t>Total  </a:t>
            </a:r>
            <a:r>
              <a:rPr lang="en-US" sz="1800" dirty="0" smtClean="0"/>
              <a:t> = 0.105  +  0.646   =  0.751</a:t>
            </a:r>
          </a:p>
          <a:p>
            <a:pPr>
              <a:buNone/>
            </a:pPr>
            <a:r>
              <a:rPr lang="en-US" sz="1800" dirty="0" smtClean="0"/>
              <a:t>A= Log</a:t>
            </a:r>
            <a:r>
              <a:rPr lang="en-US" sz="1800" i="1" dirty="0" smtClean="0"/>
              <a:t> I</a:t>
            </a:r>
            <a:r>
              <a:rPr lang="en-US" sz="1800" i="1" baseline="-25000" dirty="0" smtClean="0"/>
              <a:t>° </a:t>
            </a:r>
            <a:r>
              <a:rPr lang="en-US" sz="1800" dirty="0" smtClean="0"/>
              <a:t>/ I  = 0.751 = log 1.0 –log I </a:t>
            </a:r>
          </a:p>
          <a:p>
            <a:pPr>
              <a:buNone/>
            </a:pPr>
            <a:r>
              <a:rPr lang="en-US" sz="1800" dirty="0" smtClean="0"/>
              <a:t>0.751 = -log I   , so   I  = antilog  - 0.751 </a:t>
            </a:r>
          </a:p>
          <a:p>
            <a:pPr>
              <a:buNone/>
            </a:pPr>
            <a:r>
              <a:rPr lang="en-US" sz="1800" dirty="0" smtClean="0"/>
              <a:t>I = 0.177 .</a:t>
            </a:r>
          </a:p>
          <a:p>
            <a:pPr>
              <a:buNone/>
            </a:pPr>
            <a:r>
              <a:rPr lang="en-US" sz="1800" dirty="0" smtClean="0"/>
              <a:t>At 340nm only NADH absorbs .</a:t>
            </a:r>
          </a:p>
          <a:p>
            <a:pPr>
              <a:buNone/>
            </a:pPr>
            <a:r>
              <a:rPr lang="en-US" sz="1800" dirty="0" smtClean="0"/>
              <a:t>A = 6220 x (7 x 10</a:t>
            </a:r>
            <a:r>
              <a:rPr lang="en-US" sz="1800" baseline="30000" dirty="0" smtClean="0"/>
              <a:t>-6 </a:t>
            </a:r>
            <a:r>
              <a:rPr lang="en-US" sz="1800" dirty="0" smtClean="0"/>
              <a:t>) x1  = 0.043 </a:t>
            </a:r>
          </a:p>
          <a:p>
            <a:pPr>
              <a:buNone/>
            </a:pPr>
            <a:r>
              <a:rPr lang="en-US" sz="1800" dirty="0" smtClean="0"/>
              <a:t>A= Log</a:t>
            </a:r>
            <a:r>
              <a:rPr lang="en-US" sz="1800" i="1" dirty="0" smtClean="0"/>
              <a:t> I</a:t>
            </a:r>
            <a:r>
              <a:rPr lang="en-US" sz="1800" i="1" baseline="-25000" dirty="0" smtClean="0"/>
              <a:t>° </a:t>
            </a:r>
            <a:r>
              <a:rPr lang="en-US" sz="1800" dirty="0" smtClean="0"/>
              <a:t>/ I  = 0.043 = log 1.0 –log I    ,   so I  = antilog  - 0. 043</a:t>
            </a:r>
          </a:p>
          <a:p>
            <a:pPr>
              <a:buNone/>
            </a:pPr>
            <a:r>
              <a:rPr lang="en-US" sz="1800" dirty="0" smtClean="0"/>
              <a:t>I = 0.905 . </a:t>
            </a:r>
          </a:p>
          <a:p>
            <a:pPr>
              <a:buNone/>
            </a:pPr>
            <a:endParaRPr lang="en-US" sz="1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900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980728"/>
            <a:ext cx="8147248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 Calculate the concentration of  ATP and NADPH in solutions with absorbance's ,</a:t>
            </a:r>
          </a:p>
          <a:p>
            <a:pPr>
              <a:buNone/>
            </a:pPr>
            <a:r>
              <a:rPr lang="en-US" sz="1800" dirty="0" smtClean="0"/>
              <a:t> a) 0.15 at 340nm and 0.9 at 260nm .</a:t>
            </a:r>
          </a:p>
          <a:p>
            <a:pPr>
              <a:buNone/>
            </a:pPr>
            <a:r>
              <a:rPr lang="en-US" sz="1800" dirty="0" smtClean="0"/>
              <a:t>b) Zero at 340nm  and 0.750 at 260nm .</a:t>
            </a:r>
          </a:p>
          <a:p>
            <a:pPr>
              <a:buNone/>
            </a:pPr>
            <a:r>
              <a:rPr lang="en-US" sz="1800" dirty="0" smtClean="0"/>
              <a:t>c)0.22 at 340nm and 0.531 at 260nm 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Since this solution contains two absorbing substances ,  thus we will start with absorbance at 340nm  since only NADPH absorbs .</a:t>
            </a:r>
          </a:p>
          <a:p>
            <a:pPr>
              <a:buNone/>
            </a:pPr>
            <a:r>
              <a:rPr lang="en-US" sz="1800" dirty="0" smtClean="0"/>
              <a:t>A </a:t>
            </a:r>
            <a:r>
              <a:rPr lang="en-US" sz="1800" baseline="-25000" dirty="0" smtClean="0"/>
              <a:t>340nm  </a:t>
            </a:r>
            <a:r>
              <a:rPr lang="en-US" sz="1800" dirty="0" smtClean="0"/>
              <a:t>=  A </a:t>
            </a:r>
            <a:r>
              <a:rPr lang="en-US" sz="1800" baseline="-25000" dirty="0" smtClean="0"/>
              <a:t>NADPH </a:t>
            </a:r>
            <a:r>
              <a:rPr lang="en-US" sz="1800" dirty="0" smtClean="0"/>
              <a:t> only . </a:t>
            </a:r>
          </a:p>
          <a:p>
            <a:pPr>
              <a:buNone/>
            </a:pPr>
            <a:endParaRPr lang="en-US" sz="1800" baseline="-25000" dirty="0" smtClean="0"/>
          </a:p>
          <a:p>
            <a:pPr>
              <a:buNone/>
            </a:pPr>
            <a:r>
              <a:rPr lang="en-US" sz="1800" dirty="0" smtClean="0"/>
              <a:t>A = </a:t>
            </a:r>
            <a:r>
              <a:rPr lang="en-US" sz="2000" dirty="0" smtClean="0"/>
              <a:t>a</a:t>
            </a:r>
            <a:r>
              <a:rPr lang="en-US" sz="1800" baseline="-25000" dirty="0" smtClean="0"/>
              <a:t>m</a:t>
            </a:r>
            <a:r>
              <a:rPr lang="en-US" sz="1800" dirty="0" smtClean="0"/>
              <a:t> x C x l  = 6220 x C x 1 </a:t>
            </a:r>
          </a:p>
          <a:p>
            <a:pPr>
              <a:buNone/>
            </a:pPr>
            <a:r>
              <a:rPr lang="en-US" sz="1800" dirty="0" smtClean="0"/>
              <a:t>C = 0.15 / 6220 = 2.4 x </a:t>
            </a:r>
            <a:r>
              <a:rPr lang="en-US" sz="1800" baseline="30000" dirty="0" smtClean="0"/>
              <a:t>10-5</a:t>
            </a:r>
            <a:r>
              <a:rPr lang="en-US" sz="1800" dirty="0" smtClean="0"/>
              <a:t> M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757975"/>
              </p:ext>
            </p:extLst>
          </p:nvPr>
        </p:nvGraphicFramePr>
        <p:xfrm>
          <a:off x="971600" y="2420888"/>
          <a:ext cx="6096000" cy="156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r>
                        <a:rPr lang="en-US" baseline="-25000" dirty="0" smtClean="0"/>
                        <a:t>m</a:t>
                      </a:r>
                      <a:endParaRPr lang="en-US" baseline="-25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Compound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260nm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340nm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NADPH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ATP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980728"/>
            <a:ext cx="8291264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A</a:t>
            </a:r>
            <a:r>
              <a:rPr lang="en-US" sz="1800" baseline="-25000" dirty="0" smtClean="0"/>
              <a:t>260nm</a:t>
            </a:r>
            <a:r>
              <a:rPr lang="en-US" sz="1800" dirty="0" smtClean="0"/>
              <a:t> = </a:t>
            </a:r>
            <a:r>
              <a:rPr lang="en-US" sz="1800" baseline="-25000" dirty="0" smtClean="0"/>
              <a:t>   </a:t>
            </a:r>
            <a:r>
              <a:rPr lang="en-US" sz="1800" dirty="0" smtClean="0"/>
              <a:t>A </a:t>
            </a:r>
            <a:r>
              <a:rPr lang="en-US" sz="1800" baseline="-25000" dirty="0" smtClean="0"/>
              <a:t>ATP</a:t>
            </a:r>
            <a:r>
              <a:rPr lang="en-US" sz="1800" dirty="0" smtClean="0"/>
              <a:t>  + A </a:t>
            </a:r>
            <a:r>
              <a:rPr lang="en-US" sz="1800" baseline="-25000" dirty="0" smtClean="0"/>
              <a:t>NADPH   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A </a:t>
            </a:r>
            <a:r>
              <a:rPr lang="en-US" sz="1800" baseline="-25000" dirty="0" smtClean="0"/>
              <a:t>NADPH  </a:t>
            </a:r>
            <a:r>
              <a:rPr lang="en-US" sz="1800" dirty="0" smtClean="0"/>
              <a:t> = </a:t>
            </a:r>
            <a:r>
              <a:rPr lang="en-US" sz="2000" dirty="0" smtClean="0"/>
              <a:t>a</a:t>
            </a:r>
            <a:r>
              <a:rPr lang="en-US" sz="1800" baseline="-25000" dirty="0" smtClean="0"/>
              <a:t>m</a:t>
            </a:r>
            <a:r>
              <a:rPr lang="en-US" sz="1800" dirty="0" smtClean="0"/>
              <a:t> x C x l  = 15000 x 2.4 x </a:t>
            </a:r>
            <a:r>
              <a:rPr lang="en-US" sz="1800" baseline="30000" dirty="0" smtClean="0"/>
              <a:t>10-5</a:t>
            </a:r>
            <a:r>
              <a:rPr lang="en-US" sz="1800" dirty="0" smtClean="0"/>
              <a:t> x1 =  0.36 </a:t>
            </a:r>
          </a:p>
          <a:p>
            <a:pPr>
              <a:buNone/>
            </a:pPr>
            <a:r>
              <a:rPr lang="en-US" sz="1800" dirty="0" smtClean="0"/>
              <a:t>A </a:t>
            </a:r>
            <a:r>
              <a:rPr lang="en-US" sz="1800" baseline="-25000" dirty="0" smtClean="0"/>
              <a:t>ATP   </a:t>
            </a:r>
            <a:r>
              <a:rPr lang="en-US" sz="1800" dirty="0" smtClean="0"/>
              <a:t>=  A </a:t>
            </a:r>
            <a:r>
              <a:rPr lang="en-US" sz="1800" baseline="-25000" dirty="0" smtClean="0"/>
              <a:t>Total  </a:t>
            </a:r>
            <a:r>
              <a:rPr lang="en-US" sz="1800" dirty="0" smtClean="0"/>
              <a:t> </a:t>
            </a:r>
            <a:r>
              <a:rPr lang="en-US" sz="2000" dirty="0" smtClean="0"/>
              <a:t>- </a:t>
            </a:r>
            <a:r>
              <a:rPr lang="en-US" sz="1800" dirty="0" smtClean="0"/>
              <a:t>A </a:t>
            </a:r>
            <a:r>
              <a:rPr lang="en-US" sz="1800" baseline="-25000" dirty="0" smtClean="0"/>
              <a:t>NADPH     </a:t>
            </a:r>
            <a:r>
              <a:rPr lang="en-US" sz="1800" dirty="0" smtClean="0"/>
              <a:t>= 0.9 – 0.36 = 0.54 </a:t>
            </a:r>
          </a:p>
          <a:p>
            <a:pPr>
              <a:buNone/>
            </a:pPr>
            <a:r>
              <a:rPr lang="en-US" sz="1800" dirty="0" smtClean="0"/>
              <a:t>A </a:t>
            </a:r>
            <a:r>
              <a:rPr lang="en-US" sz="1800" baseline="-25000" dirty="0" smtClean="0"/>
              <a:t>ATP  </a:t>
            </a:r>
            <a:r>
              <a:rPr lang="en-US" sz="1800" dirty="0" smtClean="0"/>
              <a:t>=</a:t>
            </a:r>
            <a:r>
              <a:rPr lang="en-US" sz="1800" baseline="-25000" dirty="0" smtClean="0"/>
              <a:t>      </a:t>
            </a:r>
            <a:r>
              <a:rPr lang="en-US" sz="2000" dirty="0" smtClean="0"/>
              <a:t>a</a:t>
            </a:r>
            <a:r>
              <a:rPr lang="en-US" sz="1800" baseline="-25000" dirty="0" smtClean="0"/>
              <a:t>m</a:t>
            </a:r>
            <a:r>
              <a:rPr lang="en-US" sz="1800" dirty="0" smtClean="0"/>
              <a:t> x C x l  = 0.54 = 15400 x C  x1 </a:t>
            </a:r>
          </a:p>
          <a:p>
            <a:pPr>
              <a:buNone/>
            </a:pPr>
            <a:r>
              <a:rPr lang="en-US" sz="1800" dirty="0" smtClean="0"/>
              <a:t>C = 0.54 / 15400 = 3.5 x 10</a:t>
            </a:r>
            <a:r>
              <a:rPr lang="en-US" sz="1800" baseline="30000" dirty="0" smtClean="0"/>
              <a:t>-5</a:t>
            </a:r>
            <a:r>
              <a:rPr lang="en-US" sz="1800" dirty="0" smtClean="0"/>
              <a:t>  M 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b) Since   Absorbance at 340nm is zero , and   NADPH is the only absorbing substance at that wavelength  thus the concentration of  NADPH is zero .</a:t>
            </a:r>
          </a:p>
          <a:p>
            <a:pPr>
              <a:buNone/>
            </a:pPr>
            <a:r>
              <a:rPr lang="en-US" sz="1800" dirty="0" smtClean="0"/>
              <a:t>Accordingly  the absorbance 0.75 at 260nm is the absorbance of ATP only .</a:t>
            </a:r>
          </a:p>
          <a:p>
            <a:pPr>
              <a:buNone/>
            </a:pPr>
            <a:r>
              <a:rPr lang="en-US" sz="1800" dirty="0" smtClean="0"/>
              <a:t> A </a:t>
            </a:r>
            <a:r>
              <a:rPr lang="en-US" sz="1800" baseline="-25000" dirty="0" smtClean="0"/>
              <a:t>ATP</a:t>
            </a:r>
            <a:r>
              <a:rPr lang="en-US" sz="1800" dirty="0" smtClean="0"/>
              <a:t>  = </a:t>
            </a:r>
            <a:r>
              <a:rPr lang="en-US" sz="2000" dirty="0" smtClean="0"/>
              <a:t>a</a:t>
            </a:r>
            <a:r>
              <a:rPr lang="en-US" sz="1800" baseline="-25000" dirty="0" smtClean="0"/>
              <a:t>m</a:t>
            </a:r>
            <a:r>
              <a:rPr lang="en-US" sz="1800" dirty="0" smtClean="0"/>
              <a:t> x C x l  </a:t>
            </a:r>
          </a:p>
          <a:p>
            <a:pPr>
              <a:buNone/>
            </a:pPr>
            <a:r>
              <a:rPr lang="en-US" sz="1800" dirty="0" smtClean="0"/>
              <a:t>C </a:t>
            </a:r>
            <a:r>
              <a:rPr lang="en-US" sz="1800" baseline="-25000" dirty="0" smtClean="0"/>
              <a:t>ATP  </a:t>
            </a:r>
            <a:r>
              <a:rPr lang="en-US" sz="1800" dirty="0" smtClean="0"/>
              <a:t>= 0.751 / 15400 = 4.8x10</a:t>
            </a:r>
            <a:r>
              <a:rPr lang="en-US" sz="1800" baseline="30000" dirty="0" smtClean="0"/>
              <a:t>-5  </a:t>
            </a:r>
            <a:r>
              <a:rPr lang="en-US" sz="1800" dirty="0" smtClean="0"/>
              <a:t> M .</a:t>
            </a:r>
          </a:p>
          <a:p>
            <a:pPr>
              <a:buNone/>
            </a:pPr>
            <a:endParaRPr lang="en-US" sz="1800" baseline="30000" dirty="0" smtClean="0"/>
          </a:p>
          <a:p>
            <a:pPr>
              <a:buNone/>
            </a:pPr>
            <a:r>
              <a:rPr lang="en-US" sz="1800" dirty="0" smtClean="0"/>
              <a:t>c) At 340nm only NADPH absorbs .</a:t>
            </a:r>
          </a:p>
          <a:p>
            <a:pPr>
              <a:buNone/>
            </a:pPr>
            <a:r>
              <a:rPr lang="en-US" sz="1800" dirty="0" smtClean="0"/>
              <a:t>0.22 = 6220 x C x1 </a:t>
            </a:r>
          </a:p>
          <a:p>
            <a:pPr>
              <a:buNone/>
            </a:pPr>
            <a:r>
              <a:rPr lang="en-US" sz="1800" dirty="0" smtClean="0"/>
              <a:t>C</a:t>
            </a:r>
            <a:r>
              <a:rPr lang="en-US" sz="1800" baseline="-25000" dirty="0" smtClean="0"/>
              <a:t>NADPH</a:t>
            </a:r>
            <a:r>
              <a:rPr lang="en-US" sz="1800" dirty="0" smtClean="0"/>
              <a:t>  = 0.22/ 6220 = 3.5 x10</a:t>
            </a:r>
            <a:r>
              <a:rPr lang="en-US" sz="1800" baseline="30000" dirty="0" smtClean="0"/>
              <a:t>-5 </a:t>
            </a:r>
            <a:r>
              <a:rPr lang="en-US" sz="1800" dirty="0" smtClean="0"/>
              <a:t>  M .</a:t>
            </a:r>
            <a:endParaRPr lang="en-US" sz="1800" baseline="30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124744"/>
            <a:ext cx="8147248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At  260nm both  ATP  and NADPH absorb ,</a:t>
            </a:r>
          </a:p>
          <a:p>
            <a:pPr>
              <a:buNone/>
            </a:pPr>
            <a:r>
              <a:rPr lang="en-US" sz="1800" dirty="0" smtClean="0"/>
              <a:t>Thus   A  = A </a:t>
            </a:r>
            <a:r>
              <a:rPr lang="en-US" sz="1800" baseline="-25000" dirty="0" smtClean="0"/>
              <a:t>ATP</a:t>
            </a:r>
            <a:r>
              <a:rPr lang="en-US" sz="1800" dirty="0" smtClean="0"/>
              <a:t>  + A </a:t>
            </a:r>
            <a:r>
              <a:rPr lang="en-US" sz="1800" baseline="-25000" dirty="0" smtClean="0"/>
              <a:t>NADPH </a:t>
            </a:r>
          </a:p>
          <a:p>
            <a:pPr>
              <a:buNone/>
            </a:pPr>
            <a:r>
              <a:rPr lang="en-US" sz="1800" dirty="0" smtClean="0"/>
              <a:t>A </a:t>
            </a:r>
            <a:r>
              <a:rPr lang="en-US" sz="1800" baseline="-25000" dirty="0" smtClean="0"/>
              <a:t>NADPH  </a:t>
            </a:r>
            <a:r>
              <a:rPr lang="en-US" sz="1800" dirty="0" smtClean="0"/>
              <a:t> = 15000  x ( 3.5 x 10</a:t>
            </a:r>
            <a:r>
              <a:rPr lang="en-US" sz="1800" baseline="30000" dirty="0" smtClean="0"/>
              <a:t>-5  </a:t>
            </a:r>
            <a:r>
              <a:rPr lang="en-US" sz="1800" dirty="0" smtClean="0"/>
              <a:t> ) x1 = 0.53 </a:t>
            </a:r>
          </a:p>
          <a:p>
            <a:pPr>
              <a:buNone/>
            </a:pPr>
            <a:r>
              <a:rPr lang="en-US" sz="1800" dirty="0" smtClean="0"/>
              <a:t>Since   A </a:t>
            </a:r>
            <a:r>
              <a:rPr lang="en-US" sz="1800" baseline="-25000" dirty="0" smtClean="0"/>
              <a:t>NADPH  </a:t>
            </a:r>
            <a:r>
              <a:rPr lang="en-US" sz="1800" dirty="0" smtClean="0"/>
              <a:t> =  </a:t>
            </a:r>
            <a:r>
              <a:rPr lang="en-US" sz="1800" baseline="-25000" dirty="0" smtClean="0"/>
              <a:t> </a:t>
            </a:r>
            <a:r>
              <a:rPr lang="en-US" sz="1800" dirty="0" smtClean="0"/>
              <a:t>A</a:t>
            </a:r>
            <a:r>
              <a:rPr lang="en-US" sz="1800" baseline="-25000" dirty="0" smtClean="0"/>
              <a:t>Total </a:t>
            </a:r>
          </a:p>
          <a:p>
            <a:pPr>
              <a:buNone/>
            </a:pPr>
            <a:endParaRPr lang="en-US" sz="1800" baseline="-25000" dirty="0" smtClean="0"/>
          </a:p>
          <a:p>
            <a:pPr>
              <a:buNone/>
            </a:pPr>
            <a:r>
              <a:rPr lang="en-US" sz="1800" dirty="0" smtClean="0"/>
              <a:t>Thus  ATP concentration must </a:t>
            </a:r>
            <a:r>
              <a:rPr lang="en-US" sz="1800" smtClean="0"/>
              <a:t>be Zero .</a:t>
            </a:r>
            <a:endParaRPr lang="en-US" sz="18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465</TotalTime>
  <Words>1032</Words>
  <Application>Microsoft Office PowerPoint</Application>
  <PresentationFormat>عرض على الشاشة (3:4)‏</PresentationFormat>
  <Paragraphs>123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Equity</vt:lpstr>
      <vt:lpstr>Spectrophotometry </vt:lpstr>
      <vt:lpstr>Coupled Assay </vt:lpstr>
      <vt:lpstr>Coupled Assay </vt:lpstr>
      <vt:lpstr>Coupled Assay </vt:lpstr>
      <vt:lpstr> Problems </vt:lpstr>
      <vt:lpstr>Problems</vt:lpstr>
      <vt:lpstr>Problems</vt:lpstr>
      <vt:lpstr>Problems</vt:lpstr>
      <vt:lpstr>Problems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Spectrophotometry</dc:title>
  <dc:creator>halmubarak</dc:creator>
  <cp:lastModifiedBy>Acer</cp:lastModifiedBy>
  <cp:revision>112</cp:revision>
  <dcterms:created xsi:type="dcterms:W3CDTF">2016-11-21T08:16:19Z</dcterms:created>
  <dcterms:modified xsi:type="dcterms:W3CDTF">2017-01-03T13:11:32Z</dcterms:modified>
</cp:coreProperties>
</file>