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7" r:id="rId2"/>
    <p:sldId id="413" r:id="rId3"/>
    <p:sldId id="421" r:id="rId4"/>
    <p:sldId id="400" r:id="rId5"/>
    <p:sldId id="401" r:id="rId6"/>
    <p:sldId id="402" r:id="rId7"/>
    <p:sldId id="403" r:id="rId8"/>
    <p:sldId id="384" r:id="rId9"/>
    <p:sldId id="414" r:id="rId10"/>
    <p:sldId id="415" r:id="rId11"/>
    <p:sldId id="404" r:id="rId12"/>
    <p:sldId id="396" r:id="rId13"/>
    <p:sldId id="406" r:id="rId14"/>
    <p:sldId id="416" r:id="rId15"/>
    <p:sldId id="405" r:id="rId16"/>
    <p:sldId id="417" r:id="rId17"/>
    <p:sldId id="395" r:id="rId18"/>
    <p:sldId id="418" r:id="rId19"/>
    <p:sldId id="397" r:id="rId20"/>
    <p:sldId id="419" r:id="rId21"/>
    <p:sldId id="393" r:id="rId22"/>
    <p:sldId id="408" r:id="rId23"/>
    <p:sldId id="392" r:id="rId24"/>
    <p:sldId id="420" r:id="rId25"/>
    <p:sldId id="4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92"/>
    <a:srgbClr val="444751"/>
    <a:srgbClr val="00CC00"/>
    <a:srgbClr val="002847"/>
    <a:srgbClr val="FF99CC"/>
    <a:srgbClr val="B55E4F"/>
    <a:srgbClr val="00D600"/>
    <a:srgbClr val="BF8C0D"/>
    <a:srgbClr val="D0990E"/>
    <a:srgbClr val="D49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59" autoAdjust="0"/>
    <p:restoredTop sz="86482" autoAdjust="0"/>
  </p:normalViewPr>
  <p:slideViewPr>
    <p:cSldViewPr>
      <p:cViewPr varScale="1">
        <p:scale>
          <a:sx n="109" d="100"/>
          <a:sy n="109" d="100"/>
        </p:scale>
        <p:origin x="9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02/11/2016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02/11/2016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9F2DD6-3B08-44F6-8C0D-DD8C8E08C060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ar-SA" altLang="en-U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9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9009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483766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5" name="Right Triangle 14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Right Triangle 15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Rectangle 16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18" name="Rectangle 17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20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21" name="Straight Arrow Connector 20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6">
            <a:hlinkClick r:id="rId2" action="ppaction://hlinksldjump"/>
          </p:cNvPr>
          <p:cNvSpPr txBox="1"/>
          <p:nvPr userDrawn="1"/>
        </p:nvSpPr>
        <p:spPr>
          <a:xfrm>
            <a:off x="4018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OF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289616" y="-543322"/>
            <a:ext cx="9488343" cy="6749838"/>
            <a:chOff x="291997" y="-543322"/>
            <a:chExt cx="9488343" cy="674983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SectionTitle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pic>
        <p:nvPicPr>
          <p:cNvPr id="8" name="Picture 7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2009 Pearson Education, Inc. </a:t>
            </a:r>
          </a:p>
          <a:p>
            <a:pPr>
              <a:defRPr/>
            </a:pPr>
            <a:r>
              <a:rPr lang="en-US"/>
              <a:t>Publishing as Prentice Hall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r>
              <a:rPr lang="en-US" altLang="en-US">
                <a:solidFill>
                  <a:srgbClr val="71602F"/>
                </a:solidFill>
              </a:rPr>
              <a:t>Ch 4-</a:t>
            </a:r>
            <a:fld id="{A7D3153D-985F-4E0A-A5FB-8E8F1F011167}" type="slidenum">
              <a:rPr lang="en-US" altLang="en-US">
                <a:solidFill>
                  <a:srgbClr val="71602F"/>
                </a:solidFill>
              </a:rPr>
              <a:pPr/>
              <a:t>‹#›</a:t>
            </a:fld>
            <a:endParaRPr lang="en-US" altLang="en-US">
              <a:solidFill>
                <a:srgbClr val="7160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" Target="../slides/slide2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44208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36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Cengage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  <p:sldLayoutId id="214748365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52210"/>
            <a:ext cx="9217024" cy="3430258"/>
          </a:xfrm>
        </p:spPr>
        <p:txBody>
          <a:bodyPr/>
          <a:lstStyle/>
          <a:p>
            <a:r>
              <a:rPr lang="en-US" sz="5200" spc="-100" dirty="0"/>
              <a:t>Sourcing </a:t>
            </a:r>
            <a:r>
              <a:rPr lang="en-US" sz="5200" spc="-100" dirty="0" smtClean="0"/>
              <a:t>HR</a:t>
            </a:r>
            <a:br>
              <a:rPr lang="en-US" sz="5200" spc="-100" dirty="0" smtClean="0"/>
            </a:br>
            <a:r>
              <a:rPr lang="en-US" sz="5200" spc="-100" dirty="0" smtClean="0"/>
              <a:t>for </a:t>
            </a:r>
            <a:r>
              <a:rPr lang="en-US" sz="5200" spc="-100" dirty="0"/>
              <a:t>Global </a:t>
            </a:r>
            <a:r>
              <a:rPr lang="en-US" sz="5200" spc="-100" dirty="0" smtClean="0"/>
              <a:t>Markets: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5200" spc="-100" dirty="0" smtClean="0"/>
              <a:t>STAFFING, RECRUITMENT</a:t>
            </a:r>
            <a:r>
              <a:rPr lang="en-US" sz="5200" spc="-100" dirty="0"/>
              <a:t/>
            </a:r>
            <a:br>
              <a:rPr lang="en-US" sz="5200" spc="-100" dirty="0"/>
            </a:br>
            <a:r>
              <a:rPr lang="en-US" sz="5200" spc="-100" dirty="0"/>
              <a:t>&amp;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4000" dirty="0" smtClean="0"/>
              <a:t>Types of international assignments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4006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sz="2500" b="1" dirty="0">
                <a:solidFill>
                  <a:srgbClr val="265392"/>
                </a:solidFill>
                <a:cs typeface="Arial" charset="0"/>
              </a:rPr>
              <a:t>Short term</a:t>
            </a:r>
            <a:r>
              <a:rPr lang="en-US" sz="2500" dirty="0">
                <a:solidFill>
                  <a:srgbClr val="265392"/>
                </a:solidFill>
                <a:cs typeface="Arial" charset="0"/>
              </a:rPr>
              <a:t> </a:t>
            </a:r>
            <a:r>
              <a:rPr lang="en-US" sz="2500" dirty="0">
                <a:cs typeface="Arial" charset="0"/>
              </a:rPr>
              <a:t>	up to 3 months</a:t>
            </a:r>
          </a:p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sz="2500" b="1" dirty="0">
                <a:solidFill>
                  <a:srgbClr val="265392"/>
                </a:solidFill>
                <a:cs typeface="Arial" charset="0"/>
              </a:rPr>
              <a:t>Extended</a:t>
            </a:r>
            <a:r>
              <a:rPr lang="en-US" sz="2500" dirty="0">
                <a:cs typeface="Arial" charset="0"/>
              </a:rPr>
              <a:t> 	up to 1year</a:t>
            </a:r>
          </a:p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sz="2500" b="1" dirty="0">
                <a:solidFill>
                  <a:srgbClr val="265392"/>
                </a:solidFill>
                <a:cs typeface="Arial" charset="0"/>
              </a:rPr>
              <a:t>Long term </a:t>
            </a:r>
            <a:r>
              <a:rPr lang="en-US" sz="2500" dirty="0">
                <a:cs typeface="Arial" charset="0"/>
              </a:rPr>
              <a:t>	</a:t>
            </a:r>
            <a:r>
              <a:rPr lang="en-US" sz="2500" dirty="0" smtClean="0">
                <a:cs typeface="Arial" charset="0"/>
              </a:rPr>
              <a:t>1 </a:t>
            </a:r>
            <a:r>
              <a:rPr lang="en-US" sz="2500" dirty="0">
                <a:cs typeface="Arial" charset="0"/>
              </a:rPr>
              <a:t>to 5 </a:t>
            </a:r>
            <a:r>
              <a:rPr lang="en-US" sz="2500" dirty="0" smtClean="0">
                <a:cs typeface="Arial" charset="0"/>
              </a:rPr>
              <a:t>years</a:t>
            </a:r>
            <a:br>
              <a:rPr lang="en-US" sz="2500" dirty="0" smtClean="0">
                <a:cs typeface="Arial" charset="0"/>
              </a:rPr>
            </a:br>
            <a:r>
              <a:rPr lang="en-US" sz="2500" b="1" dirty="0" smtClean="0">
                <a:solidFill>
                  <a:srgbClr val="265392"/>
                </a:solidFill>
                <a:cs typeface="Arial" charset="0"/>
              </a:rPr>
              <a:t>(</a:t>
            </a:r>
            <a:r>
              <a:rPr lang="en-US" sz="2500" b="1" dirty="0">
                <a:solidFill>
                  <a:srgbClr val="265392"/>
                </a:solidFill>
                <a:cs typeface="Arial" charset="0"/>
              </a:rPr>
              <a:t>traditional expatriate assignment)</a:t>
            </a:r>
            <a:r>
              <a:rPr lang="en-US" sz="2500" dirty="0">
                <a:solidFill>
                  <a:srgbClr val="265392"/>
                </a:solidFill>
                <a:cs typeface="Arial" charset="0"/>
              </a:rPr>
              <a:t/>
            </a:r>
            <a:br>
              <a:rPr lang="en-US" sz="2500" dirty="0">
                <a:solidFill>
                  <a:srgbClr val="265392"/>
                </a:solidFill>
                <a:cs typeface="Arial" charset="0"/>
              </a:rPr>
            </a:br>
            <a:endParaRPr lang="en-US" sz="800" dirty="0"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  <a:tabLst>
                <a:tab pos="2292350" algn="l"/>
              </a:tabLst>
            </a:pPr>
            <a:r>
              <a:rPr lang="en-US" sz="2500" i="1" dirty="0">
                <a:cs typeface="Arial" charset="0"/>
              </a:rPr>
              <a:t>Some non-standard assignments:</a:t>
            </a:r>
          </a:p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sz="2500" b="1" dirty="0">
                <a:solidFill>
                  <a:srgbClr val="265392"/>
                </a:solidFill>
                <a:cs typeface="Arial" charset="0"/>
              </a:rPr>
              <a:t>Commuter</a:t>
            </a:r>
            <a:r>
              <a:rPr lang="en-US" sz="2500" dirty="0">
                <a:cs typeface="Arial" charset="0"/>
              </a:rPr>
              <a:t>	</a:t>
            </a:r>
            <a:r>
              <a:rPr lang="en-US" sz="2500" dirty="0" smtClean="0">
                <a:cs typeface="Arial" charset="0"/>
              </a:rPr>
              <a:t>go </a:t>
            </a:r>
            <a:r>
              <a:rPr lang="en-US" sz="2500" dirty="0">
                <a:cs typeface="Arial" charset="0"/>
              </a:rPr>
              <a:t>home every one to two weeks</a:t>
            </a:r>
          </a:p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sz="2500" b="1" dirty="0">
                <a:solidFill>
                  <a:srgbClr val="265392"/>
                </a:solidFill>
                <a:cs typeface="Arial" charset="0"/>
              </a:rPr>
              <a:t>Rotational</a:t>
            </a:r>
            <a:r>
              <a:rPr lang="en-US" sz="2500" dirty="0">
                <a:cs typeface="Arial" charset="0"/>
              </a:rPr>
              <a:t>	</a:t>
            </a:r>
            <a:r>
              <a:rPr lang="en-US" sz="2500" dirty="0" smtClean="0">
                <a:cs typeface="Arial" charset="0"/>
              </a:rPr>
              <a:t>commute </a:t>
            </a:r>
            <a:r>
              <a:rPr lang="en-US" sz="2500" dirty="0">
                <a:cs typeface="Arial" charset="0"/>
              </a:rPr>
              <a:t>for set period followed </a:t>
            </a:r>
            <a:r>
              <a:rPr lang="en-US" sz="2500" dirty="0" smtClean="0">
                <a:cs typeface="Arial" charset="0"/>
              </a:rPr>
              <a:t>by break in</a:t>
            </a:r>
            <a:r>
              <a:rPr lang="en-US" sz="2500" dirty="0">
                <a:cs typeface="Arial" charset="0"/>
              </a:rPr>
              <a:t/>
            </a:r>
            <a:br>
              <a:rPr lang="en-US" sz="2500" dirty="0">
                <a:cs typeface="Arial" charset="0"/>
              </a:rPr>
            </a:br>
            <a:r>
              <a:rPr lang="en-US" sz="2500" dirty="0">
                <a:cs typeface="Arial" charset="0"/>
              </a:rPr>
              <a:t>	</a:t>
            </a:r>
            <a:r>
              <a:rPr lang="en-US" sz="2500" dirty="0" smtClean="0">
                <a:cs typeface="Arial" charset="0"/>
              </a:rPr>
              <a:t>home </a:t>
            </a:r>
            <a:r>
              <a:rPr lang="en-US" sz="2500" dirty="0">
                <a:cs typeface="Arial" charset="0"/>
              </a:rPr>
              <a:t>country</a:t>
            </a:r>
            <a:endParaRPr lang="en-US" sz="2500" b="1" dirty="0">
              <a:solidFill>
                <a:srgbClr val="00B1E5"/>
              </a:solidFill>
              <a:cs typeface="Arial" charset="0"/>
            </a:endParaRPr>
          </a:p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sz="2500" b="1" dirty="0" smtClean="0">
                <a:solidFill>
                  <a:srgbClr val="265392"/>
                </a:solidFill>
                <a:cs typeface="Arial" charset="0"/>
              </a:rPr>
              <a:t>Contractual</a:t>
            </a:r>
            <a:r>
              <a:rPr lang="en-US" sz="2500" dirty="0" smtClean="0">
                <a:cs typeface="Arial" charset="0"/>
              </a:rPr>
              <a:t>	specific </a:t>
            </a:r>
            <a:r>
              <a:rPr lang="en-US" sz="2500" dirty="0">
                <a:cs typeface="Arial" charset="0"/>
              </a:rPr>
              <a:t>skills employees hired for</a:t>
            </a:r>
            <a:br>
              <a:rPr lang="en-US" sz="2500" dirty="0">
                <a:cs typeface="Arial" charset="0"/>
              </a:rPr>
            </a:br>
            <a:r>
              <a:rPr lang="en-US" sz="2500" dirty="0">
                <a:cs typeface="Arial" charset="0"/>
              </a:rPr>
              <a:t>	</a:t>
            </a:r>
            <a:r>
              <a:rPr lang="en-US" sz="2500" dirty="0" smtClean="0">
                <a:cs typeface="Arial" charset="0"/>
              </a:rPr>
              <a:t>6-12 </a:t>
            </a:r>
            <a:r>
              <a:rPr lang="en-US" sz="2500" dirty="0">
                <a:cs typeface="Arial" charset="0"/>
              </a:rPr>
              <a:t>months on specific projects</a:t>
            </a:r>
            <a:endParaRPr lang="en-US" sz="2500" b="1" dirty="0">
              <a:solidFill>
                <a:srgbClr val="00B1E5"/>
              </a:solidFill>
              <a:cs typeface="Arial" charset="0"/>
            </a:endParaRPr>
          </a:p>
          <a:p>
            <a:pPr>
              <a:lnSpc>
                <a:spcPct val="90000"/>
              </a:lnSpc>
              <a:tabLst>
                <a:tab pos="2292350" algn="l"/>
              </a:tabLst>
            </a:pPr>
            <a:r>
              <a:rPr lang="en-US" sz="2500" b="1" dirty="0">
                <a:solidFill>
                  <a:srgbClr val="265392"/>
                </a:solidFill>
                <a:cs typeface="Arial" charset="0"/>
              </a:rPr>
              <a:t>Virtual</a:t>
            </a:r>
            <a:r>
              <a:rPr lang="en-US" sz="2500" dirty="0">
                <a:cs typeface="Arial" charset="0"/>
              </a:rPr>
              <a:t>	</a:t>
            </a:r>
            <a:r>
              <a:rPr lang="en-US" sz="2500" spc="-50" dirty="0" smtClean="0">
                <a:cs typeface="Arial" charset="0"/>
              </a:rPr>
              <a:t>employee </a:t>
            </a:r>
            <a:r>
              <a:rPr lang="en-US" sz="2500" spc="-50" dirty="0">
                <a:cs typeface="Arial" charset="0"/>
              </a:rPr>
              <a:t>manages international </a:t>
            </a:r>
            <a:r>
              <a:rPr lang="en-US" sz="2500" dirty="0">
                <a:cs typeface="Arial" charset="0"/>
              </a:rPr>
              <a:t/>
            </a:r>
            <a:br>
              <a:rPr lang="en-US" sz="2500" dirty="0">
                <a:cs typeface="Arial" charset="0"/>
              </a:rPr>
            </a:br>
            <a:r>
              <a:rPr lang="en-US" sz="2500" dirty="0">
                <a:cs typeface="Arial" charset="0"/>
              </a:rPr>
              <a:t>	</a:t>
            </a:r>
            <a:r>
              <a:rPr lang="en-US" sz="2500" dirty="0" smtClean="0">
                <a:cs typeface="Arial" charset="0"/>
              </a:rPr>
              <a:t>responsibilities </a:t>
            </a:r>
            <a:r>
              <a:rPr lang="en-US" sz="2500" dirty="0">
                <a:cs typeface="Arial" charset="0"/>
              </a:rPr>
              <a:t>from </a:t>
            </a:r>
            <a:r>
              <a:rPr lang="en-US" sz="2500" dirty="0" smtClean="0">
                <a:cs typeface="Arial" charset="0"/>
              </a:rPr>
              <a:t>base in</a:t>
            </a:r>
            <a:br>
              <a:rPr lang="en-US" sz="2500" dirty="0" smtClean="0">
                <a:cs typeface="Arial" charset="0"/>
              </a:rPr>
            </a:br>
            <a:r>
              <a:rPr lang="en-US" sz="2500" dirty="0" smtClean="0">
                <a:cs typeface="Arial" charset="0"/>
              </a:rPr>
              <a:t>	home country</a:t>
            </a:r>
            <a:endParaRPr lang="en-US" sz="2500" b="1" dirty="0">
              <a:solidFill>
                <a:srgbClr val="00B1E5"/>
              </a:solidFill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  <a:tabLst>
                <a:tab pos="2292350" algn="l"/>
              </a:tabLst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644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Differences between traditional &amp; short-term assignments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5.2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436849" y="5029026"/>
            <a:ext cx="1782622" cy="1827935"/>
            <a:chOff x="7436849" y="5029026"/>
            <a:chExt cx="1782622" cy="18279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517" y="5029026"/>
              <a:ext cx="1693087" cy="18279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849" y="6205781"/>
              <a:ext cx="941913" cy="648799"/>
            </a:xfrm>
            <a:prstGeom prst="rect">
              <a:avLst/>
            </a:prstGeom>
          </p:spPr>
        </p:pic>
        <p:sp>
          <p:nvSpPr>
            <p:cNvPr id="10" name="Text Placeholder 31"/>
            <p:cNvSpPr txBox="1">
              <a:spLocks/>
            </p:cNvSpPr>
            <p:nvPr/>
          </p:nvSpPr>
          <p:spPr>
            <a:xfrm rot="16200000">
              <a:off x="8366598" y="5805426"/>
              <a:ext cx="1273697" cy="432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+mj-lt"/>
                <a:buNone/>
                <a:defRPr lang="en-US" sz="1600" b="1" kern="1200" spc="30" baseline="0" dirty="0" smtClea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93750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Chapter 5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44723"/>
            <a:ext cx="8223770" cy="4952755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76" y="5517232"/>
            <a:ext cx="914852" cy="1201164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3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an expatriate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Determinants of staffing choices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5.2</a:t>
            </a:r>
            <a:endParaRPr lang="en-US" dirty="0"/>
          </a:p>
        </p:txBody>
      </p:sp>
      <p:pic>
        <p:nvPicPr>
          <p:cNvPr id="4" name="Picture 3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33" y="1099996"/>
            <a:ext cx="6819082" cy="4680520"/>
          </a:xfrm>
          <a:prstGeom prst="rect">
            <a:avLst/>
          </a:prstGeom>
        </p:spPr>
      </p:pic>
      <p:pic>
        <p:nvPicPr>
          <p:cNvPr id="11" name="Picture 10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285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9083352" cy="1112937"/>
          </a:xfrm>
        </p:spPr>
        <p:txBody>
          <a:bodyPr/>
          <a:lstStyle/>
          <a:p>
            <a:r>
              <a:rPr lang="en-US" sz="3600" dirty="0" smtClean="0"/>
              <a:t>Factors that influence effectiveness</a:t>
            </a:r>
            <a:br>
              <a:rPr lang="en-US" sz="3600" dirty="0" smtClean="0"/>
            </a:br>
            <a:r>
              <a:rPr lang="en-US" sz="3600" dirty="0" smtClean="0"/>
              <a:t>of international assignments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52927" cy="5040560"/>
          </a:xfrm>
        </p:spPr>
        <p:txBody>
          <a:bodyPr/>
          <a:lstStyle/>
          <a:p>
            <a:r>
              <a:rPr lang="en-US" sz="2500" dirty="0" smtClean="0"/>
              <a:t>Open environment</a:t>
            </a:r>
          </a:p>
          <a:p>
            <a:pPr lvl="1">
              <a:buFont typeface="Arial" pitchFamily="34" charset="0"/>
              <a:buChar char="»"/>
            </a:pPr>
            <a:r>
              <a:rPr lang="en-US" sz="2500" dirty="0" smtClean="0"/>
              <a:t>Support for cross-fertilization of ideas</a:t>
            </a:r>
          </a:p>
          <a:p>
            <a:pPr lvl="1">
              <a:buFont typeface="Arial" pitchFamily="34" charset="0"/>
              <a:buChar char="»"/>
            </a:pPr>
            <a:r>
              <a:rPr lang="en-US" sz="2500" dirty="0" smtClean="0"/>
              <a:t>Implementation of </a:t>
            </a:r>
            <a:r>
              <a:rPr lang="en-US" sz="2500" b="1" dirty="0" smtClean="0">
                <a:solidFill>
                  <a:srgbClr val="265392"/>
                </a:solidFill>
              </a:rPr>
              <a:t>best practice</a:t>
            </a:r>
          </a:p>
          <a:p>
            <a:r>
              <a:rPr lang="en-US" sz="2500" dirty="0" smtClean="0"/>
              <a:t>Knowledge/info travels freely between</a:t>
            </a:r>
            <a:br>
              <a:rPr lang="en-US" sz="2500" dirty="0" smtClean="0"/>
            </a:br>
            <a:r>
              <a:rPr lang="en-US" sz="2500" dirty="0" smtClean="0"/>
              <a:t>expatriate, host country, &amp; parent country</a:t>
            </a:r>
            <a:endParaRPr lang="en-US" sz="2500" dirty="0" smtClean="0">
              <a:sym typeface="Wingdings" pitchFamily="2" charset="2"/>
            </a:endParaRPr>
          </a:p>
          <a:p>
            <a:r>
              <a:rPr lang="en-US" sz="2500" dirty="0" smtClean="0">
                <a:sym typeface="Wingdings" pitchFamily="2" charset="2"/>
              </a:rPr>
              <a:t>Consideration for personal networks</a:t>
            </a:r>
          </a:p>
          <a:p>
            <a:r>
              <a:rPr lang="en-US" sz="2500" dirty="0" smtClean="0">
                <a:sym typeface="Wingdings" pitchFamily="2" charset="2"/>
              </a:rPr>
              <a:t>Some knowledge transfer requires longer assignments (e.g., where there is much </a:t>
            </a:r>
            <a:r>
              <a:rPr lang="en-US" sz="2500" b="1" dirty="0" smtClean="0">
                <a:solidFill>
                  <a:srgbClr val="265392"/>
                </a:solidFill>
                <a:sym typeface="Wingdings" pitchFamily="2" charset="2"/>
              </a:rPr>
              <a:t>tacitness</a:t>
            </a:r>
            <a:r>
              <a:rPr lang="en-US" sz="2500" dirty="0" smtClean="0">
                <a:sym typeface="Wingdings" pitchFamily="2" charset="2"/>
              </a:rPr>
              <a:t>)</a:t>
            </a:r>
          </a:p>
          <a:p>
            <a:r>
              <a:rPr lang="en-US" sz="2500" dirty="0" smtClean="0">
                <a:sym typeface="Wingdings" pitchFamily="2" charset="2"/>
              </a:rPr>
              <a:t>Expatriate’s ability &amp; motivation to</a:t>
            </a:r>
            <a:br>
              <a:rPr lang="en-US" sz="2500" dirty="0" smtClean="0">
                <a:sym typeface="Wingdings" pitchFamily="2" charset="2"/>
              </a:rPr>
            </a:br>
            <a:r>
              <a:rPr lang="en-US" sz="2500" dirty="0" smtClean="0">
                <a:sym typeface="Wingdings" pitchFamily="2" charset="2"/>
              </a:rPr>
              <a:t>act as an agent of knowledge transfer</a:t>
            </a:r>
          </a:p>
          <a:p>
            <a:r>
              <a:rPr lang="en-US" sz="2500" dirty="0" smtClean="0">
                <a:sym typeface="Wingdings" pitchFamily="2" charset="2"/>
              </a:rPr>
              <a:t>Abilities, motivations, relationships of locals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436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non-expatriates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72977"/>
          </a:xfrm>
        </p:spPr>
        <p:txBody>
          <a:bodyPr/>
          <a:lstStyle/>
          <a:p>
            <a:r>
              <a:rPr lang="en-US" dirty="0" smtClean="0"/>
              <a:t>Issues with international business travelers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352927" cy="4392488"/>
          </a:xfrm>
        </p:spPr>
        <p:txBody>
          <a:bodyPr/>
          <a:lstStyle/>
          <a:p>
            <a:r>
              <a:rPr lang="en-US" dirty="0" smtClean="0"/>
              <a:t>Home &amp; family issues</a:t>
            </a:r>
          </a:p>
          <a:p>
            <a:r>
              <a:rPr lang="en-US" dirty="0" smtClean="0"/>
              <a:t>Work arrangements</a:t>
            </a:r>
          </a:p>
          <a:p>
            <a:r>
              <a:rPr lang="en-US" dirty="0" smtClean="0"/>
              <a:t>Travel logistics</a:t>
            </a:r>
          </a:p>
          <a:p>
            <a:r>
              <a:rPr lang="en-US" dirty="0" smtClean="0"/>
              <a:t>Health concerns</a:t>
            </a:r>
          </a:p>
          <a:p>
            <a:r>
              <a:rPr lang="en-US" dirty="0" smtClean="0"/>
              <a:t>Host culture issues</a:t>
            </a:r>
          </a:p>
        </p:txBody>
      </p:sp>
    </p:spTree>
    <p:extLst>
      <p:ext uri="{BB962C8B-B14F-4D97-AF65-F5344CB8AC3E}">
        <p14:creationId xmlns:p14="http://schemas.microsoft.com/office/powerpoint/2010/main" val="34911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inpatriates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 employee of a multinational company who is from a foreign country, but is transferred from a foreign subsidiary to the corporation's headquarters.</a:t>
            </a:r>
          </a:p>
        </p:txBody>
      </p:sp>
    </p:spTree>
    <p:extLst>
      <p:ext uri="{BB962C8B-B14F-4D97-AF65-F5344CB8AC3E}">
        <p14:creationId xmlns:p14="http://schemas.microsoft.com/office/powerpoint/2010/main" val="3218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328961"/>
          </a:xfrm>
        </p:spPr>
        <p:txBody>
          <a:bodyPr/>
          <a:lstStyle/>
          <a:p>
            <a:r>
              <a:rPr lang="en-US" dirty="0" smtClean="0"/>
              <a:t>Drivers for recruiting &amp; transferring inpatriate mgrs.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795320" cy="4824536"/>
          </a:xfrm>
        </p:spPr>
        <p:txBody>
          <a:bodyPr/>
          <a:lstStyle/>
          <a:p>
            <a:r>
              <a:rPr lang="en-US" sz="2800" dirty="0" smtClean="0"/>
              <a:t>Desire to create global core competency &amp; cultural diversity of strategic perspectives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Desire to provide career opportunities in HCs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The emergence of developing markets which often are difficult locations for expatriates:</a:t>
            </a:r>
          </a:p>
          <a:p>
            <a:pPr lvl="1">
              <a:buFont typeface="Arial" pitchFamily="34" charset="0"/>
              <a:buChar char="»"/>
            </a:pPr>
            <a:r>
              <a:rPr lang="en-US" dirty="0" smtClean="0"/>
              <a:t>Quality of life adjustment</a:t>
            </a:r>
          </a:p>
          <a:p>
            <a:pPr lvl="1">
              <a:buFont typeface="Arial" pitchFamily="34" charset="0"/>
              <a:buChar char="»"/>
            </a:pPr>
            <a:r>
              <a:rPr lang="en-US" dirty="0" smtClean="0"/>
              <a:t>Cultural adjustment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484784"/>
          </a:xfrm>
        </p:spPr>
        <p:txBody>
          <a:bodyPr/>
          <a:lstStyle/>
          <a:p>
            <a:r>
              <a:rPr lang="en-US" dirty="0"/>
              <a:t>Recruitment &amp; selection of international managers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484784"/>
            <a:ext cx="8291264" cy="34953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00969"/>
          </a:xfrm>
        </p:spPr>
        <p:txBody>
          <a:bodyPr/>
          <a:lstStyle/>
          <a:p>
            <a:r>
              <a:rPr lang="en-US" dirty="0" smtClean="0"/>
              <a:t>Staffing attitudes of internationalizing firms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608512"/>
          </a:xfrm>
        </p:spPr>
        <p:txBody>
          <a:bodyPr/>
          <a:lstStyle/>
          <a:p>
            <a:pPr>
              <a:tabLst>
                <a:tab pos="3022600" algn="l"/>
                <a:tab pos="3425825" algn="l"/>
              </a:tabLst>
            </a:pPr>
            <a:r>
              <a:rPr lang="en-US" b="1" dirty="0" smtClean="0">
                <a:solidFill>
                  <a:srgbClr val="265392"/>
                </a:solidFill>
              </a:rPr>
              <a:t>Ethnocentric</a:t>
            </a:r>
            <a:r>
              <a:rPr lang="en-US" dirty="0" smtClean="0">
                <a:solidFill>
                  <a:srgbClr val="265392"/>
                </a:solidFill>
              </a:rPr>
              <a:t> </a:t>
            </a:r>
            <a:r>
              <a:rPr lang="en-US" dirty="0" smtClean="0"/>
              <a:t>	–	</a:t>
            </a:r>
            <a:r>
              <a:rPr lang="en-US" dirty="0" smtClean="0">
                <a:solidFill>
                  <a:srgbClr val="FF0000"/>
                </a:solidFill>
              </a:rPr>
              <a:t>PCNs</a:t>
            </a:r>
            <a:r>
              <a:rPr lang="en-US" dirty="0" smtClean="0"/>
              <a:t> are favored</a:t>
            </a:r>
          </a:p>
          <a:p>
            <a:pPr>
              <a:tabLst>
                <a:tab pos="3022600" algn="l"/>
                <a:tab pos="3425825" algn="l"/>
              </a:tabLst>
            </a:pPr>
            <a:r>
              <a:rPr lang="en-US" b="1" dirty="0" smtClean="0">
                <a:solidFill>
                  <a:srgbClr val="265392"/>
                </a:solidFill>
              </a:rPr>
              <a:t>Polycentric</a:t>
            </a:r>
            <a:r>
              <a:rPr lang="en-US" dirty="0" smtClean="0">
                <a:solidFill>
                  <a:srgbClr val="265392"/>
                </a:solidFill>
              </a:rPr>
              <a:t> </a:t>
            </a:r>
            <a:r>
              <a:rPr lang="en-US" dirty="0" smtClean="0"/>
              <a:t>	–	</a:t>
            </a:r>
            <a:r>
              <a:rPr lang="en-US" dirty="0" smtClean="0">
                <a:solidFill>
                  <a:srgbClr val="FF0000"/>
                </a:solidFill>
              </a:rPr>
              <a:t>HCNs</a:t>
            </a:r>
            <a:r>
              <a:rPr lang="en-US" dirty="0" smtClean="0"/>
              <a:t> manage subsidiaries</a:t>
            </a:r>
          </a:p>
          <a:p>
            <a:pPr>
              <a:tabLst>
                <a:tab pos="3022600" algn="l"/>
                <a:tab pos="3425825" algn="l"/>
              </a:tabLst>
            </a:pPr>
            <a:r>
              <a:rPr lang="en-US" b="1" dirty="0" smtClean="0">
                <a:solidFill>
                  <a:srgbClr val="265392"/>
                </a:solidFill>
              </a:rPr>
              <a:t>Geocentric</a:t>
            </a:r>
            <a:r>
              <a:rPr lang="en-US" dirty="0" smtClean="0">
                <a:solidFill>
                  <a:srgbClr val="265392"/>
                </a:solidFill>
              </a:rPr>
              <a:t> </a:t>
            </a:r>
            <a:r>
              <a:rPr lang="en-US" dirty="0" smtClean="0"/>
              <a:t>	–	</a:t>
            </a:r>
            <a:r>
              <a:rPr lang="en-US" dirty="0" smtClean="0">
                <a:solidFill>
                  <a:srgbClr val="FF0000"/>
                </a:solidFill>
              </a:rPr>
              <a:t>Ability is more important </a:t>
            </a:r>
            <a:r>
              <a:rPr lang="en-US" dirty="0" smtClean="0"/>
              <a:t>			than </a:t>
            </a:r>
            <a:r>
              <a:rPr lang="en-US" dirty="0"/>
              <a:t>n</a:t>
            </a:r>
            <a:r>
              <a:rPr lang="en-US" dirty="0" smtClean="0"/>
              <a:t>ationality</a:t>
            </a:r>
          </a:p>
          <a:p>
            <a:pPr>
              <a:tabLst>
                <a:tab pos="3022600" algn="l"/>
                <a:tab pos="3425825" algn="l"/>
              </a:tabLst>
            </a:pPr>
            <a:r>
              <a:rPr lang="en-US" b="1" dirty="0" smtClean="0">
                <a:solidFill>
                  <a:srgbClr val="265392"/>
                </a:solidFill>
              </a:rPr>
              <a:t>Regiocentric</a:t>
            </a:r>
            <a:r>
              <a:rPr lang="en-US" dirty="0">
                <a:solidFill>
                  <a:srgbClr val="265392"/>
                </a:solidFill>
              </a:rPr>
              <a:t> </a:t>
            </a:r>
            <a:r>
              <a:rPr lang="en-US" dirty="0" smtClean="0"/>
              <a:t>	–	Similar to geocentric, but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limited to a given region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72977"/>
          </a:xfrm>
        </p:spPr>
        <p:txBody>
          <a:bodyPr/>
          <a:lstStyle/>
          <a:p>
            <a:r>
              <a:rPr lang="en-US" dirty="0" smtClean="0"/>
              <a:t>International vs. domestic recruitment &amp;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536504"/>
          </a:xfrm>
        </p:spPr>
        <p:txBody>
          <a:bodyPr/>
          <a:lstStyle/>
          <a:p>
            <a:r>
              <a:rPr lang="en-US" sz="2800" dirty="0" smtClean="0"/>
              <a:t>Smaller number of </a:t>
            </a:r>
            <a:r>
              <a:rPr lang="en-US" sz="2800" b="1" dirty="0" smtClean="0">
                <a:solidFill>
                  <a:srgbClr val="265392"/>
                </a:solidFill>
              </a:rPr>
              <a:t>external recruits</a:t>
            </a:r>
            <a:br>
              <a:rPr lang="en-US" sz="2800" b="1" dirty="0" smtClean="0">
                <a:solidFill>
                  <a:srgbClr val="265392"/>
                </a:solidFill>
              </a:rPr>
            </a:br>
            <a:endParaRPr lang="en-US" sz="2800" b="1" dirty="0" smtClean="0">
              <a:solidFill>
                <a:srgbClr val="265392"/>
              </a:solidFill>
            </a:endParaRPr>
          </a:p>
          <a:p>
            <a:r>
              <a:rPr lang="en-US" sz="2800" dirty="0" smtClean="0"/>
              <a:t>Preference for</a:t>
            </a:r>
            <a:r>
              <a:rPr lang="en-US" sz="2800" b="1" dirty="0" smtClean="0">
                <a:solidFill>
                  <a:srgbClr val="265392"/>
                </a:solidFill>
              </a:rPr>
              <a:t> internal recruitment</a:t>
            </a:r>
            <a:endParaRPr lang="en-US" sz="2800" dirty="0"/>
          </a:p>
          <a:p>
            <a:pPr lvl="1">
              <a:buFont typeface="Arial" pitchFamily="34" charset="0"/>
              <a:buChar char="»"/>
            </a:pPr>
            <a:r>
              <a:rPr lang="en-US" dirty="0"/>
              <a:t>T</a:t>
            </a:r>
            <a:r>
              <a:rPr lang="en-US" dirty="0" smtClean="0"/>
              <a:t>o reduce selection risk</a:t>
            </a:r>
          </a:p>
          <a:p>
            <a:pPr lvl="1">
              <a:buFont typeface="Arial" pitchFamily="34" charset="0"/>
              <a:buChar char="»"/>
            </a:pPr>
            <a:r>
              <a:rPr lang="en-US" dirty="0" smtClean="0"/>
              <a:t>To secure present &amp; past </a:t>
            </a:r>
            <a:r>
              <a:rPr lang="en-US" b="1" dirty="0" smtClean="0">
                <a:solidFill>
                  <a:srgbClr val="265392"/>
                </a:solidFill>
              </a:rPr>
              <a:t>human capital </a:t>
            </a:r>
            <a:r>
              <a:rPr lang="en-US" dirty="0" smtClean="0"/>
              <a:t>investments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64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Factors in expatriate selection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4" y="954224"/>
            <a:ext cx="7128792" cy="40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career couples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1400969"/>
          </a:xfrm>
        </p:spPr>
        <p:txBody>
          <a:bodyPr/>
          <a:lstStyle/>
          <a:p>
            <a:r>
              <a:rPr lang="en-US" dirty="0" smtClean="0"/>
              <a:t>IHRM solutions for</a:t>
            </a:r>
            <a:br>
              <a:rPr lang="en-US" dirty="0" smtClean="0"/>
            </a:br>
            <a:r>
              <a:rPr lang="en-US" dirty="0" smtClean="0"/>
              <a:t>dual career couples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52927" cy="4536504"/>
          </a:xfrm>
        </p:spPr>
        <p:txBody>
          <a:bodyPr/>
          <a:lstStyle/>
          <a:p>
            <a:r>
              <a:rPr lang="en-US" b="1" dirty="0" smtClean="0">
                <a:solidFill>
                  <a:srgbClr val="265392"/>
                </a:solidFill>
              </a:rPr>
              <a:t>Inter-firm networking</a:t>
            </a:r>
          </a:p>
          <a:p>
            <a:r>
              <a:rPr lang="en-US" b="1" dirty="0" smtClean="0">
                <a:solidFill>
                  <a:srgbClr val="265392"/>
                </a:solidFill>
              </a:rPr>
              <a:t>Job-hunting assistance</a:t>
            </a:r>
          </a:p>
          <a:p>
            <a:r>
              <a:rPr lang="en-US" b="1" dirty="0" smtClean="0">
                <a:solidFill>
                  <a:srgbClr val="265392"/>
                </a:solidFill>
              </a:rPr>
              <a:t>Intra-firm employment</a:t>
            </a:r>
          </a:p>
          <a:p>
            <a:endParaRPr lang="en-US" dirty="0"/>
          </a:p>
          <a:p>
            <a:r>
              <a:rPr lang="en-US" dirty="0" smtClean="0"/>
              <a:t>Language training, educational assistance</a:t>
            </a:r>
          </a:p>
          <a:p>
            <a:r>
              <a:rPr lang="en-US" dirty="0" smtClean="0"/>
              <a:t>Employer-sponsored work permits</a:t>
            </a:r>
          </a:p>
          <a:p>
            <a:r>
              <a:rPr lang="en-US" dirty="0" smtClean="0"/>
              <a:t>Career planning assistance</a:t>
            </a:r>
          </a:p>
        </p:txBody>
      </p:sp>
    </p:spTree>
    <p:extLst>
      <p:ext uri="{BB962C8B-B14F-4D97-AF65-F5344CB8AC3E}">
        <p14:creationId xmlns:p14="http://schemas.microsoft.com/office/powerpoint/2010/main" val="3948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68066" cy="848822"/>
          </a:xfrm>
        </p:spPr>
        <p:txBody>
          <a:bodyPr/>
          <a:lstStyle/>
          <a:p>
            <a:r>
              <a:rPr lang="en-US" dirty="0" smtClean="0"/>
              <a:t>Strategies for breaking the expatriate glass ceiling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12936"/>
            <a:ext cx="6217512" cy="52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baseline="0" dirty="0">
                <a:solidFill>
                  <a:schemeClr val="accent5"/>
                </a:solidFill>
                <a:latin typeface="+mj-lt"/>
                <a:cs typeface="Arial" charset="0"/>
              </a:rPr>
              <a:t>Global Expansion &amp; Orientations</a:t>
            </a:r>
          </a:p>
        </p:txBody>
      </p:sp>
      <p:sp>
        <p:nvSpPr>
          <p:cNvPr id="643075" name="Text Box 3"/>
          <p:cNvSpPr txBox="1">
            <a:spLocks noChangeArrowheads="1"/>
          </p:cNvSpPr>
          <p:nvPr/>
        </p:nvSpPr>
        <p:spPr bwMode="auto">
          <a:xfrm>
            <a:off x="309563" y="1017588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 baseline="0" dirty="0">
                <a:latin typeface="+mj-lt"/>
                <a:cs typeface="Arial" charset="0"/>
              </a:rPr>
              <a:t>Four Strategic Orientations:</a:t>
            </a:r>
          </a:p>
        </p:txBody>
      </p:sp>
      <p:sp>
        <p:nvSpPr>
          <p:cNvPr id="40964" name="Slide Number Placeholder 5"/>
          <p:cNvSpPr txBox="1">
            <a:spLocks/>
          </p:cNvSpPr>
          <p:nvPr/>
        </p:nvSpPr>
        <p:spPr bwMode="auto">
          <a:xfrm>
            <a:off x="290513" y="6524625"/>
            <a:ext cx="7016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en-US" sz="900" baseline="0">
                <a:solidFill>
                  <a:schemeClr val="bg1"/>
                </a:solidFill>
              </a:rPr>
              <a:t>Ch 5 -</a:t>
            </a:r>
            <a:fld id="{D345233C-EF5E-4F82-B0C7-1834EF53DA84}" type="slidenum">
              <a:rPr lang="en-US" altLang="en-US" sz="900" baseline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buSzTx/>
                <a:buFontTx/>
                <a:buNone/>
              </a:pPr>
              <a:t>3</a:t>
            </a:fld>
            <a:endParaRPr lang="en-US" altLang="en-US" sz="900" baseline="0">
              <a:solidFill>
                <a:schemeClr val="bg1"/>
              </a:solidFill>
            </a:endParaRPr>
          </a:p>
        </p:txBody>
      </p:sp>
      <p:sp>
        <p:nvSpPr>
          <p:cNvPr id="40965" name="Slide Number Placeholder 5"/>
          <p:cNvSpPr txBox="1">
            <a:spLocks/>
          </p:cNvSpPr>
          <p:nvPr/>
        </p:nvSpPr>
        <p:spPr bwMode="auto">
          <a:xfrm>
            <a:off x="1423988" y="6524625"/>
            <a:ext cx="280828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en-US" sz="900" baseline="0">
                <a:solidFill>
                  <a:schemeClr val="bg1"/>
                </a:solidFill>
              </a:rPr>
              <a:t>Copyright © 2011 Pearson Education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0966" name="Rectangle 2"/>
          <p:cNvSpPr>
            <a:spLocks noChangeArrowheads="1"/>
          </p:cNvSpPr>
          <p:nvPr/>
        </p:nvSpPr>
        <p:spPr bwMode="auto">
          <a:xfrm>
            <a:off x="381000" y="1495425"/>
            <a:ext cx="7924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500" b="1" baseline="0" dirty="0"/>
              <a:t>1. Ethnocentric: </a:t>
            </a:r>
          </a:p>
          <a:p>
            <a:r>
              <a:rPr lang="en-US" altLang="en-US" sz="1500" baseline="0" dirty="0"/>
              <a:t>- The </a:t>
            </a:r>
            <a:r>
              <a:rPr lang="en-US" altLang="en-US" sz="1500" baseline="0" dirty="0">
                <a:solidFill>
                  <a:srgbClr val="FF0000"/>
                </a:solidFill>
              </a:rPr>
              <a:t>key positions in the organization are filled with the employees of the parent country</a:t>
            </a:r>
            <a:r>
              <a:rPr lang="en-US" altLang="en-US" sz="1500" baseline="0" dirty="0"/>
              <a:t>. </a:t>
            </a:r>
          </a:p>
          <a:p>
            <a:r>
              <a:rPr lang="en-US" altLang="en-US" sz="1500" baseline="0" dirty="0"/>
              <a:t>- All the </a:t>
            </a:r>
            <a:r>
              <a:rPr lang="en-US" altLang="en-US" sz="1500" baseline="0" dirty="0">
                <a:solidFill>
                  <a:srgbClr val="FF0000"/>
                </a:solidFill>
              </a:rPr>
              <a:t>managerial decisions </a:t>
            </a:r>
            <a:r>
              <a:rPr lang="en-US" altLang="en-US" sz="1500" baseline="0" dirty="0"/>
              <a:t>viz. Mission, vision, objectives are formulated by the MNC’s at their headquarters, and the same is to be followed by the host company.</a:t>
            </a:r>
            <a:br>
              <a:rPr lang="en-US" altLang="en-US" sz="1500" baseline="0" dirty="0"/>
            </a:br>
            <a:r>
              <a:rPr lang="en-US" altLang="en-US" sz="1500" baseline="0" dirty="0"/>
              <a:t>- The staff of the parent country is best over the others, and also, they can better represent the interest of the headquarters.</a:t>
            </a:r>
            <a:br>
              <a:rPr lang="en-US" altLang="en-US" sz="1500" baseline="0" dirty="0"/>
            </a:br>
            <a:r>
              <a:rPr lang="en-US" altLang="en-US" sz="1500" baseline="0" dirty="0"/>
              <a:t/>
            </a:r>
            <a:br>
              <a:rPr lang="en-US" altLang="en-US" sz="1500" baseline="0" dirty="0"/>
            </a:br>
            <a:r>
              <a:rPr lang="en-US" altLang="en-US" sz="1500" b="1" baseline="0" dirty="0"/>
              <a:t>2. Polycentric: </a:t>
            </a:r>
            <a:r>
              <a:rPr lang="en-US" altLang="en-US" sz="1500" baseline="0" dirty="0"/>
              <a:t>The </a:t>
            </a:r>
            <a:r>
              <a:rPr lang="en-US" altLang="en-US" sz="1500" baseline="0" dirty="0">
                <a:solidFill>
                  <a:srgbClr val="FF0000"/>
                </a:solidFill>
              </a:rPr>
              <a:t>nationals of the host country are recruited </a:t>
            </a:r>
            <a:r>
              <a:rPr lang="en-US" altLang="en-US" sz="1500" baseline="0" dirty="0"/>
              <a:t>at the managerial positions to carry out the operations of the subsidiary company.</a:t>
            </a:r>
          </a:p>
          <a:p>
            <a:r>
              <a:rPr lang="en-US" altLang="en-US" sz="1500" b="1" baseline="0" dirty="0"/>
              <a:t/>
            </a:r>
            <a:br>
              <a:rPr lang="en-US" altLang="en-US" sz="1500" b="1" baseline="0" dirty="0"/>
            </a:br>
            <a:r>
              <a:rPr lang="en-US" altLang="en-US" sz="1500" b="1" baseline="0" dirty="0"/>
              <a:t>3. </a:t>
            </a:r>
            <a:r>
              <a:rPr lang="en-US" altLang="en-US" sz="1500" b="1" baseline="0" dirty="0" err="1"/>
              <a:t>Regiocentric</a:t>
            </a:r>
            <a:r>
              <a:rPr lang="en-US" altLang="en-US" sz="1500" b="1" baseline="0" dirty="0"/>
              <a:t>: </a:t>
            </a:r>
            <a:r>
              <a:rPr lang="en-US" altLang="en-US" sz="1500" baseline="0" dirty="0"/>
              <a:t>Firm accepts a </a:t>
            </a:r>
            <a:r>
              <a:rPr lang="en-US" altLang="en-US" sz="1500" baseline="0" dirty="0">
                <a:solidFill>
                  <a:srgbClr val="FF0000"/>
                </a:solidFill>
              </a:rPr>
              <a:t>regional marketing policy covering a group of countries which have comparable market characteristics</a:t>
            </a:r>
            <a:r>
              <a:rPr lang="en-US" altLang="en-US" sz="1500" baseline="0" dirty="0"/>
              <a:t>. Operational strategies are formulated on the basis of the entire region rather than individual countries.</a:t>
            </a:r>
          </a:p>
          <a:p>
            <a:r>
              <a:rPr lang="en-US" altLang="en-US" sz="1500" baseline="0" dirty="0"/>
              <a:t/>
            </a:r>
            <a:br>
              <a:rPr lang="en-US" altLang="en-US" sz="1500" baseline="0" dirty="0"/>
            </a:br>
            <a:r>
              <a:rPr lang="en-US" altLang="en-US" sz="1500" b="1" baseline="0" dirty="0"/>
              <a:t>4. Geocentric</a:t>
            </a:r>
            <a:r>
              <a:rPr lang="en-US" altLang="en-US" sz="1500" baseline="0" dirty="0"/>
              <a:t>: A company with </a:t>
            </a:r>
            <a:r>
              <a:rPr lang="en-US" altLang="en-US" sz="1500" baseline="0" dirty="0">
                <a:solidFill>
                  <a:srgbClr val="FF0000"/>
                </a:solidFill>
              </a:rPr>
              <a:t>offices in multiple nations that operates to achieve global objectives as well as local objectives.</a:t>
            </a:r>
          </a:p>
        </p:txBody>
      </p:sp>
    </p:spTree>
    <p:extLst>
      <p:ext uri="{BB962C8B-B14F-4D97-AF65-F5344CB8AC3E}">
        <p14:creationId xmlns:p14="http://schemas.microsoft.com/office/powerpoint/2010/main" val="20039018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Advantages &amp; disadvantages of using PCNs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5.1a</a:t>
            </a:r>
            <a:endParaRPr lang="en-US" dirty="0"/>
          </a:p>
        </p:txBody>
      </p:sp>
      <p:pic>
        <p:nvPicPr>
          <p:cNvPr id="4" name="Picture 3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8" y="1052736"/>
            <a:ext cx="9245916" cy="33378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63322" y="404664"/>
            <a:ext cx="1713334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Advantages &amp; disadvantages of using TCNs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5.1b</a:t>
            </a:r>
            <a:endParaRPr lang="en-US" dirty="0"/>
          </a:p>
        </p:txBody>
      </p:sp>
      <p:pic>
        <p:nvPicPr>
          <p:cNvPr id="4" name="Picture 3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8" y="1146719"/>
            <a:ext cx="9763970" cy="2714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63322" y="404664"/>
            <a:ext cx="1713334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Advantages &amp; disadvantages of using HCNs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5.1c</a:t>
            </a:r>
            <a:endParaRPr lang="en-US" dirty="0"/>
          </a:p>
        </p:txBody>
      </p:sp>
      <p:pic>
        <p:nvPicPr>
          <p:cNvPr id="4" name="Picture 3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7" y="1052736"/>
            <a:ext cx="8723186" cy="3672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63322" y="620688"/>
            <a:ext cx="1713334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Determinants of staffing choices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5.1</a:t>
            </a:r>
            <a:endParaRPr lang="en-US" dirty="0"/>
          </a:p>
        </p:txBody>
      </p:sp>
      <p:pic>
        <p:nvPicPr>
          <p:cNvPr id="4" name="Picture 3">
            <a:hlinkClick r:id="rId2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16661"/>
            <a:ext cx="6795255" cy="41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484784"/>
          </a:xfrm>
        </p:spPr>
        <p:txBody>
          <a:bodyPr/>
          <a:lstStyle/>
          <a:p>
            <a:r>
              <a:rPr lang="en-US" dirty="0"/>
              <a:t>Transferring staff for</a:t>
            </a:r>
            <a:br>
              <a:rPr lang="en-US" dirty="0"/>
            </a:br>
            <a:r>
              <a:rPr lang="en-US" dirty="0"/>
              <a:t>international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484784"/>
            <a:ext cx="8291264" cy="34953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544985"/>
          </a:xfrm>
        </p:spPr>
        <p:txBody>
          <a:bodyPr/>
          <a:lstStyle/>
          <a:p>
            <a:r>
              <a:rPr lang="en-US" dirty="0" smtClean="0"/>
              <a:t>Reasons for</a:t>
            </a:r>
            <a:br>
              <a:rPr lang="en-US" dirty="0" smtClean="0"/>
            </a:br>
            <a:r>
              <a:rPr lang="en-US" dirty="0" smtClean="0"/>
              <a:t>international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6085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265392"/>
                </a:solidFill>
              </a:rPr>
              <a:t>Position filling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lack of available skills </a:t>
            </a:r>
            <a:r>
              <a:rPr lang="en-US" sz="2800" dirty="0" smtClean="0">
                <a:sym typeface="Wingdings" pitchFamily="2" charset="2"/>
              </a:rPr>
              <a:t> PCN works abroad</a:t>
            </a:r>
            <a:endParaRPr lang="en-US" sz="2800" dirty="0" smtClean="0"/>
          </a:p>
          <a:p>
            <a:r>
              <a:rPr lang="en-US" sz="2800" dirty="0" smtClean="0"/>
              <a:t>Management development</a:t>
            </a:r>
            <a:br>
              <a:rPr lang="en-US" sz="2800" dirty="0" smtClean="0"/>
            </a:br>
            <a:r>
              <a:rPr lang="en-US" sz="2800" dirty="0" smtClean="0"/>
              <a:t>- training, development, common corp. values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b="1" dirty="0" smtClean="0">
                <a:solidFill>
                  <a:srgbClr val="265392"/>
                </a:solidFill>
              </a:rPr>
              <a:t>Organization development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- transfer of knowledge, competence, practices</a:t>
            </a:r>
            <a:br>
              <a:rPr lang="en-US" sz="2800" dirty="0" smtClean="0"/>
            </a:br>
            <a:r>
              <a:rPr lang="en-US" sz="2800" dirty="0" smtClean="0"/>
              <a:t>- exploit global market opportunities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624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12235</TotalTime>
  <Words>291</Words>
  <Application>Microsoft Office PowerPoint</Application>
  <PresentationFormat>On-screen Show (4:3)</PresentationFormat>
  <Paragraphs>89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Verdana</vt:lpstr>
      <vt:lpstr>Wingdings</vt:lpstr>
      <vt:lpstr>Office Theme</vt:lpstr>
      <vt:lpstr>Sourcing HR for Global Markets: STAFFING, RECRUITMENT &amp; SELECTION</vt:lpstr>
      <vt:lpstr>Staffing attitudes of internationalizing firms</vt:lpstr>
      <vt:lpstr>PowerPoint Presentation</vt:lpstr>
      <vt:lpstr>Table 5.1a</vt:lpstr>
      <vt:lpstr>Table 5.1b</vt:lpstr>
      <vt:lpstr>Table 5.1c</vt:lpstr>
      <vt:lpstr>Figure 5.1</vt:lpstr>
      <vt:lpstr>Transferring staff for international activities</vt:lpstr>
      <vt:lpstr>Reasons for international assignments</vt:lpstr>
      <vt:lpstr>Types of international assignments</vt:lpstr>
      <vt:lpstr>Table 5.2</vt:lpstr>
      <vt:lpstr>Roles of an expatriate</vt:lpstr>
      <vt:lpstr>Figure 5.2</vt:lpstr>
      <vt:lpstr>Factors that influence effectiveness of international assignments</vt:lpstr>
      <vt:lpstr>Role of non-expatriates</vt:lpstr>
      <vt:lpstr>Issues with international business travelers</vt:lpstr>
      <vt:lpstr>Role of inpatriates</vt:lpstr>
      <vt:lpstr>Drivers for recruiting &amp; transferring inpatriate mgrs.</vt:lpstr>
      <vt:lpstr>Recruitment &amp; selection of international managers</vt:lpstr>
      <vt:lpstr>International vs. domestic recruitment &amp; selection</vt:lpstr>
      <vt:lpstr>Selection criteria</vt:lpstr>
      <vt:lpstr>Figure 5.3</vt:lpstr>
      <vt:lpstr>Dual career couples</vt:lpstr>
      <vt:lpstr>IHRM solutions for dual career couples</vt:lpstr>
      <vt:lpstr>Table 5.6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Windows User</cp:lastModifiedBy>
  <cp:revision>437</cp:revision>
  <dcterms:created xsi:type="dcterms:W3CDTF">2011-07-28T14:21:34Z</dcterms:created>
  <dcterms:modified xsi:type="dcterms:W3CDTF">2016-11-02T07:48:06Z</dcterms:modified>
</cp:coreProperties>
</file>