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91" r:id="rId5"/>
    <p:sldId id="302" r:id="rId6"/>
    <p:sldId id="260" r:id="rId7"/>
    <p:sldId id="261" r:id="rId8"/>
    <p:sldId id="262" r:id="rId9"/>
    <p:sldId id="292" r:id="rId10"/>
    <p:sldId id="266" r:id="rId11"/>
    <p:sldId id="269" r:id="rId12"/>
    <p:sldId id="293" r:id="rId13"/>
    <p:sldId id="268" r:id="rId14"/>
    <p:sldId id="294" r:id="rId15"/>
    <p:sldId id="272" r:id="rId16"/>
    <p:sldId id="273" r:id="rId17"/>
    <p:sldId id="274" r:id="rId18"/>
    <p:sldId id="295" r:id="rId19"/>
    <p:sldId id="276" r:id="rId20"/>
    <p:sldId id="277" r:id="rId21"/>
    <p:sldId id="278" r:id="rId22"/>
    <p:sldId id="296" r:id="rId23"/>
    <p:sldId id="297" r:id="rId24"/>
    <p:sldId id="303" r:id="rId25"/>
    <p:sldId id="298" r:id="rId26"/>
    <p:sldId id="285" r:id="rId27"/>
    <p:sldId id="286" r:id="rId28"/>
    <p:sldId id="299" r:id="rId29"/>
    <p:sldId id="287" r:id="rId30"/>
    <p:sldId id="300" r:id="rId31"/>
    <p:sldId id="304" r:id="rId32"/>
    <p:sldId id="289" r:id="rId33"/>
    <p:sldId id="290" r:id="rId34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ing Ventures" initials="L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CC"/>
    <a:srgbClr val="FF6600"/>
    <a:srgbClr val="013C7D"/>
    <a:srgbClr val="4F79FF"/>
    <a:srgbClr val="0152AB"/>
    <a:srgbClr val="014EAB"/>
    <a:srgbClr val="DE129A"/>
    <a:srgbClr val="006699"/>
    <a:srgbClr val="043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833" autoAdjust="0"/>
  </p:normalViewPr>
  <p:slideViewPr>
    <p:cSldViewPr>
      <p:cViewPr varScale="1">
        <p:scale>
          <a:sx n="70" d="100"/>
          <a:sy n="70" d="100"/>
        </p:scale>
        <p:origin x="1224" y="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2-15T15:26:55.225" idx="1">
    <p:pos x="10" y="10"/>
    <p:text>picture is already the best wrt queuing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FF35A-054D-394F-B74E-94078A7B25B5}" type="doc">
      <dgm:prSet loTypeId="urn:microsoft.com/office/officeart/2005/8/layout/lProcess3" loCatId="process" qsTypeId="urn:microsoft.com/office/officeart/2005/8/quickstyle/simple4" qsCatId="simple" csTypeId="urn:microsoft.com/office/officeart/2005/8/colors/colorful4" csCatId="colorful" phldr="1"/>
      <dgm:spPr/>
    </dgm:pt>
    <dgm:pt modelId="{91BAE4EC-BA77-3745-AB16-2A4CC4676930}">
      <dgm:prSet phldrT="[Text]" custT="1"/>
      <dgm:spPr/>
      <dgm:t>
        <a:bodyPr/>
        <a:lstStyle/>
        <a:p>
          <a:r>
            <a:rPr lang="en-US" sz="2200" b="1" dirty="0" smtClean="0"/>
            <a:t>Excess demand</a:t>
          </a:r>
          <a:endParaRPr lang="en-US" sz="2200" b="1" dirty="0"/>
        </a:p>
      </dgm:t>
    </dgm:pt>
    <dgm:pt modelId="{BDAF976C-D3D5-1E4B-8FFB-D0518B47E2F1}" type="parTrans" cxnId="{F3A4D000-C9E2-494D-8EBE-6CE02FC85436}">
      <dgm:prSet/>
      <dgm:spPr/>
      <dgm:t>
        <a:bodyPr/>
        <a:lstStyle/>
        <a:p>
          <a:endParaRPr lang="en-US"/>
        </a:p>
      </dgm:t>
    </dgm:pt>
    <dgm:pt modelId="{C9BF6F1C-CF6D-5E40-AC72-DC198C38AD88}" type="sibTrans" cxnId="{F3A4D000-C9E2-494D-8EBE-6CE02FC85436}">
      <dgm:prSet/>
      <dgm:spPr/>
      <dgm:t>
        <a:bodyPr/>
        <a:lstStyle/>
        <a:p>
          <a:endParaRPr lang="en-US"/>
        </a:p>
      </dgm:t>
    </dgm:pt>
    <dgm:pt modelId="{84768475-4EAC-FE4C-B1BA-DF2DA4EA24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Too much demand relative to maximum capacity </a:t>
          </a:r>
        </a:p>
      </dgm:t>
    </dgm:pt>
    <dgm:pt modelId="{ED0CA63B-F35B-304E-9F24-5E2F02989BA0}" type="parTrans" cxnId="{D529BEFF-6EDD-7A48-92C4-1663C53540D7}">
      <dgm:prSet/>
      <dgm:spPr/>
      <dgm:t>
        <a:bodyPr/>
        <a:lstStyle/>
        <a:p>
          <a:endParaRPr lang="en-US"/>
        </a:p>
      </dgm:t>
    </dgm:pt>
    <dgm:pt modelId="{76535E57-1EDC-AC43-80A4-C4A630B71C25}" type="sibTrans" cxnId="{D529BEFF-6EDD-7A48-92C4-1663C53540D7}">
      <dgm:prSet/>
      <dgm:spPr/>
      <dgm:t>
        <a:bodyPr/>
        <a:lstStyle/>
        <a:p>
          <a:endParaRPr lang="en-US"/>
        </a:p>
      </dgm:t>
    </dgm:pt>
    <dgm:pt modelId="{7C32B2B1-B4F6-3D4B-857D-F74C6A65E5F9}">
      <dgm:prSet custT="1"/>
      <dgm:spPr/>
      <dgm:t>
        <a:bodyPr/>
        <a:lstStyle/>
        <a:p>
          <a:r>
            <a:rPr lang="en-US" sz="2200" b="1" dirty="0" smtClean="0"/>
            <a:t>Demand exceeds optimum capacity</a:t>
          </a:r>
        </a:p>
      </dgm:t>
    </dgm:pt>
    <dgm:pt modelId="{579ABBFA-F840-5748-920B-2F69EB09D832}" type="parTrans" cxnId="{EEA0AF28-EC40-DA44-8305-A6B8C1308F0B}">
      <dgm:prSet/>
      <dgm:spPr/>
      <dgm:t>
        <a:bodyPr/>
        <a:lstStyle/>
        <a:p>
          <a:endParaRPr lang="en-US"/>
        </a:p>
      </dgm:t>
    </dgm:pt>
    <dgm:pt modelId="{E08D422D-F5A9-214B-A568-9FDB98EB1E77}" type="sibTrans" cxnId="{EEA0AF28-EC40-DA44-8305-A6B8C1308F0B}">
      <dgm:prSet/>
      <dgm:spPr/>
      <dgm:t>
        <a:bodyPr/>
        <a:lstStyle/>
        <a:p>
          <a:endParaRPr lang="en-US"/>
        </a:p>
      </dgm:t>
    </dgm:pt>
    <dgm:pt modelId="{037CC581-BB3B-304A-863B-83FD102717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Service quality is perceived to have deteriorated</a:t>
          </a:r>
        </a:p>
      </dgm:t>
    </dgm:pt>
    <dgm:pt modelId="{8B121016-B6EB-6440-AC92-F97DC171274A}" type="parTrans" cxnId="{2DCFD14A-5B59-7E43-9080-F242D84AC1EE}">
      <dgm:prSet/>
      <dgm:spPr/>
      <dgm:t>
        <a:bodyPr/>
        <a:lstStyle/>
        <a:p>
          <a:endParaRPr lang="en-US"/>
        </a:p>
      </dgm:t>
    </dgm:pt>
    <dgm:pt modelId="{9CC2C471-86B5-F744-8CB0-9FD8F9580097}" type="sibTrans" cxnId="{2DCFD14A-5B59-7E43-9080-F242D84AC1EE}">
      <dgm:prSet/>
      <dgm:spPr/>
      <dgm:t>
        <a:bodyPr/>
        <a:lstStyle/>
        <a:p>
          <a:endParaRPr lang="en-US"/>
        </a:p>
      </dgm:t>
    </dgm:pt>
    <dgm:pt modelId="{5DF1C273-D1B0-6B4E-8FE3-1782EC37F1DB}">
      <dgm:prSet custT="1"/>
      <dgm:spPr/>
      <dgm:t>
        <a:bodyPr/>
        <a:lstStyle/>
        <a:p>
          <a:r>
            <a:rPr lang="en-US" sz="2200" b="1" dirty="0" smtClean="0"/>
            <a:t>Optimum</a:t>
          </a:r>
          <a:r>
            <a:rPr lang="en-US" sz="2200" dirty="0" smtClean="0"/>
            <a:t> </a:t>
          </a:r>
          <a:r>
            <a:rPr lang="en-US" sz="2200" b="1" dirty="0" smtClean="0"/>
            <a:t>capacity</a:t>
          </a:r>
        </a:p>
      </dgm:t>
    </dgm:pt>
    <dgm:pt modelId="{70080267-9861-1345-AB37-AFEC426130C5}" type="parTrans" cxnId="{3CC86562-DC43-1C43-980B-E4572D758663}">
      <dgm:prSet/>
      <dgm:spPr/>
      <dgm:t>
        <a:bodyPr/>
        <a:lstStyle/>
        <a:p>
          <a:endParaRPr lang="en-US"/>
        </a:p>
      </dgm:t>
    </dgm:pt>
    <dgm:pt modelId="{83A0EE69-1659-4140-8CCE-F294ADF5B2BE}" type="sibTrans" cxnId="{3CC86562-DC43-1C43-980B-E4572D758663}">
      <dgm:prSet/>
      <dgm:spPr/>
      <dgm:t>
        <a:bodyPr/>
        <a:lstStyle/>
        <a:p>
          <a:endParaRPr lang="en-US"/>
        </a:p>
      </dgm:t>
    </dgm:pt>
    <dgm:pt modelId="{9C45E724-4463-0C47-B80C-3EC386A36F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Staff is not overworked and customers receive good service</a:t>
          </a:r>
        </a:p>
      </dgm:t>
    </dgm:pt>
    <dgm:pt modelId="{E6518765-B728-2445-BF5B-B419A8FC072D}" type="parTrans" cxnId="{C58C5165-F9EE-064F-97BB-D68E41239CA8}">
      <dgm:prSet/>
      <dgm:spPr/>
      <dgm:t>
        <a:bodyPr/>
        <a:lstStyle/>
        <a:p>
          <a:endParaRPr lang="en-US"/>
        </a:p>
      </dgm:t>
    </dgm:pt>
    <dgm:pt modelId="{137F420E-BF9D-1E4C-BBAA-1348B7681CCE}" type="sibTrans" cxnId="{C58C5165-F9EE-064F-97BB-D68E41239CA8}">
      <dgm:prSet/>
      <dgm:spPr/>
      <dgm:t>
        <a:bodyPr/>
        <a:lstStyle/>
        <a:p>
          <a:endParaRPr lang="en-US"/>
        </a:p>
      </dgm:t>
    </dgm:pt>
    <dgm:pt modelId="{905E4D6D-95C0-7049-9D3A-72C464296B0D}">
      <dgm:prSet custT="1"/>
      <dgm:spPr/>
      <dgm:t>
        <a:bodyPr/>
        <a:lstStyle/>
        <a:p>
          <a:r>
            <a:rPr lang="en-US" sz="2200" b="1" dirty="0" smtClean="0"/>
            <a:t>Excess capacity </a:t>
          </a:r>
        </a:p>
      </dgm:t>
    </dgm:pt>
    <dgm:pt modelId="{4B98BB72-5E32-2740-BAE2-9ECF546C8F26}" type="parTrans" cxnId="{6BB1C610-E321-6441-BD5B-FAB76E30BFDB}">
      <dgm:prSet/>
      <dgm:spPr/>
      <dgm:t>
        <a:bodyPr/>
        <a:lstStyle/>
        <a:p>
          <a:endParaRPr lang="en-US"/>
        </a:p>
      </dgm:t>
    </dgm:pt>
    <dgm:pt modelId="{43AD25D3-4646-DD4C-950E-84E08BC7EC17}" type="sibTrans" cxnId="{6BB1C610-E321-6441-BD5B-FAB76E30BFDB}">
      <dgm:prSet/>
      <dgm:spPr/>
      <dgm:t>
        <a:bodyPr/>
        <a:lstStyle/>
        <a:p>
          <a:endParaRPr lang="en-US"/>
        </a:p>
      </dgm:t>
    </dgm:pt>
    <dgm:pt modelId="{4C772A77-7234-5540-9936-9A12DFC18A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/>
            <a:t>Too much capacity relative to demand</a:t>
          </a:r>
          <a:endParaRPr lang="en-US" sz="2000" dirty="0"/>
        </a:p>
      </dgm:t>
    </dgm:pt>
    <dgm:pt modelId="{F1A99555-5A02-3447-AAB3-058E4FB22074}" type="parTrans" cxnId="{C1B72AF0-115C-194D-AEC3-24B375D42820}">
      <dgm:prSet/>
      <dgm:spPr/>
      <dgm:t>
        <a:bodyPr/>
        <a:lstStyle/>
        <a:p>
          <a:endParaRPr lang="en-US"/>
        </a:p>
      </dgm:t>
    </dgm:pt>
    <dgm:pt modelId="{068EFFF9-A77F-2E48-BC50-8BC7054F56AC}" type="sibTrans" cxnId="{C1B72AF0-115C-194D-AEC3-24B375D42820}">
      <dgm:prSet/>
      <dgm:spPr/>
      <dgm:t>
        <a:bodyPr/>
        <a:lstStyle/>
        <a:p>
          <a:endParaRPr lang="en-US"/>
        </a:p>
      </dgm:t>
    </dgm:pt>
    <dgm:pt modelId="{FCB8BE5A-5774-B14C-9128-A76D8419AF1F}" type="pres">
      <dgm:prSet presAssocID="{E6BFF35A-054D-394F-B74E-94078A7B25B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A1E4F38-5C47-7847-AB80-13A3D18B9654}" type="pres">
      <dgm:prSet presAssocID="{91BAE4EC-BA77-3745-AB16-2A4CC4676930}" presName="horFlow" presStyleCnt="0"/>
      <dgm:spPr/>
    </dgm:pt>
    <dgm:pt modelId="{6B5FA899-0420-C445-8DE2-2B08535338C2}" type="pres">
      <dgm:prSet presAssocID="{91BAE4EC-BA77-3745-AB16-2A4CC4676930}" presName="bigChev" presStyleLbl="node1" presStyleIdx="0" presStyleCnt="4"/>
      <dgm:spPr/>
      <dgm:t>
        <a:bodyPr/>
        <a:lstStyle/>
        <a:p>
          <a:endParaRPr lang="en-US"/>
        </a:p>
      </dgm:t>
    </dgm:pt>
    <dgm:pt modelId="{EFF7A048-74DE-CC49-9D57-E826A4BDEA35}" type="pres">
      <dgm:prSet presAssocID="{ED0CA63B-F35B-304E-9F24-5E2F02989BA0}" presName="parTrans" presStyleCnt="0"/>
      <dgm:spPr/>
    </dgm:pt>
    <dgm:pt modelId="{C736AD02-4DE8-F849-8688-32AFCE1A13D4}" type="pres">
      <dgm:prSet presAssocID="{84768475-4EAC-FE4C-B1BA-DF2DA4EA2451}" presName="node" presStyleLbl="alignAccFollowNode1" presStyleIdx="0" presStyleCnt="4" custScaleX="248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1E5D-8B5F-2F4E-A58F-06A23911983C}" type="pres">
      <dgm:prSet presAssocID="{91BAE4EC-BA77-3745-AB16-2A4CC4676930}" presName="vSp" presStyleCnt="0"/>
      <dgm:spPr/>
    </dgm:pt>
    <dgm:pt modelId="{146B33D9-4169-1E42-AE33-18C31185A93F}" type="pres">
      <dgm:prSet presAssocID="{7C32B2B1-B4F6-3D4B-857D-F74C6A65E5F9}" presName="horFlow" presStyleCnt="0"/>
      <dgm:spPr/>
    </dgm:pt>
    <dgm:pt modelId="{8FABBFB5-7ACA-5945-BCEE-728C13C1D4AA}" type="pres">
      <dgm:prSet presAssocID="{7C32B2B1-B4F6-3D4B-857D-F74C6A65E5F9}" presName="bigChev" presStyleLbl="node1" presStyleIdx="1" presStyleCnt="4"/>
      <dgm:spPr/>
      <dgm:t>
        <a:bodyPr/>
        <a:lstStyle/>
        <a:p>
          <a:endParaRPr lang="en-US"/>
        </a:p>
      </dgm:t>
    </dgm:pt>
    <dgm:pt modelId="{0802EFF8-509F-454B-93DE-4F443D594AEB}" type="pres">
      <dgm:prSet presAssocID="{8B121016-B6EB-6440-AC92-F97DC171274A}" presName="parTrans" presStyleCnt="0"/>
      <dgm:spPr/>
    </dgm:pt>
    <dgm:pt modelId="{4EC736CC-B66B-6F43-898C-5BC8F7552530}" type="pres">
      <dgm:prSet presAssocID="{037CC581-BB3B-304A-863B-83FD102717ED}" presName="node" presStyleLbl="alignAccFollowNode1" presStyleIdx="1" presStyleCnt="4" custScaleX="244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DE3FB-2573-964A-9F36-BAF920EADA16}" type="pres">
      <dgm:prSet presAssocID="{7C32B2B1-B4F6-3D4B-857D-F74C6A65E5F9}" presName="vSp" presStyleCnt="0"/>
      <dgm:spPr/>
    </dgm:pt>
    <dgm:pt modelId="{ADBF0A6B-FDCF-E94C-86A8-069978B8391F}" type="pres">
      <dgm:prSet presAssocID="{5DF1C273-D1B0-6B4E-8FE3-1782EC37F1DB}" presName="horFlow" presStyleCnt="0"/>
      <dgm:spPr/>
    </dgm:pt>
    <dgm:pt modelId="{196A89BE-8F40-C34D-AE04-ADCE96C1BB76}" type="pres">
      <dgm:prSet presAssocID="{5DF1C273-D1B0-6B4E-8FE3-1782EC37F1DB}" presName="bigChev" presStyleLbl="node1" presStyleIdx="2" presStyleCnt="4"/>
      <dgm:spPr/>
      <dgm:t>
        <a:bodyPr/>
        <a:lstStyle/>
        <a:p>
          <a:endParaRPr lang="en-US"/>
        </a:p>
      </dgm:t>
    </dgm:pt>
    <dgm:pt modelId="{5865663A-A898-5043-BC97-375B26019F18}" type="pres">
      <dgm:prSet presAssocID="{E6518765-B728-2445-BF5B-B419A8FC072D}" presName="parTrans" presStyleCnt="0"/>
      <dgm:spPr/>
    </dgm:pt>
    <dgm:pt modelId="{100BA426-43EA-8745-B9C3-DF502F66F2DB}" type="pres">
      <dgm:prSet presAssocID="{9C45E724-4463-0C47-B80C-3EC386A36FBA}" presName="node" presStyleLbl="alignAccFollowNode1" presStyleIdx="2" presStyleCnt="4" custScaleX="246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08862-6F48-0B4C-943C-61CD9790A45E}" type="pres">
      <dgm:prSet presAssocID="{5DF1C273-D1B0-6B4E-8FE3-1782EC37F1DB}" presName="vSp" presStyleCnt="0"/>
      <dgm:spPr/>
    </dgm:pt>
    <dgm:pt modelId="{0CB60656-13A7-CC45-BA8F-94B9605F73FB}" type="pres">
      <dgm:prSet presAssocID="{905E4D6D-95C0-7049-9D3A-72C464296B0D}" presName="horFlow" presStyleCnt="0"/>
      <dgm:spPr/>
    </dgm:pt>
    <dgm:pt modelId="{029E0B3B-4FA5-144C-8256-00333F7EDB01}" type="pres">
      <dgm:prSet presAssocID="{905E4D6D-95C0-7049-9D3A-72C464296B0D}" presName="bigChev" presStyleLbl="node1" presStyleIdx="3" presStyleCnt="4"/>
      <dgm:spPr/>
      <dgm:t>
        <a:bodyPr/>
        <a:lstStyle/>
        <a:p>
          <a:endParaRPr lang="en-US"/>
        </a:p>
      </dgm:t>
    </dgm:pt>
    <dgm:pt modelId="{DBF0EA24-5706-7943-90C2-0D4C65AA0274}" type="pres">
      <dgm:prSet presAssocID="{F1A99555-5A02-3447-AAB3-058E4FB22074}" presName="parTrans" presStyleCnt="0"/>
      <dgm:spPr/>
    </dgm:pt>
    <dgm:pt modelId="{589022C2-53A4-F447-B90E-8A8D5981E3C3}" type="pres">
      <dgm:prSet presAssocID="{4C772A77-7234-5540-9936-9A12DFC18AD5}" presName="node" presStyleLbl="alignAccFollowNode1" presStyleIdx="3" presStyleCnt="4" custScaleX="248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493396-2BEE-AA4C-96F2-3A0A7243B923}" type="presOf" srcId="{84768475-4EAC-FE4C-B1BA-DF2DA4EA2451}" destId="{C736AD02-4DE8-F849-8688-32AFCE1A13D4}" srcOrd="0" destOrd="0" presId="urn:microsoft.com/office/officeart/2005/8/layout/lProcess3"/>
    <dgm:cxn modelId="{E2625A31-03C8-1A44-B067-18BD2C412364}" type="presOf" srcId="{037CC581-BB3B-304A-863B-83FD102717ED}" destId="{4EC736CC-B66B-6F43-898C-5BC8F7552530}" srcOrd="0" destOrd="0" presId="urn:microsoft.com/office/officeart/2005/8/layout/lProcess3"/>
    <dgm:cxn modelId="{3CC86562-DC43-1C43-980B-E4572D758663}" srcId="{E6BFF35A-054D-394F-B74E-94078A7B25B5}" destId="{5DF1C273-D1B0-6B4E-8FE3-1782EC37F1DB}" srcOrd="2" destOrd="0" parTransId="{70080267-9861-1345-AB37-AFEC426130C5}" sibTransId="{83A0EE69-1659-4140-8CCE-F294ADF5B2BE}"/>
    <dgm:cxn modelId="{76B34BFE-1332-3642-A3B0-06324C13485B}" type="presOf" srcId="{4C772A77-7234-5540-9936-9A12DFC18AD5}" destId="{589022C2-53A4-F447-B90E-8A8D5981E3C3}" srcOrd="0" destOrd="0" presId="urn:microsoft.com/office/officeart/2005/8/layout/lProcess3"/>
    <dgm:cxn modelId="{641FC3AA-E803-AC42-8BE2-2795FFAEE7B8}" type="presOf" srcId="{905E4D6D-95C0-7049-9D3A-72C464296B0D}" destId="{029E0B3B-4FA5-144C-8256-00333F7EDB01}" srcOrd="0" destOrd="0" presId="urn:microsoft.com/office/officeart/2005/8/layout/lProcess3"/>
    <dgm:cxn modelId="{FAA29A78-4F54-394A-AEC3-E21734029FF3}" type="presOf" srcId="{E6BFF35A-054D-394F-B74E-94078A7B25B5}" destId="{FCB8BE5A-5774-B14C-9128-A76D8419AF1F}" srcOrd="0" destOrd="0" presId="urn:microsoft.com/office/officeart/2005/8/layout/lProcess3"/>
    <dgm:cxn modelId="{5A42C0CD-ADF1-BF4F-8B94-EF7C60A94844}" type="presOf" srcId="{9C45E724-4463-0C47-B80C-3EC386A36FBA}" destId="{100BA426-43EA-8745-B9C3-DF502F66F2DB}" srcOrd="0" destOrd="0" presId="urn:microsoft.com/office/officeart/2005/8/layout/lProcess3"/>
    <dgm:cxn modelId="{D529BEFF-6EDD-7A48-92C4-1663C53540D7}" srcId="{91BAE4EC-BA77-3745-AB16-2A4CC4676930}" destId="{84768475-4EAC-FE4C-B1BA-DF2DA4EA2451}" srcOrd="0" destOrd="0" parTransId="{ED0CA63B-F35B-304E-9F24-5E2F02989BA0}" sibTransId="{76535E57-1EDC-AC43-80A4-C4A630B71C25}"/>
    <dgm:cxn modelId="{F7C9C345-3D32-CB45-8E21-6DA11EBF08E7}" type="presOf" srcId="{5DF1C273-D1B0-6B4E-8FE3-1782EC37F1DB}" destId="{196A89BE-8F40-C34D-AE04-ADCE96C1BB76}" srcOrd="0" destOrd="0" presId="urn:microsoft.com/office/officeart/2005/8/layout/lProcess3"/>
    <dgm:cxn modelId="{F3A4D000-C9E2-494D-8EBE-6CE02FC85436}" srcId="{E6BFF35A-054D-394F-B74E-94078A7B25B5}" destId="{91BAE4EC-BA77-3745-AB16-2A4CC4676930}" srcOrd="0" destOrd="0" parTransId="{BDAF976C-D3D5-1E4B-8FFB-D0518B47E2F1}" sibTransId="{C9BF6F1C-CF6D-5E40-AC72-DC198C38AD88}"/>
    <dgm:cxn modelId="{EEA0AF28-EC40-DA44-8305-A6B8C1308F0B}" srcId="{E6BFF35A-054D-394F-B74E-94078A7B25B5}" destId="{7C32B2B1-B4F6-3D4B-857D-F74C6A65E5F9}" srcOrd="1" destOrd="0" parTransId="{579ABBFA-F840-5748-920B-2F69EB09D832}" sibTransId="{E08D422D-F5A9-214B-A568-9FDB98EB1E77}"/>
    <dgm:cxn modelId="{6BB1C610-E321-6441-BD5B-FAB76E30BFDB}" srcId="{E6BFF35A-054D-394F-B74E-94078A7B25B5}" destId="{905E4D6D-95C0-7049-9D3A-72C464296B0D}" srcOrd="3" destOrd="0" parTransId="{4B98BB72-5E32-2740-BAE2-9ECF546C8F26}" sibTransId="{43AD25D3-4646-DD4C-950E-84E08BC7EC17}"/>
    <dgm:cxn modelId="{F73572D9-1E54-6045-BB42-CE1A302EFE9A}" type="presOf" srcId="{7C32B2B1-B4F6-3D4B-857D-F74C6A65E5F9}" destId="{8FABBFB5-7ACA-5945-BCEE-728C13C1D4AA}" srcOrd="0" destOrd="0" presId="urn:microsoft.com/office/officeart/2005/8/layout/lProcess3"/>
    <dgm:cxn modelId="{C1B72AF0-115C-194D-AEC3-24B375D42820}" srcId="{905E4D6D-95C0-7049-9D3A-72C464296B0D}" destId="{4C772A77-7234-5540-9936-9A12DFC18AD5}" srcOrd="0" destOrd="0" parTransId="{F1A99555-5A02-3447-AAB3-058E4FB22074}" sibTransId="{068EFFF9-A77F-2E48-BC50-8BC7054F56AC}"/>
    <dgm:cxn modelId="{F80777A5-DF43-B14D-BB47-C8A7AE5D7427}" type="presOf" srcId="{91BAE4EC-BA77-3745-AB16-2A4CC4676930}" destId="{6B5FA899-0420-C445-8DE2-2B08535338C2}" srcOrd="0" destOrd="0" presId="urn:microsoft.com/office/officeart/2005/8/layout/lProcess3"/>
    <dgm:cxn modelId="{2DCFD14A-5B59-7E43-9080-F242D84AC1EE}" srcId="{7C32B2B1-B4F6-3D4B-857D-F74C6A65E5F9}" destId="{037CC581-BB3B-304A-863B-83FD102717ED}" srcOrd="0" destOrd="0" parTransId="{8B121016-B6EB-6440-AC92-F97DC171274A}" sibTransId="{9CC2C471-86B5-F744-8CB0-9FD8F9580097}"/>
    <dgm:cxn modelId="{C58C5165-F9EE-064F-97BB-D68E41239CA8}" srcId="{5DF1C273-D1B0-6B4E-8FE3-1782EC37F1DB}" destId="{9C45E724-4463-0C47-B80C-3EC386A36FBA}" srcOrd="0" destOrd="0" parTransId="{E6518765-B728-2445-BF5B-B419A8FC072D}" sibTransId="{137F420E-BF9D-1E4C-BBAA-1348B7681CCE}"/>
    <dgm:cxn modelId="{D7729284-46CF-B849-AF01-5A43BDAF923B}" type="presParOf" srcId="{FCB8BE5A-5774-B14C-9128-A76D8419AF1F}" destId="{FA1E4F38-5C47-7847-AB80-13A3D18B9654}" srcOrd="0" destOrd="0" presId="urn:microsoft.com/office/officeart/2005/8/layout/lProcess3"/>
    <dgm:cxn modelId="{1F412B7B-A4D7-6546-88F9-E9A18BB0D6F8}" type="presParOf" srcId="{FA1E4F38-5C47-7847-AB80-13A3D18B9654}" destId="{6B5FA899-0420-C445-8DE2-2B08535338C2}" srcOrd="0" destOrd="0" presId="urn:microsoft.com/office/officeart/2005/8/layout/lProcess3"/>
    <dgm:cxn modelId="{6B4AA7CC-8A4C-704B-8825-86E5B3C7AA9D}" type="presParOf" srcId="{FA1E4F38-5C47-7847-AB80-13A3D18B9654}" destId="{EFF7A048-74DE-CC49-9D57-E826A4BDEA35}" srcOrd="1" destOrd="0" presId="urn:microsoft.com/office/officeart/2005/8/layout/lProcess3"/>
    <dgm:cxn modelId="{2DEFCA5E-CF77-DD4F-B82B-1B8D31705C77}" type="presParOf" srcId="{FA1E4F38-5C47-7847-AB80-13A3D18B9654}" destId="{C736AD02-4DE8-F849-8688-32AFCE1A13D4}" srcOrd="2" destOrd="0" presId="urn:microsoft.com/office/officeart/2005/8/layout/lProcess3"/>
    <dgm:cxn modelId="{1F2211D6-7558-5743-804A-3215F2504B30}" type="presParOf" srcId="{FCB8BE5A-5774-B14C-9128-A76D8419AF1F}" destId="{63BE1E5D-8B5F-2F4E-A58F-06A23911983C}" srcOrd="1" destOrd="0" presId="urn:microsoft.com/office/officeart/2005/8/layout/lProcess3"/>
    <dgm:cxn modelId="{3374312A-F759-D648-9EF1-87D816DE34A2}" type="presParOf" srcId="{FCB8BE5A-5774-B14C-9128-A76D8419AF1F}" destId="{146B33D9-4169-1E42-AE33-18C31185A93F}" srcOrd="2" destOrd="0" presId="urn:microsoft.com/office/officeart/2005/8/layout/lProcess3"/>
    <dgm:cxn modelId="{865CEDD3-8D41-274A-BE71-870A9C9E2548}" type="presParOf" srcId="{146B33D9-4169-1E42-AE33-18C31185A93F}" destId="{8FABBFB5-7ACA-5945-BCEE-728C13C1D4AA}" srcOrd="0" destOrd="0" presId="urn:microsoft.com/office/officeart/2005/8/layout/lProcess3"/>
    <dgm:cxn modelId="{C732E368-57DE-5F47-96C1-75CED918C4F1}" type="presParOf" srcId="{146B33D9-4169-1E42-AE33-18C31185A93F}" destId="{0802EFF8-509F-454B-93DE-4F443D594AEB}" srcOrd="1" destOrd="0" presId="urn:microsoft.com/office/officeart/2005/8/layout/lProcess3"/>
    <dgm:cxn modelId="{3D5F62D7-11E4-E344-B1D2-AB0511A051BD}" type="presParOf" srcId="{146B33D9-4169-1E42-AE33-18C31185A93F}" destId="{4EC736CC-B66B-6F43-898C-5BC8F7552530}" srcOrd="2" destOrd="0" presId="urn:microsoft.com/office/officeart/2005/8/layout/lProcess3"/>
    <dgm:cxn modelId="{80E2BBB6-35A1-6A4B-9763-14C107F3FA01}" type="presParOf" srcId="{FCB8BE5A-5774-B14C-9128-A76D8419AF1F}" destId="{672DE3FB-2573-964A-9F36-BAF920EADA16}" srcOrd="3" destOrd="0" presId="urn:microsoft.com/office/officeart/2005/8/layout/lProcess3"/>
    <dgm:cxn modelId="{40BBC034-1D31-CB4A-92A1-B0C61BC6A540}" type="presParOf" srcId="{FCB8BE5A-5774-B14C-9128-A76D8419AF1F}" destId="{ADBF0A6B-FDCF-E94C-86A8-069978B8391F}" srcOrd="4" destOrd="0" presId="urn:microsoft.com/office/officeart/2005/8/layout/lProcess3"/>
    <dgm:cxn modelId="{17CFEC93-5D0D-394C-9EE0-F249761EF36D}" type="presParOf" srcId="{ADBF0A6B-FDCF-E94C-86A8-069978B8391F}" destId="{196A89BE-8F40-C34D-AE04-ADCE96C1BB76}" srcOrd="0" destOrd="0" presId="urn:microsoft.com/office/officeart/2005/8/layout/lProcess3"/>
    <dgm:cxn modelId="{5E116AA2-E534-F242-9DFF-BDF65D8D1F42}" type="presParOf" srcId="{ADBF0A6B-FDCF-E94C-86A8-069978B8391F}" destId="{5865663A-A898-5043-BC97-375B26019F18}" srcOrd="1" destOrd="0" presId="urn:microsoft.com/office/officeart/2005/8/layout/lProcess3"/>
    <dgm:cxn modelId="{D052AB72-8C56-8F41-8EA5-954BFF92C253}" type="presParOf" srcId="{ADBF0A6B-FDCF-E94C-86A8-069978B8391F}" destId="{100BA426-43EA-8745-B9C3-DF502F66F2DB}" srcOrd="2" destOrd="0" presId="urn:microsoft.com/office/officeart/2005/8/layout/lProcess3"/>
    <dgm:cxn modelId="{F812AD0B-BA62-9D41-9688-CEB892A0A3C2}" type="presParOf" srcId="{FCB8BE5A-5774-B14C-9128-A76D8419AF1F}" destId="{46208862-6F48-0B4C-943C-61CD9790A45E}" srcOrd="5" destOrd="0" presId="urn:microsoft.com/office/officeart/2005/8/layout/lProcess3"/>
    <dgm:cxn modelId="{27FDFB14-4E6E-2F43-9CE1-D60A3CE19B02}" type="presParOf" srcId="{FCB8BE5A-5774-B14C-9128-A76D8419AF1F}" destId="{0CB60656-13A7-CC45-BA8F-94B9605F73FB}" srcOrd="6" destOrd="0" presId="urn:microsoft.com/office/officeart/2005/8/layout/lProcess3"/>
    <dgm:cxn modelId="{167DE27A-F7B5-0347-8EEB-2B1405547436}" type="presParOf" srcId="{0CB60656-13A7-CC45-BA8F-94B9605F73FB}" destId="{029E0B3B-4FA5-144C-8256-00333F7EDB01}" srcOrd="0" destOrd="0" presId="urn:microsoft.com/office/officeart/2005/8/layout/lProcess3"/>
    <dgm:cxn modelId="{A12A6C00-01A1-D845-9B08-E0D2E2625C58}" type="presParOf" srcId="{0CB60656-13A7-CC45-BA8F-94B9605F73FB}" destId="{DBF0EA24-5706-7943-90C2-0D4C65AA0274}" srcOrd="1" destOrd="0" presId="urn:microsoft.com/office/officeart/2005/8/layout/lProcess3"/>
    <dgm:cxn modelId="{BA02788E-A6FA-7D48-9C8E-70ABBBDE1E3E}" type="presParOf" srcId="{0CB60656-13A7-CC45-BA8F-94B9605F73FB}" destId="{589022C2-53A4-F447-B90E-8A8D5981E3C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92427-FDA4-AD4D-B466-9482A385BD6D}" type="doc">
      <dgm:prSet loTypeId="urn:microsoft.com/office/officeart/2005/8/layout/default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D0074B-EC8E-2742-A787-01F6247E7982}">
      <dgm:prSet phldrT="[Text]"/>
      <dgm:spPr/>
      <dgm:t>
        <a:bodyPr/>
        <a:lstStyle/>
        <a:p>
          <a:r>
            <a:rPr lang="en-US" dirty="0" smtClean="0"/>
            <a:t>Historical data on demand level and composition, marketing variables</a:t>
          </a:r>
          <a:endParaRPr lang="en-US" dirty="0"/>
        </a:p>
      </dgm:t>
    </dgm:pt>
    <dgm:pt modelId="{9B32583D-CAD7-EB48-9776-069531BA436D}" type="parTrans" cxnId="{8830CB00-6DFD-CE45-BE1E-A994FBB8B8AD}">
      <dgm:prSet/>
      <dgm:spPr/>
      <dgm:t>
        <a:bodyPr/>
        <a:lstStyle/>
        <a:p>
          <a:endParaRPr lang="en-US"/>
        </a:p>
      </dgm:t>
    </dgm:pt>
    <dgm:pt modelId="{E46B6BA7-64D0-6443-A04C-A4EB92BB55AF}" type="sibTrans" cxnId="{8830CB00-6DFD-CE45-BE1E-A994FBB8B8AD}">
      <dgm:prSet/>
      <dgm:spPr/>
      <dgm:t>
        <a:bodyPr/>
        <a:lstStyle/>
        <a:p>
          <a:endParaRPr lang="en-US"/>
        </a:p>
      </dgm:t>
    </dgm:pt>
    <dgm:pt modelId="{1D0CF498-03E5-714B-B9C8-314B6C6E39AB}">
      <dgm:prSet/>
      <dgm:spPr/>
      <dgm:t>
        <a:bodyPr/>
        <a:lstStyle/>
        <a:p>
          <a:r>
            <a:rPr lang="en-US" dirty="0" smtClean="0"/>
            <a:t>Demand forecasts by segment under specified conditions</a:t>
          </a:r>
        </a:p>
      </dgm:t>
    </dgm:pt>
    <dgm:pt modelId="{D1362E11-7B85-D548-8264-48EC585596FF}" type="parTrans" cxnId="{D736BBEF-6753-D849-B889-78AB63CFAE7A}">
      <dgm:prSet/>
      <dgm:spPr/>
      <dgm:t>
        <a:bodyPr/>
        <a:lstStyle/>
        <a:p>
          <a:endParaRPr lang="en-US"/>
        </a:p>
      </dgm:t>
    </dgm:pt>
    <dgm:pt modelId="{A725A55E-A52F-8C4E-8C05-AC080156B0BD}" type="sibTrans" cxnId="{D736BBEF-6753-D849-B889-78AB63CFAE7A}">
      <dgm:prSet/>
      <dgm:spPr/>
      <dgm:t>
        <a:bodyPr/>
        <a:lstStyle/>
        <a:p>
          <a:endParaRPr lang="en-US"/>
        </a:p>
      </dgm:t>
    </dgm:pt>
    <dgm:pt modelId="{77A3C3CB-7737-A141-88C8-1336B6C7C9D9}">
      <dgm:prSet/>
      <dgm:spPr/>
      <dgm:t>
        <a:bodyPr/>
        <a:lstStyle/>
        <a:p>
          <a:r>
            <a:rPr lang="en-US" smtClean="0"/>
            <a:t>Segment-by-segment data</a:t>
          </a:r>
          <a:endParaRPr lang="en-US" dirty="0" smtClean="0"/>
        </a:p>
      </dgm:t>
    </dgm:pt>
    <dgm:pt modelId="{B519075C-B7D0-474E-BFB3-C82E58FA5567}" type="parTrans" cxnId="{47AC7EC1-A708-A341-94BF-88C48A78923F}">
      <dgm:prSet/>
      <dgm:spPr/>
      <dgm:t>
        <a:bodyPr/>
        <a:lstStyle/>
        <a:p>
          <a:endParaRPr lang="en-US"/>
        </a:p>
      </dgm:t>
    </dgm:pt>
    <dgm:pt modelId="{1E83A760-2DB7-D941-AC5D-BD8B122C1554}" type="sibTrans" cxnId="{47AC7EC1-A708-A341-94BF-88C48A78923F}">
      <dgm:prSet/>
      <dgm:spPr/>
      <dgm:t>
        <a:bodyPr/>
        <a:lstStyle/>
        <a:p>
          <a:endParaRPr lang="en-US"/>
        </a:p>
      </dgm:t>
    </dgm:pt>
    <dgm:pt modelId="{3AFD3005-82C2-F74F-BB05-F64AE38FDF54}">
      <dgm:prSet/>
      <dgm:spPr/>
      <dgm:t>
        <a:bodyPr/>
        <a:lstStyle/>
        <a:p>
          <a:r>
            <a:rPr lang="en-US" dirty="0" smtClean="0"/>
            <a:t>Fixed and variable cost data, profitability of incremental sales</a:t>
          </a:r>
        </a:p>
      </dgm:t>
    </dgm:pt>
    <dgm:pt modelId="{088406A5-D7E0-0D45-AA18-421D919C2BC7}" type="parTrans" cxnId="{6BD642F4-81FF-C94F-845D-D77B69CBC119}">
      <dgm:prSet/>
      <dgm:spPr/>
      <dgm:t>
        <a:bodyPr/>
        <a:lstStyle/>
        <a:p>
          <a:endParaRPr lang="en-US"/>
        </a:p>
      </dgm:t>
    </dgm:pt>
    <dgm:pt modelId="{92B1CE73-837F-304B-9A25-91C8A6ED6AAF}" type="sibTrans" cxnId="{6BD642F4-81FF-C94F-845D-D77B69CBC119}">
      <dgm:prSet/>
      <dgm:spPr/>
      <dgm:t>
        <a:bodyPr/>
        <a:lstStyle/>
        <a:p>
          <a:endParaRPr lang="en-US"/>
        </a:p>
      </dgm:t>
    </dgm:pt>
    <dgm:pt modelId="{82914816-CEB2-F044-B772-A51036B9D61E}">
      <dgm:prSet/>
      <dgm:spPr/>
      <dgm:t>
        <a:bodyPr/>
        <a:lstStyle/>
        <a:p>
          <a:r>
            <a:rPr lang="en-US" dirty="0" smtClean="0"/>
            <a:t>Meaningful location-by-location demand variations</a:t>
          </a:r>
        </a:p>
      </dgm:t>
    </dgm:pt>
    <dgm:pt modelId="{9869A0FA-C637-074B-8706-ACFD3F69FBFB}" type="parTrans" cxnId="{30790BA2-67F4-9C43-AB20-B047A10C7912}">
      <dgm:prSet/>
      <dgm:spPr/>
      <dgm:t>
        <a:bodyPr/>
        <a:lstStyle/>
        <a:p>
          <a:endParaRPr lang="en-US"/>
        </a:p>
      </dgm:t>
    </dgm:pt>
    <dgm:pt modelId="{2335F584-25F9-6F42-9FAB-58760F6225E5}" type="sibTrans" cxnId="{30790BA2-67F4-9C43-AB20-B047A10C7912}">
      <dgm:prSet/>
      <dgm:spPr/>
      <dgm:t>
        <a:bodyPr/>
        <a:lstStyle/>
        <a:p>
          <a:endParaRPr lang="en-US"/>
        </a:p>
      </dgm:t>
    </dgm:pt>
    <dgm:pt modelId="{6D301DC9-93BD-4740-A66F-232DAA6B8642}">
      <dgm:prSet/>
      <dgm:spPr/>
      <dgm:t>
        <a:bodyPr/>
        <a:lstStyle/>
        <a:p>
          <a:r>
            <a:rPr lang="en-US" dirty="0" smtClean="0"/>
            <a:t>Customer attitudes towards queuing</a:t>
          </a:r>
        </a:p>
      </dgm:t>
    </dgm:pt>
    <dgm:pt modelId="{3E0A1497-5F1C-574D-9918-7FB16DC919F0}" type="parTrans" cxnId="{5D8FA33F-FEB2-2540-819C-352F4D90D68C}">
      <dgm:prSet/>
      <dgm:spPr/>
      <dgm:t>
        <a:bodyPr/>
        <a:lstStyle/>
        <a:p>
          <a:endParaRPr lang="en-US"/>
        </a:p>
      </dgm:t>
    </dgm:pt>
    <dgm:pt modelId="{9CCC2B04-81D8-DF45-879E-F89EAD138740}" type="sibTrans" cxnId="{5D8FA33F-FEB2-2540-819C-352F4D90D68C}">
      <dgm:prSet/>
      <dgm:spPr/>
      <dgm:t>
        <a:bodyPr/>
        <a:lstStyle/>
        <a:p>
          <a:endParaRPr lang="en-US"/>
        </a:p>
      </dgm:t>
    </dgm:pt>
    <dgm:pt modelId="{C09ADE49-736D-8948-A2C9-CA875E2FB414}">
      <dgm:prSet/>
      <dgm:spPr/>
      <dgm:t>
        <a:bodyPr/>
        <a:lstStyle/>
        <a:p>
          <a:r>
            <a:rPr lang="en-US" dirty="0" smtClean="0"/>
            <a:t>Customer opinions of quality at different levels of capacity utilization</a:t>
          </a:r>
          <a:endParaRPr lang="en-US" dirty="0"/>
        </a:p>
      </dgm:t>
    </dgm:pt>
    <dgm:pt modelId="{6125CD68-8895-2849-BBFD-41FD3DF6111E}" type="parTrans" cxnId="{7263E710-71D4-1D4D-BC4F-6C4E95E48B84}">
      <dgm:prSet/>
      <dgm:spPr/>
      <dgm:t>
        <a:bodyPr/>
        <a:lstStyle/>
        <a:p>
          <a:endParaRPr lang="en-US"/>
        </a:p>
      </dgm:t>
    </dgm:pt>
    <dgm:pt modelId="{B3C88572-A111-804B-BA1A-6DA2741A2D73}" type="sibTrans" cxnId="{7263E710-71D4-1D4D-BC4F-6C4E95E48B84}">
      <dgm:prSet/>
      <dgm:spPr/>
      <dgm:t>
        <a:bodyPr/>
        <a:lstStyle/>
        <a:p>
          <a:endParaRPr lang="en-US"/>
        </a:p>
      </dgm:t>
    </dgm:pt>
    <dgm:pt modelId="{7B57AC6C-8367-4A49-A349-19664A61D3FD}" type="pres">
      <dgm:prSet presAssocID="{D2B92427-FDA4-AD4D-B466-9482A385B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9341F1-5DA6-9649-921A-0DD280B09286}" type="pres">
      <dgm:prSet presAssocID="{63D0074B-EC8E-2742-A787-01F6247E7982}" presName="node" presStyleLbl="node1" presStyleIdx="0" presStyleCnt="7" custScaleX="106966" custLinFactNeighborX="6427" custLinFactNeighborY="1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9FD2E-728C-4E43-B7E3-EED646538E60}" type="pres">
      <dgm:prSet presAssocID="{E46B6BA7-64D0-6443-A04C-A4EB92BB55AF}" presName="sibTrans" presStyleCnt="0"/>
      <dgm:spPr/>
    </dgm:pt>
    <dgm:pt modelId="{3B54019E-0E2C-C246-9F2D-1467C18D7621}" type="pres">
      <dgm:prSet presAssocID="{1D0CF498-03E5-714B-B9C8-314B6C6E39AB}" presName="node" presStyleLbl="node1" presStyleIdx="1" presStyleCnt="7" custScaleX="118664" custScaleY="100000" custLinFactNeighborX="-1871" custLinFactNeighborY="114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F23846-C16A-E74B-A4B9-3E1AAB752EDC}" type="pres">
      <dgm:prSet presAssocID="{A725A55E-A52F-8C4E-8C05-AC080156B0BD}" presName="sibTrans" presStyleCnt="0"/>
      <dgm:spPr/>
    </dgm:pt>
    <dgm:pt modelId="{C6BD3052-D791-864A-B087-E16C5A3A7756}" type="pres">
      <dgm:prSet presAssocID="{77A3C3CB-7737-A141-88C8-1336B6C7C9D9}" presName="node" presStyleLbl="node1" presStyleIdx="2" presStyleCnt="7" custScaleX="100238" custScaleY="100396" custLinFactNeighborX="-8326" custLinFactNeighborY="118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6D4C27-8256-CD45-AD2F-33F06B094EAB}" type="pres">
      <dgm:prSet presAssocID="{1E83A760-2DB7-D941-AC5D-BD8B122C1554}" presName="sibTrans" presStyleCnt="0"/>
      <dgm:spPr/>
    </dgm:pt>
    <dgm:pt modelId="{ADC3F619-4956-7849-B089-BFA2E61ED963}" type="pres">
      <dgm:prSet presAssocID="{3AFD3005-82C2-F74F-BB05-F64AE38FDF54}" presName="node" presStyleLbl="node1" presStyleIdx="3" presStyleCnt="7" custScaleX="110589" custScaleY="117186" custLinFactNeighborX="3854" custLinFactNeighborY="50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50E125-5BE6-5F41-8423-D97C0A2CA278}" type="pres">
      <dgm:prSet presAssocID="{92B1CE73-837F-304B-9A25-91C8A6ED6AAF}" presName="sibTrans" presStyleCnt="0"/>
      <dgm:spPr/>
    </dgm:pt>
    <dgm:pt modelId="{C3D5C42D-28DB-FD41-92C4-BF5A2624FFAE}" type="pres">
      <dgm:prSet presAssocID="{82914816-CEB2-F044-B772-A51036B9D61E}" presName="node" presStyleLbl="node1" presStyleIdx="4" presStyleCnt="7" custScaleX="114352" custScaleY="115152" custLinFactNeighborX="-3072" custLinFactNeighborY="440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556E98-4990-BF45-B132-79F8E8995C19}" type="pres">
      <dgm:prSet presAssocID="{2335F584-25F9-6F42-9FAB-58760F6225E5}" presName="sibTrans" presStyleCnt="0"/>
      <dgm:spPr/>
    </dgm:pt>
    <dgm:pt modelId="{502A57D3-B349-DC44-8494-9380D968E1E2}" type="pres">
      <dgm:prSet presAssocID="{6D301DC9-93BD-4740-A66F-232DAA6B8642}" presName="node" presStyleLbl="node1" presStyleIdx="5" presStyleCnt="7" custScaleX="102867" custScaleY="115581" custLinFactNeighborX="-9692" custLinFactNeighborY="50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ED75B8-416D-EF4B-B8EC-9C95FD9925C6}" type="pres">
      <dgm:prSet presAssocID="{9CCC2B04-81D8-DF45-879E-F89EAD138740}" presName="sibTrans" presStyleCnt="0"/>
      <dgm:spPr/>
    </dgm:pt>
    <dgm:pt modelId="{8B5409CA-63B8-C04A-A4C0-9B0FD6A741F7}" type="pres">
      <dgm:prSet presAssocID="{C09ADE49-736D-8948-A2C9-CA875E2FB414}" presName="node" presStyleLbl="node1" presStyleIdx="6" presStyleCnt="7" custScaleX="101091" custScaleY="9804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1678F8F-44F4-A147-9E5E-AA5478954CC6}" type="presOf" srcId="{63D0074B-EC8E-2742-A787-01F6247E7982}" destId="{619341F1-5DA6-9649-921A-0DD280B09286}" srcOrd="0" destOrd="0" presId="urn:microsoft.com/office/officeart/2005/8/layout/default#1"/>
    <dgm:cxn modelId="{B44232A7-3752-3146-A2D8-DED634359D08}" type="presOf" srcId="{82914816-CEB2-F044-B772-A51036B9D61E}" destId="{C3D5C42D-28DB-FD41-92C4-BF5A2624FFAE}" srcOrd="0" destOrd="0" presId="urn:microsoft.com/office/officeart/2005/8/layout/default#1"/>
    <dgm:cxn modelId="{47AC7EC1-A708-A341-94BF-88C48A78923F}" srcId="{D2B92427-FDA4-AD4D-B466-9482A385BD6D}" destId="{77A3C3CB-7737-A141-88C8-1336B6C7C9D9}" srcOrd="2" destOrd="0" parTransId="{B519075C-B7D0-474E-BFB3-C82E58FA5567}" sibTransId="{1E83A760-2DB7-D941-AC5D-BD8B122C1554}"/>
    <dgm:cxn modelId="{06EF3F3B-6702-0B4B-BC1E-167A4E55838C}" type="presOf" srcId="{1D0CF498-03E5-714B-B9C8-314B6C6E39AB}" destId="{3B54019E-0E2C-C246-9F2D-1467C18D7621}" srcOrd="0" destOrd="0" presId="urn:microsoft.com/office/officeart/2005/8/layout/default#1"/>
    <dgm:cxn modelId="{30790BA2-67F4-9C43-AB20-B047A10C7912}" srcId="{D2B92427-FDA4-AD4D-B466-9482A385BD6D}" destId="{82914816-CEB2-F044-B772-A51036B9D61E}" srcOrd="4" destOrd="0" parTransId="{9869A0FA-C637-074B-8706-ACFD3F69FBFB}" sibTransId="{2335F584-25F9-6F42-9FAB-58760F6225E5}"/>
    <dgm:cxn modelId="{4A8391FE-3E6B-804F-95A0-19E9B9207748}" type="presOf" srcId="{77A3C3CB-7737-A141-88C8-1336B6C7C9D9}" destId="{C6BD3052-D791-864A-B087-E16C5A3A7756}" srcOrd="0" destOrd="0" presId="urn:microsoft.com/office/officeart/2005/8/layout/default#1"/>
    <dgm:cxn modelId="{6BD642F4-81FF-C94F-845D-D77B69CBC119}" srcId="{D2B92427-FDA4-AD4D-B466-9482A385BD6D}" destId="{3AFD3005-82C2-F74F-BB05-F64AE38FDF54}" srcOrd="3" destOrd="0" parTransId="{088406A5-D7E0-0D45-AA18-421D919C2BC7}" sibTransId="{92B1CE73-837F-304B-9A25-91C8A6ED6AAF}"/>
    <dgm:cxn modelId="{78534161-7690-194C-BA8E-1E96BC869A19}" type="presOf" srcId="{C09ADE49-736D-8948-A2C9-CA875E2FB414}" destId="{8B5409CA-63B8-C04A-A4C0-9B0FD6A741F7}" srcOrd="0" destOrd="0" presId="urn:microsoft.com/office/officeart/2005/8/layout/default#1"/>
    <dgm:cxn modelId="{7263E710-71D4-1D4D-BC4F-6C4E95E48B84}" srcId="{D2B92427-FDA4-AD4D-B466-9482A385BD6D}" destId="{C09ADE49-736D-8948-A2C9-CA875E2FB414}" srcOrd="6" destOrd="0" parTransId="{6125CD68-8895-2849-BBFD-41FD3DF6111E}" sibTransId="{B3C88572-A111-804B-BA1A-6DA2741A2D73}"/>
    <dgm:cxn modelId="{8830CB00-6DFD-CE45-BE1E-A994FBB8B8AD}" srcId="{D2B92427-FDA4-AD4D-B466-9482A385BD6D}" destId="{63D0074B-EC8E-2742-A787-01F6247E7982}" srcOrd="0" destOrd="0" parTransId="{9B32583D-CAD7-EB48-9776-069531BA436D}" sibTransId="{E46B6BA7-64D0-6443-A04C-A4EB92BB55AF}"/>
    <dgm:cxn modelId="{F37F28AC-C36B-BA45-98FB-EF424C8B16D7}" type="presOf" srcId="{6D301DC9-93BD-4740-A66F-232DAA6B8642}" destId="{502A57D3-B349-DC44-8494-9380D968E1E2}" srcOrd="0" destOrd="0" presId="urn:microsoft.com/office/officeart/2005/8/layout/default#1"/>
    <dgm:cxn modelId="{F6184770-9EE2-A64D-93BF-6A981B8C3B3C}" type="presOf" srcId="{D2B92427-FDA4-AD4D-B466-9482A385BD6D}" destId="{7B57AC6C-8367-4A49-A349-19664A61D3FD}" srcOrd="0" destOrd="0" presId="urn:microsoft.com/office/officeart/2005/8/layout/default#1"/>
    <dgm:cxn modelId="{5D8FA33F-FEB2-2540-819C-352F4D90D68C}" srcId="{D2B92427-FDA4-AD4D-B466-9482A385BD6D}" destId="{6D301DC9-93BD-4740-A66F-232DAA6B8642}" srcOrd="5" destOrd="0" parTransId="{3E0A1497-5F1C-574D-9918-7FB16DC919F0}" sibTransId="{9CCC2B04-81D8-DF45-879E-F89EAD138740}"/>
    <dgm:cxn modelId="{D736BBEF-6753-D849-B889-78AB63CFAE7A}" srcId="{D2B92427-FDA4-AD4D-B466-9482A385BD6D}" destId="{1D0CF498-03E5-714B-B9C8-314B6C6E39AB}" srcOrd="1" destOrd="0" parTransId="{D1362E11-7B85-D548-8264-48EC585596FF}" sibTransId="{A725A55E-A52F-8C4E-8C05-AC080156B0BD}"/>
    <dgm:cxn modelId="{96580524-4D5B-DB49-AF27-BAEC0E656760}" type="presOf" srcId="{3AFD3005-82C2-F74F-BB05-F64AE38FDF54}" destId="{ADC3F619-4956-7849-B089-BFA2E61ED963}" srcOrd="0" destOrd="0" presId="urn:microsoft.com/office/officeart/2005/8/layout/default#1"/>
    <dgm:cxn modelId="{6217E45D-A88E-4542-A2DB-CA6124452FF6}" type="presParOf" srcId="{7B57AC6C-8367-4A49-A349-19664A61D3FD}" destId="{619341F1-5DA6-9649-921A-0DD280B09286}" srcOrd="0" destOrd="0" presId="urn:microsoft.com/office/officeart/2005/8/layout/default#1"/>
    <dgm:cxn modelId="{E9505EEF-D085-6D4D-838E-A2209EF2EC29}" type="presParOf" srcId="{7B57AC6C-8367-4A49-A349-19664A61D3FD}" destId="{EB99FD2E-728C-4E43-B7E3-EED646538E60}" srcOrd="1" destOrd="0" presId="urn:microsoft.com/office/officeart/2005/8/layout/default#1"/>
    <dgm:cxn modelId="{23EFB1EC-28CB-2F4F-9707-BFFFB86E2D84}" type="presParOf" srcId="{7B57AC6C-8367-4A49-A349-19664A61D3FD}" destId="{3B54019E-0E2C-C246-9F2D-1467C18D7621}" srcOrd="2" destOrd="0" presId="urn:microsoft.com/office/officeart/2005/8/layout/default#1"/>
    <dgm:cxn modelId="{B36EE6F1-4D18-0349-8BCF-938E4013F7A1}" type="presParOf" srcId="{7B57AC6C-8367-4A49-A349-19664A61D3FD}" destId="{7AF23846-C16A-E74B-A4B9-3E1AAB752EDC}" srcOrd="3" destOrd="0" presId="urn:microsoft.com/office/officeart/2005/8/layout/default#1"/>
    <dgm:cxn modelId="{A8F908BF-2D9C-7342-BDC7-E2996F624F87}" type="presParOf" srcId="{7B57AC6C-8367-4A49-A349-19664A61D3FD}" destId="{C6BD3052-D791-864A-B087-E16C5A3A7756}" srcOrd="4" destOrd="0" presId="urn:microsoft.com/office/officeart/2005/8/layout/default#1"/>
    <dgm:cxn modelId="{20D745B3-F683-B444-96DA-618145773539}" type="presParOf" srcId="{7B57AC6C-8367-4A49-A349-19664A61D3FD}" destId="{506D4C27-8256-CD45-AD2F-33F06B094EAB}" srcOrd="5" destOrd="0" presId="urn:microsoft.com/office/officeart/2005/8/layout/default#1"/>
    <dgm:cxn modelId="{2E404467-36FD-2A4B-880A-6C99017A1DF8}" type="presParOf" srcId="{7B57AC6C-8367-4A49-A349-19664A61D3FD}" destId="{ADC3F619-4956-7849-B089-BFA2E61ED963}" srcOrd="6" destOrd="0" presId="urn:microsoft.com/office/officeart/2005/8/layout/default#1"/>
    <dgm:cxn modelId="{61D6B2AA-D206-594A-A7A1-83BD6144E384}" type="presParOf" srcId="{7B57AC6C-8367-4A49-A349-19664A61D3FD}" destId="{EF50E125-5BE6-5F41-8423-D97C0A2CA278}" srcOrd="7" destOrd="0" presId="urn:microsoft.com/office/officeart/2005/8/layout/default#1"/>
    <dgm:cxn modelId="{B1CDEDDF-E8DD-444B-872E-9B2D1F7495A0}" type="presParOf" srcId="{7B57AC6C-8367-4A49-A349-19664A61D3FD}" destId="{C3D5C42D-28DB-FD41-92C4-BF5A2624FFAE}" srcOrd="8" destOrd="0" presId="urn:microsoft.com/office/officeart/2005/8/layout/default#1"/>
    <dgm:cxn modelId="{1C5F2CFA-9DC9-3744-BEF2-E2D1AD02F50E}" type="presParOf" srcId="{7B57AC6C-8367-4A49-A349-19664A61D3FD}" destId="{9C556E98-4990-BF45-B132-79F8E8995C19}" srcOrd="9" destOrd="0" presId="urn:microsoft.com/office/officeart/2005/8/layout/default#1"/>
    <dgm:cxn modelId="{7B51AA9D-0482-3145-8E14-B9339BCE099C}" type="presParOf" srcId="{7B57AC6C-8367-4A49-A349-19664A61D3FD}" destId="{502A57D3-B349-DC44-8494-9380D968E1E2}" srcOrd="10" destOrd="0" presId="urn:microsoft.com/office/officeart/2005/8/layout/default#1"/>
    <dgm:cxn modelId="{ED954926-CBBD-5F43-B672-AA866B2A36B0}" type="presParOf" srcId="{7B57AC6C-8367-4A49-A349-19664A61D3FD}" destId="{BCED75B8-416D-EF4B-B8EC-9C95FD9925C6}" srcOrd="11" destOrd="0" presId="urn:microsoft.com/office/officeart/2005/8/layout/default#1"/>
    <dgm:cxn modelId="{51792814-A9CD-F441-B00A-12623A704028}" type="presParOf" srcId="{7B57AC6C-8367-4A49-A349-19664A61D3FD}" destId="{8B5409CA-63B8-C04A-A4C0-9B0FD6A741F7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23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93598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C372CB8-3D10-471D-ACD2-4BB2ADD23A3D}" type="slidenum">
              <a:rPr lang="en-US"/>
              <a:pPr/>
              <a:t>1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05" y="4706400"/>
            <a:ext cx="4987291" cy="44563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68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EAC6FC6-A141-429F-AA82-8D5FF0BF833B}" type="slidenum">
              <a:rPr lang="en-US"/>
              <a:pPr/>
              <a:t>11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06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15F978B-6F43-4BB4-B369-D418093FB803}" type="slidenum">
              <a:rPr lang="en-US"/>
              <a:pPr/>
              <a:t>13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5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E3665F8-8C64-4B1C-BBCC-D535EB487835}" type="slidenum">
              <a:rPr lang="en-US"/>
              <a:pPr/>
              <a:t>14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3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CDD5895-DD74-4728-8090-46DDC8CB6F7D}" type="slidenum">
              <a:rPr lang="en-US"/>
              <a:pPr/>
              <a:t>15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0A77B68E-181D-4157-856C-9BA80FE9AEE4}" type="slidenum">
              <a:rPr lang="en-US"/>
              <a:pPr/>
              <a:t>16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77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7E36480-79BE-4DA8-B0FA-B305077EAF87}" type="slidenum">
              <a:rPr lang="en-US"/>
              <a:pPr/>
              <a:t>17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55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0C1AD1C-E225-4518-BEE0-B45B43757064}" type="slidenum">
              <a:rPr lang="en-US"/>
              <a:pPr/>
              <a:t>18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DA66CE1-E170-4B14-AEB5-22B3294CA69A}" type="slidenum">
              <a:rPr lang="en-US"/>
              <a:pPr/>
              <a:t>19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45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59A6CB6-13A7-4518-9BA5-30FD37F6F88C}" type="slidenum">
              <a:rPr lang="en-US"/>
              <a:pPr/>
              <a:t>20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93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E4CF7C9-75A4-4ABE-890C-10F841732FB8}" type="slidenum">
              <a:rPr lang="en-US"/>
              <a:pPr/>
              <a:t>21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D1F6834-A7F4-45B6-A64A-6D6C5AE38F6E}" type="slidenum">
              <a:rPr lang="en-US"/>
              <a:pPr/>
              <a:t>2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1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0C1AD1C-E225-4518-BEE0-B45B43757064}" type="slidenum">
              <a:rPr lang="en-US"/>
              <a:pPr/>
              <a:t>23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68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95320C7E-B4DB-44A0-9148-4D76C3DB934E}" type="slidenum">
              <a:rPr lang="en-US"/>
              <a:pPr/>
              <a:t>24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48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25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4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25BC815A-9251-4025-8708-2A23E0B5C180}" type="slidenum">
              <a:rPr lang="en-US"/>
              <a:pPr/>
              <a:t>26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6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96353523-105B-4A8F-A5E6-072407810370}" type="slidenum">
              <a:rPr lang="en-US"/>
              <a:pPr/>
              <a:t>27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49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50888"/>
            <a:ext cx="5340350" cy="3700462"/>
          </a:xfrm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8298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5386FCAD-85EF-4198-9498-261BAD5C4227}" type="slidenum">
              <a:rPr lang="en-US"/>
              <a:pPr/>
              <a:t>29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7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ECB3AFF5-32C9-47A6-BAD8-E944CB3ED4BB}" type="slidenum">
              <a:rPr lang="en-US"/>
              <a:pPr/>
              <a:t>31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6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A869F64D-FE3C-4916-BB37-0CF5C468242B}" type="slidenum">
              <a:rPr lang="en-US"/>
              <a:pPr/>
              <a:t>32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54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6EE3D1AB-2987-4894-A51F-4B8A9E338394}" type="slidenum">
              <a:rPr lang="en-US"/>
              <a:pPr/>
              <a:t>33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103ABC9C-6F3B-4F53-8BA0-FA366AC01ACA}" type="slidenum">
              <a:rPr lang="en-US"/>
              <a:pPr/>
              <a:t>3</a:t>
            </a:fld>
            <a:endParaRPr 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4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BD80FF2-91F4-4B0D-8C10-1D9D5B36D1A2}" type="slidenum">
              <a:rPr lang="en-US"/>
              <a:pPr/>
              <a:t>5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3F5F840E-C411-485F-9259-761B4F2A922D}" type="slidenum">
              <a:rPr lang="en-US"/>
              <a:pPr/>
              <a:t>6</a:t>
            </a:fld>
            <a:endParaRPr 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30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8FB78E09-E427-44DC-85CD-B3FC6D118D0E}" type="slidenum">
              <a:rPr lang="en-US"/>
              <a:pPr/>
              <a:t>7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0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4E3665F8-8C64-4B1C-BBCC-D535EB487835}" type="slidenum">
              <a:rPr lang="en-US"/>
              <a:pPr/>
              <a:t>8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7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750888"/>
            <a:ext cx="5340350" cy="3700462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057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293" y="9409301"/>
            <a:ext cx="2944689" cy="494951"/>
          </a:xfrm>
          <a:prstGeom prst="rect">
            <a:avLst/>
          </a:prstGeom>
          <a:ln/>
        </p:spPr>
        <p:txBody>
          <a:bodyPr/>
          <a:lstStyle/>
          <a:p>
            <a:fld id="{B0C1AD1C-E225-4518-BEE0-B45B43757064}" type="slidenum">
              <a:rPr lang="en-US"/>
              <a:pPr/>
              <a:t>10</a:t>
            </a:fld>
            <a:endParaRPr 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843" y="4704651"/>
            <a:ext cx="5436815" cy="4458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9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70" y="25400"/>
            <a:ext cx="8169831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7571" y="1371600"/>
            <a:ext cx="4621318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33936" y="1371600"/>
            <a:ext cx="4621318" cy="5105400"/>
          </a:xfrm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baseline="0" dirty="0" smtClean="0">
                <a:solidFill>
                  <a:srgbClr val="FFC000"/>
                </a:solidFill>
                <a:cs typeface="Arial" charset="0"/>
              </a:rPr>
              <a:t>9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–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8" r:id="rId6"/>
    <p:sldLayoutId id="2147483679" r:id="rId7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612" y="1600200"/>
            <a:ext cx="4152900" cy="471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11" name="Rectangle 3"/>
          <p:cNvSpPr>
            <a:spLocks noChangeArrowheads="1"/>
          </p:cNvSpPr>
          <p:nvPr/>
        </p:nvSpPr>
        <p:spPr bwMode="auto">
          <a:xfrm>
            <a:off x="5408612" y="1600200"/>
            <a:ext cx="4114800" cy="47244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330094" y="2287588"/>
            <a:ext cx="5002318" cy="1862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9:</a:t>
            </a:r>
          </a:p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Balancing</a:t>
            </a: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Demand  </a:t>
            </a:r>
          </a:p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and </a:t>
            </a: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Productive </a:t>
            </a:r>
          </a:p>
          <a:p>
            <a:pPr algn="l">
              <a:lnSpc>
                <a:spcPct val="80000"/>
              </a:lnSpc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			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Capacity</a:t>
            </a:r>
            <a:endParaRPr lang="en-US" sz="3600" b="1" dirty="0">
              <a:solidFill>
                <a:srgbClr val="FF6600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Analyze Patterns of Demand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 Varies by Market Segment</a:t>
            </a:r>
            <a:endParaRPr lang="en-US" dirty="0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mtClean="0"/>
              <a:t>Understand why customers from specific market segments select this service</a:t>
            </a:r>
          </a:p>
          <a:p>
            <a:r>
              <a:rPr lang="en-US" smtClean="0"/>
              <a:t>Keep good records of transactions to analyze demand patterns</a:t>
            </a:r>
          </a:p>
          <a:p>
            <a:pPr lvl="1"/>
            <a:r>
              <a:rPr lang="en-US" smtClean="0"/>
              <a:t>Sophisticated software can help to track customer consumption patterns</a:t>
            </a:r>
          </a:p>
          <a:p>
            <a:r>
              <a:rPr lang="en-US" smtClean="0"/>
              <a:t>Record weather conditions and other special factors that might influence demand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951412" y="1752600"/>
            <a:ext cx="4191000" cy="4343400"/>
          </a:xfrm>
          <a:prstGeom prst="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SG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0724" y="1752600"/>
            <a:ext cx="3384209" cy="4343400"/>
          </a:xfrm>
          <a:prstGeom prst="rect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6612" y="1905000"/>
            <a:ext cx="3124200" cy="8382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Predictable </a:t>
            </a:r>
            <a:r>
              <a:rPr lang="en-US" dirty="0" smtClean="0"/>
              <a:t>Cycles of </a:t>
            </a:r>
            <a:r>
              <a:rPr lang="en-US" dirty="0"/>
              <a:t>Demand </a:t>
            </a:r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4212" y="3047999"/>
            <a:ext cx="3429000" cy="3078163"/>
          </a:xfrm>
        </p:spPr>
        <p:txBody>
          <a:bodyPr/>
          <a:lstStyle/>
          <a:p>
            <a:pPr lvl="1">
              <a:spcBef>
                <a:spcPct val="40000"/>
              </a:spcBef>
            </a:pPr>
            <a:r>
              <a:rPr lang="en-US" dirty="0"/>
              <a:t>day</a:t>
            </a:r>
          </a:p>
          <a:p>
            <a:pPr lvl="1"/>
            <a:r>
              <a:rPr lang="en-US" dirty="0"/>
              <a:t>week</a:t>
            </a:r>
          </a:p>
          <a:p>
            <a:pPr lvl="1"/>
            <a:r>
              <a:rPr lang="en-US" dirty="0"/>
              <a:t>month </a:t>
            </a:r>
          </a:p>
          <a:p>
            <a:pPr lvl="1"/>
            <a:r>
              <a:rPr lang="en-US" dirty="0"/>
              <a:t>year</a:t>
            </a:r>
          </a:p>
          <a:p>
            <a:pPr lvl="1"/>
            <a:r>
              <a:rPr lang="en-US" dirty="0"/>
              <a:t>other</a:t>
            </a:r>
          </a:p>
          <a:p>
            <a:pPr>
              <a:buNone/>
            </a:pPr>
            <a:endParaRPr lang="en-S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256213" y="1828800"/>
            <a:ext cx="3581400" cy="91440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Underlying Causes of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Cyclical Variations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408613" y="2895600"/>
            <a:ext cx="3733799" cy="3078162"/>
          </a:xfrm>
        </p:spPr>
        <p:txBody>
          <a:bodyPr/>
          <a:lstStyle/>
          <a:p>
            <a:pPr marL="512763" lvl="1">
              <a:spcBef>
                <a:spcPct val="0"/>
              </a:spcBef>
            </a:pPr>
            <a:r>
              <a:rPr lang="en-US" sz="1800" dirty="0"/>
              <a:t>employment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billing or tax payments/refunds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pay days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school hours/holidays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seasonal climate changes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public/religious holidays</a:t>
            </a:r>
          </a:p>
          <a:p>
            <a:pPr marL="512763" lvl="1">
              <a:spcBef>
                <a:spcPct val="20000"/>
              </a:spcBef>
            </a:pPr>
            <a:r>
              <a:rPr lang="en-US" sz="1800" dirty="0"/>
              <a:t>natural cycles </a:t>
            </a:r>
          </a:p>
          <a:p>
            <a:pPr marL="512763" lvl="1">
              <a:spcBef>
                <a:spcPct val="0"/>
              </a:spcBef>
              <a:buNone/>
            </a:pPr>
            <a:r>
              <a:rPr lang="en-US" sz="1800" dirty="0"/>
              <a:t>   (e.g</a:t>
            </a:r>
            <a:r>
              <a:rPr lang="en-US" sz="1800" dirty="0" smtClean="0"/>
              <a:t>.</a:t>
            </a:r>
            <a:r>
              <a:rPr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coastal tides)</a:t>
            </a:r>
            <a:endParaRPr lang="en-SG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Predictable Demand Patterns and </a:t>
            </a:r>
            <a:br>
              <a:rPr lang="en-US" dirty="0"/>
            </a:br>
            <a:r>
              <a:rPr lang="en-US" dirty="0"/>
              <a:t>Their Underlying Causes</a:t>
            </a:r>
            <a:endParaRPr lang="en-SG" dirty="0"/>
          </a:p>
        </p:txBody>
      </p:sp>
      <p:sp>
        <p:nvSpPr>
          <p:cNvPr id="12" name="Right Arrow 11"/>
          <p:cNvSpPr/>
          <p:nvPr/>
        </p:nvSpPr>
        <p:spPr bwMode="auto">
          <a:xfrm rot="10800000">
            <a:off x="3732212" y="3809999"/>
            <a:ext cx="1219200" cy="457200"/>
          </a:xfrm>
          <a:prstGeom prst="rightArrow">
            <a:avLst>
              <a:gd name="adj1" fmla="val 66000"/>
              <a:gd name="adj2" fmla="val 50000"/>
            </a:avLst>
          </a:prstGeom>
          <a:solidFill>
            <a:srgbClr val="CCFF99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Seemingly </a:t>
            </a:r>
            <a:br>
              <a:rPr lang="en-US" smtClean="0"/>
            </a:br>
            <a:r>
              <a:rPr lang="en-US" smtClean="0"/>
              <a:t>Random Changes in Demand Levels</a:t>
            </a:r>
            <a:endParaRPr lang="en-US" dirty="0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989012" y="2743200"/>
            <a:ext cx="4495799" cy="2895600"/>
          </a:xfrm>
        </p:spPr>
        <p:txBody>
          <a:bodyPr/>
          <a:lstStyle/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Weather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Health problems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Accidents, Fires, Crime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Natural disasters</a:t>
            </a:r>
          </a:p>
          <a:p>
            <a:endParaRPr lang="en-US" dirty="0"/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608012" y="1905000"/>
            <a:ext cx="85824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85750" indent="-285750" algn="l" eaLnBrk="1" hangingPunct="1">
              <a:spcBef>
                <a:spcPct val="70000"/>
              </a:spcBef>
              <a:spcAft>
                <a:spcPct val="35000"/>
              </a:spcAft>
              <a:buClr>
                <a:srgbClr val="CC9900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Question: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Which 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of these events can be predicted?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Managing Demand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Demand</a:t>
            </a:r>
            <a:endParaRPr lang="en-US" dirty="0"/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Take no action</a:t>
            </a:r>
          </a:p>
          <a:p>
            <a:pPr lvl="1"/>
            <a:r>
              <a:rPr lang="en-US" dirty="0" smtClean="0"/>
              <a:t>Let demand find its own levels</a:t>
            </a:r>
          </a:p>
          <a:p>
            <a:r>
              <a:rPr lang="en-US" dirty="0" smtClean="0"/>
              <a:t>Interventionist approach</a:t>
            </a:r>
          </a:p>
          <a:p>
            <a:pPr lvl="1"/>
            <a:r>
              <a:rPr lang="en-US" dirty="0" smtClean="0"/>
              <a:t>Reduce demand in peak periods</a:t>
            </a:r>
          </a:p>
          <a:p>
            <a:pPr lvl="1"/>
            <a:r>
              <a:rPr lang="en-US" dirty="0" smtClean="0"/>
              <a:t>Increase demand when there is excess capacity</a:t>
            </a:r>
          </a:p>
          <a:p>
            <a:r>
              <a:rPr lang="en-US" dirty="0" smtClean="0"/>
              <a:t>Inventorying demand until capacity becomes available</a:t>
            </a:r>
          </a:p>
          <a:p>
            <a:pPr lvl="1"/>
            <a:r>
              <a:rPr lang="en-US" dirty="0" smtClean="0"/>
              <a:t>Formal wait and queuing system</a:t>
            </a:r>
          </a:p>
          <a:p>
            <a:pPr lvl="1"/>
            <a:r>
              <a:rPr lang="en-US" dirty="0" smtClean="0"/>
              <a:t>Reservation system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Mix Elements to Shape Demand Patterns</a:t>
            </a:r>
            <a:endParaRPr lang="en-US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Use price and other nonmonetary costs to manage demand</a:t>
            </a:r>
          </a:p>
          <a:p>
            <a:r>
              <a:rPr lang="en-US" dirty="0" smtClean="0"/>
              <a:t>Change product elements</a:t>
            </a:r>
          </a:p>
          <a:p>
            <a:r>
              <a:rPr lang="en-US" dirty="0" smtClean="0"/>
              <a:t>Modify place and time of delivery</a:t>
            </a:r>
          </a:p>
          <a:p>
            <a:pPr lvl="1"/>
            <a:r>
              <a:rPr lang="en-US" dirty="0" smtClean="0"/>
              <a:t>No change </a:t>
            </a:r>
          </a:p>
          <a:p>
            <a:pPr lvl="1"/>
            <a:r>
              <a:rPr lang="en-US" dirty="0" smtClean="0"/>
              <a:t>Vary times when service is available</a:t>
            </a:r>
          </a:p>
          <a:p>
            <a:pPr lvl="1"/>
            <a:r>
              <a:rPr lang="en-US" dirty="0" smtClean="0"/>
              <a:t>Offer service to customers at a new location</a:t>
            </a:r>
          </a:p>
          <a:p>
            <a:r>
              <a:rPr lang="en-US" dirty="0" smtClean="0"/>
              <a:t>Promotion and Education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 Room Demand Curves by </a:t>
            </a:r>
            <a:br>
              <a:rPr lang="en-US" dirty="0"/>
            </a:br>
            <a:r>
              <a:rPr lang="en-US" dirty="0"/>
              <a:t>Segment and </a:t>
            </a:r>
            <a:r>
              <a:rPr lang="en-US" dirty="0" smtClean="0"/>
              <a:t>Season</a:t>
            </a:r>
            <a:endParaRPr lang="en-US" sz="2000" b="0" dirty="0"/>
          </a:p>
        </p:txBody>
      </p:sp>
      <p:sp>
        <p:nvSpPr>
          <p:cNvPr id="625667" name="Freeform 3"/>
          <p:cNvSpPr>
            <a:spLocks/>
          </p:cNvSpPr>
          <p:nvPr/>
        </p:nvSpPr>
        <p:spPr bwMode="auto">
          <a:xfrm>
            <a:off x="330094" y="6856414"/>
            <a:ext cx="4616161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97" y="0"/>
              </a:cxn>
              <a:cxn ang="0">
                <a:pos x="0" y="0"/>
              </a:cxn>
            </a:cxnLst>
            <a:rect l="0" t="0" r="r" b="b"/>
            <a:pathLst>
              <a:path w="7297">
                <a:moveTo>
                  <a:pt x="0" y="0"/>
                </a:moveTo>
                <a:lnTo>
                  <a:pt x="7297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5713412" y="2743200"/>
            <a:ext cx="49514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 dirty="0" err="1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h</a:t>
            </a:r>
            <a:r>
              <a:rPr lang="en-US" sz="1800" dirty="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 = </a:t>
            </a:r>
            <a:r>
              <a:rPr lang="en-US" sz="1800" dirty="0" smtClean="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business </a:t>
            </a:r>
            <a:r>
              <a:rPr lang="en-US" sz="1800" dirty="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travelers in high </a:t>
            </a:r>
            <a:r>
              <a:rPr lang="en-US" sz="1800" dirty="0" smtClean="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season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 dirty="0" err="1" smtClean="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l</a:t>
            </a:r>
            <a:r>
              <a:rPr lang="en-US" sz="1800" dirty="0" smtClean="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 = business travelers in low season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h</a:t>
            </a:r>
            <a:r>
              <a:rPr lang="en-US" sz="1800" dirty="0" smtClean="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 = tourist in high season </a:t>
            </a:r>
          </a:p>
          <a:p>
            <a:pPr algn="l">
              <a:lnSpc>
                <a:spcPct val="100000"/>
              </a:lnSpc>
            </a:pPr>
            <a:r>
              <a:rPr lang="en-US" sz="1800" dirty="0" err="1" smtClean="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l</a:t>
            </a:r>
            <a:r>
              <a:rPr lang="en-US" sz="1800" dirty="0" smtClean="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  = tourist in low season</a:t>
            </a:r>
          </a:p>
          <a:p>
            <a:pPr algn="l">
              <a:lnSpc>
                <a:spcPct val="100000"/>
              </a:lnSpc>
            </a:pPr>
            <a:endParaRPr lang="en-US" sz="1800" dirty="0" smtClean="0">
              <a:solidFill>
                <a:srgbClr val="008600"/>
              </a:solidFill>
              <a:latin typeface="Helvetica" pitchFamily="34" charset="0"/>
              <a:cs typeface="Helvetica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smtClean="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800" dirty="0" smtClean="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800" dirty="0">
              <a:solidFill>
                <a:srgbClr val="6B6B6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70" name="Rectangle 6"/>
          <p:cNvSpPr>
            <a:spLocks noChangeArrowheads="1"/>
          </p:cNvSpPr>
          <p:nvPr/>
        </p:nvSpPr>
        <p:spPr bwMode="auto">
          <a:xfrm flipH="1">
            <a:off x="5281506" y="3429000"/>
            <a:ext cx="8252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2798988" y="2370139"/>
            <a:ext cx="238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h</a:t>
            </a:r>
          </a:p>
        </p:txBody>
      </p:sp>
      <p:sp>
        <p:nvSpPr>
          <p:cNvPr id="625674" name="Rectangle 10"/>
          <p:cNvSpPr>
            <a:spLocks noChangeArrowheads="1"/>
          </p:cNvSpPr>
          <p:nvPr/>
        </p:nvSpPr>
        <p:spPr bwMode="auto">
          <a:xfrm>
            <a:off x="2893228" y="242570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800" b="0">
              <a:solidFill>
                <a:srgbClr val="6B6B6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75" name="Rectangle 11"/>
          <p:cNvSpPr>
            <a:spLocks noChangeArrowheads="1"/>
          </p:cNvSpPr>
          <p:nvPr/>
        </p:nvSpPr>
        <p:spPr bwMode="auto">
          <a:xfrm>
            <a:off x="3474648" y="5086350"/>
            <a:ext cx="238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>
                <a:solidFill>
                  <a:srgbClr val="6B6B6B"/>
                </a:solidFill>
                <a:latin typeface="Helvetica" pitchFamily="34" charset="0"/>
                <a:cs typeface="Helvetica" pitchFamily="34" charset="0"/>
              </a:rPr>
              <a:t>h</a:t>
            </a:r>
            <a:endParaRPr lang="en-US" sz="1800">
              <a:solidFill>
                <a:srgbClr val="6B6B6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76" name="Rectangle 12"/>
          <p:cNvSpPr>
            <a:spLocks noChangeArrowheads="1"/>
          </p:cNvSpPr>
          <p:nvPr/>
        </p:nvSpPr>
        <p:spPr bwMode="auto">
          <a:xfrm>
            <a:off x="3568889" y="514350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800" b="0">
              <a:solidFill>
                <a:srgbClr val="6B6B6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77" name="Rectangle 13"/>
          <p:cNvSpPr>
            <a:spLocks noChangeArrowheads="1"/>
          </p:cNvSpPr>
          <p:nvPr/>
        </p:nvSpPr>
        <p:spPr bwMode="auto">
          <a:xfrm>
            <a:off x="2140377" y="2370139"/>
            <a:ext cx="187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l</a:t>
            </a:r>
          </a:p>
        </p:txBody>
      </p:sp>
      <p:sp>
        <p:nvSpPr>
          <p:cNvPr id="625678" name="Rectangle 14"/>
          <p:cNvSpPr>
            <a:spLocks noChangeArrowheads="1"/>
          </p:cNvSpPr>
          <p:nvPr/>
        </p:nvSpPr>
        <p:spPr bwMode="auto">
          <a:xfrm>
            <a:off x="2238197" y="242570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625679" name="Rectangle 15"/>
          <p:cNvSpPr>
            <a:spLocks noChangeArrowheads="1"/>
          </p:cNvSpPr>
          <p:nvPr/>
        </p:nvSpPr>
        <p:spPr bwMode="auto">
          <a:xfrm>
            <a:off x="2638957" y="5251450"/>
            <a:ext cx="1875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B</a:t>
            </a:r>
            <a:r>
              <a:rPr lang="en-US" sz="1800" baseline="-25000">
                <a:solidFill>
                  <a:srgbClr val="CC0000"/>
                </a:solidFill>
                <a:latin typeface="Helvetica" pitchFamily="34" charset="0"/>
                <a:cs typeface="Helvetica" pitchFamily="34" charset="0"/>
              </a:rPr>
              <a:t>l</a:t>
            </a:r>
          </a:p>
        </p:txBody>
      </p:sp>
      <p:sp>
        <p:nvSpPr>
          <p:cNvPr id="625680" name="Rectangle 16"/>
          <p:cNvSpPr>
            <a:spLocks noChangeArrowheads="1"/>
          </p:cNvSpPr>
          <p:nvPr/>
        </p:nvSpPr>
        <p:spPr bwMode="auto">
          <a:xfrm>
            <a:off x="2733338" y="5310189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800" b="0">
              <a:solidFill>
                <a:srgbClr val="CC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81" name="Rectangle 17"/>
          <p:cNvSpPr>
            <a:spLocks noChangeArrowheads="1"/>
          </p:cNvSpPr>
          <p:nvPr/>
        </p:nvSpPr>
        <p:spPr bwMode="auto">
          <a:xfrm>
            <a:off x="1804872" y="2676525"/>
            <a:ext cx="251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2000" baseline="-2500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h</a:t>
            </a:r>
            <a:endParaRPr lang="en-US" sz="1800" b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82" name="Rectangle 18"/>
          <p:cNvSpPr>
            <a:spLocks noChangeArrowheads="1"/>
          </p:cNvSpPr>
          <p:nvPr/>
        </p:nvSpPr>
        <p:spPr bwMode="auto">
          <a:xfrm>
            <a:off x="1898009" y="273208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endParaRPr lang="en-US" sz="1800" b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83" name="Rectangle 19"/>
          <p:cNvSpPr>
            <a:spLocks noChangeArrowheads="1"/>
          </p:cNvSpPr>
          <p:nvPr/>
        </p:nvSpPr>
        <p:spPr bwMode="auto">
          <a:xfrm>
            <a:off x="5028377" y="4921250"/>
            <a:ext cx="226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1800" baseline="-25000">
                <a:solidFill>
                  <a:srgbClr val="008600"/>
                </a:solidFill>
                <a:latin typeface="Helvetica" pitchFamily="34" charset="0"/>
                <a:cs typeface="Helvetica" pitchFamily="34" charset="0"/>
              </a:rPr>
              <a:t>h</a:t>
            </a:r>
            <a:endParaRPr lang="en-US" sz="1800" baseline="-25000">
              <a:solidFill>
                <a:srgbClr val="E6710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84" name="Rectangle 20"/>
          <p:cNvSpPr>
            <a:spLocks noChangeArrowheads="1"/>
          </p:cNvSpPr>
          <p:nvPr/>
        </p:nvSpPr>
        <p:spPr bwMode="auto">
          <a:xfrm>
            <a:off x="5097295" y="497840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  <a:endParaRPr lang="en-US" sz="1800" b="0">
              <a:solidFill>
                <a:srgbClr val="E67106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85" name="Rectangle 21"/>
          <p:cNvSpPr>
            <a:spLocks noChangeArrowheads="1"/>
          </p:cNvSpPr>
          <p:nvPr/>
        </p:nvSpPr>
        <p:spPr bwMode="auto">
          <a:xfrm>
            <a:off x="1414394" y="3405189"/>
            <a:ext cx="1747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1800" baseline="-2500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l</a:t>
            </a:r>
          </a:p>
        </p:txBody>
      </p:sp>
      <p:sp>
        <p:nvSpPr>
          <p:cNvPr id="625686" name="Rectangle 22"/>
          <p:cNvSpPr>
            <a:spLocks noChangeArrowheads="1"/>
          </p:cNvSpPr>
          <p:nvPr/>
        </p:nvSpPr>
        <p:spPr bwMode="auto">
          <a:xfrm>
            <a:off x="1461100" y="3460750"/>
            <a:ext cx="64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625687" name="Rectangle 23"/>
          <p:cNvSpPr>
            <a:spLocks noChangeArrowheads="1"/>
          </p:cNvSpPr>
          <p:nvPr/>
        </p:nvSpPr>
        <p:spPr bwMode="auto">
          <a:xfrm>
            <a:off x="3898695" y="5275264"/>
            <a:ext cx="1747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T</a:t>
            </a:r>
            <a:r>
              <a:rPr lang="en-US" sz="1800" baseline="-25000">
                <a:solidFill>
                  <a:srgbClr val="083CBE"/>
                </a:solidFill>
                <a:latin typeface="Helvetica" pitchFamily="34" charset="0"/>
                <a:cs typeface="Helvetica" pitchFamily="34" charset="0"/>
              </a:rPr>
              <a:t>l</a:t>
            </a:r>
          </a:p>
        </p:txBody>
      </p:sp>
      <p:sp>
        <p:nvSpPr>
          <p:cNvPr id="625688" name="Rectangle 24"/>
          <p:cNvSpPr>
            <a:spLocks noChangeArrowheads="1"/>
          </p:cNvSpPr>
          <p:nvPr/>
        </p:nvSpPr>
        <p:spPr bwMode="auto">
          <a:xfrm>
            <a:off x="3974376" y="5330825"/>
            <a:ext cx="1282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625689" name="Rectangle 25"/>
          <p:cNvSpPr>
            <a:spLocks noChangeArrowheads="1"/>
          </p:cNvSpPr>
          <p:nvPr/>
        </p:nvSpPr>
        <p:spPr bwMode="auto">
          <a:xfrm>
            <a:off x="796663" y="1905000"/>
            <a:ext cx="995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323498"/>
                </a:solidFill>
                <a:latin typeface="Helvetica" pitchFamily="34" charset="0"/>
                <a:cs typeface="Helvetica" pitchFamily="34" charset="0"/>
              </a:rPr>
              <a:t>Price per </a:t>
            </a:r>
          </a:p>
        </p:txBody>
      </p:sp>
      <p:sp>
        <p:nvSpPr>
          <p:cNvPr id="625690" name="Rectangle 26"/>
          <p:cNvSpPr>
            <a:spLocks noChangeArrowheads="1"/>
          </p:cNvSpPr>
          <p:nvPr/>
        </p:nvSpPr>
        <p:spPr bwMode="auto">
          <a:xfrm>
            <a:off x="645914" y="2128839"/>
            <a:ext cx="11237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323498"/>
                </a:solidFill>
                <a:latin typeface="Helvetica" pitchFamily="34" charset="0"/>
                <a:cs typeface="Helvetica" pitchFamily="34" charset="0"/>
              </a:rPr>
              <a:t>room night</a:t>
            </a:r>
          </a:p>
        </p:txBody>
      </p:sp>
      <p:sp>
        <p:nvSpPr>
          <p:cNvPr id="625691" name="Rectangle 27"/>
          <p:cNvSpPr>
            <a:spLocks noChangeArrowheads="1"/>
          </p:cNvSpPr>
          <p:nvPr/>
        </p:nvSpPr>
        <p:spPr bwMode="auto">
          <a:xfrm>
            <a:off x="1548546" y="5716589"/>
            <a:ext cx="4017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323498"/>
                </a:solidFill>
                <a:latin typeface="Helvetica" pitchFamily="34" charset="0"/>
                <a:cs typeface="Helvetica" pitchFamily="34" charset="0"/>
              </a:rPr>
              <a:t>Quantity of rooms demanded at each price </a:t>
            </a:r>
          </a:p>
        </p:txBody>
      </p:sp>
      <p:sp>
        <p:nvSpPr>
          <p:cNvPr id="625692" name="Rectangle 28"/>
          <p:cNvSpPr>
            <a:spLocks noChangeArrowheads="1"/>
          </p:cNvSpPr>
          <p:nvPr/>
        </p:nvSpPr>
        <p:spPr bwMode="auto">
          <a:xfrm>
            <a:off x="1538197" y="5943601"/>
            <a:ext cx="40636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323498"/>
                </a:solidFill>
                <a:latin typeface="Helvetica" pitchFamily="34" charset="0"/>
                <a:cs typeface="Helvetica" pitchFamily="34" charset="0"/>
              </a:rPr>
              <a:t>by travelers in each segment in each season</a:t>
            </a:r>
          </a:p>
        </p:txBody>
      </p:sp>
      <p:sp>
        <p:nvSpPr>
          <p:cNvPr id="625693" name="Freeform 29"/>
          <p:cNvSpPr>
            <a:spLocks/>
          </p:cNvSpPr>
          <p:nvPr/>
        </p:nvSpPr>
        <p:spPr bwMode="auto">
          <a:xfrm>
            <a:off x="1170804" y="2425701"/>
            <a:ext cx="4611003" cy="3128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56"/>
              </a:cxn>
              <a:cxn ang="0">
                <a:pos x="5792" y="4256"/>
              </a:cxn>
            </a:cxnLst>
            <a:rect l="0" t="0" r="r" b="b"/>
            <a:pathLst>
              <a:path w="5792" h="4256">
                <a:moveTo>
                  <a:pt x="0" y="0"/>
                </a:moveTo>
                <a:lnTo>
                  <a:pt x="0" y="4256"/>
                </a:lnTo>
                <a:lnTo>
                  <a:pt x="5792" y="4256"/>
                </a:lnTo>
              </a:path>
            </a:pathLst>
          </a:custGeom>
          <a:noFill/>
          <a:ln w="63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94" name="Freeform 30"/>
          <p:cNvSpPr>
            <a:spLocks/>
          </p:cNvSpPr>
          <p:nvPr/>
        </p:nvSpPr>
        <p:spPr bwMode="auto">
          <a:xfrm>
            <a:off x="2742189" y="2598739"/>
            <a:ext cx="651592" cy="268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1"/>
              </a:cxn>
              <a:cxn ang="0">
                <a:pos x="27" y="274"/>
              </a:cxn>
              <a:cxn ang="0">
                <a:pos x="47" y="421"/>
              </a:cxn>
              <a:cxn ang="0">
                <a:pos x="71" y="598"/>
              </a:cxn>
              <a:cxn ang="0">
                <a:pos x="87" y="697"/>
              </a:cxn>
              <a:cxn ang="0">
                <a:pos x="103" y="802"/>
              </a:cxn>
              <a:cxn ang="0">
                <a:pos x="122" y="914"/>
              </a:cxn>
              <a:cxn ang="0">
                <a:pos x="143" y="1033"/>
              </a:cxn>
              <a:cxn ang="0">
                <a:pos x="166" y="1157"/>
              </a:cxn>
              <a:cxn ang="0">
                <a:pos x="191" y="1288"/>
              </a:cxn>
              <a:cxn ang="0">
                <a:pos x="218" y="1425"/>
              </a:cxn>
              <a:cxn ang="0">
                <a:pos x="248" y="1566"/>
              </a:cxn>
              <a:cxn ang="0">
                <a:pos x="280" y="1714"/>
              </a:cxn>
              <a:cxn ang="0">
                <a:pos x="314" y="1867"/>
              </a:cxn>
              <a:cxn ang="0">
                <a:pos x="351" y="2025"/>
              </a:cxn>
              <a:cxn ang="0">
                <a:pos x="390" y="2187"/>
              </a:cxn>
              <a:cxn ang="0">
                <a:pos x="433" y="2355"/>
              </a:cxn>
              <a:cxn ang="0">
                <a:pos x="479" y="2527"/>
              </a:cxn>
              <a:cxn ang="0">
                <a:pos x="526" y="2705"/>
              </a:cxn>
              <a:cxn ang="0">
                <a:pos x="578" y="2885"/>
              </a:cxn>
              <a:cxn ang="0">
                <a:pos x="632" y="3071"/>
              </a:cxn>
              <a:cxn ang="0">
                <a:pos x="690" y="3259"/>
              </a:cxn>
              <a:cxn ang="0">
                <a:pos x="750" y="3452"/>
              </a:cxn>
              <a:cxn ang="0">
                <a:pos x="815" y="3649"/>
              </a:cxn>
            </a:cxnLst>
            <a:rect l="0" t="0" r="r" b="b"/>
            <a:pathLst>
              <a:path w="815" h="3649">
                <a:moveTo>
                  <a:pt x="0" y="0"/>
                </a:moveTo>
                <a:lnTo>
                  <a:pt x="5" y="71"/>
                </a:lnTo>
                <a:lnTo>
                  <a:pt x="27" y="274"/>
                </a:lnTo>
                <a:lnTo>
                  <a:pt x="47" y="421"/>
                </a:lnTo>
                <a:lnTo>
                  <a:pt x="71" y="598"/>
                </a:lnTo>
                <a:lnTo>
                  <a:pt x="87" y="697"/>
                </a:lnTo>
                <a:lnTo>
                  <a:pt x="103" y="802"/>
                </a:lnTo>
                <a:lnTo>
                  <a:pt x="122" y="914"/>
                </a:lnTo>
                <a:lnTo>
                  <a:pt x="143" y="1033"/>
                </a:lnTo>
                <a:lnTo>
                  <a:pt x="166" y="1157"/>
                </a:lnTo>
                <a:lnTo>
                  <a:pt x="191" y="1288"/>
                </a:lnTo>
                <a:lnTo>
                  <a:pt x="218" y="1425"/>
                </a:lnTo>
                <a:lnTo>
                  <a:pt x="248" y="1566"/>
                </a:lnTo>
                <a:lnTo>
                  <a:pt x="280" y="1714"/>
                </a:lnTo>
                <a:lnTo>
                  <a:pt x="314" y="1867"/>
                </a:lnTo>
                <a:lnTo>
                  <a:pt x="351" y="2025"/>
                </a:lnTo>
                <a:lnTo>
                  <a:pt x="390" y="2187"/>
                </a:lnTo>
                <a:lnTo>
                  <a:pt x="433" y="2355"/>
                </a:lnTo>
                <a:lnTo>
                  <a:pt x="479" y="2527"/>
                </a:lnTo>
                <a:lnTo>
                  <a:pt x="526" y="2705"/>
                </a:lnTo>
                <a:lnTo>
                  <a:pt x="578" y="2885"/>
                </a:lnTo>
                <a:lnTo>
                  <a:pt x="632" y="3071"/>
                </a:lnTo>
                <a:lnTo>
                  <a:pt x="690" y="3259"/>
                </a:lnTo>
                <a:lnTo>
                  <a:pt x="750" y="3452"/>
                </a:lnTo>
                <a:lnTo>
                  <a:pt x="815" y="3649"/>
                </a:lnTo>
              </a:path>
            </a:pathLst>
          </a:custGeom>
          <a:noFill/>
          <a:ln w="25400">
            <a:solidFill>
              <a:srgbClr val="A7A7A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95" name="Freeform 31"/>
          <p:cNvSpPr>
            <a:spLocks/>
          </p:cNvSpPr>
          <p:nvPr/>
        </p:nvSpPr>
        <p:spPr bwMode="auto">
          <a:xfrm>
            <a:off x="2100912" y="2598739"/>
            <a:ext cx="648154" cy="268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71"/>
              </a:cxn>
              <a:cxn ang="0">
                <a:pos x="29" y="274"/>
              </a:cxn>
              <a:cxn ang="0">
                <a:pos x="48" y="421"/>
              </a:cxn>
              <a:cxn ang="0">
                <a:pos x="73" y="598"/>
              </a:cxn>
              <a:cxn ang="0">
                <a:pos x="88" y="697"/>
              </a:cxn>
              <a:cxn ang="0">
                <a:pos x="105" y="802"/>
              </a:cxn>
              <a:cxn ang="0">
                <a:pos x="124" y="914"/>
              </a:cxn>
              <a:cxn ang="0">
                <a:pos x="144" y="1033"/>
              </a:cxn>
              <a:cxn ang="0">
                <a:pos x="167" y="1157"/>
              </a:cxn>
              <a:cxn ang="0">
                <a:pos x="192" y="1288"/>
              </a:cxn>
              <a:cxn ang="0">
                <a:pos x="219" y="1425"/>
              </a:cxn>
              <a:cxn ang="0">
                <a:pos x="249" y="1566"/>
              </a:cxn>
              <a:cxn ang="0">
                <a:pos x="281" y="1714"/>
              </a:cxn>
              <a:cxn ang="0">
                <a:pos x="315" y="1867"/>
              </a:cxn>
              <a:cxn ang="0">
                <a:pos x="352" y="2025"/>
              </a:cxn>
              <a:cxn ang="0">
                <a:pos x="392" y="2187"/>
              </a:cxn>
              <a:cxn ang="0">
                <a:pos x="434" y="2355"/>
              </a:cxn>
              <a:cxn ang="0">
                <a:pos x="479" y="2527"/>
              </a:cxn>
              <a:cxn ang="0">
                <a:pos x="528" y="2705"/>
              </a:cxn>
              <a:cxn ang="0">
                <a:pos x="579" y="2885"/>
              </a:cxn>
              <a:cxn ang="0">
                <a:pos x="633" y="3071"/>
              </a:cxn>
              <a:cxn ang="0">
                <a:pos x="691" y="3259"/>
              </a:cxn>
              <a:cxn ang="0">
                <a:pos x="752" y="3452"/>
              </a:cxn>
              <a:cxn ang="0">
                <a:pos x="816" y="3649"/>
              </a:cxn>
            </a:cxnLst>
            <a:rect l="0" t="0" r="r" b="b"/>
            <a:pathLst>
              <a:path w="816" h="3649">
                <a:moveTo>
                  <a:pt x="0" y="0"/>
                </a:moveTo>
                <a:lnTo>
                  <a:pt x="7" y="71"/>
                </a:lnTo>
                <a:lnTo>
                  <a:pt x="29" y="274"/>
                </a:lnTo>
                <a:lnTo>
                  <a:pt x="48" y="421"/>
                </a:lnTo>
                <a:lnTo>
                  <a:pt x="73" y="598"/>
                </a:lnTo>
                <a:lnTo>
                  <a:pt x="88" y="697"/>
                </a:lnTo>
                <a:lnTo>
                  <a:pt x="105" y="802"/>
                </a:lnTo>
                <a:lnTo>
                  <a:pt x="124" y="914"/>
                </a:lnTo>
                <a:lnTo>
                  <a:pt x="144" y="1033"/>
                </a:lnTo>
                <a:lnTo>
                  <a:pt x="167" y="1157"/>
                </a:lnTo>
                <a:lnTo>
                  <a:pt x="192" y="1288"/>
                </a:lnTo>
                <a:lnTo>
                  <a:pt x="219" y="1425"/>
                </a:lnTo>
                <a:lnTo>
                  <a:pt x="249" y="1566"/>
                </a:lnTo>
                <a:lnTo>
                  <a:pt x="281" y="1714"/>
                </a:lnTo>
                <a:lnTo>
                  <a:pt x="315" y="1867"/>
                </a:lnTo>
                <a:lnTo>
                  <a:pt x="352" y="2025"/>
                </a:lnTo>
                <a:lnTo>
                  <a:pt x="392" y="2187"/>
                </a:lnTo>
                <a:lnTo>
                  <a:pt x="434" y="2355"/>
                </a:lnTo>
                <a:lnTo>
                  <a:pt x="479" y="2527"/>
                </a:lnTo>
                <a:lnTo>
                  <a:pt x="528" y="2705"/>
                </a:lnTo>
                <a:lnTo>
                  <a:pt x="579" y="2885"/>
                </a:lnTo>
                <a:lnTo>
                  <a:pt x="633" y="3071"/>
                </a:lnTo>
                <a:lnTo>
                  <a:pt x="691" y="3259"/>
                </a:lnTo>
                <a:lnTo>
                  <a:pt x="752" y="3452"/>
                </a:lnTo>
                <a:lnTo>
                  <a:pt x="816" y="3649"/>
                </a:lnTo>
              </a:path>
            </a:pathLst>
          </a:custGeom>
          <a:noFill/>
          <a:ln w="25400">
            <a:solidFill>
              <a:srgbClr val="D3012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96" name="Freeform 32"/>
          <p:cNvSpPr>
            <a:spLocks/>
          </p:cNvSpPr>
          <p:nvPr/>
        </p:nvSpPr>
        <p:spPr bwMode="auto">
          <a:xfrm>
            <a:off x="1392585" y="3657601"/>
            <a:ext cx="2369113" cy="1749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130"/>
              </a:cxn>
              <a:cxn ang="0">
                <a:pos x="27" y="258"/>
              </a:cxn>
              <a:cxn ang="0">
                <a:pos x="52" y="383"/>
              </a:cxn>
              <a:cxn ang="0">
                <a:pos x="84" y="506"/>
              </a:cxn>
              <a:cxn ang="0">
                <a:pos x="123" y="625"/>
              </a:cxn>
              <a:cxn ang="0">
                <a:pos x="169" y="741"/>
              </a:cxn>
              <a:cxn ang="0">
                <a:pos x="222" y="854"/>
              </a:cxn>
              <a:cxn ang="0">
                <a:pos x="280" y="964"/>
              </a:cxn>
              <a:cxn ang="0">
                <a:pos x="344" y="1071"/>
              </a:cxn>
              <a:cxn ang="0">
                <a:pos x="415" y="1173"/>
              </a:cxn>
              <a:cxn ang="0">
                <a:pos x="491" y="1274"/>
              </a:cxn>
              <a:cxn ang="0">
                <a:pos x="573" y="1370"/>
              </a:cxn>
              <a:cxn ang="0">
                <a:pos x="659" y="1463"/>
              </a:cxn>
              <a:cxn ang="0">
                <a:pos x="750" y="1551"/>
              </a:cxn>
              <a:cxn ang="0">
                <a:pos x="846" y="1636"/>
              </a:cxn>
              <a:cxn ang="0">
                <a:pos x="948" y="1717"/>
              </a:cxn>
              <a:cxn ang="0">
                <a:pos x="1052" y="1793"/>
              </a:cxn>
              <a:cxn ang="0">
                <a:pos x="1161" y="1866"/>
              </a:cxn>
              <a:cxn ang="0">
                <a:pos x="1274" y="1933"/>
              </a:cxn>
              <a:cxn ang="0">
                <a:pos x="1390" y="1997"/>
              </a:cxn>
              <a:cxn ang="0">
                <a:pos x="1509" y="2056"/>
              </a:cxn>
              <a:cxn ang="0">
                <a:pos x="1631" y="2111"/>
              </a:cxn>
              <a:cxn ang="0">
                <a:pos x="1757" y="2160"/>
              </a:cxn>
              <a:cxn ang="0">
                <a:pos x="1885" y="2206"/>
              </a:cxn>
              <a:cxn ang="0">
                <a:pos x="2016" y="2245"/>
              </a:cxn>
              <a:cxn ang="0">
                <a:pos x="2148" y="2281"/>
              </a:cxn>
              <a:cxn ang="0">
                <a:pos x="2283" y="2311"/>
              </a:cxn>
              <a:cxn ang="0">
                <a:pos x="2419" y="2335"/>
              </a:cxn>
              <a:cxn ang="0">
                <a:pos x="2557" y="2355"/>
              </a:cxn>
              <a:cxn ang="0">
                <a:pos x="2695" y="2368"/>
              </a:cxn>
              <a:cxn ang="0">
                <a:pos x="2835" y="2377"/>
              </a:cxn>
              <a:cxn ang="0">
                <a:pos x="2976" y="2380"/>
              </a:cxn>
            </a:cxnLst>
            <a:rect l="0" t="0" r="r" b="b"/>
            <a:pathLst>
              <a:path w="2976" h="2380">
                <a:moveTo>
                  <a:pt x="0" y="0"/>
                </a:moveTo>
                <a:lnTo>
                  <a:pt x="10" y="130"/>
                </a:lnTo>
                <a:lnTo>
                  <a:pt x="27" y="258"/>
                </a:lnTo>
                <a:lnTo>
                  <a:pt x="52" y="383"/>
                </a:lnTo>
                <a:lnTo>
                  <a:pt x="84" y="506"/>
                </a:lnTo>
                <a:lnTo>
                  <a:pt x="123" y="625"/>
                </a:lnTo>
                <a:lnTo>
                  <a:pt x="169" y="741"/>
                </a:lnTo>
                <a:lnTo>
                  <a:pt x="222" y="854"/>
                </a:lnTo>
                <a:lnTo>
                  <a:pt x="280" y="964"/>
                </a:lnTo>
                <a:lnTo>
                  <a:pt x="344" y="1071"/>
                </a:lnTo>
                <a:lnTo>
                  <a:pt x="415" y="1173"/>
                </a:lnTo>
                <a:lnTo>
                  <a:pt x="491" y="1274"/>
                </a:lnTo>
                <a:lnTo>
                  <a:pt x="573" y="1370"/>
                </a:lnTo>
                <a:lnTo>
                  <a:pt x="659" y="1463"/>
                </a:lnTo>
                <a:lnTo>
                  <a:pt x="750" y="1551"/>
                </a:lnTo>
                <a:lnTo>
                  <a:pt x="846" y="1636"/>
                </a:lnTo>
                <a:lnTo>
                  <a:pt x="948" y="1717"/>
                </a:lnTo>
                <a:lnTo>
                  <a:pt x="1052" y="1793"/>
                </a:lnTo>
                <a:lnTo>
                  <a:pt x="1161" y="1866"/>
                </a:lnTo>
                <a:lnTo>
                  <a:pt x="1274" y="1933"/>
                </a:lnTo>
                <a:lnTo>
                  <a:pt x="1390" y="1997"/>
                </a:lnTo>
                <a:lnTo>
                  <a:pt x="1509" y="2056"/>
                </a:lnTo>
                <a:lnTo>
                  <a:pt x="1631" y="2111"/>
                </a:lnTo>
                <a:lnTo>
                  <a:pt x="1757" y="2160"/>
                </a:lnTo>
                <a:lnTo>
                  <a:pt x="1885" y="2206"/>
                </a:lnTo>
                <a:lnTo>
                  <a:pt x="2016" y="2245"/>
                </a:lnTo>
                <a:lnTo>
                  <a:pt x="2148" y="2281"/>
                </a:lnTo>
                <a:lnTo>
                  <a:pt x="2283" y="2311"/>
                </a:lnTo>
                <a:lnTo>
                  <a:pt x="2419" y="2335"/>
                </a:lnTo>
                <a:lnTo>
                  <a:pt x="2557" y="2355"/>
                </a:lnTo>
                <a:lnTo>
                  <a:pt x="2695" y="2368"/>
                </a:lnTo>
                <a:lnTo>
                  <a:pt x="2835" y="2377"/>
                </a:lnTo>
                <a:lnTo>
                  <a:pt x="2976" y="2380"/>
                </a:lnTo>
              </a:path>
            </a:pathLst>
          </a:custGeom>
          <a:noFill/>
          <a:ln w="25400">
            <a:solidFill>
              <a:srgbClr val="0E52F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97" name="Freeform 33"/>
          <p:cNvSpPr>
            <a:spLocks/>
          </p:cNvSpPr>
          <p:nvPr/>
        </p:nvSpPr>
        <p:spPr bwMode="auto">
          <a:xfrm>
            <a:off x="1865377" y="2984500"/>
            <a:ext cx="3068844" cy="2071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215"/>
              </a:cxn>
              <a:cxn ang="0">
                <a:pos x="36" y="419"/>
              </a:cxn>
              <a:cxn ang="0">
                <a:pos x="69" y="612"/>
              </a:cxn>
              <a:cxn ang="0">
                <a:pos x="111" y="796"/>
              </a:cxn>
              <a:cxn ang="0">
                <a:pos x="163" y="969"/>
              </a:cxn>
              <a:cxn ang="0">
                <a:pos x="223" y="1133"/>
              </a:cxn>
              <a:cxn ang="0">
                <a:pos x="292" y="1287"/>
              </a:cxn>
              <a:cxn ang="0">
                <a:pos x="369" y="1432"/>
              </a:cxn>
              <a:cxn ang="0">
                <a:pos x="454" y="1568"/>
              </a:cxn>
              <a:cxn ang="0">
                <a:pos x="547" y="1695"/>
              </a:cxn>
              <a:cxn ang="0">
                <a:pos x="646" y="1813"/>
              </a:cxn>
              <a:cxn ang="0">
                <a:pos x="753" y="1924"/>
              </a:cxn>
              <a:cxn ang="0">
                <a:pos x="867" y="2027"/>
              </a:cxn>
              <a:cxn ang="0">
                <a:pos x="987" y="2121"/>
              </a:cxn>
              <a:cxn ang="0">
                <a:pos x="1113" y="2210"/>
              </a:cxn>
              <a:cxn ang="0">
                <a:pos x="1245" y="2289"/>
              </a:cxn>
              <a:cxn ang="0">
                <a:pos x="1382" y="2363"/>
              </a:cxn>
              <a:cxn ang="0">
                <a:pos x="1523" y="2429"/>
              </a:cxn>
              <a:cxn ang="0">
                <a:pos x="1670" y="2490"/>
              </a:cxn>
              <a:cxn ang="0">
                <a:pos x="1821" y="2545"/>
              </a:cxn>
              <a:cxn ang="0">
                <a:pos x="1975" y="2593"/>
              </a:cxn>
              <a:cxn ang="0">
                <a:pos x="2134" y="2636"/>
              </a:cxn>
              <a:cxn ang="0">
                <a:pos x="2297" y="2673"/>
              </a:cxn>
              <a:cxn ang="0">
                <a:pos x="2462" y="2707"/>
              </a:cxn>
              <a:cxn ang="0">
                <a:pos x="2630" y="2734"/>
              </a:cxn>
              <a:cxn ang="0">
                <a:pos x="2800" y="2757"/>
              </a:cxn>
              <a:cxn ang="0">
                <a:pos x="2973" y="2776"/>
              </a:cxn>
              <a:cxn ang="0">
                <a:pos x="3148" y="2792"/>
              </a:cxn>
              <a:cxn ang="0">
                <a:pos x="3323" y="2803"/>
              </a:cxn>
              <a:cxn ang="0">
                <a:pos x="3500" y="2810"/>
              </a:cxn>
              <a:cxn ang="0">
                <a:pos x="3678" y="2815"/>
              </a:cxn>
              <a:cxn ang="0">
                <a:pos x="3857" y="2816"/>
              </a:cxn>
            </a:cxnLst>
            <a:rect l="0" t="0" r="r" b="b"/>
            <a:pathLst>
              <a:path w="3857" h="2816">
                <a:moveTo>
                  <a:pt x="0" y="0"/>
                </a:moveTo>
                <a:lnTo>
                  <a:pt x="14" y="215"/>
                </a:lnTo>
                <a:lnTo>
                  <a:pt x="36" y="419"/>
                </a:lnTo>
                <a:lnTo>
                  <a:pt x="69" y="612"/>
                </a:lnTo>
                <a:lnTo>
                  <a:pt x="111" y="796"/>
                </a:lnTo>
                <a:lnTo>
                  <a:pt x="163" y="969"/>
                </a:lnTo>
                <a:lnTo>
                  <a:pt x="223" y="1133"/>
                </a:lnTo>
                <a:lnTo>
                  <a:pt x="292" y="1287"/>
                </a:lnTo>
                <a:lnTo>
                  <a:pt x="369" y="1432"/>
                </a:lnTo>
                <a:lnTo>
                  <a:pt x="454" y="1568"/>
                </a:lnTo>
                <a:lnTo>
                  <a:pt x="547" y="1695"/>
                </a:lnTo>
                <a:lnTo>
                  <a:pt x="646" y="1813"/>
                </a:lnTo>
                <a:lnTo>
                  <a:pt x="753" y="1924"/>
                </a:lnTo>
                <a:lnTo>
                  <a:pt x="867" y="2027"/>
                </a:lnTo>
                <a:lnTo>
                  <a:pt x="987" y="2121"/>
                </a:lnTo>
                <a:lnTo>
                  <a:pt x="1113" y="2210"/>
                </a:lnTo>
                <a:lnTo>
                  <a:pt x="1245" y="2289"/>
                </a:lnTo>
                <a:lnTo>
                  <a:pt x="1382" y="2363"/>
                </a:lnTo>
                <a:lnTo>
                  <a:pt x="1523" y="2429"/>
                </a:lnTo>
                <a:lnTo>
                  <a:pt x="1670" y="2490"/>
                </a:lnTo>
                <a:lnTo>
                  <a:pt x="1821" y="2545"/>
                </a:lnTo>
                <a:lnTo>
                  <a:pt x="1975" y="2593"/>
                </a:lnTo>
                <a:lnTo>
                  <a:pt x="2134" y="2636"/>
                </a:lnTo>
                <a:lnTo>
                  <a:pt x="2297" y="2673"/>
                </a:lnTo>
                <a:lnTo>
                  <a:pt x="2462" y="2707"/>
                </a:lnTo>
                <a:lnTo>
                  <a:pt x="2630" y="2734"/>
                </a:lnTo>
                <a:lnTo>
                  <a:pt x="2800" y="2757"/>
                </a:lnTo>
                <a:lnTo>
                  <a:pt x="2973" y="2776"/>
                </a:lnTo>
                <a:lnTo>
                  <a:pt x="3148" y="2792"/>
                </a:lnTo>
                <a:lnTo>
                  <a:pt x="3323" y="2803"/>
                </a:lnTo>
                <a:lnTo>
                  <a:pt x="3500" y="2810"/>
                </a:lnTo>
                <a:lnTo>
                  <a:pt x="3678" y="2815"/>
                </a:lnTo>
                <a:lnTo>
                  <a:pt x="3857" y="2816"/>
                </a:lnTo>
              </a:path>
            </a:pathLst>
          </a:custGeom>
          <a:noFill/>
          <a:ln w="2540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SG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5698" name="Text Box 34"/>
          <p:cNvSpPr txBox="1">
            <a:spLocks noChangeArrowheads="1"/>
          </p:cNvSpPr>
          <p:nvPr/>
        </p:nvSpPr>
        <p:spPr bwMode="auto">
          <a:xfrm>
            <a:off x="7282210" y="6083301"/>
            <a:ext cx="172194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Note: hypothetical example</a:t>
            </a:r>
          </a:p>
          <a:p>
            <a:pPr algn="ctr">
              <a:lnSpc>
                <a:spcPct val="100000"/>
              </a:lnSpc>
            </a:pPr>
            <a:endParaRPr lang="en-US" sz="100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Inventory Demand Through Waiting Lines and Queuing Systems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228600"/>
            <a:ext cx="6019799" cy="838200"/>
          </a:xfrm>
        </p:spPr>
        <p:txBody>
          <a:bodyPr/>
          <a:lstStyle/>
          <a:p>
            <a:r>
              <a:rPr lang="en-US" dirty="0" smtClean="0"/>
              <a:t>Waiting Is a Universal Phenomenon!</a:t>
            </a:r>
            <a:endParaRPr lang="en-US" dirty="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An average person may spend up to 30 minutes/day waiting in line—equivalent to over </a:t>
            </a:r>
            <a:r>
              <a:rPr dirty="0" smtClean="0"/>
              <a:t>one</a:t>
            </a:r>
            <a:r>
              <a:rPr lang="en-US" dirty="0" smtClean="0"/>
              <a:t> week per year!</a:t>
            </a:r>
          </a:p>
          <a:p>
            <a:r>
              <a:rPr lang="en-US" dirty="0"/>
              <a:t>N</a:t>
            </a:r>
            <a:r>
              <a:rPr lang="en-US" dirty="0" smtClean="0"/>
              <a:t>obody likes to wait</a:t>
            </a:r>
          </a:p>
          <a:p>
            <a:r>
              <a:rPr lang="en-US" dirty="0" smtClean="0"/>
              <a:t>It's boring, time-wasting, and sometimes physically uncomfortable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9</a:t>
            </a:r>
            <a:endParaRPr lang="en-US"/>
          </a:p>
        </p:txBody>
      </p:sp>
      <p:sp>
        <p:nvSpPr>
          <p:cNvPr id="647174" name="Rectangle 6"/>
          <p:cNvSpPr>
            <a:spLocks noGrp="1" noChangeArrowheads="1"/>
          </p:cNvSpPr>
          <p:nvPr>
            <p:ph type="body" idx="10"/>
          </p:nvPr>
        </p:nvSpPr>
        <p:spPr>
          <a:xfrm>
            <a:off x="303212" y="1371600"/>
            <a:ext cx="9372600" cy="48006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Fluctuations in Demand Threaten Service Productivity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Managing Capacity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Analyze Patterns of Demand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Managing Demand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Inventory Demand Through Waiting Lines and Queuing Systems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Customer Perceptions of Waiting Time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 smtClean="0"/>
              <a:t>Inventory Demand Through Reservation Systems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Waiting Lines Occur?</a:t>
            </a:r>
            <a:endParaRPr lang="en-US"/>
          </a:p>
        </p:txBody>
      </p:sp>
      <p:sp>
        <p:nvSpPr>
          <p:cNvPr id="663564" name="Rectangle 12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Because number of arrivals at a facility exceeds capacity of system to process them at a specific point in the process</a:t>
            </a:r>
          </a:p>
          <a:p>
            <a:r>
              <a:rPr lang="en-US" dirty="0" smtClean="0"/>
              <a:t>Queues are basically a symptom of unresolved capacity management problems </a:t>
            </a:r>
          </a:p>
          <a:p>
            <a:r>
              <a:rPr lang="en-US" dirty="0" smtClean="0"/>
              <a:t>Not all queues take form of a physical waiting line in a single location </a:t>
            </a:r>
          </a:p>
          <a:p>
            <a:pPr lvl="1"/>
            <a:r>
              <a:rPr lang="en-US" dirty="0" smtClean="0"/>
              <a:t>Queues may be physical but geographically dispersed</a:t>
            </a:r>
          </a:p>
          <a:p>
            <a:pPr lvl="1"/>
            <a:r>
              <a:rPr lang="en-US" dirty="0" smtClean="0"/>
              <a:t>Some are virtual (e.g., phone)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Waiting Lines</a:t>
            </a:r>
            <a:endParaRPr lang="en-US" dirty="0"/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5333999" cy="4800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 smtClean="0"/>
              <a:t>Rethink design of queuing system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Install a reservations system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Tailoring the queuing system to different market segments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Manage customer behavior and perceptions of wait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Redesign processes to shorten transaction time</a:t>
            </a:r>
            <a:endParaRPr lang="en-US" sz="2000" dirty="0"/>
          </a:p>
        </p:txBody>
      </p:sp>
      <p:pic>
        <p:nvPicPr>
          <p:cNvPr id="4" name="Picture 148" descr="PPT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710" y="1401351"/>
            <a:ext cx="4218502" cy="5075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Queuing Systems </a:t>
            </a:r>
            <a:r>
              <a:rPr dirty="0" smtClean="0"/>
              <a:t>c</a:t>
            </a:r>
            <a:r>
              <a:rPr lang="en-US" dirty="0" smtClean="0"/>
              <a:t>an </a:t>
            </a:r>
            <a:r>
              <a:rPr dirty="0"/>
              <a:t>b</a:t>
            </a:r>
            <a:r>
              <a:rPr lang="en-US" dirty="0" err="1" smtClean="0"/>
              <a:t>e</a:t>
            </a:r>
            <a:r>
              <a:rPr lang="en-US" dirty="0" smtClean="0"/>
              <a:t> Tailored to Market Segments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Urgency of job</a:t>
            </a:r>
          </a:p>
          <a:p>
            <a:pPr lvl="1"/>
            <a:r>
              <a:rPr lang="en-US" dirty="0" smtClean="0"/>
              <a:t>Emergencies vs. non-emergencies</a:t>
            </a:r>
          </a:p>
          <a:p>
            <a:r>
              <a:rPr lang="en-US" dirty="0" smtClean="0"/>
              <a:t>Duration of service transaction</a:t>
            </a:r>
          </a:p>
          <a:p>
            <a:pPr lvl="1"/>
            <a:r>
              <a:rPr lang="en-US" dirty="0" smtClean="0"/>
              <a:t>Number of items to transact</a:t>
            </a:r>
          </a:p>
          <a:p>
            <a:pPr lvl="1"/>
            <a:r>
              <a:rPr lang="en-US" dirty="0" smtClean="0"/>
              <a:t>Complexity of task</a:t>
            </a:r>
          </a:p>
          <a:p>
            <a:r>
              <a:rPr lang="en-US" dirty="0" smtClean="0"/>
              <a:t>Payment of premium price</a:t>
            </a:r>
          </a:p>
          <a:p>
            <a:r>
              <a:rPr lang="en-US" dirty="0" smtClean="0"/>
              <a:t>Importance of customer</a:t>
            </a:r>
          </a:p>
          <a:p>
            <a:pPr lvl="1"/>
            <a:r>
              <a:rPr lang="en-US" dirty="0" smtClean="0"/>
              <a:t>Frequent users/high volume purchasers vs. others</a:t>
            </a:r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 Perceptions of Waiting Time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Propositions on Psychology of </a:t>
            </a:r>
            <a:br>
              <a:rPr lang="en-US" dirty="0" smtClean="0"/>
            </a:br>
            <a:r>
              <a:rPr lang="en-US" dirty="0" smtClean="0"/>
              <a:t>Waiting Lines</a:t>
            </a:r>
            <a:endParaRPr lang="en-US" dirty="0"/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4189412" y="6248400"/>
            <a:ext cx="503049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Sources: </a:t>
            </a:r>
            <a:r>
              <a:rPr lang="en-US" sz="1200" i="1" dirty="0" err="1">
                <a:solidFill>
                  <a:srgbClr val="000000"/>
                </a:solidFill>
                <a:latin typeface="Arial" charset="0"/>
              </a:rPr>
              <a:t>Maister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; </a:t>
            </a:r>
            <a:r>
              <a:rPr lang="en-US" sz="1200" i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Davis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 &amp; </a:t>
            </a:r>
            <a:r>
              <a:rPr lang="en-US" sz="1200" i="1" dirty="0" err="1">
                <a:solidFill>
                  <a:srgbClr val="000000"/>
                </a:solidFill>
                <a:latin typeface="Arial" charset="0"/>
              </a:rPr>
              <a:t>Heineke</a:t>
            </a:r>
            <a:r>
              <a:rPr lang="en-US" sz="1200" i="1" dirty="0">
                <a:solidFill>
                  <a:srgbClr val="000000"/>
                </a:solidFill>
                <a:latin typeface="Arial" charset="0"/>
              </a:rPr>
              <a:t>; Jones &amp; </a:t>
            </a:r>
            <a:r>
              <a:rPr lang="en-US" sz="1200" i="1" dirty="0" err="1">
                <a:solidFill>
                  <a:srgbClr val="000000"/>
                </a:solidFill>
                <a:latin typeface="Arial" charset="0"/>
              </a:rPr>
              <a:t>Peppiatt</a:t>
            </a:r>
            <a:endParaRPr lang="en-US" sz="1200" i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5212" y="1905000"/>
          <a:ext cx="7620000" cy="41148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810000"/>
                <a:gridCol w="3810000"/>
              </a:tblGrid>
              <a:tr h="41148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Feels longer than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Unoccupied 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Occupied time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Solo waits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Physically</a:t>
                      </a:r>
                      <a:r>
                        <a:rPr lang="en-US" baseline="0" dirty="0" smtClean="0"/>
                        <a:t> uncomfortable waits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Comfortable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Pre- and post-process waits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In-process</a:t>
                      </a:r>
                      <a:r>
                        <a:rPr lang="en-US" baseline="0" dirty="0" smtClean="0"/>
                        <a:t>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Unexplained waits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Explained</a:t>
                      </a:r>
                      <a:r>
                        <a:rPr lang="en-US" baseline="0" dirty="0" smtClean="0"/>
                        <a:t>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Unfamiliar waits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Known, finite waits 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Unfair waits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Anxious waits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Calm waits</a:t>
                      </a:r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/>
                        <a:t>Monotonous</a:t>
                      </a:r>
                      <a:r>
                        <a:rPr lang="en-US" baseline="0" dirty="0" smtClean="0"/>
                        <a:t> waits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Valued</a:t>
                      </a:r>
                      <a:r>
                        <a:rPr lang="en-US" baseline="0" dirty="0" smtClean="0"/>
                        <a:t> waits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Inventory Demand Through Reservations System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 of Reservations</a:t>
            </a:r>
            <a:endParaRPr lang="en-US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Saves customers from having to wait in line</a:t>
            </a:r>
          </a:p>
          <a:p>
            <a:r>
              <a:rPr lang="en-US" dirty="0" smtClean="0"/>
              <a:t>Helps to control and manage the demand (e.g., leave time for emergency jobs)</a:t>
            </a:r>
          </a:p>
          <a:p>
            <a:r>
              <a:rPr lang="en-US" dirty="0" smtClean="0"/>
              <a:t>Pre-sells the service and can be used to prepare and educate the customer for the service encounter</a:t>
            </a:r>
          </a:p>
          <a:p>
            <a:r>
              <a:rPr lang="en-US" dirty="0" smtClean="0"/>
              <a:t>Data captured helps organizations to understand their demand patterns and to plan their operations and staffing levels</a:t>
            </a:r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Well-Designed Reservations System</a:t>
            </a:r>
            <a:endParaRPr lang="en-US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Fast and user-friendly for customers and staff</a:t>
            </a:r>
          </a:p>
          <a:p>
            <a:r>
              <a:rPr lang="en-US" dirty="0" smtClean="0"/>
              <a:t>Responsive to customer queries and needs</a:t>
            </a:r>
          </a:p>
          <a:p>
            <a:r>
              <a:rPr lang="en-US" dirty="0" smtClean="0"/>
              <a:t>Offers options for self service (e.g., through an online reservations system)</a:t>
            </a:r>
          </a:p>
          <a:p>
            <a:r>
              <a:rPr lang="en-US" dirty="0" smtClean="0"/>
              <a:t>Accommodates preferences (e.g., room with a view)</a:t>
            </a:r>
          </a:p>
          <a:p>
            <a:r>
              <a:rPr lang="en-US" dirty="0" smtClean="0"/>
              <a:t>Deflects demand from unavailable first choices to alternative times and locations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Reservations Strategies Should Focus on Yield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z="2200" dirty="0" smtClean="0"/>
              <a:t>Yield analysis helps managers recognize </a:t>
            </a:r>
            <a:r>
              <a:rPr lang="en-US" sz="2200" dirty="0" smtClean="0">
                <a:solidFill>
                  <a:srgbClr val="FF6600"/>
                </a:solidFill>
              </a:rPr>
              <a:t>opportunity cost </a:t>
            </a:r>
            <a:r>
              <a:rPr lang="en-US" sz="2200" dirty="0" smtClean="0"/>
              <a:t>of allocating capacity to one customer/segment when another segment might yield a higher rate later</a:t>
            </a:r>
          </a:p>
          <a:p>
            <a:r>
              <a:rPr lang="en-US" sz="2200" dirty="0" smtClean="0"/>
              <a:t>Decisions need to be based on good information</a:t>
            </a:r>
          </a:p>
          <a:p>
            <a:pPr lvl="1"/>
            <a:r>
              <a:rPr lang="en-US" sz="1800" dirty="0" smtClean="0"/>
              <a:t>Detailed records of past usage</a:t>
            </a:r>
          </a:p>
          <a:p>
            <a:pPr lvl="1"/>
            <a:r>
              <a:rPr lang="en-US" sz="1800" dirty="0" smtClean="0"/>
              <a:t>Current market intelligence and good marketing sense</a:t>
            </a:r>
          </a:p>
          <a:p>
            <a:pPr lvl="1"/>
            <a:r>
              <a:rPr lang="en-US" sz="1800" dirty="0" smtClean="0"/>
              <a:t>Realistic estimate of the chances of obtaining higher rated business</a:t>
            </a:r>
          </a:p>
          <a:p>
            <a:r>
              <a:rPr lang="en-US" sz="2200" dirty="0" smtClean="0"/>
              <a:t>When firms overbook to increase yield,</a:t>
            </a:r>
          </a:p>
          <a:p>
            <a:pPr lvl="1"/>
            <a:r>
              <a:rPr lang="en-US" sz="1800" dirty="0" smtClean="0"/>
              <a:t>Victims of overbooking should be compensated to preserve the relationship</a:t>
            </a:r>
          </a:p>
        </p:txBody>
      </p:sp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Hotel Room Sales Targets by </a:t>
            </a:r>
            <a:r>
              <a:rPr lang="en-US" dirty="0" smtClean="0"/>
              <a:t>Segment </a:t>
            </a:r>
            <a:r>
              <a:rPr lang="en-US" dirty="0"/>
              <a:t>and Time Period </a:t>
            </a:r>
            <a:endParaRPr lang="en-US" sz="2000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-283077" y="1447800"/>
            <a:ext cx="9577889" cy="4800600"/>
            <a:chOff x="-495141" y="1371600"/>
            <a:chExt cx="9577889" cy="4925199"/>
          </a:xfrm>
        </p:grpSpPr>
        <p:sp>
          <p:nvSpPr>
            <p:cNvPr id="633859" name="Rectangle 3"/>
            <p:cNvSpPr>
              <a:spLocks noChangeArrowheads="1"/>
            </p:cNvSpPr>
            <p:nvPr/>
          </p:nvSpPr>
          <p:spPr bwMode="auto">
            <a:xfrm>
              <a:off x="1440723" y="5978525"/>
              <a:ext cx="7097025" cy="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0" name="Rectangle 4"/>
            <p:cNvSpPr>
              <a:spLocks noChangeArrowheads="1"/>
            </p:cNvSpPr>
            <p:nvPr/>
          </p:nvSpPr>
          <p:spPr bwMode="auto">
            <a:xfrm>
              <a:off x="5379504" y="513715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1" name="Rectangle 5"/>
            <p:cNvSpPr>
              <a:spLocks noChangeArrowheads="1"/>
            </p:cNvSpPr>
            <p:nvPr/>
          </p:nvSpPr>
          <p:spPr bwMode="auto">
            <a:xfrm>
              <a:off x="5379504" y="429895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2" name="Rectangle 6"/>
            <p:cNvSpPr>
              <a:spLocks noChangeArrowheads="1"/>
            </p:cNvSpPr>
            <p:nvPr/>
          </p:nvSpPr>
          <p:spPr bwMode="auto">
            <a:xfrm>
              <a:off x="2573704" y="302260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3" name="Rectangle 7"/>
            <p:cNvSpPr>
              <a:spLocks noChangeArrowheads="1"/>
            </p:cNvSpPr>
            <p:nvPr/>
          </p:nvSpPr>
          <p:spPr bwMode="auto">
            <a:xfrm>
              <a:off x="2573704" y="306070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4" name="Rectangle 8"/>
            <p:cNvSpPr>
              <a:spLocks noChangeArrowheads="1"/>
            </p:cNvSpPr>
            <p:nvPr/>
          </p:nvSpPr>
          <p:spPr bwMode="auto">
            <a:xfrm>
              <a:off x="2573704" y="387985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5" name="Rectangle 9"/>
            <p:cNvSpPr>
              <a:spLocks noChangeArrowheads="1"/>
            </p:cNvSpPr>
            <p:nvPr/>
          </p:nvSpPr>
          <p:spPr bwMode="auto">
            <a:xfrm>
              <a:off x="4017866" y="4089400"/>
              <a:ext cx="1189714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6" name="Rectangle 10"/>
            <p:cNvSpPr>
              <a:spLocks noChangeArrowheads="1"/>
            </p:cNvSpPr>
            <p:nvPr/>
          </p:nvSpPr>
          <p:spPr bwMode="auto">
            <a:xfrm>
              <a:off x="2573704" y="511810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7" name="Freeform 11"/>
            <p:cNvSpPr>
              <a:spLocks/>
            </p:cNvSpPr>
            <p:nvPr/>
          </p:nvSpPr>
          <p:spPr bwMode="auto">
            <a:xfrm>
              <a:off x="4010988" y="4095750"/>
              <a:ext cx="13754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lnTo>
                    <a:pt x="15" y="0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8" name="Rectangle 12"/>
            <p:cNvSpPr>
              <a:spLocks noChangeArrowheads="1"/>
            </p:cNvSpPr>
            <p:nvPr/>
          </p:nvSpPr>
          <p:spPr bwMode="auto">
            <a:xfrm>
              <a:off x="5379504" y="5118100"/>
              <a:ext cx="2633876" cy="127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69" name="Rectangle 13"/>
            <p:cNvSpPr>
              <a:spLocks noChangeArrowheads="1"/>
            </p:cNvSpPr>
            <p:nvPr/>
          </p:nvSpPr>
          <p:spPr bwMode="auto">
            <a:xfrm>
              <a:off x="5431081" y="4330700"/>
              <a:ext cx="3651667" cy="11620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0" name="Freeform 14"/>
            <p:cNvSpPr>
              <a:spLocks/>
            </p:cNvSpPr>
            <p:nvPr/>
          </p:nvSpPr>
          <p:spPr bwMode="auto">
            <a:xfrm>
              <a:off x="1540439" y="2112963"/>
              <a:ext cx="3651667" cy="3846512"/>
            </a:xfrm>
            <a:custGeom>
              <a:avLst/>
              <a:gdLst/>
              <a:ahLst/>
              <a:cxnLst>
                <a:cxn ang="0">
                  <a:pos x="6128" y="6991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6991"/>
                </a:cxn>
                <a:cxn ang="0">
                  <a:pos x="6128" y="6991"/>
                </a:cxn>
                <a:cxn ang="0">
                  <a:pos x="6128" y="6991"/>
                </a:cxn>
              </a:cxnLst>
              <a:rect l="0" t="0" r="r" b="b"/>
              <a:pathLst>
                <a:path w="6128" h="6991">
                  <a:moveTo>
                    <a:pt x="6128" y="6991"/>
                  </a:moveTo>
                  <a:lnTo>
                    <a:pt x="6128" y="0"/>
                  </a:lnTo>
                  <a:lnTo>
                    <a:pt x="0" y="0"/>
                  </a:lnTo>
                  <a:lnTo>
                    <a:pt x="0" y="6991"/>
                  </a:lnTo>
                  <a:lnTo>
                    <a:pt x="6128" y="6991"/>
                  </a:lnTo>
                  <a:lnTo>
                    <a:pt x="6128" y="69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1" name="Rectangle 15"/>
            <p:cNvSpPr>
              <a:spLocks noChangeArrowheads="1"/>
            </p:cNvSpPr>
            <p:nvPr/>
          </p:nvSpPr>
          <p:spPr bwMode="auto">
            <a:xfrm>
              <a:off x="1540439" y="2112964"/>
              <a:ext cx="3651667" cy="4476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2" name="Rectangle 16"/>
            <p:cNvSpPr>
              <a:spLocks noChangeArrowheads="1"/>
            </p:cNvSpPr>
            <p:nvPr/>
          </p:nvSpPr>
          <p:spPr bwMode="auto">
            <a:xfrm>
              <a:off x="1540439" y="2614613"/>
              <a:ext cx="3651667" cy="1135062"/>
            </a:xfrm>
            <a:prstGeom prst="rect">
              <a:avLst/>
            </a:prstGeom>
            <a:solidFill>
              <a:srgbClr val="FEAF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3" name="Rectangle 17"/>
            <p:cNvSpPr>
              <a:spLocks noChangeArrowheads="1"/>
            </p:cNvSpPr>
            <p:nvPr/>
          </p:nvSpPr>
          <p:spPr bwMode="auto">
            <a:xfrm>
              <a:off x="1540439" y="5432425"/>
              <a:ext cx="3651667" cy="527050"/>
            </a:xfrm>
            <a:prstGeom prst="rect">
              <a:avLst/>
            </a:prstGeom>
            <a:solidFill>
              <a:srgbClr val="FE60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4" name="Rectangle 18"/>
            <p:cNvSpPr>
              <a:spLocks noChangeArrowheads="1"/>
            </p:cNvSpPr>
            <p:nvPr/>
          </p:nvSpPr>
          <p:spPr bwMode="auto">
            <a:xfrm>
              <a:off x="1540439" y="5422901"/>
              <a:ext cx="3651667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5" name="Freeform 19"/>
            <p:cNvSpPr>
              <a:spLocks/>
            </p:cNvSpPr>
            <p:nvPr/>
          </p:nvSpPr>
          <p:spPr bwMode="auto">
            <a:xfrm>
              <a:off x="1540439" y="3662364"/>
              <a:ext cx="3651667" cy="1804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59" y="0"/>
                </a:cxn>
                <a:cxn ang="0">
                  <a:pos x="3359" y="688"/>
                </a:cxn>
                <a:cxn ang="0">
                  <a:pos x="6128" y="688"/>
                </a:cxn>
                <a:cxn ang="0">
                  <a:pos x="6128" y="3280"/>
                </a:cxn>
                <a:cxn ang="0">
                  <a:pos x="0" y="3280"/>
                </a:cxn>
                <a:cxn ang="0">
                  <a:pos x="0" y="0"/>
                </a:cxn>
              </a:cxnLst>
              <a:rect l="0" t="0" r="r" b="b"/>
              <a:pathLst>
                <a:path w="6128" h="3280">
                  <a:moveTo>
                    <a:pt x="0" y="0"/>
                  </a:moveTo>
                  <a:lnTo>
                    <a:pt x="3359" y="0"/>
                  </a:lnTo>
                  <a:lnTo>
                    <a:pt x="3359" y="688"/>
                  </a:lnTo>
                  <a:lnTo>
                    <a:pt x="6128" y="688"/>
                  </a:lnTo>
                  <a:lnTo>
                    <a:pt x="6128" y="3280"/>
                  </a:lnTo>
                  <a:lnTo>
                    <a:pt x="0" y="3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6" name="Freeform 20"/>
            <p:cNvSpPr>
              <a:spLocks/>
            </p:cNvSpPr>
            <p:nvPr/>
          </p:nvSpPr>
          <p:spPr bwMode="auto">
            <a:xfrm>
              <a:off x="1540440" y="3652838"/>
              <a:ext cx="2013231" cy="17462"/>
            </a:xfrm>
            <a:custGeom>
              <a:avLst/>
              <a:gdLst/>
              <a:ahLst/>
              <a:cxnLst>
                <a:cxn ang="0">
                  <a:pos x="3376" y="16"/>
                </a:cxn>
                <a:cxn ang="0">
                  <a:pos x="3359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3359" y="32"/>
                </a:cxn>
                <a:cxn ang="0">
                  <a:pos x="3344" y="16"/>
                </a:cxn>
                <a:cxn ang="0">
                  <a:pos x="3376" y="16"/>
                </a:cxn>
              </a:cxnLst>
              <a:rect l="0" t="0" r="r" b="b"/>
              <a:pathLst>
                <a:path w="3376" h="32">
                  <a:moveTo>
                    <a:pt x="3376" y="16"/>
                  </a:moveTo>
                  <a:lnTo>
                    <a:pt x="3359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359" y="32"/>
                  </a:lnTo>
                  <a:lnTo>
                    <a:pt x="3344" y="16"/>
                  </a:lnTo>
                  <a:lnTo>
                    <a:pt x="337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7" name="Freeform 21"/>
            <p:cNvSpPr>
              <a:spLocks/>
            </p:cNvSpPr>
            <p:nvPr/>
          </p:nvSpPr>
          <p:spPr bwMode="auto">
            <a:xfrm>
              <a:off x="3534759" y="3662363"/>
              <a:ext cx="18912" cy="387350"/>
            </a:xfrm>
            <a:custGeom>
              <a:avLst/>
              <a:gdLst/>
              <a:ahLst/>
              <a:cxnLst>
                <a:cxn ang="0">
                  <a:pos x="15" y="671"/>
                </a:cxn>
                <a:cxn ang="0">
                  <a:pos x="32" y="68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5" y="703"/>
                </a:cxn>
                <a:cxn ang="0">
                  <a:pos x="15" y="671"/>
                </a:cxn>
              </a:cxnLst>
              <a:rect l="0" t="0" r="r" b="b"/>
              <a:pathLst>
                <a:path w="32" h="703">
                  <a:moveTo>
                    <a:pt x="15" y="671"/>
                  </a:moveTo>
                  <a:lnTo>
                    <a:pt x="32" y="68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15" y="703"/>
                  </a:lnTo>
                  <a:lnTo>
                    <a:pt x="15" y="6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8" name="Rectangle 22"/>
            <p:cNvSpPr>
              <a:spLocks noChangeArrowheads="1"/>
            </p:cNvSpPr>
            <p:nvPr/>
          </p:nvSpPr>
          <p:spPr bwMode="auto">
            <a:xfrm>
              <a:off x="3543355" y="3344864"/>
              <a:ext cx="1648751" cy="69532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79" name="Freeform 23"/>
            <p:cNvSpPr>
              <a:spLocks/>
            </p:cNvSpPr>
            <p:nvPr/>
          </p:nvSpPr>
          <p:spPr bwMode="auto">
            <a:xfrm>
              <a:off x="3534759" y="3336926"/>
              <a:ext cx="18912" cy="7032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7"/>
                </a:cxn>
                <a:cxn ang="0">
                  <a:pos x="0" y="1281"/>
                </a:cxn>
                <a:cxn ang="0">
                  <a:pos x="32" y="1281"/>
                </a:cxn>
                <a:cxn ang="0">
                  <a:pos x="32" y="17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1281">
                  <a:moveTo>
                    <a:pt x="15" y="0"/>
                  </a:moveTo>
                  <a:lnTo>
                    <a:pt x="0" y="17"/>
                  </a:lnTo>
                  <a:lnTo>
                    <a:pt x="0" y="1281"/>
                  </a:lnTo>
                  <a:lnTo>
                    <a:pt x="32" y="1281"/>
                  </a:lnTo>
                  <a:lnTo>
                    <a:pt x="32" y="17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0" name="Rectangle 24"/>
            <p:cNvSpPr>
              <a:spLocks noChangeArrowheads="1"/>
            </p:cNvSpPr>
            <p:nvPr/>
          </p:nvSpPr>
          <p:spPr bwMode="auto">
            <a:xfrm>
              <a:off x="3543355" y="3336926"/>
              <a:ext cx="1648751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1" name="Freeform 25"/>
            <p:cNvSpPr>
              <a:spLocks/>
            </p:cNvSpPr>
            <p:nvPr/>
          </p:nvSpPr>
          <p:spPr bwMode="auto">
            <a:xfrm>
              <a:off x="3534758" y="4032251"/>
              <a:ext cx="1657348" cy="1746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5" y="32"/>
                </a:cxn>
                <a:cxn ang="0">
                  <a:pos x="2784" y="32"/>
                </a:cxn>
                <a:cxn ang="0">
                  <a:pos x="2784" y="0"/>
                </a:cxn>
                <a:cxn ang="0">
                  <a:pos x="15" y="0"/>
                </a:cxn>
                <a:cxn ang="0">
                  <a:pos x="32" y="17"/>
                </a:cxn>
                <a:cxn ang="0">
                  <a:pos x="0" y="17"/>
                </a:cxn>
              </a:cxnLst>
              <a:rect l="0" t="0" r="r" b="b"/>
              <a:pathLst>
                <a:path w="2784" h="32">
                  <a:moveTo>
                    <a:pt x="0" y="17"/>
                  </a:moveTo>
                  <a:lnTo>
                    <a:pt x="15" y="32"/>
                  </a:lnTo>
                  <a:lnTo>
                    <a:pt x="2784" y="32"/>
                  </a:lnTo>
                  <a:lnTo>
                    <a:pt x="2784" y="0"/>
                  </a:lnTo>
                  <a:lnTo>
                    <a:pt x="15" y="0"/>
                  </a:lnTo>
                  <a:lnTo>
                    <a:pt x="32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2" name="Freeform 26"/>
            <p:cNvSpPr>
              <a:spLocks/>
            </p:cNvSpPr>
            <p:nvPr/>
          </p:nvSpPr>
          <p:spPr bwMode="auto">
            <a:xfrm>
              <a:off x="1540439" y="2517775"/>
              <a:ext cx="3651667" cy="685800"/>
            </a:xfrm>
            <a:custGeom>
              <a:avLst/>
              <a:gdLst/>
              <a:ahLst/>
              <a:cxnLst>
                <a:cxn ang="0">
                  <a:pos x="0" y="1249"/>
                </a:cxn>
                <a:cxn ang="0">
                  <a:pos x="3344" y="1249"/>
                </a:cxn>
                <a:cxn ang="0">
                  <a:pos x="3344" y="657"/>
                </a:cxn>
                <a:cxn ang="0">
                  <a:pos x="4239" y="657"/>
                </a:cxn>
                <a:cxn ang="0">
                  <a:pos x="4239" y="352"/>
                </a:cxn>
                <a:cxn ang="0">
                  <a:pos x="5136" y="352"/>
                </a:cxn>
                <a:cxn ang="0">
                  <a:pos x="5136" y="641"/>
                </a:cxn>
                <a:cxn ang="0">
                  <a:pos x="6128" y="641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1249"/>
                </a:cxn>
              </a:cxnLst>
              <a:rect l="0" t="0" r="r" b="b"/>
              <a:pathLst>
                <a:path w="6128" h="1249">
                  <a:moveTo>
                    <a:pt x="0" y="1249"/>
                  </a:moveTo>
                  <a:lnTo>
                    <a:pt x="3344" y="1249"/>
                  </a:lnTo>
                  <a:lnTo>
                    <a:pt x="3344" y="657"/>
                  </a:lnTo>
                  <a:lnTo>
                    <a:pt x="4239" y="657"/>
                  </a:lnTo>
                  <a:lnTo>
                    <a:pt x="4239" y="352"/>
                  </a:lnTo>
                  <a:lnTo>
                    <a:pt x="5136" y="352"/>
                  </a:lnTo>
                  <a:lnTo>
                    <a:pt x="5136" y="641"/>
                  </a:lnTo>
                  <a:lnTo>
                    <a:pt x="6128" y="641"/>
                  </a:lnTo>
                  <a:lnTo>
                    <a:pt x="6128" y="0"/>
                  </a:lnTo>
                  <a:lnTo>
                    <a:pt x="0" y="0"/>
                  </a:lnTo>
                  <a:lnTo>
                    <a:pt x="0" y="1249"/>
                  </a:lnTo>
                  <a:close/>
                </a:path>
              </a:pathLst>
            </a:custGeom>
            <a:solidFill>
              <a:srgbClr val="7FA3F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3" name="Freeform 27"/>
            <p:cNvSpPr>
              <a:spLocks/>
            </p:cNvSpPr>
            <p:nvPr/>
          </p:nvSpPr>
          <p:spPr bwMode="auto">
            <a:xfrm>
              <a:off x="1540439" y="3195638"/>
              <a:ext cx="2002916" cy="17462"/>
            </a:xfrm>
            <a:custGeom>
              <a:avLst/>
              <a:gdLst/>
              <a:ahLst/>
              <a:cxnLst>
                <a:cxn ang="0">
                  <a:pos x="3327" y="17"/>
                </a:cxn>
                <a:cxn ang="0">
                  <a:pos x="3344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3344" y="32"/>
                </a:cxn>
                <a:cxn ang="0">
                  <a:pos x="3359" y="17"/>
                </a:cxn>
                <a:cxn ang="0">
                  <a:pos x="3327" y="17"/>
                </a:cxn>
              </a:cxnLst>
              <a:rect l="0" t="0" r="r" b="b"/>
              <a:pathLst>
                <a:path w="3359" h="32">
                  <a:moveTo>
                    <a:pt x="3327" y="17"/>
                  </a:moveTo>
                  <a:lnTo>
                    <a:pt x="3344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344" y="32"/>
                  </a:lnTo>
                  <a:lnTo>
                    <a:pt x="3359" y="17"/>
                  </a:lnTo>
                  <a:lnTo>
                    <a:pt x="332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4" name="Freeform 28"/>
            <p:cNvSpPr>
              <a:spLocks/>
            </p:cNvSpPr>
            <p:nvPr/>
          </p:nvSpPr>
          <p:spPr bwMode="auto">
            <a:xfrm>
              <a:off x="3524444" y="2870201"/>
              <a:ext cx="18912" cy="33337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0" y="608"/>
                </a:cxn>
                <a:cxn ang="0">
                  <a:pos x="32" y="608"/>
                </a:cxn>
                <a:cxn ang="0">
                  <a:pos x="32" y="16"/>
                </a:cxn>
                <a:cxn ang="0">
                  <a:pos x="17" y="32"/>
                </a:cxn>
                <a:cxn ang="0">
                  <a:pos x="17" y="0"/>
                </a:cxn>
              </a:cxnLst>
              <a:rect l="0" t="0" r="r" b="b"/>
              <a:pathLst>
                <a:path w="32" h="608">
                  <a:moveTo>
                    <a:pt x="17" y="0"/>
                  </a:moveTo>
                  <a:lnTo>
                    <a:pt x="0" y="16"/>
                  </a:lnTo>
                  <a:lnTo>
                    <a:pt x="0" y="608"/>
                  </a:lnTo>
                  <a:lnTo>
                    <a:pt x="32" y="608"/>
                  </a:lnTo>
                  <a:lnTo>
                    <a:pt x="32" y="16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5" name="Freeform 29"/>
            <p:cNvSpPr>
              <a:spLocks/>
            </p:cNvSpPr>
            <p:nvPr/>
          </p:nvSpPr>
          <p:spPr bwMode="auto">
            <a:xfrm>
              <a:off x="3534758" y="2870201"/>
              <a:ext cx="543280" cy="17463"/>
            </a:xfrm>
            <a:custGeom>
              <a:avLst/>
              <a:gdLst/>
              <a:ahLst/>
              <a:cxnLst>
                <a:cxn ang="0">
                  <a:pos x="880" y="16"/>
                </a:cxn>
                <a:cxn ang="0">
                  <a:pos x="895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95" y="32"/>
                </a:cxn>
                <a:cxn ang="0">
                  <a:pos x="912" y="16"/>
                </a:cxn>
                <a:cxn ang="0">
                  <a:pos x="880" y="16"/>
                </a:cxn>
              </a:cxnLst>
              <a:rect l="0" t="0" r="r" b="b"/>
              <a:pathLst>
                <a:path w="912" h="32">
                  <a:moveTo>
                    <a:pt x="880" y="16"/>
                  </a:moveTo>
                  <a:lnTo>
                    <a:pt x="895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95" y="32"/>
                  </a:lnTo>
                  <a:lnTo>
                    <a:pt x="912" y="16"/>
                  </a:lnTo>
                  <a:lnTo>
                    <a:pt x="88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6" name="Freeform 30"/>
            <p:cNvSpPr>
              <a:spLocks/>
            </p:cNvSpPr>
            <p:nvPr/>
          </p:nvSpPr>
          <p:spPr bwMode="auto">
            <a:xfrm>
              <a:off x="4059127" y="2701926"/>
              <a:ext cx="18911" cy="1762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0" y="320"/>
                </a:cxn>
                <a:cxn ang="0">
                  <a:pos x="32" y="320"/>
                </a:cxn>
                <a:cxn ang="0">
                  <a:pos x="32" y="15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320">
                  <a:moveTo>
                    <a:pt x="15" y="0"/>
                  </a:moveTo>
                  <a:lnTo>
                    <a:pt x="0" y="15"/>
                  </a:lnTo>
                  <a:lnTo>
                    <a:pt x="0" y="320"/>
                  </a:lnTo>
                  <a:lnTo>
                    <a:pt x="32" y="320"/>
                  </a:lnTo>
                  <a:lnTo>
                    <a:pt x="32" y="15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7" name="Freeform 31"/>
            <p:cNvSpPr>
              <a:spLocks/>
            </p:cNvSpPr>
            <p:nvPr/>
          </p:nvSpPr>
          <p:spPr bwMode="auto">
            <a:xfrm>
              <a:off x="4067723" y="2701926"/>
              <a:ext cx="543280" cy="17463"/>
            </a:xfrm>
            <a:custGeom>
              <a:avLst/>
              <a:gdLst/>
              <a:ahLst/>
              <a:cxnLst>
                <a:cxn ang="0">
                  <a:pos x="913" y="15"/>
                </a:cxn>
                <a:cxn ang="0">
                  <a:pos x="897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97" y="32"/>
                </a:cxn>
                <a:cxn ang="0">
                  <a:pos x="881" y="15"/>
                </a:cxn>
                <a:cxn ang="0">
                  <a:pos x="913" y="15"/>
                </a:cxn>
              </a:cxnLst>
              <a:rect l="0" t="0" r="r" b="b"/>
              <a:pathLst>
                <a:path w="913" h="32">
                  <a:moveTo>
                    <a:pt x="913" y="15"/>
                  </a:moveTo>
                  <a:lnTo>
                    <a:pt x="897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97" y="32"/>
                  </a:lnTo>
                  <a:lnTo>
                    <a:pt x="881" y="15"/>
                  </a:lnTo>
                  <a:lnTo>
                    <a:pt x="9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8" name="Freeform 32"/>
            <p:cNvSpPr>
              <a:spLocks/>
            </p:cNvSpPr>
            <p:nvPr/>
          </p:nvSpPr>
          <p:spPr bwMode="auto">
            <a:xfrm>
              <a:off x="4592092" y="2711450"/>
              <a:ext cx="18911" cy="166688"/>
            </a:xfrm>
            <a:custGeom>
              <a:avLst/>
              <a:gdLst/>
              <a:ahLst/>
              <a:cxnLst>
                <a:cxn ang="0">
                  <a:pos x="16" y="273"/>
                </a:cxn>
                <a:cxn ang="0">
                  <a:pos x="32" y="289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289"/>
                </a:cxn>
                <a:cxn ang="0">
                  <a:pos x="16" y="305"/>
                </a:cxn>
                <a:cxn ang="0">
                  <a:pos x="16" y="273"/>
                </a:cxn>
              </a:cxnLst>
              <a:rect l="0" t="0" r="r" b="b"/>
              <a:pathLst>
                <a:path w="32" h="305">
                  <a:moveTo>
                    <a:pt x="16" y="273"/>
                  </a:moveTo>
                  <a:lnTo>
                    <a:pt x="32" y="28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289"/>
                  </a:lnTo>
                  <a:lnTo>
                    <a:pt x="16" y="305"/>
                  </a:lnTo>
                  <a:lnTo>
                    <a:pt x="16" y="2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89" name="Rectangle 33"/>
            <p:cNvSpPr>
              <a:spLocks noChangeArrowheads="1"/>
            </p:cNvSpPr>
            <p:nvPr/>
          </p:nvSpPr>
          <p:spPr bwMode="auto">
            <a:xfrm>
              <a:off x="4602407" y="2860676"/>
              <a:ext cx="589699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90" name="Rectangle 34"/>
            <p:cNvSpPr>
              <a:spLocks noChangeArrowheads="1"/>
            </p:cNvSpPr>
            <p:nvPr/>
          </p:nvSpPr>
          <p:spPr bwMode="auto">
            <a:xfrm>
              <a:off x="1540439" y="2508251"/>
              <a:ext cx="3651667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91" name="Rectangle 35"/>
            <p:cNvSpPr>
              <a:spLocks noChangeArrowheads="1"/>
            </p:cNvSpPr>
            <p:nvPr/>
          </p:nvSpPr>
          <p:spPr bwMode="auto">
            <a:xfrm>
              <a:off x="1830223" y="2209801"/>
              <a:ext cx="30136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Out of commission for renovation</a:t>
              </a:r>
              <a:endParaRPr lang="en-US" sz="1600" b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892" name="Rectangle 36"/>
            <p:cNvSpPr>
              <a:spLocks noChangeArrowheads="1"/>
            </p:cNvSpPr>
            <p:nvPr/>
          </p:nvSpPr>
          <p:spPr bwMode="auto">
            <a:xfrm>
              <a:off x="1773780" y="2627314"/>
              <a:ext cx="155170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Loyalty Program </a:t>
              </a:r>
            </a:p>
          </p:txBody>
        </p:sp>
        <p:sp>
          <p:nvSpPr>
            <p:cNvPr id="633893" name="Rectangle 37"/>
            <p:cNvSpPr>
              <a:spLocks noChangeArrowheads="1"/>
            </p:cNvSpPr>
            <p:nvPr/>
          </p:nvSpPr>
          <p:spPr bwMode="auto">
            <a:xfrm>
              <a:off x="1705575" y="2879726"/>
              <a:ext cx="856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Members</a:t>
              </a:r>
            </a:p>
          </p:txBody>
        </p:sp>
        <p:sp>
          <p:nvSpPr>
            <p:cNvPr id="633894" name="Rectangle 38"/>
            <p:cNvSpPr>
              <a:spLocks noChangeArrowheads="1"/>
            </p:cNvSpPr>
            <p:nvPr/>
          </p:nvSpPr>
          <p:spPr bwMode="auto">
            <a:xfrm>
              <a:off x="1776316" y="3276601"/>
              <a:ext cx="1508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Transient guests</a:t>
              </a:r>
            </a:p>
          </p:txBody>
        </p:sp>
        <p:sp>
          <p:nvSpPr>
            <p:cNvPr id="633895" name="Rectangle 39"/>
            <p:cNvSpPr>
              <a:spLocks noChangeArrowheads="1"/>
            </p:cNvSpPr>
            <p:nvPr/>
          </p:nvSpPr>
          <p:spPr bwMode="auto">
            <a:xfrm>
              <a:off x="3766947" y="3429001"/>
              <a:ext cx="9196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Weekend </a:t>
              </a:r>
            </a:p>
          </p:txBody>
        </p:sp>
        <p:sp>
          <p:nvSpPr>
            <p:cNvPr id="633896" name="Rectangle 40"/>
            <p:cNvSpPr>
              <a:spLocks noChangeArrowheads="1"/>
            </p:cNvSpPr>
            <p:nvPr/>
          </p:nvSpPr>
          <p:spPr bwMode="auto">
            <a:xfrm>
              <a:off x="3765701" y="3684589"/>
              <a:ext cx="77425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package</a:t>
              </a:r>
            </a:p>
          </p:txBody>
        </p:sp>
        <p:sp>
          <p:nvSpPr>
            <p:cNvPr id="633897" name="Rectangle 41"/>
            <p:cNvSpPr>
              <a:spLocks noChangeArrowheads="1"/>
            </p:cNvSpPr>
            <p:nvPr/>
          </p:nvSpPr>
          <p:spPr bwMode="auto">
            <a:xfrm>
              <a:off x="1834236" y="4502151"/>
              <a:ext cx="222336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Groups and conventions</a:t>
              </a:r>
            </a:p>
          </p:txBody>
        </p:sp>
        <p:sp>
          <p:nvSpPr>
            <p:cNvPr id="633898" name="Rectangle 42"/>
            <p:cNvSpPr>
              <a:spLocks noChangeArrowheads="1"/>
            </p:cNvSpPr>
            <p:nvPr/>
          </p:nvSpPr>
          <p:spPr bwMode="auto">
            <a:xfrm>
              <a:off x="1790181" y="5576889"/>
              <a:ext cx="14587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Airline contracts</a:t>
              </a:r>
            </a:p>
          </p:txBody>
        </p:sp>
        <p:sp>
          <p:nvSpPr>
            <p:cNvPr id="633899" name="Rectangle 43"/>
            <p:cNvSpPr>
              <a:spLocks noChangeArrowheads="1"/>
            </p:cNvSpPr>
            <p:nvPr/>
          </p:nvSpPr>
          <p:spPr bwMode="auto">
            <a:xfrm>
              <a:off x="927623" y="2046289"/>
              <a:ext cx="52418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100%</a:t>
              </a:r>
            </a:p>
          </p:txBody>
        </p:sp>
        <p:sp>
          <p:nvSpPr>
            <p:cNvPr id="633900" name="Rectangle 44"/>
            <p:cNvSpPr>
              <a:spLocks noChangeArrowheads="1"/>
            </p:cNvSpPr>
            <p:nvPr/>
          </p:nvSpPr>
          <p:spPr bwMode="auto">
            <a:xfrm>
              <a:off x="929348" y="3873288"/>
              <a:ext cx="58349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50%   </a:t>
              </a:r>
            </a:p>
          </p:txBody>
        </p:sp>
        <p:sp>
          <p:nvSpPr>
            <p:cNvPr id="633901" name="Rectangle 45"/>
            <p:cNvSpPr>
              <a:spLocks noChangeArrowheads="1"/>
            </p:cNvSpPr>
            <p:nvPr/>
          </p:nvSpPr>
          <p:spPr bwMode="auto">
            <a:xfrm>
              <a:off x="3134176" y="1600200"/>
              <a:ext cx="85274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Week 7 </a:t>
              </a:r>
            </a:p>
          </p:txBody>
        </p:sp>
        <p:sp>
          <p:nvSpPr>
            <p:cNvPr id="633902" name="Rectangle 46"/>
            <p:cNvSpPr>
              <a:spLocks noChangeArrowheads="1"/>
            </p:cNvSpPr>
            <p:nvPr/>
          </p:nvSpPr>
          <p:spPr bwMode="auto">
            <a:xfrm>
              <a:off x="2910110" y="1835150"/>
              <a:ext cx="12647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(Low Season)</a:t>
              </a:r>
            </a:p>
          </p:txBody>
        </p:sp>
        <p:sp>
          <p:nvSpPr>
            <p:cNvPr id="633903" name="Rectangle 47"/>
            <p:cNvSpPr>
              <a:spLocks noChangeArrowheads="1"/>
            </p:cNvSpPr>
            <p:nvPr/>
          </p:nvSpPr>
          <p:spPr bwMode="auto">
            <a:xfrm rot="16200000">
              <a:off x="681193" y="2972515"/>
              <a:ext cx="577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chemeClr val="tx2"/>
                  </a:solidFill>
                  <a:latin typeface="Helvetic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633904" name="Rectangle 48"/>
            <p:cNvSpPr>
              <a:spLocks noChangeArrowheads="1"/>
            </p:cNvSpPr>
            <p:nvPr/>
          </p:nvSpPr>
          <p:spPr bwMode="auto">
            <a:xfrm>
              <a:off x="1698812" y="6045201"/>
              <a:ext cx="1715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M</a:t>
              </a:r>
            </a:p>
          </p:txBody>
        </p:sp>
        <p:sp>
          <p:nvSpPr>
            <p:cNvPr id="633905" name="Rectangle 49"/>
            <p:cNvSpPr>
              <a:spLocks noChangeArrowheads="1"/>
            </p:cNvSpPr>
            <p:nvPr/>
          </p:nvSpPr>
          <p:spPr bwMode="auto">
            <a:xfrm>
              <a:off x="983327" y="6045201"/>
              <a:ext cx="63799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Nights:</a:t>
              </a:r>
            </a:p>
          </p:txBody>
        </p:sp>
        <p:sp>
          <p:nvSpPr>
            <p:cNvPr id="633906" name="Rectangle 50"/>
            <p:cNvSpPr>
              <a:spLocks noChangeArrowheads="1"/>
            </p:cNvSpPr>
            <p:nvPr/>
          </p:nvSpPr>
          <p:spPr bwMode="auto">
            <a:xfrm>
              <a:off x="2231155" y="6045201"/>
              <a:ext cx="23121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Tu</a:t>
              </a:r>
            </a:p>
          </p:txBody>
        </p:sp>
        <p:sp>
          <p:nvSpPr>
            <p:cNvPr id="633907" name="Rectangle 51"/>
            <p:cNvSpPr>
              <a:spLocks noChangeArrowheads="1"/>
            </p:cNvSpPr>
            <p:nvPr/>
          </p:nvSpPr>
          <p:spPr bwMode="auto">
            <a:xfrm>
              <a:off x="187941" y="6019800"/>
              <a:ext cx="50436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Time</a:t>
              </a:r>
              <a:endParaRPr lang="en-US" sz="160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08" name="Rectangle 52"/>
            <p:cNvSpPr>
              <a:spLocks noChangeArrowheads="1"/>
            </p:cNvSpPr>
            <p:nvPr/>
          </p:nvSpPr>
          <p:spPr bwMode="auto">
            <a:xfrm>
              <a:off x="2752660" y="6045201"/>
              <a:ext cx="193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W</a:t>
              </a:r>
            </a:p>
          </p:txBody>
        </p:sp>
        <p:sp>
          <p:nvSpPr>
            <p:cNvPr id="633909" name="Rectangle 53"/>
            <p:cNvSpPr>
              <a:spLocks noChangeArrowheads="1"/>
            </p:cNvSpPr>
            <p:nvPr/>
          </p:nvSpPr>
          <p:spPr bwMode="auto">
            <a:xfrm>
              <a:off x="3276076" y="6045201"/>
              <a:ext cx="23884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Th</a:t>
              </a:r>
            </a:p>
          </p:txBody>
        </p:sp>
        <p:sp>
          <p:nvSpPr>
            <p:cNvPr id="633910" name="Rectangle 54"/>
            <p:cNvSpPr>
              <a:spLocks noChangeArrowheads="1"/>
            </p:cNvSpPr>
            <p:nvPr/>
          </p:nvSpPr>
          <p:spPr bwMode="auto">
            <a:xfrm>
              <a:off x="3826405" y="6045201"/>
              <a:ext cx="1250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F</a:t>
              </a:r>
            </a:p>
          </p:txBody>
        </p:sp>
        <p:sp>
          <p:nvSpPr>
            <p:cNvPr id="633911" name="Rectangle 55"/>
            <p:cNvSpPr>
              <a:spLocks noChangeArrowheads="1"/>
            </p:cNvSpPr>
            <p:nvPr/>
          </p:nvSpPr>
          <p:spPr bwMode="auto">
            <a:xfrm>
              <a:off x="4354618" y="6045201"/>
              <a:ext cx="13625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</a:t>
              </a:r>
            </a:p>
          </p:txBody>
        </p:sp>
        <p:sp>
          <p:nvSpPr>
            <p:cNvPr id="633912" name="Rectangle 56"/>
            <p:cNvSpPr>
              <a:spLocks noChangeArrowheads="1"/>
            </p:cNvSpPr>
            <p:nvPr/>
          </p:nvSpPr>
          <p:spPr bwMode="auto">
            <a:xfrm>
              <a:off x="4846150" y="6045201"/>
              <a:ext cx="25006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Su</a:t>
              </a:r>
            </a:p>
          </p:txBody>
        </p:sp>
        <p:sp>
          <p:nvSpPr>
            <p:cNvPr id="633913" name="Line 57"/>
            <p:cNvSpPr>
              <a:spLocks noChangeShapeType="1"/>
            </p:cNvSpPr>
            <p:nvPr/>
          </p:nvSpPr>
          <p:spPr bwMode="auto">
            <a:xfrm flipV="1">
              <a:off x="2063088" y="5859464"/>
              <a:ext cx="1720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4" name="Line 58"/>
            <p:cNvSpPr>
              <a:spLocks noChangeShapeType="1"/>
            </p:cNvSpPr>
            <p:nvPr/>
          </p:nvSpPr>
          <p:spPr bwMode="auto">
            <a:xfrm flipV="1">
              <a:off x="2585738" y="5859464"/>
              <a:ext cx="1720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5" name="Line 59"/>
            <p:cNvSpPr>
              <a:spLocks noChangeShapeType="1"/>
            </p:cNvSpPr>
            <p:nvPr/>
          </p:nvSpPr>
          <p:spPr bwMode="auto">
            <a:xfrm flipV="1">
              <a:off x="3106669" y="5859464"/>
              <a:ext cx="3438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6" name="Line 60"/>
            <p:cNvSpPr>
              <a:spLocks noChangeShapeType="1"/>
            </p:cNvSpPr>
            <p:nvPr/>
          </p:nvSpPr>
          <p:spPr bwMode="auto">
            <a:xfrm flipV="1">
              <a:off x="3627597" y="5859464"/>
              <a:ext cx="1720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7" name="Line 61"/>
            <p:cNvSpPr>
              <a:spLocks noChangeShapeType="1"/>
            </p:cNvSpPr>
            <p:nvPr/>
          </p:nvSpPr>
          <p:spPr bwMode="auto">
            <a:xfrm flipV="1">
              <a:off x="4148529" y="5859464"/>
              <a:ext cx="3438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8" name="Line 62"/>
            <p:cNvSpPr>
              <a:spLocks noChangeShapeType="1"/>
            </p:cNvSpPr>
            <p:nvPr/>
          </p:nvSpPr>
          <p:spPr bwMode="auto">
            <a:xfrm flipV="1">
              <a:off x="4671177" y="5859464"/>
              <a:ext cx="1719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19" name="Freeform 63"/>
            <p:cNvSpPr>
              <a:spLocks/>
            </p:cNvSpPr>
            <p:nvPr/>
          </p:nvSpPr>
          <p:spPr bwMode="auto">
            <a:xfrm>
              <a:off x="1540439" y="2112963"/>
              <a:ext cx="3651667" cy="3846512"/>
            </a:xfrm>
            <a:custGeom>
              <a:avLst/>
              <a:gdLst/>
              <a:ahLst/>
              <a:cxnLst>
                <a:cxn ang="0">
                  <a:pos x="6128" y="6991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6991"/>
                </a:cxn>
                <a:cxn ang="0">
                  <a:pos x="6128" y="6991"/>
                </a:cxn>
                <a:cxn ang="0">
                  <a:pos x="6128" y="6991"/>
                </a:cxn>
              </a:cxnLst>
              <a:rect l="0" t="0" r="r" b="b"/>
              <a:pathLst>
                <a:path w="6128" h="6991">
                  <a:moveTo>
                    <a:pt x="6128" y="6991"/>
                  </a:moveTo>
                  <a:lnTo>
                    <a:pt x="6128" y="0"/>
                  </a:lnTo>
                  <a:lnTo>
                    <a:pt x="0" y="0"/>
                  </a:lnTo>
                  <a:lnTo>
                    <a:pt x="0" y="6991"/>
                  </a:lnTo>
                  <a:lnTo>
                    <a:pt x="6128" y="6991"/>
                  </a:lnTo>
                  <a:lnTo>
                    <a:pt x="6128" y="69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0" name="Freeform 64"/>
            <p:cNvSpPr>
              <a:spLocks/>
            </p:cNvSpPr>
            <p:nvPr/>
          </p:nvSpPr>
          <p:spPr bwMode="auto">
            <a:xfrm>
              <a:off x="5431081" y="2112963"/>
              <a:ext cx="3651667" cy="2622550"/>
            </a:xfrm>
            <a:custGeom>
              <a:avLst/>
              <a:gdLst/>
              <a:ahLst/>
              <a:cxnLst>
                <a:cxn ang="0">
                  <a:pos x="0" y="4768"/>
                </a:cxn>
                <a:cxn ang="0">
                  <a:pos x="3423" y="4768"/>
                </a:cxn>
                <a:cxn ang="0">
                  <a:pos x="3423" y="4495"/>
                </a:cxn>
                <a:cxn ang="0">
                  <a:pos x="4239" y="4495"/>
                </a:cxn>
                <a:cxn ang="0">
                  <a:pos x="4239" y="4144"/>
                </a:cxn>
                <a:cxn ang="0">
                  <a:pos x="5136" y="4144"/>
                </a:cxn>
                <a:cxn ang="0">
                  <a:pos x="6128" y="4144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4768"/>
                </a:cxn>
              </a:cxnLst>
              <a:rect l="0" t="0" r="r" b="b"/>
              <a:pathLst>
                <a:path w="6128" h="4768">
                  <a:moveTo>
                    <a:pt x="0" y="4768"/>
                  </a:moveTo>
                  <a:lnTo>
                    <a:pt x="3423" y="4768"/>
                  </a:lnTo>
                  <a:lnTo>
                    <a:pt x="3423" y="4495"/>
                  </a:lnTo>
                  <a:lnTo>
                    <a:pt x="4239" y="4495"/>
                  </a:lnTo>
                  <a:lnTo>
                    <a:pt x="4239" y="4144"/>
                  </a:lnTo>
                  <a:lnTo>
                    <a:pt x="5136" y="4144"/>
                  </a:lnTo>
                  <a:lnTo>
                    <a:pt x="6128" y="4144"/>
                  </a:lnTo>
                  <a:lnTo>
                    <a:pt x="6128" y="0"/>
                  </a:lnTo>
                  <a:lnTo>
                    <a:pt x="0" y="0"/>
                  </a:lnTo>
                  <a:lnTo>
                    <a:pt x="0" y="4768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1" name="Freeform 65"/>
            <p:cNvSpPr>
              <a:spLocks/>
            </p:cNvSpPr>
            <p:nvPr/>
          </p:nvSpPr>
          <p:spPr bwMode="auto">
            <a:xfrm>
              <a:off x="5431081" y="4727576"/>
              <a:ext cx="2049335" cy="17463"/>
            </a:xfrm>
            <a:custGeom>
              <a:avLst/>
              <a:gdLst/>
              <a:ahLst/>
              <a:cxnLst>
                <a:cxn ang="0">
                  <a:pos x="3408" y="17"/>
                </a:cxn>
                <a:cxn ang="0">
                  <a:pos x="3423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3423" y="32"/>
                </a:cxn>
                <a:cxn ang="0">
                  <a:pos x="3440" y="17"/>
                </a:cxn>
                <a:cxn ang="0">
                  <a:pos x="3408" y="17"/>
                </a:cxn>
              </a:cxnLst>
              <a:rect l="0" t="0" r="r" b="b"/>
              <a:pathLst>
                <a:path w="3440" h="32">
                  <a:moveTo>
                    <a:pt x="3408" y="17"/>
                  </a:moveTo>
                  <a:lnTo>
                    <a:pt x="3423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423" y="32"/>
                  </a:lnTo>
                  <a:lnTo>
                    <a:pt x="3440" y="17"/>
                  </a:lnTo>
                  <a:lnTo>
                    <a:pt x="340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2" name="Freeform 66"/>
            <p:cNvSpPr>
              <a:spLocks/>
            </p:cNvSpPr>
            <p:nvPr/>
          </p:nvSpPr>
          <p:spPr bwMode="auto">
            <a:xfrm>
              <a:off x="7461504" y="4578351"/>
              <a:ext cx="18912" cy="1571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0" y="288"/>
                </a:cxn>
                <a:cxn ang="0">
                  <a:pos x="32" y="288"/>
                </a:cxn>
                <a:cxn ang="0">
                  <a:pos x="32" y="15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288">
                  <a:moveTo>
                    <a:pt x="15" y="0"/>
                  </a:moveTo>
                  <a:lnTo>
                    <a:pt x="0" y="15"/>
                  </a:lnTo>
                  <a:lnTo>
                    <a:pt x="0" y="288"/>
                  </a:lnTo>
                  <a:lnTo>
                    <a:pt x="32" y="288"/>
                  </a:lnTo>
                  <a:lnTo>
                    <a:pt x="32" y="15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3" name="Freeform 67"/>
            <p:cNvSpPr>
              <a:spLocks/>
            </p:cNvSpPr>
            <p:nvPr/>
          </p:nvSpPr>
          <p:spPr bwMode="auto">
            <a:xfrm>
              <a:off x="7471819" y="4578351"/>
              <a:ext cx="495141" cy="17463"/>
            </a:xfrm>
            <a:custGeom>
              <a:avLst/>
              <a:gdLst/>
              <a:ahLst/>
              <a:cxnLst>
                <a:cxn ang="0">
                  <a:pos x="801" y="15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16" y="32"/>
                </a:cxn>
                <a:cxn ang="0">
                  <a:pos x="833" y="15"/>
                </a:cxn>
                <a:cxn ang="0">
                  <a:pos x="801" y="15"/>
                </a:cxn>
              </a:cxnLst>
              <a:rect l="0" t="0" r="r" b="b"/>
              <a:pathLst>
                <a:path w="833" h="32">
                  <a:moveTo>
                    <a:pt x="801" y="15"/>
                  </a:moveTo>
                  <a:lnTo>
                    <a:pt x="81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16" y="32"/>
                  </a:lnTo>
                  <a:lnTo>
                    <a:pt x="833" y="15"/>
                  </a:lnTo>
                  <a:lnTo>
                    <a:pt x="80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4" name="Freeform 68"/>
            <p:cNvSpPr>
              <a:spLocks/>
            </p:cNvSpPr>
            <p:nvPr/>
          </p:nvSpPr>
          <p:spPr bwMode="auto">
            <a:xfrm>
              <a:off x="7948049" y="4384676"/>
              <a:ext cx="18911" cy="2016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6"/>
                </a:cxn>
                <a:cxn ang="0">
                  <a:pos x="0" y="367"/>
                </a:cxn>
                <a:cxn ang="0">
                  <a:pos x="32" y="367"/>
                </a:cxn>
                <a:cxn ang="0">
                  <a:pos x="32" y="16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367">
                  <a:moveTo>
                    <a:pt x="15" y="0"/>
                  </a:moveTo>
                  <a:lnTo>
                    <a:pt x="0" y="16"/>
                  </a:lnTo>
                  <a:lnTo>
                    <a:pt x="0" y="367"/>
                  </a:lnTo>
                  <a:lnTo>
                    <a:pt x="32" y="367"/>
                  </a:lnTo>
                  <a:lnTo>
                    <a:pt x="32" y="16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5" name="Rectangle 69"/>
            <p:cNvSpPr>
              <a:spLocks noChangeArrowheads="1"/>
            </p:cNvSpPr>
            <p:nvPr/>
          </p:nvSpPr>
          <p:spPr bwMode="auto">
            <a:xfrm>
              <a:off x="7958365" y="4384676"/>
              <a:ext cx="532965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6" name="Freeform 70"/>
            <p:cNvSpPr>
              <a:spLocks/>
            </p:cNvSpPr>
            <p:nvPr/>
          </p:nvSpPr>
          <p:spPr bwMode="auto">
            <a:xfrm>
              <a:off x="8491330" y="4384676"/>
              <a:ext cx="3438" cy="17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7" name="Rectangle 71"/>
            <p:cNvSpPr>
              <a:spLocks noChangeArrowheads="1"/>
            </p:cNvSpPr>
            <p:nvPr/>
          </p:nvSpPr>
          <p:spPr bwMode="auto">
            <a:xfrm>
              <a:off x="8491329" y="4384676"/>
              <a:ext cx="591419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8" name="Freeform 72"/>
            <p:cNvSpPr>
              <a:spLocks/>
            </p:cNvSpPr>
            <p:nvPr/>
          </p:nvSpPr>
          <p:spPr bwMode="auto">
            <a:xfrm>
              <a:off x="5431081" y="2112963"/>
              <a:ext cx="3651667" cy="2622550"/>
            </a:xfrm>
            <a:custGeom>
              <a:avLst/>
              <a:gdLst/>
              <a:ahLst/>
              <a:cxnLst>
                <a:cxn ang="0">
                  <a:pos x="0" y="4768"/>
                </a:cxn>
                <a:cxn ang="0">
                  <a:pos x="3423" y="4768"/>
                </a:cxn>
                <a:cxn ang="0">
                  <a:pos x="3423" y="3568"/>
                </a:cxn>
                <a:cxn ang="0">
                  <a:pos x="4239" y="3568"/>
                </a:cxn>
                <a:cxn ang="0">
                  <a:pos x="4239" y="2960"/>
                </a:cxn>
                <a:cxn ang="0">
                  <a:pos x="5136" y="2960"/>
                </a:cxn>
                <a:cxn ang="0">
                  <a:pos x="5136" y="3568"/>
                </a:cxn>
                <a:cxn ang="0">
                  <a:pos x="6128" y="3568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4768"/>
                </a:cxn>
              </a:cxnLst>
              <a:rect l="0" t="0" r="r" b="b"/>
              <a:pathLst>
                <a:path w="6128" h="4768">
                  <a:moveTo>
                    <a:pt x="0" y="4768"/>
                  </a:moveTo>
                  <a:lnTo>
                    <a:pt x="3423" y="4768"/>
                  </a:lnTo>
                  <a:lnTo>
                    <a:pt x="3423" y="3568"/>
                  </a:lnTo>
                  <a:lnTo>
                    <a:pt x="4239" y="3568"/>
                  </a:lnTo>
                  <a:lnTo>
                    <a:pt x="4239" y="2960"/>
                  </a:lnTo>
                  <a:lnTo>
                    <a:pt x="5136" y="2960"/>
                  </a:lnTo>
                  <a:lnTo>
                    <a:pt x="5136" y="3568"/>
                  </a:lnTo>
                  <a:lnTo>
                    <a:pt x="6128" y="3568"/>
                  </a:lnTo>
                  <a:lnTo>
                    <a:pt x="6128" y="0"/>
                  </a:lnTo>
                  <a:lnTo>
                    <a:pt x="0" y="0"/>
                  </a:lnTo>
                  <a:lnTo>
                    <a:pt x="0" y="4768"/>
                  </a:lnTo>
                  <a:close/>
                </a:path>
              </a:pathLst>
            </a:custGeom>
            <a:solidFill>
              <a:srgbClr val="FEAF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29" name="Freeform 73"/>
            <p:cNvSpPr>
              <a:spLocks/>
            </p:cNvSpPr>
            <p:nvPr/>
          </p:nvSpPr>
          <p:spPr bwMode="auto">
            <a:xfrm>
              <a:off x="5431081" y="4727576"/>
              <a:ext cx="2049335" cy="17463"/>
            </a:xfrm>
            <a:custGeom>
              <a:avLst/>
              <a:gdLst/>
              <a:ahLst/>
              <a:cxnLst>
                <a:cxn ang="0">
                  <a:pos x="3408" y="17"/>
                </a:cxn>
                <a:cxn ang="0">
                  <a:pos x="3423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3423" y="32"/>
                </a:cxn>
                <a:cxn ang="0">
                  <a:pos x="3440" y="17"/>
                </a:cxn>
                <a:cxn ang="0">
                  <a:pos x="3408" y="17"/>
                </a:cxn>
              </a:cxnLst>
              <a:rect l="0" t="0" r="r" b="b"/>
              <a:pathLst>
                <a:path w="3440" h="32">
                  <a:moveTo>
                    <a:pt x="3408" y="17"/>
                  </a:moveTo>
                  <a:lnTo>
                    <a:pt x="3423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423" y="32"/>
                  </a:lnTo>
                  <a:lnTo>
                    <a:pt x="3440" y="17"/>
                  </a:lnTo>
                  <a:lnTo>
                    <a:pt x="340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0" name="Freeform 74"/>
            <p:cNvSpPr>
              <a:spLocks/>
            </p:cNvSpPr>
            <p:nvPr/>
          </p:nvSpPr>
          <p:spPr bwMode="auto">
            <a:xfrm>
              <a:off x="7461504" y="4067175"/>
              <a:ext cx="18912" cy="6683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7"/>
                </a:cxn>
                <a:cxn ang="0">
                  <a:pos x="0" y="1217"/>
                </a:cxn>
                <a:cxn ang="0">
                  <a:pos x="32" y="1217"/>
                </a:cxn>
                <a:cxn ang="0">
                  <a:pos x="32" y="17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1217">
                  <a:moveTo>
                    <a:pt x="15" y="0"/>
                  </a:moveTo>
                  <a:lnTo>
                    <a:pt x="0" y="17"/>
                  </a:lnTo>
                  <a:lnTo>
                    <a:pt x="0" y="1217"/>
                  </a:lnTo>
                  <a:lnTo>
                    <a:pt x="32" y="1217"/>
                  </a:lnTo>
                  <a:lnTo>
                    <a:pt x="32" y="17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1" name="Freeform 75"/>
            <p:cNvSpPr>
              <a:spLocks/>
            </p:cNvSpPr>
            <p:nvPr/>
          </p:nvSpPr>
          <p:spPr bwMode="auto">
            <a:xfrm>
              <a:off x="7471819" y="4067175"/>
              <a:ext cx="495141" cy="17463"/>
            </a:xfrm>
            <a:custGeom>
              <a:avLst/>
              <a:gdLst/>
              <a:ahLst/>
              <a:cxnLst>
                <a:cxn ang="0">
                  <a:pos x="801" y="17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16" y="32"/>
                </a:cxn>
                <a:cxn ang="0">
                  <a:pos x="833" y="17"/>
                </a:cxn>
                <a:cxn ang="0">
                  <a:pos x="801" y="17"/>
                </a:cxn>
              </a:cxnLst>
              <a:rect l="0" t="0" r="r" b="b"/>
              <a:pathLst>
                <a:path w="833" h="32">
                  <a:moveTo>
                    <a:pt x="801" y="17"/>
                  </a:moveTo>
                  <a:lnTo>
                    <a:pt x="81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16" y="32"/>
                  </a:lnTo>
                  <a:lnTo>
                    <a:pt x="833" y="17"/>
                  </a:lnTo>
                  <a:lnTo>
                    <a:pt x="80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2" name="Freeform 76"/>
            <p:cNvSpPr>
              <a:spLocks/>
            </p:cNvSpPr>
            <p:nvPr/>
          </p:nvSpPr>
          <p:spPr bwMode="auto">
            <a:xfrm>
              <a:off x="7948049" y="3732213"/>
              <a:ext cx="18911" cy="3429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6"/>
                </a:cxn>
                <a:cxn ang="0">
                  <a:pos x="0" y="624"/>
                </a:cxn>
                <a:cxn ang="0">
                  <a:pos x="32" y="624"/>
                </a:cxn>
                <a:cxn ang="0">
                  <a:pos x="32" y="16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624">
                  <a:moveTo>
                    <a:pt x="15" y="0"/>
                  </a:moveTo>
                  <a:lnTo>
                    <a:pt x="0" y="16"/>
                  </a:lnTo>
                  <a:lnTo>
                    <a:pt x="0" y="624"/>
                  </a:lnTo>
                  <a:lnTo>
                    <a:pt x="32" y="624"/>
                  </a:lnTo>
                  <a:lnTo>
                    <a:pt x="32" y="16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3" name="Freeform 77"/>
            <p:cNvSpPr>
              <a:spLocks/>
            </p:cNvSpPr>
            <p:nvPr/>
          </p:nvSpPr>
          <p:spPr bwMode="auto">
            <a:xfrm>
              <a:off x="7958365" y="3732213"/>
              <a:ext cx="543280" cy="17462"/>
            </a:xfrm>
            <a:custGeom>
              <a:avLst/>
              <a:gdLst/>
              <a:ahLst/>
              <a:cxnLst>
                <a:cxn ang="0">
                  <a:pos x="913" y="16"/>
                </a:cxn>
                <a:cxn ang="0">
                  <a:pos x="897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97" y="32"/>
                </a:cxn>
                <a:cxn ang="0">
                  <a:pos x="881" y="16"/>
                </a:cxn>
                <a:cxn ang="0">
                  <a:pos x="913" y="16"/>
                </a:cxn>
              </a:cxnLst>
              <a:rect l="0" t="0" r="r" b="b"/>
              <a:pathLst>
                <a:path w="913" h="32">
                  <a:moveTo>
                    <a:pt x="913" y="16"/>
                  </a:moveTo>
                  <a:lnTo>
                    <a:pt x="897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97" y="32"/>
                  </a:lnTo>
                  <a:lnTo>
                    <a:pt x="881" y="16"/>
                  </a:lnTo>
                  <a:lnTo>
                    <a:pt x="91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4" name="Freeform 78"/>
            <p:cNvSpPr>
              <a:spLocks/>
            </p:cNvSpPr>
            <p:nvPr/>
          </p:nvSpPr>
          <p:spPr bwMode="auto">
            <a:xfrm>
              <a:off x="8482733" y="3741738"/>
              <a:ext cx="18912" cy="342900"/>
            </a:xfrm>
            <a:custGeom>
              <a:avLst/>
              <a:gdLst/>
              <a:ahLst/>
              <a:cxnLst>
                <a:cxn ang="0">
                  <a:pos x="16" y="591"/>
                </a:cxn>
                <a:cxn ang="0">
                  <a:pos x="32" y="60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608"/>
                </a:cxn>
                <a:cxn ang="0">
                  <a:pos x="16" y="623"/>
                </a:cxn>
                <a:cxn ang="0">
                  <a:pos x="16" y="591"/>
                </a:cxn>
              </a:cxnLst>
              <a:rect l="0" t="0" r="r" b="b"/>
              <a:pathLst>
                <a:path w="32" h="623">
                  <a:moveTo>
                    <a:pt x="16" y="591"/>
                  </a:moveTo>
                  <a:lnTo>
                    <a:pt x="32" y="60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608"/>
                  </a:lnTo>
                  <a:lnTo>
                    <a:pt x="16" y="623"/>
                  </a:lnTo>
                  <a:lnTo>
                    <a:pt x="16" y="5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5" name="Rectangle 79"/>
            <p:cNvSpPr>
              <a:spLocks noChangeArrowheads="1"/>
            </p:cNvSpPr>
            <p:nvPr/>
          </p:nvSpPr>
          <p:spPr bwMode="auto">
            <a:xfrm>
              <a:off x="8491329" y="4067175"/>
              <a:ext cx="591419" cy="174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6" name="Rectangle 80"/>
            <p:cNvSpPr>
              <a:spLocks noChangeArrowheads="1"/>
            </p:cNvSpPr>
            <p:nvPr/>
          </p:nvSpPr>
          <p:spPr bwMode="auto">
            <a:xfrm>
              <a:off x="5431081" y="5467351"/>
              <a:ext cx="3651667" cy="492125"/>
            </a:xfrm>
            <a:prstGeom prst="rect">
              <a:avLst/>
            </a:prstGeom>
            <a:solidFill>
              <a:srgbClr val="FE607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7" name="Freeform 81"/>
            <p:cNvSpPr>
              <a:spLocks/>
            </p:cNvSpPr>
            <p:nvPr/>
          </p:nvSpPr>
          <p:spPr bwMode="auto">
            <a:xfrm>
              <a:off x="5431081" y="2112964"/>
              <a:ext cx="3651667" cy="1760537"/>
            </a:xfrm>
            <a:custGeom>
              <a:avLst/>
              <a:gdLst/>
              <a:ahLst/>
              <a:cxnLst>
                <a:cxn ang="0">
                  <a:pos x="0" y="3199"/>
                </a:cxn>
                <a:cxn ang="0">
                  <a:pos x="3423" y="3199"/>
                </a:cxn>
                <a:cxn ang="0">
                  <a:pos x="3423" y="1616"/>
                </a:cxn>
                <a:cxn ang="0">
                  <a:pos x="4239" y="1616"/>
                </a:cxn>
                <a:cxn ang="0">
                  <a:pos x="4239" y="831"/>
                </a:cxn>
                <a:cxn ang="0">
                  <a:pos x="5136" y="831"/>
                </a:cxn>
                <a:cxn ang="0">
                  <a:pos x="5136" y="1616"/>
                </a:cxn>
                <a:cxn ang="0">
                  <a:pos x="6128" y="1616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3199"/>
                </a:cxn>
              </a:cxnLst>
              <a:rect l="0" t="0" r="r" b="b"/>
              <a:pathLst>
                <a:path w="6128" h="3199">
                  <a:moveTo>
                    <a:pt x="0" y="3199"/>
                  </a:moveTo>
                  <a:lnTo>
                    <a:pt x="3423" y="3199"/>
                  </a:lnTo>
                  <a:lnTo>
                    <a:pt x="3423" y="1616"/>
                  </a:lnTo>
                  <a:lnTo>
                    <a:pt x="4239" y="1616"/>
                  </a:lnTo>
                  <a:lnTo>
                    <a:pt x="4239" y="831"/>
                  </a:lnTo>
                  <a:lnTo>
                    <a:pt x="5136" y="831"/>
                  </a:lnTo>
                  <a:lnTo>
                    <a:pt x="5136" y="1616"/>
                  </a:lnTo>
                  <a:lnTo>
                    <a:pt x="6128" y="1616"/>
                  </a:lnTo>
                  <a:lnTo>
                    <a:pt x="6128" y="0"/>
                  </a:lnTo>
                  <a:lnTo>
                    <a:pt x="0" y="0"/>
                  </a:lnTo>
                  <a:lnTo>
                    <a:pt x="0" y="319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8" name="Freeform 82"/>
            <p:cNvSpPr>
              <a:spLocks/>
            </p:cNvSpPr>
            <p:nvPr/>
          </p:nvSpPr>
          <p:spPr bwMode="auto">
            <a:xfrm>
              <a:off x="5431081" y="3863976"/>
              <a:ext cx="2049335" cy="17463"/>
            </a:xfrm>
            <a:custGeom>
              <a:avLst/>
              <a:gdLst/>
              <a:ahLst/>
              <a:cxnLst>
                <a:cxn ang="0">
                  <a:pos x="3408" y="15"/>
                </a:cxn>
                <a:cxn ang="0">
                  <a:pos x="3423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3423" y="32"/>
                </a:cxn>
                <a:cxn ang="0">
                  <a:pos x="3440" y="15"/>
                </a:cxn>
                <a:cxn ang="0">
                  <a:pos x="3408" y="15"/>
                </a:cxn>
              </a:cxnLst>
              <a:rect l="0" t="0" r="r" b="b"/>
              <a:pathLst>
                <a:path w="3440" h="32">
                  <a:moveTo>
                    <a:pt x="3408" y="15"/>
                  </a:moveTo>
                  <a:lnTo>
                    <a:pt x="3423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423" y="32"/>
                  </a:lnTo>
                  <a:lnTo>
                    <a:pt x="3440" y="15"/>
                  </a:lnTo>
                  <a:lnTo>
                    <a:pt x="340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39" name="Freeform 83"/>
            <p:cNvSpPr>
              <a:spLocks/>
            </p:cNvSpPr>
            <p:nvPr/>
          </p:nvSpPr>
          <p:spPr bwMode="auto">
            <a:xfrm>
              <a:off x="7461504" y="2992438"/>
              <a:ext cx="18912" cy="88106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6"/>
                </a:cxn>
                <a:cxn ang="0">
                  <a:pos x="0" y="1599"/>
                </a:cxn>
                <a:cxn ang="0">
                  <a:pos x="32" y="1599"/>
                </a:cxn>
                <a:cxn ang="0">
                  <a:pos x="32" y="16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1599">
                  <a:moveTo>
                    <a:pt x="15" y="0"/>
                  </a:moveTo>
                  <a:lnTo>
                    <a:pt x="0" y="16"/>
                  </a:lnTo>
                  <a:lnTo>
                    <a:pt x="0" y="1599"/>
                  </a:lnTo>
                  <a:lnTo>
                    <a:pt x="32" y="1599"/>
                  </a:lnTo>
                  <a:lnTo>
                    <a:pt x="32" y="16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0" name="Freeform 84"/>
            <p:cNvSpPr>
              <a:spLocks/>
            </p:cNvSpPr>
            <p:nvPr/>
          </p:nvSpPr>
          <p:spPr bwMode="auto">
            <a:xfrm>
              <a:off x="7471819" y="2992438"/>
              <a:ext cx="495141" cy="17462"/>
            </a:xfrm>
            <a:custGeom>
              <a:avLst/>
              <a:gdLst/>
              <a:ahLst/>
              <a:cxnLst>
                <a:cxn ang="0">
                  <a:pos x="801" y="16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16" y="32"/>
                </a:cxn>
                <a:cxn ang="0">
                  <a:pos x="833" y="16"/>
                </a:cxn>
                <a:cxn ang="0">
                  <a:pos x="801" y="16"/>
                </a:cxn>
              </a:cxnLst>
              <a:rect l="0" t="0" r="r" b="b"/>
              <a:pathLst>
                <a:path w="833" h="32">
                  <a:moveTo>
                    <a:pt x="801" y="16"/>
                  </a:moveTo>
                  <a:lnTo>
                    <a:pt x="81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16" y="32"/>
                  </a:lnTo>
                  <a:lnTo>
                    <a:pt x="833" y="16"/>
                  </a:lnTo>
                  <a:lnTo>
                    <a:pt x="80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1" name="Freeform 85"/>
            <p:cNvSpPr>
              <a:spLocks/>
            </p:cNvSpPr>
            <p:nvPr/>
          </p:nvSpPr>
          <p:spPr bwMode="auto">
            <a:xfrm>
              <a:off x="7948049" y="2560639"/>
              <a:ext cx="18911" cy="4413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5"/>
                </a:cxn>
                <a:cxn ang="0">
                  <a:pos x="0" y="800"/>
                </a:cxn>
                <a:cxn ang="0">
                  <a:pos x="32" y="800"/>
                </a:cxn>
                <a:cxn ang="0">
                  <a:pos x="32" y="15"/>
                </a:cxn>
                <a:cxn ang="0">
                  <a:pos x="15" y="32"/>
                </a:cxn>
                <a:cxn ang="0">
                  <a:pos x="15" y="0"/>
                </a:cxn>
              </a:cxnLst>
              <a:rect l="0" t="0" r="r" b="b"/>
              <a:pathLst>
                <a:path w="32" h="800">
                  <a:moveTo>
                    <a:pt x="15" y="0"/>
                  </a:moveTo>
                  <a:lnTo>
                    <a:pt x="0" y="15"/>
                  </a:lnTo>
                  <a:lnTo>
                    <a:pt x="0" y="800"/>
                  </a:lnTo>
                  <a:lnTo>
                    <a:pt x="32" y="800"/>
                  </a:lnTo>
                  <a:lnTo>
                    <a:pt x="32" y="15"/>
                  </a:lnTo>
                  <a:lnTo>
                    <a:pt x="15" y="3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2" name="Freeform 86"/>
            <p:cNvSpPr>
              <a:spLocks/>
            </p:cNvSpPr>
            <p:nvPr/>
          </p:nvSpPr>
          <p:spPr bwMode="auto">
            <a:xfrm>
              <a:off x="7958365" y="2560638"/>
              <a:ext cx="543280" cy="19050"/>
            </a:xfrm>
            <a:custGeom>
              <a:avLst/>
              <a:gdLst/>
              <a:ahLst/>
              <a:cxnLst>
                <a:cxn ang="0">
                  <a:pos x="913" y="15"/>
                </a:cxn>
                <a:cxn ang="0">
                  <a:pos x="897" y="0"/>
                </a:cxn>
                <a:cxn ang="0">
                  <a:pos x="0" y="0"/>
                </a:cxn>
                <a:cxn ang="0">
                  <a:pos x="0" y="32"/>
                </a:cxn>
                <a:cxn ang="0">
                  <a:pos x="897" y="32"/>
                </a:cxn>
                <a:cxn ang="0">
                  <a:pos x="881" y="15"/>
                </a:cxn>
                <a:cxn ang="0">
                  <a:pos x="913" y="15"/>
                </a:cxn>
              </a:cxnLst>
              <a:rect l="0" t="0" r="r" b="b"/>
              <a:pathLst>
                <a:path w="913" h="32">
                  <a:moveTo>
                    <a:pt x="913" y="15"/>
                  </a:moveTo>
                  <a:lnTo>
                    <a:pt x="897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897" y="32"/>
                  </a:lnTo>
                  <a:lnTo>
                    <a:pt x="881" y="15"/>
                  </a:lnTo>
                  <a:lnTo>
                    <a:pt x="9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3" name="Freeform 87"/>
            <p:cNvSpPr>
              <a:spLocks/>
            </p:cNvSpPr>
            <p:nvPr/>
          </p:nvSpPr>
          <p:spPr bwMode="auto">
            <a:xfrm>
              <a:off x="8482733" y="2570164"/>
              <a:ext cx="18912" cy="439737"/>
            </a:xfrm>
            <a:custGeom>
              <a:avLst/>
              <a:gdLst/>
              <a:ahLst/>
              <a:cxnLst>
                <a:cxn ang="0">
                  <a:pos x="16" y="769"/>
                </a:cxn>
                <a:cxn ang="0">
                  <a:pos x="32" y="785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785"/>
                </a:cxn>
                <a:cxn ang="0">
                  <a:pos x="16" y="801"/>
                </a:cxn>
                <a:cxn ang="0">
                  <a:pos x="16" y="769"/>
                </a:cxn>
              </a:cxnLst>
              <a:rect l="0" t="0" r="r" b="b"/>
              <a:pathLst>
                <a:path w="32" h="801">
                  <a:moveTo>
                    <a:pt x="16" y="769"/>
                  </a:moveTo>
                  <a:lnTo>
                    <a:pt x="32" y="785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785"/>
                  </a:lnTo>
                  <a:lnTo>
                    <a:pt x="16" y="801"/>
                  </a:lnTo>
                  <a:lnTo>
                    <a:pt x="16" y="7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4" name="Rectangle 88"/>
            <p:cNvSpPr>
              <a:spLocks noChangeArrowheads="1"/>
            </p:cNvSpPr>
            <p:nvPr/>
          </p:nvSpPr>
          <p:spPr bwMode="auto">
            <a:xfrm>
              <a:off x="8491329" y="2992438"/>
              <a:ext cx="591419" cy="174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5" name="Rectangle 89"/>
            <p:cNvSpPr>
              <a:spLocks noChangeArrowheads="1"/>
            </p:cNvSpPr>
            <p:nvPr/>
          </p:nvSpPr>
          <p:spPr bwMode="auto">
            <a:xfrm>
              <a:off x="5707491" y="2209801"/>
              <a:ext cx="24077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Loyalty Program Members</a:t>
              </a:r>
            </a:p>
          </p:txBody>
        </p:sp>
        <p:sp>
          <p:nvSpPr>
            <p:cNvPr id="633946" name="Rectangle 90"/>
            <p:cNvSpPr>
              <a:spLocks noChangeArrowheads="1"/>
            </p:cNvSpPr>
            <p:nvPr/>
          </p:nvSpPr>
          <p:spPr bwMode="auto">
            <a:xfrm>
              <a:off x="5627415" y="4168776"/>
              <a:ext cx="1508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Transient guests</a:t>
              </a:r>
            </a:p>
          </p:txBody>
        </p:sp>
        <p:sp>
          <p:nvSpPr>
            <p:cNvPr id="633947" name="Rectangle 91"/>
            <p:cNvSpPr>
              <a:spLocks noChangeArrowheads="1"/>
            </p:cNvSpPr>
            <p:nvPr/>
          </p:nvSpPr>
          <p:spPr bwMode="auto">
            <a:xfrm>
              <a:off x="7726831" y="3810000"/>
              <a:ext cx="77425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     </a:t>
              </a: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W/E</a:t>
              </a:r>
            </a:p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package</a:t>
              </a:r>
              <a:endParaRPr lang="en-US" sz="16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8" name="Rectangle 92"/>
            <p:cNvSpPr>
              <a:spLocks noChangeArrowheads="1"/>
            </p:cNvSpPr>
            <p:nvPr/>
          </p:nvSpPr>
          <p:spPr bwMode="auto">
            <a:xfrm>
              <a:off x="5713715" y="4953001"/>
              <a:ext cx="22474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Groups (no conventions)</a:t>
              </a:r>
              <a:endParaRPr lang="en-US" sz="1600" b="0">
                <a:solidFill>
                  <a:schemeClr val="tx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49" name="Rectangle 93"/>
            <p:cNvSpPr>
              <a:spLocks noChangeArrowheads="1"/>
            </p:cNvSpPr>
            <p:nvPr/>
          </p:nvSpPr>
          <p:spPr bwMode="auto">
            <a:xfrm>
              <a:off x="5751311" y="5576889"/>
              <a:ext cx="14587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800"/>
                  </a:solidFill>
                  <a:latin typeface="Helvetica" pitchFamily="34" charset="0"/>
                  <a:cs typeface="Helvetica" pitchFamily="34" charset="0"/>
                </a:rPr>
                <a:t>Airline contracts</a:t>
              </a:r>
            </a:p>
          </p:txBody>
        </p:sp>
        <p:sp>
          <p:nvSpPr>
            <p:cNvPr id="633950" name="Rectangle 94"/>
            <p:cNvSpPr>
              <a:spLocks noChangeArrowheads="1"/>
            </p:cNvSpPr>
            <p:nvPr/>
          </p:nvSpPr>
          <p:spPr bwMode="auto">
            <a:xfrm>
              <a:off x="6978397" y="1600200"/>
              <a:ext cx="976529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Week 36 </a:t>
              </a:r>
            </a:p>
          </p:txBody>
        </p:sp>
        <p:sp>
          <p:nvSpPr>
            <p:cNvPr id="633951" name="Rectangle 95"/>
            <p:cNvSpPr>
              <a:spLocks noChangeArrowheads="1"/>
            </p:cNvSpPr>
            <p:nvPr/>
          </p:nvSpPr>
          <p:spPr bwMode="auto">
            <a:xfrm>
              <a:off x="6774871" y="1835150"/>
              <a:ext cx="13096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(High Season)</a:t>
              </a:r>
            </a:p>
          </p:txBody>
        </p:sp>
        <p:sp>
          <p:nvSpPr>
            <p:cNvPr id="633952" name="Rectangle 96"/>
            <p:cNvSpPr>
              <a:spLocks noChangeArrowheads="1"/>
            </p:cNvSpPr>
            <p:nvPr/>
          </p:nvSpPr>
          <p:spPr bwMode="auto">
            <a:xfrm>
              <a:off x="5589453" y="6045201"/>
              <a:ext cx="1715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M</a:t>
              </a:r>
            </a:p>
          </p:txBody>
        </p:sp>
        <p:sp>
          <p:nvSpPr>
            <p:cNvPr id="633953" name="Rectangle 97"/>
            <p:cNvSpPr>
              <a:spLocks noChangeArrowheads="1"/>
            </p:cNvSpPr>
            <p:nvPr/>
          </p:nvSpPr>
          <p:spPr bwMode="auto">
            <a:xfrm>
              <a:off x="6121795" y="6045201"/>
              <a:ext cx="23121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Tu</a:t>
              </a:r>
            </a:p>
          </p:txBody>
        </p:sp>
        <p:sp>
          <p:nvSpPr>
            <p:cNvPr id="633954" name="Rectangle 98"/>
            <p:cNvSpPr>
              <a:spLocks noChangeArrowheads="1"/>
            </p:cNvSpPr>
            <p:nvPr/>
          </p:nvSpPr>
          <p:spPr bwMode="auto">
            <a:xfrm>
              <a:off x="6608916" y="6045201"/>
              <a:ext cx="193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W</a:t>
              </a:r>
            </a:p>
          </p:txBody>
        </p:sp>
        <p:sp>
          <p:nvSpPr>
            <p:cNvPr id="633955" name="Rectangle 99"/>
            <p:cNvSpPr>
              <a:spLocks noChangeArrowheads="1"/>
            </p:cNvSpPr>
            <p:nvPr/>
          </p:nvSpPr>
          <p:spPr bwMode="auto">
            <a:xfrm>
              <a:off x="7166717" y="6045201"/>
              <a:ext cx="23884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Th</a:t>
              </a:r>
            </a:p>
          </p:txBody>
        </p:sp>
        <p:sp>
          <p:nvSpPr>
            <p:cNvPr id="633956" name="Rectangle 100"/>
            <p:cNvSpPr>
              <a:spLocks noChangeArrowheads="1"/>
            </p:cNvSpPr>
            <p:nvPr/>
          </p:nvSpPr>
          <p:spPr bwMode="auto">
            <a:xfrm>
              <a:off x="7717046" y="6045201"/>
              <a:ext cx="1250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F</a:t>
              </a:r>
            </a:p>
          </p:txBody>
        </p:sp>
        <p:sp>
          <p:nvSpPr>
            <p:cNvPr id="633957" name="Rectangle 101"/>
            <p:cNvSpPr>
              <a:spLocks noChangeArrowheads="1"/>
            </p:cNvSpPr>
            <p:nvPr/>
          </p:nvSpPr>
          <p:spPr bwMode="auto">
            <a:xfrm>
              <a:off x="8243540" y="6045201"/>
              <a:ext cx="13625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</a:t>
              </a:r>
            </a:p>
          </p:txBody>
        </p:sp>
        <p:sp>
          <p:nvSpPr>
            <p:cNvPr id="633958" name="Rectangle 102"/>
            <p:cNvSpPr>
              <a:spLocks noChangeArrowheads="1"/>
            </p:cNvSpPr>
            <p:nvPr/>
          </p:nvSpPr>
          <p:spPr bwMode="auto">
            <a:xfrm>
              <a:off x="8735072" y="6045201"/>
              <a:ext cx="25006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Su</a:t>
              </a:r>
            </a:p>
          </p:txBody>
        </p:sp>
        <p:sp>
          <p:nvSpPr>
            <p:cNvPr id="633959" name="Line 103"/>
            <p:cNvSpPr>
              <a:spLocks noChangeShapeType="1"/>
            </p:cNvSpPr>
            <p:nvPr/>
          </p:nvSpPr>
          <p:spPr bwMode="auto">
            <a:xfrm flipV="1">
              <a:off x="5953731" y="5859464"/>
              <a:ext cx="1719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0" name="Line 104"/>
            <p:cNvSpPr>
              <a:spLocks noChangeShapeType="1"/>
            </p:cNvSpPr>
            <p:nvPr/>
          </p:nvSpPr>
          <p:spPr bwMode="auto">
            <a:xfrm flipV="1">
              <a:off x="6474660" y="5859464"/>
              <a:ext cx="3438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1" name="Line 105"/>
            <p:cNvSpPr>
              <a:spLocks noChangeShapeType="1"/>
            </p:cNvSpPr>
            <p:nvPr/>
          </p:nvSpPr>
          <p:spPr bwMode="auto">
            <a:xfrm flipV="1">
              <a:off x="6997309" y="5859464"/>
              <a:ext cx="1720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2" name="Line 106"/>
            <p:cNvSpPr>
              <a:spLocks noChangeShapeType="1"/>
            </p:cNvSpPr>
            <p:nvPr/>
          </p:nvSpPr>
          <p:spPr bwMode="auto">
            <a:xfrm flipV="1">
              <a:off x="7516520" y="5859464"/>
              <a:ext cx="3438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3" name="Line 107"/>
            <p:cNvSpPr>
              <a:spLocks noChangeShapeType="1"/>
            </p:cNvSpPr>
            <p:nvPr/>
          </p:nvSpPr>
          <p:spPr bwMode="auto">
            <a:xfrm flipV="1">
              <a:off x="8039168" y="5859464"/>
              <a:ext cx="1720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4" name="Line 108"/>
            <p:cNvSpPr>
              <a:spLocks noChangeShapeType="1"/>
            </p:cNvSpPr>
            <p:nvPr/>
          </p:nvSpPr>
          <p:spPr bwMode="auto">
            <a:xfrm flipV="1">
              <a:off x="8560100" y="5859464"/>
              <a:ext cx="3438" cy="1047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5" name="Freeform 109"/>
            <p:cNvSpPr>
              <a:spLocks/>
            </p:cNvSpPr>
            <p:nvPr/>
          </p:nvSpPr>
          <p:spPr bwMode="auto">
            <a:xfrm>
              <a:off x="5431081" y="2112963"/>
              <a:ext cx="3651667" cy="3846512"/>
            </a:xfrm>
            <a:custGeom>
              <a:avLst/>
              <a:gdLst/>
              <a:ahLst/>
              <a:cxnLst>
                <a:cxn ang="0">
                  <a:pos x="6128" y="6991"/>
                </a:cxn>
                <a:cxn ang="0">
                  <a:pos x="6128" y="0"/>
                </a:cxn>
                <a:cxn ang="0">
                  <a:pos x="0" y="0"/>
                </a:cxn>
                <a:cxn ang="0">
                  <a:pos x="0" y="6991"/>
                </a:cxn>
                <a:cxn ang="0">
                  <a:pos x="6128" y="6991"/>
                </a:cxn>
                <a:cxn ang="0">
                  <a:pos x="6128" y="6991"/>
                </a:cxn>
              </a:cxnLst>
              <a:rect l="0" t="0" r="r" b="b"/>
              <a:pathLst>
                <a:path w="6128" h="6991">
                  <a:moveTo>
                    <a:pt x="6128" y="6991"/>
                  </a:moveTo>
                  <a:lnTo>
                    <a:pt x="6128" y="0"/>
                  </a:lnTo>
                  <a:lnTo>
                    <a:pt x="0" y="0"/>
                  </a:lnTo>
                  <a:lnTo>
                    <a:pt x="0" y="6991"/>
                  </a:lnTo>
                  <a:lnTo>
                    <a:pt x="6128" y="6991"/>
                  </a:lnTo>
                  <a:lnTo>
                    <a:pt x="6128" y="699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966" name="Text Box 110"/>
            <p:cNvSpPr txBox="1">
              <a:spLocks noChangeArrowheads="1"/>
            </p:cNvSpPr>
            <p:nvPr/>
          </p:nvSpPr>
          <p:spPr bwMode="auto">
            <a:xfrm>
              <a:off x="-495141" y="1371600"/>
              <a:ext cx="2888324" cy="6413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Capacity 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(% rooms)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Fluctuations in Demand Threaten Service Productivity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Alternative Use For Otherwise Wasted Capacity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4800599" cy="4800600"/>
          </a:xfrm>
        </p:spPr>
        <p:txBody>
          <a:bodyPr/>
          <a:lstStyle/>
          <a:p>
            <a:r>
              <a:rPr lang="en-US" dirty="0" smtClean="0"/>
              <a:t>Use capacity for service differentiation</a:t>
            </a:r>
          </a:p>
          <a:p>
            <a:r>
              <a:rPr lang="en-US" dirty="0" smtClean="0"/>
              <a:t>Reward your best customers and build loyalty</a:t>
            </a:r>
          </a:p>
          <a:p>
            <a:r>
              <a:rPr lang="en-US" dirty="0" smtClean="0"/>
              <a:t>Customer and channel development</a:t>
            </a:r>
          </a:p>
          <a:p>
            <a:r>
              <a:rPr lang="en-US" dirty="0" smtClean="0"/>
              <a:t>Reward employees</a:t>
            </a:r>
          </a:p>
          <a:p>
            <a:r>
              <a:rPr lang="en-US" dirty="0" smtClean="0"/>
              <a:t>Barter free capacity</a:t>
            </a:r>
            <a:endParaRPr lang="en-SG" dirty="0"/>
          </a:p>
        </p:txBody>
      </p:sp>
      <p:pic>
        <p:nvPicPr>
          <p:cNvPr id="6" name="Picture 5" descr="fig09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9612" y="1752600"/>
            <a:ext cx="3429213" cy="449897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Needed for Demand and Capacity Management Strategies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836612" y="17526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669704" name="Rectangle 8"/>
          <p:cNvSpPr>
            <a:spLocks noGrp="1" noChangeArrowheads="1"/>
          </p:cNvSpPr>
          <p:nvPr>
            <p:ph type="body" idx="10"/>
          </p:nvPr>
        </p:nvSpPr>
        <p:spPr>
          <a:xfrm>
            <a:off x="303212" y="1447800"/>
            <a:ext cx="9372600" cy="4800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200" dirty="0" smtClean="0"/>
              <a:t>At any moment in time, a fixed-capacity service may face</a:t>
            </a:r>
          </a:p>
          <a:p>
            <a:pPr marL="969963" lvl="1" indent="-398463">
              <a:spcBef>
                <a:spcPts val="600"/>
              </a:spcBef>
            </a:pPr>
            <a:r>
              <a:rPr lang="en-US" sz="1800" dirty="0" smtClean="0"/>
              <a:t>Excess demand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Demand exceeding optimum capacity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Demand and supply well-balanced at the level of optimum capacity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Excess capacity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To balance demand and capacity, a firm can:</a:t>
            </a:r>
          </a:p>
          <a:p>
            <a:pPr marL="969963" lvl="1" indent="-398463">
              <a:spcBef>
                <a:spcPts val="600"/>
              </a:spcBef>
            </a:pPr>
            <a:r>
              <a:rPr lang="en-US" sz="1800" dirty="0" smtClean="0"/>
              <a:t>Manage capacity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Take no action and let demand find its own levels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Reduce demand in peak periods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Increase demand when there is excess capacity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 smtClean="0"/>
              <a:t>Inventory demand using wait &amp; queuing, and reservation systems</a:t>
            </a: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2200" dirty="0" smtClean="0"/>
              <a:t>Capacity can be managed through:</a:t>
            </a:r>
            <a:endParaRPr lang="en-US" sz="2200" dirty="0"/>
          </a:p>
          <a:p>
            <a:pPr marL="969963" lvl="1" indent="-398463">
              <a:spcBef>
                <a:spcPts val="600"/>
              </a:spcBef>
            </a:pPr>
            <a:r>
              <a:rPr lang="en-US" sz="1800" dirty="0"/>
              <a:t>Stretching or shrinking capacity levels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Adjusting capacity to match demand</a:t>
            </a:r>
          </a:p>
          <a:p>
            <a:pPr marL="969963" lvl="1" indent="-398463">
              <a:spcBef>
                <a:spcPts val="0"/>
              </a:spcBef>
            </a:pPr>
            <a:r>
              <a:rPr lang="en-US" sz="1800" dirty="0"/>
              <a:t>Creating flexible capacity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sz="2200" dirty="0" smtClean="0"/>
              <a:t>Demand can be managed through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</a:t>
            </a:r>
            <a:r>
              <a:rPr lang="en-US" sz="1800" dirty="0" smtClean="0"/>
              <a:t>nalysis of patterns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To be reshaped by marketing strategies</a:t>
            </a:r>
          </a:p>
          <a:p>
            <a:r>
              <a:rPr lang="en-US" sz="2200" dirty="0" smtClean="0"/>
              <a:t>Waiting is a universal phenomenon. Waits can be reduced by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Rethinking and redesigning the queuing system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Managing customers’ behavior and their perceptions of the wait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Installing an effective reservation system focused on yield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Defining Productive Capacity?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Productive capacity can take several forms in services</a:t>
            </a:r>
          </a:p>
          <a:p>
            <a:pPr lvl="1"/>
            <a:r>
              <a:rPr lang="en-US" dirty="0" smtClean="0"/>
              <a:t>Physical facilities designed to contain customers</a:t>
            </a:r>
          </a:p>
          <a:p>
            <a:pPr lvl="1"/>
            <a:r>
              <a:rPr lang="en-US" dirty="0" smtClean="0"/>
              <a:t>Physical facilities designed for storing or processing goods</a:t>
            </a:r>
          </a:p>
          <a:p>
            <a:pPr lvl="1"/>
            <a:r>
              <a:rPr lang="en-US" dirty="0" smtClean="0"/>
              <a:t>Physical equipment used to process people, possessions, or information</a:t>
            </a:r>
          </a:p>
          <a:p>
            <a:pPr lvl="1"/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Infrastructure</a:t>
            </a:r>
          </a:p>
          <a:p>
            <a:r>
              <a:rPr lang="en-US" dirty="0" smtClean="0"/>
              <a:t>Financial success in capacity-constrained business is a function of management’s ability to use productive capacity as </a:t>
            </a:r>
            <a:r>
              <a:rPr lang="en-US" dirty="0" smtClean="0">
                <a:solidFill>
                  <a:srgbClr val="FF6600"/>
                </a:solidFill>
              </a:rPr>
              <a:t>efficiently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6600"/>
                </a:solidFill>
              </a:rPr>
              <a:t>profitably</a:t>
            </a:r>
            <a:r>
              <a:rPr lang="en-US" dirty="0" smtClean="0"/>
              <a:t> as possible.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Excess Demand to </a:t>
            </a:r>
            <a:br>
              <a:rPr lang="en-US" dirty="0" smtClean="0"/>
            </a:br>
            <a:r>
              <a:rPr lang="en-US" dirty="0" smtClean="0"/>
              <a:t>Excess Capacity 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55612" y="1524000"/>
          <a:ext cx="9220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047" y="228600"/>
            <a:ext cx="7014501" cy="838200"/>
          </a:xfrm>
        </p:spPr>
        <p:txBody>
          <a:bodyPr/>
          <a:lstStyle/>
          <a:p>
            <a:r>
              <a:rPr lang="en-US" dirty="0"/>
              <a:t>Variations in Demand Relative to Capacity 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2204" y="1752600"/>
            <a:ext cx="8766408" cy="4555313"/>
            <a:chOff x="330094" y="1752600"/>
            <a:chExt cx="8766408" cy="4555313"/>
          </a:xfrm>
        </p:grpSpPr>
        <p:sp>
          <p:nvSpPr>
            <p:cNvPr id="619523" name="Rectangle 3"/>
            <p:cNvSpPr>
              <a:spLocks noChangeArrowheads="1"/>
            </p:cNvSpPr>
            <p:nvPr/>
          </p:nvSpPr>
          <p:spPr bwMode="auto">
            <a:xfrm>
              <a:off x="2532441" y="5541963"/>
              <a:ext cx="4951413" cy="0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24" name="Freeform 4"/>
            <p:cNvSpPr>
              <a:spLocks/>
            </p:cNvSpPr>
            <p:nvPr/>
          </p:nvSpPr>
          <p:spPr bwMode="auto">
            <a:xfrm>
              <a:off x="3135895" y="3124200"/>
              <a:ext cx="5960607" cy="2774950"/>
            </a:xfrm>
            <a:custGeom>
              <a:avLst/>
              <a:gdLst/>
              <a:ahLst/>
              <a:cxnLst>
                <a:cxn ang="0">
                  <a:pos x="7552" y="3806"/>
                </a:cxn>
                <a:cxn ang="0">
                  <a:pos x="7552" y="0"/>
                </a:cxn>
                <a:cxn ang="0">
                  <a:pos x="0" y="0"/>
                </a:cxn>
                <a:cxn ang="0">
                  <a:pos x="0" y="3806"/>
                </a:cxn>
                <a:cxn ang="0">
                  <a:pos x="7552" y="3806"/>
                </a:cxn>
                <a:cxn ang="0">
                  <a:pos x="7552" y="3806"/>
                </a:cxn>
              </a:cxnLst>
              <a:rect l="0" t="0" r="r" b="b"/>
              <a:pathLst>
                <a:path w="7552" h="3806">
                  <a:moveTo>
                    <a:pt x="7552" y="3806"/>
                  </a:moveTo>
                  <a:lnTo>
                    <a:pt x="7552" y="0"/>
                  </a:lnTo>
                  <a:lnTo>
                    <a:pt x="0" y="0"/>
                  </a:lnTo>
                  <a:lnTo>
                    <a:pt x="0" y="3806"/>
                  </a:lnTo>
                  <a:lnTo>
                    <a:pt x="7552" y="3806"/>
                  </a:lnTo>
                  <a:lnTo>
                    <a:pt x="7552" y="3806"/>
                  </a:lnTo>
                </a:path>
              </a:pathLst>
            </a:custGeom>
            <a:solidFill>
              <a:srgbClr val="DDDDDD"/>
            </a:solidFill>
            <a:ln w="800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25" name="Rectangle 5"/>
            <p:cNvSpPr>
              <a:spLocks noChangeArrowheads="1"/>
            </p:cNvSpPr>
            <p:nvPr/>
          </p:nvSpPr>
          <p:spPr bwMode="auto">
            <a:xfrm>
              <a:off x="4981702" y="1752600"/>
              <a:ext cx="265457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1" dirty="0">
                  <a:solidFill>
                    <a:srgbClr val="373096"/>
                  </a:solidFill>
                  <a:latin typeface="Helvetica" pitchFamily="34" charset="0"/>
                  <a:cs typeface="Helvetica" pitchFamily="34" charset="0"/>
                </a:rPr>
                <a:t>VOLUME DEMANDED</a:t>
              </a:r>
            </a:p>
          </p:txBody>
        </p:sp>
        <p:sp>
          <p:nvSpPr>
            <p:cNvPr id="619526" name="Rectangle 6"/>
            <p:cNvSpPr>
              <a:spLocks noChangeArrowheads="1"/>
            </p:cNvSpPr>
            <p:nvPr/>
          </p:nvSpPr>
          <p:spPr bwMode="auto">
            <a:xfrm>
              <a:off x="3777625" y="6030914"/>
              <a:ext cx="157735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TIME CYCLE 1</a:t>
              </a:r>
            </a:p>
          </p:txBody>
        </p:sp>
        <p:sp>
          <p:nvSpPr>
            <p:cNvPr id="619527" name="Rectangle 7"/>
            <p:cNvSpPr>
              <a:spLocks noChangeArrowheads="1"/>
            </p:cNvSpPr>
            <p:nvPr/>
          </p:nvSpPr>
          <p:spPr bwMode="auto">
            <a:xfrm>
              <a:off x="7032148" y="6029325"/>
              <a:ext cx="157735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TIME CYCLE 2</a:t>
              </a:r>
            </a:p>
          </p:txBody>
        </p:sp>
        <p:sp>
          <p:nvSpPr>
            <p:cNvPr id="619528" name="Rectangle 8"/>
            <p:cNvSpPr>
              <a:spLocks noChangeArrowheads="1"/>
            </p:cNvSpPr>
            <p:nvPr/>
          </p:nvSpPr>
          <p:spPr bwMode="auto">
            <a:xfrm>
              <a:off x="562103" y="3154365"/>
              <a:ext cx="23751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E67106"/>
                  </a:solidFill>
                  <a:latin typeface="Helvetica" pitchFamily="34" charset="0"/>
                  <a:cs typeface="Helvetica" pitchFamily="34" charset="0"/>
                </a:rPr>
                <a:t>Maximum Available </a:t>
              </a:r>
            </a:p>
          </p:txBody>
        </p:sp>
        <p:sp>
          <p:nvSpPr>
            <p:cNvPr id="619529" name="Rectangle 9"/>
            <p:cNvSpPr>
              <a:spLocks noChangeArrowheads="1"/>
            </p:cNvSpPr>
            <p:nvPr/>
          </p:nvSpPr>
          <p:spPr bwMode="auto">
            <a:xfrm>
              <a:off x="1247902" y="3382965"/>
              <a:ext cx="10691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E67106"/>
                  </a:solidFill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  <p:sp>
          <p:nvSpPr>
            <p:cNvPr id="619530" name="Rectangle 10"/>
            <p:cNvSpPr>
              <a:spLocks noChangeArrowheads="1"/>
            </p:cNvSpPr>
            <p:nvPr/>
          </p:nvSpPr>
          <p:spPr bwMode="auto">
            <a:xfrm>
              <a:off x="790702" y="3733800"/>
              <a:ext cx="210314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007200"/>
                  </a:solidFill>
                  <a:latin typeface="Helvetica" pitchFamily="34" charset="0"/>
                  <a:cs typeface="Helvetica" pitchFamily="34" charset="0"/>
                </a:rPr>
                <a:t>Optimum Capacity </a:t>
              </a:r>
              <a:endParaRPr lang="en-US" sz="1800" b="1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1" name="Rectangle 11"/>
            <p:cNvSpPr>
              <a:spLocks noChangeArrowheads="1"/>
            </p:cNvSpPr>
            <p:nvPr/>
          </p:nvSpPr>
          <p:spPr bwMode="auto">
            <a:xfrm>
              <a:off x="562102" y="3962400"/>
              <a:ext cx="25582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i="1" dirty="0">
                  <a:solidFill>
                    <a:srgbClr val="007200"/>
                  </a:solidFill>
                  <a:latin typeface="Helvetica" pitchFamily="34" charset="0"/>
                  <a:cs typeface="Helvetica" pitchFamily="34" charset="0"/>
                </a:rPr>
                <a:t>(Demand</a:t>
              </a:r>
              <a:r>
                <a:rPr lang="en-US" sz="1800" b="1" i="1" dirty="0" smtClean="0">
                  <a:solidFill>
                    <a:srgbClr val="007200"/>
                  </a:solidFill>
                  <a:latin typeface="Helvetica" pitchFamily="34" charset="0"/>
                  <a:cs typeface="Helvetica" pitchFamily="34" charset="0"/>
                </a:rPr>
                <a:t> ≈ Supply) </a:t>
              </a:r>
            </a:p>
          </p:txBody>
        </p:sp>
        <p:sp>
          <p:nvSpPr>
            <p:cNvPr id="619532" name="Rectangle 12"/>
            <p:cNvSpPr>
              <a:spLocks noChangeArrowheads="1"/>
            </p:cNvSpPr>
            <p:nvPr/>
          </p:nvSpPr>
          <p:spPr bwMode="auto">
            <a:xfrm>
              <a:off x="1320717" y="5294314"/>
              <a:ext cx="16927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rgbClr val="323498"/>
                  </a:solidFill>
                  <a:latin typeface="Helvetica" pitchFamily="34" charset="0"/>
                  <a:cs typeface="Helvetica" pitchFamily="34" charset="0"/>
                </a:rPr>
                <a:t>Low Utilization</a:t>
              </a:r>
              <a:r>
                <a:rPr lang="en-US" sz="1800" b="1">
                  <a:solidFill>
                    <a:schemeClr val="tx2"/>
                  </a:solidFill>
                  <a:latin typeface="Helvetic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619533" name="Rectangle 13"/>
            <p:cNvSpPr>
              <a:spLocks noChangeArrowheads="1"/>
            </p:cNvSpPr>
            <p:nvPr/>
          </p:nvSpPr>
          <p:spPr bwMode="auto">
            <a:xfrm>
              <a:off x="330094" y="5503864"/>
              <a:ext cx="2805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i="1" dirty="0" smtClean="0">
                  <a:solidFill>
                    <a:srgbClr val="323498"/>
                  </a:solidFill>
                  <a:latin typeface="Helvetica" pitchFamily="34" charset="0"/>
                  <a:cs typeface="Helvetica" pitchFamily="34" charset="0"/>
                </a:rPr>
                <a:t>(may send bad signals</a:t>
              </a:r>
              <a:r>
                <a:rPr lang="en-US" sz="1800" b="1" i="1" dirty="0">
                  <a:solidFill>
                    <a:srgbClr val="323498"/>
                  </a:solidFill>
                  <a:latin typeface="Helvetica" pitchFamily="34" charset="0"/>
                  <a:cs typeface="Helvetica" pitchFamily="34" charset="0"/>
                </a:rPr>
                <a:t>)</a:t>
              </a:r>
            </a:p>
          </p:txBody>
        </p:sp>
        <p:sp>
          <p:nvSpPr>
            <p:cNvPr id="619534" name="Freeform 14"/>
            <p:cNvSpPr>
              <a:spLocks noEditPoints="1"/>
            </p:cNvSpPr>
            <p:nvPr/>
          </p:nvSpPr>
          <p:spPr bwMode="auto">
            <a:xfrm>
              <a:off x="4041936" y="2244725"/>
              <a:ext cx="4363432" cy="915988"/>
            </a:xfrm>
            <a:custGeom>
              <a:avLst/>
              <a:gdLst/>
              <a:ahLst/>
              <a:cxnLst>
                <a:cxn ang="0">
                  <a:pos x="4245" y="1147"/>
                </a:cxn>
                <a:cxn ang="0">
                  <a:pos x="4338" y="826"/>
                </a:cxn>
                <a:cxn ang="0">
                  <a:pos x="4416" y="600"/>
                </a:cxn>
                <a:cxn ang="0">
                  <a:pos x="4460" y="498"/>
                </a:cxn>
                <a:cxn ang="0">
                  <a:pos x="4507" y="428"/>
                </a:cxn>
                <a:cxn ang="0">
                  <a:pos x="4566" y="379"/>
                </a:cxn>
                <a:cxn ang="0">
                  <a:pos x="4632" y="351"/>
                </a:cxn>
                <a:cxn ang="0">
                  <a:pos x="4703" y="343"/>
                </a:cxn>
                <a:cxn ang="0">
                  <a:pos x="4776" y="351"/>
                </a:cxn>
                <a:cxn ang="0">
                  <a:pos x="4846" y="376"/>
                </a:cxn>
                <a:cxn ang="0">
                  <a:pos x="4913" y="414"/>
                </a:cxn>
                <a:cxn ang="0">
                  <a:pos x="4972" y="465"/>
                </a:cxn>
                <a:cxn ang="0">
                  <a:pos x="5020" y="526"/>
                </a:cxn>
                <a:cxn ang="0">
                  <a:pos x="5055" y="597"/>
                </a:cxn>
                <a:cxn ang="0">
                  <a:pos x="5073" y="662"/>
                </a:cxn>
                <a:cxn ang="0">
                  <a:pos x="5090" y="710"/>
                </a:cxn>
                <a:cxn ang="0">
                  <a:pos x="5148" y="817"/>
                </a:cxn>
                <a:cxn ang="0">
                  <a:pos x="5233" y="935"/>
                </a:cxn>
                <a:cxn ang="0">
                  <a:pos x="5335" y="1058"/>
                </a:cxn>
                <a:cxn ang="0">
                  <a:pos x="5449" y="1179"/>
                </a:cxn>
                <a:cxn ang="0">
                  <a:pos x="1511" y="1257"/>
                </a:cxn>
                <a:cxn ang="0">
                  <a:pos x="63" y="1059"/>
                </a:cxn>
                <a:cxn ang="0">
                  <a:pos x="138" y="807"/>
                </a:cxn>
                <a:cxn ang="0">
                  <a:pos x="172" y="673"/>
                </a:cxn>
                <a:cxn ang="0">
                  <a:pos x="190" y="565"/>
                </a:cxn>
                <a:cxn ang="0">
                  <a:pos x="193" y="496"/>
                </a:cxn>
                <a:cxn ang="0">
                  <a:pos x="205" y="433"/>
                </a:cxn>
                <a:cxn ang="0">
                  <a:pos x="228" y="366"/>
                </a:cxn>
                <a:cxn ang="0">
                  <a:pos x="263" y="300"/>
                </a:cxn>
                <a:cxn ang="0">
                  <a:pos x="306" y="233"/>
                </a:cxn>
                <a:cxn ang="0">
                  <a:pos x="360" y="172"/>
                </a:cxn>
                <a:cxn ang="0">
                  <a:pos x="425" y="116"/>
                </a:cxn>
                <a:cxn ang="0">
                  <a:pos x="499" y="69"/>
                </a:cxn>
                <a:cxn ang="0">
                  <a:pos x="584" y="32"/>
                </a:cxn>
                <a:cxn ang="0">
                  <a:pos x="678" y="8"/>
                </a:cxn>
                <a:cxn ang="0">
                  <a:pos x="782" y="0"/>
                </a:cxn>
                <a:cxn ang="0">
                  <a:pos x="888" y="19"/>
                </a:cxn>
                <a:cxn ang="0">
                  <a:pos x="988" y="73"/>
                </a:cxn>
                <a:cxn ang="0">
                  <a:pos x="1079" y="154"/>
                </a:cxn>
                <a:cxn ang="0">
                  <a:pos x="1164" y="255"/>
                </a:cxn>
                <a:cxn ang="0">
                  <a:pos x="1240" y="370"/>
                </a:cxn>
                <a:cxn ang="0">
                  <a:pos x="1306" y="493"/>
                </a:cxn>
                <a:cxn ang="0">
                  <a:pos x="1361" y="616"/>
                </a:cxn>
                <a:cxn ang="0">
                  <a:pos x="1406" y="732"/>
                </a:cxn>
                <a:cxn ang="0">
                  <a:pos x="1439" y="836"/>
                </a:cxn>
                <a:cxn ang="0">
                  <a:pos x="1459" y="920"/>
                </a:cxn>
                <a:cxn ang="0">
                  <a:pos x="1468" y="982"/>
                </a:cxn>
                <a:cxn ang="0">
                  <a:pos x="1481" y="1073"/>
                </a:cxn>
                <a:cxn ang="0">
                  <a:pos x="1502" y="1206"/>
                </a:cxn>
              </a:cxnLst>
              <a:rect l="0" t="0" r="r" b="b"/>
              <a:pathLst>
                <a:path w="5526" h="1257">
                  <a:moveTo>
                    <a:pt x="5526" y="1257"/>
                  </a:moveTo>
                  <a:lnTo>
                    <a:pt x="4214" y="1257"/>
                  </a:lnTo>
                  <a:lnTo>
                    <a:pt x="4245" y="1147"/>
                  </a:lnTo>
                  <a:lnTo>
                    <a:pt x="4276" y="1037"/>
                  </a:lnTo>
                  <a:lnTo>
                    <a:pt x="4306" y="929"/>
                  </a:lnTo>
                  <a:lnTo>
                    <a:pt x="4338" y="826"/>
                  </a:lnTo>
                  <a:lnTo>
                    <a:pt x="4369" y="729"/>
                  </a:lnTo>
                  <a:lnTo>
                    <a:pt x="4400" y="641"/>
                  </a:lnTo>
                  <a:lnTo>
                    <a:pt x="4416" y="600"/>
                  </a:lnTo>
                  <a:lnTo>
                    <a:pt x="4430" y="563"/>
                  </a:lnTo>
                  <a:lnTo>
                    <a:pt x="4446" y="529"/>
                  </a:lnTo>
                  <a:lnTo>
                    <a:pt x="4460" y="498"/>
                  </a:lnTo>
                  <a:lnTo>
                    <a:pt x="4474" y="473"/>
                  </a:lnTo>
                  <a:lnTo>
                    <a:pt x="4491" y="449"/>
                  </a:lnTo>
                  <a:lnTo>
                    <a:pt x="4507" y="428"/>
                  </a:lnTo>
                  <a:lnTo>
                    <a:pt x="4526" y="409"/>
                  </a:lnTo>
                  <a:lnTo>
                    <a:pt x="4546" y="392"/>
                  </a:lnTo>
                  <a:lnTo>
                    <a:pt x="4566" y="379"/>
                  </a:lnTo>
                  <a:lnTo>
                    <a:pt x="4588" y="367"/>
                  </a:lnTo>
                  <a:lnTo>
                    <a:pt x="4610" y="358"/>
                  </a:lnTo>
                  <a:lnTo>
                    <a:pt x="4632" y="351"/>
                  </a:lnTo>
                  <a:lnTo>
                    <a:pt x="4655" y="346"/>
                  </a:lnTo>
                  <a:lnTo>
                    <a:pt x="4680" y="344"/>
                  </a:lnTo>
                  <a:lnTo>
                    <a:pt x="4703" y="343"/>
                  </a:lnTo>
                  <a:lnTo>
                    <a:pt x="4727" y="344"/>
                  </a:lnTo>
                  <a:lnTo>
                    <a:pt x="4751" y="347"/>
                  </a:lnTo>
                  <a:lnTo>
                    <a:pt x="4776" y="351"/>
                  </a:lnTo>
                  <a:lnTo>
                    <a:pt x="4799" y="358"/>
                  </a:lnTo>
                  <a:lnTo>
                    <a:pt x="4823" y="366"/>
                  </a:lnTo>
                  <a:lnTo>
                    <a:pt x="4846" y="376"/>
                  </a:lnTo>
                  <a:lnTo>
                    <a:pt x="4870" y="387"/>
                  </a:lnTo>
                  <a:lnTo>
                    <a:pt x="4892" y="400"/>
                  </a:lnTo>
                  <a:lnTo>
                    <a:pt x="4913" y="414"/>
                  </a:lnTo>
                  <a:lnTo>
                    <a:pt x="4934" y="430"/>
                  </a:lnTo>
                  <a:lnTo>
                    <a:pt x="4953" y="446"/>
                  </a:lnTo>
                  <a:lnTo>
                    <a:pt x="4972" y="465"/>
                  </a:lnTo>
                  <a:lnTo>
                    <a:pt x="4989" y="484"/>
                  </a:lnTo>
                  <a:lnTo>
                    <a:pt x="5005" y="505"/>
                  </a:lnTo>
                  <a:lnTo>
                    <a:pt x="5020" y="526"/>
                  </a:lnTo>
                  <a:lnTo>
                    <a:pt x="5034" y="549"/>
                  </a:lnTo>
                  <a:lnTo>
                    <a:pt x="5045" y="572"/>
                  </a:lnTo>
                  <a:lnTo>
                    <a:pt x="5055" y="597"/>
                  </a:lnTo>
                  <a:lnTo>
                    <a:pt x="5064" y="621"/>
                  </a:lnTo>
                  <a:lnTo>
                    <a:pt x="5069" y="646"/>
                  </a:lnTo>
                  <a:lnTo>
                    <a:pt x="5073" y="662"/>
                  </a:lnTo>
                  <a:lnTo>
                    <a:pt x="5078" y="677"/>
                  </a:lnTo>
                  <a:lnTo>
                    <a:pt x="5084" y="694"/>
                  </a:lnTo>
                  <a:lnTo>
                    <a:pt x="5090" y="710"/>
                  </a:lnTo>
                  <a:lnTo>
                    <a:pt x="5106" y="745"/>
                  </a:lnTo>
                  <a:lnTo>
                    <a:pt x="5126" y="781"/>
                  </a:lnTo>
                  <a:lnTo>
                    <a:pt x="5148" y="817"/>
                  </a:lnTo>
                  <a:lnTo>
                    <a:pt x="5174" y="856"/>
                  </a:lnTo>
                  <a:lnTo>
                    <a:pt x="5202" y="896"/>
                  </a:lnTo>
                  <a:lnTo>
                    <a:pt x="5233" y="935"/>
                  </a:lnTo>
                  <a:lnTo>
                    <a:pt x="5266" y="976"/>
                  </a:lnTo>
                  <a:lnTo>
                    <a:pt x="5300" y="1017"/>
                  </a:lnTo>
                  <a:lnTo>
                    <a:pt x="5335" y="1058"/>
                  </a:lnTo>
                  <a:lnTo>
                    <a:pt x="5373" y="1099"/>
                  </a:lnTo>
                  <a:lnTo>
                    <a:pt x="5410" y="1139"/>
                  </a:lnTo>
                  <a:lnTo>
                    <a:pt x="5449" y="1179"/>
                  </a:lnTo>
                  <a:lnTo>
                    <a:pt x="5488" y="1218"/>
                  </a:lnTo>
                  <a:lnTo>
                    <a:pt x="5526" y="1257"/>
                  </a:lnTo>
                  <a:close/>
                  <a:moveTo>
                    <a:pt x="1511" y="1257"/>
                  </a:moveTo>
                  <a:lnTo>
                    <a:pt x="0" y="1257"/>
                  </a:lnTo>
                  <a:lnTo>
                    <a:pt x="31" y="1160"/>
                  </a:lnTo>
                  <a:lnTo>
                    <a:pt x="63" y="1059"/>
                  </a:lnTo>
                  <a:lnTo>
                    <a:pt x="94" y="956"/>
                  </a:lnTo>
                  <a:lnTo>
                    <a:pt x="125" y="856"/>
                  </a:lnTo>
                  <a:lnTo>
                    <a:pt x="138" y="807"/>
                  </a:lnTo>
                  <a:lnTo>
                    <a:pt x="151" y="760"/>
                  </a:lnTo>
                  <a:lnTo>
                    <a:pt x="162" y="715"/>
                  </a:lnTo>
                  <a:lnTo>
                    <a:pt x="172" y="673"/>
                  </a:lnTo>
                  <a:lnTo>
                    <a:pt x="180" y="633"/>
                  </a:lnTo>
                  <a:lnTo>
                    <a:pt x="185" y="597"/>
                  </a:lnTo>
                  <a:lnTo>
                    <a:pt x="190" y="565"/>
                  </a:lnTo>
                  <a:lnTo>
                    <a:pt x="191" y="536"/>
                  </a:lnTo>
                  <a:lnTo>
                    <a:pt x="192" y="516"/>
                  </a:lnTo>
                  <a:lnTo>
                    <a:pt x="193" y="496"/>
                  </a:lnTo>
                  <a:lnTo>
                    <a:pt x="196" y="475"/>
                  </a:lnTo>
                  <a:lnTo>
                    <a:pt x="201" y="454"/>
                  </a:lnTo>
                  <a:lnTo>
                    <a:pt x="205" y="433"/>
                  </a:lnTo>
                  <a:lnTo>
                    <a:pt x="212" y="411"/>
                  </a:lnTo>
                  <a:lnTo>
                    <a:pt x="219" y="389"/>
                  </a:lnTo>
                  <a:lnTo>
                    <a:pt x="228" y="366"/>
                  </a:lnTo>
                  <a:lnTo>
                    <a:pt x="238" y="344"/>
                  </a:lnTo>
                  <a:lnTo>
                    <a:pt x="249" y="322"/>
                  </a:lnTo>
                  <a:lnTo>
                    <a:pt x="263" y="300"/>
                  </a:lnTo>
                  <a:lnTo>
                    <a:pt x="276" y="276"/>
                  </a:lnTo>
                  <a:lnTo>
                    <a:pt x="290" y="255"/>
                  </a:lnTo>
                  <a:lnTo>
                    <a:pt x="306" y="233"/>
                  </a:lnTo>
                  <a:lnTo>
                    <a:pt x="323" y="212"/>
                  </a:lnTo>
                  <a:lnTo>
                    <a:pt x="341" y="191"/>
                  </a:lnTo>
                  <a:lnTo>
                    <a:pt x="360" y="172"/>
                  </a:lnTo>
                  <a:lnTo>
                    <a:pt x="381" y="153"/>
                  </a:lnTo>
                  <a:lnTo>
                    <a:pt x="402" y="134"/>
                  </a:lnTo>
                  <a:lnTo>
                    <a:pt x="425" y="116"/>
                  </a:lnTo>
                  <a:lnTo>
                    <a:pt x="448" y="99"/>
                  </a:lnTo>
                  <a:lnTo>
                    <a:pt x="473" y="83"/>
                  </a:lnTo>
                  <a:lnTo>
                    <a:pt x="499" y="69"/>
                  </a:lnTo>
                  <a:lnTo>
                    <a:pt x="526" y="55"/>
                  </a:lnTo>
                  <a:lnTo>
                    <a:pt x="554" y="42"/>
                  </a:lnTo>
                  <a:lnTo>
                    <a:pt x="584" y="32"/>
                  </a:lnTo>
                  <a:lnTo>
                    <a:pt x="614" y="23"/>
                  </a:lnTo>
                  <a:lnTo>
                    <a:pt x="646" y="15"/>
                  </a:lnTo>
                  <a:lnTo>
                    <a:pt x="678" y="8"/>
                  </a:lnTo>
                  <a:lnTo>
                    <a:pt x="712" y="4"/>
                  </a:lnTo>
                  <a:lnTo>
                    <a:pt x="746" y="0"/>
                  </a:lnTo>
                  <a:lnTo>
                    <a:pt x="782" y="0"/>
                  </a:lnTo>
                  <a:lnTo>
                    <a:pt x="818" y="3"/>
                  </a:lnTo>
                  <a:lnTo>
                    <a:pt x="853" y="8"/>
                  </a:lnTo>
                  <a:lnTo>
                    <a:pt x="888" y="19"/>
                  </a:lnTo>
                  <a:lnTo>
                    <a:pt x="923" y="34"/>
                  </a:lnTo>
                  <a:lnTo>
                    <a:pt x="956" y="51"/>
                  </a:lnTo>
                  <a:lnTo>
                    <a:pt x="988" y="73"/>
                  </a:lnTo>
                  <a:lnTo>
                    <a:pt x="1020" y="96"/>
                  </a:lnTo>
                  <a:lnTo>
                    <a:pt x="1050" y="124"/>
                  </a:lnTo>
                  <a:lnTo>
                    <a:pt x="1079" y="154"/>
                  </a:lnTo>
                  <a:lnTo>
                    <a:pt x="1109" y="186"/>
                  </a:lnTo>
                  <a:lnTo>
                    <a:pt x="1137" y="219"/>
                  </a:lnTo>
                  <a:lnTo>
                    <a:pt x="1164" y="255"/>
                  </a:lnTo>
                  <a:lnTo>
                    <a:pt x="1190" y="293"/>
                  </a:lnTo>
                  <a:lnTo>
                    <a:pt x="1215" y="332"/>
                  </a:lnTo>
                  <a:lnTo>
                    <a:pt x="1240" y="370"/>
                  </a:lnTo>
                  <a:lnTo>
                    <a:pt x="1263" y="411"/>
                  </a:lnTo>
                  <a:lnTo>
                    <a:pt x="1285" y="452"/>
                  </a:lnTo>
                  <a:lnTo>
                    <a:pt x="1306" y="493"/>
                  </a:lnTo>
                  <a:lnTo>
                    <a:pt x="1326" y="535"/>
                  </a:lnTo>
                  <a:lnTo>
                    <a:pt x="1343" y="576"/>
                  </a:lnTo>
                  <a:lnTo>
                    <a:pt x="1361" y="616"/>
                  </a:lnTo>
                  <a:lnTo>
                    <a:pt x="1378" y="656"/>
                  </a:lnTo>
                  <a:lnTo>
                    <a:pt x="1392" y="695"/>
                  </a:lnTo>
                  <a:lnTo>
                    <a:pt x="1406" y="732"/>
                  </a:lnTo>
                  <a:lnTo>
                    <a:pt x="1418" y="769"/>
                  </a:lnTo>
                  <a:lnTo>
                    <a:pt x="1429" y="803"/>
                  </a:lnTo>
                  <a:lnTo>
                    <a:pt x="1439" y="836"/>
                  </a:lnTo>
                  <a:lnTo>
                    <a:pt x="1447" y="867"/>
                  </a:lnTo>
                  <a:lnTo>
                    <a:pt x="1454" y="895"/>
                  </a:lnTo>
                  <a:lnTo>
                    <a:pt x="1459" y="920"/>
                  </a:lnTo>
                  <a:lnTo>
                    <a:pt x="1464" y="942"/>
                  </a:lnTo>
                  <a:lnTo>
                    <a:pt x="1466" y="961"/>
                  </a:lnTo>
                  <a:lnTo>
                    <a:pt x="1468" y="982"/>
                  </a:lnTo>
                  <a:lnTo>
                    <a:pt x="1471" y="1007"/>
                  </a:lnTo>
                  <a:lnTo>
                    <a:pt x="1476" y="1038"/>
                  </a:lnTo>
                  <a:lnTo>
                    <a:pt x="1481" y="1073"/>
                  </a:lnTo>
                  <a:lnTo>
                    <a:pt x="1488" y="1114"/>
                  </a:lnTo>
                  <a:lnTo>
                    <a:pt x="1495" y="1157"/>
                  </a:lnTo>
                  <a:lnTo>
                    <a:pt x="1502" y="1206"/>
                  </a:lnTo>
                  <a:lnTo>
                    <a:pt x="1511" y="125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5" name="Freeform 15"/>
            <p:cNvSpPr>
              <a:spLocks noEditPoints="1"/>
            </p:cNvSpPr>
            <p:nvPr/>
          </p:nvSpPr>
          <p:spPr bwMode="auto">
            <a:xfrm>
              <a:off x="3938781" y="3160713"/>
              <a:ext cx="5138809" cy="596900"/>
            </a:xfrm>
            <a:custGeom>
              <a:avLst/>
              <a:gdLst/>
              <a:ahLst/>
              <a:cxnLst>
                <a:cxn ang="0">
                  <a:pos x="6514" y="819"/>
                </a:cxn>
                <a:cxn ang="0">
                  <a:pos x="4083" y="781"/>
                </a:cxn>
                <a:cxn ang="0">
                  <a:pos x="4112" y="712"/>
                </a:cxn>
                <a:cxn ang="0">
                  <a:pos x="4136" y="652"/>
                </a:cxn>
                <a:cxn ang="0">
                  <a:pos x="4158" y="607"/>
                </a:cxn>
                <a:cxn ang="0">
                  <a:pos x="4174" y="577"/>
                </a:cxn>
                <a:cxn ang="0">
                  <a:pos x="4190" y="536"/>
                </a:cxn>
                <a:cxn ang="0">
                  <a:pos x="4219" y="449"/>
                </a:cxn>
                <a:cxn ang="0">
                  <a:pos x="4265" y="291"/>
                </a:cxn>
                <a:cxn ang="0">
                  <a:pos x="4318" y="101"/>
                </a:cxn>
                <a:cxn ang="0">
                  <a:pos x="5658" y="0"/>
                </a:cxn>
                <a:cxn ang="0">
                  <a:pos x="5772" y="107"/>
                </a:cxn>
                <a:cxn ang="0">
                  <a:pos x="5874" y="198"/>
                </a:cxn>
                <a:cxn ang="0">
                  <a:pos x="5958" y="269"/>
                </a:cxn>
                <a:cxn ang="0">
                  <a:pos x="6015" y="313"/>
                </a:cxn>
                <a:cxn ang="0">
                  <a:pos x="6065" y="347"/>
                </a:cxn>
                <a:cxn ang="0">
                  <a:pos x="6129" y="386"/>
                </a:cxn>
                <a:cxn ang="0">
                  <a:pos x="6277" y="471"/>
                </a:cxn>
                <a:cxn ang="0">
                  <a:pos x="6418" y="548"/>
                </a:cxn>
                <a:cxn ang="0">
                  <a:pos x="6514" y="599"/>
                </a:cxn>
                <a:cxn ang="0">
                  <a:pos x="0" y="819"/>
                </a:cxn>
                <a:cxn ang="0">
                  <a:pos x="32" y="713"/>
                </a:cxn>
                <a:cxn ang="0">
                  <a:pos x="53" y="618"/>
                </a:cxn>
                <a:cxn ang="0">
                  <a:pos x="64" y="533"/>
                </a:cxn>
                <a:cxn ang="0">
                  <a:pos x="69" y="459"/>
                </a:cxn>
                <a:cxn ang="0">
                  <a:pos x="64" y="341"/>
                </a:cxn>
                <a:cxn ang="0">
                  <a:pos x="63" y="296"/>
                </a:cxn>
                <a:cxn ang="0">
                  <a:pos x="64" y="258"/>
                </a:cxn>
                <a:cxn ang="0">
                  <a:pos x="72" y="212"/>
                </a:cxn>
                <a:cxn ang="0">
                  <a:pos x="88" y="151"/>
                </a:cxn>
                <a:cxn ang="0">
                  <a:pos x="107" y="80"/>
                </a:cxn>
                <a:cxn ang="0">
                  <a:pos x="132" y="0"/>
                </a:cxn>
                <a:cxn ang="0">
                  <a:pos x="1659" y="89"/>
                </a:cxn>
                <a:cxn ang="0">
                  <a:pos x="1694" y="287"/>
                </a:cxn>
                <a:cxn ang="0">
                  <a:pos x="1731" y="499"/>
                </a:cxn>
                <a:cxn ang="0">
                  <a:pos x="1771" y="714"/>
                </a:cxn>
              </a:cxnLst>
              <a:rect l="0" t="0" r="r" b="b"/>
              <a:pathLst>
                <a:path w="6514" h="819">
                  <a:moveTo>
                    <a:pt x="6514" y="599"/>
                  </a:moveTo>
                  <a:lnTo>
                    <a:pt x="6514" y="819"/>
                  </a:lnTo>
                  <a:lnTo>
                    <a:pt x="4068" y="819"/>
                  </a:lnTo>
                  <a:lnTo>
                    <a:pt x="4083" y="781"/>
                  </a:lnTo>
                  <a:lnTo>
                    <a:pt x="4097" y="745"/>
                  </a:lnTo>
                  <a:lnTo>
                    <a:pt x="4112" y="712"/>
                  </a:lnTo>
                  <a:lnTo>
                    <a:pt x="4124" y="681"/>
                  </a:lnTo>
                  <a:lnTo>
                    <a:pt x="4136" y="652"/>
                  </a:lnTo>
                  <a:lnTo>
                    <a:pt x="4148" y="628"/>
                  </a:lnTo>
                  <a:lnTo>
                    <a:pt x="4158" y="607"/>
                  </a:lnTo>
                  <a:lnTo>
                    <a:pt x="4167" y="590"/>
                  </a:lnTo>
                  <a:lnTo>
                    <a:pt x="4174" y="577"/>
                  </a:lnTo>
                  <a:lnTo>
                    <a:pt x="4181" y="558"/>
                  </a:lnTo>
                  <a:lnTo>
                    <a:pt x="4190" y="536"/>
                  </a:lnTo>
                  <a:lnTo>
                    <a:pt x="4199" y="511"/>
                  </a:lnTo>
                  <a:lnTo>
                    <a:pt x="4219" y="449"/>
                  </a:lnTo>
                  <a:lnTo>
                    <a:pt x="4241" y="375"/>
                  </a:lnTo>
                  <a:lnTo>
                    <a:pt x="4265" y="291"/>
                  </a:lnTo>
                  <a:lnTo>
                    <a:pt x="4291" y="200"/>
                  </a:lnTo>
                  <a:lnTo>
                    <a:pt x="4318" y="101"/>
                  </a:lnTo>
                  <a:lnTo>
                    <a:pt x="4346" y="0"/>
                  </a:lnTo>
                  <a:lnTo>
                    <a:pt x="5658" y="0"/>
                  </a:lnTo>
                  <a:lnTo>
                    <a:pt x="5716" y="55"/>
                  </a:lnTo>
                  <a:lnTo>
                    <a:pt x="5772" y="107"/>
                  </a:lnTo>
                  <a:lnTo>
                    <a:pt x="5824" y="154"/>
                  </a:lnTo>
                  <a:lnTo>
                    <a:pt x="5874" y="198"/>
                  </a:lnTo>
                  <a:lnTo>
                    <a:pt x="5918" y="237"/>
                  </a:lnTo>
                  <a:lnTo>
                    <a:pt x="5958" y="269"/>
                  </a:lnTo>
                  <a:lnTo>
                    <a:pt x="5990" y="294"/>
                  </a:lnTo>
                  <a:lnTo>
                    <a:pt x="6015" y="313"/>
                  </a:lnTo>
                  <a:lnTo>
                    <a:pt x="6038" y="330"/>
                  </a:lnTo>
                  <a:lnTo>
                    <a:pt x="6065" y="347"/>
                  </a:lnTo>
                  <a:lnTo>
                    <a:pt x="6096" y="366"/>
                  </a:lnTo>
                  <a:lnTo>
                    <a:pt x="6129" y="386"/>
                  </a:lnTo>
                  <a:lnTo>
                    <a:pt x="6202" y="428"/>
                  </a:lnTo>
                  <a:lnTo>
                    <a:pt x="6277" y="471"/>
                  </a:lnTo>
                  <a:lnTo>
                    <a:pt x="6351" y="512"/>
                  </a:lnTo>
                  <a:lnTo>
                    <a:pt x="6418" y="548"/>
                  </a:lnTo>
                  <a:lnTo>
                    <a:pt x="6474" y="578"/>
                  </a:lnTo>
                  <a:lnTo>
                    <a:pt x="6514" y="599"/>
                  </a:lnTo>
                  <a:close/>
                  <a:moveTo>
                    <a:pt x="1791" y="819"/>
                  </a:moveTo>
                  <a:lnTo>
                    <a:pt x="0" y="819"/>
                  </a:lnTo>
                  <a:lnTo>
                    <a:pt x="18" y="765"/>
                  </a:lnTo>
                  <a:lnTo>
                    <a:pt x="32" y="713"/>
                  </a:lnTo>
                  <a:lnTo>
                    <a:pt x="45" y="664"/>
                  </a:lnTo>
                  <a:lnTo>
                    <a:pt x="53" y="618"/>
                  </a:lnTo>
                  <a:lnTo>
                    <a:pt x="60" y="574"/>
                  </a:lnTo>
                  <a:lnTo>
                    <a:pt x="64" y="533"/>
                  </a:lnTo>
                  <a:lnTo>
                    <a:pt x="67" y="495"/>
                  </a:lnTo>
                  <a:lnTo>
                    <a:pt x="69" y="459"/>
                  </a:lnTo>
                  <a:lnTo>
                    <a:pt x="68" y="395"/>
                  </a:lnTo>
                  <a:lnTo>
                    <a:pt x="64" y="341"/>
                  </a:lnTo>
                  <a:lnTo>
                    <a:pt x="63" y="317"/>
                  </a:lnTo>
                  <a:lnTo>
                    <a:pt x="63" y="296"/>
                  </a:lnTo>
                  <a:lnTo>
                    <a:pt x="63" y="276"/>
                  </a:lnTo>
                  <a:lnTo>
                    <a:pt x="64" y="258"/>
                  </a:lnTo>
                  <a:lnTo>
                    <a:pt x="68" y="237"/>
                  </a:lnTo>
                  <a:lnTo>
                    <a:pt x="72" y="212"/>
                  </a:lnTo>
                  <a:lnTo>
                    <a:pt x="79" y="183"/>
                  </a:lnTo>
                  <a:lnTo>
                    <a:pt x="88" y="151"/>
                  </a:lnTo>
                  <a:lnTo>
                    <a:pt x="96" y="117"/>
                  </a:lnTo>
                  <a:lnTo>
                    <a:pt x="107" y="80"/>
                  </a:lnTo>
                  <a:lnTo>
                    <a:pt x="120" y="41"/>
                  </a:lnTo>
                  <a:lnTo>
                    <a:pt x="132" y="0"/>
                  </a:lnTo>
                  <a:lnTo>
                    <a:pt x="1643" y="0"/>
                  </a:lnTo>
                  <a:lnTo>
                    <a:pt x="1659" y="89"/>
                  </a:lnTo>
                  <a:lnTo>
                    <a:pt x="1675" y="185"/>
                  </a:lnTo>
                  <a:lnTo>
                    <a:pt x="1694" y="287"/>
                  </a:lnTo>
                  <a:lnTo>
                    <a:pt x="1713" y="392"/>
                  </a:lnTo>
                  <a:lnTo>
                    <a:pt x="1731" y="499"/>
                  </a:lnTo>
                  <a:lnTo>
                    <a:pt x="1751" y="607"/>
                  </a:lnTo>
                  <a:lnTo>
                    <a:pt x="1771" y="714"/>
                  </a:lnTo>
                  <a:lnTo>
                    <a:pt x="1791" y="81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6" name="Freeform 16"/>
            <p:cNvSpPr>
              <a:spLocks noEditPoints="1"/>
            </p:cNvSpPr>
            <p:nvPr/>
          </p:nvSpPr>
          <p:spPr bwMode="auto">
            <a:xfrm>
              <a:off x="3687771" y="3757613"/>
              <a:ext cx="5389818" cy="404812"/>
            </a:xfrm>
            <a:custGeom>
              <a:avLst/>
              <a:gdLst/>
              <a:ahLst/>
              <a:cxnLst>
                <a:cxn ang="0">
                  <a:pos x="6829" y="0"/>
                </a:cxn>
                <a:cxn ang="0">
                  <a:pos x="6829" y="556"/>
                </a:cxn>
                <a:cxn ang="0">
                  <a:pos x="4177" y="556"/>
                </a:cxn>
                <a:cxn ang="0">
                  <a:pos x="4192" y="516"/>
                </a:cxn>
                <a:cxn ang="0">
                  <a:pos x="4211" y="461"/>
                </a:cxn>
                <a:cxn ang="0">
                  <a:pos x="4235" y="396"/>
                </a:cxn>
                <a:cxn ang="0">
                  <a:pos x="4262" y="322"/>
                </a:cxn>
                <a:cxn ang="0">
                  <a:pos x="4291" y="243"/>
                </a:cxn>
                <a:cxn ang="0">
                  <a:pos x="4322" y="160"/>
                </a:cxn>
                <a:cxn ang="0">
                  <a:pos x="4353" y="78"/>
                </a:cxn>
                <a:cxn ang="0">
                  <a:pos x="4383" y="0"/>
                </a:cxn>
                <a:cxn ang="0">
                  <a:pos x="6829" y="0"/>
                </a:cxn>
                <a:cxn ang="0">
                  <a:pos x="2220" y="556"/>
                </a:cxn>
                <a:cxn ang="0">
                  <a:pos x="0" y="556"/>
                </a:cxn>
                <a:cxn ang="0">
                  <a:pos x="29" y="515"/>
                </a:cxn>
                <a:cxn ang="0">
                  <a:pos x="58" y="476"/>
                </a:cxn>
                <a:cxn ang="0">
                  <a:pos x="86" y="436"/>
                </a:cxn>
                <a:cxn ang="0">
                  <a:pos x="111" y="397"/>
                </a:cxn>
                <a:cxn ang="0">
                  <a:pos x="135" y="360"/>
                </a:cxn>
                <a:cxn ang="0">
                  <a:pos x="158" y="323"/>
                </a:cxn>
                <a:cxn ang="0">
                  <a:pos x="180" y="288"/>
                </a:cxn>
                <a:cxn ang="0">
                  <a:pos x="199" y="253"/>
                </a:cxn>
                <a:cxn ang="0">
                  <a:pos x="217" y="218"/>
                </a:cxn>
                <a:cxn ang="0">
                  <a:pos x="235" y="184"/>
                </a:cxn>
                <a:cxn ang="0">
                  <a:pos x="251" y="152"/>
                </a:cxn>
                <a:cxn ang="0">
                  <a:pos x="266" y="120"/>
                </a:cxn>
                <a:cxn ang="0">
                  <a:pos x="280" y="89"/>
                </a:cxn>
                <a:cxn ang="0">
                  <a:pos x="292" y="58"/>
                </a:cxn>
                <a:cxn ang="0">
                  <a:pos x="304" y="29"/>
                </a:cxn>
                <a:cxn ang="0">
                  <a:pos x="315" y="0"/>
                </a:cxn>
                <a:cxn ang="0">
                  <a:pos x="2106" y="0"/>
                </a:cxn>
                <a:cxn ang="0">
                  <a:pos x="2122" y="78"/>
                </a:cxn>
                <a:cxn ang="0">
                  <a:pos x="2136" y="154"/>
                </a:cxn>
                <a:cxn ang="0">
                  <a:pos x="2150" y="227"/>
                </a:cxn>
                <a:cxn ang="0">
                  <a:pos x="2163" y="295"/>
                </a:cxn>
                <a:cxn ang="0">
                  <a:pos x="2177" y="359"/>
                </a:cxn>
                <a:cxn ang="0">
                  <a:pos x="2188" y="416"/>
                </a:cxn>
                <a:cxn ang="0">
                  <a:pos x="2199" y="467"/>
                </a:cxn>
                <a:cxn ang="0">
                  <a:pos x="2209" y="511"/>
                </a:cxn>
                <a:cxn ang="0">
                  <a:pos x="2210" y="516"/>
                </a:cxn>
                <a:cxn ang="0">
                  <a:pos x="2211" y="522"/>
                </a:cxn>
                <a:cxn ang="0">
                  <a:pos x="2212" y="528"/>
                </a:cxn>
                <a:cxn ang="0">
                  <a:pos x="2214" y="533"/>
                </a:cxn>
                <a:cxn ang="0">
                  <a:pos x="2215" y="539"/>
                </a:cxn>
                <a:cxn ang="0">
                  <a:pos x="2216" y="544"/>
                </a:cxn>
                <a:cxn ang="0">
                  <a:pos x="2219" y="551"/>
                </a:cxn>
                <a:cxn ang="0">
                  <a:pos x="2220" y="556"/>
                </a:cxn>
              </a:cxnLst>
              <a:rect l="0" t="0" r="r" b="b"/>
              <a:pathLst>
                <a:path w="6829" h="556">
                  <a:moveTo>
                    <a:pt x="6829" y="0"/>
                  </a:moveTo>
                  <a:lnTo>
                    <a:pt x="6829" y="556"/>
                  </a:lnTo>
                  <a:lnTo>
                    <a:pt x="4177" y="556"/>
                  </a:lnTo>
                  <a:lnTo>
                    <a:pt x="4192" y="516"/>
                  </a:lnTo>
                  <a:lnTo>
                    <a:pt x="4211" y="461"/>
                  </a:lnTo>
                  <a:lnTo>
                    <a:pt x="4235" y="396"/>
                  </a:lnTo>
                  <a:lnTo>
                    <a:pt x="4262" y="322"/>
                  </a:lnTo>
                  <a:lnTo>
                    <a:pt x="4291" y="243"/>
                  </a:lnTo>
                  <a:lnTo>
                    <a:pt x="4322" y="160"/>
                  </a:lnTo>
                  <a:lnTo>
                    <a:pt x="4353" y="78"/>
                  </a:lnTo>
                  <a:lnTo>
                    <a:pt x="4383" y="0"/>
                  </a:lnTo>
                  <a:lnTo>
                    <a:pt x="6829" y="0"/>
                  </a:lnTo>
                  <a:close/>
                  <a:moveTo>
                    <a:pt x="2220" y="556"/>
                  </a:moveTo>
                  <a:lnTo>
                    <a:pt x="0" y="556"/>
                  </a:lnTo>
                  <a:lnTo>
                    <a:pt x="29" y="515"/>
                  </a:lnTo>
                  <a:lnTo>
                    <a:pt x="58" y="476"/>
                  </a:lnTo>
                  <a:lnTo>
                    <a:pt x="86" y="436"/>
                  </a:lnTo>
                  <a:lnTo>
                    <a:pt x="111" y="397"/>
                  </a:lnTo>
                  <a:lnTo>
                    <a:pt x="135" y="360"/>
                  </a:lnTo>
                  <a:lnTo>
                    <a:pt x="158" y="323"/>
                  </a:lnTo>
                  <a:lnTo>
                    <a:pt x="180" y="288"/>
                  </a:lnTo>
                  <a:lnTo>
                    <a:pt x="199" y="253"/>
                  </a:lnTo>
                  <a:lnTo>
                    <a:pt x="217" y="218"/>
                  </a:lnTo>
                  <a:lnTo>
                    <a:pt x="235" y="184"/>
                  </a:lnTo>
                  <a:lnTo>
                    <a:pt x="251" y="152"/>
                  </a:lnTo>
                  <a:lnTo>
                    <a:pt x="266" y="120"/>
                  </a:lnTo>
                  <a:lnTo>
                    <a:pt x="280" y="89"/>
                  </a:lnTo>
                  <a:lnTo>
                    <a:pt x="292" y="58"/>
                  </a:lnTo>
                  <a:lnTo>
                    <a:pt x="304" y="29"/>
                  </a:lnTo>
                  <a:lnTo>
                    <a:pt x="315" y="0"/>
                  </a:lnTo>
                  <a:lnTo>
                    <a:pt x="2106" y="0"/>
                  </a:lnTo>
                  <a:lnTo>
                    <a:pt x="2122" y="78"/>
                  </a:lnTo>
                  <a:lnTo>
                    <a:pt x="2136" y="154"/>
                  </a:lnTo>
                  <a:lnTo>
                    <a:pt x="2150" y="227"/>
                  </a:lnTo>
                  <a:lnTo>
                    <a:pt x="2163" y="295"/>
                  </a:lnTo>
                  <a:lnTo>
                    <a:pt x="2177" y="359"/>
                  </a:lnTo>
                  <a:lnTo>
                    <a:pt x="2188" y="416"/>
                  </a:lnTo>
                  <a:lnTo>
                    <a:pt x="2199" y="467"/>
                  </a:lnTo>
                  <a:lnTo>
                    <a:pt x="2209" y="511"/>
                  </a:lnTo>
                  <a:lnTo>
                    <a:pt x="2210" y="516"/>
                  </a:lnTo>
                  <a:lnTo>
                    <a:pt x="2211" y="522"/>
                  </a:lnTo>
                  <a:lnTo>
                    <a:pt x="2212" y="528"/>
                  </a:lnTo>
                  <a:lnTo>
                    <a:pt x="2214" y="533"/>
                  </a:lnTo>
                  <a:lnTo>
                    <a:pt x="2215" y="539"/>
                  </a:lnTo>
                  <a:lnTo>
                    <a:pt x="2216" y="544"/>
                  </a:lnTo>
                  <a:lnTo>
                    <a:pt x="2219" y="551"/>
                  </a:lnTo>
                  <a:lnTo>
                    <a:pt x="2220" y="556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7" name="Freeform 17"/>
            <p:cNvSpPr>
              <a:spLocks/>
            </p:cNvSpPr>
            <p:nvPr/>
          </p:nvSpPr>
          <p:spPr bwMode="auto">
            <a:xfrm>
              <a:off x="3113545" y="4162425"/>
              <a:ext cx="5964045" cy="1784350"/>
            </a:xfrm>
            <a:custGeom>
              <a:avLst/>
              <a:gdLst/>
              <a:ahLst/>
              <a:cxnLst>
                <a:cxn ang="0">
                  <a:pos x="7559" y="2448"/>
                </a:cxn>
                <a:cxn ang="0">
                  <a:pos x="0" y="712"/>
                </a:cxn>
                <a:cxn ang="0">
                  <a:pos x="7" y="717"/>
                </a:cxn>
                <a:cxn ang="0">
                  <a:pos x="18" y="717"/>
                </a:cxn>
                <a:cxn ang="0">
                  <a:pos x="35" y="712"/>
                </a:cxn>
                <a:cxn ang="0">
                  <a:pos x="61" y="699"/>
                </a:cxn>
                <a:cxn ang="0">
                  <a:pos x="97" y="676"/>
                </a:cxn>
                <a:cxn ang="0">
                  <a:pos x="143" y="638"/>
                </a:cxn>
                <a:cxn ang="0">
                  <a:pos x="203" y="583"/>
                </a:cxn>
                <a:cxn ang="0">
                  <a:pos x="363" y="424"/>
                </a:cxn>
                <a:cxn ang="0">
                  <a:pos x="503" y="274"/>
                </a:cxn>
                <a:cxn ang="0">
                  <a:pos x="625" y="133"/>
                </a:cxn>
                <a:cxn ang="0">
                  <a:pos x="730" y="0"/>
                </a:cxn>
                <a:cxn ang="0">
                  <a:pos x="2961" y="37"/>
                </a:cxn>
                <a:cxn ang="0">
                  <a:pos x="2987" y="115"/>
                </a:cxn>
                <a:cxn ang="0">
                  <a:pos x="3022" y="203"/>
                </a:cxn>
                <a:cxn ang="0">
                  <a:pos x="3062" y="297"/>
                </a:cxn>
                <a:cxn ang="0">
                  <a:pos x="3109" y="397"/>
                </a:cxn>
                <a:cxn ang="0">
                  <a:pos x="3162" y="499"/>
                </a:cxn>
                <a:cxn ang="0">
                  <a:pos x="3220" y="602"/>
                </a:cxn>
                <a:cxn ang="0">
                  <a:pos x="3282" y="702"/>
                </a:cxn>
                <a:cxn ang="0">
                  <a:pos x="3349" y="801"/>
                </a:cxn>
                <a:cxn ang="0">
                  <a:pos x="3420" y="893"/>
                </a:cxn>
                <a:cxn ang="0">
                  <a:pos x="3494" y="979"/>
                </a:cxn>
                <a:cxn ang="0">
                  <a:pos x="3570" y="1056"/>
                </a:cxn>
                <a:cxn ang="0">
                  <a:pos x="3650" y="1121"/>
                </a:cxn>
                <a:cxn ang="0">
                  <a:pos x="3730" y="1172"/>
                </a:cxn>
                <a:cxn ang="0">
                  <a:pos x="3812" y="1208"/>
                </a:cxn>
                <a:cxn ang="0">
                  <a:pos x="3895" y="1228"/>
                </a:cxn>
                <a:cxn ang="0">
                  <a:pos x="3980" y="1227"/>
                </a:cxn>
                <a:cxn ang="0">
                  <a:pos x="4067" y="1200"/>
                </a:cxn>
                <a:cxn ang="0">
                  <a:pos x="4154" y="1152"/>
                </a:cxn>
                <a:cxn ang="0">
                  <a:pos x="4239" y="1083"/>
                </a:cxn>
                <a:cxn ang="0">
                  <a:pos x="4323" y="998"/>
                </a:cxn>
                <a:cxn ang="0">
                  <a:pos x="4404" y="902"/>
                </a:cxn>
                <a:cxn ang="0">
                  <a:pos x="4482" y="796"/>
                </a:cxn>
                <a:cxn ang="0">
                  <a:pos x="4555" y="686"/>
                </a:cxn>
                <a:cxn ang="0">
                  <a:pos x="4623" y="573"/>
                </a:cxn>
                <a:cxn ang="0">
                  <a:pos x="4686" y="463"/>
                </a:cxn>
                <a:cxn ang="0">
                  <a:pos x="4768" y="307"/>
                </a:cxn>
                <a:cxn ang="0">
                  <a:pos x="4875" y="81"/>
                </a:cxn>
                <a:cxn ang="0">
                  <a:pos x="4897" y="29"/>
                </a:cxn>
                <a:cxn ang="0">
                  <a:pos x="4899" y="25"/>
                </a:cxn>
                <a:cxn ang="0">
                  <a:pos x="4902" y="18"/>
                </a:cxn>
                <a:cxn ang="0">
                  <a:pos x="4905" y="7"/>
                </a:cxn>
                <a:cxn ang="0">
                  <a:pos x="7559" y="0"/>
                </a:cxn>
              </a:cxnLst>
              <a:rect l="0" t="0" r="r" b="b"/>
              <a:pathLst>
                <a:path w="7559" h="2448">
                  <a:moveTo>
                    <a:pt x="7559" y="0"/>
                  </a:moveTo>
                  <a:lnTo>
                    <a:pt x="7559" y="2448"/>
                  </a:lnTo>
                  <a:lnTo>
                    <a:pt x="0" y="2448"/>
                  </a:lnTo>
                  <a:lnTo>
                    <a:pt x="0" y="712"/>
                  </a:lnTo>
                  <a:lnTo>
                    <a:pt x="2" y="714"/>
                  </a:lnTo>
                  <a:lnTo>
                    <a:pt x="7" y="717"/>
                  </a:lnTo>
                  <a:lnTo>
                    <a:pt x="12" y="717"/>
                  </a:lnTo>
                  <a:lnTo>
                    <a:pt x="18" y="717"/>
                  </a:lnTo>
                  <a:lnTo>
                    <a:pt x="25" y="716"/>
                  </a:lnTo>
                  <a:lnTo>
                    <a:pt x="35" y="712"/>
                  </a:lnTo>
                  <a:lnTo>
                    <a:pt x="47" y="707"/>
                  </a:lnTo>
                  <a:lnTo>
                    <a:pt x="61" y="699"/>
                  </a:lnTo>
                  <a:lnTo>
                    <a:pt x="77" y="689"/>
                  </a:lnTo>
                  <a:lnTo>
                    <a:pt x="97" y="676"/>
                  </a:lnTo>
                  <a:lnTo>
                    <a:pt x="119" y="658"/>
                  </a:lnTo>
                  <a:lnTo>
                    <a:pt x="143" y="638"/>
                  </a:lnTo>
                  <a:lnTo>
                    <a:pt x="172" y="613"/>
                  </a:lnTo>
                  <a:lnTo>
                    <a:pt x="203" y="583"/>
                  </a:lnTo>
                  <a:lnTo>
                    <a:pt x="286" y="503"/>
                  </a:lnTo>
                  <a:lnTo>
                    <a:pt x="363" y="424"/>
                  </a:lnTo>
                  <a:lnTo>
                    <a:pt x="436" y="348"/>
                  </a:lnTo>
                  <a:lnTo>
                    <a:pt x="503" y="274"/>
                  </a:lnTo>
                  <a:lnTo>
                    <a:pt x="566" y="202"/>
                  </a:lnTo>
                  <a:lnTo>
                    <a:pt x="625" y="133"/>
                  </a:lnTo>
                  <a:lnTo>
                    <a:pt x="680" y="65"/>
                  </a:lnTo>
                  <a:lnTo>
                    <a:pt x="730" y="0"/>
                  </a:lnTo>
                  <a:lnTo>
                    <a:pt x="2950" y="0"/>
                  </a:lnTo>
                  <a:lnTo>
                    <a:pt x="2961" y="37"/>
                  </a:lnTo>
                  <a:lnTo>
                    <a:pt x="2973" y="74"/>
                  </a:lnTo>
                  <a:lnTo>
                    <a:pt x="2987" y="115"/>
                  </a:lnTo>
                  <a:lnTo>
                    <a:pt x="3004" y="158"/>
                  </a:lnTo>
                  <a:lnTo>
                    <a:pt x="3022" y="203"/>
                  </a:lnTo>
                  <a:lnTo>
                    <a:pt x="3041" y="250"/>
                  </a:lnTo>
                  <a:lnTo>
                    <a:pt x="3062" y="297"/>
                  </a:lnTo>
                  <a:lnTo>
                    <a:pt x="3084" y="347"/>
                  </a:lnTo>
                  <a:lnTo>
                    <a:pt x="3109" y="397"/>
                  </a:lnTo>
                  <a:lnTo>
                    <a:pt x="3135" y="447"/>
                  </a:lnTo>
                  <a:lnTo>
                    <a:pt x="3162" y="499"/>
                  </a:lnTo>
                  <a:lnTo>
                    <a:pt x="3190" y="550"/>
                  </a:lnTo>
                  <a:lnTo>
                    <a:pt x="3220" y="602"/>
                  </a:lnTo>
                  <a:lnTo>
                    <a:pt x="3250" y="653"/>
                  </a:lnTo>
                  <a:lnTo>
                    <a:pt x="3282" y="702"/>
                  </a:lnTo>
                  <a:lnTo>
                    <a:pt x="3315" y="752"/>
                  </a:lnTo>
                  <a:lnTo>
                    <a:pt x="3349" y="801"/>
                  </a:lnTo>
                  <a:lnTo>
                    <a:pt x="3385" y="848"/>
                  </a:lnTo>
                  <a:lnTo>
                    <a:pt x="3420" y="893"/>
                  </a:lnTo>
                  <a:lnTo>
                    <a:pt x="3457" y="937"/>
                  </a:lnTo>
                  <a:lnTo>
                    <a:pt x="3494" y="979"/>
                  </a:lnTo>
                  <a:lnTo>
                    <a:pt x="3532" y="1018"/>
                  </a:lnTo>
                  <a:lnTo>
                    <a:pt x="3570" y="1056"/>
                  </a:lnTo>
                  <a:lnTo>
                    <a:pt x="3610" y="1090"/>
                  </a:lnTo>
                  <a:lnTo>
                    <a:pt x="3650" y="1121"/>
                  </a:lnTo>
                  <a:lnTo>
                    <a:pt x="3689" y="1148"/>
                  </a:lnTo>
                  <a:lnTo>
                    <a:pt x="3730" y="1172"/>
                  </a:lnTo>
                  <a:lnTo>
                    <a:pt x="3771" y="1192"/>
                  </a:lnTo>
                  <a:lnTo>
                    <a:pt x="3812" y="1208"/>
                  </a:lnTo>
                  <a:lnTo>
                    <a:pt x="3854" y="1220"/>
                  </a:lnTo>
                  <a:lnTo>
                    <a:pt x="3895" y="1228"/>
                  </a:lnTo>
                  <a:lnTo>
                    <a:pt x="3937" y="1230"/>
                  </a:lnTo>
                  <a:lnTo>
                    <a:pt x="3980" y="1227"/>
                  </a:lnTo>
                  <a:lnTo>
                    <a:pt x="4024" y="1217"/>
                  </a:lnTo>
                  <a:lnTo>
                    <a:pt x="4067" y="1200"/>
                  </a:lnTo>
                  <a:lnTo>
                    <a:pt x="4110" y="1178"/>
                  </a:lnTo>
                  <a:lnTo>
                    <a:pt x="4154" y="1152"/>
                  </a:lnTo>
                  <a:lnTo>
                    <a:pt x="4196" y="1120"/>
                  </a:lnTo>
                  <a:lnTo>
                    <a:pt x="4239" y="1083"/>
                  </a:lnTo>
                  <a:lnTo>
                    <a:pt x="4281" y="1042"/>
                  </a:lnTo>
                  <a:lnTo>
                    <a:pt x="4323" y="998"/>
                  </a:lnTo>
                  <a:lnTo>
                    <a:pt x="4364" y="952"/>
                  </a:lnTo>
                  <a:lnTo>
                    <a:pt x="4404" y="902"/>
                  </a:lnTo>
                  <a:lnTo>
                    <a:pt x="4443" y="850"/>
                  </a:lnTo>
                  <a:lnTo>
                    <a:pt x="4482" y="796"/>
                  </a:lnTo>
                  <a:lnTo>
                    <a:pt x="4520" y="742"/>
                  </a:lnTo>
                  <a:lnTo>
                    <a:pt x="4555" y="686"/>
                  </a:lnTo>
                  <a:lnTo>
                    <a:pt x="4590" y="629"/>
                  </a:lnTo>
                  <a:lnTo>
                    <a:pt x="4623" y="573"/>
                  </a:lnTo>
                  <a:lnTo>
                    <a:pt x="4655" y="518"/>
                  </a:lnTo>
                  <a:lnTo>
                    <a:pt x="4686" y="463"/>
                  </a:lnTo>
                  <a:lnTo>
                    <a:pt x="4715" y="409"/>
                  </a:lnTo>
                  <a:lnTo>
                    <a:pt x="4768" y="307"/>
                  </a:lnTo>
                  <a:lnTo>
                    <a:pt x="4812" y="217"/>
                  </a:lnTo>
                  <a:lnTo>
                    <a:pt x="4875" y="81"/>
                  </a:lnTo>
                  <a:lnTo>
                    <a:pt x="4897" y="29"/>
                  </a:lnTo>
                  <a:lnTo>
                    <a:pt x="4897" y="29"/>
                  </a:lnTo>
                  <a:lnTo>
                    <a:pt x="4898" y="27"/>
                  </a:lnTo>
                  <a:lnTo>
                    <a:pt x="4899" y="25"/>
                  </a:lnTo>
                  <a:lnTo>
                    <a:pt x="4901" y="21"/>
                  </a:lnTo>
                  <a:lnTo>
                    <a:pt x="4902" y="18"/>
                  </a:lnTo>
                  <a:lnTo>
                    <a:pt x="4903" y="12"/>
                  </a:lnTo>
                  <a:lnTo>
                    <a:pt x="4905" y="7"/>
                  </a:lnTo>
                  <a:lnTo>
                    <a:pt x="4907" y="0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SG" b="1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8" name="Rectangle 18"/>
            <p:cNvSpPr>
              <a:spLocks noChangeArrowheads="1"/>
            </p:cNvSpPr>
            <p:nvPr/>
          </p:nvSpPr>
          <p:spPr bwMode="auto">
            <a:xfrm>
              <a:off x="4676902" y="2133600"/>
              <a:ext cx="33095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Demand</a:t>
              </a:r>
              <a:r>
                <a:rPr lang="en-US" sz="1800" b="1" dirty="0" smtClean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800" b="1" dirty="0" smtClean="0">
                  <a:latin typeface="Helvetica" pitchFamily="34" charset="0"/>
                  <a:cs typeface="Helvetica" pitchFamily="34" charset="0"/>
                </a:rPr>
                <a:t>&gt;</a:t>
              </a:r>
              <a:r>
                <a:rPr lang="en-US" sz="1800" b="1" dirty="0" smtClean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r>
                <a:rPr lang="en-US" sz="1800" b="1" dirty="0">
                  <a:latin typeface="Helvetica" pitchFamily="34" charset="0"/>
                  <a:cs typeface="Helvetica" pitchFamily="34" charset="0"/>
                </a:rPr>
                <a:t>C</a:t>
              </a:r>
              <a:r>
                <a:rPr lang="en-US" sz="1800" b="1" dirty="0" smtClean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apacity</a:t>
              </a:r>
              <a:r>
                <a:rPr lang="en-US" sz="2000" b="1" dirty="0" smtClean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 </a:t>
              </a:r>
              <a:endParaRPr lang="en-US" sz="2000" b="1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39" name="Rectangle 19"/>
            <p:cNvSpPr>
              <a:spLocks noChangeArrowheads="1"/>
            </p:cNvSpPr>
            <p:nvPr/>
          </p:nvSpPr>
          <p:spPr bwMode="auto">
            <a:xfrm>
              <a:off x="5342977" y="2362200"/>
              <a:ext cx="18851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i="1" dirty="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rPr>
                <a:t>(business is lost)</a:t>
              </a:r>
            </a:p>
          </p:txBody>
        </p:sp>
        <p:sp>
          <p:nvSpPr>
            <p:cNvPr id="619540" name="Rectangle 20"/>
            <p:cNvSpPr>
              <a:spLocks noChangeArrowheads="1"/>
            </p:cNvSpPr>
            <p:nvPr/>
          </p:nvSpPr>
          <p:spPr bwMode="auto">
            <a:xfrm>
              <a:off x="5751353" y="3124200"/>
              <a:ext cx="11096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Demand</a:t>
              </a:r>
              <a:r>
                <a:rPr lang="en-US" sz="1800" b="1" dirty="0" smtClean="0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 &gt;</a:t>
              </a:r>
              <a:endParaRPr lang="en-US" sz="1800" b="1" dirty="0">
                <a:solidFill>
                  <a:srgbClr val="3C383E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541" name="Rectangle 21"/>
            <p:cNvSpPr>
              <a:spLocks noChangeArrowheads="1"/>
            </p:cNvSpPr>
            <p:nvPr/>
          </p:nvSpPr>
          <p:spPr bwMode="auto">
            <a:xfrm>
              <a:off x="5256972" y="3306764"/>
              <a:ext cx="20261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optimum capacity </a:t>
              </a:r>
            </a:p>
          </p:txBody>
        </p:sp>
        <p:sp>
          <p:nvSpPr>
            <p:cNvPr id="619542" name="Rectangle 22"/>
            <p:cNvSpPr>
              <a:spLocks noChangeArrowheads="1"/>
            </p:cNvSpPr>
            <p:nvPr/>
          </p:nvSpPr>
          <p:spPr bwMode="auto">
            <a:xfrm>
              <a:off x="5306370" y="3505200"/>
              <a:ext cx="18851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i="1" dirty="0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(quality declines)</a:t>
              </a:r>
            </a:p>
          </p:txBody>
        </p:sp>
        <p:sp>
          <p:nvSpPr>
            <p:cNvPr id="619543" name="Rectangle 23"/>
            <p:cNvSpPr>
              <a:spLocks noChangeArrowheads="1"/>
            </p:cNvSpPr>
            <p:nvPr/>
          </p:nvSpPr>
          <p:spPr bwMode="auto">
            <a:xfrm>
              <a:off x="5243684" y="5029200"/>
              <a:ext cx="2265959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1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Excess capacity </a:t>
              </a:r>
            </a:p>
          </p:txBody>
        </p:sp>
        <p:sp>
          <p:nvSpPr>
            <p:cNvPr id="619544" name="Rectangle 24"/>
            <p:cNvSpPr>
              <a:spLocks noChangeArrowheads="1"/>
            </p:cNvSpPr>
            <p:nvPr/>
          </p:nvSpPr>
          <p:spPr bwMode="auto">
            <a:xfrm>
              <a:off x="4982161" y="5257800"/>
              <a:ext cx="2666541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i="1" dirty="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(wasted resources)</a:t>
              </a:r>
            </a:p>
          </p:txBody>
        </p:sp>
        <p:sp>
          <p:nvSpPr>
            <p:cNvPr id="619545" name="Text Box 25"/>
            <p:cNvSpPr txBox="1">
              <a:spLocks noChangeArrowheads="1"/>
            </p:cNvSpPr>
            <p:nvPr/>
          </p:nvSpPr>
          <p:spPr bwMode="auto">
            <a:xfrm>
              <a:off x="475583" y="2589213"/>
              <a:ext cx="260111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1" dirty="0">
                  <a:solidFill>
                    <a:srgbClr val="3C383E"/>
                  </a:solidFill>
                  <a:latin typeface="Helvetica" pitchFamily="34" charset="0"/>
                  <a:cs typeface="Helvetica" pitchFamily="34" charset="0"/>
                </a:rPr>
                <a:t>CAPACITY UTILIZED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Addressing Problem of </a:t>
            </a:r>
            <a:br>
              <a:rPr lang="en-US" smtClean="0"/>
            </a:br>
            <a:r>
              <a:rPr lang="en-US" smtClean="0"/>
              <a:t>Fluctuating Demand</a:t>
            </a:r>
            <a:endParaRPr lang="en-US"/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Two basic approaches of which most firms use a mix of: </a:t>
            </a:r>
          </a:p>
          <a:p>
            <a:r>
              <a:rPr lang="en-US" dirty="0" smtClean="0"/>
              <a:t>Adjust level of capacity to meet demand</a:t>
            </a:r>
          </a:p>
          <a:p>
            <a:pPr lvl="1"/>
            <a:r>
              <a:rPr lang="en-US" dirty="0" smtClean="0"/>
              <a:t>Need to understand productive capacity and how it varies on an incremental basis</a:t>
            </a:r>
          </a:p>
          <a:p>
            <a:r>
              <a:rPr lang="en-US" dirty="0" smtClean="0"/>
              <a:t>Manage level of demand</a:t>
            </a:r>
          </a:p>
          <a:p>
            <a:pPr lvl="1"/>
            <a:r>
              <a:rPr lang="en-US" dirty="0" smtClean="0"/>
              <a:t>Use marketing strategies to smooth out peaks, fill in valleys</a:t>
            </a:r>
          </a:p>
          <a:p>
            <a:pPr lvl="1"/>
            <a:r>
              <a:rPr lang="en-US" dirty="0"/>
              <a:t>Inventorying demand until capacity becomes available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Managing Capacity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Capacity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3733800"/>
          </a:xfrm>
        </p:spPr>
        <p:txBody>
          <a:bodyPr/>
          <a:lstStyle/>
          <a:p>
            <a:r>
              <a:rPr lang="en-US" sz="2200" dirty="0"/>
              <a:t>E</a:t>
            </a:r>
            <a:r>
              <a:rPr lang="en-US" sz="2200" dirty="0" smtClean="0"/>
              <a:t>nables more people to be served at same level of capacity</a:t>
            </a:r>
          </a:p>
          <a:p>
            <a:r>
              <a:rPr lang="en-US" sz="2200" dirty="0" smtClean="0"/>
              <a:t>Stretch and shrink:</a:t>
            </a:r>
          </a:p>
          <a:p>
            <a:pPr lvl="1"/>
            <a:r>
              <a:rPr lang="en-US" sz="1800" dirty="0" smtClean="0"/>
              <a:t>Offer inferior extra capacity at peaks (e.g., bus/train standees)</a:t>
            </a:r>
          </a:p>
          <a:p>
            <a:pPr lvl="1"/>
            <a:r>
              <a:rPr lang="en-US" sz="1800" dirty="0" smtClean="0"/>
              <a:t>Use facilities for longer/shorter periods</a:t>
            </a:r>
          </a:p>
          <a:p>
            <a:pPr lvl="1"/>
            <a:r>
              <a:rPr lang="en-US" sz="1800" dirty="0" smtClean="0"/>
              <a:t>Reduce amount of time spent in process by minimizing slack time</a:t>
            </a:r>
          </a:p>
          <a:p>
            <a:r>
              <a:rPr lang="en-US" sz="2200" dirty="0" smtClean="0"/>
              <a:t>Adjusting </a:t>
            </a:r>
            <a:r>
              <a:rPr sz="2200" dirty="0" smtClean="0"/>
              <a:t>c</a:t>
            </a:r>
            <a:r>
              <a:rPr lang="en-US" sz="2200" dirty="0" err="1" smtClean="0"/>
              <a:t>apacity</a:t>
            </a:r>
            <a:r>
              <a:rPr lang="en-US" sz="2200" dirty="0" smtClean="0"/>
              <a:t> to match </a:t>
            </a:r>
            <a:r>
              <a:rPr sz="2200" dirty="0" smtClean="0"/>
              <a:t>d</a:t>
            </a:r>
            <a:r>
              <a:rPr lang="en-US" sz="2200" dirty="0" err="1" smtClean="0"/>
              <a:t>emand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2" y="4800600"/>
            <a:ext cx="937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2" anchor="t" anchorCtr="0" compatLnSpc="1">
            <a:prstTxWarp prst="textNoShape">
              <a:avLst/>
            </a:prstTxWarp>
          </a:bodyPr>
          <a:lstStyle/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Rest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during low demand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Cross-train employees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Use part-time employees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lang="en-US" sz="18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Customers </a:t>
            </a:r>
            <a:r>
              <a:rPr lang="en-US" sz="1800" b="1" kern="0" dirty="0" err="1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erform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self-service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Ask customers to share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Create flexible capacity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Rent/share facilities and equipment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1472222279</TotalTime>
  <Pages>94</Pages>
  <Words>1392</Words>
  <Application>Microsoft Office PowerPoint</Application>
  <PresentationFormat>Custom</PresentationFormat>
  <Paragraphs>320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Adobe Caslon Pro</vt:lpstr>
      <vt:lpstr>Arial</vt:lpstr>
      <vt:lpstr>Helvetica</vt:lpstr>
      <vt:lpstr>Times New Roman</vt:lpstr>
      <vt:lpstr>Univers Extended</vt:lpstr>
      <vt:lpstr>Verdana</vt:lpstr>
      <vt:lpstr>Webdings</vt:lpstr>
      <vt:lpstr>Wingdings</vt:lpstr>
      <vt:lpstr>default</vt:lpstr>
      <vt:lpstr>PowerPoint Presentation</vt:lpstr>
      <vt:lpstr>Overview of Chapter 9</vt:lpstr>
      <vt:lpstr>PowerPoint Presentation</vt:lpstr>
      <vt:lpstr>Defining Productive Capacity?</vt:lpstr>
      <vt:lpstr>From Excess Demand to  Excess Capacity </vt:lpstr>
      <vt:lpstr>Variations in Demand Relative to Capacity </vt:lpstr>
      <vt:lpstr>Addressing Problem of  Fluctuating Demand</vt:lpstr>
      <vt:lpstr>PowerPoint Presentation</vt:lpstr>
      <vt:lpstr>Managing Capacity</vt:lpstr>
      <vt:lpstr>PowerPoint Presentation</vt:lpstr>
      <vt:lpstr>Demand Varies by Market Segment</vt:lpstr>
      <vt:lpstr>Predictable Demand Patterns and  Their Underlying Causes</vt:lpstr>
      <vt:lpstr>Causes of Seemingly  Random Changes in Demand Levels</vt:lpstr>
      <vt:lpstr>PowerPoint Presentation</vt:lpstr>
      <vt:lpstr>Managing Demand</vt:lpstr>
      <vt:lpstr>Marketing Mix Elements to Shape Demand Patterns</vt:lpstr>
      <vt:lpstr>Hotel Room Demand Curves by  Segment and Season</vt:lpstr>
      <vt:lpstr>PowerPoint Presentation</vt:lpstr>
      <vt:lpstr>Waiting Is a Universal Phenomenon!</vt:lpstr>
      <vt:lpstr>Why Do Waiting Lines Occur?</vt:lpstr>
      <vt:lpstr>Managing Waiting Lines</vt:lpstr>
      <vt:lpstr>Queuing Systems can be Tailored to Market Segments</vt:lpstr>
      <vt:lpstr>PowerPoint Presentation</vt:lpstr>
      <vt:lpstr>Ten Propositions on Psychology of  Waiting Lines</vt:lpstr>
      <vt:lpstr>PowerPoint Presentation</vt:lpstr>
      <vt:lpstr>Benefits of Reservations</vt:lpstr>
      <vt:lpstr>Characteristics of Well-Designed Reservations System</vt:lpstr>
      <vt:lpstr>Reservations Strategies Should Focus on Yield</vt:lpstr>
      <vt:lpstr>Setting Hotel Room Sales Targets by Segment and Time Period </vt:lpstr>
      <vt:lpstr>Creating Alternative Use For Otherwise Wasted Capacity</vt:lpstr>
      <vt:lpstr>Information Needed for Demand and Capacity Management Strategies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خلود</cp:lastModifiedBy>
  <cp:revision>763</cp:revision>
  <cp:lastPrinted>2002-07-07T10:21:06Z</cp:lastPrinted>
  <dcterms:created xsi:type="dcterms:W3CDTF">2010-03-16T02:49:34Z</dcterms:created>
  <dcterms:modified xsi:type="dcterms:W3CDTF">2014-06-04T16:44:25Z</dcterms:modified>
</cp:coreProperties>
</file>