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98" r:id="rId4"/>
    <p:sldId id="258" r:id="rId5"/>
    <p:sldId id="29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99" r:id="rId16"/>
    <p:sldId id="269" r:id="rId17"/>
    <p:sldId id="270" r:id="rId18"/>
    <p:sldId id="271" r:id="rId19"/>
    <p:sldId id="273" r:id="rId20"/>
    <p:sldId id="274" r:id="rId21"/>
    <p:sldId id="276" r:id="rId22"/>
    <p:sldId id="300" r:id="rId23"/>
    <p:sldId id="278" r:id="rId24"/>
    <p:sldId id="279" r:id="rId25"/>
    <p:sldId id="281" r:id="rId26"/>
    <p:sldId id="282" r:id="rId27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EAB"/>
    <a:srgbClr val="4F79FF"/>
    <a:srgbClr val="013C7D"/>
    <a:srgbClr val="FF6600"/>
    <a:srgbClr val="0152AB"/>
    <a:srgbClr val="DE129A"/>
    <a:srgbClr val="006699"/>
    <a:srgbClr val="043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6270" autoAdjust="0"/>
  </p:normalViewPr>
  <p:slideViewPr>
    <p:cSldViewPr>
      <p:cViewPr varScale="1">
        <p:scale>
          <a:sx n="71" d="100"/>
          <a:sy n="71" d="100"/>
        </p:scale>
        <p:origin x="-1194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3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067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7EAF7BC-5EE0-4D17-B494-81A3E05438E4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D97DCBD-B580-4DA7-AC69-1E5F47FD2070}" type="slidenum">
              <a:rPr lang="en-US"/>
              <a:pPr algn="ctr" eaLnBrk="0" hangingPunct="0">
                <a:lnSpc>
                  <a:spcPct val="140000"/>
                </a:lnSpc>
              </a:pPr>
              <a:t>12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CB985D2-7839-47AB-9D84-359457BAD776}" type="slidenum">
              <a:rPr lang="en-US"/>
              <a:pPr algn="ctr" eaLnBrk="0" hangingPunct="0">
                <a:lnSpc>
                  <a:spcPct val="140000"/>
                </a:lnSpc>
              </a:pPr>
              <a:t>13</a:t>
            </a:fld>
            <a:endParaRPr lang="en-US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6075F074-A5BB-4FDF-BFA6-E21F03BA8745}" type="slidenum">
              <a:rPr lang="en-US"/>
              <a:pPr algn="ctr" eaLnBrk="0" hangingPunct="0">
                <a:lnSpc>
                  <a:spcPct val="140000"/>
                </a:lnSpc>
              </a:pPr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6E0406B5-13AB-45D2-8B94-59DDAFC0F167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E0BE0B5-7482-4293-A3F2-1E64C3247F54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3A20A4C-093F-43AF-9B73-6A35FA2192EF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3FB20B4-725C-4186-A148-BDB23D1FB1BC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1135761-B056-41B5-8DFA-93DF93A06C58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F7F30BE-741A-4419-9651-0EE655475BEA}" type="slidenum">
              <a:rPr lang="en-US"/>
              <a:pPr algn="ctr" eaLnBrk="0" hangingPunct="0">
                <a:lnSpc>
                  <a:spcPct val="140000"/>
                </a:lnSpc>
              </a:pPr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F80FCC3-4C32-4119-83F6-A8E31D582D58}" type="slidenum">
              <a:rPr lang="en-US"/>
              <a:pPr algn="ctr" eaLnBrk="0" hangingPunct="0">
                <a:lnSpc>
                  <a:spcPct val="140000"/>
                </a:lnSpc>
              </a:pPr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48545D-8AA3-452F-A7BE-E55138C39B96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1B01CF2-A12F-4556-A1E4-178736E40E35}" type="slidenum">
              <a:rPr lang="en-US"/>
              <a:pPr algn="ctr" eaLnBrk="0" hangingPunct="0">
                <a:lnSpc>
                  <a:spcPct val="140000"/>
                </a:lnSpc>
              </a:pPr>
              <a:t>24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1409A58-CCB4-4FAB-8327-A453F7341E78}" type="slidenum">
              <a:rPr lang="en-US"/>
              <a:pPr algn="ctr" eaLnBrk="0" hangingPunct="0">
                <a:lnSpc>
                  <a:spcPct val="140000"/>
                </a:lnSpc>
              </a:pPr>
              <a:t>25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8C86748-DFF8-4E47-9539-F18E5F0BAD9A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20D99710-3788-4865-A149-D7876F30F834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F1766C4-4F86-4FE9-8A0C-10CB5F644BE8}" type="slidenum">
              <a:rPr lang="en-US"/>
              <a:pPr algn="ctr" eaLnBrk="0" hangingPunct="0">
                <a:lnSpc>
                  <a:spcPct val="140000"/>
                </a:lnSpc>
              </a:pPr>
              <a:t>6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0164FD1-D0D4-4284-BE18-17232642EB81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3003BAE-778E-4F5F-B4EE-4E30EB4E9084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CA22EB3-6B03-4FAC-864B-A8E1D032E2BD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 dirty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868F35F-7D6A-4B24-B615-8D19F0F85103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7DC471D-E305-4D2D-9E56-2D0722E9E63F}" type="slidenum">
              <a:rPr lang="en-US"/>
              <a:pPr algn="ctr" eaLnBrk="0" hangingPunct="0">
                <a:lnSpc>
                  <a:spcPct val="140000"/>
                </a:lnSpc>
              </a:pPr>
              <a:t>11</a:t>
            </a:fld>
            <a:endParaRPr lang="en-US" dirty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5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6E5FCDB-D60C-4568-A388-2F39E1C09D9E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70" y="25400"/>
            <a:ext cx="8169831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571" y="1371600"/>
            <a:ext cx="462131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36" y="1371600"/>
            <a:ext cx="4621318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7" y="39688"/>
            <a:ext cx="8169831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7571" y="1371600"/>
            <a:ext cx="9407684" cy="5105400"/>
          </a:xfrm>
        </p:spPr>
        <p:txBody>
          <a:bodyPr/>
          <a:lstStyle/>
          <a:p>
            <a:pPr lvl="0"/>
            <a:endParaRPr lang="en-SG" noProof="0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5 – Page </a:t>
            </a:r>
            <a:fld id="{FD20D6AB-D64D-4C2A-B780-D206CAC4BEA5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54" r:id="rId4"/>
    <p:sldLayoutId id="2147483653" r:id="rId5"/>
    <p:sldLayoutId id="2147483652" r:id="rId6"/>
    <p:sldLayoutId id="2147483651" r:id="rId7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ea typeface="Helvetica"/>
          <a:cs typeface="Helvetica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ea typeface="Helvetica"/>
          <a:cs typeface="Helvetica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7013" y="1828800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3732213" y="1828800"/>
            <a:ext cx="5640387" cy="4343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 dirty="0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8" y="2443163"/>
            <a:ext cx="6689725" cy="184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Chapter 5: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 Distributing 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Services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  Through 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Physical 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	And 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Electronic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 Channels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55613" y="4495800"/>
            <a:ext cx="1905000" cy="1778000"/>
            <a:chOff x="455613" y="4495800"/>
            <a:chExt cx="1905000" cy="1778000"/>
          </a:xfrm>
        </p:grpSpPr>
        <p:pic>
          <p:nvPicPr>
            <p:cNvPr id="1126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127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1271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sp>
        <p:nvSpPr>
          <p:cNvPr id="11273" name="Rectangle 67"/>
          <p:cNvSpPr>
            <a:spLocks noChangeArrowheads="1"/>
          </p:cNvSpPr>
          <p:nvPr/>
        </p:nvSpPr>
        <p:spPr bwMode="auto">
          <a:xfrm>
            <a:off x="228600" y="228600"/>
            <a:ext cx="66278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/>
            <a:r>
              <a:rPr lang="en-US" sz="28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Services Marketing 7e, Global Edition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Options for Service Delivery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2" y="228600"/>
            <a:ext cx="8991599" cy="838200"/>
          </a:xfrm>
        </p:spPr>
        <p:txBody>
          <a:bodyPr/>
          <a:lstStyle/>
          <a:p>
            <a:r>
              <a:rPr dirty="0" smtClean="0">
                <a:latin typeface="Helvetica"/>
                <a:ea typeface="Helvetica"/>
                <a:cs typeface="Helvetica"/>
              </a:rPr>
              <a:t>How should services be distributed? Distribution </a:t>
            </a:r>
            <a:r>
              <a:rPr dirty="0">
                <a:latin typeface="Helvetica"/>
                <a:ea typeface="Helvetica"/>
                <a:cs typeface="Helvetica"/>
              </a:rPr>
              <a:t>Options for Serving Customers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Customers visit service site</a:t>
            </a:r>
          </a:p>
          <a:p>
            <a:pPr lvl="1"/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.g</a:t>
            </a:r>
            <a:r>
              <a:rPr lang="en-US" dirty="0">
                <a:latin typeface="Helvetica"/>
                <a:cs typeface="Helvetica"/>
              </a:rPr>
              <a:t>. Theater and Barber shop when customer has to be physically present</a:t>
            </a:r>
          </a:p>
          <a:p>
            <a:r>
              <a:rPr dirty="0" smtClean="0">
                <a:latin typeface="Helvetica"/>
                <a:ea typeface="Helvetica"/>
                <a:cs typeface="Helvetica"/>
              </a:rPr>
              <a:t>Service </a:t>
            </a:r>
            <a:r>
              <a:rPr dirty="0">
                <a:latin typeface="Helvetica"/>
                <a:ea typeface="Helvetica"/>
                <a:cs typeface="Helvetica"/>
              </a:rPr>
              <a:t>providers go to customers</a:t>
            </a:r>
          </a:p>
          <a:p>
            <a:pPr lvl="1"/>
            <a:r>
              <a:rPr lang="en-US" dirty="0" err="1" smtClean="0">
                <a:latin typeface="Helvetica"/>
                <a:cs typeface="Helvetica"/>
              </a:rPr>
              <a:t>E.g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>
                <a:latin typeface="Helvetica"/>
                <a:cs typeface="Helvetica"/>
              </a:rPr>
              <a:t>House Panting and Mobile Car </a:t>
            </a:r>
            <a:r>
              <a:rPr lang="en-US" dirty="0" smtClean="0">
                <a:latin typeface="Helvetica"/>
                <a:cs typeface="Helvetica"/>
              </a:rPr>
              <a:t>wash</a:t>
            </a:r>
            <a:endParaRPr dirty="0" smtClean="0">
              <a:latin typeface="Helvetica"/>
              <a:cs typeface="Helvetica"/>
            </a:endParaRPr>
          </a:p>
          <a:p>
            <a:pPr lvl="1"/>
            <a:r>
              <a:rPr dirty="0" smtClean="0">
                <a:latin typeface="Helvetica"/>
                <a:cs typeface="Helvetica"/>
              </a:rPr>
              <a:t>More </a:t>
            </a:r>
            <a:r>
              <a:rPr dirty="0">
                <a:latin typeface="Helvetica"/>
                <a:cs typeface="Helvetica"/>
              </a:rPr>
              <a:t>expensive and time-consuming for service provider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Service transaction is conducted remotely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E</a:t>
            </a:r>
            <a:r>
              <a:rPr dirty="0" smtClean="0">
                <a:latin typeface="Helvetica"/>
                <a:cs typeface="Helvetica"/>
              </a:rPr>
              <a:t>.g. Credit card company and TV Station</a:t>
            </a: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Channel Preferences Vary Among Customers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For </a:t>
            </a:r>
            <a:r>
              <a:rPr sz="2000" dirty="0" smtClean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complex(multifaceted) </a:t>
            </a:r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and </a:t>
            </a:r>
            <a:r>
              <a:rPr sz="2000" dirty="0" smtClean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high- perceived(supposed) </a:t>
            </a:r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risk services</a:t>
            </a:r>
            <a:r>
              <a:rPr sz="2000" dirty="0">
                <a:latin typeface="Helvetica"/>
                <a:ea typeface="Helvetica"/>
                <a:cs typeface="Helvetica"/>
              </a:rPr>
              <a:t>, people tend to </a:t>
            </a:r>
            <a:r>
              <a:rPr sz="2000" dirty="0" smtClean="0">
                <a:latin typeface="Helvetica"/>
                <a:ea typeface="Helvetica"/>
                <a:cs typeface="Helvetica"/>
              </a:rPr>
              <a:t>rely(trust) </a:t>
            </a:r>
            <a:r>
              <a:rPr sz="2000" dirty="0">
                <a:latin typeface="Helvetica"/>
                <a:ea typeface="Helvetica"/>
                <a:cs typeface="Helvetica"/>
              </a:rPr>
              <a:t>on personal </a:t>
            </a:r>
            <a:r>
              <a:rPr sz="2000" dirty="0" smtClean="0">
                <a:latin typeface="Helvetica"/>
                <a:ea typeface="Helvetica"/>
                <a:cs typeface="Helvetica"/>
              </a:rPr>
              <a:t>channels (e.g. mortgage dealing they will use face to face) </a:t>
            </a:r>
            <a:endParaRPr sz="2000" dirty="0">
              <a:latin typeface="Helvetica"/>
              <a:ea typeface="Helvetica"/>
              <a:cs typeface="Helvetica"/>
            </a:endParaRPr>
          </a:p>
          <a:p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Individuals with greater confidence and knowledge about a service/channel </a:t>
            </a:r>
            <a:r>
              <a:rPr sz="2000" dirty="0" smtClean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tend(have a habit of) </a:t>
            </a:r>
            <a:r>
              <a:rPr sz="2000" dirty="0">
                <a:latin typeface="Helvetica"/>
                <a:ea typeface="Helvetica"/>
                <a:cs typeface="Helvetica"/>
              </a:rPr>
              <a:t>to use </a:t>
            </a:r>
            <a:r>
              <a:rPr sz="2000" dirty="0" smtClean="0">
                <a:latin typeface="Helvetica"/>
                <a:ea typeface="Helvetica"/>
                <a:cs typeface="Helvetica"/>
              </a:rPr>
              <a:t>impersonal(easy to use) </a:t>
            </a:r>
            <a:r>
              <a:rPr sz="2000" dirty="0">
                <a:latin typeface="Helvetica"/>
                <a:ea typeface="Helvetica"/>
                <a:cs typeface="Helvetica"/>
              </a:rPr>
              <a:t>and self-service channels</a:t>
            </a:r>
          </a:p>
          <a:p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Customers with social </a:t>
            </a:r>
            <a:r>
              <a:rPr sz="2000" dirty="0" smtClean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motives(reasons) </a:t>
            </a:r>
            <a:r>
              <a:rPr sz="2000" dirty="0">
                <a:latin typeface="Helvetica"/>
                <a:ea typeface="Helvetica"/>
                <a:cs typeface="Helvetica"/>
              </a:rPr>
              <a:t>tend to use personal channels</a:t>
            </a:r>
          </a:p>
          <a:p>
            <a:r>
              <a:rPr sz="2000" dirty="0">
                <a:solidFill>
                  <a:schemeClr val="bg2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Convenience</a:t>
            </a:r>
            <a:r>
              <a:rPr sz="2000" dirty="0">
                <a:latin typeface="Helvetica"/>
                <a:ea typeface="Helvetica"/>
                <a:cs typeface="Helvetica"/>
              </a:rPr>
              <a:t> is a key driver of channel choice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4EAB"/>
                </a:solidFill>
                <a:latin typeface="Helvetica" pitchFamily="34" charset="0"/>
                <a:cs typeface="Helvetica" pitchFamily="34" charset="0"/>
              </a:rPr>
              <a:t>Place and Time Decisions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Place Decisions of Service Delivery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Cost, productivity, and access to labor are key determinants to locating a service facility</a:t>
            </a:r>
          </a:p>
          <a:p>
            <a:r>
              <a:rPr dirty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Location </a:t>
            </a:r>
            <a:r>
              <a:rPr dirty="0" smtClean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constraints(limitations)</a:t>
            </a:r>
            <a:endParaRPr dirty="0">
              <a:solidFill>
                <a:srgbClr val="014EAB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Operational requirement (e.g., airports)</a:t>
            </a:r>
          </a:p>
          <a:p>
            <a:pPr lvl="1"/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Geographic factor (</a:t>
            </a:r>
            <a:r>
              <a:rPr dirty="0" err="1">
                <a:solidFill>
                  <a:srgbClr val="014EAB"/>
                </a:solidFill>
                <a:latin typeface="Helvetica"/>
                <a:cs typeface="Helvetica"/>
              </a:rPr>
              <a:t>e.g.,ski</a:t>
            </a:r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 resorts)</a:t>
            </a:r>
          </a:p>
          <a:p>
            <a:pPr lvl="1"/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Need for economies of scale (e.g., hospitals)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" y="1600200"/>
            <a:ext cx="9372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3433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Place Decisions of Service Delivery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 err="1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Ministores</a:t>
            </a:r>
            <a:endParaRPr dirty="0">
              <a:solidFill>
                <a:srgbClr val="014EAB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Creating many small service factories to maximize geographic </a:t>
            </a:r>
            <a:r>
              <a:rPr dirty="0" smtClean="0">
                <a:solidFill>
                  <a:srgbClr val="014EAB"/>
                </a:solidFill>
                <a:latin typeface="Helvetica"/>
                <a:cs typeface="Helvetica"/>
              </a:rPr>
              <a:t>coverage (like ATM Machines, small Franchises)</a:t>
            </a:r>
            <a:endParaRPr dirty="0">
              <a:solidFill>
                <a:srgbClr val="014EAB"/>
              </a:solidFill>
              <a:latin typeface="Helvetica"/>
              <a:cs typeface="Helvetica"/>
            </a:endParaRPr>
          </a:p>
          <a:p>
            <a:r>
              <a:rPr dirty="0" smtClean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Locating </a:t>
            </a:r>
            <a:r>
              <a:rPr dirty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in Multipurpose Facilities</a:t>
            </a:r>
          </a:p>
          <a:p>
            <a:pPr lvl="1"/>
            <a:r>
              <a:rPr dirty="0" smtClean="0">
                <a:solidFill>
                  <a:srgbClr val="014EAB"/>
                </a:solidFill>
                <a:latin typeface="Helvetica"/>
                <a:cs typeface="Helvetica"/>
              </a:rPr>
              <a:t>Proximity(nearness) </a:t>
            </a:r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to where customers live or work</a:t>
            </a:r>
          </a:p>
          <a:p>
            <a:pPr lvl="2">
              <a:spcBef>
                <a:spcPct val="30000"/>
              </a:spcBef>
              <a:buFont typeface="Times New Roman" pitchFamily="18" charset="0"/>
              <a:buChar char="-"/>
            </a:pPr>
            <a:r>
              <a:rPr dirty="0">
                <a:solidFill>
                  <a:srgbClr val="014EAB"/>
                </a:solidFill>
                <a:latin typeface="Helvetica"/>
                <a:cs typeface="Helvetica"/>
              </a:rPr>
              <a:t>Service Stations</a:t>
            </a:r>
          </a:p>
          <a:p>
            <a:pPr lvl="1">
              <a:buFont typeface="Wingdings" pitchFamily="2" charset="2"/>
              <a:buNone/>
            </a:pP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Time of Service Delivery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951413" y="1828800"/>
            <a:ext cx="4724400" cy="48006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Traditionally, schedules were restricted</a:t>
            </a:r>
          </a:p>
          <a:p>
            <a:pPr lvl="1"/>
            <a:r>
              <a:rPr>
                <a:latin typeface="Helvetica"/>
                <a:cs typeface="Helvetica"/>
              </a:rPr>
              <a:t>Service availability limited to daytime, 40-50 hours a week  </a:t>
            </a:r>
          </a:p>
          <a:p>
            <a:r>
              <a:rPr>
                <a:latin typeface="Helvetica"/>
                <a:ea typeface="Helvetica"/>
                <a:cs typeface="Helvetica"/>
              </a:rPr>
              <a:t>Today</a:t>
            </a:r>
          </a:p>
          <a:p>
            <a:pPr lvl="1"/>
            <a:r>
              <a:rPr>
                <a:latin typeface="Helvetica"/>
                <a:cs typeface="Helvetica"/>
              </a:rPr>
              <a:t>For flexible, responsive service operations: 24/7 service, 24 hours a day, 7 days a week, all around the world</a:t>
            </a:r>
          </a:p>
        </p:txBody>
      </p:sp>
      <p:pic>
        <p:nvPicPr>
          <p:cNvPr id="40963" name="Picture 4" descr="fig05_0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3" y="2362200"/>
            <a:ext cx="4533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Delivering Services in Cyberspace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Delivery Innovations Facilitated by Technology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Technological Innovations</a:t>
            </a:r>
          </a:p>
          <a:p>
            <a:pPr lvl="1"/>
            <a:r>
              <a:rPr dirty="0">
                <a:latin typeface="Helvetica"/>
                <a:cs typeface="Helvetica"/>
              </a:rPr>
              <a:t>Development of “smart” mobile telephones and PDAs, and presence of Wi-Fi</a:t>
            </a:r>
          </a:p>
          <a:p>
            <a:pPr lvl="1"/>
            <a:r>
              <a:rPr dirty="0">
                <a:latin typeface="Helvetica"/>
                <a:cs typeface="Helvetica"/>
              </a:rPr>
              <a:t>Voice-recognition technology</a:t>
            </a:r>
          </a:p>
          <a:p>
            <a:pPr lvl="1"/>
            <a:r>
              <a:rPr dirty="0">
                <a:latin typeface="Helvetica"/>
                <a:cs typeface="Helvetica"/>
              </a:rPr>
              <a:t>Websites </a:t>
            </a:r>
          </a:p>
          <a:p>
            <a:pPr lvl="1"/>
            <a:r>
              <a:rPr dirty="0">
                <a:latin typeface="Helvetica"/>
                <a:cs typeface="Helvetica"/>
              </a:rPr>
              <a:t>Smart cards</a:t>
            </a:r>
          </a:p>
          <a:p>
            <a:pPr lvl="2">
              <a:spcBef>
                <a:spcPct val="0"/>
              </a:spcBef>
            </a:pPr>
            <a:r>
              <a:rPr dirty="0">
                <a:latin typeface="Helvetica"/>
                <a:cs typeface="Helvetica"/>
              </a:rPr>
              <a:t>- Store detailed information about customer</a:t>
            </a:r>
          </a:p>
          <a:p>
            <a:pPr lvl="2">
              <a:spcBef>
                <a:spcPct val="0"/>
              </a:spcBef>
            </a:pPr>
            <a:r>
              <a:rPr dirty="0">
                <a:latin typeface="Helvetica"/>
                <a:cs typeface="Helvetica"/>
              </a:rPr>
              <a:t>- Act as electronic purse containing digital money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Electronic channels can be offered together with physical channels, or replace physical channels</a:t>
            </a:r>
          </a:p>
          <a:p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Overview Of Chapter 5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447800"/>
            <a:ext cx="9372600" cy="4800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Distribution in a Services Context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Options for Service Delivery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Place and Time Decisions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Delivering Services in Cyberspace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The Role of Intermediaries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The Challenge of Distribution in Large Domestic Markets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Distributing Services Internationally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E-Commerce: Move to Cyberspace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What are the factors that encourage you to use virtual stores? </a:t>
            </a:r>
          </a:p>
          <a:p>
            <a:pPr lvl="1"/>
            <a:r>
              <a:rPr dirty="0">
                <a:latin typeface="Helvetica"/>
                <a:cs typeface="Helvetica"/>
              </a:rPr>
              <a:t>Convenience</a:t>
            </a:r>
          </a:p>
          <a:p>
            <a:pPr lvl="1"/>
            <a:r>
              <a:rPr dirty="0">
                <a:latin typeface="Helvetica"/>
                <a:cs typeface="Helvetica"/>
              </a:rPr>
              <a:t>Ease of search</a:t>
            </a:r>
          </a:p>
          <a:p>
            <a:pPr lvl="1"/>
            <a:r>
              <a:rPr dirty="0">
                <a:latin typeface="Helvetica"/>
                <a:cs typeface="Helvetica"/>
              </a:rPr>
              <a:t>Broader selection</a:t>
            </a:r>
          </a:p>
          <a:p>
            <a:pPr lvl="1"/>
            <a:r>
              <a:rPr dirty="0">
                <a:latin typeface="Helvetica"/>
                <a:cs typeface="Helvetica"/>
              </a:rPr>
              <a:t>Potential for better prices</a:t>
            </a:r>
          </a:p>
          <a:p>
            <a:pPr lvl="1"/>
            <a:r>
              <a:rPr dirty="0">
                <a:latin typeface="Helvetica"/>
                <a:cs typeface="Helvetica"/>
              </a:rPr>
              <a:t>24-hour service with prompt </a:t>
            </a:r>
            <a:r>
              <a:rPr dirty="0" smtClean="0">
                <a:latin typeface="Helvetica"/>
                <a:cs typeface="Helvetica"/>
              </a:rPr>
              <a:t>(quick) delivery</a:t>
            </a:r>
            <a:endParaRPr dirty="0">
              <a:latin typeface="Helvetica"/>
              <a:cs typeface="Helvetica"/>
            </a:endParaRPr>
          </a:p>
          <a:p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Role of </a:t>
            </a:r>
            <a:r>
              <a:rPr lang="en-US" sz="44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Intermediaries</a:t>
            </a:r>
            <a:r>
              <a:rPr lang="en-US" sz="28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(Mediators)</a:t>
            </a:r>
            <a:endParaRPr lang="en-US" sz="28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Franchising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</a:rPr>
              <a:t>Definition</a:t>
            </a:r>
            <a:r>
              <a:rPr lang="en-US" b="0" dirty="0" smtClean="0"/>
              <a:t>: An </a:t>
            </a:r>
            <a:r>
              <a:rPr lang="en-US" b="0" dirty="0"/>
              <a:t>authorization granted by a government or company to an individual or group enabling them to carry out specified commercial activities, for example acting as an agent for a company's products.</a:t>
            </a:r>
          </a:p>
          <a:p>
            <a:pPr marL="0" indent="0">
              <a:buNone/>
            </a:pPr>
            <a:r>
              <a:rPr lang="en-US" b="0" dirty="0" smtClean="0"/>
              <a:t>      "</a:t>
            </a:r>
            <a:r>
              <a:rPr lang="en-US" b="0" dirty="0"/>
              <a:t>Toyota granted the group a </a:t>
            </a:r>
            <a:r>
              <a:rPr lang="en-US" b="0" dirty="0" smtClean="0"/>
              <a:t>franchise“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“</a:t>
            </a:r>
            <a:r>
              <a:rPr lang="en-US" b="0" dirty="0" err="1" smtClean="0"/>
              <a:t>Mobily</a:t>
            </a:r>
            <a:r>
              <a:rPr lang="en-US" b="0" dirty="0" smtClean="0"/>
              <a:t>, STC &amp; </a:t>
            </a:r>
            <a:r>
              <a:rPr lang="en-US" b="0" dirty="0" err="1" smtClean="0"/>
              <a:t>Zain</a:t>
            </a:r>
            <a:r>
              <a:rPr lang="en-US" b="0" dirty="0" smtClean="0"/>
              <a:t> </a:t>
            </a:r>
            <a:r>
              <a:rPr lang="en-US" b="0" dirty="0" err="1" smtClean="0"/>
              <a:t>telecome</a:t>
            </a:r>
            <a:r>
              <a:rPr lang="en-US" b="0" dirty="0" smtClean="0"/>
              <a:t> granted the group a franchise.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12447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Franchising 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>
                <a:latin typeface="Helvetica"/>
                <a:ea typeface="Helvetica"/>
                <a:cs typeface="Helvetica"/>
              </a:rPr>
              <a:t>Franchisor provides training, equipment, and support marketing activities. </a:t>
            </a:r>
          </a:p>
          <a:p>
            <a:r>
              <a:rPr lang="en-GB">
                <a:latin typeface="Helvetica"/>
                <a:ea typeface="Helvetica"/>
                <a:cs typeface="Helvetica"/>
              </a:rPr>
              <a:t>Franchisees invest time and finance, and follow copy and media guidelines of franchisor</a:t>
            </a:r>
            <a:r>
              <a:rPr altLang="zh-CN">
                <a:latin typeface="Helvetica"/>
                <a:ea typeface="Helvetica"/>
                <a:cs typeface="Helvetica"/>
              </a:rPr>
              <a:t>.</a:t>
            </a:r>
          </a:p>
          <a:p>
            <a:r>
              <a:rPr altLang="zh-CN">
                <a:latin typeface="Helvetica"/>
                <a:ea typeface="Helvetica"/>
                <a:cs typeface="Helvetica"/>
              </a:rPr>
              <a:t>Advantages: </a:t>
            </a:r>
          </a:p>
          <a:p>
            <a:pPr lvl="1"/>
            <a:r>
              <a:rPr altLang="zh-CN">
                <a:latin typeface="Helvetica"/>
                <a:cs typeface="Helvetica"/>
              </a:rPr>
              <a:t>Expand delivery of effective service concept without a high level of monetary investment</a:t>
            </a:r>
          </a:p>
          <a:p>
            <a:pPr lvl="1"/>
            <a:r>
              <a:rPr altLang="zh-CN">
                <a:latin typeface="Helvetica"/>
                <a:cs typeface="Helvetica"/>
              </a:rPr>
              <a:t>F</a:t>
            </a:r>
            <a:r>
              <a:rPr lang="en-GB">
                <a:latin typeface="Helvetica"/>
                <a:cs typeface="Helvetica"/>
              </a:rPr>
              <a:t>ranchisees are motivated to ensure good customer service and high-quality service operations</a:t>
            </a:r>
          </a:p>
          <a:p>
            <a:endParaRPr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Franchising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altLang="zh-CN" dirty="0">
                <a:latin typeface="Helvetica"/>
                <a:ea typeface="Helvetica"/>
                <a:cs typeface="Helvetica"/>
              </a:rPr>
              <a:t>Disadvantages of franchising</a:t>
            </a:r>
          </a:p>
          <a:p>
            <a:pPr lvl="1"/>
            <a:r>
              <a:rPr altLang="zh-CN" dirty="0">
                <a:latin typeface="Helvetica"/>
                <a:cs typeface="Helvetica"/>
              </a:rPr>
              <a:t>Loss of control over delivery system and how customers experience actual service </a:t>
            </a:r>
          </a:p>
          <a:p>
            <a:pPr lvl="1"/>
            <a:r>
              <a:rPr altLang="zh-CN" dirty="0">
                <a:latin typeface="Helvetica"/>
                <a:cs typeface="Helvetica"/>
              </a:rPr>
              <a:t>Effective quality control is difficult</a:t>
            </a:r>
          </a:p>
          <a:p>
            <a:pPr lvl="1"/>
            <a:r>
              <a:rPr altLang="zh-CN" dirty="0">
                <a:latin typeface="Helvetica"/>
                <a:cs typeface="Helvetica"/>
              </a:rPr>
              <a:t>Conflict between franchisees may arise especially as they gain </a:t>
            </a:r>
            <a:r>
              <a:rPr altLang="zh-CN" dirty="0" smtClean="0">
                <a:latin typeface="Helvetica"/>
                <a:cs typeface="Helvetica"/>
              </a:rPr>
              <a:t>experience</a:t>
            </a:r>
            <a:endParaRPr altLang="zh-CN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Challenge of Distribution in Large Domestic Markets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The Challenge of </a:t>
            </a:r>
            <a:r>
              <a:rPr dirty="0" smtClean="0">
                <a:latin typeface="Helvetica"/>
                <a:ea typeface="Helvetica"/>
                <a:cs typeface="Helvetica"/>
              </a:rPr>
              <a:t>Distribution in Large </a:t>
            </a:r>
            <a:r>
              <a:rPr dirty="0">
                <a:latin typeface="Helvetica"/>
                <a:ea typeface="Helvetica"/>
                <a:cs typeface="Helvetica"/>
              </a:rPr>
              <a:t>Domestic Markets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Distributing services (</a:t>
            </a:r>
            <a:r>
              <a:rPr dirty="0" err="1">
                <a:latin typeface="Helvetica"/>
                <a:ea typeface="Helvetica"/>
                <a:cs typeface="Helvetica"/>
              </a:rPr>
              <a:t>i.e.,physical</a:t>
            </a:r>
            <a:r>
              <a:rPr dirty="0">
                <a:latin typeface="Helvetica"/>
                <a:ea typeface="Helvetica"/>
                <a:cs typeface="Helvetica"/>
              </a:rPr>
              <a:t> logistics) faces challenges due to:</a:t>
            </a:r>
          </a:p>
          <a:p>
            <a:pPr lvl="1"/>
            <a:r>
              <a:rPr dirty="0">
                <a:latin typeface="Helvetica"/>
                <a:cs typeface="Helvetica"/>
              </a:rPr>
              <a:t>Distances involved </a:t>
            </a:r>
          </a:p>
          <a:p>
            <a:pPr lvl="1"/>
            <a:r>
              <a:rPr dirty="0">
                <a:latin typeface="Helvetica"/>
                <a:cs typeface="Helvetica"/>
              </a:rPr>
              <a:t>Multiple time zones</a:t>
            </a:r>
          </a:p>
          <a:p>
            <a:pPr lvl="1"/>
            <a:r>
              <a:rPr dirty="0">
                <a:latin typeface="Helvetica"/>
                <a:cs typeface="Helvetica"/>
              </a:rPr>
              <a:t>Multiculturalism</a:t>
            </a:r>
          </a:p>
          <a:p>
            <a:pPr lvl="1"/>
            <a:r>
              <a:rPr dirty="0">
                <a:latin typeface="Helvetica"/>
                <a:cs typeface="Helvetica"/>
              </a:rPr>
              <a:t>Differences in laws and tax rates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Distribution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Distribution</a:t>
            </a:r>
            <a:r>
              <a:rPr lang="en-US" b="0" dirty="0" smtClean="0"/>
              <a:t>: The </a:t>
            </a:r>
            <a:r>
              <a:rPr lang="en-US" b="0" dirty="0"/>
              <a:t>way in which something is shared out among </a:t>
            </a:r>
            <a:r>
              <a:rPr lang="en-US" b="0" dirty="0" smtClean="0"/>
              <a:t>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 </a:t>
            </a:r>
            <a:r>
              <a:rPr lang="en-US" b="0" dirty="0" smtClean="0"/>
              <a:t>                            a group </a:t>
            </a:r>
            <a:r>
              <a:rPr lang="en-US" b="0" dirty="0"/>
              <a:t>or spread over an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048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Distribution in a Services Context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Distribution in a Services Context</a:t>
            </a:r>
            <a:endParaRPr lang="en-SG" dirty="0">
              <a:latin typeface="Helvetica"/>
              <a:ea typeface="Helvetica"/>
              <a:cs typeface="Helvetica"/>
            </a:endParaRPr>
          </a:p>
        </p:txBody>
      </p:sp>
      <p:sp>
        <p:nvSpPr>
          <p:cNvPr id="174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1812" y="1524000"/>
            <a:ext cx="4495800" cy="4800600"/>
          </a:xfrm>
        </p:spPr>
        <p:txBody>
          <a:bodyPr/>
          <a:lstStyle/>
          <a:p>
            <a:r>
              <a:rPr sz="2200" dirty="0">
                <a:latin typeface="Helvetica"/>
                <a:ea typeface="Helvetica"/>
                <a:cs typeface="Helvetica"/>
              </a:rPr>
              <a:t>In a services context, we often don’t move physical products</a:t>
            </a:r>
          </a:p>
          <a:p>
            <a:r>
              <a:rPr sz="2200" dirty="0">
                <a:latin typeface="Helvetica"/>
                <a:ea typeface="Helvetica"/>
                <a:cs typeface="Helvetica"/>
              </a:rPr>
              <a:t>Experiences, performances, and solutions are not being physically shipped and stored</a:t>
            </a:r>
          </a:p>
          <a:p>
            <a:r>
              <a:rPr sz="2200" dirty="0">
                <a:latin typeface="Helvetica"/>
                <a:ea typeface="Helvetica"/>
                <a:cs typeface="Helvetica"/>
              </a:rPr>
              <a:t>More and more informational transactions are conducted through electronic and not physical channels</a:t>
            </a:r>
          </a:p>
          <a:p>
            <a:endParaRPr lang="en-SG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Applying the Flow Model of Distribution to Services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dirty="0">
                <a:latin typeface="Helvetica"/>
                <a:ea typeface="Helvetica"/>
                <a:cs typeface="Helvetica"/>
              </a:rPr>
              <a:t>The three interrelated elements of distribution are: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Information and promotion flow </a:t>
            </a:r>
          </a:p>
          <a:p>
            <a:pPr lvl="1"/>
            <a:r>
              <a:rPr dirty="0">
                <a:latin typeface="Helvetica"/>
                <a:cs typeface="Helvetica"/>
              </a:rPr>
              <a:t>To get customer interested in buying the service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Negotiation flow</a:t>
            </a:r>
          </a:p>
          <a:p>
            <a:pPr lvl="1"/>
            <a:r>
              <a:rPr dirty="0">
                <a:latin typeface="Helvetica"/>
                <a:cs typeface="Helvetica"/>
              </a:rPr>
              <a:t>To sell the right to use a service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Product flow</a:t>
            </a:r>
          </a:p>
          <a:p>
            <a:pPr lvl="1"/>
            <a:r>
              <a:rPr dirty="0">
                <a:latin typeface="Helvetica"/>
                <a:cs typeface="Helvetica"/>
              </a:rPr>
              <a:t>To develop a network of local sites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 smtClean="0">
                <a:latin typeface="Helvetica"/>
                <a:ea typeface="Helvetica"/>
                <a:cs typeface="Helvetica"/>
              </a:rPr>
              <a:t>Distinguishing(unique) between </a:t>
            </a:r>
            <a:r>
              <a:rPr dirty="0">
                <a:latin typeface="Helvetica"/>
                <a:ea typeface="Helvetica"/>
                <a:cs typeface="Helvetica"/>
              </a:rPr>
              <a:t>Distribution of Supplementary and Core Services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55612" y="1524000"/>
            <a:ext cx="4648200" cy="48006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Most core services require physical locations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Many supplementary services are informational; can be distributed widely and cost-effectively via other means</a:t>
            </a:r>
          </a:p>
          <a:p>
            <a:pPr lvl="1"/>
            <a:r>
              <a:rPr dirty="0">
                <a:latin typeface="Helvetica"/>
                <a:cs typeface="Helvetica"/>
              </a:rPr>
              <a:t>Telephone </a:t>
            </a:r>
          </a:p>
          <a:p>
            <a:pPr lvl="1"/>
            <a:r>
              <a:rPr dirty="0">
                <a:latin typeface="Helvetica"/>
                <a:cs typeface="Helvetica"/>
              </a:rPr>
              <a:t>Internet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39688"/>
            <a:ext cx="7494587" cy="12065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Information and Physical Processes </a:t>
            </a:r>
            <a:br>
              <a:rPr dirty="0">
                <a:latin typeface="Helvetica"/>
                <a:ea typeface="Helvetica"/>
                <a:cs typeface="Helvetica"/>
              </a:rPr>
            </a:br>
            <a:r>
              <a:rPr dirty="0">
                <a:latin typeface="Helvetica"/>
                <a:ea typeface="Helvetica"/>
                <a:cs typeface="Helvetica"/>
              </a:rPr>
              <a:t>of </a:t>
            </a:r>
            <a:r>
              <a:rPr dirty="0" smtClean="0">
                <a:latin typeface="Helvetica"/>
                <a:ea typeface="Helvetica"/>
                <a:cs typeface="Helvetica"/>
              </a:rPr>
              <a:t>Augmented(increased) Service </a:t>
            </a:r>
            <a:r>
              <a:rPr dirty="0">
                <a:latin typeface="Helvetica"/>
                <a:ea typeface="Helvetica"/>
                <a:cs typeface="Helvetica"/>
              </a:rPr>
              <a:t>Products</a:t>
            </a:r>
            <a:endParaRPr sz="2000" b="0" dirty="0">
              <a:latin typeface="Helvetica"/>
              <a:ea typeface="Helvetica"/>
              <a:cs typeface="Helvetica"/>
            </a:endParaRPr>
          </a:p>
        </p:txBody>
      </p:sp>
      <p:grpSp>
        <p:nvGrpSpPr>
          <p:cNvPr id="22530" name="Group 37"/>
          <p:cNvGrpSpPr>
            <a:grpSpLocks/>
          </p:cNvGrpSpPr>
          <p:nvPr/>
        </p:nvGrpSpPr>
        <p:grpSpPr bwMode="auto">
          <a:xfrm>
            <a:off x="1065213" y="1600200"/>
            <a:ext cx="8382000" cy="4572000"/>
            <a:chOff x="476" y="1002"/>
            <a:chExt cx="4995" cy="3270"/>
          </a:xfrm>
        </p:grpSpPr>
        <p:pic>
          <p:nvPicPr>
            <p:cNvPr id="22531" name="Picture 35" descr="PPT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" y="1002"/>
              <a:ext cx="4608" cy="3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2532" name="Rectangle 36"/>
            <p:cNvSpPr>
              <a:spLocks noChangeArrowheads="1"/>
            </p:cNvSpPr>
            <p:nvPr/>
          </p:nvSpPr>
          <p:spPr bwMode="auto">
            <a:xfrm>
              <a:off x="4799" y="3456"/>
              <a:ext cx="672" cy="38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GB" dirty="0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Using Websites for Service Delivery</a:t>
            </a:r>
          </a:p>
        </p:txBody>
      </p:sp>
      <p:grpSp>
        <p:nvGrpSpPr>
          <p:cNvPr id="24578" name="Group 24"/>
          <p:cNvGrpSpPr>
            <a:grpSpLocks/>
          </p:cNvGrpSpPr>
          <p:nvPr/>
        </p:nvGrpSpPr>
        <p:grpSpPr bwMode="auto">
          <a:xfrm>
            <a:off x="149963" y="1371600"/>
            <a:ext cx="9752862" cy="4905569"/>
            <a:chOff x="299187" y="1373391"/>
            <a:chExt cx="9753212" cy="4905376"/>
          </a:xfrm>
        </p:grpSpPr>
        <p:sp>
          <p:nvSpPr>
            <p:cNvPr id="24579" name="Rectangle 19"/>
            <p:cNvSpPr>
              <a:spLocks noChangeArrowheads="1"/>
            </p:cNvSpPr>
            <p:nvPr/>
          </p:nvSpPr>
          <p:spPr bwMode="auto">
            <a:xfrm>
              <a:off x="6882120" y="3232150"/>
              <a:ext cx="3170279" cy="1187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200" b="1" dirty="0">
                  <a:latin typeface="Helvetica"/>
                  <a:ea typeface="Helvetica"/>
                  <a:cs typeface="Helvetica"/>
                </a:rPr>
                <a:t>Order-Taking</a:t>
              </a:r>
            </a:p>
            <a:p>
              <a:pPr eaLnBrk="0" hangingPunct="0"/>
              <a:r>
                <a:rPr lang="en-US" sz="1600" dirty="0">
                  <a:solidFill>
                    <a:srgbClr val="334789"/>
                  </a:solidFill>
                  <a:latin typeface="Helvetica"/>
                  <a:ea typeface="Helvetica"/>
                  <a:cs typeface="Helvetica"/>
                </a:rPr>
                <a:t>Make/confirm reservations</a:t>
              </a:r>
            </a:p>
            <a:p>
              <a:pPr eaLnBrk="0" hangingPunct="0"/>
              <a:r>
                <a:rPr lang="en-US" sz="1600" dirty="0">
                  <a:solidFill>
                    <a:srgbClr val="334789"/>
                  </a:solidFill>
                  <a:latin typeface="Helvetica"/>
                  <a:ea typeface="Helvetica"/>
                  <a:cs typeface="Helvetica"/>
                </a:rPr>
                <a:t>Submit applications</a:t>
              </a:r>
            </a:p>
            <a:p>
              <a:pPr eaLnBrk="0" hangingPunct="0"/>
              <a:r>
                <a:rPr lang="en-US" sz="1600" dirty="0">
                  <a:solidFill>
                    <a:srgbClr val="334789"/>
                  </a:solidFill>
                  <a:latin typeface="Helvetica"/>
                  <a:ea typeface="Helvetica"/>
                  <a:cs typeface="Helvetica"/>
                </a:rPr>
                <a:t>Order goods, check status </a:t>
              </a:r>
              <a:endParaRPr lang="en-US" sz="2400" dirty="0">
                <a:latin typeface="Helvetica"/>
                <a:ea typeface="Helvetica"/>
                <a:cs typeface="Helvetica"/>
              </a:endParaRPr>
            </a:p>
          </p:txBody>
        </p:sp>
        <p:grpSp>
          <p:nvGrpSpPr>
            <p:cNvPr id="24580" name="Group 23"/>
            <p:cNvGrpSpPr>
              <a:grpSpLocks/>
            </p:cNvGrpSpPr>
            <p:nvPr/>
          </p:nvGrpSpPr>
          <p:grpSpPr bwMode="auto">
            <a:xfrm>
              <a:off x="299187" y="1373391"/>
              <a:ext cx="9093025" cy="4905376"/>
              <a:chOff x="299187" y="1266825"/>
              <a:chExt cx="9093025" cy="4905376"/>
            </a:xfrm>
          </p:grpSpPr>
          <p:sp>
            <p:nvSpPr>
              <p:cNvPr id="24581" name="Rectangle 4"/>
              <p:cNvSpPr>
                <a:spLocks noChangeArrowheads="1"/>
              </p:cNvSpPr>
              <p:nvPr/>
            </p:nvSpPr>
            <p:spPr bwMode="auto">
              <a:xfrm>
                <a:off x="3235610" y="5229226"/>
                <a:ext cx="3103230" cy="9429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2200" b="1" dirty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Safekeeping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Track package movements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Check repair status</a:t>
                </a:r>
                <a:endParaRPr lang="en-US" sz="2400" dirty="0">
                  <a:solidFill>
                    <a:srgbClr val="BC3700"/>
                  </a:solidFill>
                  <a:latin typeface="Helvetica"/>
                  <a:ea typeface="Helvetica"/>
                  <a:cs typeface="Helvetica"/>
                </a:endParaRPr>
              </a:p>
            </p:txBody>
          </p:sp>
          <p:sp>
            <p:nvSpPr>
              <p:cNvPr id="24582" name="Rectangle 5"/>
              <p:cNvSpPr>
                <a:spLocks noChangeArrowheads="1"/>
              </p:cNvSpPr>
              <p:nvPr/>
            </p:nvSpPr>
            <p:spPr bwMode="auto">
              <a:xfrm>
                <a:off x="299187" y="5402915"/>
                <a:ext cx="3186611" cy="705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400" b="1" dirty="0" smtClean="0">
                    <a:latin typeface="Helvetica"/>
                    <a:ea typeface="Helvetica"/>
                    <a:cs typeface="Helvetica"/>
                  </a:rPr>
                  <a:t>Information Process</a:t>
                </a:r>
              </a:p>
              <a:p>
                <a:pPr eaLnBrk="0" hangingPunct="0"/>
                <a:r>
                  <a:rPr lang="en-US" sz="1400" b="1" dirty="0" smtClean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Physical Process</a:t>
                </a:r>
                <a:r>
                  <a:rPr lang="en-US" b="1" dirty="0" smtClean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  </a:t>
                </a:r>
              </a:p>
              <a:p>
                <a:pPr eaLnBrk="0" hangingPunct="0"/>
                <a:endParaRPr lang="en-US" b="1" dirty="0">
                  <a:solidFill>
                    <a:srgbClr val="B36805"/>
                  </a:solidFill>
                  <a:latin typeface="Helvetica"/>
                  <a:ea typeface="Helvetica"/>
                  <a:cs typeface="Helvetica"/>
                </a:endParaRPr>
              </a:p>
            </p:txBody>
          </p:sp>
          <p:grpSp>
            <p:nvGrpSpPr>
              <p:cNvPr id="24583" name="Group 6"/>
              <p:cNvGrpSpPr>
                <a:grpSpLocks/>
              </p:cNvGrpSpPr>
              <p:nvPr/>
            </p:nvGrpSpPr>
            <p:grpSpPr bwMode="auto">
              <a:xfrm>
                <a:off x="3350801" y="2208213"/>
                <a:ext cx="3018986" cy="2979737"/>
                <a:chOff x="1766" y="1391"/>
                <a:chExt cx="1756" cy="1877"/>
              </a:xfrm>
            </p:grpSpPr>
            <p:sp>
              <p:nvSpPr>
                <p:cNvPr id="24590" name="Freeform 7"/>
                <p:cNvSpPr>
                  <a:spLocks/>
                </p:cNvSpPr>
                <p:nvPr/>
              </p:nvSpPr>
              <p:spPr bwMode="auto">
                <a:xfrm>
                  <a:off x="2466" y="1391"/>
                  <a:ext cx="335" cy="811"/>
                </a:xfrm>
                <a:custGeom>
                  <a:avLst/>
                  <a:gdLst>
                    <a:gd name="T0" fmla="*/ 121 w 335"/>
                    <a:gd name="T1" fmla="*/ 810 h 811"/>
                    <a:gd name="T2" fmla="*/ 83 w 335"/>
                    <a:gd name="T3" fmla="*/ 712 h 811"/>
                    <a:gd name="T4" fmla="*/ 52 w 335"/>
                    <a:gd name="T5" fmla="*/ 620 h 811"/>
                    <a:gd name="T6" fmla="*/ 29 w 335"/>
                    <a:gd name="T7" fmla="*/ 535 h 811"/>
                    <a:gd name="T8" fmla="*/ 13 w 335"/>
                    <a:gd name="T9" fmla="*/ 456 h 811"/>
                    <a:gd name="T10" fmla="*/ 4 w 335"/>
                    <a:gd name="T11" fmla="*/ 383 h 811"/>
                    <a:gd name="T12" fmla="*/ 0 w 335"/>
                    <a:gd name="T13" fmla="*/ 317 h 811"/>
                    <a:gd name="T14" fmla="*/ 2 w 335"/>
                    <a:gd name="T15" fmla="*/ 256 h 811"/>
                    <a:gd name="T16" fmla="*/ 9 w 335"/>
                    <a:gd name="T17" fmla="*/ 203 h 811"/>
                    <a:gd name="T18" fmla="*/ 20 w 335"/>
                    <a:gd name="T19" fmla="*/ 156 h 811"/>
                    <a:gd name="T20" fmla="*/ 34 w 335"/>
                    <a:gd name="T21" fmla="*/ 114 h 811"/>
                    <a:gd name="T22" fmla="*/ 52 w 335"/>
                    <a:gd name="T23" fmla="*/ 79 h 811"/>
                    <a:gd name="T24" fmla="*/ 73 w 335"/>
                    <a:gd name="T25" fmla="*/ 50 h 811"/>
                    <a:gd name="T26" fmla="*/ 96 w 335"/>
                    <a:gd name="T27" fmla="*/ 28 h 811"/>
                    <a:gd name="T28" fmla="*/ 120 w 335"/>
                    <a:gd name="T29" fmla="*/ 13 h 811"/>
                    <a:gd name="T30" fmla="*/ 145 w 335"/>
                    <a:gd name="T31" fmla="*/ 3 h 811"/>
                    <a:gd name="T32" fmla="*/ 171 w 335"/>
                    <a:gd name="T33" fmla="*/ 0 h 811"/>
                    <a:gd name="T34" fmla="*/ 196 w 335"/>
                    <a:gd name="T35" fmla="*/ 3 h 811"/>
                    <a:gd name="T36" fmla="*/ 221 w 335"/>
                    <a:gd name="T37" fmla="*/ 13 h 811"/>
                    <a:gd name="T38" fmla="*/ 245 w 335"/>
                    <a:gd name="T39" fmla="*/ 28 h 811"/>
                    <a:gd name="T40" fmla="*/ 267 w 335"/>
                    <a:gd name="T41" fmla="*/ 50 h 811"/>
                    <a:gd name="T42" fmla="*/ 287 w 335"/>
                    <a:gd name="T43" fmla="*/ 79 h 811"/>
                    <a:gd name="T44" fmla="*/ 304 w 335"/>
                    <a:gd name="T45" fmla="*/ 114 h 811"/>
                    <a:gd name="T46" fmla="*/ 318 w 335"/>
                    <a:gd name="T47" fmla="*/ 155 h 811"/>
                    <a:gd name="T48" fmla="*/ 327 w 335"/>
                    <a:gd name="T49" fmla="*/ 203 h 811"/>
                    <a:gd name="T50" fmla="*/ 333 w 335"/>
                    <a:gd name="T51" fmla="*/ 256 h 811"/>
                    <a:gd name="T52" fmla="*/ 334 w 335"/>
                    <a:gd name="T53" fmla="*/ 316 h 811"/>
                    <a:gd name="T54" fmla="*/ 328 w 335"/>
                    <a:gd name="T55" fmla="*/ 383 h 811"/>
                    <a:gd name="T56" fmla="*/ 317 w 335"/>
                    <a:gd name="T57" fmla="*/ 456 h 811"/>
                    <a:gd name="T58" fmla="*/ 299 w 335"/>
                    <a:gd name="T59" fmla="*/ 534 h 811"/>
                    <a:gd name="T60" fmla="*/ 275 w 335"/>
                    <a:gd name="T61" fmla="*/ 620 h 811"/>
                    <a:gd name="T62" fmla="*/ 242 w 335"/>
                    <a:gd name="T63" fmla="*/ 712 h 811"/>
                    <a:gd name="T64" fmla="*/ 201 w 335"/>
                    <a:gd name="T65" fmla="*/ 810 h 811"/>
                    <a:gd name="T66" fmla="*/ 121 w 335"/>
                    <a:gd name="T67" fmla="*/ 810 h 81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35"/>
                    <a:gd name="T103" fmla="*/ 0 h 811"/>
                    <a:gd name="T104" fmla="*/ 335 w 335"/>
                    <a:gd name="T105" fmla="*/ 811 h 81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35" h="811">
                      <a:moveTo>
                        <a:pt x="121" y="810"/>
                      </a:moveTo>
                      <a:lnTo>
                        <a:pt x="83" y="712"/>
                      </a:lnTo>
                      <a:lnTo>
                        <a:pt x="52" y="620"/>
                      </a:lnTo>
                      <a:lnTo>
                        <a:pt x="29" y="535"/>
                      </a:lnTo>
                      <a:lnTo>
                        <a:pt x="13" y="456"/>
                      </a:lnTo>
                      <a:lnTo>
                        <a:pt x="4" y="383"/>
                      </a:lnTo>
                      <a:lnTo>
                        <a:pt x="0" y="317"/>
                      </a:lnTo>
                      <a:lnTo>
                        <a:pt x="2" y="256"/>
                      </a:lnTo>
                      <a:lnTo>
                        <a:pt x="9" y="203"/>
                      </a:lnTo>
                      <a:lnTo>
                        <a:pt x="20" y="156"/>
                      </a:lnTo>
                      <a:lnTo>
                        <a:pt x="34" y="114"/>
                      </a:lnTo>
                      <a:lnTo>
                        <a:pt x="52" y="79"/>
                      </a:lnTo>
                      <a:lnTo>
                        <a:pt x="73" y="50"/>
                      </a:lnTo>
                      <a:lnTo>
                        <a:pt x="96" y="28"/>
                      </a:lnTo>
                      <a:lnTo>
                        <a:pt x="120" y="13"/>
                      </a:lnTo>
                      <a:lnTo>
                        <a:pt x="145" y="3"/>
                      </a:lnTo>
                      <a:lnTo>
                        <a:pt x="171" y="0"/>
                      </a:lnTo>
                      <a:lnTo>
                        <a:pt x="196" y="3"/>
                      </a:lnTo>
                      <a:lnTo>
                        <a:pt x="221" y="13"/>
                      </a:lnTo>
                      <a:lnTo>
                        <a:pt x="245" y="28"/>
                      </a:lnTo>
                      <a:lnTo>
                        <a:pt x="267" y="50"/>
                      </a:lnTo>
                      <a:lnTo>
                        <a:pt x="287" y="79"/>
                      </a:lnTo>
                      <a:lnTo>
                        <a:pt x="304" y="114"/>
                      </a:lnTo>
                      <a:lnTo>
                        <a:pt x="318" y="155"/>
                      </a:lnTo>
                      <a:lnTo>
                        <a:pt x="327" y="203"/>
                      </a:lnTo>
                      <a:lnTo>
                        <a:pt x="333" y="256"/>
                      </a:lnTo>
                      <a:lnTo>
                        <a:pt x="334" y="316"/>
                      </a:lnTo>
                      <a:lnTo>
                        <a:pt x="328" y="383"/>
                      </a:lnTo>
                      <a:lnTo>
                        <a:pt x="317" y="456"/>
                      </a:lnTo>
                      <a:lnTo>
                        <a:pt x="299" y="534"/>
                      </a:lnTo>
                      <a:lnTo>
                        <a:pt x="275" y="620"/>
                      </a:lnTo>
                      <a:lnTo>
                        <a:pt x="242" y="712"/>
                      </a:lnTo>
                      <a:lnTo>
                        <a:pt x="201" y="810"/>
                      </a:lnTo>
                      <a:lnTo>
                        <a:pt x="121" y="810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1" name="Freeform 8"/>
                <p:cNvSpPr>
                  <a:spLocks/>
                </p:cNvSpPr>
                <p:nvPr/>
              </p:nvSpPr>
              <p:spPr bwMode="auto">
                <a:xfrm>
                  <a:off x="2666" y="2383"/>
                  <a:ext cx="611" cy="645"/>
                </a:xfrm>
                <a:custGeom>
                  <a:avLst/>
                  <a:gdLst>
                    <a:gd name="T0" fmla="*/ 56 w 611"/>
                    <a:gd name="T1" fmla="*/ 0 h 645"/>
                    <a:gd name="T2" fmla="*/ 151 w 611"/>
                    <a:gd name="T3" fmla="*/ 41 h 645"/>
                    <a:gd name="T4" fmla="*/ 235 w 611"/>
                    <a:gd name="T5" fmla="*/ 84 h 645"/>
                    <a:gd name="T6" fmla="*/ 311 w 611"/>
                    <a:gd name="T7" fmla="*/ 126 h 645"/>
                    <a:gd name="T8" fmla="*/ 375 w 611"/>
                    <a:gd name="T9" fmla="*/ 171 h 645"/>
                    <a:gd name="T10" fmla="*/ 432 w 611"/>
                    <a:gd name="T11" fmla="*/ 215 h 645"/>
                    <a:gd name="T12" fmla="*/ 480 w 611"/>
                    <a:gd name="T13" fmla="*/ 259 h 645"/>
                    <a:gd name="T14" fmla="*/ 519 w 611"/>
                    <a:gd name="T15" fmla="*/ 303 h 645"/>
                    <a:gd name="T16" fmla="*/ 552 w 611"/>
                    <a:gd name="T17" fmla="*/ 345 h 645"/>
                    <a:gd name="T18" fmla="*/ 576 w 611"/>
                    <a:gd name="T19" fmla="*/ 387 h 645"/>
                    <a:gd name="T20" fmla="*/ 594 w 611"/>
                    <a:gd name="T21" fmla="*/ 427 h 645"/>
                    <a:gd name="T22" fmla="*/ 605 w 611"/>
                    <a:gd name="T23" fmla="*/ 466 h 645"/>
                    <a:gd name="T24" fmla="*/ 610 w 611"/>
                    <a:gd name="T25" fmla="*/ 500 h 645"/>
                    <a:gd name="T26" fmla="*/ 608 w 611"/>
                    <a:gd name="T27" fmla="*/ 532 h 645"/>
                    <a:gd name="T28" fmla="*/ 602 w 611"/>
                    <a:gd name="T29" fmla="*/ 562 h 645"/>
                    <a:gd name="T30" fmla="*/ 591 w 611"/>
                    <a:gd name="T31" fmla="*/ 587 h 645"/>
                    <a:gd name="T32" fmla="*/ 575 w 611"/>
                    <a:gd name="T33" fmla="*/ 609 h 645"/>
                    <a:gd name="T34" fmla="*/ 555 w 611"/>
                    <a:gd name="T35" fmla="*/ 625 h 645"/>
                    <a:gd name="T36" fmla="*/ 530 w 611"/>
                    <a:gd name="T37" fmla="*/ 637 h 645"/>
                    <a:gd name="T38" fmla="*/ 502 w 611"/>
                    <a:gd name="T39" fmla="*/ 643 h 645"/>
                    <a:gd name="T40" fmla="*/ 471 w 611"/>
                    <a:gd name="T41" fmla="*/ 644 h 645"/>
                    <a:gd name="T42" fmla="*/ 438 w 611"/>
                    <a:gd name="T43" fmla="*/ 639 h 645"/>
                    <a:gd name="T44" fmla="*/ 402 w 611"/>
                    <a:gd name="T45" fmla="*/ 626 h 645"/>
                    <a:gd name="T46" fmla="*/ 364 w 611"/>
                    <a:gd name="T47" fmla="*/ 607 h 645"/>
                    <a:gd name="T48" fmla="*/ 325 w 611"/>
                    <a:gd name="T49" fmla="*/ 581 h 645"/>
                    <a:gd name="T50" fmla="*/ 284 w 611"/>
                    <a:gd name="T51" fmla="*/ 548 h 645"/>
                    <a:gd name="T52" fmla="*/ 243 w 611"/>
                    <a:gd name="T53" fmla="*/ 505 h 645"/>
                    <a:gd name="T54" fmla="*/ 202 w 611"/>
                    <a:gd name="T55" fmla="*/ 455 h 645"/>
                    <a:gd name="T56" fmla="*/ 159 w 611"/>
                    <a:gd name="T57" fmla="*/ 396 h 645"/>
                    <a:gd name="T58" fmla="*/ 118 w 611"/>
                    <a:gd name="T59" fmla="*/ 327 h 645"/>
                    <a:gd name="T60" fmla="*/ 78 w 611"/>
                    <a:gd name="T61" fmla="*/ 247 h 645"/>
                    <a:gd name="T62" fmla="*/ 38 w 611"/>
                    <a:gd name="T63" fmla="*/ 159 h 645"/>
                    <a:gd name="T64" fmla="*/ 0 w 611"/>
                    <a:gd name="T65" fmla="*/ 59 h 645"/>
                    <a:gd name="T66" fmla="*/ 56 w 611"/>
                    <a:gd name="T67" fmla="*/ 0 h 64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11"/>
                    <a:gd name="T103" fmla="*/ 0 h 645"/>
                    <a:gd name="T104" fmla="*/ 611 w 611"/>
                    <a:gd name="T105" fmla="*/ 645 h 64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11" h="645">
                      <a:moveTo>
                        <a:pt x="56" y="0"/>
                      </a:moveTo>
                      <a:lnTo>
                        <a:pt x="151" y="41"/>
                      </a:lnTo>
                      <a:lnTo>
                        <a:pt x="235" y="84"/>
                      </a:lnTo>
                      <a:lnTo>
                        <a:pt x="311" y="126"/>
                      </a:lnTo>
                      <a:lnTo>
                        <a:pt x="375" y="171"/>
                      </a:lnTo>
                      <a:lnTo>
                        <a:pt x="432" y="215"/>
                      </a:lnTo>
                      <a:lnTo>
                        <a:pt x="480" y="259"/>
                      </a:lnTo>
                      <a:lnTo>
                        <a:pt x="519" y="303"/>
                      </a:lnTo>
                      <a:lnTo>
                        <a:pt x="552" y="345"/>
                      </a:lnTo>
                      <a:lnTo>
                        <a:pt x="576" y="387"/>
                      </a:lnTo>
                      <a:lnTo>
                        <a:pt x="594" y="427"/>
                      </a:lnTo>
                      <a:lnTo>
                        <a:pt x="605" y="466"/>
                      </a:lnTo>
                      <a:lnTo>
                        <a:pt x="610" y="500"/>
                      </a:lnTo>
                      <a:lnTo>
                        <a:pt x="608" y="532"/>
                      </a:lnTo>
                      <a:lnTo>
                        <a:pt x="602" y="562"/>
                      </a:lnTo>
                      <a:lnTo>
                        <a:pt x="591" y="587"/>
                      </a:lnTo>
                      <a:lnTo>
                        <a:pt x="575" y="609"/>
                      </a:lnTo>
                      <a:lnTo>
                        <a:pt x="555" y="625"/>
                      </a:lnTo>
                      <a:lnTo>
                        <a:pt x="530" y="637"/>
                      </a:lnTo>
                      <a:lnTo>
                        <a:pt x="502" y="643"/>
                      </a:lnTo>
                      <a:lnTo>
                        <a:pt x="471" y="644"/>
                      </a:lnTo>
                      <a:lnTo>
                        <a:pt x="438" y="639"/>
                      </a:lnTo>
                      <a:lnTo>
                        <a:pt x="402" y="626"/>
                      </a:lnTo>
                      <a:lnTo>
                        <a:pt x="364" y="607"/>
                      </a:lnTo>
                      <a:lnTo>
                        <a:pt x="325" y="581"/>
                      </a:lnTo>
                      <a:lnTo>
                        <a:pt x="284" y="548"/>
                      </a:lnTo>
                      <a:lnTo>
                        <a:pt x="243" y="505"/>
                      </a:lnTo>
                      <a:lnTo>
                        <a:pt x="202" y="455"/>
                      </a:lnTo>
                      <a:lnTo>
                        <a:pt x="159" y="396"/>
                      </a:lnTo>
                      <a:lnTo>
                        <a:pt x="118" y="327"/>
                      </a:lnTo>
                      <a:lnTo>
                        <a:pt x="78" y="247"/>
                      </a:lnTo>
                      <a:lnTo>
                        <a:pt x="38" y="159"/>
                      </a:lnTo>
                      <a:lnTo>
                        <a:pt x="0" y="59"/>
                      </a:lnTo>
                      <a:lnTo>
                        <a:pt x="56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2" name="Freeform 9"/>
                <p:cNvSpPr>
                  <a:spLocks/>
                </p:cNvSpPr>
                <p:nvPr/>
              </p:nvSpPr>
              <p:spPr bwMode="auto">
                <a:xfrm>
                  <a:off x="2669" y="1638"/>
                  <a:ext cx="622" cy="631"/>
                </a:xfrm>
                <a:custGeom>
                  <a:avLst/>
                  <a:gdLst>
                    <a:gd name="T0" fmla="*/ 0 w 622"/>
                    <a:gd name="T1" fmla="*/ 572 h 631"/>
                    <a:gd name="T2" fmla="*/ 39 w 622"/>
                    <a:gd name="T3" fmla="*/ 474 h 631"/>
                    <a:gd name="T4" fmla="*/ 81 w 622"/>
                    <a:gd name="T5" fmla="*/ 387 h 631"/>
                    <a:gd name="T6" fmla="*/ 122 w 622"/>
                    <a:gd name="T7" fmla="*/ 309 h 631"/>
                    <a:gd name="T8" fmla="*/ 164 w 622"/>
                    <a:gd name="T9" fmla="*/ 243 h 631"/>
                    <a:gd name="T10" fmla="*/ 207 w 622"/>
                    <a:gd name="T11" fmla="*/ 184 h 631"/>
                    <a:gd name="T12" fmla="*/ 250 w 622"/>
                    <a:gd name="T13" fmla="*/ 134 h 631"/>
                    <a:gd name="T14" fmla="*/ 292 w 622"/>
                    <a:gd name="T15" fmla="*/ 94 h 631"/>
                    <a:gd name="T16" fmla="*/ 334 w 622"/>
                    <a:gd name="T17" fmla="*/ 60 h 631"/>
                    <a:gd name="T18" fmla="*/ 374 w 622"/>
                    <a:gd name="T19" fmla="*/ 35 h 631"/>
                    <a:gd name="T20" fmla="*/ 412 w 622"/>
                    <a:gd name="T21" fmla="*/ 17 h 631"/>
                    <a:gd name="T22" fmla="*/ 449 w 622"/>
                    <a:gd name="T23" fmla="*/ 5 h 631"/>
                    <a:gd name="T24" fmla="*/ 483 w 622"/>
                    <a:gd name="T25" fmla="*/ 0 h 631"/>
                    <a:gd name="T26" fmla="*/ 514 w 622"/>
                    <a:gd name="T27" fmla="*/ 1 h 631"/>
                    <a:gd name="T28" fmla="*/ 541 w 622"/>
                    <a:gd name="T29" fmla="*/ 8 h 631"/>
                    <a:gd name="T30" fmla="*/ 567 w 622"/>
                    <a:gd name="T31" fmla="*/ 20 h 631"/>
                    <a:gd name="T32" fmla="*/ 587 w 622"/>
                    <a:gd name="T33" fmla="*/ 36 h 631"/>
                    <a:gd name="T34" fmla="*/ 603 w 622"/>
                    <a:gd name="T35" fmla="*/ 57 h 631"/>
                    <a:gd name="T36" fmla="*/ 615 w 622"/>
                    <a:gd name="T37" fmla="*/ 83 h 631"/>
                    <a:gd name="T38" fmla="*/ 621 w 622"/>
                    <a:gd name="T39" fmla="*/ 111 h 631"/>
                    <a:gd name="T40" fmla="*/ 621 w 622"/>
                    <a:gd name="T41" fmla="*/ 143 h 631"/>
                    <a:gd name="T42" fmla="*/ 616 w 622"/>
                    <a:gd name="T43" fmla="*/ 178 h 631"/>
                    <a:gd name="T44" fmla="*/ 605 w 622"/>
                    <a:gd name="T45" fmla="*/ 216 h 631"/>
                    <a:gd name="T46" fmla="*/ 587 w 622"/>
                    <a:gd name="T47" fmla="*/ 254 h 631"/>
                    <a:gd name="T48" fmla="*/ 562 w 622"/>
                    <a:gd name="T49" fmla="*/ 295 h 631"/>
                    <a:gd name="T50" fmla="*/ 528 w 622"/>
                    <a:gd name="T51" fmla="*/ 336 h 631"/>
                    <a:gd name="T52" fmla="*/ 488 w 622"/>
                    <a:gd name="T53" fmla="*/ 379 h 631"/>
                    <a:gd name="T54" fmla="*/ 439 w 622"/>
                    <a:gd name="T55" fmla="*/ 423 h 631"/>
                    <a:gd name="T56" fmla="*/ 381 w 622"/>
                    <a:gd name="T57" fmla="*/ 465 h 631"/>
                    <a:gd name="T58" fmla="*/ 316 w 622"/>
                    <a:gd name="T59" fmla="*/ 508 h 631"/>
                    <a:gd name="T60" fmla="*/ 239 w 622"/>
                    <a:gd name="T61" fmla="*/ 551 h 631"/>
                    <a:gd name="T62" fmla="*/ 153 w 622"/>
                    <a:gd name="T63" fmla="*/ 590 h 631"/>
                    <a:gd name="T64" fmla="*/ 57 w 622"/>
                    <a:gd name="T65" fmla="*/ 630 h 631"/>
                    <a:gd name="T66" fmla="*/ 0 w 622"/>
                    <a:gd name="T67" fmla="*/ 572 h 63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22"/>
                    <a:gd name="T103" fmla="*/ 0 h 631"/>
                    <a:gd name="T104" fmla="*/ 622 w 622"/>
                    <a:gd name="T105" fmla="*/ 631 h 63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22" h="631">
                      <a:moveTo>
                        <a:pt x="0" y="572"/>
                      </a:moveTo>
                      <a:lnTo>
                        <a:pt x="39" y="474"/>
                      </a:lnTo>
                      <a:lnTo>
                        <a:pt x="81" y="387"/>
                      </a:lnTo>
                      <a:lnTo>
                        <a:pt x="122" y="309"/>
                      </a:lnTo>
                      <a:lnTo>
                        <a:pt x="164" y="243"/>
                      </a:lnTo>
                      <a:lnTo>
                        <a:pt x="207" y="184"/>
                      </a:lnTo>
                      <a:lnTo>
                        <a:pt x="250" y="134"/>
                      </a:lnTo>
                      <a:lnTo>
                        <a:pt x="292" y="94"/>
                      </a:lnTo>
                      <a:lnTo>
                        <a:pt x="334" y="60"/>
                      </a:lnTo>
                      <a:lnTo>
                        <a:pt x="374" y="35"/>
                      </a:lnTo>
                      <a:lnTo>
                        <a:pt x="412" y="17"/>
                      </a:lnTo>
                      <a:lnTo>
                        <a:pt x="449" y="5"/>
                      </a:lnTo>
                      <a:lnTo>
                        <a:pt x="483" y="0"/>
                      </a:lnTo>
                      <a:lnTo>
                        <a:pt x="514" y="1"/>
                      </a:lnTo>
                      <a:lnTo>
                        <a:pt x="541" y="8"/>
                      </a:lnTo>
                      <a:lnTo>
                        <a:pt x="567" y="20"/>
                      </a:lnTo>
                      <a:lnTo>
                        <a:pt x="587" y="36"/>
                      </a:lnTo>
                      <a:lnTo>
                        <a:pt x="603" y="57"/>
                      </a:lnTo>
                      <a:lnTo>
                        <a:pt x="615" y="83"/>
                      </a:lnTo>
                      <a:lnTo>
                        <a:pt x="621" y="111"/>
                      </a:lnTo>
                      <a:lnTo>
                        <a:pt x="621" y="143"/>
                      </a:lnTo>
                      <a:lnTo>
                        <a:pt x="616" y="178"/>
                      </a:lnTo>
                      <a:lnTo>
                        <a:pt x="605" y="216"/>
                      </a:lnTo>
                      <a:lnTo>
                        <a:pt x="587" y="254"/>
                      </a:lnTo>
                      <a:lnTo>
                        <a:pt x="562" y="295"/>
                      </a:lnTo>
                      <a:lnTo>
                        <a:pt x="528" y="336"/>
                      </a:lnTo>
                      <a:lnTo>
                        <a:pt x="488" y="379"/>
                      </a:lnTo>
                      <a:lnTo>
                        <a:pt x="439" y="423"/>
                      </a:lnTo>
                      <a:lnTo>
                        <a:pt x="381" y="465"/>
                      </a:lnTo>
                      <a:lnTo>
                        <a:pt x="316" y="508"/>
                      </a:lnTo>
                      <a:lnTo>
                        <a:pt x="239" y="551"/>
                      </a:lnTo>
                      <a:lnTo>
                        <a:pt x="153" y="590"/>
                      </a:lnTo>
                      <a:lnTo>
                        <a:pt x="57" y="630"/>
                      </a:lnTo>
                      <a:lnTo>
                        <a:pt x="0" y="572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3" name="Freeform 10"/>
                <p:cNvSpPr>
                  <a:spLocks/>
                </p:cNvSpPr>
                <p:nvPr/>
              </p:nvSpPr>
              <p:spPr bwMode="auto">
                <a:xfrm>
                  <a:off x="2457" y="2458"/>
                  <a:ext cx="340" cy="810"/>
                </a:xfrm>
                <a:custGeom>
                  <a:avLst/>
                  <a:gdLst>
                    <a:gd name="T0" fmla="*/ 216 w 340"/>
                    <a:gd name="T1" fmla="*/ 0 h 810"/>
                    <a:gd name="T2" fmla="*/ 255 w 340"/>
                    <a:gd name="T3" fmla="*/ 98 h 810"/>
                    <a:gd name="T4" fmla="*/ 286 w 340"/>
                    <a:gd name="T5" fmla="*/ 189 h 810"/>
                    <a:gd name="T6" fmla="*/ 309 w 340"/>
                    <a:gd name="T7" fmla="*/ 275 h 810"/>
                    <a:gd name="T8" fmla="*/ 326 w 340"/>
                    <a:gd name="T9" fmla="*/ 354 h 810"/>
                    <a:gd name="T10" fmla="*/ 335 w 340"/>
                    <a:gd name="T11" fmla="*/ 426 h 810"/>
                    <a:gd name="T12" fmla="*/ 339 w 340"/>
                    <a:gd name="T13" fmla="*/ 493 h 810"/>
                    <a:gd name="T14" fmla="*/ 337 w 340"/>
                    <a:gd name="T15" fmla="*/ 552 h 810"/>
                    <a:gd name="T16" fmla="*/ 330 w 340"/>
                    <a:gd name="T17" fmla="*/ 606 h 810"/>
                    <a:gd name="T18" fmla="*/ 319 w 340"/>
                    <a:gd name="T19" fmla="*/ 653 h 810"/>
                    <a:gd name="T20" fmla="*/ 303 w 340"/>
                    <a:gd name="T21" fmla="*/ 695 h 810"/>
                    <a:gd name="T22" fmla="*/ 286 w 340"/>
                    <a:gd name="T23" fmla="*/ 730 h 810"/>
                    <a:gd name="T24" fmla="*/ 265 w 340"/>
                    <a:gd name="T25" fmla="*/ 758 h 810"/>
                    <a:gd name="T26" fmla="*/ 242 w 340"/>
                    <a:gd name="T27" fmla="*/ 780 h 810"/>
                    <a:gd name="T28" fmla="*/ 217 w 340"/>
                    <a:gd name="T29" fmla="*/ 795 h 810"/>
                    <a:gd name="T30" fmla="*/ 191 w 340"/>
                    <a:gd name="T31" fmla="*/ 806 h 810"/>
                    <a:gd name="T32" fmla="*/ 165 w 340"/>
                    <a:gd name="T33" fmla="*/ 809 h 810"/>
                    <a:gd name="T34" fmla="*/ 139 w 340"/>
                    <a:gd name="T35" fmla="*/ 806 h 810"/>
                    <a:gd name="T36" fmla="*/ 114 w 340"/>
                    <a:gd name="T37" fmla="*/ 796 h 810"/>
                    <a:gd name="T38" fmla="*/ 90 w 340"/>
                    <a:gd name="T39" fmla="*/ 781 h 810"/>
                    <a:gd name="T40" fmla="*/ 67 w 340"/>
                    <a:gd name="T41" fmla="*/ 759 h 810"/>
                    <a:gd name="T42" fmla="*/ 47 w 340"/>
                    <a:gd name="T43" fmla="*/ 730 h 810"/>
                    <a:gd name="T44" fmla="*/ 30 w 340"/>
                    <a:gd name="T45" fmla="*/ 695 h 810"/>
                    <a:gd name="T46" fmla="*/ 15 w 340"/>
                    <a:gd name="T47" fmla="*/ 655 h 810"/>
                    <a:gd name="T48" fmla="*/ 5 w 340"/>
                    <a:gd name="T49" fmla="*/ 606 h 810"/>
                    <a:gd name="T50" fmla="*/ 0 w 340"/>
                    <a:gd name="T51" fmla="*/ 553 h 810"/>
                    <a:gd name="T52" fmla="*/ 0 w 340"/>
                    <a:gd name="T53" fmla="*/ 494 h 810"/>
                    <a:gd name="T54" fmla="*/ 4 w 340"/>
                    <a:gd name="T55" fmla="*/ 427 h 810"/>
                    <a:gd name="T56" fmla="*/ 16 w 340"/>
                    <a:gd name="T57" fmla="*/ 354 h 810"/>
                    <a:gd name="T58" fmla="*/ 34 w 340"/>
                    <a:gd name="T59" fmla="*/ 275 h 810"/>
                    <a:gd name="T60" fmla="*/ 59 w 340"/>
                    <a:gd name="T61" fmla="*/ 190 h 810"/>
                    <a:gd name="T62" fmla="*/ 93 w 340"/>
                    <a:gd name="T63" fmla="*/ 98 h 810"/>
                    <a:gd name="T64" fmla="*/ 134 w 340"/>
                    <a:gd name="T65" fmla="*/ 0 h 810"/>
                    <a:gd name="T66" fmla="*/ 216 w 340"/>
                    <a:gd name="T67" fmla="*/ 0 h 81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0"/>
                    <a:gd name="T103" fmla="*/ 0 h 810"/>
                    <a:gd name="T104" fmla="*/ 340 w 340"/>
                    <a:gd name="T105" fmla="*/ 810 h 81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0" h="810">
                      <a:moveTo>
                        <a:pt x="216" y="0"/>
                      </a:moveTo>
                      <a:lnTo>
                        <a:pt x="255" y="98"/>
                      </a:lnTo>
                      <a:lnTo>
                        <a:pt x="286" y="189"/>
                      </a:lnTo>
                      <a:lnTo>
                        <a:pt x="309" y="275"/>
                      </a:lnTo>
                      <a:lnTo>
                        <a:pt x="326" y="354"/>
                      </a:lnTo>
                      <a:lnTo>
                        <a:pt x="335" y="426"/>
                      </a:lnTo>
                      <a:lnTo>
                        <a:pt x="339" y="493"/>
                      </a:lnTo>
                      <a:lnTo>
                        <a:pt x="337" y="552"/>
                      </a:lnTo>
                      <a:lnTo>
                        <a:pt x="330" y="606"/>
                      </a:lnTo>
                      <a:lnTo>
                        <a:pt x="319" y="653"/>
                      </a:lnTo>
                      <a:lnTo>
                        <a:pt x="303" y="695"/>
                      </a:lnTo>
                      <a:lnTo>
                        <a:pt x="286" y="730"/>
                      </a:lnTo>
                      <a:lnTo>
                        <a:pt x="265" y="758"/>
                      </a:lnTo>
                      <a:lnTo>
                        <a:pt x="242" y="780"/>
                      </a:lnTo>
                      <a:lnTo>
                        <a:pt x="217" y="795"/>
                      </a:lnTo>
                      <a:lnTo>
                        <a:pt x="191" y="806"/>
                      </a:lnTo>
                      <a:lnTo>
                        <a:pt x="165" y="809"/>
                      </a:lnTo>
                      <a:lnTo>
                        <a:pt x="139" y="806"/>
                      </a:lnTo>
                      <a:lnTo>
                        <a:pt x="114" y="796"/>
                      </a:lnTo>
                      <a:lnTo>
                        <a:pt x="90" y="781"/>
                      </a:lnTo>
                      <a:lnTo>
                        <a:pt x="67" y="759"/>
                      </a:lnTo>
                      <a:lnTo>
                        <a:pt x="47" y="730"/>
                      </a:lnTo>
                      <a:lnTo>
                        <a:pt x="30" y="695"/>
                      </a:lnTo>
                      <a:lnTo>
                        <a:pt x="15" y="655"/>
                      </a:lnTo>
                      <a:lnTo>
                        <a:pt x="5" y="606"/>
                      </a:lnTo>
                      <a:lnTo>
                        <a:pt x="0" y="553"/>
                      </a:lnTo>
                      <a:lnTo>
                        <a:pt x="0" y="494"/>
                      </a:lnTo>
                      <a:lnTo>
                        <a:pt x="4" y="427"/>
                      </a:lnTo>
                      <a:lnTo>
                        <a:pt x="16" y="354"/>
                      </a:lnTo>
                      <a:lnTo>
                        <a:pt x="34" y="275"/>
                      </a:lnTo>
                      <a:lnTo>
                        <a:pt x="59" y="190"/>
                      </a:lnTo>
                      <a:lnTo>
                        <a:pt x="93" y="98"/>
                      </a:lnTo>
                      <a:lnTo>
                        <a:pt x="134" y="0"/>
                      </a:lnTo>
                      <a:lnTo>
                        <a:pt x="216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4" name="Freeform 11"/>
                <p:cNvSpPr>
                  <a:spLocks/>
                </p:cNvSpPr>
                <p:nvPr/>
              </p:nvSpPr>
              <p:spPr bwMode="auto">
                <a:xfrm>
                  <a:off x="2740" y="2142"/>
                  <a:ext cx="782" cy="351"/>
                </a:xfrm>
                <a:custGeom>
                  <a:avLst/>
                  <a:gdLst>
                    <a:gd name="T0" fmla="*/ 0 w 782"/>
                    <a:gd name="T1" fmla="*/ 127 h 351"/>
                    <a:gd name="T2" fmla="*/ 94 w 782"/>
                    <a:gd name="T3" fmla="*/ 86 h 351"/>
                    <a:gd name="T4" fmla="*/ 183 w 782"/>
                    <a:gd name="T5" fmla="*/ 55 h 351"/>
                    <a:gd name="T6" fmla="*/ 265 w 782"/>
                    <a:gd name="T7" fmla="*/ 30 h 351"/>
                    <a:gd name="T8" fmla="*/ 341 w 782"/>
                    <a:gd name="T9" fmla="*/ 14 h 351"/>
                    <a:gd name="T10" fmla="*/ 412 w 782"/>
                    <a:gd name="T11" fmla="*/ 3 h 351"/>
                    <a:gd name="T12" fmla="*/ 475 w 782"/>
                    <a:gd name="T13" fmla="*/ 0 h 351"/>
                    <a:gd name="T14" fmla="*/ 534 w 782"/>
                    <a:gd name="T15" fmla="*/ 1 h 351"/>
                    <a:gd name="T16" fmla="*/ 585 w 782"/>
                    <a:gd name="T17" fmla="*/ 8 h 351"/>
                    <a:gd name="T18" fmla="*/ 631 w 782"/>
                    <a:gd name="T19" fmla="*/ 20 h 351"/>
                    <a:gd name="T20" fmla="*/ 671 w 782"/>
                    <a:gd name="T21" fmla="*/ 35 h 351"/>
                    <a:gd name="T22" fmla="*/ 704 w 782"/>
                    <a:gd name="T23" fmla="*/ 55 h 351"/>
                    <a:gd name="T24" fmla="*/ 733 w 782"/>
                    <a:gd name="T25" fmla="*/ 76 h 351"/>
                    <a:gd name="T26" fmla="*/ 754 w 782"/>
                    <a:gd name="T27" fmla="*/ 100 h 351"/>
                    <a:gd name="T28" fmla="*/ 769 w 782"/>
                    <a:gd name="T29" fmla="*/ 125 h 351"/>
                    <a:gd name="T30" fmla="*/ 778 w 782"/>
                    <a:gd name="T31" fmla="*/ 151 h 351"/>
                    <a:gd name="T32" fmla="*/ 781 w 782"/>
                    <a:gd name="T33" fmla="*/ 179 h 351"/>
                    <a:gd name="T34" fmla="*/ 778 w 782"/>
                    <a:gd name="T35" fmla="*/ 206 h 351"/>
                    <a:gd name="T36" fmla="*/ 769 w 782"/>
                    <a:gd name="T37" fmla="*/ 232 h 351"/>
                    <a:gd name="T38" fmla="*/ 754 w 782"/>
                    <a:gd name="T39" fmla="*/ 256 h 351"/>
                    <a:gd name="T40" fmla="*/ 733 w 782"/>
                    <a:gd name="T41" fmla="*/ 280 h 351"/>
                    <a:gd name="T42" fmla="*/ 705 w 782"/>
                    <a:gd name="T43" fmla="*/ 301 h 351"/>
                    <a:gd name="T44" fmla="*/ 672 w 782"/>
                    <a:gd name="T45" fmla="*/ 320 h 351"/>
                    <a:gd name="T46" fmla="*/ 632 w 782"/>
                    <a:gd name="T47" fmla="*/ 333 h 351"/>
                    <a:gd name="T48" fmla="*/ 586 w 782"/>
                    <a:gd name="T49" fmla="*/ 344 h 351"/>
                    <a:gd name="T50" fmla="*/ 534 w 782"/>
                    <a:gd name="T51" fmla="*/ 349 h 351"/>
                    <a:gd name="T52" fmla="*/ 476 w 782"/>
                    <a:gd name="T53" fmla="*/ 350 h 351"/>
                    <a:gd name="T54" fmla="*/ 412 w 782"/>
                    <a:gd name="T55" fmla="*/ 345 h 351"/>
                    <a:gd name="T56" fmla="*/ 342 w 782"/>
                    <a:gd name="T57" fmla="*/ 333 h 351"/>
                    <a:gd name="T58" fmla="*/ 265 w 782"/>
                    <a:gd name="T59" fmla="*/ 314 h 351"/>
                    <a:gd name="T60" fmla="*/ 183 w 782"/>
                    <a:gd name="T61" fmla="*/ 289 h 351"/>
                    <a:gd name="T62" fmla="*/ 94 w 782"/>
                    <a:gd name="T63" fmla="*/ 254 h 351"/>
                    <a:gd name="T64" fmla="*/ 0 w 782"/>
                    <a:gd name="T65" fmla="*/ 211 h 351"/>
                    <a:gd name="T66" fmla="*/ 0 w 782"/>
                    <a:gd name="T67" fmla="*/ 127 h 3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82"/>
                    <a:gd name="T103" fmla="*/ 0 h 351"/>
                    <a:gd name="T104" fmla="*/ 782 w 782"/>
                    <a:gd name="T105" fmla="*/ 351 h 3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82" h="351">
                      <a:moveTo>
                        <a:pt x="0" y="127"/>
                      </a:moveTo>
                      <a:lnTo>
                        <a:pt x="94" y="86"/>
                      </a:lnTo>
                      <a:lnTo>
                        <a:pt x="183" y="55"/>
                      </a:lnTo>
                      <a:lnTo>
                        <a:pt x="265" y="30"/>
                      </a:lnTo>
                      <a:lnTo>
                        <a:pt x="341" y="14"/>
                      </a:lnTo>
                      <a:lnTo>
                        <a:pt x="412" y="3"/>
                      </a:lnTo>
                      <a:lnTo>
                        <a:pt x="475" y="0"/>
                      </a:lnTo>
                      <a:lnTo>
                        <a:pt x="534" y="1"/>
                      </a:lnTo>
                      <a:lnTo>
                        <a:pt x="585" y="8"/>
                      </a:lnTo>
                      <a:lnTo>
                        <a:pt x="631" y="20"/>
                      </a:lnTo>
                      <a:lnTo>
                        <a:pt x="671" y="35"/>
                      </a:lnTo>
                      <a:lnTo>
                        <a:pt x="704" y="55"/>
                      </a:lnTo>
                      <a:lnTo>
                        <a:pt x="733" y="76"/>
                      </a:lnTo>
                      <a:lnTo>
                        <a:pt x="754" y="100"/>
                      </a:lnTo>
                      <a:lnTo>
                        <a:pt x="769" y="125"/>
                      </a:lnTo>
                      <a:lnTo>
                        <a:pt x="778" y="151"/>
                      </a:lnTo>
                      <a:lnTo>
                        <a:pt x="781" y="179"/>
                      </a:lnTo>
                      <a:lnTo>
                        <a:pt x="778" y="206"/>
                      </a:lnTo>
                      <a:lnTo>
                        <a:pt x="769" y="232"/>
                      </a:lnTo>
                      <a:lnTo>
                        <a:pt x="754" y="256"/>
                      </a:lnTo>
                      <a:lnTo>
                        <a:pt x="733" y="280"/>
                      </a:lnTo>
                      <a:lnTo>
                        <a:pt x="705" y="301"/>
                      </a:lnTo>
                      <a:lnTo>
                        <a:pt x="672" y="320"/>
                      </a:lnTo>
                      <a:lnTo>
                        <a:pt x="632" y="333"/>
                      </a:lnTo>
                      <a:lnTo>
                        <a:pt x="586" y="344"/>
                      </a:lnTo>
                      <a:lnTo>
                        <a:pt x="534" y="349"/>
                      </a:lnTo>
                      <a:lnTo>
                        <a:pt x="476" y="350"/>
                      </a:lnTo>
                      <a:lnTo>
                        <a:pt x="412" y="345"/>
                      </a:lnTo>
                      <a:lnTo>
                        <a:pt x="342" y="333"/>
                      </a:lnTo>
                      <a:lnTo>
                        <a:pt x="265" y="314"/>
                      </a:lnTo>
                      <a:lnTo>
                        <a:pt x="183" y="289"/>
                      </a:lnTo>
                      <a:lnTo>
                        <a:pt x="94" y="254"/>
                      </a:lnTo>
                      <a:lnTo>
                        <a:pt x="0" y="211"/>
                      </a:lnTo>
                      <a:lnTo>
                        <a:pt x="0" y="127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5" name="Freeform 12"/>
                <p:cNvSpPr>
                  <a:spLocks/>
                </p:cNvSpPr>
                <p:nvPr/>
              </p:nvSpPr>
              <p:spPr bwMode="auto">
                <a:xfrm>
                  <a:off x="1766" y="2145"/>
                  <a:ext cx="784" cy="350"/>
                </a:xfrm>
                <a:custGeom>
                  <a:avLst/>
                  <a:gdLst>
                    <a:gd name="T0" fmla="*/ 783 w 784"/>
                    <a:gd name="T1" fmla="*/ 223 h 350"/>
                    <a:gd name="T2" fmla="*/ 688 w 784"/>
                    <a:gd name="T3" fmla="*/ 262 h 350"/>
                    <a:gd name="T4" fmla="*/ 599 w 784"/>
                    <a:gd name="T5" fmla="*/ 295 h 350"/>
                    <a:gd name="T6" fmla="*/ 517 w 784"/>
                    <a:gd name="T7" fmla="*/ 319 h 350"/>
                    <a:gd name="T8" fmla="*/ 441 w 784"/>
                    <a:gd name="T9" fmla="*/ 335 h 350"/>
                    <a:gd name="T10" fmla="*/ 370 w 784"/>
                    <a:gd name="T11" fmla="*/ 345 h 350"/>
                    <a:gd name="T12" fmla="*/ 306 w 784"/>
                    <a:gd name="T13" fmla="*/ 349 h 350"/>
                    <a:gd name="T14" fmla="*/ 248 w 784"/>
                    <a:gd name="T15" fmla="*/ 346 h 350"/>
                    <a:gd name="T16" fmla="*/ 196 w 784"/>
                    <a:gd name="T17" fmla="*/ 340 h 350"/>
                    <a:gd name="T18" fmla="*/ 151 w 784"/>
                    <a:gd name="T19" fmla="*/ 328 h 350"/>
                    <a:gd name="T20" fmla="*/ 110 w 784"/>
                    <a:gd name="T21" fmla="*/ 312 h 350"/>
                    <a:gd name="T22" fmla="*/ 77 w 784"/>
                    <a:gd name="T23" fmla="*/ 294 h 350"/>
                    <a:gd name="T24" fmla="*/ 48 w 784"/>
                    <a:gd name="T25" fmla="*/ 273 h 350"/>
                    <a:gd name="T26" fmla="*/ 27 w 784"/>
                    <a:gd name="T27" fmla="*/ 249 h 350"/>
                    <a:gd name="T28" fmla="*/ 12 w 784"/>
                    <a:gd name="T29" fmla="*/ 224 h 350"/>
                    <a:gd name="T30" fmla="*/ 3 w 784"/>
                    <a:gd name="T31" fmla="*/ 197 h 350"/>
                    <a:gd name="T32" fmla="*/ 0 w 784"/>
                    <a:gd name="T33" fmla="*/ 170 h 350"/>
                    <a:gd name="T34" fmla="*/ 3 w 784"/>
                    <a:gd name="T35" fmla="*/ 143 h 350"/>
                    <a:gd name="T36" fmla="*/ 12 w 784"/>
                    <a:gd name="T37" fmla="*/ 117 h 350"/>
                    <a:gd name="T38" fmla="*/ 27 w 784"/>
                    <a:gd name="T39" fmla="*/ 93 h 350"/>
                    <a:gd name="T40" fmla="*/ 48 w 784"/>
                    <a:gd name="T41" fmla="*/ 70 h 350"/>
                    <a:gd name="T42" fmla="*/ 76 w 784"/>
                    <a:gd name="T43" fmla="*/ 49 h 350"/>
                    <a:gd name="T44" fmla="*/ 109 w 784"/>
                    <a:gd name="T45" fmla="*/ 30 h 350"/>
                    <a:gd name="T46" fmla="*/ 150 w 784"/>
                    <a:gd name="T47" fmla="*/ 17 h 350"/>
                    <a:gd name="T48" fmla="*/ 196 w 784"/>
                    <a:gd name="T49" fmla="*/ 6 h 350"/>
                    <a:gd name="T50" fmla="*/ 248 w 784"/>
                    <a:gd name="T51" fmla="*/ 0 h 350"/>
                    <a:gd name="T52" fmla="*/ 305 w 784"/>
                    <a:gd name="T53" fmla="*/ 0 h 350"/>
                    <a:gd name="T54" fmla="*/ 370 w 784"/>
                    <a:gd name="T55" fmla="*/ 5 h 350"/>
                    <a:gd name="T56" fmla="*/ 439 w 784"/>
                    <a:gd name="T57" fmla="*/ 17 h 350"/>
                    <a:gd name="T58" fmla="*/ 516 w 784"/>
                    <a:gd name="T59" fmla="*/ 36 h 350"/>
                    <a:gd name="T60" fmla="*/ 599 w 784"/>
                    <a:gd name="T61" fmla="*/ 61 h 350"/>
                    <a:gd name="T62" fmla="*/ 688 w 784"/>
                    <a:gd name="T63" fmla="*/ 95 h 350"/>
                    <a:gd name="T64" fmla="*/ 783 w 784"/>
                    <a:gd name="T65" fmla="*/ 138 h 350"/>
                    <a:gd name="T66" fmla="*/ 783 w 784"/>
                    <a:gd name="T67" fmla="*/ 223 h 35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84"/>
                    <a:gd name="T103" fmla="*/ 0 h 350"/>
                    <a:gd name="T104" fmla="*/ 784 w 784"/>
                    <a:gd name="T105" fmla="*/ 350 h 35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84" h="350">
                      <a:moveTo>
                        <a:pt x="783" y="223"/>
                      </a:moveTo>
                      <a:lnTo>
                        <a:pt x="688" y="262"/>
                      </a:lnTo>
                      <a:lnTo>
                        <a:pt x="599" y="295"/>
                      </a:lnTo>
                      <a:lnTo>
                        <a:pt x="517" y="319"/>
                      </a:lnTo>
                      <a:lnTo>
                        <a:pt x="441" y="335"/>
                      </a:lnTo>
                      <a:lnTo>
                        <a:pt x="370" y="345"/>
                      </a:lnTo>
                      <a:lnTo>
                        <a:pt x="306" y="349"/>
                      </a:lnTo>
                      <a:lnTo>
                        <a:pt x="248" y="346"/>
                      </a:lnTo>
                      <a:lnTo>
                        <a:pt x="196" y="340"/>
                      </a:lnTo>
                      <a:lnTo>
                        <a:pt x="151" y="328"/>
                      </a:lnTo>
                      <a:lnTo>
                        <a:pt x="110" y="312"/>
                      </a:lnTo>
                      <a:lnTo>
                        <a:pt x="77" y="294"/>
                      </a:lnTo>
                      <a:lnTo>
                        <a:pt x="48" y="273"/>
                      </a:lnTo>
                      <a:lnTo>
                        <a:pt x="27" y="249"/>
                      </a:lnTo>
                      <a:lnTo>
                        <a:pt x="12" y="224"/>
                      </a:lnTo>
                      <a:lnTo>
                        <a:pt x="3" y="197"/>
                      </a:lnTo>
                      <a:lnTo>
                        <a:pt x="0" y="170"/>
                      </a:lnTo>
                      <a:lnTo>
                        <a:pt x="3" y="143"/>
                      </a:lnTo>
                      <a:lnTo>
                        <a:pt x="12" y="117"/>
                      </a:lnTo>
                      <a:lnTo>
                        <a:pt x="27" y="93"/>
                      </a:lnTo>
                      <a:lnTo>
                        <a:pt x="48" y="70"/>
                      </a:lnTo>
                      <a:lnTo>
                        <a:pt x="76" y="49"/>
                      </a:lnTo>
                      <a:lnTo>
                        <a:pt x="109" y="30"/>
                      </a:lnTo>
                      <a:lnTo>
                        <a:pt x="150" y="17"/>
                      </a:lnTo>
                      <a:lnTo>
                        <a:pt x="196" y="6"/>
                      </a:lnTo>
                      <a:lnTo>
                        <a:pt x="248" y="0"/>
                      </a:lnTo>
                      <a:lnTo>
                        <a:pt x="305" y="0"/>
                      </a:lnTo>
                      <a:lnTo>
                        <a:pt x="370" y="5"/>
                      </a:lnTo>
                      <a:lnTo>
                        <a:pt x="439" y="17"/>
                      </a:lnTo>
                      <a:lnTo>
                        <a:pt x="516" y="36"/>
                      </a:lnTo>
                      <a:lnTo>
                        <a:pt x="599" y="61"/>
                      </a:lnTo>
                      <a:lnTo>
                        <a:pt x="688" y="95"/>
                      </a:lnTo>
                      <a:lnTo>
                        <a:pt x="783" y="138"/>
                      </a:lnTo>
                      <a:lnTo>
                        <a:pt x="783" y="223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6" name="Freeform 13"/>
                <p:cNvSpPr>
                  <a:spLocks/>
                </p:cNvSpPr>
                <p:nvPr/>
              </p:nvSpPr>
              <p:spPr bwMode="auto">
                <a:xfrm>
                  <a:off x="1996" y="1633"/>
                  <a:ext cx="611" cy="646"/>
                </a:xfrm>
                <a:custGeom>
                  <a:avLst/>
                  <a:gdLst>
                    <a:gd name="T0" fmla="*/ 552 w 611"/>
                    <a:gd name="T1" fmla="*/ 645 h 646"/>
                    <a:gd name="T2" fmla="*/ 458 w 611"/>
                    <a:gd name="T3" fmla="*/ 604 h 646"/>
                    <a:gd name="T4" fmla="*/ 373 w 611"/>
                    <a:gd name="T5" fmla="*/ 562 h 646"/>
                    <a:gd name="T6" fmla="*/ 299 w 611"/>
                    <a:gd name="T7" fmla="*/ 519 h 646"/>
                    <a:gd name="T8" fmla="*/ 234 w 611"/>
                    <a:gd name="T9" fmla="*/ 475 h 646"/>
                    <a:gd name="T10" fmla="*/ 177 w 611"/>
                    <a:gd name="T11" fmla="*/ 430 h 646"/>
                    <a:gd name="T12" fmla="*/ 130 w 611"/>
                    <a:gd name="T13" fmla="*/ 386 h 646"/>
                    <a:gd name="T14" fmla="*/ 90 w 611"/>
                    <a:gd name="T15" fmla="*/ 342 h 646"/>
                    <a:gd name="T16" fmla="*/ 58 w 611"/>
                    <a:gd name="T17" fmla="*/ 299 h 646"/>
                    <a:gd name="T18" fmla="*/ 33 w 611"/>
                    <a:gd name="T19" fmla="*/ 257 h 646"/>
                    <a:gd name="T20" fmla="*/ 16 w 611"/>
                    <a:gd name="T21" fmla="*/ 217 h 646"/>
                    <a:gd name="T22" fmla="*/ 5 w 611"/>
                    <a:gd name="T23" fmla="*/ 180 h 646"/>
                    <a:gd name="T24" fmla="*/ 0 w 611"/>
                    <a:gd name="T25" fmla="*/ 144 h 646"/>
                    <a:gd name="T26" fmla="*/ 1 w 611"/>
                    <a:gd name="T27" fmla="*/ 112 h 646"/>
                    <a:gd name="T28" fmla="*/ 8 w 611"/>
                    <a:gd name="T29" fmla="*/ 83 h 646"/>
                    <a:gd name="T30" fmla="*/ 19 w 611"/>
                    <a:gd name="T31" fmla="*/ 57 h 646"/>
                    <a:gd name="T32" fmla="*/ 35 w 611"/>
                    <a:gd name="T33" fmla="*/ 37 h 646"/>
                    <a:gd name="T34" fmla="*/ 55 w 611"/>
                    <a:gd name="T35" fmla="*/ 20 h 646"/>
                    <a:gd name="T36" fmla="*/ 80 w 611"/>
                    <a:gd name="T37" fmla="*/ 7 h 646"/>
                    <a:gd name="T38" fmla="*/ 107 w 611"/>
                    <a:gd name="T39" fmla="*/ 1 h 646"/>
                    <a:gd name="T40" fmla="*/ 138 w 611"/>
                    <a:gd name="T41" fmla="*/ 0 h 646"/>
                    <a:gd name="T42" fmla="*/ 171 w 611"/>
                    <a:gd name="T43" fmla="*/ 6 h 646"/>
                    <a:gd name="T44" fmla="*/ 208 w 611"/>
                    <a:gd name="T45" fmla="*/ 18 h 646"/>
                    <a:gd name="T46" fmla="*/ 246 w 611"/>
                    <a:gd name="T47" fmla="*/ 37 h 646"/>
                    <a:gd name="T48" fmla="*/ 285 w 611"/>
                    <a:gd name="T49" fmla="*/ 63 h 646"/>
                    <a:gd name="T50" fmla="*/ 326 w 611"/>
                    <a:gd name="T51" fmla="*/ 97 h 646"/>
                    <a:gd name="T52" fmla="*/ 367 w 611"/>
                    <a:gd name="T53" fmla="*/ 139 h 646"/>
                    <a:gd name="T54" fmla="*/ 408 w 611"/>
                    <a:gd name="T55" fmla="*/ 190 h 646"/>
                    <a:gd name="T56" fmla="*/ 451 w 611"/>
                    <a:gd name="T57" fmla="*/ 250 h 646"/>
                    <a:gd name="T58" fmla="*/ 491 w 611"/>
                    <a:gd name="T59" fmla="*/ 319 h 646"/>
                    <a:gd name="T60" fmla="*/ 532 w 611"/>
                    <a:gd name="T61" fmla="*/ 397 h 646"/>
                    <a:gd name="T62" fmla="*/ 572 w 611"/>
                    <a:gd name="T63" fmla="*/ 486 h 646"/>
                    <a:gd name="T64" fmla="*/ 610 w 611"/>
                    <a:gd name="T65" fmla="*/ 586 h 646"/>
                    <a:gd name="T66" fmla="*/ 552 w 611"/>
                    <a:gd name="T67" fmla="*/ 645 h 64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11"/>
                    <a:gd name="T103" fmla="*/ 0 h 646"/>
                    <a:gd name="T104" fmla="*/ 611 w 611"/>
                    <a:gd name="T105" fmla="*/ 646 h 64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11" h="646">
                      <a:moveTo>
                        <a:pt x="552" y="645"/>
                      </a:moveTo>
                      <a:lnTo>
                        <a:pt x="458" y="604"/>
                      </a:lnTo>
                      <a:lnTo>
                        <a:pt x="373" y="562"/>
                      </a:lnTo>
                      <a:lnTo>
                        <a:pt x="299" y="519"/>
                      </a:lnTo>
                      <a:lnTo>
                        <a:pt x="234" y="475"/>
                      </a:lnTo>
                      <a:lnTo>
                        <a:pt x="177" y="430"/>
                      </a:lnTo>
                      <a:lnTo>
                        <a:pt x="130" y="386"/>
                      </a:lnTo>
                      <a:lnTo>
                        <a:pt x="90" y="342"/>
                      </a:lnTo>
                      <a:lnTo>
                        <a:pt x="58" y="299"/>
                      </a:lnTo>
                      <a:lnTo>
                        <a:pt x="33" y="257"/>
                      </a:lnTo>
                      <a:lnTo>
                        <a:pt x="16" y="217"/>
                      </a:lnTo>
                      <a:lnTo>
                        <a:pt x="5" y="180"/>
                      </a:lnTo>
                      <a:lnTo>
                        <a:pt x="0" y="144"/>
                      </a:lnTo>
                      <a:lnTo>
                        <a:pt x="1" y="112"/>
                      </a:lnTo>
                      <a:lnTo>
                        <a:pt x="8" y="83"/>
                      </a:lnTo>
                      <a:lnTo>
                        <a:pt x="19" y="57"/>
                      </a:lnTo>
                      <a:lnTo>
                        <a:pt x="35" y="37"/>
                      </a:lnTo>
                      <a:lnTo>
                        <a:pt x="55" y="20"/>
                      </a:lnTo>
                      <a:lnTo>
                        <a:pt x="80" y="7"/>
                      </a:lnTo>
                      <a:lnTo>
                        <a:pt x="107" y="1"/>
                      </a:lnTo>
                      <a:lnTo>
                        <a:pt x="138" y="0"/>
                      </a:lnTo>
                      <a:lnTo>
                        <a:pt x="171" y="6"/>
                      </a:lnTo>
                      <a:lnTo>
                        <a:pt x="208" y="18"/>
                      </a:lnTo>
                      <a:lnTo>
                        <a:pt x="246" y="37"/>
                      </a:lnTo>
                      <a:lnTo>
                        <a:pt x="285" y="63"/>
                      </a:lnTo>
                      <a:lnTo>
                        <a:pt x="326" y="97"/>
                      </a:lnTo>
                      <a:lnTo>
                        <a:pt x="367" y="139"/>
                      </a:lnTo>
                      <a:lnTo>
                        <a:pt x="408" y="190"/>
                      </a:lnTo>
                      <a:lnTo>
                        <a:pt x="451" y="250"/>
                      </a:lnTo>
                      <a:lnTo>
                        <a:pt x="491" y="319"/>
                      </a:lnTo>
                      <a:lnTo>
                        <a:pt x="532" y="397"/>
                      </a:lnTo>
                      <a:lnTo>
                        <a:pt x="572" y="486"/>
                      </a:lnTo>
                      <a:lnTo>
                        <a:pt x="610" y="586"/>
                      </a:lnTo>
                      <a:lnTo>
                        <a:pt x="552" y="645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7" name="Freeform 14"/>
                <p:cNvSpPr>
                  <a:spLocks/>
                </p:cNvSpPr>
                <p:nvPr/>
              </p:nvSpPr>
              <p:spPr bwMode="auto">
                <a:xfrm>
                  <a:off x="1978" y="2392"/>
                  <a:ext cx="622" cy="630"/>
                </a:xfrm>
                <a:custGeom>
                  <a:avLst/>
                  <a:gdLst>
                    <a:gd name="T0" fmla="*/ 621 w 622"/>
                    <a:gd name="T1" fmla="*/ 59 h 630"/>
                    <a:gd name="T2" fmla="*/ 582 w 622"/>
                    <a:gd name="T3" fmla="*/ 157 h 630"/>
                    <a:gd name="T4" fmla="*/ 541 w 622"/>
                    <a:gd name="T5" fmla="*/ 243 h 630"/>
                    <a:gd name="T6" fmla="*/ 499 w 622"/>
                    <a:gd name="T7" fmla="*/ 320 h 630"/>
                    <a:gd name="T8" fmla="*/ 457 w 622"/>
                    <a:gd name="T9" fmla="*/ 388 h 630"/>
                    <a:gd name="T10" fmla="*/ 413 w 622"/>
                    <a:gd name="T11" fmla="*/ 446 h 630"/>
                    <a:gd name="T12" fmla="*/ 371 w 622"/>
                    <a:gd name="T13" fmla="*/ 495 h 630"/>
                    <a:gd name="T14" fmla="*/ 329 w 622"/>
                    <a:gd name="T15" fmla="*/ 536 h 630"/>
                    <a:gd name="T16" fmla="*/ 287 w 622"/>
                    <a:gd name="T17" fmla="*/ 569 h 630"/>
                    <a:gd name="T18" fmla="*/ 247 w 622"/>
                    <a:gd name="T19" fmla="*/ 595 h 630"/>
                    <a:gd name="T20" fmla="*/ 209 w 622"/>
                    <a:gd name="T21" fmla="*/ 612 h 630"/>
                    <a:gd name="T22" fmla="*/ 172 w 622"/>
                    <a:gd name="T23" fmla="*/ 624 h 630"/>
                    <a:gd name="T24" fmla="*/ 138 w 622"/>
                    <a:gd name="T25" fmla="*/ 629 h 630"/>
                    <a:gd name="T26" fmla="*/ 107 w 622"/>
                    <a:gd name="T27" fmla="*/ 628 h 630"/>
                    <a:gd name="T28" fmla="*/ 79 w 622"/>
                    <a:gd name="T29" fmla="*/ 622 h 630"/>
                    <a:gd name="T30" fmla="*/ 54 w 622"/>
                    <a:gd name="T31" fmla="*/ 610 h 630"/>
                    <a:gd name="T32" fmla="*/ 34 w 622"/>
                    <a:gd name="T33" fmla="*/ 593 h 630"/>
                    <a:gd name="T34" fmla="*/ 18 w 622"/>
                    <a:gd name="T35" fmla="*/ 572 h 630"/>
                    <a:gd name="T36" fmla="*/ 7 w 622"/>
                    <a:gd name="T37" fmla="*/ 547 h 630"/>
                    <a:gd name="T38" fmla="*/ 1 w 622"/>
                    <a:gd name="T39" fmla="*/ 518 h 630"/>
                    <a:gd name="T40" fmla="*/ 0 w 622"/>
                    <a:gd name="T41" fmla="*/ 487 h 630"/>
                    <a:gd name="T42" fmla="*/ 5 w 622"/>
                    <a:gd name="T43" fmla="*/ 451 h 630"/>
                    <a:gd name="T44" fmla="*/ 16 w 622"/>
                    <a:gd name="T45" fmla="*/ 415 h 630"/>
                    <a:gd name="T46" fmla="*/ 34 w 622"/>
                    <a:gd name="T47" fmla="*/ 375 h 630"/>
                    <a:gd name="T48" fmla="*/ 59 w 622"/>
                    <a:gd name="T49" fmla="*/ 336 h 630"/>
                    <a:gd name="T50" fmla="*/ 93 w 622"/>
                    <a:gd name="T51" fmla="*/ 293 h 630"/>
                    <a:gd name="T52" fmla="*/ 133 w 622"/>
                    <a:gd name="T53" fmla="*/ 251 h 630"/>
                    <a:gd name="T54" fmla="*/ 182 w 622"/>
                    <a:gd name="T55" fmla="*/ 208 h 630"/>
                    <a:gd name="T56" fmla="*/ 240 w 622"/>
                    <a:gd name="T57" fmla="*/ 164 h 630"/>
                    <a:gd name="T58" fmla="*/ 305 w 622"/>
                    <a:gd name="T59" fmla="*/ 122 h 630"/>
                    <a:gd name="T60" fmla="*/ 382 w 622"/>
                    <a:gd name="T61" fmla="*/ 80 h 630"/>
                    <a:gd name="T62" fmla="*/ 468 w 622"/>
                    <a:gd name="T63" fmla="*/ 40 h 630"/>
                    <a:gd name="T64" fmla="*/ 564 w 622"/>
                    <a:gd name="T65" fmla="*/ 0 h 630"/>
                    <a:gd name="T66" fmla="*/ 621 w 622"/>
                    <a:gd name="T67" fmla="*/ 59 h 63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22"/>
                    <a:gd name="T103" fmla="*/ 0 h 630"/>
                    <a:gd name="T104" fmla="*/ 622 w 622"/>
                    <a:gd name="T105" fmla="*/ 630 h 63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22" h="630">
                      <a:moveTo>
                        <a:pt x="621" y="59"/>
                      </a:moveTo>
                      <a:lnTo>
                        <a:pt x="582" y="157"/>
                      </a:lnTo>
                      <a:lnTo>
                        <a:pt x="541" y="243"/>
                      </a:lnTo>
                      <a:lnTo>
                        <a:pt x="499" y="320"/>
                      </a:lnTo>
                      <a:lnTo>
                        <a:pt x="457" y="388"/>
                      </a:lnTo>
                      <a:lnTo>
                        <a:pt x="413" y="446"/>
                      </a:lnTo>
                      <a:lnTo>
                        <a:pt x="371" y="495"/>
                      </a:lnTo>
                      <a:lnTo>
                        <a:pt x="329" y="536"/>
                      </a:lnTo>
                      <a:lnTo>
                        <a:pt x="287" y="569"/>
                      </a:lnTo>
                      <a:lnTo>
                        <a:pt x="247" y="595"/>
                      </a:lnTo>
                      <a:lnTo>
                        <a:pt x="209" y="612"/>
                      </a:lnTo>
                      <a:lnTo>
                        <a:pt x="172" y="624"/>
                      </a:lnTo>
                      <a:lnTo>
                        <a:pt x="138" y="629"/>
                      </a:lnTo>
                      <a:lnTo>
                        <a:pt x="107" y="628"/>
                      </a:lnTo>
                      <a:lnTo>
                        <a:pt x="79" y="622"/>
                      </a:lnTo>
                      <a:lnTo>
                        <a:pt x="54" y="610"/>
                      </a:lnTo>
                      <a:lnTo>
                        <a:pt x="34" y="593"/>
                      </a:lnTo>
                      <a:lnTo>
                        <a:pt x="18" y="572"/>
                      </a:lnTo>
                      <a:lnTo>
                        <a:pt x="7" y="547"/>
                      </a:lnTo>
                      <a:lnTo>
                        <a:pt x="1" y="518"/>
                      </a:lnTo>
                      <a:lnTo>
                        <a:pt x="0" y="487"/>
                      </a:lnTo>
                      <a:lnTo>
                        <a:pt x="5" y="451"/>
                      </a:lnTo>
                      <a:lnTo>
                        <a:pt x="16" y="415"/>
                      </a:lnTo>
                      <a:lnTo>
                        <a:pt x="34" y="375"/>
                      </a:lnTo>
                      <a:lnTo>
                        <a:pt x="59" y="336"/>
                      </a:lnTo>
                      <a:lnTo>
                        <a:pt x="93" y="293"/>
                      </a:lnTo>
                      <a:lnTo>
                        <a:pt x="133" y="251"/>
                      </a:lnTo>
                      <a:lnTo>
                        <a:pt x="182" y="208"/>
                      </a:lnTo>
                      <a:lnTo>
                        <a:pt x="240" y="164"/>
                      </a:lnTo>
                      <a:lnTo>
                        <a:pt x="305" y="122"/>
                      </a:lnTo>
                      <a:lnTo>
                        <a:pt x="382" y="80"/>
                      </a:lnTo>
                      <a:lnTo>
                        <a:pt x="468" y="40"/>
                      </a:lnTo>
                      <a:lnTo>
                        <a:pt x="564" y="0"/>
                      </a:lnTo>
                      <a:lnTo>
                        <a:pt x="621" y="59"/>
                      </a:lnTo>
                    </a:path>
                  </a:pathLst>
                </a:custGeom>
                <a:gradFill rotWithShape="0">
                  <a:gsLst>
                    <a:gs pos="0">
                      <a:srgbClr val="A50000"/>
                    </a:gs>
                    <a:gs pos="100000">
                      <a:srgbClr val="B80000"/>
                    </a:gs>
                  </a:gsLst>
                  <a:lin ang="189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8" name="Freeform 15"/>
                <p:cNvSpPr>
                  <a:spLocks/>
                </p:cNvSpPr>
                <p:nvPr/>
              </p:nvSpPr>
              <p:spPr bwMode="auto">
                <a:xfrm>
                  <a:off x="2451" y="2122"/>
                  <a:ext cx="378" cy="385"/>
                </a:xfrm>
                <a:custGeom>
                  <a:avLst/>
                  <a:gdLst>
                    <a:gd name="T0" fmla="*/ 217 w 378"/>
                    <a:gd name="T1" fmla="*/ 1 h 385"/>
                    <a:gd name="T2" fmla="*/ 253 w 378"/>
                    <a:gd name="T3" fmla="*/ 11 h 385"/>
                    <a:gd name="T4" fmla="*/ 286 w 378"/>
                    <a:gd name="T5" fmla="*/ 27 h 385"/>
                    <a:gd name="T6" fmla="*/ 315 w 378"/>
                    <a:gd name="T7" fmla="*/ 49 h 385"/>
                    <a:gd name="T8" fmla="*/ 339 w 378"/>
                    <a:gd name="T9" fmla="*/ 77 h 385"/>
                    <a:gd name="T10" fmla="*/ 358 w 378"/>
                    <a:gd name="T11" fmla="*/ 108 h 385"/>
                    <a:gd name="T12" fmla="*/ 371 w 378"/>
                    <a:gd name="T13" fmla="*/ 143 h 385"/>
                    <a:gd name="T14" fmla="*/ 377 w 378"/>
                    <a:gd name="T15" fmla="*/ 181 h 385"/>
                    <a:gd name="T16" fmla="*/ 375 w 378"/>
                    <a:gd name="T17" fmla="*/ 220 h 385"/>
                    <a:gd name="T18" fmla="*/ 366 w 378"/>
                    <a:gd name="T19" fmla="*/ 257 h 385"/>
                    <a:gd name="T20" fmla="*/ 350 w 378"/>
                    <a:gd name="T21" fmla="*/ 291 h 385"/>
                    <a:gd name="T22" fmla="*/ 328 w 378"/>
                    <a:gd name="T23" fmla="*/ 321 h 385"/>
                    <a:gd name="T24" fmla="*/ 301 w 378"/>
                    <a:gd name="T25" fmla="*/ 345 h 385"/>
                    <a:gd name="T26" fmla="*/ 271 w 378"/>
                    <a:gd name="T27" fmla="*/ 365 h 385"/>
                    <a:gd name="T28" fmla="*/ 236 w 378"/>
                    <a:gd name="T29" fmla="*/ 378 h 385"/>
                    <a:gd name="T30" fmla="*/ 199 w 378"/>
                    <a:gd name="T31" fmla="*/ 384 h 385"/>
                    <a:gd name="T32" fmla="*/ 161 w 378"/>
                    <a:gd name="T33" fmla="*/ 382 h 385"/>
                    <a:gd name="T34" fmla="*/ 125 w 378"/>
                    <a:gd name="T35" fmla="*/ 373 h 385"/>
                    <a:gd name="T36" fmla="*/ 91 w 378"/>
                    <a:gd name="T37" fmla="*/ 356 h 385"/>
                    <a:gd name="T38" fmla="*/ 63 w 378"/>
                    <a:gd name="T39" fmla="*/ 334 h 385"/>
                    <a:gd name="T40" fmla="*/ 38 w 378"/>
                    <a:gd name="T41" fmla="*/ 307 h 385"/>
                    <a:gd name="T42" fmla="*/ 19 w 378"/>
                    <a:gd name="T43" fmla="*/ 276 h 385"/>
                    <a:gd name="T44" fmla="*/ 6 w 378"/>
                    <a:gd name="T45" fmla="*/ 240 h 385"/>
                    <a:gd name="T46" fmla="*/ 0 w 378"/>
                    <a:gd name="T47" fmla="*/ 202 h 385"/>
                    <a:gd name="T48" fmla="*/ 3 w 378"/>
                    <a:gd name="T49" fmla="*/ 163 h 385"/>
                    <a:gd name="T50" fmla="*/ 12 w 378"/>
                    <a:gd name="T51" fmla="*/ 127 h 385"/>
                    <a:gd name="T52" fmla="*/ 28 w 378"/>
                    <a:gd name="T53" fmla="*/ 92 h 385"/>
                    <a:gd name="T54" fmla="*/ 50 w 378"/>
                    <a:gd name="T55" fmla="*/ 62 h 385"/>
                    <a:gd name="T56" fmla="*/ 76 w 378"/>
                    <a:gd name="T57" fmla="*/ 38 h 385"/>
                    <a:gd name="T58" fmla="*/ 107 w 378"/>
                    <a:gd name="T59" fmla="*/ 18 h 385"/>
                    <a:gd name="T60" fmla="*/ 142 w 378"/>
                    <a:gd name="T61" fmla="*/ 6 h 385"/>
                    <a:gd name="T62" fmla="*/ 179 w 378"/>
                    <a:gd name="T63" fmla="*/ 0 h 38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78"/>
                    <a:gd name="T97" fmla="*/ 0 h 385"/>
                    <a:gd name="T98" fmla="*/ 378 w 378"/>
                    <a:gd name="T99" fmla="*/ 385 h 38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78" h="385">
                      <a:moveTo>
                        <a:pt x="198" y="0"/>
                      </a:moveTo>
                      <a:lnTo>
                        <a:pt x="217" y="1"/>
                      </a:lnTo>
                      <a:lnTo>
                        <a:pt x="236" y="5"/>
                      </a:lnTo>
                      <a:lnTo>
                        <a:pt x="253" y="11"/>
                      </a:lnTo>
                      <a:lnTo>
                        <a:pt x="270" y="18"/>
                      </a:lnTo>
                      <a:lnTo>
                        <a:pt x="286" y="27"/>
                      </a:lnTo>
                      <a:lnTo>
                        <a:pt x="301" y="38"/>
                      </a:lnTo>
                      <a:lnTo>
                        <a:pt x="315" y="49"/>
                      </a:lnTo>
                      <a:lnTo>
                        <a:pt x="328" y="62"/>
                      </a:lnTo>
                      <a:lnTo>
                        <a:pt x="339" y="77"/>
                      </a:lnTo>
                      <a:lnTo>
                        <a:pt x="349" y="92"/>
                      </a:lnTo>
                      <a:lnTo>
                        <a:pt x="358" y="108"/>
                      </a:lnTo>
                      <a:lnTo>
                        <a:pt x="365" y="126"/>
                      </a:lnTo>
                      <a:lnTo>
                        <a:pt x="371" y="143"/>
                      </a:lnTo>
                      <a:lnTo>
                        <a:pt x="375" y="161"/>
                      </a:lnTo>
                      <a:lnTo>
                        <a:pt x="377" y="181"/>
                      </a:lnTo>
                      <a:lnTo>
                        <a:pt x="377" y="200"/>
                      </a:lnTo>
                      <a:lnTo>
                        <a:pt x="375" y="220"/>
                      </a:lnTo>
                      <a:lnTo>
                        <a:pt x="371" y="239"/>
                      </a:lnTo>
                      <a:lnTo>
                        <a:pt x="366" y="257"/>
                      </a:lnTo>
                      <a:lnTo>
                        <a:pt x="358" y="275"/>
                      </a:lnTo>
                      <a:lnTo>
                        <a:pt x="350" y="291"/>
                      </a:lnTo>
                      <a:lnTo>
                        <a:pt x="340" y="306"/>
                      </a:lnTo>
                      <a:lnTo>
                        <a:pt x="328" y="321"/>
                      </a:lnTo>
                      <a:lnTo>
                        <a:pt x="316" y="334"/>
                      </a:lnTo>
                      <a:lnTo>
                        <a:pt x="301" y="345"/>
                      </a:lnTo>
                      <a:lnTo>
                        <a:pt x="287" y="355"/>
                      </a:lnTo>
                      <a:lnTo>
                        <a:pt x="271" y="365"/>
                      </a:lnTo>
                      <a:lnTo>
                        <a:pt x="254" y="372"/>
                      </a:lnTo>
                      <a:lnTo>
                        <a:pt x="236" y="378"/>
                      </a:lnTo>
                      <a:lnTo>
                        <a:pt x="218" y="382"/>
                      </a:lnTo>
                      <a:lnTo>
                        <a:pt x="199" y="384"/>
                      </a:lnTo>
                      <a:lnTo>
                        <a:pt x="180" y="384"/>
                      </a:lnTo>
                      <a:lnTo>
                        <a:pt x="161" y="382"/>
                      </a:lnTo>
                      <a:lnTo>
                        <a:pt x="142" y="378"/>
                      </a:lnTo>
                      <a:lnTo>
                        <a:pt x="125" y="373"/>
                      </a:lnTo>
                      <a:lnTo>
                        <a:pt x="108" y="366"/>
                      </a:lnTo>
                      <a:lnTo>
                        <a:pt x="91" y="356"/>
                      </a:lnTo>
                      <a:lnTo>
                        <a:pt x="76" y="346"/>
                      </a:lnTo>
                      <a:lnTo>
                        <a:pt x="63" y="334"/>
                      </a:lnTo>
                      <a:lnTo>
                        <a:pt x="50" y="322"/>
                      </a:lnTo>
                      <a:lnTo>
                        <a:pt x="38" y="307"/>
                      </a:lnTo>
                      <a:lnTo>
                        <a:pt x="28" y="292"/>
                      </a:lnTo>
                      <a:lnTo>
                        <a:pt x="19" y="276"/>
                      </a:lnTo>
                      <a:lnTo>
                        <a:pt x="12" y="258"/>
                      </a:lnTo>
                      <a:lnTo>
                        <a:pt x="6" y="240"/>
                      </a:lnTo>
                      <a:lnTo>
                        <a:pt x="3" y="222"/>
                      </a:lnTo>
                      <a:lnTo>
                        <a:pt x="0" y="202"/>
                      </a:lnTo>
                      <a:lnTo>
                        <a:pt x="0" y="183"/>
                      </a:lnTo>
                      <a:lnTo>
                        <a:pt x="3" y="163"/>
                      </a:lnTo>
                      <a:lnTo>
                        <a:pt x="6" y="144"/>
                      </a:lnTo>
                      <a:lnTo>
                        <a:pt x="12" y="127"/>
                      </a:lnTo>
                      <a:lnTo>
                        <a:pt x="19" y="108"/>
                      </a:lnTo>
                      <a:lnTo>
                        <a:pt x="28" y="92"/>
                      </a:lnTo>
                      <a:lnTo>
                        <a:pt x="38" y="77"/>
                      </a:lnTo>
                      <a:lnTo>
                        <a:pt x="50" y="62"/>
                      </a:lnTo>
                      <a:lnTo>
                        <a:pt x="63" y="49"/>
                      </a:lnTo>
                      <a:lnTo>
                        <a:pt x="76" y="38"/>
                      </a:lnTo>
                      <a:lnTo>
                        <a:pt x="91" y="28"/>
                      </a:lnTo>
                      <a:lnTo>
                        <a:pt x="107" y="18"/>
                      </a:lnTo>
                      <a:lnTo>
                        <a:pt x="124" y="11"/>
                      </a:lnTo>
                      <a:lnTo>
                        <a:pt x="142" y="6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198" y="0"/>
                      </a:lnTo>
                    </a:path>
                  </a:pathLst>
                </a:custGeom>
                <a:solidFill>
                  <a:srgbClr val="FFF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599" name="Freeform 16"/>
                <p:cNvSpPr>
                  <a:spLocks/>
                </p:cNvSpPr>
                <p:nvPr/>
              </p:nvSpPr>
              <p:spPr bwMode="auto">
                <a:xfrm>
                  <a:off x="2451" y="2115"/>
                  <a:ext cx="384" cy="398"/>
                </a:xfrm>
                <a:custGeom>
                  <a:avLst/>
                  <a:gdLst>
                    <a:gd name="T0" fmla="*/ 220 w 384"/>
                    <a:gd name="T1" fmla="*/ 1 h 398"/>
                    <a:gd name="T2" fmla="*/ 257 w 384"/>
                    <a:gd name="T3" fmla="*/ 12 h 398"/>
                    <a:gd name="T4" fmla="*/ 291 w 384"/>
                    <a:gd name="T5" fmla="*/ 27 h 398"/>
                    <a:gd name="T6" fmla="*/ 320 w 384"/>
                    <a:gd name="T7" fmla="*/ 51 h 398"/>
                    <a:gd name="T8" fmla="*/ 344 w 384"/>
                    <a:gd name="T9" fmla="*/ 79 h 398"/>
                    <a:gd name="T10" fmla="*/ 364 w 384"/>
                    <a:gd name="T11" fmla="*/ 112 h 398"/>
                    <a:gd name="T12" fmla="*/ 377 w 384"/>
                    <a:gd name="T13" fmla="*/ 148 h 398"/>
                    <a:gd name="T14" fmla="*/ 383 w 384"/>
                    <a:gd name="T15" fmla="*/ 187 h 398"/>
                    <a:gd name="T16" fmla="*/ 381 w 384"/>
                    <a:gd name="T17" fmla="*/ 227 h 398"/>
                    <a:gd name="T18" fmla="*/ 372 w 384"/>
                    <a:gd name="T19" fmla="*/ 266 h 398"/>
                    <a:gd name="T20" fmla="*/ 356 w 384"/>
                    <a:gd name="T21" fmla="*/ 301 h 398"/>
                    <a:gd name="T22" fmla="*/ 333 w 384"/>
                    <a:gd name="T23" fmla="*/ 332 h 398"/>
                    <a:gd name="T24" fmla="*/ 306 w 384"/>
                    <a:gd name="T25" fmla="*/ 357 h 398"/>
                    <a:gd name="T26" fmla="*/ 275 w 384"/>
                    <a:gd name="T27" fmla="*/ 377 h 398"/>
                    <a:gd name="T28" fmla="*/ 240 w 384"/>
                    <a:gd name="T29" fmla="*/ 391 h 398"/>
                    <a:gd name="T30" fmla="*/ 202 w 384"/>
                    <a:gd name="T31" fmla="*/ 397 h 398"/>
                    <a:gd name="T32" fmla="*/ 164 w 384"/>
                    <a:gd name="T33" fmla="*/ 395 h 398"/>
                    <a:gd name="T34" fmla="*/ 127 w 384"/>
                    <a:gd name="T35" fmla="*/ 385 h 398"/>
                    <a:gd name="T36" fmla="*/ 92 w 384"/>
                    <a:gd name="T37" fmla="*/ 368 h 398"/>
                    <a:gd name="T38" fmla="*/ 64 w 384"/>
                    <a:gd name="T39" fmla="*/ 345 h 398"/>
                    <a:gd name="T40" fmla="*/ 39 w 384"/>
                    <a:gd name="T41" fmla="*/ 318 h 398"/>
                    <a:gd name="T42" fmla="*/ 19 w 384"/>
                    <a:gd name="T43" fmla="*/ 285 h 398"/>
                    <a:gd name="T44" fmla="*/ 6 w 384"/>
                    <a:gd name="T45" fmla="*/ 248 h 398"/>
                    <a:gd name="T46" fmla="*/ 0 w 384"/>
                    <a:gd name="T47" fmla="*/ 209 h 398"/>
                    <a:gd name="T48" fmla="*/ 3 w 384"/>
                    <a:gd name="T49" fmla="*/ 169 h 398"/>
                    <a:gd name="T50" fmla="*/ 12 w 384"/>
                    <a:gd name="T51" fmla="*/ 131 h 398"/>
                    <a:gd name="T52" fmla="*/ 28 w 384"/>
                    <a:gd name="T53" fmla="*/ 95 h 398"/>
                    <a:gd name="T54" fmla="*/ 51 w 384"/>
                    <a:gd name="T55" fmla="*/ 64 h 398"/>
                    <a:gd name="T56" fmla="*/ 77 w 384"/>
                    <a:gd name="T57" fmla="*/ 39 h 398"/>
                    <a:gd name="T58" fmla="*/ 109 w 384"/>
                    <a:gd name="T59" fmla="*/ 19 h 398"/>
                    <a:gd name="T60" fmla="*/ 144 w 384"/>
                    <a:gd name="T61" fmla="*/ 6 h 398"/>
                    <a:gd name="T62" fmla="*/ 182 w 384"/>
                    <a:gd name="T63" fmla="*/ 0 h 39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4"/>
                    <a:gd name="T97" fmla="*/ 0 h 398"/>
                    <a:gd name="T98" fmla="*/ 384 w 384"/>
                    <a:gd name="T99" fmla="*/ 398 h 39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4" h="398">
                      <a:moveTo>
                        <a:pt x="201" y="0"/>
                      </a:moveTo>
                      <a:lnTo>
                        <a:pt x="220" y="1"/>
                      </a:lnTo>
                      <a:lnTo>
                        <a:pt x="240" y="5"/>
                      </a:lnTo>
                      <a:lnTo>
                        <a:pt x="257" y="12"/>
                      </a:lnTo>
                      <a:lnTo>
                        <a:pt x="274" y="19"/>
                      </a:lnTo>
                      <a:lnTo>
                        <a:pt x="291" y="27"/>
                      </a:lnTo>
                      <a:lnTo>
                        <a:pt x="306" y="39"/>
                      </a:lnTo>
                      <a:lnTo>
                        <a:pt x="320" y="51"/>
                      </a:lnTo>
                      <a:lnTo>
                        <a:pt x="333" y="64"/>
                      </a:lnTo>
                      <a:lnTo>
                        <a:pt x="344" y="79"/>
                      </a:lnTo>
                      <a:lnTo>
                        <a:pt x="355" y="95"/>
                      </a:lnTo>
                      <a:lnTo>
                        <a:pt x="364" y="112"/>
                      </a:lnTo>
                      <a:lnTo>
                        <a:pt x="371" y="130"/>
                      </a:lnTo>
                      <a:lnTo>
                        <a:pt x="377" y="148"/>
                      </a:lnTo>
                      <a:lnTo>
                        <a:pt x="381" y="167"/>
                      </a:lnTo>
                      <a:lnTo>
                        <a:pt x="383" y="187"/>
                      </a:lnTo>
                      <a:lnTo>
                        <a:pt x="383" y="207"/>
                      </a:lnTo>
                      <a:lnTo>
                        <a:pt x="381" y="227"/>
                      </a:lnTo>
                      <a:lnTo>
                        <a:pt x="377" y="247"/>
                      </a:lnTo>
                      <a:lnTo>
                        <a:pt x="372" y="266"/>
                      </a:lnTo>
                      <a:lnTo>
                        <a:pt x="364" y="284"/>
                      </a:lnTo>
                      <a:lnTo>
                        <a:pt x="356" y="301"/>
                      </a:lnTo>
                      <a:lnTo>
                        <a:pt x="345" y="317"/>
                      </a:lnTo>
                      <a:lnTo>
                        <a:pt x="333" y="332"/>
                      </a:lnTo>
                      <a:lnTo>
                        <a:pt x="321" y="345"/>
                      </a:lnTo>
                      <a:lnTo>
                        <a:pt x="306" y="357"/>
                      </a:lnTo>
                      <a:lnTo>
                        <a:pt x="292" y="367"/>
                      </a:lnTo>
                      <a:lnTo>
                        <a:pt x="275" y="377"/>
                      </a:lnTo>
                      <a:lnTo>
                        <a:pt x="258" y="384"/>
                      </a:lnTo>
                      <a:lnTo>
                        <a:pt x="240" y="391"/>
                      </a:lnTo>
                      <a:lnTo>
                        <a:pt x="221" y="395"/>
                      </a:lnTo>
                      <a:lnTo>
                        <a:pt x="202" y="397"/>
                      </a:lnTo>
                      <a:lnTo>
                        <a:pt x="183" y="397"/>
                      </a:lnTo>
                      <a:lnTo>
                        <a:pt x="164" y="395"/>
                      </a:lnTo>
                      <a:lnTo>
                        <a:pt x="144" y="391"/>
                      </a:lnTo>
                      <a:lnTo>
                        <a:pt x="127" y="385"/>
                      </a:lnTo>
                      <a:lnTo>
                        <a:pt x="110" y="378"/>
                      </a:lnTo>
                      <a:lnTo>
                        <a:pt x="92" y="368"/>
                      </a:lnTo>
                      <a:lnTo>
                        <a:pt x="77" y="358"/>
                      </a:lnTo>
                      <a:lnTo>
                        <a:pt x="64" y="345"/>
                      </a:lnTo>
                      <a:lnTo>
                        <a:pt x="51" y="333"/>
                      </a:lnTo>
                      <a:lnTo>
                        <a:pt x="39" y="318"/>
                      </a:lnTo>
                      <a:lnTo>
                        <a:pt x="28" y="302"/>
                      </a:lnTo>
                      <a:lnTo>
                        <a:pt x="19" y="285"/>
                      </a:lnTo>
                      <a:lnTo>
                        <a:pt x="12" y="267"/>
                      </a:lnTo>
                      <a:lnTo>
                        <a:pt x="6" y="248"/>
                      </a:lnTo>
                      <a:lnTo>
                        <a:pt x="3" y="229"/>
                      </a:lnTo>
                      <a:lnTo>
                        <a:pt x="0" y="209"/>
                      </a:lnTo>
                      <a:lnTo>
                        <a:pt x="0" y="189"/>
                      </a:lnTo>
                      <a:lnTo>
                        <a:pt x="3" y="169"/>
                      </a:lnTo>
                      <a:lnTo>
                        <a:pt x="6" y="149"/>
                      </a:lnTo>
                      <a:lnTo>
                        <a:pt x="12" y="131"/>
                      </a:lnTo>
                      <a:lnTo>
                        <a:pt x="19" y="112"/>
                      </a:lnTo>
                      <a:lnTo>
                        <a:pt x="28" y="95"/>
                      </a:lnTo>
                      <a:lnTo>
                        <a:pt x="39" y="79"/>
                      </a:lnTo>
                      <a:lnTo>
                        <a:pt x="51" y="64"/>
                      </a:lnTo>
                      <a:lnTo>
                        <a:pt x="64" y="51"/>
                      </a:lnTo>
                      <a:lnTo>
                        <a:pt x="77" y="39"/>
                      </a:lnTo>
                      <a:lnTo>
                        <a:pt x="92" y="29"/>
                      </a:lnTo>
                      <a:lnTo>
                        <a:pt x="109" y="19"/>
                      </a:lnTo>
                      <a:lnTo>
                        <a:pt x="126" y="12"/>
                      </a:lnTo>
                      <a:lnTo>
                        <a:pt x="144" y="6"/>
                      </a:lnTo>
                      <a:lnTo>
                        <a:pt x="163" y="2"/>
                      </a:lnTo>
                      <a:lnTo>
                        <a:pt x="182" y="0"/>
                      </a:lnTo>
                      <a:lnTo>
                        <a:pt x="201" y="0"/>
                      </a:lnTo>
                    </a:path>
                  </a:pathLst>
                </a:custGeom>
                <a:noFill/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lnSpc>
                      <a:spcPct val="140000"/>
                    </a:lnSpc>
                  </a:pPr>
                  <a:endParaRPr lang="en-SG" dirty="0">
                    <a:latin typeface="Helvetica"/>
                    <a:ea typeface="Helvetica"/>
                    <a:cs typeface="Helvetica"/>
                  </a:endParaRPr>
                </a:p>
              </p:txBody>
            </p:sp>
            <p:sp>
              <p:nvSpPr>
                <p:cNvPr id="24600" name="Rectangle 17"/>
                <p:cNvSpPr>
                  <a:spLocks noChangeArrowheads="1"/>
                </p:cNvSpPr>
                <p:nvPr/>
              </p:nvSpPr>
              <p:spPr bwMode="auto">
                <a:xfrm>
                  <a:off x="2448" y="2208"/>
                  <a:ext cx="473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b="1" dirty="0">
                      <a:solidFill>
                        <a:srgbClr val="001400"/>
                      </a:solidFill>
                      <a:latin typeface="Helvetica"/>
                      <a:ea typeface="Helvetica"/>
                      <a:cs typeface="Helvetica"/>
                    </a:rPr>
                    <a:t>Core</a:t>
                  </a:r>
                  <a:endParaRPr lang="en-US" sz="1600" b="1" dirty="0">
                    <a:latin typeface="Helvetica"/>
                    <a:ea typeface="Helvetica"/>
                    <a:cs typeface="Helvetica"/>
                  </a:endParaRPr>
                </a:p>
              </p:txBody>
            </p:sp>
          </p:grpSp>
          <p:sp>
            <p:nvSpPr>
              <p:cNvPr id="24584" name="Rectangle 18"/>
              <p:cNvSpPr>
                <a:spLocks noChangeArrowheads="1"/>
              </p:cNvSpPr>
              <p:nvPr/>
            </p:nvSpPr>
            <p:spPr bwMode="auto">
              <a:xfrm>
                <a:off x="6388698" y="2105026"/>
                <a:ext cx="3003514" cy="9207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en-US" sz="2200" b="1" dirty="0">
                    <a:latin typeface="Helvetica"/>
                    <a:ea typeface="Helvetica"/>
                    <a:cs typeface="Helvetica"/>
                  </a:rPr>
                  <a:t>Consultation</a:t>
                </a:r>
              </a:p>
              <a:p>
                <a:pPr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Conduct e-mail dialog</a:t>
                </a:r>
              </a:p>
              <a:p>
                <a:pPr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Use expert systems</a:t>
                </a:r>
              </a:p>
            </p:txBody>
          </p:sp>
          <p:sp>
            <p:nvSpPr>
              <p:cNvPr id="24585" name="Rectangle 20"/>
              <p:cNvSpPr>
                <a:spLocks noChangeArrowheads="1"/>
              </p:cNvSpPr>
              <p:nvPr/>
            </p:nvSpPr>
            <p:spPr bwMode="auto">
              <a:xfrm>
                <a:off x="6213335" y="4559300"/>
                <a:ext cx="2271117" cy="6985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en-US" sz="2400" b="1" dirty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Hospitality</a:t>
                </a:r>
                <a:endParaRPr lang="en-US" sz="2200" b="1" dirty="0">
                  <a:solidFill>
                    <a:srgbClr val="FF0000"/>
                  </a:solidFill>
                  <a:latin typeface="Helvetica"/>
                  <a:ea typeface="Helvetica"/>
                  <a:cs typeface="Helvetica"/>
                </a:endParaRPr>
              </a:p>
              <a:p>
                <a:pPr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Record preferences</a:t>
                </a:r>
                <a:endParaRPr lang="en-US" sz="2400" dirty="0">
                  <a:solidFill>
                    <a:srgbClr val="BC3700"/>
                  </a:solidFill>
                  <a:latin typeface="Helvetica"/>
                  <a:ea typeface="Helvetica"/>
                  <a:cs typeface="Helvetica"/>
                </a:endParaRPr>
              </a:p>
            </p:txBody>
          </p:sp>
          <p:sp>
            <p:nvSpPr>
              <p:cNvPr id="24586" name="Rectangle 21"/>
              <p:cNvSpPr>
                <a:spLocks noChangeArrowheads="1"/>
              </p:cNvSpPr>
              <p:nvPr/>
            </p:nvSpPr>
            <p:spPr bwMode="auto">
              <a:xfrm>
                <a:off x="479669" y="3124200"/>
                <a:ext cx="2475706" cy="11874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r" eaLnBrk="0" hangingPunct="0"/>
                <a:r>
                  <a:rPr lang="en-US" sz="2200" b="1" dirty="0">
                    <a:latin typeface="Helvetica"/>
                    <a:ea typeface="Helvetica"/>
                    <a:cs typeface="Helvetica"/>
                  </a:rPr>
                  <a:t>Billing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Receive bill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Make auction bid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Check account status</a:t>
                </a:r>
                <a:endParaRPr lang="en-US" sz="2400" dirty="0">
                  <a:latin typeface="Helvetica"/>
                  <a:ea typeface="Helvetica"/>
                  <a:cs typeface="Helvetica"/>
                </a:endParaRPr>
              </a:p>
            </p:txBody>
          </p:sp>
          <p:sp>
            <p:nvSpPr>
              <p:cNvPr id="24587" name="Rectangle 22"/>
              <p:cNvSpPr>
                <a:spLocks noChangeArrowheads="1"/>
              </p:cNvSpPr>
              <p:nvPr/>
            </p:nvSpPr>
            <p:spPr bwMode="auto">
              <a:xfrm>
                <a:off x="562192" y="4419601"/>
                <a:ext cx="2970848" cy="9429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r" eaLnBrk="0" hangingPunct="0"/>
                <a:r>
                  <a:rPr lang="en-US" sz="2200" b="1" dirty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Exceptions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Make special requests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Resolve problems</a:t>
                </a:r>
                <a:endParaRPr lang="en-US" sz="2400" dirty="0">
                  <a:solidFill>
                    <a:srgbClr val="334789"/>
                  </a:solidFill>
                  <a:latin typeface="Helvetica"/>
                  <a:ea typeface="Helvetica"/>
                  <a:cs typeface="Helvetica"/>
                </a:endParaRPr>
              </a:p>
            </p:txBody>
          </p:sp>
          <p:sp>
            <p:nvSpPr>
              <p:cNvPr id="24588" name="Rectangle 23"/>
              <p:cNvSpPr>
                <a:spLocks noChangeArrowheads="1"/>
              </p:cNvSpPr>
              <p:nvPr/>
            </p:nvSpPr>
            <p:spPr bwMode="auto">
              <a:xfrm>
                <a:off x="1304904" y="2133601"/>
                <a:ext cx="2145612" cy="9429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r" eaLnBrk="0" hangingPunct="0"/>
                <a:r>
                  <a:rPr lang="en-US" sz="2200" b="1" dirty="0">
                    <a:latin typeface="Helvetica"/>
                    <a:ea typeface="Helvetica"/>
                    <a:cs typeface="Helvetica"/>
                  </a:rPr>
                  <a:t>Payment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Pay by bank card</a:t>
                </a:r>
              </a:p>
              <a:p>
                <a:pPr algn="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Direct debit</a:t>
                </a:r>
                <a:endParaRPr lang="en-US" sz="1600" dirty="0">
                  <a:solidFill>
                    <a:srgbClr val="D27F00"/>
                  </a:solidFill>
                  <a:latin typeface="Helvetica"/>
                  <a:ea typeface="Helvetica"/>
                  <a:cs typeface="Helvetica"/>
                </a:endParaRPr>
              </a:p>
            </p:txBody>
          </p:sp>
          <p:sp>
            <p:nvSpPr>
              <p:cNvPr id="24589" name="Rectangle 24"/>
              <p:cNvSpPr>
                <a:spLocks noChangeArrowheads="1"/>
              </p:cNvSpPr>
              <p:nvPr/>
            </p:nvSpPr>
            <p:spPr bwMode="auto">
              <a:xfrm>
                <a:off x="2790328" y="1266825"/>
                <a:ext cx="4043654" cy="9429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2200" b="1" dirty="0">
                    <a:latin typeface="Helvetica"/>
                    <a:ea typeface="Helvetica"/>
                    <a:cs typeface="Helvetica"/>
                  </a:rPr>
                  <a:t>Information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Read brochure/FAQ; get schedules/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334789"/>
                    </a:solidFill>
                    <a:latin typeface="Helvetica"/>
                    <a:ea typeface="Helvetica"/>
                    <a:cs typeface="Helvetica"/>
                  </a:rPr>
                  <a:t>directions; check prices</a:t>
                </a:r>
                <a:endParaRPr lang="en-US" sz="2400" dirty="0">
                  <a:latin typeface="Helvetica"/>
                  <a:ea typeface="Helvetica"/>
                  <a:cs typeface="Helvetica"/>
                </a:endParaRPr>
              </a:p>
            </p:txBody>
          </p:sp>
        </p:grp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1472222211</TotalTime>
  <Pages>94</Pages>
  <Words>856</Words>
  <Application>Microsoft Office PowerPoint</Application>
  <PresentationFormat>Custom</PresentationFormat>
  <Paragraphs>160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</vt:lpstr>
      <vt:lpstr>PowerPoint Presentation</vt:lpstr>
      <vt:lpstr>Overview Of Chapter 5</vt:lpstr>
      <vt:lpstr>What is Distribution ?</vt:lpstr>
      <vt:lpstr>PowerPoint Presentation</vt:lpstr>
      <vt:lpstr>Distribution in a Services Context</vt:lpstr>
      <vt:lpstr>Applying the Flow Model of Distribution to Services</vt:lpstr>
      <vt:lpstr>Distinguishing(unique) between Distribution of Supplementary and Core Services</vt:lpstr>
      <vt:lpstr>Information and Physical Processes  of Augmented(increased) Service Products</vt:lpstr>
      <vt:lpstr>Using Websites for Service Delivery</vt:lpstr>
      <vt:lpstr>PowerPoint Presentation</vt:lpstr>
      <vt:lpstr>How should services be distributed? Distribution Options for Serving Customers</vt:lpstr>
      <vt:lpstr>Channel Preferences Vary Among Customers</vt:lpstr>
      <vt:lpstr>PowerPoint Presentation</vt:lpstr>
      <vt:lpstr>Place Decisions of Service Delivery</vt:lpstr>
      <vt:lpstr>PowerPoint Presentation</vt:lpstr>
      <vt:lpstr>Place Decisions of Service Delivery</vt:lpstr>
      <vt:lpstr>Time of Service Delivery</vt:lpstr>
      <vt:lpstr>PowerPoint Presentation</vt:lpstr>
      <vt:lpstr>Service Delivery Innovations Facilitated by Technology</vt:lpstr>
      <vt:lpstr>E-Commerce: Move to Cyberspace</vt:lpstr>
      <vt:lpstr>PowerPoint Presentation</vt:lpstr>
      <vt:lpstr>Franchising</vt:lpstr>
      <vt:lpstr>Franchising </vt:lpstr>
      <vt:lpstr>Franchising</vt:lpstr>
      <vt:lpstr>PowerPoint Presentation</vt:lpstr>
      <vt:lpstr>The Challenge of Distribution in Large Domestic Markets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User</cp:lastModifiedBy>
  <cp:revision>726</cp:revision>
  <cp:lastPrinted>2002-07-07T10:21:06Z</cp:lastPrinted>
  <dcterms:created xsi:type="dcterms:W3CDTF">2010-03-15T17:28:23Z</dcterms:created>
  <dcterms:modified xsi:type="dcterms:W3CDTF">2014-10-22T20:54:25Z</dcterms:modified>
</cp:coreProperties>
</file>