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324" r:id="rId2"/>
    <p:sldId id="446" r:id="rId3"/>
    <p:sldId id="393" r:id="rId4"/>
    <p:sldId id="405" r:id="rId5"/>
    <p:sldId id="406" r:id="rId6"/>
    <p:sldId id="447" r:id="rId7"/>
    <p:sldId id="407" r:id="rId8"/>
    <p:sldId id="434" r:id="rId9"/>
    <p:sldId id="408" r:id="rId10"/>
    <p:sldId id="409" r:id="rId11"/>
    <p:sldId id="443" r:id="rId12"/>
    <p:sldId id="436" r:id="rId13"/>
    <p:sldId id="417" r:id="rId14"/>
    <p:sldId id="418" r:id="rId15"/>
    <p:sldId id="437" r:id="rId16"/>
    <p:sldId id="438" r:id="rId17"/>
    <p:sldId id="448" r:id="rId18"/>
    <p:sldId id="420" r:id="rId19"/>
    <p:sldId id="419" r:id="rId20"/>
    <p:sldId id="451" r:id="rId21"/>
    <p:sldId id="450" r:id="rId22"/>
    <p:sldId id="424" r:id="rId23"/>
    <p:sldId id="444" r:id="rId24"/>
    <p:sldId id="426" r:id="rId25"/>
    <p:sldId id="427" r:id="rId26"/>
    <p:sldId id="440" r:id="rId27"/>
    <p:sldId id="430" r:id="rId28"/>
    <p:sldId id="441" r:id="rId29"/>
    <p:sldId id="445" r:id="rId30"/>
  </p:sldIdLst>
  <p:sldSz cx="9902825" cy="6858000"/>
  <p:notesSz cx="6794500" cy="9906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13C7D"/>
    <a:srgbClr val="FF6600"/>
    <a:srgbClr val="4F79FF"/>
    <a:srgbClr val="0152AB"/>
    <a:srgbClr val="014EAB"/>
    <a:srgbClr val="DE129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5826" autoAdjust="0"/>
  </p:normalViewPr>
  <p:slideViewPr>
    <p:cSldViewPr>
      <p:cViewPr varScale="1">
        <p:scale>
          <a:sx n="71" d="100"/>
          <a:sy n="71" d="100"/>
        </p:scale>
        <p:origin x="-1284" y="-90"/>
      </p:cViewPr>
      <p:guideLst>
        <p:guide orient="horz" pos="2160"/>
        <p:guide pos="3119"/>
      </p:guideLst>
    </p:cSldViewPr>
  </p:slideViewPr>
  <p:outlineViewPr>
    <p:cViewPr>
      <p:scale>
        <a:sx n="33" d="100"/>
        <a:sy n="33" d="100"/>
      </p:scale>
      <p:origin x="0" y="13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28" y="-108"/>
      </p:cViewPr>
      <p:guideLst>
        <p:guide orient="horz" pos="311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F346C-FF20-914B-B2BB-BAFA5DA7A93A}" type="doc">
      <dgm:prSet loTypeId="urn:microsoft.com/office/officeart/2005/8/layout/list1" loCatId="list" qsTypeId="urn:microsoft.com/office/officeart/2005/8/quickstyle/simple4" qsCatId="simple" csTypeId="urn:microsoft.com/office/officeart/2005/8/colors/colorful1#2" csCatId="colorful" phldr="1"/>
      <dgm:spPr/>
      <dgm:t>
        <a:bodyPr/>
        <a:lstStyle/>
        <a:p>
          <a:endParaRPr lang="en-US"/>
        </a:p>
      </dgm:t>
    </dgm:pt>
    <dgm:pt modelId="{EBD2A97C-19A6-F243-8256-DBCD227723A7}">
      <dgm:prSet phldrT="[Text]" custT="1"/>
      <dgm:spPr/>
      <dgm:t>
        <a:bodyPr/>
        <a:lstStyle/>
        <a:p>
          <a:r>
            <a:rPr lang="en-US" sz="2000" b="1" dirty="0" smtClean="0"/>
            <a:t>Desired Service Level</a:t>
          </a:r>
          <a:endParaRPr lang="en-US" sz="2000" b="1" dirty="0"/>
        </a:p>
      </dgm:t>
    </dgm:pt>
    <dgm:pt modelId="{6029166E-F19E-B548-8C7D-8D6E5F5FD22B}" type="parTrans" cxnId="{3B8161D0-7A34-C849-8FB7-29C6A2583F79}">
      <dgm:prSet/>
      <dgm:spPr/>
      <dgm:t>
        <a:bodyPr/>
        <a:lstStyle/>
        <a:p>
          <a:endParaRPr lang="en-US"/>
        </a:p>
      </dgm:t>
    </dgm:pt>
    <dgm:pt modelId="{5AED8015-76FA-8A40-886C-94EABA895E37}" type="sibTrans" cxnId="{3B8161D0-7A34-C849-8FB7-29C6A2583F79}">
      <dgm:prSet/>
      <dgm:spPr/>
      <dgm:t>
        <a:bodyPr/>
        <a:lstStyle/>
        <a:p>
          <a:endParaRPr lang="en-US"/>
        </a:p>
      </dgm:t>
    </dgm:pt>
    <dgm:pt modelId="{3CF07C17-E81C-504A-BFE0-33D46D143DEF}">
      <dgm:prSet/>
      <dgm:spPr/>
      <dgm:t>
        <a:bodyPr/>
        <a:lstStyle/>
        <a:p>
          <a:r>
            <a:rPr lang="en-US" dirty="0" smtClean="0"/>
            <a:t>wished-for level of service quality that customer believes can and should be delivered</a:t>
          </a:r>
        </a:p>
      </dgm:t>
    </dgm:pt>
    <dgm:pt modelId="{24CB5A64-6AAA-CB43-9575-998D83F0735C}" type="parTrans" cxnId="{4C417DA9-EB51-5D46-96BB-0E65172629A4}">
      <dgm:prSet/>
      <dgm:spPr/>
      <dgm:t>
        <a:bodyPr/>
        <a:lstStyle/>
        <a:p>
          <a:endParaRPr lang="en-US"/>
        </a:p>
      </dgm:t>
    </dgm:pt>
    <dgm:pt modelId="{6B87AB74-6F4F-3C47-B4F5-D9ABAE267EB4}" type="sibTrans" cxnId="{4C417DA9-EB51-5D46-96BB-0E65172629A4}">
      <dgm:prSet/>
      <dgm:spPr/>
      <dgm:t>
        <a:bodyPr/>
        <a:lstStyle/>
        <a:p>
          <a:endParaRPr lang="en-US"/>
        </a:p>
      </dgm:t>
    </dgm:pt>
    <dgm:pt modelId="{27C24780-EFB7-8440-A27F-AC9556EEDB6D}">
      <dgm:prSet custT="1"/>
      <dgm:spPr/>
      <dgm:t>
        <a:bodyPr/>
        <a:lstStyle/>
        <a:p>
          <a:r>
            <a:rPr lang="en-US" sz="2000" b="1" dirty="0" smtClean="0"/>
            <a:t>Adequate(acceptable) Service Level</a:t>
          </a:r>
        </a:p>
      </dgm:t>
    </dgm:pt>
    <dgm:pt modelId="{372513C1-4E12-674B-AD96-0616336B116E}" type="parTrans" cxnId="{7F35B898-6ED0-D64A-923C-313435798DDB}">
      <dgm:prSet/>
      <dgm:spPr/>
      <dgm:t>
        <a:bodyPr/>
        <a:lstStyle/>
        <a:p>
          <a:endParaRPr lang="en-US"/>
        </a:p>
      </dgm:t>
    </dgm:pt>
    <dgm:pt modelId="{DE095A15-DB7B-C84A-8137-EAC0667D3343}" type="sibTrans" cxnId="{7F35B898-6ED0-D64A-923C-313435798DDB}">
      <dgm:prSet/>
      <dgm:spPr/>
      <dgm:t>
        <a:bodyPr/>
        <a:lstStyle/>
        <a:p>
          <a:endParaRPr lang="en-US"/>
        </a:p>
      </dgm:t>
    </dgm:pt>
    <dgm:pt modelId="{6C78E06A-5F38-574A-972A-1926DA26F6F6}">
      <dgm:prSet/>
      <dgm:spPr/>
      <dgm:t>
        <a:bodyPr/>
        <a:lstStyle/>
        <a:p>
          <a:r>
            <a:rPr lang="en-US" dirty="0" smtClean="0"/>
            <a:t>minimum acceptable level of service without being dissatisfaction </a:t>
          </a:r>
        </a:p>
      </dgm:t>
    </dgm:pt>
    <dgm:pt modelId="{8E3A8A8D-320C-1349-8E71-54F239DB4670}" type="parTrans" cxnId="{B853A13F-2901-184A-AF68-139BD6F15BAD}">
      <dgm:prSet/>
      <dgm:spPr/>
      <dgm:t>
        <a:bodyPr/>
        <a:lstStyle/>
        <a:p>
          <a:endParaRPr lang="en-US"/>
        </a:p>
      </dgm:t>
    </dgm:pt>
    <dgm:pt modelId="{A1782905-D838-504C-847E-97CDFB1D895C}" type="sibTrans" cxnId="{B853A13F-2901-184A-AF68-139BD6F15BAD}">
      <dgm:prSet/>
      <dgm:spPr/>
      <dgm:t>
        <a:bodyPr/>
        <a:lstStyle/>
        <a:p>
          <a:endParaRPr lang="en-US"/>
        </a:p>
      </dgm:t>
    </dgm:pt>
    <dgm:pt modelId="{1AB64E21-D734-3F41-8C9D-394B07693A08}">
      <dgm:prSet custT="1"/>
      <dgm:spPr/>
      <dgm:t>
        <a:bodyPr/>
        <a:lstStyle/>
        <a:p>
          <a:r>
            <a:rPr lang="en-US" sz="2000" b="1" dirty="0" smtClean="0"/>
            <a:t>Predicted Service Level</a:t>
          </a:r>
        </a:p>
      </dgm:t>
    </dgm:pt>
    <dgm:pt modelId="{F28ECD9D-4F41-344E-82CC-8FFE4F9FEAEB}" type="parTrans" cxnId="{8670ACAA-40E1-9F42-B821-DA38A73EDAD3}">
      <dgm:prSet/>
      <dgm:spPr/>
      <dgm:t>
        <a:bodyPr/>
        <a:lstStyle/>
        <a:p>
          <a:endParaRPr lang="en-US"/>
        </a:p>
      </dgm:t>
    </dgm:pt>
    <dgm:pt modelId="{827EF06B-DA6F-2040-B6B3-27AFCE7FB0B7}" type="sibTrans" cxnId="{8670ACAA-40E1-9F42-B821-DA38A73EDAD3}">
      <dgm:prSet/>
      <dgm:spPr/>
      <dgm:t>
        <a:bodyPr/>
        <a:lstStyle/>
        <a:p>
          <a:endParaRPr lang="en-US"/>
        </a:p>
      </dgm:t>
    </dgm:pt>
    <dgm:pt modelId="{2111932F-642C-AC41-9319-5DA4DCC849DD}">
      <dgm:prSet/>
      <dgm:spPr/>
      <dgm:t>
        <a:bodyPr/>
        <a:lstStyle/>
        <a:p>
          <a:r>
            <a:rPr lang="en-US" dirty="0" smtClean="0"/>
            <a:t>service level that customer believes firm will actually deliver</a:t>
          </a:r>
        </a:p>
      </dgm:t>
    </dgm:pt>
    <dgm:pt modelId="{FED9D191-8DC9-444E-8ACD-A70B990EAAA5}" type="parTrans" cxnId="{9D8A352A-EA86-1945-8237-BB4DD20572D5}">
      <dgm:prSet/>
      <dgm:spPr/>
      <dgm:t>
        <a:bodyPr/>
        <a:lstStyle/>
        <a:p>
          <a:endParaRPr lang="en-US"/>
        </a:p>
      </dgm:t>
    </dgm:pt>
    <dgm:pt modelId="{F159EC9D-A4C2-B947-A191-BCE36A7D9FDB}" type="sibTrans" cxnId="{9D8A352A-EA86-1945-8237-BB4DD20572D5}">
      <dgm:prSet/>
      <dgm:spPr/>
      <dgm:t>
        <a:bodyPr/>
        <a:lstStyle/>
        <a:p>
          <a:endParaRPr lang="en-US"/>
        </a:p>
      </dgm:t>
    </dgm:pt>
    <dgm:pt modelId="{C795D639-46E2-F74A-BD7D-8E23EAA59B9F}">
      <dgm:prSet custT="1"/>
      <dgm:spPr/>
      <dgm:t>
        <a:bodyPr/>
        <a:lstStyle/>
        <a:p>
          <a:r>
            <a:rPr lang="en-US" sz="2000" b="1" dirty="0" smtClean="0"/>
            <a:t>Zone of Tolerance</a:t>
          </a:r>
        </a:p>
      </dgm:t>
    </dgm:pt>
    <dgm:pt modelId="{03EA200D-AFC0-584D-A66D-764847DBC892}" type="parTrans" cxnId="{5C7F2557-00FA-F847-ABC1-73014C1327C5}">
      <dgm:prSet/>
      <dgm:spPr/>
      <dgm:t>
        <a:bodyPr/>
        <a:lstStyle/>
        <a:p>
          <a:endParaRPr lang="en-US"/>
        </a:p>
      </dgm:t>
    </dgm:pt>
    <dgm:pt modelId="{0AB241C5-A4A3-E846-9549-BDA57096573B}" type="sibTrans" cxnId="{5C7F2557-00FA-F847-ABC1-73014C1327C5}">
      <dgm:prSet/>
      <dgm:spPr/>
      <dgm:t>
        <a:bodyPr/>
        <a:lstStyle/>
        <a:p>
          <a:endParaRPr lang="en-US"/>
        </a:p>
      </dgm:t>
    </dgm:pt>
    <dgm:pt modelId="{2505D8C8-0539-6F46-A408-D72C551E71D0}">
      <dgm:prSet/>
      <dgm:spPr/>
      <dgm:t>
        <a:bodyPr/>
        <a:lstStyle/>
        <a:p>
          <a:r>
            <a:rPr lang="en-US" dirty="0" smtClean="0"/>
            <a:t>Acceptable range of variations in service delivery. “The zone of tolerance is usually defined as </a:t>
          </a:r>
          <a:r>
            <a:rPr lang="en-US" dirty="0" smtClean="0">
              <a:solidFill>
                <a:schemeClr val="accent2">
                  <a:lumMod val="75000"/>
                </a:schemeClr>
              </a:solidFill>
            </a:rPr>
            <a:t>the range of customer perceptions of a service between desired and minimum acceptable standards </a:t>
          </a:r>
          <a:r>
            <a:rPr lang="en-US" dirty="0" smtClean="0"/>
            <a:t>( </a:t>
          </a:r>
          <a:r>
            <a:rPr lang="en-US" dirty="0" err="1" smtClean="0"/>
            <a:t>Zeithaml</a:t>
          </a:r>
          <a:r>
            <a:rPr lang="en-US" dirty="0" smtClean="0"/>
            <a:t>, Berry, and </a:t>
          </a:r>
          <a:r>
            <a:rPr lang="en-US" dirty="0" err="1" smtClean="0"/>
            <a:t>Parasuraman</a:t>
          </a:r>
          <a:r>
            <a:rPr lang="en-US" dirty="0" smtClean="0"/>
            <a:t>, 1993 ).</a:t>
          </a:r>
          <a:endParaRPr lang="en-US" dirty="0"/>
        </a:p>
      </dgm:t>
    </dgm:pt>
    <dgm:pt modelId="{04FAF835-ADC4-A546-B469-BBB660ED8650}" type="parTrans" cxnId="{B4A89003-72AF-1C4E-BDE0-48C7566A2DB7}">
      <dgm:prSet/>
      <dgm:spPr/>
      <dgm:t>
        <a:bodyPr/>
        <a:lstStyle/>
        <a:p>
          <a:endParaRPr lang="en-US"/>
        </a:p>
      </dgm:t>
    </dgm:pt>
    <dgm:pt modelId="{337696BB-E74F-8944-92BC-0FAA095DFD61}" type="sibTrans" cxnId="{B4A89003-72AF-1C4E-BDE0-48C7566A2DB7}">
      <dgm:prSet/>
      <dgm:spPr/>
      <dgm:t>
        <a:bodyPr/>
        <a:lstStyle/>
        <a:p>
          <a:endParaRPr lang="en-US"/>
        </a:p>
      </dgm:t>
    </dgm:pt>
    <dgm:pt modelId="{915EBDA4-156D-3D47-9EE8-20EAD4E02CA3}" type="pres">
      <dgm:prSet presAssocID="{13CF346C-FF20-914B-B2BB-BAFA5DA7A93A}" presName="linear" presStyleCnt="0">
        <dgm:presLayoutVars>
          <dgm:dir/>
          <dgm:animLvl val="lvl"/>
          <dgm:resizeHandles val="exact"/>
        </dgm:presLayoutVars>
      </dgm:prSet>
      <dgm:spPr/>
      <dgm:t>
        <a:bodyPr/>
        <a:lstStyle/>
        <a:p>
          <a:endParaRPr lang="en-GB"/>
        </a:p>
      </dgm:t>
    </dgm:pt>
    <dgm:pt modelId="{0D8EE518-1653-5F4C-9C3B-E26DF0B3B08F}" type="pres">
      <dgm:prSet presAssocID="{EBD2A97C-19A6-F243-8256-DBCD227723A7}" presName="parentLin" presStyleCnt="0"/>
      <dgm:spPr/>
    </dgm:pt>
    <dgm:pt modelId="{5FB1A5D1-3523-8041-9F2E-8C1CF58C9B90}" type="pres">
      <dgm:prSet presAssocID="{EBD2A97C-19A6-F243-8256-DBCD227723A7}" presName="parentLeftMargin" presStyleLbl="node1" presStyleIdx="0" presStyleCnt="4"/>
      <dgm:spPr/>
      <dgm:t>
        <a:bodyPr/>
        <a:lstStyle/>
        <a:p>
          <a:endParaRPr lang="en-GB"/>
        </a:p>
      </dgm:t>
    </dgm:pt>
    <dgm:pt modelId="{3A4E8510-0B92-3546-9FC7-199E1448004B}" type="pres">
      <dgm:prSet presAssocID="{EBD2A97C-19A6-F243-8256-DBCD227723A7}" presName="parentText" presStyleLbl="node1" presStyleIdx="0" presStyleCnt="4">
        <dgm:presLayoutVars>
          <dgm:chMax val="0"/>
          <dgm:bulletEnabled val="1"/>
        </dgm:presLayoutVars>
      </dgm:prSet>
      <dgm:spPr/>
      <dgm:t>
        <a:bodyPr/>
        <a:lstStyle/>
        <a:p>
          <a:endParaRPr lang="en-US"/>
        </a:p>
      </dgm:t>
    </dgm:pt>
    <dgm:pt modelId="{ACBFB01E-DDBB-3C41-A993-C69F60CF4C47}" type="pres">
      <dgm:prSet presAssocID="{EBD2A97C-19A6-F243-8256-DBCD227723A7}" presName="negativeSpace" presStyleCnt="0"/>
      <dgm:spPr/>
    </dgm:pt>
    <dgm:pt modelId="{057EDD69-F71F-6A49-8394-4ABB1B87B5A5}" type="pres">
      <dgm:prSet presAssocID="{EBD2A97C-19A6-F243-8256-DBCD227723A7}" presName="childText" presStyleLbl="conFgAcc1" presStyleIdx="0" presStyleCnt="4">
        <dgm:presLayoutVars>
          <dgm:bulletEnabled val="1"/>
        </dgm:presLayoutVars>
      </dgm:prSet>
      <dgm:spPr/>
      <dgm:t>
        <a:bodyPr/>
        <a:lstStyle/>
        <a:p>
          <a:endParaRPr lang="en-GB"/>
        </a:p>
      </dgm:t>
    </dgm:pt>
    <dgm:pt modelId="{7EDC8886-C994-B544-B2D8-FEFA6BCB36B2}" type="pres">
      <dgm:prSet presAssocID="{5AED8015-76FA-8A40-886C-94EABA895E37}" presName="spaceBetweenRectangles" presStyleCnt="0"/>
      <dgm:spPr/>
    </dgm:pt>
    <dgm:pt modelId="{F1EFC66F-736C-B949-9121-9445D0B6208C}" type="pres">
      <dgm:prSet presAssocID="{27C24780-EFB7-8440-A27F-AC9556EEDB6D}" presName="parentLin" presStyleCnt="0"/>
      <dgm:spPr/>
    </dgm:pt>
    <dgm:pt modelId="{37C49770-F8C0-5646-9BF8-66CF4A12D072}" type="pres">
      <dgm:prSet presAssocID="{27C24780-EFB7-8440-A27F-AC9556EEDB6D}" presName="parentLeftMargin" presStyleLbl="node1" presStyleIdx="0" presStyleCnt="4"/>
      <dgm:spPr/>
      <dgm:t>
        <a:bodyPr/>
        <a:lstStyle/>
        <a:p>
          <a:endParaRPr lang="en-GB"/>
        </a:p>
      </dgm:t>
    </dgm:pt>
    <dgm:pt modelId="{0708F765-CBEF-4D4B-A724-DCA9C6F73E82}" type="pres">
      <dgm:prSet presAssocID="{27C24780-EFB7-8440-A27F-AC9556EEDB6D}" presName="parentText" presStyleLbl="node1" presStyleIdx="1" presStyleCnt="4">
        <dgm:presLayoutVars>
          <dgm:chMax val="0"/>
          <dgm:bulletEnabled val="1"/>
        </dgm:presLayoutVars>
      </dgm:prSet>
      <dgm:spPr/>
      <dgm:t>
        <a:bodyPr/>
        <a:lstStyle/>
        <a:p>
          <a:endParaRPr lang="en-US"/>
        </a:p>
      </dgm:t>
    </dgm:pt>
    <dgm:pt modelId="{C09409FB-9EF9-A248-8A74-0289464DBF53}" type="pres">
      <dgm:prSet presAssocID="{27C24780-EFB7-8440-A27F-AC9556EEDB6D}" presName="negativeSpace" presStyleCnt="0"/>
      <dgm:spPr/>
    </dgm:pt>
    <dgm:pt modelId="{35137661-6752-D149-81C1-0418F07FE0E6}" type="pres">
      <dgm:prSet presAssocID="{27C24780-EFB7-8440-A27F-AC9556EEDB6D}" presName="childText" presStyleLbl="conFgAcc1" presStyleIdx="1" presStyleCnt="4">
        <dgm:presLayoutVars>
          <dgm:bulletEnabled val="1"/>
        </dgm:presLayoutVars>
      </dgm:prSet>
      <dgm:spPr/>
      <dgm:t>
        <a:bodyPr/>
        <a:lstStyle/>
        <a:p>
          <a:endParaRPr lang="en-GB"/>
        </a:p>
      </dgm:t>
    </dgm:pt>
    <dgm:pt modelId="{3D5E4093-814E-D24B-8B9B-1BD7BF36A892}" type="pres">
      <dgm:prSet presAssocID="{DE095A15-DB7B-C84A-8137-EAC0667D3343}" presName="spaceBetweenRectangles" presStyleCnt="0"/>
      <dgm:spPr/>
    </dgm:pt>
    <dgm:pt modelId="{EF854728-9B2F-544A-955A-B78A3045C920}" type="pres">
      <dgm:prSet presAssocID="{1AB64E21-D734-3F41-8C9D-394B07693A08}" presName="parentLin" presStyleCnt="0"/>
      <dgm:spPr/>
    </dgm:pt>
    <dgm:pt modelId="{EC2EBE26-91B1-B54A-B025-AE60FF9165E5}" type="pres">
      <dgm:prSet presAssocID="{1AB64E21-D734-3F41-8C9D-394B07693A08}" presName="parentLeftMargin" presStyleLbl="node1" presStyleIdx="1" presStyleCnt="4"/>
      <dgm:spPr/>
      <dgm:t>
        <a:bodyPr/>
        <a:lstStyle/>
        <a:p>
          <a:endParaRPr lang="en-GB"/>
        </a:p>
      </dgm:t>
    </dgm:pt>
    <dgm:pt modelId="{375CAF64-A7E1-0342-8F84-56271B0183E2}" type="pres">
      <dgm:prSet presAssocID="{1AB64E21-D734-3F41-8C9D-394B07693A08}" presName="parentText" presStyleLbl="node1" presStyleIdx="2" presStyleCnt="4">
        <dgm:presLayoutVars>
          <dgm:chMax val="0"/>
          <dgm:bulletEnabled val="1"/>
        </dgm:presLayoutVars>
      </dgm:prSet>
      <dgm:spPr/>
      <dgm:t>
        <a:bodyPr/>
        <a:lstStyle/>
        <a:p>
          <a:endParaRPr lang="en-US"/>
        </a:p>
      </dgm:t>
    </dgm:pt>
    <dgm:pt modelId="{E710E4DE-C28B-FF4E-934D-05F3E7F86DF9}" type="pres">
      <dgm:prSet presAssocID="{1AB64E21-D734-3F41-8C9D-394B07693A08}" presName="negativeSpace" presStyleCnt="0"/>
      <dgm:spPr/>
    </dgm:pt>
    <dgm:pt modelId="{3EFB83DF-8598-7248-AB80-56F4912DC712}" type="pres">
      <dgm:prSet presAssocID="{1AB64E21-D734-3F41-8C9D-394B07693A08}" presName="childText" presStyleLbl="conFgAcc1" presStyleIdx="2" presStyleCnt="4">
        <dgm:presLayoutVars>
          <dgm:bulletEnabled val="1"/>
        </dgm:presLayoutVars>
      </dgm:prSet>
      <dgm:spPr/>
      <dgm:t>
        <a:bodyPr/>
        <a:lstStyle/>
        <a:p>
          <a:endParaRPr lang="en-GB"/>
        </a:p>
      </dgm:t>
    </dgm:pt>
    <dgm:pt modelId="{C5EB71B1-1339-1A49-B2E6-9604E9C8850B}" type="pres">
      <dgm:prSet presAssocID="{827EF06B-DA6F-2040-B6B3-27AFCE7FB0B7}" presName="spaceBetweenRectangles" presStyleCnt="0"/>
      <dgm:spPr/>
    </dgm:pt>
    <dgm:pt modelId="{C2520A96-821D-1E44-901E-2C978D6B99C6}" type="pres">
      <dgm:prSet presAssocID="{C795D639-46E2-F74A-BD7D-8E23EAA59B9F}" presName="parentLin" presStyleCnt="0"/>
      <dgm:spPr/>
    </dgm:pt>
    <dgm:pt modelId="{81EF3C24-9811-F849-88AE-2433A8085C17}" type="pres">
      <dgm:prSet presAssocID="{C795D639-46E2-F74A-BD7D-8E23EAA59B9F}" presName="parentLeftMargin" presStyleLbl="node1" presStyleIdx="2" presStyleCnt="4"/>
      <dgm:spPr/>
      <dgm:t>
        <a:bodyPr/>
        <a:lstStyle/>
        <a:p>
          <a:endParaRPr lang="en-GB"/>
        </a:p>
      </dgm:t>
    </dgm:pt>
    <dgm:pt modelId="{9751F5BA-9716-8945-9232-056577432DC1}" type="pres">
      <dgm:prSet presAssocID="{C795D639-46E2-F74A-BD7D-8E23EAA59B9F}" presName="parentText" presStyleLbl="node1" presStyleIdx="3" presStyleCnt="4">
        <dgm:presLayoutVars>
          <dgm:chMax val="0"/>
          <dgm:bulletEnabled val="1"/>
        </dgm:presLayoutVars>
      </dgm:prSet>
      <dgm:spPr/>
      <dgm:t>
        <a:bodyPr/>
        <a:lstStyle/>
        <a:p>
          <a:endParaRPr lang="en-US"/>
        </a:p>
      </dgm:t>
    </dgm:pt>
    <dgm:pt modelId="{5ABB8CB2-51B6-F545-8F43-59C114A0A4F7}" type="pres">
      <dgm:prSet presAssocID="{C795D639-46E2-F74A-BD7D-8E23EAA59B9F}" presName="negativeSpace" presStyleCnt="0"/>
      <dgm:spPr/>
    </dgm:pt>
    <dgm:pt modelId="{7AC7BBE1-2663-984E-9849-47B21F4E23AD}" type="pres">
      <dgm:prSet presAssocID="{C795D639-46E2-F74A-BD7D-8E23EAA59B9F}" presName="childText" presStyleLbl="conFgAcc1" presStyleIdx="3" presStyleCnt="4">
        <dgm:presLayoutVars>
          <dgm:bulletEnabled val="1"/>
        </dgm:presLayoutVars>
      </dgm:prSet>
      <dgm:spPr/>
      <dgm:t>
        <a:bodyPr/>
        <a:lstStyle/>
        <a:p>
          <a:endParaRPr lang="en-GB"/>
        </a:p>
      </dgm:t>
    </dgm:pt>
  </dgm:ptLst>
  <dgm:cxnLst>
    <dgm:cxn modelId="{FCED06F9-FA5C-C74C-A7AD-66DB63DBB7B1}" type="presOf" srcId="{C795D639-46E2-F74A-BD7D-8E23EAA59B9F}" destId="{81EF3C24-9811-F849-88AE-2433A8085C17}" srcOrd="0" destOrd="0" presId="urn:microsoft.com/office/officeart/2005/8/layout/list1"/>
    <dgm:cxn modelId="{B50E394B-BB2E-3F4F-A8EE-E24A2C7FB162}" type="presOf" srcId="{2111932F-642C-AC41-9319-5DA4DCC849DD}" destId="{3EFB83DF-8598-7248-AB80-56F4912DC712}" srcOrd="0" destOrd="0" presId="urn:microsoft.com/office/officeart/2005/8/layout/list1"/>
    <dgm:cxn modelId="{1A7BB5D9-9D42-FD49-8DE2-9A2EEA23F4F4}" type="presOf" srcId="{EBD2A97C-19A6-F243-8256-DBCD227723A7}" destId="{5FB1A5D1-3523-8041-9F2E-8C1CF58C9B90}" srcOrd="0" destOrd="0" presId="urn:microsoft.com/office/officeart/2005/8/layout/list1"/>
    <dgm:cxn modelId="{5C7F2557-00FA-F847-ABC1-73014C1327C5}" srcId="{13CF346C-FF20-914B-B2BB-BAFA5DA7A93A}" destId="{C795D639-46E2-F74A-BD7D-8E23EAA59B9F}" srcOrd="3" destOrd="0" parTransId="{03EA200D-AFC0-584D-A66D-764847DBC892}" sibTransId="{0AB241C5-A4A3-E846-9549-BDA57096573B}"/>
    <dgm:cxn modelId="{B853A13F-2901-184A-AF68-139BD6F15BAD}" srcId="{27C24780-EFB7-8440-A27F-AC9556EEDB6D}" destId="{6C78E06A-5F38-574A-972A-1926DA26F6F6}" srcOrd="0" destOrd="0" parTransId="{8E3A8A8D-320C-1349-8E71-54F239DB4670}" sibTransId="{A1782905-D838-504C-847E-97CDFB1D895C}"/>
    <dgm:cxn modelId="{FA5DD786-8D77-0D4A-82C7-0BF2998B16BC}" type="presOf" srcId="{6C78E06A-5F38-574A-972A-1926DA26F6F6}" destId="{35137661-6752-D149-81C1-0418F07FE0E6}" srcOrd="0" destOrd="0" presId="urn:microsoft.com/office/officeart/2005/8/layout/list1"/>
    <dgm:cxn modelId="{3B8161D0-7A34-C849-8FB7-29C6A2583F79}" srcId="{13CF346C-FF20-914B-B2BB-BAFA5DA7A93A}" destId="{EBD2A97C-19A6-F243-8256-DBCD227723A7}" srcOrd="0" destOrd="0" parTransId="{6029166E-F19E-B548-8C7D-8D6E5F5FD22B}" sibTransId="{5AED8015-76FA-8A40-886C-94EABA895E37}"/>
    <dgm:cxn modelId="{B4A89003-72AF-1C4E-BDE0-48C7566A2DB7}" srcId="{C795D639-46E2-F74A-BD7D-8E23EAA59B9F}" destId="{2505D8C8-0539-6F46-A408-D72C551E71D0}" srcOrd="0" destOrd="0" parTransId="{04FAF835-ADC4-A546-B469-BBB660ED8650}" sibTransId="{337696BB-E74F-8944-92BC-0FAA095DFD61}"/>
    <dgm:cxn modelId="{005EBBE9-D909-7B40-ADED-5BE856CB2E42}" type="presOf" srcId="{1AB64E21-D734-3F41-8C9D-394B07693A08}" destId="{EC2EBE26-91B1-B54A-B025-AE60FF9165E5}" srcOrd="0" destOrd="0" presId="urn:microsoft.com/office/officeart/2005/8/layout/list1"/>
    <dgm:cxn modelId="{761CEA10-F62A-0F48-91D1-4C828E602C82}" type="presOf" srcId="{3CF07C17-E81C-504A-BFE0-33D46D143DEF}" destId="{057EDD69-F71F-6A49-8394-4ABB1B87B5A5}" srcOrd="0" destOrd="0" presId="urn:microsoft.com/office/officeart/2005/8/layout/list1"/>
    <dgm:cxn modelId="{0AF82C57-9E28-2748-B20D-80D5FAE93B62}" type="presOf" srcId="{27C24780-EFB7-8440-A27F-AC9556EEDB6D}" destId="{0708F765-CBEF-4D4B-A724-DCA9C6F73E82}" srcOrd="1" destOrd="0" presId="urn:microsoft.com/office/officeart/2005/8/layout/list1"/>
    <dgm:cxn modelId="{7F35B898-6ED0-D64A-923C-313435798DDB}" srcId="{13CF346C-FF20-914B-B2BB-BAFA5DA7A93A}" destId="{27C24780-EFB7-8440-A27F-AC9556EEDB6D}" srcOrd="1" destOrd="0" parTransId="{372513C1-4E12-674B-AD96-0616336B116E}" sibTransId="{DE095A15-DB7B-C84A-8137-EAC0667D3343}"/>
    <dgm:cxn modelId="{6188123D-18E9-674A-82F6-041AB8C42006}" type="presOf" srcId="{C795D639-46E2-F74A-BD7D-8E23EAA59B9F}" destId="{9751F5BA-9716-8945-9232-056577432DC1}" srcOrd="1" destOrd="0" presId="urn:microsoft.com/office/officeart/2005/8/layout/list1"/>
    <dgm:cxn modelId="{8670ACAA-40E1-9F42-B821-DA38A73EDAD3}" srcId="{13CF346C-FF20-914B-B2BB-BAFA5DA7A93A}" destId="{1AB64E21-D734-3F41-8C9D-394B07693A08}" srcOrd="2" destOrd="0" parTransId="{F28ECD9D-4F41-344E-82CC-8FFE4F9FEAEB}" sibTransId="{827EF06B-DA6F-2040-B6B3-27AFCE7FB0B7}"/>
    <dgm:cxn modelId="{9D8A352A-EA86-1945-8237-BB4DD20572D5}" srcId="{1AB64E21-D734-3F41-8C9D-394B07693A08}" destId="{2111932F-642C-AC41-9319-5DA4DCC849DD}" srcOrd="0" destOrd="0" parTransId="{FED9D191-8DC9-444E-8ACD-A70B990EAAA5}" sibTransId="{F159EC9D-A4C2-B947-A191-BCE36A7D9FDB}"/>
    <dgm:cxn modelId="{AFB7C274-F67B-3846-87D7-2E01E586E90B}" type="presOf" srcId="{EBD2A97C-19A6-F243-8256-DBCD227723A7}" destId="{3A4E8510-0B92-3546-9FC7-199E1448004B}" srcOrd="1" destOrd="0" presId="urn:microsoft.com/office/officeart/2005/8/layout/list1"/>
    <dgm:cxn modelId="{C3D190FD-FCD1-9145-B34B-AE4CD2C8C15B}" type="presOf" srcId="{13CF346C-FF20-914B-B2BB-BAFA5DA7A93A}" destId="{915EBDA4-156D-3D47-9EE8-20EAD4E02CA3}" srcOrd="0" destOrd="0" presId="urn:microsoft.com/office/officeart/2005/8/layout/list1"/>
    <dgm:cxn modelId="{4C417DA9-EB51-5D46-96BB-0E65172629A4}" srcId="{EBD2A97C-19A6-F243-8256-DBCD227723A7}" destId="{3CF07C17-E81C-504A-BFE0-33D46D143DEF}" srcOrd="0" destOrd="0" parTransId="{24CB5A64-6AAA-CB43-9575-998D83F0735C}" sibTransId="{6B87AB74-6F4F-3C47-B4F5-D9ABAE267EB4}"/>
    <dgm:cxn modelId="{175EDA97-E956-A04F-BD5A-E30E0667F1AC}" type="presOf" srcId="{1AB64E21-D734-3F41-8C9D-394B07693A08}" destId="{375CAF64-A7E1-0342-8F84-56271B0183E2}" srcOrd="1" destOrd="0" presId="urn:microsoft.com/office/officeart/2005/8/layout/list1"/>
    <dgm:cxn modelId="{DB95189B-3375-EF47-8667-D72B4E7BC10F}" type="presOf" srcId="{27C24780-EFB7-8440-A27F-AC9556EEDB6D}" destId="{37C49770-F8C0-5646-9BF8-66CF4A12D072}" srcOrd="0" destOrd="0" presId="urn:microsoft.com/office/officeart/2005/8/layout/list1"/>
    <dgm:cxn modelId="{5866B47C-2891-2341-A10F-23DAE87A750B}" type="presOf" srcId="{2505D8C8-0539-6F46-A408-D72C551E71D0}" destId="{7AC7BBE1-2663-984E-9849-47B21F4E23AD}" srcOrd="0" destOrd="0" presId="urn:microsoft.com/office/officeart/2005/8/layout/list1"/>
    <dgm:cxn modelId="{04733943-7BAA-B745-9B84-86EA117734D0}" type="presParOf" srcId="{915EBDA4-156D-3D47-9EE8-20EAD4E02CA3}" destId="{0D8EE518-1653-5F4C-9C3B-E26DF0B3B08F}" srcOrd="0" destOrd="0" presId="urn:microsoft.com/office/officeart/2005/8/layout/list1"/>
    <dgm:cxn modelId="{945B103E-E625-D043-9D4A-B80561149B54}" type="presParOf" srcId="{0D8EE518-1653-5F4C-9C3B-E26DF0B3B08F}" destId="{5FB1A5D1-3523-8041-9F2E-8C1CF58C9B90}" srcOrd="0" destOrd="0" presId="urn:microsoft.com/office/officeart/2005/8/layout/list1"/>
    <dgm:cxn modelId="{307C9885-F040-CC49-873E-479E37EC30C2}" type="presParOf" srcId="{0D8EE518-1653-5F4C-9C3B-E26DF0B3B08F}" destId="{3A4E8510-0B92-3546-9FC7-199E1448004B}" srcOrd="1" destOrd="0" presId="urn:microsoft.com/office/officeart/2005/8/layout/list1"/>
    <dgm:cxn modelId="{171A8F4D-6886-404D-B7CF-DE6FC832718C}" type="presParOf" srcId="{915EBDA4-156D-3D47-9EE8-20EAD4E02CA3}" destId="{ACBFB01E-DDBB-3C41-A993-C69F60CF4C47}" srcOrd="1" destOrd="0" presId="urn:microsoft.com/office/officeart/2005/8/layout/list1"/>
    <dgm:cxn modelId="{3176173F-DC58-4C43-82E1-567C362E3DB7}" type="presParOf" srcId="{915EBDA4-156D-3D47-9EE8-20EAD4E02CA3}" destId="{057EDD69-F71F-6A49-8394-4ABB1B87B5A5}" srcOrd="2" destOrd="0" presId="urn:microsoft.com/office/officeart/2005/8/layout/list1"/>
    <dgm:cxn modelId="{AC7FC2C6-655F-994B-AE20-138889EDB05D}" type="presParOf" srcId="{915EBDA4-156D-3D47-9EE8-20EAD4E02CA3}" destId="{7EDC8886-C994-B544-B2D8-FEFA6BCB36B2}" srcOrd="3" destOrd="0" presId="urn:microsoft.com/office/officeart/2005/8/layout/list1"/>
    <dgm:cxn modelId="{777DA8AC-4011-A645-91DB-3AD4035CC3E0}" type="presParOf" srcId="{915EBDA4-156D-3D47-9EE8-20EAD4E02CA3}" destId="{F1EFC66F-736C-B949-9121-9445D0B6208C}" srcOrd="4" destOrd="0" presId="urn:microsoft.com/office/officeart/2005/8/layout/list1"/>
    <dgm:cxn modelId="{FA61312F-B9A9-3849-BA80-844F1EA9B026}" type="presParOf" srcId="{F1EFC66F-736C-B949-9121-9445D0B6208C}" destId="{37C49770-F8C0-5646-9BF8-66CF4A12D072}" srcOrd="0" destOrd="0" presId="urn:microsoft.com/office/officeart/2005/8/layout/list1"/>
    <dgm:cxn modelId="{41CFED74-2C81-3F4B-B6F8-04AD728734D3}" type="presParOf" srcId="{F1EFC66F-736C-B949-9121-9445D0B6208C}" destId="{0708F765-CBEF-4D4B-A724-DCA9C6F73E82}" srcOrd="1" destOrd="0" presId="urn:microsoft.com/office/officeart/2005/8/layout/list1"/>
    <dgm:cxn modelId="{B655B80C-274C-EE48-8C22-6EF68C6D17DA}" type="presParOf" srcId="{915EBDA4-156D-3D47-9EE8-20EAD4E02CA3}" destId="{C09409FB-9EF9-A248-8A74-0289464DBF53}" srcOrd="5" destOrd="0" presId="urn:microsoft.com/office/officeart/2005/8/layout/list1"/>
    <dgm:cxn modelId="{DBF71BFC-07A6-E645-B519-6E79CDB83C62}" type="presParOf" srcId="{915EBDA4-156D-3D47-9EE8-20EAD4E02CA3}" destId="{35137661-6752-D149-81C1-0418F07FE0E6}" srcOrd="6" destOrd="0" presId="urn:microsoft.com/office/officeart/2005/8/layout/list1"/>
    <dgm:cxn modelId="{F0B3431E-7CFE-724D-9F58-CA96ACD1D80D}" type="presParOf" srcId="{915EBDA4-156D-3D47-9EE8-20EAD4E02CA3}" destId="{3D5E4093-814E-D24B-8B9B-1BD7BF36A892}" srcOrd="7" destOrd="0" presId="urn:microsoft.com/office/officeart/2005/8/layout/list1"/>
    <dgm:cxn modelId="{79AA391B-787F-504D-B4A8-EFCA0F78DB51}" type="presParOf" srcId="{915EBDA4-156D-3D47-9EE8-20EAD4E02CA3}" destId="{EF854728-9B2F-544A-955A-B78A3045C920}" srcOrd="8" destOrd="0" presId="urn:microsoft.com/office/officeart/2005/8/layout/list1"/>
    <dgm:cxn modelId="{7A0C4B09-7724-E842-865F-7CCF53CE432E}" type="presParOf" srcId="{EF854728-9B2F-544A-955A-B78A3045C920}" destId="{EC2EBE26-91B1-B54A-B025-AE60FF9165E5}" srcOrd="0" destOrd="0" presId="urn:microsoft.com/office/officeart/2005/8/layout/list1"/>
    <dgm:cxn modelId="{7B45FF84-A0F6-414C-B51C-4EA78DBDB5BB}" type="presParOf" srcId="{EF854728-9B2F-544A-955A-B78A3045C920}" destId="{375CAF64-A7E1-0342-8F84-56271B0183E2}" srcOrd="1" destOrd="0" presId="urn:microsoft.com/office/officeart/2005/8/layout/list1"/>
    <dgm:cxn modelId="{916F4FFE-22EB-6E4B-896C-EC69DC355DAF}" type="presParOf" srcId="{915EBDA4-156D-3D47-9EE8-20EAD4E02CA3}" destId="{E710E4DE-C28B-FF4E-934D-05F3E7F86DF9}" srcOrd="9" destOrd="0" presId="urn:microsoft.com/office/officeart/2005/8/layout/list1"/>
    <dgm:cxn modelId="{3A946AA5-26C3-8E45-B682-16F95212FA3A}" type="presParOf" srcId="{915EBDA4-156D-3D47-9EE8-20EAD4E02CA3}" destId="{3EFB83DF-8598-7248-AB80-56F4912DC712}" srcOrd="10" destOrd="0" presId="urn:microsoft.com/office/officeart/2005/8/layout/list1"/>
    <dgm:cxn modelId="{1F0D01A5-1608-4745-B095-CF74A4092CA0}" type="presParOf" srcId="{915EBDA4-156D-3D47-9EE8-20EAD4E02CA3}" destId="{C5EB71B1-1339-1A49-B2E6-9604E9C8850B}" srcOrd="11" destOrd="0" presId="urn:microsoft.com/office/officeart/2005/8/layout/list1"/>
    <dgm:cxn modelId="{F2B590CF-0107-B844-8164-EBEE7142D74E}" type="presParOf" srcId="{915EBDA4-156D-3D47-9EE8-20EAD4E02CA3}" destId="{C2520A96-821D-1E44-901E-2C978D6B99C6}" srcOrd="12" destOrd="0" presId="urn:microsoft.com/office/officeart/2005/8/layout/list1"/>
    <dgm:cxn modelId="{3DBF8C2E-C908-684A-BB09-A03FA56836B9}" type="presParOf" srcId="{C2520A96-821D-1E44-901E-2C978D6B99C6}" destId="{81EF3C24-9811-F849-88AE-2433A8085C17}" srcOrd="0" destOrd="0" presId="urn:microsoft.com/office/officeart/2005/8/layout/list1"/>
    <dgm:cxn modelId="{8563AF4F-07F7-E749-B28F-660C22AC783D}" type="presParOf" srcId="{C2520A96-821D-1E44-901E-2C978D6B99C6}" destId="{9751F5BA-9716-8945-9232-056577432DC1}" srcOrd="1" destOrd="0" presId="urn:microsoft.com/office/officeart/2005/8/layout/list1"/>
    <dgm:cxn modelId="{BB879721-C598-AC45-80D4-0E4C86D41867}" type="presParOf" srcId="{915EBDA4-156D-3D47-9EE8-20EAD4E02CA3}" destId="{5ABB8CB2-51B6-F545-8F43-59C114A0A4F7}" srcOrd="13" destOrd="0" presId="urn:microsoft.com/office/officeart/2005/8/layout/list1"/>
    <dgm:cxn modelId="{1ECAD4E2-E4D1-4A45-B1AC-BECC884A44C5}" type="presParOf" srcId="{915EBDA4-156D-3D47-9EE8-20EAD4E02CA3}" destId="{7AC7BBE1-2663-984E-9849-47B21F4E23A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F3631-4992-B442-9F6F-2AF67E4D524A}" type="doc">
      <dgm:prSet loTypeId="urn:microsoft.com/office/officeart/2005/8/layout/default#2" loCatId="list" qsTypeId="urn:microsoft.com/office/officeart/2005/8/quickstyle/simple4" qsCatId="simple" csTypeId="urn:microsoft.com/office/officeart/2005/8/colors/colorful1#3" csCatId="colorful" phldr="1"/>
      <dgm:spPr/>
      <dgm:t>
        <a:bodyPr/>
        <a:lstStyle/>
        <a:p>
          <a:endParaRPr lang="en-US"/>
        </a:p>
      </dgm:t>
    </dgm:pt>
    <dgm:pt modelId="{D988C60B-6CED-1C4D-B1F6-52CF771EBE73}">
      <dgm:prSet phldrT="[Text]" custT="1"/>
      <dgm:spPr/>
      <dgm:t>
        <a:bodyPr/>
        <a:lstStyle/>
        <a:p>
          <a:r>
            <a:rPr lang="en-US" sz="2300" b="0" dirty="0" smtClean="0"/>
            <a:t>Service facilities</a:t>
          </a:r>
          <a:endParaRPr lang="en-US" sz="2300" b="0" dirty="0"/>
        </a:p>
      </dgm:t>
    </dgm:pt>
    <dgm:pt modelId="{E901AB02-C61C-4F4A-A7AE-E4C0FBD1636C}" type="parTrans" cxnId="{B93D1C61-DCDB-BC47-BBBD-A3786FCE5C0C}">
      <dgm:prSet/>
      <dgm:spPr/>
      <dgm:t>
        <a:bodyPr/>
        <a:lstStyle/>
        <a:p>
          <a:endParaRPr lang="en-US"/>
        </a:p>
      </dgm:t>
    </dgm:pt>
    <dgm:pt modelId="{B9B870D9-F96F-6745-93B9-0FE94F640C5C}" type="sibTrans" cxnId="{B93D1C61-DCDB-BC47-BBBD-A3786FCE5C0C}">
      <dgm:prSet/>
      <dgm:spPr/>
      <dgm:t>
        <a:bodyPr/>
        <a:lstStyle/>
        <a:p>
          <a:endParaRPr lang="en-US"/>
        </a:p>
      </dgm:t>
    </dgm:pt>
    <dgm:pt modelId="{8EAA4FEE-27F7-D343-A327-E33DD2894E2A}">
      <dgm:prSet/>
      <dgm:spPr/>
      <dgm:t>
        <a:bodyPr/>
        <a:lstStyle/>
        <a:p>
          <a:r>
            <a:rPr lang="en-US" sz="1800" dirty="0" smtClean="0"/>
            <a:t>Stage on which drama unfolds(explain)</a:t>
          </a:r>
        </a:p>
      </dgm:t>
    </dgm:pt>
    <dgm:pt modelId="{C5D85F41-5DE3-874D-A665-950302C69442}" type="parTrans" cxnId="{2A050A76-ED16-D649-8E9B-B2A5FC1096E9}">
      <dgm:prSet/>
      <dgm:spPr/>
      <dgm:t>
        <a:bodyPr/>
        <a:lstStyle/>
        <a:p>
          <a:endParaRPr lang="en-US"/>
        </a:p>
      </dgm:t>
    </dgm:pt>
    <dgm:pt modelId="{3252F206-F504-C74A-837B-529D3F0E1692}" type="sibTrans" cxnId="{2A050A76-ED16-D649-8E9B-B2A5FC1096E9}">
      <dgm:prSet/>
      <dgm:spPr/>
      <dgm:t>
        <a:bodyPr/>
        <a:lstStyle/>
        <a:p>
          <a:endParaRPr lang="en-US"/>
        </a:p>
      </dgm:t>
    </dgm:pt>
    <dgm:pt modelId="{DB2FC320-E80B-DB45-9893-5225491BF3D3}">
      <dgm:prSet/>
      <dgm:spPr/>
      <dgm:t>
        <a:bodyPr/>
        <a:lstStyle/>
        <a:p>
          <a:r>
            <a:rPr lang="en-US" sz="1800" smtClean="0"/>
            <a:t>This may change from one act to another </a:t>
          </a:r>
          <a:endParaRPr lang="en-US" sz="1800" dirty="0" smtClean="0"/>
        </a:p>
      </dgm:t>
    </dgm:pt>
    <dgm:pt modelId="{E9E5A6B1-1D49-AD46-8F70-3E92A6986899}" type="parTrans" cxnId="{416FB824-861B-6246-B068-602F3E3ECA69}">
      <dgm:prSet/>
      <dgm:spPr/>
      <dgm:t>
        <a:bodyPr/>
        <a:lstStyle/>
        <a:p>
          <a:endParaRPr lang="en-US"/>
        </a:p>
      </dgm:t>
    </dgm:pt>
    <dgm:pt modelId="{7645CDEB-47DA-DF49-9EEA-3438B23384CB}" type="sibTrans" cxnId="{416FB824-861B-6246-B068-602F3E3ECA69}">
      <dgm:prSet/>
      <dgm:spPr/>
      <dgm:t>
        <a:bodyPr/>
        <a:lstStyle/>
        <a:p>
          <a:endParaRPr lang="en-US"/>
        </a:p>
      </dgm:t>
    </dgm:pt>
    <dgm:pt modelId="{5F30CD08-A198-0F4A-9D21-5E6E83920A4A}">
      <dgm:prSet/>
      <dgm:spPr/>
      <dgm:t>
        <a:bodyPr/>
        <a:lstStyle/>
        <a:p>
          <a:r>
            <a:rPr lang="en-US" dirty="0" smtClean="0"/>
            <a:t>Personnel (staff)</a:t>
          </a:r>
        </a:p>
      </dgm:t>
    </dgm:pt>
    <dgm:pt modelId="{3A3995EA-02BE-7E40-9704-12DC4B8ACB73}" type="parTrans" cxnId="{33590F3A-E74E-2040-A2DD-3184D343B04E}">
      <dgm:prSet/>
      <dgm:spPr/>
      <dgm:t>
        <a:bodyPr/>
        <a:lstStyle/>
        <a:p>
          <a:endParaRPr lang="en-US"/>
        </a:p>
      </dgm:t>
    </dgm:pt>
    <dgm:pt modelId="{A8B0E51B-E2E0-8546-9016-612B2062A931}" type="sibTrans" cxnId="{33590F3A-E74E-2040-A2DD-3184D343B04E}">
      <dgm:prSet/>
      <dgm:spPr/>
      <dgm:t>
        <a:bodyPr/>
        <a:lstStyle/>
        <a:p>
          <a:endParaRPr lang="en-US"/>
        </a:p>
      </dgm:t>
    </dgm:pt>
    <dgm:pt modelId="{BCEE6F4F-7E94-FC41-8A19-55E8E16FF5D5}">
      <dgm:prSet/>
      <dgm:spPr/>
      <dgm:t>
        <a:bodyPr/>
        <a:lstStyle/>
        <a:p>
          <a:r>
            <a:rPr lang="en-US" smtClean="0"/>
            <a:t>Front stage personnel are like members of a cast</a:t>
          </a:r>
          <a:endParaRPr lang="en-US" dirty="0" smtClean="0"/>
        </a:p>
      </dgm:t>
    </dgm:pt>
    <dgm:pt modelId="{A3FD80A7-EE1A-B642-9BE5-04C056B4119F}" type="parTrans" cxnId="{C62429B6-FEE2-A643-88E8-0F9BCA2BD027}">
      <dgm:prSet/>
      <dgm:spPr/>
      <dgm:t>
        <a:bodyPr/>
        <a:lstStyle/>
        <a:p>
          <a:endParaRPr lang="en-US"/>
        </a:p>
      </dgm:t>
    </dgm:pt>
    <dgm:pt modelId="{3A2EE2AE-B48C-F74E-8FBE-F9721F6849B0}" type="sibTrans" cxnId="{C62429B6-FEE2-A643-88E8-0F9BCA2BD027}">
      <dgm:prSet/>
      <dgm:spPr/>
      <dgm:t>
        <a:bodyPr/>
        <a:lstStyle/>
        <a:p>
          <a:endParaRPr lang="en-US"/>
        </a:p>
      </dgm:t>
    </dgm:pt>
    <dgm:pt modelId="{280C544C-C0DD-5944-934A-687855612C53}">
      <dgm:prSet/>
      <dgm:spPr/>
      <dgm:t>
        <a:bodyPr/>
        <a:lstStyle/>
        <a:p>
          <a:r>
            <a:rPr lang="en-US" smtClean="0"/>
            <a:t>Backstage personnel are support production team</a:t>
          </a:r>
          <a:endParaRPr lang="en-US" dirty="0" smtClean="0"/>
        </a:p>
      </dgm:t>
    </dgm:pt>
    <dgm:pt modelId="{53F817E6-9EB1-FF46-B54A-FDFED17351A8}" type="parTrans" cxnId="{2082C2B8-7CC2-3E43-892B-1E32F97E03BA}">
      <dgm:prSet/>
      <dgm:spPr/>
      <dgm:t>
        <a:bodyPr/>
        <a:lstStyle/>
        <a:p>
          <a:endParaRPr lang="en-US"/>
        </a:p>
      </dgm:t>
    </dgm:pt>
    <dgm:pt modelId="{EB6848FC-629C-6544-A707-67D276ED61F1}" type="sibTrans" cxnId="{2082C2B8-7CC2-3E43-892B-1E32F97E03BA}">
      <dgm:prSet/>
      <dgm:spPr/>
      <dgm:t>
        <a:bodyPr/>
        <a:lstStyle/>
        <a:p>
          <a:endParaRPr lang="en-US"/>
        </a:p>
      </dgm:t>
    </dgm:pt>
    <dgm:pt modelId="{086E675F-D882-6D49-AD52-C22C841FF49F}">
      <dgm:prSet/>
      <dgm:spPr/>
      <dgm:t>
        <a:bodyPr/>
        <a:lstStyle/>
        <a:p>
          <a:r>
            <a:rPr lang="en-US" b="0" dirty="0" smtClean="0"/>
            <a:t>Roles </a:t>
          </a:r>
        </a:p>
      </dgm:t>
    </dgm:pt>
    <dgm:pt modelId="{7E5AB0A0-BAF5-C74D-ACE4-1EA72279298A}" type="parTrans" cxnId="{28944E6D-B512-9C40-A90D-015A5DF1D969}">
      <dgm:prSet/>
      <dgm:spPr/>
      <dgm:t>
        <a:bodyPr/>
        <a:lstStyle/>
        <a:p>
          <a:endParaRPr lang="en-US"/>
        </a:p>
      </dgm:t>
    </dgm:pt>
    <dgm:pt modelId="{05AC0127-0A5C-2D40-A0E0-C4F8F92D6E27}" type="sibTrans" cxnId="{28944E6D-B512-9C40-A90D-015A5DF1D969}">
      <dgm:prSet/>
      <dgm:spPr/>
      <dgm:t>
        <a:bodyPr/>
        <a:lstStyle/>
        <a:p>
          <a:endParaRPr lang="en-US"/>
        </a:p>
      </dgm:t>
    </dgm:pt>
    <dgm:pt modelId="{1B82C9B5-CBED-7B46-9F01-9766C51333DF}">
      <dgm:prSet/>
      <dgm:spPr/>
      <dgm:t>
        <a:bodyPr/>
        <a:lstStyle/>
        <a:p>
          <a:r>
            <a:rPr lang="en-US" dirty="0" smtClean="0"/>
            <a:t>Like actors, employees have roles to play and behave in specific ways</a:t>
          </a:r>
        </a:p>
      </dgm:t>
    </dgm:pt>
    <dgm:pt modelId="{090866F7-B8C4-4744-B9B0-1E6D05FE9C1D}" type="parTrans" cxnId="{7450274E-44AA-B04A-B9BC-695D89A209E3}">
      <dgm:prSet/>
      <dgm:spPr/>
      <dgm:t>
        <a:bodyPr/>
        <a:lstStyle/>
        <a:p>
          <a:endParaRPr lang="en-US"/>
        </a:p>
      </dgm:t>
    </dgm:pt>
    <dgm:pt modelId="{8A91CB3E-03CF-4540-99FD-12E3CB7BF468}" type="sibTrans" cxnId="{7450274E-44AA-B04A-B9BC-695D89A209E3}">
      <dgm:prSet/>
      <dgm:spPr/>
      <dgm:t>
        <a:bodyPr/>
        <a:lstStyle/>
        <a:p>
          <a:endParaRPr lang="en-US"/>
        </a:p>
      </dgm:t>
    </dgm:pt>
    <dgm:pt modelId="{FE5413CC-8471-8846-9C3C-BD1EA30C97EA}">
      <dgm:prSet/>
      <dgm:spPr/>
      <dgm:t>
        <a:bodyPr/>
        <a:lstStyle/>
        <a:p>
          <a:r>
            <a:rPr lang="en-US" smtClean="0"/>
            <a:t>Scripts</a:t>
          </a:r>
          <a:endParaRPr lang="en-US" dirty="0" smtClean="0"/>
        </a:p>
      </dgm:t>
    </dgm:pt>
    <dgm:pt modelId="{AD7171D7-D3CB-FF41-BFAB-04E538213D46}" type="parTrans" cxnId="{561C2EC5-898E-DF43-A253-20CBE7C70B81}">
      <dgm:prSet/>
      <dgm:spPr/>
      <dgm:t>
        <a:bodyPr/>
        <a:lstStyle/>
        <a:p>
          <a:endParaRPr lang="en-US"/>
        </a:p>
      </dgm:t>
    </dgm:pt>
    <dgm:pt modelId="{E1544B72-6470-F04F-962A-6A787FD94229}" type="sibTrans" cxnId="{561C2EC5-898E-DF43-A253-20CBE7C70B81}">
      <dgm:prSet/>
      <dgm:spPr/>
      <dgm:t>
        <a:bodyPr/>
        <a:lstStyle/>
        <a:p>
          <a:endParaRPr lang="en-US"/>
        </a:p>
      </dgm:t>
    </dgm:pt>
    <dgm:pt modelId="{070142A7-0589-0F4A-BD43-B1807EE9C6B6}">
      <dgm:prSet/>
      <dgm:spPr/>
      <dgm:t>
        <a:bodyPr/>
        <a:lstStyle/>
        <a:p>
          <a:r>
            <a:rPr lang="en-US" smtClean="0"/>
            <a:t>Specifies the sequences of behavior for customers and employees</a:t>
          </a:r>
          <a:endParaRPr lang="en-US" dirty="0" smtClean="0"/>
        </a:p>
      </dgm:t>
    </dgm:pt>
    <dgm:pt modelId="{38DA742E-1657-F54D-9897-C0C13755B9FF}" type="parTrans" cxnId="{B45223BD-A037-AA41-A3B4-1245DF4EAC0F}">
      <dgm:prSet/>
      <dgm:spPr/>
      <dgm:t>
        <a:bodyPr/>
        <a:lstStyle/>
        <a:p>
          <a:endParaRPr lang="en-US"/>
        </a:p>
      </dgm:t>
    </dgm:pt>
    <dgm:pt modelId="{683DD1D4-35FF-4740-BFF5-FA0C878D8E84}" type="sibTrans" cxnId="{B45223BD-A037-AA41-A3B4-1245DF4EAC0F}">
      <dgm:prSet/>
      <dgm:spPr/>
      <dgm:t>
        <a:bodyPr/>
        <a:lstStyle/>
        <a:p>
          <a:endParaRPr lang="en-US"/>
        </a:p>
      </dgm:t>
    </dgm:pt>
    <dgm:pt modelId="{D46B7EF0-F17E-BE40-9609-11D89E2F374E}" type="pres">
      <dgm:prSet presAssocID="{446F3631-4992-B442-9F6F-2AF67E4D524A}" presName="diagram" presStyleCnt="0">
        <dgm:presLayoutVars>
          <dgm:dir/>
          <dgm:resizeHandles val="exact"/>
        </dgm:presLayoutVars>
      </dgm:prSet>
      <dgm:spPr/>
      <dgm:t>
        <a:bodyPr/>
        <a:lstStyle/>
        <a:p>
          <a:endParaRPr lang="en-GB"/>
        </a:p>
      </dgm:t>
    </dgm:pt>
    <dgm:pt modelId="{8C41884D-A0D8-B54E-B675-4C63B260B440}" type="pres">
      <dgm:prSet presAssocID="{D988C60B-6CED-1C4D-B1F6-52CF771EBE73}" presName="node" presStyleLbl="node1" presStyleIdx="0" presStyleCnt="4">
        <dgm:presLayoutVars>
          <dgm:bulletEnabled val="1"/>
        </dgm:presLayoutVars>
      </dgm:prSet>
      <dgm:spPr/>
      <dgm:t>
        <a:bodyPr/>
        <a:lstStyle/>
        <a:p>
          <a:endParaRPr lang="en-US"/>
        </a:p>
      </dgm:t>
    </dgm:pt>
    <dgm:pt modelId="{3B09FE2E-1CB6-CF4C-B697-739E9A55ADF0}" type="pres">
      <dgm:prSet presAssocID="{B9B870D9-F96F-6745-93B9-0FE94F640C5C}" presName="sibTrans" presStyleCnt="0"/>
      <dgm:spPr/>
    </dgm:pt>
    <dgm:pt modelId="{96E2F4A2-6B5A-CB42-BFFD-EEB9F4BEFFC1}" type="pres">
      <dgm:prSet presAssocID="{5F30CD08-A198-0F4A-9D21-5E6E83920A4A}" presName="node" presStyleLbl="node1" presStyleIdx="1" presStyleCnt="4">
        <dgm:presLayoutVars>
          <dgm:bulletEnabled val="1"/>
        </dgm:presLayoutVars>
      </dgm:prSet>
      <dgm:spPr/>
      <dgm:t>
        <a:bodyPr/>
        <a:lstStyle/>
        <a:p>
          <a:endParaRPr lang="en-GB"/>
        </a:p>
      </dgm:t>
    </dgm:pt>
    <dgm:pt modelId="{F3D23B09-831F-3041-9B8B-069250FAC040}" type="pres">
      <dgm:prSet presAssocID="{A8B0E51B-E2E0-8546-9016-612B2062A931}" presName="sibTrans" presStyleCnt="0"/>
      <dgm:spPr/>
    </dgm:pt>
    <dgm:pt modelId="{F35E3235-C740-2A4B-9AA2-7498F773202A}" type="pres">
      <dgm:prSet presAssocID="{086E675F-D882-6D49-AD52-C22C841FF49F}" presName="node" presStyleLbl="node1" presStyleIdx="2" presStyleCnt="4">
        <dgm:presLayoutVars>
          <dgm:bulletEnabled val="1"/>
        </dgm:presLayoutVars>
      </dgm:prSet>
      <dgm:spPr/>
      <dgm:t>
        <a:bodyPr/>
        <a:lstStyle/>
        <a:p>
          <a:endParaRPr lang="en-GB"/>
        </a:p>
      </dgm:t>
    </dgm:pt>
    <dgm:pt modelId="{289A5AE3-5B56-0F4B-B6DC-CEAFE18D5E9D}" type="pres">
      <dgm:prSet presAssocID="{05AC0127-0A5C-2D40-A0E0-C4F8F92D6E27}" presName="sibTrans" presStyleCnt="0"/>
      <dgm:spPr/>
    </dgm:pt>
    <dgm:pt modelId="{2A53E419-51D5-6D49-9383-7ABB1AEF97BB}" type="pres">
      <dgm:prSet presAssocID="{FE5413CC-8471-8846-9C3C-BD1EA30C97EA}" presName="node" presStyleLbl="node1" presStyleIdx="3" presStyleCnt="4">
        <dgm:presLayoutVars>
          <dgm:bulletEnabled val="1"/>
        </dgm:presLayoutVars>
      </dgm:prSet>
      <dgm:spPr/>
      <dgm:t>
        <a:bodyPr/>
        <a:lstStyle/>
        <a:p>
          <a:endParaRPr lang="en-GB"/>
        </a:p>
      </dgm:t>
    </dgm:pt>
  </dgm:ptLst>
  <dgm:cxnLst>
    <dgm:cxn modelId="{416FB824-861B-6246-B068-602F3E3ECA69}" srcId="{D988C60B-6CED-1C4D-B1F6-52CF771EBE73}" destId="{DB2FC320-E80B-DB45-9893-5225491BF3D3}" srcOrd="1" destOrd="0" parTransId="{E9E5A6B1-1D49-AD46-8F70-3E92A6986899}" sibTransId="{7645CDEB-47DA-DF49-9EEA-3438B23384CB}"/>
    <dgm:cxn modelId="{683DADC3-406F-BA49-8E3F-F611ECD17DD0}" type="presOf" srcId="{086E675F-D882-6D49-AD52-C22C841FF49F}" destId="{F35E3235-C740-2A4B-9AA2-7498F773202A}" srcOrd="0" destOrd="0" presId="urn:microsoft.com/office/officeart/2005/8/layout/default#2"/>
    <dgm:cxn modelId="{2082C2B8-7CC2-3E43-892B-1E32F97E03BA}" srcId="{5F30CD08-A198-0F4A-9D21-5E6E83920A4A}" destId="{280C544C-C0DD-5944-934A-687855612C53}" srcOrd="1" destOrd="0" parTransId="{53F817E6-9EB1-FF46-B54A-FDFED17351A8}" sibTransId="{EB6848FC-629C-6544-A707-67D276ED61F1}"/>
    <dgm:cxn modelId="{C62429B6-FEE2-A643-88E8-0F9BCA2BD027}" srcId="{5F30CD08-A198-0F4A-9D21-5E6E83920A4A}" destId="{BCEE6F4F-7E94-FC41-8A19-55E8E16FF5D5}" srcOrd="0" destOrd="0" parTransId="{A3FD80A7-EE1A-B642-9BE5-04C056B4119F}" sibTransId="{3A2EE2AE-B48C-F74E-8FBE-F9721F6849B0}"/>
    <dgm:cxn modelId="{0542E06A-9B68-F743-A149-6108EB73E274}" type="presOf" srcId="{8EAA4FEE-27F7-D343-A327-E33DD2894E2A}" destId="{8C41884D-A0D8-B54E-B675-4C63B260B440}" srcOrd="0" destOrd="1" presId="urn:microsoft.com/office/officeart/2005/8/layout/default#2"/>
    <dgm:cxn modelId="{33590F3A-E74E-2040-A2DD-3184D343B04E}" srcId="{446F3631-4992-B442-9F6F-2AF67E4D524A}" destId="{5F30CD08-A198-0F4A-9D21-5E6E83920A4A}" srcOrd="1" destOrd="0" parTransId="{3A3995EA-02BE-7E40-9704-12DC4B8ACB73}" sibTransId="{A8B0E51B-E2E0-8546-9016-612B2062A931}"/>
    <dgm:cxn modelId="{B45223BD-A037-AA41-A3B4-1245DF4EAC0F}" srcId="{FE5413CC-8471-8846-9C3C-BD1EA30C97EA}" destId="{070142A7-0589-0F4A-BD43-B1807EE9C6B6}" srcOrd="0" destOrd="0" parTransId="{38DA742E-1657-F54D-9897-C0C13755B9FF}" sibTransId="{683DD1D4-35FF-4740-BFF5-FA0C878D8E84}"/>
    <dgm:cxn modelId="{D7E9F3BB-5A8F-9741-8524-DF48A6E87BBA}" type="presOf" srcId="{446F3631-4992-B442-9F6F-2AF67E4D524A}" destId="{D46B7EF0-F17E-BE40-9609-11D89E2F374E}" srcOrd="0" destOrd="0" presId="urn:microsoft.com/office/officeart/2005/8/layout/default#2"/>
    <dgm:cxn modelId="{58FFB8E0-9A4F-E24E-88ED-8261D3B34B67}" type="presOf" srcId="{BCEE6F4F-7E94-FC41-8A19-55E8E16FF5D5}" destId="{96E2F4A2-6B5A-CB42-BFFD-EEB9F4BEFFC1}" srcOrd="0" destOrd="1" presId="urn:microsoft.com/office/officeart/2005/8/layout/default#2"/>
    <dgm:cxn modelId="{DC09238A-CAEF-2E45-8AE9-1844DCB68026}" type="presOf" srcId="{280C544C-C0DD-5944-934A-687855612C53}" destId="{96E2F4A2-6B5A-CB42-BFFD-EEB9F4BEFFC1}" srcOrd="0" destOrd="2" presId="urn:microsoft.com/office/officeart/2005/8/layout/default#2"/>
    <dgm:cxn modelId="{40302FAF-F039-9848-AD4B-1187188AD266}" type="presOf" srcId="{FE5413CC-8471-8846-9C3C-BD1EA30C97EA}" destId="{2A53E419-51D5-6D49-9383-7ABB1AEF97BB}" srcOrd="0" destOrd="0" presId="urn:microsoft.com/office/officeart/2005/8/layout/default#2"/>
    <dgm:cxn modelId="{2A050A76-ED16-D649-8E9B-B2A5FC1096E9}" srcId="{D988C60B-6CED-1C4D-B1F6-52CF771EBE73}" destId="{8EAA4FEE-27F7-D343-A327-E33DD2894E2A}" srcOrd="0" destOrd="0" parTransId="{C5D85F41-5DE3-874D-A665-950302C69442}" sibTransId="{3252F206-F504-C74A-837B-529D3F0E1692}"/>
    <dgm:cxn modelId="{20BCAA3F-E552-2040-875A-9FAA263CF9CA}" type="presOf" srcId="{D988C60B-6CED-1C4D-B1F6-52CF771EBE73}" destId="{8C41884D-A0D8-B54E-B675-4C63B260B440}" srcOrd="0" destOrd="0" presId="urn:microsoft.com/office/officeart/2005/8/layout/default#2"/>
    <dgm:cxn modelId="{7450274E-44AA-B04A-B9BC-695D89A209E3}" srcId="{086E675F-D882-6D49-AD52-C22C841FF49F}" destId="{1B82C9B5-CBED-7B46-9F01-9766C51333DF}" srcOrd="0" destOrd="0" parTransId="{090866F7-B8C4-4744-B9B0-1E6D05FE9C1D}" sibTransId="{8A91CB3E-03CF-4540-99FD-12E3CB7BF468}"/>
    <dgm:cxn modelId="{414C93ED-3A34-6242-B9E6-EFD5B180D845}" type="presOf" srcId="{1B82C9B5-CBED-7B46-9F01-9766C51333DF}" destId="{F35E3235-C740-2A4B-9AA2-7498F773202A}" srcOrd="0" destOrd="1" presId="urn:microsoft.com/office/officeart/2005/8/layout/default#2"/>
    <dgm:cxn modelId="{9E1801B3-E9DD-3345-901F-937FBFD9DC90}" type="presOf" srcId="{5F30CD08-A198-0F4A-9D21-5E6E83920A4A}" destId="{96E2F4A2-6B5A-CB42-BFFD-EEB9F4BEFFC1}" srcOrd="0" destOrd="0" presId="urn:microsoft.com/office/officeart/2005/8/layout/default#2"/>
    <dgm:cxn modelId="{B93D1C61-DCDB-BC47-BBBD-A3786FCE5C0C}" srcId="{446F3631-4992-B442-9F6F-2AF67E4D524A}" destId="{D988C60B-6CED-1C4D-B1F6-52CF771EBE73}" srcOrd="0" destOrd="0" parTransId="{E901AB02-C61C-4F4A-A7AE-E4C0FBD1636C}" sibTransId="{B9B870D9-F96F-6745-93B9-0FE94F640C5C}"/>
    <dgm:cxn modelId="{935A75D2-8B29-2041-B0AD-66DE2B39EC3F}" type="presOf" srcId="{070142A7-0589-0F4A-BD43-B1807EE9C6B6}" destId="{2A53E419-51D5-6D49-9383-7ABB1AEF97BB}" srcOrd="0" destOrd="1" presId="urn:microsoft.com/office/officeart/2005/8/layout/default#2"/>
    <dgm:cxn modelId="{561C2EC5-898E-DF43-A253-20CBE7C70B81}" srcId="{446F3631-4992-B442-9F6F-2AF67E4D524A}" destId="{FE5413CC-8471-8846-9C3C-BD1EA30C97EA}" srcOrd="3" destOrd="0" parTransId="{AD7171D7-D3CB-FF41-BFAB-04E538213D46}" sibTransId="{E1544B72-6470-F04F-962A-6A787FD94229}"/>
    <dgm:cxn modelId="{28944E6D-B512-9C40-A90D-015A5DF1D969}" srcId="{446F3631-4992-B442-9F6F-2AF67E4D524A}" destId="{086E675F-D882-6D49-AD52-C22C841FF49F}" srcOrd="2" destOrd="0" parTransId="{7E5AB0A0-BAF5-C74D-ACE4-1EA72279298A}" sibTransId="{05AC0127-0A5C-2D40-A0E0-C4F8F92D6E27}"/>
    <dgm:cxn modelId="{D591A257-A28C-F14A-87AC-C9769FB6929D}" type="presOf" srcId="{DB2FC320-E80B-DB45-9893-5225491BF3D3}" destId="{8C41884D-A0D8-B54E-B675-4C63B260B440}" srcOrd="0" destOrd="2" presId="urn:microsoft.com/office/officeart/2005/8/layout/default#2"/>
    <dgm:cxn modelId="{D3BE8A6E-989C-CE40-97C7-20572D1BA977}" type="presParOf" srcId="{D46B7EF0-F17E-BE40-9609-11D89E2F374E}" destId="{8C41884D-A0D8-B54E-B675-4C63B260B440}" srcOrd="0" destOrd="0" presId="urn:microsoft.com/office/officeart/2005/8/layout/default#2"/>
    <dgm:cxn modelId="{1AE420D6-BF10-344D-AF26-92282F112C12}" type="presParOf" srcId="{D46B7EF0-F17E-BE40-9609-11D89E2F374E}" destId="{3B09FE2E-1CB6-CF4C-B697-739E9A55ADF0}" srcOrd="1" destOrd="0" presId="urn:microsoft.com/office/officeart/2005/8/layout/default#2"/>
    <dgm:cxn modelId="{C323E0B1-EE75-3C4F-9B5A-AEE8D81B3935}" type="presParOf" srcId="{D46B7EF0-F17E-BE40-9609-11D89E2F374E}" destId="{96E2F4A2-6B5A-CB42-BFFD-EEB9F4BEFFC1}" srcOrd="2" destOrd="0" presId="urn:microsoft.com/office/officeart/2005/8/layout/default#2"/>
    <dgm:cxn modelId="{75C7CEB1-721D-714A-BA08-06100C8F1402}" type="presParOf" srcId="{D46B7EF0-F17E-BE40-9609-11D89E2F374E}" destId="{F3D23B09-831F-3041-9B8B-069250FAC040}" srcOrd="3" destOrd="0" presId="urn:microsoft.com/office/officeart/2005/8/layout/default#2"/>
    <dgm:cxn modelId="{8A55E1B0-870D-9940-B251-42CD7805B251}" type="presParOf" srcId="{D46B7EF0-F17E-BE40-9609-11D89E2F374E}" destId="{F35E3235-C740-2A4B-9AA2-7498F773202A}" srcOrd="4" destOrd="0" presId="urn:microsoft.com/office/officeart/2005/8/layout/default#2"/>
    <dgm:cxn modelId="{AC7E89D0-2C4C-2C46-90ED-8A0B98EF8C7F}" type="presParOf" srcId="{D46B7EF0-F17E-BE40-9609-11D89E2F374E}" destId="{289A5AE3-5B56-0F4B-B6DC-CEAFE18D5E9D}" srcOrd="5" destOrd="0" presId="urn:microsoft.com/office/officeart/2005/8/layout/default#2"/>
    <dgm:cxn modelId="{D7598C41-9909-2049-8ACC-97D1C41A8FCE}" type="presParOf" srcId="{D46B7EF0-F17E-BE40-9609-11D89E2F374E}" destId="{2A53E419-51D5-6D49-9383-7ABB1AEF97BB}"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EDD69-F71F-6A49-8394-4ABB1B87B5A5}">
      <dsp:nvSpPr>
        <dsp:cNvPr id="0" name=""/>
        <dsp:cNvSpPr/>
      </dsp:nvSpPr>
      <dsp:spPr>
        <a:xfrm>
          <a:off x="0" y="251249"/>
          <a:ext cx="8229600" cy="8268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wished-for level of service quality that customer believes can and should be delivered</a:t>
          </a:r>
        </a:p>
      </dsp:txBody>
      <dsp:txXfrm>
        <a:off x="0" y="251249"/>
        <a:ext cx="8229600" cy="826875"/>
      </dsp:txXfrm>
    </dsp:sp>
    <dsp:sp modelId="{3A4E8510-0B92-3546-9FC7-199E1448004B}">
      <dsp:nvSpPr>
        <dsp:cNvPr id="0" name=""/>
        <dsp:cNvSpPr/>
      </dsp:nvSpPr>
      <dsp:spPr>
        <a:xfrm>
          <a:off x="411480" y="29849"/>
          <a:ext cx="5760720" cy="442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t>Desired Service Level</a:t>
          </a:r>
          <a:endParaRPr lang="en-US" sz="2000" b="1" kern="1200" dirty="0"/>
        </a:p>
      </dsp:txBody>
      <dsp:txXfrm>
        <a:off x="433096" y="51465"/>
        <a:ext cx="5717488" cy="399568"/>
      </dsp:txXfrm>
    </dsp:sp>
    <dsp:sp modelId="{35137661-6752-D149-81C1-0418F07FE0E6}">
      <dsp:nvSpPr>
        <dsp:cNvPr id="0" name=""/>
        <dsp:cNvSpPr/>
      </dsp:nvSpPr>
      <dsp:spPr>
        <a:xfrm>
          <a:off x="0" y="1380524"/>
          <a:ext cx="8229600" cy="626062"/>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minimum acceptable level of service without being dissatisfaction </a:t>
          </a:r>
        </a:p>
      </dsp:txBody>
      <dsp:txXfrm>
        <a:off x="0" y="1380524"/>
        <a:ext cx="8229600" cy="626062"/>
      </dsp:txXfrm>
    </dsp:sp>
    <dsp:sp modelId="{0708F765-CBEF-4D4B-A724-DCA9C6F73E82}">
      <dsp:nvSpPr>
        <dsp:cNvPr id="0" name=""/>
        <dsp:cNvSpPr/>
      </dsp:nvSpPr>
      <dsp:spPr>
        <a:xfrm>
          <a:off x="411480" y="1159125"/>
          <a:ext cx="5760720" cy="442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t>Adequate(acceptable) Service Level</a:t>
          </a:r>
        </a:p>
      </dsp:txBody>
      <dsp:txXfrm>
        <a:off x="433096" y="1180741"/>
        <a:ext cx="5717488" cy="399568"/>
      </dsp:txXfrm>
    </dsp:sp>
    <dsp:sp modelId="{3EFB83DF-8598-7248-AB80-56F4912DC712}">
      <dsp:nvSpPr>
        <dsp:cNvPr id="0" name=""/>
        <dsp:cNvSpPr/>
      </dsp:nvSpPr>
      <dsp:spPr>
        <a:xfrm>
          <a:off x="0" y="2308987"/>
          <a:ext cx="8229600" cy="626062"/>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service level that customer believes firm will actually deliver</a:t>
          </a:r>
        </a:p>
      </dsp:txBody>
      <dsp:txXfrm>
        <a:off x="0" y="2308987"/>
        <a:ext cx="8229600" cy="626062"/>
      </dsp:txXfrm>
    </dsp:sp>
    <dsp:sp modelId="{375CAF64-A7E1-0342-8F84-56271B0183E2}">
      <dsp:nvSpPr>
        <dsp:cNvPr id="0" name=""/>
        <dsp:cNvSpPr/>
      </dsp:nvSpPr>
      <dsp:spPr>
        <a:xfrm>
          <a:off x="411480" y="2087587"/>
          <a:ext cx="5760720" cy="4428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t>Predicted Service Level</a:t>
          </a:r>
        </a:p>
      </dsp:txBody>
      <dsp:txXfrm>
        <a:off x="433096" y="2109203"/>
        <a:ext cx="5717488" cy="399568"/>
      </dsp:txXfrm>
    </dsp:sp>
    <dsp:sp modelId="{7AC7BBE1-2663-984E-9849-47B21F4E23AD}">
      <dsp:nvSpPr>
        <dsp:cNvPr id="0" name=""/>
        <dsp:cNvSpPr/>
      </dsp:nvSpPr>
      <dsp:spPr>
        <a:xfrm>
          <a:off x="0" y="3237450"/>
          <a:ext cx="8229600" cy="12285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Acceptable range of variations in service delivery. “The zone of tolerance is usually defined as </a:t>
          </a:r>
          <a:r>
            <a:rPr lang="en-US" sz="1500" kern="1200" dirty="0" smtClean="0">
              <a:solidFill>
                <a:schemeClr val="accent2">
                  <a:lumMod val="75000"/>
                </a:schemeClr>
              </a:solidFill>
            </a:rPr>
            <a:t>the range of customer perceptions of a service between desired and minimum acceptable standards </a:t>
          </a:r>
          <a:r>
            <a:rPr lang="en-US" sz="1500" kern="1200" dirty="0" smtClean="0"/>
            <a:t>( </a:t>
          </a:r>
          <a:r>
            <a:rPr lang="en-US" sz="1500" kern="1200" dirty="0" err="1" smtClean="0"/>
            <a:t>Zeithaml</a:t>
          </a:r>
          <a:r>
            <a:rPr lang="en-US" sz="1500" kern="1200" dirty="0" smtClean="0"/>
            <a:t>, Berry, and </a:t>
          </a:r>
          <a:r>
            <a:rPr lang="en-US" sz="1500" kern="1200" dirty="0" err="1" smtClean="0"/>
            <a:t>Parasuraman</a:t>
          </a:r>
          <a:r>
            <a:rPr lang="en-US" sz="1500" kern="1200" dirty="0" smtClean="0"/>
            <a:t>, 1993 ).</a:t>
          </a:r>
          <a:endParaRPr lang="en-US" sz="1500" kern="1200" dirty="0"/>
        </a:p>
      </dsp:txBody>
      <dsp:txXfrm>
        <a:off x="0" y="3237450"/>
        <a:ext cx="8229600" cy="1228500"/>
      </dsp:txXfrm>
    </dsp:sp>
    <dsp:sp modelId="{9751F5BA-9716-8945-9232-056577432DC1}">
      <dsp:nvSpPr>
        <dsp:cNvPr id="0" name=""/>
        <dsp:cNvSpPr/>
      </dsp:nvSpPr>
      <dsp:spPr>
        <a:xfrm>
          <a:off x="411480" y="3016050"/>
          <a:ext cx="5760720" cy="442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t>Zone of Tolerance</a:t>
          </a:r>
        </a:p>
      </dsp:txBody>
      <dsp:txXfrm>
        <a:off x="433096" y="3037666"/>
        <a:ext cx="571748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1884D-A0D8-B54E-B675-4C63B260B440}">
      <dsp:nvSpPr>
        <dsp:cNvPr id="0" name=""/>
        <dsp:cNvSpPr/>
      </dsp:nvSpPr>
      <dsp:spPr>
        <a:xfrm>
          <a:off x="781" y="114784"/>
          <a:ext cx="3047255" cy="182835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smtClean="0"/>
            <a:t>Service facilities</a:t>
          </a:r>
          <a:endParaRPr lang="en-US" sz="2300" b="0" kern="1200" dirty="0"/>
        </a:p>
        <a:p>
          <a:pPr marL="171450" lvl="1" indent="-171450" algn="l" defTabSz="800100">
            <a:lnSpc>
              <a:spcPct val="90000"/>
            </a:lnSpc>
            <a:spcBef>
              <a:spcPct val="0"/>
            </a:spcBef>
            <a:spcAft>
              <a:spcPct val="15000"/>
            </a:spcAft>
            <a:buChar char="••"/>
          </a:pPr>
          <a:r>
            <a:rPr lang="en-US" sz="1800" kern="1200" dirty="0" smtClean="0"/>
            <a:t>Stage on which drama unfolds(explain)</a:t>
          </a:r>
        </a:p>
        <a:p>
          <a:pPr marL="171450" lvl="1" indent="-171450" algn="l" defTabSz="800100">
            <a:lnSpc>
              <a:spcPct val="90000"/>
            </a:lnSpc>
            <a:spcBef>
              <a:spcPct val="0"/>
            </a:spcBef>
            <a:spcAft>
              <a:spcPct val="15000"/>
            </a:spcAft>
            <a:buChar char="••"/>
          </a:pPr>
          <a:r>
            <a:rPr lang="en-US" sz="1800" kern="1200" smtClean="0"/>
            <a:t>This may change from one act to another </a:t>
          </a:r>
          <a:endParaRPr lang="en-US" sz="1800" kern="1200" dirty="0" smtClean="0"/>
        </a:p>
      </dsp:txBody>
      <dsp:txXfrm>
        <a:off x="781" y="114784"/>
        <a:ext cx="3047255" cy="1828353"/>
      </dsp:txXfrm>
    </dsp:sp>
    <dsp:sp modelId="{96E2F4A2-6B5A-CB42-BFFD-EEB9F4BEFFC1}">
      <dsp:nvSpPr>
        <dsp:cNvPr id="0" name=""/>
        <dsp:cNvSpPr/>
      </dsp:nvSpPr>
      <dsp:spPr>
        <a:xfrm>
          <a:off x="3352762" y="114784"/>
          <a:ext cx="3047255" cy="182835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Personnel (staff)</a:t>
          </a:r>
        </a:p>
        <a:p>
          <a:pPr marL="171450" lvl="1" indent="-171450" algn="l" defTabSz="800100">
            <a:lnSpc>
              <a:spcPct val="90000"/>
            </a:lnSpc>
            <a:spcBef>
              <a:spcPct val="0"/>
            </a:spcBef>
            <a:spcAft>
              <a:spcPct val="15000"/>
            </a:spcAft>
            <a:buChar char="••"/>
          </a:pPr>
          <a:r>
            <a:rPr lang="en-US" sz="1800" kern="1200" smtClean="0"/>
            <a:t>Front stage personnel are like members of a cast</a:t>
          </a:r>
          <a:endParaRPr lang="en-US" sz="1800" kern="1200" dirty="0" smtClean="0"/>
        </a:p>
        <a:p>
          <a:pPr marL="171450" lvl="1" indent="-171450" algn="l" defTabSz="800100">
            <a:lnSpc>
              <a:spcPct val="90000"/>
            </a:lnSpc>
            <a:spcBef>
              <a:spcPct val="0"/>
            </a:spcBef>
            <a:spcAft>
              <a:spcPct val="15000"/>
            </a:spcAft>
            <a:buChar char="••"/>
          </a:pPr>
          <a:r>
            <a:rPr lang="en-US" sz="1800" kern="1200" smtClean="0"/>
            <a:t>Backstage personnel are support production team</a:t>
          </a:r>
          <a:endParaRPr lang="en-US" sz="1800" kern="1200" dirty="0" smtClean="0"/>
        </a:p>
      </dsp:txBody>
      <dsp:txXfrm>
        <a:off x="3352762" y="114784"/>
        <a:ext cx="3047255" cy="1828353"/>
      </dsp:txXfrm>
    </dsp:sp>
    <dsp:sp modelId="{F35E3235-C740-2A4B-9AA2-7498F773202A}">
      <dsp:nvSpPr>
        <dsp:cNvPr id="0" name=""/>
        <dsp:cNvSpPr/>
      </dsp:nvSpPr>
      <dsp:spPr>
        <a:xfrm>
          <a:off x="781" y="2247863"/>
          <a:ext cx="3047255" cy="18283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smtClean="0"/>
            <a:t>Roles </a:t>
          </a:r>
        </a:p>
        <a:p>
          <a:pPr marL="171450" lvl="1" indent="-171450" algn="l" defTabSz="800100">
            <a:lnSpc>
              <a:spcPct val="90000"/>
            </a:lnSpc>
            <a:spcBef>
              <a:spcPct val="0"/>
            </a:spcBef>
            <a:spcAft>
              <a:spcPct val="15000"/>
            </a:spcAft>
            <a:buChar char="••"/>
          </a:pPr>
          <a:r>
            <a:rPr lang="en-US" sz="1800" kern="1200" dirty="0" smtClean="0"/>
            <a:t>Like actors, employees have roles to play and behave in specific ways</a:t>
          </a:r>
        </a:p>
      </dsp:txBody>
      <dsp:txXfrm>
        <a:off x="781" y="2247863"/>
        <a:ext cx="3047255" cy="1828353"/>
      </dsp:txXfrm>
    </dsp:sp>
    <dsp:sp modelId="{2A53E419-51D5-6D49-9383-7ABB1AEF97BB}">
      <dsp:nvSpPr>
        <dsp:cNvPr id="0" name=""/>
        <dsp:cNvSpPr/>
      </dsp:nvSpPr>
      <dsp:spPr>
        <a:xfrm>
          <a:off x="3352762" y="2247863"/>
          <a:ext cx="3047255" cy="182835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smtClean="0"/>
            <a:t>Scripts</a:t>
          </a:r>
          <a:endParaRPr lang="en-US" sz="2300" kern="1200" dirty="0" smtClean="0"/>
        </a:p>
        <a:p>
          <a:pPr marL="171450" lvl="1" indent="-171450" algn="l" defTabSz="800100">
            <a:lnSpc>
              <a:spcPct val="90000"/>
            </a:lnSpc>
            <a:spcBef>
              <a:spcPct val="0"/>
            </a:spcBef>
            <a:spcAft>
              <a:spcPct val="15000"/>
            </a:spcAft>
            <a:buChar char="••"/>
          </a:pPr>
          <a:r>
            <a:rPr lang="en-US" sz="1800" kern="1200" smtClean="0"/>
            <a:t>Specifies the sequences of behavior for customers and employees</a:t>
          </a:r>
          <a:endParaRPr lang="en-US" sz="1800" kern="1200" dirty="0" smtClean="0"/>
        </a:p>
      </dsp:txBody>
      <dsp:txXfrm>
        <a:off x="3352762" y="2247863"/>
        <a:ext cx="3047255" cy="182835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97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idx="2"/>
          </p:nvPr>
        </p:nvSpPr>
        <p:spPr bwMode="auto">
          <a:xfrm>
            <a:off x="-1733550" y="2376488"/>
            <a:ext cx="7461250" cy="5167312"/>
          </a:xfrm>
          <a:prstGeom prst="rect">
            <a:avLst/>
          </a:prstGeom>
          <a:noFill/>
          <a:ln w="12700">
            <a:noFill/>
            <a:miter lim="800000"/>
            <a:headEnd/>
            <a:tailEnd/>
          </a:ln>
        </p:spPr>
      </p:sp>
    </p:spTree>
    <p:extLst>
      <p:ext uri="{BB962C8B-B14F-4D97-AF65-F5344CB8AC3E}">
        <p14:creationId xmlns:p14="http://schemas.microsoft.com/office/powerpoint/2010/main" val="87986345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1C05820E-B25B-42CE-B249-5BEC5902C41E}" type="slidenum">
              <a:rPr lang="en-US"/>
              <a:pPr algn="ctr" eaLnBrk="0" hangingPunct="0">
                <a:lnSpc>
                  <a:spcPct val="140000"/>
                </a:lnSpc>
              </a:pPr>
              <a:t>1</a:t>
            </a:fld>
            <a:endParaRPr lang="en-US"/>
          </a:p>
        </p:txBody>
      </p:sp>
      <p:sp>
        <p:nvSpPr>
          <p:cNvPr id="13314" name="Rectangle 2"/>
          <p:cNvSpPr>
            <a:spLocks noGrp="1" noRot="1" noChangeAspect="1" noChangeArrowheads="1" noTextEdit="1"/>
          </p:cNvSpPr>
          <p:nvPr>
            <p:ph type="sldImg"/>
          </p:nvPr>
        </p:nvSpPr>
        <p:spPr>
          <a:xfrm>
            <a:off x="725488" y="749300"/>
            <a:ext cx="5345112" cy="3702050"/>
          </a:xfrm>
        </p:spPr>
      </p:sp>
      <p:sp>
        <p:nvSpPr>
          <p:cNvPr id="13315" name="Rectangle 3"/>
          <p:cNvSpPr>
            <a:spLocks noGrp="1" noChangeArrowheads="1"/>
          </p:cNvSpPr>
          <p:nvPr>
            <p:ph type="body" idx="1"/>
          </p:nvPr>
        </p:nvSpPr>
        <p:spPr bwMode="auto">
          <a:xfrm>
            <a:off x="904875" y="4706938"/>
            <a:ext cx="4984750" cy="4456112"/>
          </a:xfrm>
          <a:prstGeom prst="rect">
            <a:avLst/>
          </a:prstGeom>
          <a:noFill/>
          <a:ln>
            <a:miter lim="800000"/>
            <a:headEnd/>
            <a:tailEnd/>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2EC0AB4E-5F24-4EDB-BADA-BF8F9FF9AC08}" type="slidenum">
              <a:rPr lang="en-US"/>
              <a:pPr algn="ctr" eaLnBrk="0" hangingPunct="0">
                <a:lnSpc>
                  <a:spcPct val="140000"/>
                </a:lnSpc>
              </a:pPr>
              <a:t>14</a:t>
            </a:fld>
            <a:endParaRPr lang="en-US"/>
          </a:p>
        </p:txBody>
      </p:sp>
      <p:sp>
        <p:nvSpPr>
          <p:cNvPr id="44034" name="Rectangle 2"/>
          <p:cNvSpPr>
            <a:spLocks noGrp="1" noRot="1" noChangeAspect="1" noChangeArrowheads="1" noTextEdit="1"/>
          </p:cNvSpPr>
          <p:nvPr>
            <p:ph type="sldImg"/>
          </p:nvPr>
        </p:nvSpPr>
        <p:spPr/>
      </p:sp>
      <p:sp>
        <p:nvSpPr>
          <p:cNvPr id="44035"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702F8BC0-6D14-4D03-A13B-2A69C92AED1C}" type="slidenum">
              <a:rPr lang="en-US"/>
              <a:pPr algn="ctr" eaLnBrk="0" hangingPunct="0">
                <a:lnSpc>
                  <a:spcPct val="140000"/>
                </a:lnSpc>
              </a:pPr>
              <a:t>18</a:t>
            </a:fld>
            <a:endParaRPr lang="en-US"/>
          </a:p>
        </p:txBody>
      </p:sp>
      <p:sp>
        <p:nvSpPr>
          <p:cNvPr id="50178" name="Rectangle 2"/>
          <p:cNvSpPr>
            <a:spLocks noGrp="1" noRot="1" noChangeAspect="1" noChangeArrowheads="1" noTextEdit="1"/>
          </p:cNvSpPr>
          <p:nvPr>
            <p:ph type="sldImg"/>
          </p:nvPr>
        </p:nvSpPr>
        <p:spPr/>
      </p:sp>
      <p:sp>
        <p:nvSpPr>
          <p:cNvPr id="50179"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81681369-A4A4-4B2D-A542-C55ACC15F2D9}" type="slidenum">
              <a:rPr lang="en-US"/>
              <a:pPr algn="ctr" eaLnBrk="0" hangingPunct="0">
                <a:lnSpc>
                  <a:spcPct val="140000"/>
                </a:lnSpc>
              </a:pPr>
              <a:t>19</a:t>
            </a:fld>
            <a:endParaRPr lang="en-US"/>
          </a:p>
        </p:txBody>
      </p:sp>
      <p:sp>
        <p:nvSpPr>
          <p:cNvPr id="48130"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C2E195B6-45F1-4038-AD03-B0CDE7906B2D}" type="slidenum">
              <a:rPr lang="en-US"/>
              <a:pPr algn="ctr" eaLnBrk="0" hangingPunct="0">
                <a:lnSpc>
                  <a:spcPct val="140000"/>
                </a:lnSpc>
              </a:pPr>
              <a:t>20</a:t>
            </a:fld>
            <a:endParaRPr lang="en-US"/>
          </a:p>
        </p:txBody>
      </p:sp>
      <p:sp>
        <p:nvSpPr>
          <p:cNvPr id="54274" name="Rectangle 2"/>
          <p:cNvSpPr>
            <a:spLocks noGrp="1" noRot="1" noChangeAspect="1" noChangeArrowheads="1" noTextEdit="1"/>
          </p:cNvSpPr>
          <p:nvPr>
            <p:ph type="sldImg"/>
          </p:nvPr>
        </p:nvSpPr>
        <p:spPr/>
      </p:sp>
      <p:sp>
        <p:nvSpPr>
          <p:cNvPr id="54275"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715963" y="742950"/>
            <a:ext cx="5362575" cy="3714750"/>
          </a:xfrm>
        </p:spPr>
      </p:sp>
      <p:sp>
        <p:nvSpPr>
          <p:cNvPr id="52226" name="Rectangle 3"/>
          <p:cNvSpPr>
            <a:spLocks noGrp="1" noChangeArrowheads="1"/>
          </p:cNvSpPr>
          <p:nvPr>
            <p:ph type="body" idx="1"/>
          </p:nvPr>
        </p:nvSpPr>
        <p:spPr bwMode="auto">
          <a:xfrm>
            <a:off x="679450" y="4705350"/>
            <a:ext cx="5435600" cy="4457700"/>
          </a:xfrm>
          <a:prstGeom prst="rect">
            <a:avLst/>
          </a:prstGeom>
          <a:solidFill>
            <a:srgbClr val="FFFFFF"/>
          </a:solidFill>
          <a:ln>
            <a:solidFill>
              <a:srgbClr val="000000"/>
            </a:solidFill>
            <a:miter lim="800000"/>
            <a:headEnd/>
            <a:tailEnd/>
          </a:ln>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FD02E341-BA61-4B51-97DD-630C48EC0245}" type="slidenum">
              <a:rPr lang="en-US"/>
              <a:pPr algn="ctr" eaLnBrk="0" hangingPunct="0">
                <a:lnSpc>
                  <a:spcPct val="140000"/>
                </a:lnSpc>
              </a:pPr>
              <a:t>22</a:t>
            </a:fld>
            <a:endParaRPr lang="en-US"/>
          </a:p>
        </p:txBody>
      </p:sp>
      <p:sp>
        <p:nvSpPr>
          <p:cNvPr id="60418" name="Rectangle 2"/>
          <p:cNvSpPr>
            <a:spLocks noGrp="1" noRot="1" noChangeAspect="1" noChangeArrowheads="1" noTextEdit="1"/>
          </p:cNvSpPr>
          <p:nvPr>
            <p:ph type="sldImg"/>
          </p:nvPr>
        </p:nvSpPr>
        <p:spPr/>
      </p:sp>
      <p:sp>
        <p:nvSpPr>
          <p:cNvPr id="60419"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5C110323-105C-4445-A9AA-5541A7ED2709}" type="slidenum">
              <a:rPr lang="en-US"/>
              <a:pPr algn="ctr" eaLnBrk="0" hangingPunct="0">
                <a:lnSpc>
                  <a:spcPct val="140000"/>
                </a:lnSpc>
              </a:pPr>
              <a:t>23</a:t>
            </a:fld>
            <a:endParaRPr lang="en-US"/>
          </a:p>
        </p:txBody>
      </p:sp>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52313A33-B0E3-4277-A8B1-AD25F6929F98}" type="slidenum">
              <a:rPr lang="en-US"/>
              <a:pPr algn="ctr" eaLnBrk="0" hangingPunct="0">
                <a:lnSpc>
                  <a:spcPct val="140000"/>
                </a:lnSpc>
              </a:pPr>
              <a:t>24</a:t>
            </a:fld>
            <a:endParaRPr lang="en-US"/>
          </a:p>
        </p:txBody>
      </p:sp>
      <p:sp>
        <p:nvSpPr>
          <p:cNvPr id="64514" name="Rectangle 2"/>
          <p:cNvSpPr>
            <a:spLocks noGrp="1" noRot="1" noChangeAspect="1" noChangeArrowheads="1" noTextEdit="1"/>
          </p:cNvSpPr>
          <p:nvPr>
            <p:ph type="sldImg"/>
          </p:nvPr>
        </p:nvSpPr>
        <p:spPr/>
      </p:sp>
      <p:sp>
        <p:nvSpPr>
          <p:cNvPr id="64515"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454FB7A2-6531-4A47-83E7-901920EE376C}" type="slidenum">
              <a:rPr lang="en-US"/>
              <a:pPr algn="ctr" eaLnBrk="0" hangingPunct="0">
                <a:lnSpc>
                  <a:spcPct val="140000"/>
                </a:lnSpc>
              </a:pPr>
              <a:t>25</a:t>
            </a:fld>
            <a:endParaRPr lang="en-US"/>
          </a:p>
        </p:txBody>
      </p:sp>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6EACCB42-7C96-493A-955C-D7A5A33E39C9}" type="slidenum">
              <a:rPr lang="en-US"/>
              <a:pPr algn="ctr" eaLnBrk="0" hangingPunct="0">
                <a:lnSpc>
                  <a:spcPct val="140000"/>
                </a:lnSpc>
              </a:pPr>
              <a:t>27</a:t>
            </a:fld>
            <a:endParaRPr lang="en-US"/>
          </a:p>
        </p:txBody>
      </p:sp>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F50B4EF7-11F7-45A1-BD18-55944BA6C7E8}" type="slidenum">
              <a:rPr lang="en-US"/>
              <a:pPr algn="ctr" eaLnBrk="0" hangingPunct="0">
                <a:lnSpc>
                  <a:spcPct val="140000"/>
                </a:lnSpc>
              </a:pPr>
              <a:t>3</a:t>
            </a:fld>
            <a:endParaRPr lang="en-US"/>
          </a:p>
        </p:txBody>
      </p:sp>
      <p:sp>
        <p:nvSpPr>
          <p:cNvPr id="15362" name="Rectangle 2"/>
          <p:cNvSpPr>
            <a:spLocks noGrp="1" noRot="1" noChangeAspect="1" noChangeArrowheads="1" noTextEdit="1"/>
          </p:cNvSpPr>
          <p:nvPr>
            <p:ph type="sldImg"/>
          </p:nvPr>
        </p:nvSpPr>
        <p:spPr/>
      </p:sp>
      <p:sp>
        <p:nvSpPr>
          <p:cNvPr id="15363"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B8F031B0-9B56-4A00-BC23-B3E8DE96E2FB}" type="slidenum">
              <a:rPr lang="en-US"/>
              <a:pPr algn="ctr" eaLnBrk="0" hangingPunct="0">
                <a:lnSpc>
                  <a:spcPct val="140000"/>
                </a:lnSpc>
              </a:pPr>
              <a:t>29</a:t>
            </a:fld>
            <a:endParaRPr lang="en-US"/>
          </a:p>
        </p:txBody>
      </p:sp>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C8875654-9763-45A7-959B-6F72806F8726}" type="slidenum">
              <a:rPr lang="en-US"/>
              <a:pPr algn="ctr" eaLnBrk="0" hangingPunct="0">
                <a:lnSpc>
                  <a:spcPct val="140000"/>
                </a:lnSpc>
              </a:pPr>
              <a:t>4</a:t>
            </a:fld>
            <a:endParaRPr lang="en-US"/>
          </a:p>
        </p:txBody>
      </p:sp>
      <p:sp>
        <p:nvSpPr>
          <p:cNvPr id="17410" name="Rectangle 2"/>
          <p:cNvSpPr>
            <a:spLocks noGrp="1" noRot="1" noChangeAspect="1" noChangeArrowheads="1" noTextEdit="1"/>
          </p:cNvSpPr>
          <p:nvPr>
            <p:ph type="sldImg"/>
          </p:nvPr>
        </p:nvSpPr>
        <p:spPr/>
      </p:sp>
      <p:sp>
        <p:nvSpPr>
          <p:cNvPr id="17411"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80346AAB-7C82-43B7-8357-CCF297D639CC}" type="slidenum">
              <a:rPr lang="en-US"/>
              <a:pPr algn="ctr" eaLnBrk="0" hangingPunct="0">
                <a:lnSpc>
                  <a:spcPct val="140000"/>
                </a:lnSpc>
              </a:pPr>
              <a:t>5</a:t>
            </a:fld>
            <a:endParaRPr lang="en-US"/>
          </a:p>
        </p:txBody>
      </p:sp>
      <p:sp>
        <p:nvSpPr>
          <p:cNvPr id="19458" name="Rectangle 2"/>
          <p:cNvSpPr>
            <a:spLocks noGrp="1" noRot="1" noChangeAspect="1" noChangeArrowheads="1" noTextEdit="1"/>
          </p:cNvSpPr>
          <p:nvPr>
            <p:ph type="sldImg"/>
          </p:nvPr>
        </p:nvSpPr>
        <p:spPr/>
      </p:sp>
      <p:sp>
        <p:nvSpPr>
          <p:cNvPr id="19459"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59BE13AC-9D8E-4772-8A5E-1C7FBC9A9D9D}" type="slidenum">
              <a:rPr lang="en-US"/>
              <a:pPr algn="ctr" eaLnBrk="0" hangingPunct="0">
                <a:lnSpc>
                  <a:spcPct val="140000"/>
                </a:lnSpc>
              </a:pPr>
              <a:t>7</a:t>
            </a:fld>
            <a:endParaRPr lang="en-US"/>
          </a:p>
        </p:txBody>
      </p:sp>
      <p:sp>
        <p:nvSpPr>
          <p:cNvPr id="21506" name="Rectangle 2"/>
          <p:cNvSpPr>
            <a:spLocks noGrp="1" noRot="1" noChangeAspect="1" noChangeArrowheads="1" noTextEdit="1"/>
          </p:cNvSpPr>
          <p:nvPr>
            <p:ph type="sldImg"/>
          </p:nvPr>
        </p:nvSpPr>
        <p:spPr/>
      </p:sp>
      <p:sp>
        <p:nvSpPr>
          <p:cNvPr id="21507"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8B4254AC-6765-446C-BEE5-150819F4046C}" type="slidenum">
              <a:rPr lang="en-US"/>
              <a:pPr algn="ctr" eaLnBrk="0" hangingPunct="0">
                <a:lnSpc>
                  <a:spcPct val="140000"/>
                </a:lnSpc>
              </a:pPr>
              <a:t>9</a:t>
            </a:fld>
            <a:endParaRPr lang="en-US"/>
          </a:p>
        </p:txBody>
      </p:sp>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770FDAE6-28E2-4C84-8DA6-0CDBDCC92A08}" type="slidenum">
              <a:rPr lang="en-US"/>
              <a:pPr algn="ctr" eaLnBrk="0" hangingPunct="0">
                <a:lnSpc>
                  <a:spcPct val="140000"/>
                </a:lnSpc>
              </a:pPr>
              <a:t>10</a:t>
            </a:fld>
            <a:endParaRPr lang="en-US"/>
          </a:p>
        </p:txBody>
      </p:sp>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6229F74F-3C2D-4DAC-AC3A-AD3881EE6998}" type="slidenum">
              <a:rPr lang="en-US"/>
              <a:pPr algn="ctr" eaLnBrk="0" hangingPunct="0">
                <a:lnSpc>
                  <a:spcPct val="140000"/>
                </a:lnSpc>
              </a:pPr>
              <a:t>11</a:t>
            </a:fld>
            <a:endParaRPr lang="en-US"/>
          </a:p>
        </p:txBody>
      </p:sp>
      <p:sp>
        <p:nvSpPr>
          <p:cNvPr id="38914" name="Rectangle 2"/>
          <p:cNvSpPr>
            <a:spLocks noGrp="1" noRot="1" noChangeAspect="1" noChangeArrowheads="1" noTextEdit="1"/>
          </p:cNvSpPr>
          <p:nvPr>
            <p:ph type="sldImg"/>
          </p:nvPr>
        </p:nvSpPr>
        <p:spPr/>
      </p:sp>
      <p:sp>
        <p:nvSpPr>
          <p:cNvPr id="38915"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4294967295"/>
          </p:nvPr>
        </p:nvSpPr>
        <p:spPr bwMode="auto">
          <a:xfrm>
            <a:off x="3848100" y="9409113"/>
            <a:ext cx="2944813" cy="495300"/>
          </a:xfrm>
          <a:prstGeom prst="rect">
            <a:avLst/>
          </a:prstGeom>
          <a:noFill/>
          <a:ln>
            <a:miter lim="800000"/>
            <a:headEnd/>
            <a:tailEnd/>
          </a:ln>
        </p:spPr>
        <p:txBody>
          <a:bodyPr/>
          <a:lstStyle/>
          <a:p>
            <a:pPr algn="ctr" eaLnBrk="0" hangingPunct="0">
              <a:lnSpc>
                <a:spcPct val="140000"/>
              </a:lnSpc>
            </a:pPr>
            <a:fld id="{5286D14D-E710-4722-B7C8-3BEED0519C98}" type="slidenum">
              <a:rPr lang="en-US"/>
              <a:pPr algn="ctr" eaLnBrk="0" hangingPunct="0">
                <a:lnSpc>
                  <a:spcPct val="140000"/>
                </a:lnSpc>
              </a:pPr>
              <a:t>13</a:t>
            </a:fld>
            <a:endParaRPr lang="en-US"/>
          </a:p>
        </p:txBody>
      </p:sp>
      <p:sp>
        <p:nvSpPr>
          <p:cNvPr id="41986" name="Rectangle 2"/>
          <p:cNvSpPr>
            <a:spLocks noGrp="1" noRot="1" noChangeAspect="1" noChangeArrowheads="1" noTextEdit="1"/>
          </p:cNvSpPr>
          <p:nvPr>
            <p:ph type="sldImg"/>
          </p:nvPr>
        </p:nvSpPr>
        <p:spPr/>
      </p:sp>
      <p:sp>
        <p:nvSpPr>
          <p:cNvPr id="41987" name="Rectangle 3"/>
          <p:cNvSpPr>
            <a:spLocks noGrp="1" noChangeArrowheads="1"/>
          </p:cNvSpPr>
          <p:nvPr>
            <p:ph type="body" idx="1"/>
          </p:nvPr>
        </p:nvSpPr>
        <p:spPr bwMode="auto">
          <a:xfrm>
            <a:off x="679450" y="4705350"/>
            <a:ext cx="5435600" cy="4457700"/>
          </a:xfrm>
          <a:prstGeom prst="rect">
            <a:avLst/>
          </a:prstGeom>
          <a:noFill/>
          <a:ln>
            <a:miter lim="800000"/>
            <a:headEnd/>
            <a:tailEnd/>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2"/>
          <p:cNvSpPr/>
          <p:nvPr userDrawn="1"/>
        </p:nvSpPr>
        <p:spPr bwMode="auto">
          <a:xfrm>
            <a:off x="0" y="0"/>
            <a:ext cx="9902825" cy="1295400"/>
          </a:xfrm>
          <a:prstGeom prst="rect">
            <a:avLst/>
          </a:prstGeom>
          <a:solidFill>
            <a:srgbClr val="000066"/>
          </a:solidFill>
          <a:ln w="12700" cap="flat" cmpd="sng" algn="ctr">
            <a:noFill/>
            <a:prstDash val="solid"/>
            <a:round/>
            <a:headEnd type="none" w="med" len="med"/>
            <a:tailEnd type="none" w="med" len="med"/>
          </a:ln>
          <a:effectLst/>
        </p:spPr>
        <p:txBody>
          <a:bodyPr/>
          <a:lstStyle/>
          <a:p>
            <a:pPr algn="ctr" eaLnBrk="0" hangingPunct="0">
              <a:lnSpc>
                <a:spcPct val="140000"/>
              </a:lnSpc>
              <a:defRPr/>
            </a:pPr>
            <a:endParaRPr lang="en-SG"/>
          </a:p>
        </p:txBody>
      </p:sp>
      <p:sp>
        <p:nvSpPr>
          <p:cNvPr id="4" name="Rectangle 3"/>
          <p:cNvSpPr>
            <a:spLocks noChangeArrowheads="1"/>
          </p:cNvSpPr>
          <p:nvPr userDrawn="1"/>
        </p:nvSpPr>
        <p:spPr bwMode="auto">
          <a:xfrm>
            <a:off x="0" y="0"/>
            <a:ext cx="7616825" cy="1295400"/>
          </a:xfrm>
          <a:prstGeom prst="rect">
            <a:avLst/>
          </a:prstGeom>
          <a:gradFill rotWithShape="1">
            <a:gsLst>
              <a:gs pos="0">
                <a:srgbClr val="0152AB">
                  <a:alpha val="90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lgn="ctr" eaLnBrk="0" hangingPunct="0">
              <a:lnSpc>
                <a:spcPct val="140000"/>
              </a:lnSpc>
              <a:defRPr/>
            </a:pPr>
            <a:endParaRPr lang="en-SG"/>
          </a:p>
        </p:txBody>
      </p:sp>
      <p:sp>
        <p:nvSpPr>
          <p:cNvPr id="5" name="Rectangle 24"/>
          <p:cNvSpPr/>
          <p:nvPr userDrawn="1"/>
        </p:nvSpPr>
        <p:spPr bwMode="auto">
          <a:xfrm>
            <a:off x="-1588" y="6629400"/>
            <a:ext cx="9904413" cy="228600"/>
          </a:xfrm>
          <a:prstGeom prst="rect">
            <a:avLst/>
          </a:prstGeom>
          <a:solidFill>
            <a:srgbClr val="000066"/>
          </a:solidFill>
          <a:ln w="12700" cap="flat" cmpd="sng" algn="ctr">
            <a:noFill/>
            <a:prstDash val="solid"/>
            <a:round/>
            <a:headEnd type="none" w="med" len="med"/>
            <a:tailEnd type="none" w="med" len="med"/>
          </a:ln>
          <a:effectLst/>
        </p:spPr>
        <p:txBody>
          <a:bodyPr/>
          <a:lstStyle/>
          <a:p>
            <a:pPr algn="ctr" eaLnBrk="0" hangingPunct="0">
              <a:lnSpc>
                <a:spcPct val="140000"/>
              </a:lnSpc>
              <a:defRPr/>
            </a:pPr>
            <a:endParaRPr lang="en-SG"/>
          </a:p>
        </p:txBody>
      </p:sp>
      <p:sp>
        <p:nvSpPr>
          <p:cNvPr id="6" name="Rectangle 3"/>
          <p:cNvSpPr>
            <a:spLocks noChangeArrowheads="1"/>
          </p:cNvSpPr>
          <p:nvPr userDrawn="1"/>
        </p:nvSpPr>
        <p:spPr bwMode="auto">
          <a:xfrm>
            <a:off x="-1588" y="6629400"/>
            <a:ext cx="7616826" cy="228600"/>
          </a:xfrm>
          <a:prstGeom prst="rect">
            <a:avLst/>
          </a:prstGeom>
          <a:gradFill rotWithShape="1">
            <a:gsLst>
              <a:gs pos="0">
                <a:srgbClr val="0152AB">
                  <a:alpha val="69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lgn="ctr" eaLnBrk="0" hangingPunct="0">
              <a:lnSpc>
                <a:spcPct val="140000"/>
              </a:lnSpc>
              <a:defRPr/>
            </a:pPr>
            <a:endParaRPr lang="en-SG"/>
          </a:p>
        </p:txBody>
      </p:sp>
      <p:sp>
        <p:nvSpPr>
          <p:cNvPr id="7" name="Rectangle 57"/>
          <p:cNvSpPr>
            <a:spLocks noChangeArrowheads="1"/>
          </p:cNvSpPr>
          <p:nvPr userDrawn="1"/>
        </p:nvSpPr>
        <p:spPr bwMode="auto">
          <a:xfrm>
            <a:off x="0" y="6629400"/>
            <a:ext cx="9902825" cy="228600"/>
          </a:xfrm>
          <a:prstGeom prst="rect">
            <a:avLst/>
          </a:prstGeom>
          <a:noFill/>
          <a:ln w="9525" algn="ctr">
            <a:noFill/>
            <a:miter lim="800000"/>
            <a:headEnd/>
            <a:tailEnd/>
          </a:ln>
        </p:spPr>
        <p:txBody>
          <a:bodyPr wrap="none" anchor="ctr"/>
          <a:lstStyle/>
          <a:p>
            <a:pPr algn="ctr">
              <a:spcBef>
                <a:spcPct val="20000"/>
              </a:spcBef>
              <a:buClr>
                <a:schemeClr val="folHlink"/>
              </a:buClr>
              <a:buFont typeface="Wingdings" pitchFamily="2" charset="2"/>
              <a:buNone/>
              <a:defRPr/>
            </a:pPr>
            <a:endParaRPr lang="en-US" sz="1800" dirty="0">
              <a:solidFill>
                <a:srgbClr val="CC0000"/>
              </a:solidFill>
              <a:cs typeface="Arial" charset="0"/>
            </a:endParaRPr>
          </a:p>
        </p:txBody>
      </p:sp>
      <p:sp>
        <p:nvSpPr>
          <p:cNvPr id="8" name="Rectangle 63"/>
          <p:cNvSpPr>
            <a:spLocks noChangeArrowheads="1"/>
          </p:cNvSpPr>
          <p:nvPr userDrawn="1"/>
        </p:nvSpPr>
        <p:spPr bwMode="auto">
          <a:xfrm>
            <a:off x="0" y="6629400"/>
            <a:ext cx="2360613" cy="254000"/>
          </a:xfrm>
          <a:prstGeom prst="rect">
            <a:avLst/>
          </a:prstGeom>
          <a:noFill/>
          <a:ln w="9525">
            <a:noFill/>
            <a:miter lim="800000"/>
            <a:headEnd/>
            <a:tailEnd/>
          </a:ln>
          <a:effectLst/>
        </p:spPr>
        <p:txBody>
          <a:bodyPr/>
          <a:lstStyle/>
          <a:p>
            <a:pPr>
              <a:defRPr/>
            </a:pPr>
            <a:r>
              <a:rPr lang="en-GB" sz="1000" dirty="0">
                <a:solidFill>
                  <a:srgbClr val="FFC000"/>
                </a:solidFill>
                <a:cs typeface="Arial" charset="0"/>
              </a:rPr>
              <a:t>Slide © 2010 by Lovelock &amp; Wirtz</a:t>
            </a:r>
            <a:endParaRPr lang="en-US" sz="1000" dirty="0">
              <a:solidFill>
                <a:srgbClr val="FFC000"/>
              </a:solidFill>
              <a:cs typeface="Arial" charset="0"/>
            </a:endParaRPr>
          </a:p>
        </p:txBody>
      </p:sp>
      <p:sp>
        <p:nvSpPr>
          <p:cNvPr id="9" name="Rectangle 64"/>
          <p:cNvSpPr>
            <a:spLocks noChangeArrowheads="1"/>
          </p:cNvSpPr>
          <p:nvPr userDrawn="1"/>
        </p:nvSpPr>
        <p:spPr bwMode="auto">
          <a:xfrm>
            <a:off x="3884613" y="6629400"/>
            <a:ext cx="2438400" cy="228600"/>
          </a:xfrm>
          <a:prstGeom prst="rect">
            <a:avLst/>
          </a:prstGeom>
          <a:noFill/>
          <a:ln w="9525">
            <a:noFill/>
            <a:miter lim="800000"/>
            <a:headEnd/>
            <a:tailEnd/>
          </a:ln>
          <a:effectLst/>
        </p:spPr>
        <p:txBody>
          <a:bodyPr/>
          <a:lstStyle/>
          <a:p>
            <a:pPr algn="ctr" eaLnBrk="0" hangingPunct="0">
              <a:lnSpc>
                <a:spcPct val="90000"/>
              </a:lnSpc>
              <a:spcBef>
                <a:spcPct val="50000"/>
              </a:spcBef>
              <a:defRPr/>
            </a:pPr>
            <a:r>
              <a:rPr lang="en-GB" sz="1000" dirty="0">
                <a:solidFill>
                  <a:srgbClr val="FFC000"/>
                </a:solidFill>
                <a:cs typeface="Arial" charset="0"/>
              </a:rPr>
              <a:t>Services Marketing 7/e</a:t>
            </a:r>
          </a:p>
          <a:p>
            <a:pPr algn="r" eaLnBrk="0" hangingPunct="0">
              <a:lnSpc>
                <a:spcPct val="90000"/>
              </a:lnSpc>
              <a:spcBef>
                <a:spcPct val="50000"/>
              </a:spcBef>
              <a:defRPr/>
            </a:pPr>
            <a:endParaRPr lang="en-US" sz="1000" dirty="0">
              <a:solidFill>
                <a:srgbClr val="F2A304"/>
              </a:solidFill>
              <a:cs typeface="Arial" charset="0"/>
            </a:endParaRPr>
          </a:p>
        </p:txBody>
      </p:sp>
      <p:sp>
        <p:nvSpPr>
          <p:cNvPr id="10" name="Rectangle 65"/>
          <p:cNvSpPr>
            <a:spLocks noChangeArrowheads="1"/>
          </p:cNvSpPr>
          <p:nvPr userDrawn="1"/>
        </p:nvSpPr>
        <p:spPr bwMode="auto">
          <a:xfrm>
            <a:off x="8304213" y="6642100"/>
            <a:ext cx="1600200" cy="228600"/>
          </a:xfrm>
          <a:prstGeom prst="rect">
            <a:avLst/>
          </a:prstGeom>
          <a:noFill/>
          <a:ln w="9525">
            <a:noFill/>
            <a:miter lim="800000"/>
            <a:headEnd/>
            <a:tailEnd/>
          </a:ln>
          <a:effectLst/>
        </p:spPr>
        <p:txBody>
          <a:bodyPr/>
          <a:lstStyle/>
          <a:p>
            <a:pPr algn="r" eaLnBrk="0" hangingPunct="0">
              <a:lnSpc>
                <a:spcPct val="90000"/>
              </a:lnSpc>
              <a:spcBef>
                <a:spcPct val="50000"/>
              </a:spcBef>
              <a:defRPr/>
            </a:pPr>
            <a:r>
              <a:rPr lang="en-GB" sz="1000" dirty="0">
                <a:solidFill>
                  <a:srgbClr val="FFC000"/>
                </a:solidFill>
                <a:cs typeface="Arial" charset="0"/>
              </a:rPr>
              <a:t>Chapter 2 – Page </a:t>
            </a:r>
            <a:fld id="{8F76031A-E227-4567-BC71-F2FE4A0B3E9F}" type="slidenum">
              <a:rPr lang="en-GB" sz="1000" dirty="0">
                <a:solidFill>
                  <a:srgbClr val="FFC000"/>
                </a:solidFill>
                <a:cs typeface="Arial" charset="0"/>
              </a:rPr>
              <a:pPr algn="r" eaLnBrk="0" hangingPunct="0">
                <a:lnSpc>
                  <a:spcPct val="90000"/>
                </a:lnSpc>
                <a:spcBef>
                  <a:spcPct val="50000"/>
                </a:spcBef>
                <a:defRPr/>
              </a:pPr>
              <a:t>‹#›</a:t>
            </a:fld>
            <a:endParaRPr lang="en-GB" sz="1000" dirty="0">
              <a:solidFill>
                <a:srgbClr val="FFC000"/>
              </a:solidFill>
              <a:cs typeface="Arial" charset="0"/>
            </a:endParaRPr>
          </a:p>
          <a:p>
            <a:pPr algn="r" eaLnBrk="0" hangingPunct="0">
              <a:lnSpc>
                <a:spcPct val="90000"/>
              </a:lnSpc>
              <a:spcBef>
                <a:spcPct val="50000"/>
              </a:spcBef>
              <a:defRPr/>
            </a:pPr>
            <a:endParaRPr lang="en-US" sz="1000" dirty="0">
              <a:cs typeface="Arial" charset="0"/>
            </a:endParaRPr>
          </a:p>
        </p:txBody>
      </p:sp>
      <p:sp>
        <p:nvSpPr>
          <p:cNvPr id="28" name="Text Placeholder 27"/>
          <p:cNvSpPr>
            <a:spLocks noGrp="1"/>
          </p:cNvSpPr>
          <p:nvPr>
            <p:ph type="body" sz="quarter" idx="10"/>
          </p:nvPr>
        </p:nvSpPr>
        <p:spPr>
          <a:xfrm>
            <a:off x="379413" y="2209800"/>
            <a:ext cx="6477000" cy="2133600"/>
          </a:xfrm>
        </p:spPr>
        <p:txBody>
          <a:bodyPr/>
          <a:lstStyle>
            <a:lvl1pPr marL="0" indent="0" algn="ctr">
              <a:buNone/>
              <a:defRPr sz="2800">
                <a:solidFill>
                  <a:srgbClr val="013C7D"/>
                </a:solidFill>
                <a:latin typeface="Helvetica" pitchFamily="34" charset="0"/>
                <a:cs typeface="Helvetica" pitchFamily="34" charset="0"/>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3"/>
          <p:cNvSpPr txBox="1">
            <a:spLocks noChangeArrowheads="1"/>
          </p:cNvSpPr>
          <p:nvPr userDrawn="1"/>
        </p:nvSpPr>
        <p:spPr bwMode="auto">
          <a:xfrm>
            <a:off x="268288" y="1600200"/>
            <a:ext cx="9407525" cy="4800600"/>
          </a:xfrm>
          <a:prstGeom prst="rect">
            <a:avLst/>
          </a:prstGeom>
          <a:noFill/>
          <a:ln w="12700">
            <a:noFill/>
            <a:miter lim="800000"/>
            <a:headEnd/>
            <a:tailEnd/>
          </a:ln>
        </p:spPr>
        <p:txBody>
          <a:bodyPr lIns="86163" tIns="42325" rIns="86163" bIns="42325"/>
          <a:lstStyle/>
          <a:p>
            <a:pPr marL="457200" indent="-457200" defTabSz="869950" eaLnBrk="0" hangingPunct="0">
              <a:spcBef>
                <a:spcPct val="80000"/>
              </a:spcBef>
              <a:buClr>
                <a:srgbClr val="FF6600"/>
              </a:buClr>
              <a:buFont typeface="Webdings" pitchFamily="18" charset="2"/>
              <a:buChar char="="/>
              <a:tabLst>
                <a:tab pos="1582738" algn="l"/>
              </a:tabLst>
              <a:defRPr/>
            </a:pPr>
            <a:endParaRPr lang="en-US" sz="2400" kern="0" dirty="0">
              <a:cs typeface="Arial" charset="0"/>
            </a:endParaRPr>
          </a:p>
        </p:txBody>
      </p:sp>
      <p:sp>
        <p:nvSpPr>
          <p:cNvPr id="4" name="Rectangle 2"/>
          <p:cNvSpPr>
            <a:spLocks noGrp="1" noChangeArrowheads="1"/>
          </p:cNvSpPr>
          <p:nvPr>
            <p:ph type="title"/>
          </p:nvPr>
        </p:nvSpPr>
        <p:spPr>
          <a:xfrm>
            <a:off x="227013" y="228600"/>
            <a:ext cx="6400799" cy="838200"/>
          </a:xfrm>
          <a:noFill/>
          <a:ln w="9525">
            <a:noFill/>
            <a:miter lim="800000"/>
            <a:headEnd/>
            <a:tailEnd/>
          </a:ln>
        </p:spPr>
        <p:txBody>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lvl="0"/>
            <a:endParaRPr lang="en-US" dirty="0" smtClean="0"/>
          </a:p>
        </p:txBody>
      </p:sp>
      <p:sp>
        <p:nvSpPr>
          <p:cNvPr id="11" name="Text Placeholder 10"/>
          <p:cNvSpPr>
            <a:spLocks noGrp="1"/>
          </p:cNvSpPr>
          <p:nvPr>
            <p:ph type="body" sz="quarter" idx="10"/>
          </p:nvPr>
        </p:nvSpPr>
        <p:spPr>
          <a:xfrm>
            <a:off x="303213" y="1600200"/>
            <a:ext cx="9372600" cy="4800600"/>
          </a:xfrm>
        </p:spPr>
        <p:txBody>
          <a:bodyPr/>
          <a:lstStyle>
            <a:lvl1pPr>
              <a:lnSpc>
                <a:spcPct val="100000"/>
              </a:lnSpc>
              <a:spcBef>
                <a:spcPts val="3000"/>
              </a:spcBef>
              <a:buClr>
                <a:srgbClr val="FF6600"/>
              </a:buClr>
              <a:defRPr lang="en-US" sz="2400" b="1" dirty="0" smtClean="0">
                <a:solidFill>
                  <a:srgbClr val="013C7D"/>
                </a:solidFill>
                <a:latin typeface="Helvetica" pitchFamily="34" charset="0"/>
                <a:ea typeface="+mn-ea"/>
                <a:cs typeface="Helvetica" pitchFamily="34" charset="0"/>
              </a:defRPr>
            </a:lvl1pPr>
            <a:lvl2pPr>
              <a:lnSpc>
                <a:spcPct val="100000"/>
              </a:lnSpc>
              <a:spcBef>
                <a:spcPts val="1200"/>
              </a:spcBef>
              <a:buClrTx/>
              <a:defRPr lang="en-US" sz="2000" b="1" dirty="0" smtClean="0">
                <a:solidFill>
                  <a:srgbClr val="013C7D"/>
                </a:solidFill>
                <a:latin typeface="Helvetica" pitchFamily="34" charset="0"/>
                <a:cs typeface="Helvetica" pitchFamily="34" charset="0"/>
              </a:defRPr>
            </a:lvl2pPr>
            <a:lvl3pPr>
              <a:lnSpc>
                <a:spcPct val="100000"/>
              </a:lnSpc>
              <a:spcBef>
                <a:spcPts val="0"/>
              </a:spcBef>
              <a:buClrTx/>
              <a:defRPr lang="en-US" sz="1800" b="1" i="1" dirty="0" smtClean="0">
                <a:solidFill>
                  <a:srgbClr val="013C7D"/>
                </a:solidFill>
                <a:latin typeface="Helvetica" pitchFamily="34" charset="0"/>
                <a:cs typeface="Helvetica" pitchFamily="34" charset="0"/>
              </a:defRPr>
            </a:lvl3pPr>
            <a:lvl4pPr>
              <a:buClrTx/>
              <a:defRPr>
                <a:solidFill>
                  <a:srgbClr val="013C7D"/>
                </a:solidFill>
                <a:latin typeface="Helvetica" pitchFamily="34" charset="0"/>
                <a:cs typeface="Helvetica" pitchFamily="34" charset="0"/>
              </a:defRPr>
            </a:lvl4pPr>
            <a:lvl5pPr>
              <a:buClrTx/>
              <a:defRPr>
                <a:solidFill>
                  <a:srgbClr val="013C7D"/>
                </a:solidFill>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endParaRPr lang="en-SG" dirty="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2" y="228600"/>
            <a:ext cx="6400800" cy="838200"/>
          </a:xfrm>
          <a:noFill/>
          <a:ln w="9525">
            <a:noFill/>
            <a:miter lim="800000"/>
            <a:headEnd/>
            <a:tailEnd/>
          </a:ln>
        </p:spPr>
        <p:txBody>
          <a:bodyPr/>
          <a:lstStyle>
            <a:lvl1pPr>
              <a:defRPr kumimoji="0" lang="en-US" sz="2800" b="1" i="0" u="none" strike="noStrike" kern="0" cap="none" spc="0" normalizeH="0" baseline="0" noProof="0" dirty="0">
                <a:ln>
                  <a:noFill/>
                </a:ln>
                <a:solidFill>
                  <a:schemeClr val="bg1"/>
                </a:solidFill>
                <a:effectLst/>
                <a:uLnTx/>
                <a:uFillTx/>
                <a:latin typeface="Helvetica" pitchFamily="34" charset="0"/>
                <a:ea typeface="+mj-ea"/>
                <a:cs typeface="Helvetica" pitchFamily="34" charset="0"/>
              </a:defRPr>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531812" y="1447800"/>
            <a:ext cx="4152900" cy="4953000"/>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buClrTx/>
              <a:defRPr lang="en-US" sz="2000" b="1" dirty="0" smtClean="0">
                <a:solidFill>
                  <a:srgbClr val="013C7D"/>
                </a:solidFill>
                <a:latin typeface="Helvetica" pitchFamily="34" charset="0"/>
                <a:cs typeface="Helvetica" pitchFamily="34" charset="0"/>
              </a:defRPr>
            </a:lvl2pPr>
            <a:lvl3pPr>
              <a:buClrTx/>
              <a:defRPr lang="en-US" sz="1800" b="1" i="1" dirty="0" smtClean="0">
                <a:solidFill>
                  <a:srgbClr val="013C7D"/>
                </a:solidFill>
                <a:latin typeface="Helvetica" pitchFamily="34" charset="0"/>
                <a:cs typeface="Helvetica" pitchFamily="34" charset="0"/>
              </a:defRPr>
            </a:lvl3pPr>
            <a:lvl4pPr>
              <a:buClrTx/>
              <a:defRPr sz="1800">
                <a:latin typeface="Helvetica" pitchFamily="34" charset="0"/>
                <a:cs typeface="Helvetica" pitchFamily="34" charset="0"/>
              </a:defRPr>
            </a:lvl4pPr>
            <a:lvl5pPr>
              <a:buClrTx/>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837112" y="1447800"/>
            <a:ext cx="4152900" cy="4953000"/>
          </a:xfrm>
        </p:spPr>
        <p:txBody>
          <a:bodyPr/>
          <a:lstStyle>
            <a:lvl1pPr marL="457200" indent="-457200" algn="l" defTabSz="869950" rtl="0" eaLnBrk="0" fontAlgn="base" hangingPunct="0">
              <a:spcBef>
                <a:spcPct val="80000"/>
              </a:spcBef>
              <a:spcAft>
                <a:spcPct val="0"/>
              </a:spcAft>
              <a:buClr>
                <a:srgbClr val="FF6600"/>
              </a:buClr>
              <a:buFont typeface="Webdings" pitchFamily="18" charset="2"/>
              <a:buChar char="="/>
              <a:tabLst>
                <a:tab pos="1582738" algn="l"/>
              </a:tabLst>
              <a:defRPr lang="en-US" sz="2400" b="1" dirty="0" smtClean="0">
                <a:solidFill>
                  <a:srgbClr val="013C7D"/>
                </a:solidFill>
                <a:latin typeface="Helvetica" pitchFamily="34" charset="0"/>
                <a:ea typeface="+mn-ea"/>
                <a:cs typeface="Helvetica" pitchFamily="34" charset="0"/>
              </a:defRPr>
            </a:lvl1pPr>
            <a:lvl2pPr marL="1084263" indent="-512763" algn="l" defTabSz="869950" rtl="0" eaLnBrk="0" fontAlgn="base" hangingPunct="0">
              <a:spcBef>
                <a:spcPts val="1200"/>
              </a:spcBef>
              <a:spcAft>
                <a:spcPct val="0"/>
              </a:spcAft>
              <a:buClrTx/>
              <a:buSzPct val="100000"/>
              <a:buFont typeface="Wingdings" pitchFamily="2" charset="2"/>
              <a:buChar char="è"/>
              <a:tabLst>
                <a:tab pos="1582738" algn="l"/>
              </a:tabLst>
              <a:defRPr lang="en-US" sz="2000" b="1" dirty="0" smtClean="0">
                <a:solidFill>
                  <a:srgbClr val="013C7D"/>
                </a:solidFill>
                <a:latin typeface="Helvetica" pitchFamily="34" charset="0"/>
                <a:cs typeface="Helvetica" pitchFamily="34" charset="0"/>
              </a:defRPr>
            </a:lvl2pPr>
            <a:lvl3pPr>
              <a:defRPr lang="en-US" sz="1800" b="1" i="1" dirty="0" smtClean="0">
                <a:solidFill>
                  <a:srgbClr val="013C7D"/>
                </a:solidFill>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5150" cy="639762"/>
          </a:xfrm>
        </p:spPr>
        <p:txBody>
          <a:bodyPr anchor="b"/>
          <a:lstStyle>
            <a:lvl1pPr marL="0" indent="0">
              <a:buNone/>
              <a:defRPr lang="en-US" sz="2400" b="1" dirty="0" smtClean="0">
                <a:solidFill>
                  <a:srgbClr val="013C7D"/>
                </a:solidFill>
                <a:latin typeface="Helvetica" pitchFamily="34" charset="0"/>
                <a:ea typeface="+mn-ea"/>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5150" cy="3951288"/>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defRPr lang="en-US" sz="2000" b="1" dirty="0" smtClean="0">
                <a:solidFill>
                  <a:srgbClr val="013C7D"/>
                </a:solidFill>
                <a:latin typeface="Helvetica" pitchFamily="34" charset="0"/>
                <a:cs typeface="Helvetica" pitchFamily="34" charset="0"/>
              </a:defRPr>
            </a:lvl2pPr>
            <a:lvl3pPr>
              <a:defRPr lang="en-US" sz="1800" b="1" i="1" dirty="0" smtClean="0">
                <a:solidFill>
                  <a:srgbClr val="013C7D"/>
                </a:solidFill>
                <a:latin typeface="Helvetica" pitchFamily="34" charset="0"/>
                <a:cs typeface="Helvetica" pitchFamily="34" charset="0"/>
              </a:defRPr>
            </a:lvl3pPr>
            <a:lvl4pPr>
              <a:defRPr sz="1600">
                <a:latin typeface="Helvetica" pitchFamily="34" charset="0"/>
                <a:cs typeface="Helvetica" pitchFamily="34" charset="0"/>
              </a:defRPr>
            </a:lvl4pPr>
            <a:lvl5pPr>
              <a:buNone/>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5030788" y="1535113"/>
            <a:ext cx="4376737" cy="639762"/>
          </a:xfrm>
        </p:spPr>
        <p:txBody>
          <a:bodyPr anchor="b"/>
          <a:lstStyle>
            <a:lvl1pPr marL="0" indent="0">
              <a:buNone/>
              <a:defRPr lang="en-US" sz="2400" b="1" dirty="0" smtClean="0">
                <a:solidFill>
                  <a:srgbClr val="013C7D"/>
                </a:solidFill>
                <a:latin typeface="Helvetica" pitchFamily="34" charset="0"/>
                <a:ea typeface="+mn-ea"/>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0788" y="2174875"/>
            <a:ext cx="4376737" cy="3951288"/>
          </a:xfrm>
        </p:spPr>
        <p:txBody>
          <a:bodyPr/>
          <a:lstStyle>
            <a:lvl1pPr>
              <a:buClr>
                <a:srgbClr val="FF6600"/>
              </a:buClr>
              <a:defRPr lang="en-US" sz="2400" b="1" dirty="0" smtClean="0">
                <a:solidFill>
                  <a:srgbClr val="013C7D"/>
                </a:solidFill>
                <a:latin typeface="Helvetica" pitchFamily="34" charset="0"/>
                <a:ea typeface="+mn-ea"/>
                <a:cs typeface="Helvetica" pitchFamily="34" charset="0"/>
              </a:defRPr>
            </a:lvl1pPr>
            <a:lvl2pPr>
              <a:defRPr lang="en-US" sz="2000" b="1" dirty="0" smtClean="0">
                <a:solidFill>
                  <a:srgbClr val="013C7D"/>
                </a:solidFill>
                <a:latin typeface="Helvetica" pitchFamily="34" charset="0"/>
                <a:cs typeface="Helvetica" pitchFamily="34" charset="0"/>
              </a:defRPr>
            </a:lvl2pPr>
            <a:lvl3pPr>
              <a:buFont typeface="Wingdings" pitchFamily="2" charset="2"/>
              <a:buChar char="v"/>
              <a:defRPr sz="1800">
                <a:solidFill>
                  <a:srgbClr val="013C7D"/>
                </a:solidFill>
                <a:latin typeface="Helvetica" pitchFamily="34" charset="0"/>
                <a:cs typeface="Helvetica" pitchFamily="34" charset="0"/>
              </a:defRPr>
            </a:lvl3pPr>
            <a:lvl4pPr>
              <a:buNone/>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2"/>
          <p:cNvSpPr>
            <a:spLocks noGrp="1" noChangeArrowheads="1"/>
          </p:cNvSpPr>
          <p:nvPr>
            <p:ph type="title"/>
          </p:nvPr>
        </p:nvSpPr>
        <p:spPr>
          <a:xfrm>
            <a:off x="227013" y="228600"/>
            <a:ext cx="6400799" cy="838200"/>
          </a:xfrm>
          <a:noFill/>
          <a:ln w="9525">
            <a:noFill/>
            <a:miter lim="800000"/>
            <a:headEnd/>
            <a:tailEnd/>
          </a:ln>
        </p:spPr>
        <p:txBody>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lvl="0"/>
            <a:endParaRPr lang="en-US" dirty="0" smtClean="0"/>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227013" y="228600"/>
            <a:ext cx="6400799" cy="838200"/>
          </a:xfrm>
          <a:noFill/>
          <a:ln w="9525">
            <a:noFill/>
            <a:miter lim="800000"/>
            <a:headEnd/>
            <a:tailEnd/>
          </a:ln>
        </p:spPr>
        <p:txBody>
          <a:bodyPr/>
          <a:lstStyle>
            <a:lvl1pPr>
              <a:defRPr kumimoji="0" lang="en-US" sz="2800" b="1"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defRPr>
            </a:lvl1pPr>
          </a:lstStyle>
          <a:p>
            <a:pPr lvl="0"/>
            <a:endParaRPr lang="en-US" dirty="0" smtClean="0"/>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6"/>
            <a:ext cx="8417401"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485424" y="3886200"/>
            <a:ext cx="69319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570" y="25400"/>
            <a:ext cx="8169831" cy="12065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247571"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033936"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7570" y="25400"/>
            <a:ext cx="8169831" cy="12065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247571" y="1371600"/>
            <a:ext cx="4621318"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lipArt Placeholder 3"/>
          <p:cNvSpPr>
            <a:spLocks noGrp="1"/>
          </p:cNvSpPr>
          <p:nvPr>
            <p:ph type="clipArt" sz="half" idx="2"/>
          </p:nvPr>
        </p:nvSpPr>
        <p:spPr>
          <a:xfrm>
            <a:off x="5033936" y="1371600"/>
            <a:ext cx="4621318" cy="5105400"/>
          </a:xfrm>
        </p:spPr>
        <p:txBody>
          <a:bodyPr/>
          <a:lstStyle/>
          <a:p>
            <a:pPr lvl="0"/>
            <a:endParaRPr lang="en-SG" noProof="0"/>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Rectangle 41"/>
          <p:cNvSpPr/>
          <p:nvPr userDrawn="1"/>
        </p:nvSpPr>
        <p:spPr bwMode="auto">
          <a:xfrm>
            <a:off x="-1588" y="6629400"/>
            <a:ext cx="9904413" cy="228600"/>
          </a:xfrm>
          <a:prstGeom prst="rect">
            <a:avLst/>
          </a:prstGeom>
          <a:solidFill>
            <a:srgbClr val="000066"/>
          </a:solidFill>
          <a:ln w="12700" cap="flat" cmpd="sng" algn="ctr">
            <a:noFill/>
            <a:prstDash val="solid"/>
            <a:round/>
            <a:headEnd type="none" w="med" len="med"/>
            <a:tailEnd type="none" w="med" len="med"/>
          </a:ln>
          <a:effectLst/>
        </p:spPr>
        <p:txBody>
          <a:bodyPr/>
          <a:lstStyle/>
          <a:p>
            <a:pPr algn="ctr" eaLnBrk="0" hangingPunct="0">
              <a:lnSpc>
                <a:spcPct val="140000"/>
              </a:lnSpc>
              <a:defRPr/>
            </a:pPr>
            <a:endParaRPr lang="en-SG"/>
          </a:p>
        </p:txBody>
      </p:sp>
      <p:sp>
        <p:nvSpPr>
          <p:cNvPr id="43" name="Rectangle 3"/>
          <p:cNvSpPr>
            <a:spLocks noChangeArrowheads="1"/>
          </p:cNvSpPr>
          <p:nvPr userDrawn="1"/>
        </p:nvSpPr>
        <p:spPr bwMode="auto">
          <a:xfrm>
            <a:off x="-1588" y="6629400"/>
            <a:ext cx="7616826" cy="228600"/>
          </a:xfrm>
          <a:prstGeom prst="rect">
            <a:avLst/>
          </a:prstGeom>
          <a:gradFill rotWithShape="1">
            <a:gsLst>
              <a:gs pos="0">
                <a:srgbClr val="0152AB">
                  <a:alpha val="69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lgn="ctr" eaLnBrk="0" hangingPunct="0">
              <a:lnSpc>
                <a:spcPct val="140000"/>
              </a:lnSpc>
              <a:defRPr/>
            </a:pPr>
            <a:endParaRPr lang="en-SG"/>
          </a:p>
        </p:txBody>
      </p:sp>
      <p:sp>
        <p:nvSpPr>
          <p:cNvPr id="40" name="Rectangle 39"/>
          <p:cNvSpPr/>
          <p:nvPr userDrawn="1"/>
        </p:nvSpPr>
        <p:spPr bwMode="auto">
          <a:xfrm>
            <a:off x="0" y="0"/>
            <a:ext cx="9904413" cy="1295400"/>
          </a:xfrm>
          <a:prstGeom prst="rect">
            <a:avLst/>
          </a:prstGeom>
          <a:solidFill>
            <a:srgbClr val="000066"/>
          </a:solidFill>
          <a:ln w="12700" cap="flat" cmpd="sng" algn="ctr">
            <a:noFill/>
            <a:prstDash val="solid"/>
            <a:round/>
            <a:headEnd type="none" w="med" len="med"/>
            <a:tailEnd type="none" w="med" len="med"/>
          </a:ln>
          <a:effectLst/>
        </p:spPr>
        <p:txBody>
          <a:bodyPr/>
          <a:lstStyle/>
          <a:p>
            <a:pPr algn="ctr" eaLnBrk="0" hangingPunct="0">
              <a:lnSpc>
                <a:spcPct val="140000"/>
              </a:lnSpc>
              <a:defRPr/>
            </a:pPr>
            <a:endParaRPr lang="en-SG"/>
          </a:p>
        </p:txBody>
      </p:sp>
      <p:sp>
        <p:nvSpPr>
          <p:cNvPr id="41" name="Rectangle 3"/>
          <p:cNvSpPr>
            <a:spLocks noChangeArrowheads="1"/>
          </p:cNvSpPr>
          <p:nvPr userDrawn="1"/>
        </p:nvSpPr>
        <p:spPr bwMode="auto">
          <a:xfrm>
            <a:off x="0" y="0"/>
            <a:ext cx="7616825" cy="1295400"/>
          </a:xfrm>
          <a:prstGeom prst="rect">
            <a:avLst/>
          </a:prstGeom>
          <a:gradFill rotWithShape="1">
            <a:gsLst>
              <a:gs pos="0">
                <a:srgbClr val="0152AB">
                  <a:alpha val="80000"/>
                </a:srgbClr>
              </a:gs>
              <a:gs pos="100000">
                <a:schemeClr val="bg1">
                  <a:alpha val="0"/>
                </a:schemeClr>
              </a:gs>
            </a:gsLst>
            <a:lin ang="0" scaled="1"/>
          </a:gradFill>
          <a:ln w="12700">
            <a:noFill/>
            <a:miter lim="800000"/>
            <a:headEnd/>
            <a:tailEnd/>
          </a:ln>
          <a:effectLst/>
        </p:spPr>
        <p:txBody>
          <a:bodyPr wrap="none" lIns="90488" tIns="44450" rIns="90488" bIns="44450" anchor="ctr"/>
          <a:lstStyle/>
          <a:p>
            <a:pPr algn="ctr" eaLnBrk="0" hangingPunct="0">
              <a:lnSpc>
                <a:spcPct val="140000"/>
              </a:lnSpc>
              <a:defRPr/>
            </a:pPr>
            <a:endParaRPr lang="en-SG"/>
          </a:p>
        </p:txBody>
      </p:sp>
      <p:sp>
        <p:nvSpPr>
          <p:cNvPr id="1031" name="Rectangle 7"/>
          <p:cNvSpPr>
            <a:spLocks noChangeArrowheads="1"/>
          </p:cNvSpPr>
          <p:nvPr/>
        </p:nvSpPr>
        <p:spPr bwMode="auto">
          <a:xfrm>
            <a:off x="760413" y="582613"/>
            <a:ext cx="5924550" cy="271462"/>
          </a:xfrm>
          <a:prstGeom prst="rect">
            <a:avLst/>
          </a:prstGeom>
          <a:noFill/>
          <a:ln w="12700">
            <a:noFill/>
            <a:miter lim="800000"/>
            <a:headEnd/>
            <a:tailEnd/>
          </a:ln>
          <a:effectLst/>
        </p:spPr>
        <p:txBody>
          <a:bodyPr wrap="none" anchor="ctr"/>
          <a:lstStyle/>
          <a:p>
            <a:pPr algn="ctr" eaLnBrk="0" hangingPunct="0">
              <a:lnSpc>
                <a:spcPct val="140000"/>
              </a:lnSpc>
              <a:defRPr/>
            </a:pPr>
            <a:endParaRPr lang="en-US"/>
          </a:p>
        </p:txBody>
      </p:sp>
      <p:sp>
        <p:nvSpPr>
          <p:cNvPr id="2" name="Rectangle 33"/>
          <p:cNvSpPr>
            <a:spLocks noGrp="1" noChangeArrowheads="1"/>
          </p:cNvSpPr>
          <p:nvPr>
            <p:ph type="body" idx="1"/>
          </p:nvPr>
        </p:nvSpPr>
        <p:spPr bwMode="auto">
          <a:xfrm>
            <a:off x="379413" y="1828800"/>
            <a:ext cx="8458200" cy="4648200"/>
          </a:xfrm>
          <a:prstGeom prst="rect">
            <a:avLst/>
          </a:prstGeom>
          <a:noFill/>
          <a:ln w="12700">
            <a:noFill/>
            <a:miter lim="800000"/>
            <a:headEnd/>
            <a:tailEnd/>
          </a:ln>
        </p:spPr>
        <p:txBody>
          <a:bodyPr vert="horz" wrap="square" lIns="86163" tIns="42325" rIns="86163" bIns="42325" numCol="1" anchor="t" anchorCtr="0" compatLnSpc="1">
            <a:prstTxWarp prst="textNoShape">
              <a:avLst/>
            </a:prstTxWarp>
          </a:bodyPr>
          <a:lstStyle/>
          <a:p>
            <a:pPr lvl="0"/>
            <a:r>
              <a:rPr lang="en-US" smtClean="0"/>
              <a:t>Body Text</a:t>
            </a:r>
          </a:p>
          <a:p>
            <a:pPr lvl="1"/>
            <a:r>
              <a:rPr lang="en-US" smtClean="0"/>
              <a:t>Second Level</a:t>
            </a:r>
          </a:p>
          <a:p>
            <a:pPr lvl="2"/>
            <a:r>
              <a:rPr lang="en-US" smtClean="0"/>
              <a:t>- Third Level</a:t>
            </a:r>
          </a:p>
        </p:txBody>
      </p:sp>
      <p:sp>
        <p:nvSpPr>
          <p:cNvPr id="1032" name="Rectangle 67"/>
          <p:cNvSpPr>
            <a:spLocks noGrp="1" noChangeArrowheads="1"/>
          </p:cNvSpPr>
          <p:nvPr>
            <p:ph type="title"/>
          </p:nvPr>
        </p:nvSpPr>
        <p:spPr bwMode="auto">
          <a:xfrm>
            <a:off x="228600" y="228600"/>
            <a:ext cx="639921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 name="Rectangle 57"/>
          <p:cNvSpPr>
            <a:spLocks noChangeArrowheads="1"/>
          </p:cNvSpPr>
          <p:nvPr userDrawn="1"/>
        </p:nvSpPr>
        <p:spPr bwMode="auto">
          <a:xfrm>
            <a:off x="0" y="6629400"/>
            <a:ext cx="9902825" cy="228600"/>
          </a:xfrm>
          <a:prstGeom prst="rect">
            <a:avLst/>
          </a:prstGeom>
          <a:noFill/>
          <a:ln w="9525" algn="ctr">
            <a:noFill/>
            <a:miter lim="800000"/>
            <a:headEnd/>
            <a:tailEnd/>
          </a:ln>
        </p:spPr>
        <p:txBody>
          <a:bodyPr wrap="none" anchor="ctr"/>
          <a:lstStyle/>
          <a:p>
            <a:pPr algn="ctr">
              <a:spcBef>
                <a:spcPct val="20000"/>
              </a:spcBef>
              <a:buClr>
                <a:schemeClr val="folHlink"/>
              </a:buClr>
              <a:buFont typeface="Wingdings" pitchFamily="2" charset="2"/>
              <a:buNone/>
              <a:defRPr/>
            </a:pPr>
            <a:endParaRPr lang="en-US" sz="1800" dirty="0">
              <a:solidFill>
                <a:srgbClr val="CC0000"/>
              </a:solidFill>
              <a:cs typeface="Arial" charset="0"/>
            </a:endParaRPr>
          </a:p>
        </p:txBody>
      </p:sp>
      <p:sp>
        <p:nvSpPr>
          <p:cNvPr id="36" name="Rectangle 63"/>
          <p:cNvSpPr>
            <a:spLocks noChangeArrowheads="1"/>
          </p:cNvSpPr>
          <p:nvPr userDrawn="1"/>
        </p:nvSpPr>
        <p:spPr bwMode="auto">
          <a:xfrm>
            <a:off x="0" y="6629400"/>
            <a:ext cx="2360613" cy="254000"/>
          </a:xfrm>
          <a:prstGeom prst="rect">
            <a:avLst/>
          </a:prstGeom>
          <a:noFill/>
          <a:ln w="9525">
            <a:noFill/>
            <a:miter lim="800000"/>
            <a:headEnd/>
            <a:tailEnd/>
          </a:ln>
          <a:effectLst/>
        </p:spPr>
        <p:txBody>
          <a:bodyPr/>
          <a:lstStyle/>
          <a:p>
            <a:pPr>
              <a:defRPr/>
            </a:pPr>
            <a:r>
              <a:rPr lang="en-GB" sz="1000" dirty="0">
                <a:solidFill>
                  <a:srgbClr val="FFC000"/>
                </a:solidFill>
                <a:cs typeface="Arial" charset="0"/>
              </a:rPr>
              <a:t>Slide © 2010 by Lovelock &amp; Wirtz</a:t>
            </a:r>
            <a:endParaRPr lang="en-US" sz="1000" dirty="0">
              <a:solidFill>
                <a:srgbClr val="FFC000"/>
              </a:solidFill>
              <a:cs typeface="Arial" charset="0"/>
            </a:endParaRPr>
          </a:p>
        </p:txBody>
      </p:sp>
      <p:sp>
        <p:nvSpPr>
          <p:cNvPr id="37" name="Rectangle 64"/>
          <p:cNvSpPr>
            <a:spLocks noChangeArrowheads="1"/>
          </p:cNvSpPr>
          <p:nvPr userDrawn="1"/>
        </p:nvSpPr>
        <p:spPr bwMode="auto">
          <a:xfrm>
            <a:off x="3884613" y="6629400"/>
            <a:ext cx="2438400" cy="228600"/>
          </a:xfrm>
          <a:prstGeom prst="rect">
            <a:avLst/>
          </a:prstGeom>
          <a:noFill/>
          <a:ln w="9525">
            <a:noFill/>
            <a:miter lim="800000"/>
            <a:headEnd/>
            <a:tailEnd/>
          </a:ln>
          <a:effectLst/>
        </p:spPr>
        <p:txBody>
          <a:bodyPr/>
          <a:lstStyle/>
          <a:p>
            <a:pPr algn="ctr" eaLnBrk="0" hangingPunct="0">
              <a:lnSpc>
                <a:spcPct val="90000"/>
              </a:lnSpc>
              <a:spcBef>
                <a:spcPct val="50000"/>
              </a:spcBef>
              <a:defRPr/>
            </a:pPr>
            <a:r>
              <a:rPr lang="en-GB" sz="1000" dirty="0">
                <a:solidFill>
                  <a:srgbClr val="FFC000"/>
                </a:solidFill>
                <a:cs typeface="Arial" charset="0"/>
              </a:rPr>
              <a:t>Services Marketing 7/e</a:t>
            </a:r>
          </a:p>
          <a:p>
            <a:pPr algn="r" eaLnBrk="0" hangingPunct="0">
              <a:lnSpc>
                <a:spcPct val="90000"/>
              </a:lnSpc>
              <a:spcBef>
                <a:spcPct val="50000"/>
              </a:spcBef>
              <a:defRPr/>
            </a:pPr>
            <a:endParaRPr lang="en-US" sz="1000" dirty="0">
              <a:solidFill>
                <a:srgbClr val="F2A304"/>
              </a:solidFill>
              <a:cs typeface="Arial" charset="0"/>
            </a:endParaRPr>
          </a:p>
        </p:txBody>
      </p:sp>
      <p:sp>
        <p:nvSpPr>
          <p:cNvPr id="38" name="Rectangle 65"/>
          <p:cNvSpPr>
            <a:spLocks noChangeArrowheads="1"/>
          </p:cNvSpPr>
          <p:nvPr userDrawn="1"/>
        </p:nvSpPr>
        <p:spPr bwMode="auto">
          <a:xfrm>
            <a:off x="8304213" y="6642100"/>
            <a:ext cx="1600200" cy="228600"/>
          </a:xfrm>
          <a:prstGeom prst="rect">
            <a:avLst/>
          </a:prstGeom>
          <a:noFill/>
          <a:ln w="9525">
            <a:noFill/>
            <a:miter lim="800000"/>
            <a:headEnd/>
            <a:tailEnd/>
          </a:ln>
          <a:effectLst/>
        </p:spPr>
        <p:txBody>
          <a:bodyPr/>
          <a:lstStyle/>
          <a:p>
            <a:pPr algn="r" eaLnBrk="0" hangingPunct="0">
              <a:lnSpc>
                <a:spcPct val="90000"/>
              </a:lnSpc>
              <a:spcBef>
                <a:spcPct val="50000"/>
              </a:spcBef>
              <a:defRPr/>
            </a:pPr>
            <a:r>
              <a:rPr lang="en-GB" sz="1000" dirty="0">
                <a:solidFill>
                  <a:srgbClr val="FFC000"/>
                </a:solidFill>
                <a:cs typeface="Arial" charset="0"/>
              </a:rPr>
              <a:t>Chapter 2 – Page </a:t>
            </a:r>
            <a:fld id="{06A29E73-1C54-4AB8-9552-6A6D5942B761}" type="slidenum">
              <a:rPr lang="en-GB" sz="1000" dirty="0">
                <a:solidFill>
                  <a:srgbClr val="FFC000"/>
                </a:solidFill>
                <a:cs typeface="Arial" charset="0"/>
              </a:rPr>
              <a:pPr algn="r" eaLnBrk="0" hangingPunct="0">
                <a:lnSpc>
                  <a:spcPct val="90000"/>
                </a:lnSpc>
                <a:spcBef>
                  <a:spcPct val="50000"/>
                </a:spcBef>
                <a:defRPr/>
              </a:pPr>
              <a:t>‹#›</a:t>
            </a:fld>
            <a:endParaRPr lang="en-GB" sz="1000" dirty="0">
              <a:solidFill>
                <a:srgbClr val="FFC000"/>
              </a:solidFill>
              <a:cs typeface="Arial" charset="0"/>
            </a:endParaRPr>
          </a:p>
          <a:p>
            <a:pPr algn="r" eaLnBrk="0" hangingPunct="0">
              <a:lnSpc>
                <a:spcPct val="90000"/>
              </a:lnSpc>
              <a:spcBef>
                <a:spcPct val="50000"/>
              </a:spcBef>
              <a:defRPr/>
            </a:pPr>
            <a:endParaRPr lang="en-US" sz="1000" dirty="0">
              <a:cs typeface="Arial" charset="0"/>
            </a:endParaRPr>
          </a:p>
        </p:txBody>
      </p:sp>
      <p:sp>
        <p:nvSpPr>
          <p:cNvPr id="25" name="Rectangle 3"/>
          <p:cNvSpPr>
            <a:spLocks noChangeArrowheads="1"/>
          </p:cNvSpPr>
          <p:nvPr userDrawn="1"/>
        </p:nvSpPr>
        <p:spPr bwMode="auto">
          <a:xfrm>
            <a:off x="0" y="0"/>
            <a:ext cx="7616825" cy="1295400"/>
          </a:xfrm>
          <a:prstGeom prst="rect">
            <a:avLst/>
          </a:prstGeom>
          <a:noFill/>
          <a:ln w="9525">
            <a:noFill/>
            <a:miter lim="800000"/>
            <a:headEnd/>
            <a:tailEnd/>
          </a:ln>
        </p:spPr>
        <p:txBody>
          <a:bodyPr anchor="ctr"/>
          <a:lstStyle/>
          <a:p>
            <a:pPr defTabSz="895350" eaLnBrk="0" hangingPunct="0">
              <a:defRPr/>
            </a:pPr>
            <a:endParaRPr lang="en-SG" sz="2400" b="1" kern="0">
              <a:solidFill>
                <a:schemeClr val="bg1"/>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6" r:id="rId3"/>
    <p:sldLayoutId id="2147483655" r:id="rId4"/>
    <p:sldLayoutId id="2147483654" r:id="rId5"/>
    <p:sldLayoutId id="2147483653" r:id="rId6"/>
    <p:sldLayoutId id="2147483652" r:id="rId7"/>
    <p:sldLayoutId id="2147483651" r:id="rId8"/>
  </p:sldLayoutIdLst>
  <p:transition spd="med">
    <p:zoom/>
  </p:transition>
  <p:timing>
    <p:tnLst>
      <p:par>
        <p:cTn id="1" dur="indefinite" restart="never" nodeType="tmRoot"/>
      </p:par>
    </p:tnLst>
  </p:timing>
  <p:txStyles>
    <p:titleStyle>
      <a:lvl1pPr algn="l" defTabSz="895350" rtl="0" eaLnBrk="0" fontAlgn="base" hangingPunct="0">
        <a:spcBef>
          <a:spcPct val="0"/>
        </a:spcBef>
        <a:spcAft>
          <a:spcPct val="0"/>
        </a:spcAft>
        <a:defRPr sz="2800" b="1">
          <a:solidFill>
            <a:schemeClr val="bg1"/>
          </a:solidFill>
          <a:latin typeface="Helvetica" pitchFamily="34" charset="0"/>
          <a:ea typeface="Helvetica"/>
          <a:cs typeface="Helvetica" pitchFamily="34" charset="0"/>
        </a:defRPr>
      </a:lvl1pPr>
      <a:lvl2pPr algn="l" defTabSz="895350" rtl="0" eaLnBrk="0" fontAlgn="base" hangingPunct="0">
        <a:spcBef>
          <a:spcPct val="0"/>
        </a:spcBef>
        <a:spcAft>
          <a:spcPct val="0"/>
        </a:spcAft>
        <a:defRPr sz="2800" b="1">
          <a:solidFill>
            <a:schemeClr val="bg1"/>
          </a:solidFill>
          <a:latin typeface="Helvetica"/>
          <a:ea typeface="Helvetica"/>
          <a:cs typeface="Helvetica"/>
        </a:defRPr>
      </a:lvl2pPr>
      <a:lvl3pPr algn="l" defTabSz="895350" rtl="0" eaLnBrk="0" fontAlgn="base" hangingPunct="0">
        <a:spcBef>
          <a:spcPct val="0"/>
        </a:spcBef>
        <a:spcAft>
          <a:spcPct val="0"/>
        </a:spcAft>
        <a:defRPr sz="2800" b="1">
          <a:solidFill>
            <a:schemeClr val="bg1"/>
          </a:solidFill>
          <a:latin typeface="Helvetica"/>
          <a:ea typeface="Helvetica"/>
          <a:cs typeface="Helvetica"/>
        </a:defRPr>
      </a:lvl3pPr>
      <a:lvl4pPr algn="l" defTabSz="895350" rtl="0" eaLnBrk="0" fontAlgn="base" hangingPunct="0">
        <a:spcBef>
          <a:spcPct val="0"/>
        </a:spcBef>
        <a:spcAft>
          <a:spcPct val="0"/>
        </a:spcAft>
        <a:defRPr sz="2800" b="1">
          <a:solidFill>
            <a:schemeClr val="bg1"/>
          </a:solidFill>
          <a:latin typeface="Helvetica"/>
          <a:ea typeface="Helvetica"/>
          <a:cs typeface="Helvetica"/>
        </a:defRPr>
      </a:lvl4pPr>
      <a:lvl5pPr algn="l" defTabSz="895350" rtl="0" eaLnBrk="0" fontAlgn="base" hangingPunct="0">
        <a:spcBef>
          <a:spcPct val="0"/>
        </a:spcBef>
        <a:spcAft>
          <a:spcPct val="0"/>
        </a:spcAft>
        <a:defRPr sz="2800" b="1">
          <a:solidFill>
            <a:schemeClr val="bg1"/>
          </a:solidFill>
          <a:latin typeface="Helvetica"/>
          <a:ea typeface="Helvetica"/>
          <a:cs typeface="Helvetica"/>
        </a:defRPr>
      </a:lvl5pPr>
      <a:lvl6pPr marL="457200" algn="l" defTabSz="895350" rtl="0" eaLnBrk="0" fontAlgn="base" hangingPunct="0">
        <a:spcBef>
          <a:spcPct val="0"/>
        </a:spcBef>
        <a:spcAft>
          <a:spcPct val="0"/>
        </a:spcAft>
        <a:defRPr sz="2400" b="1">
          <a:solidFill>
            <a:schemeClr val="bg1"/>
          </a:solidFill>
          <a:latin typeface="Verdana" pitchFamily="34" charset="0"/>
        </a:defRPr>
      </a:lvl6pPr>
      <a:lvl7pPr marL="914400" algn="l" defTabSz="895350" rtl="0" eaLnBrk="0" fontAlgn="base" hangingPunct="0">
        <a:spcBef>
          <a:spcPct val="0"/>
        </a:spcBef>
        <a:spcAft>
          <a:spcPct val="0"/>
        </a:spcAft>
        <a:defRPr sz="2400" b="1">
          <a:solidFill>
            <a:schemeClr val="bg1"/>
          </a:solidFill>
          <a:latin typeface="Verdana" pitchFamily="34" charset="0"/>
        </a:defRPr>
      </a:lvl7pPr>
      <a:lvl8pPr marL="1371600" algn="l" defTabSz="895350" rtl="0" eaLnBrk="0" fontAlgn="base" hangingPunct="0">
        <a:spcBef>
          <a:spcPct val="0"/>
        </a:spcBef>
        <a:spcAft>
          <a:spcPct val="0"/>
        </a:spcAft>
        <a:defRPr sz="2400" b="1">
          <a:solidFill>
            <a:schemeClr val="bg1"/>
          </a:solidFill>
          <a:latin typeface="Verdana" pitchFamily="34" charset="0"/>
        </a:defRPr>
      </a:lvl8pPr>
      <a:lvl9pPr marL="1828800" algn="l" defTabSz="895350" rtl="0" eaLnBrk="0" fontAlgn="base" hangingPunct="0">
        <a:spcBef>
          <a:spcPct val="0"/>
        </a:spcBef>
        <a:spcAft>
          <a:spcPct val="0"/>
        </a:spcAft>
        <a:defRPr sz="2400" b="1">
          <a:solidFill>
            <a:schemeClr val="bg1"/>
          </a:solidFill>
          <a:latin typeface="Verdana" pitchFamily="34" charset="0"/>
        </a:defRPr>
      </a:lvl9pPr>
    </p:titleStyle>
    <p:bodyStyle>
      <a:lvl1pPr marL="457200" indent="-457200" algn="l" defTabSz="869950" rtl="0" eaLnBrk="0" fontAlgn="base" hangingPunct="0">
        <a:spcBef>
          <a:spcPct val="80000"/>
        </a:spcBef>
        <a:spcAft>
          <a:spcPct val="0"/>
        </a:spcAft>
        <a:buClr>
          <a:srgbClr val="FF6600"/>
        </a:buClr>
        <a:buFont typeface="Webdings" pitchFamily="18" charset="2"/>
        <a:buChar char="="/>
        <a:tabLst>
          <a:tab pos="1582738" algn="l"/>
        </a:tabLst>
        <a:defRPr sz="2400" b="1">
          <a:solidFill>
            <a:srgbClr val="013C7D"/>
          </a:solidFill>
          <a:latin typeface="Helvetica" pitchFamily="34" charset="0"/>
          <a:ea typeface="Helvetica"/>
          <a:cs typeface="Helvetica" pitchFamily="34" charset="0"/>
        </a:defRPr>
      </a:lvl1pPr>
      <a:lvl2pPr marL="1084263" indent="-512763" algn="l" defTabSz="869950" rtl="0" eaLnBrk="0" fontAlgn="base" hangingPunct="0">
        <a:spcBef>
          <a:spcPts val="1200"/>
        </a:spcBef>
        <a:spcAft>
          <a:spcPct val="0"/>
        </a:spcAft>
        <a:buSzPct val="100000"/>
        <a:buFont typeface="Wingdings" pitchFamily="2" charset="2"/>
        <a:buChar char="è"/>
        <a:tabLst>
          <a:tab pos="1582738" algn="l"/>
        </a:tabLst>
        <a:defRPr sz="2000" b="1">
          <a:solidFill>
            <a:srgbClr val="013C7D"/>
          </a:solidFill>
          <a:latin typeface="Helvetica" pitchFamily="34" charset="0"/>
          <a:ea typeface="Helvetica"/>
          <a:cs typeface="Helvetica" pitchFamily="34" charset="0"/>
        </a:defRPr>
      </a:lvl2pPr>
      <a:lvl3pPr marL="1214438" indent="392113" algn="l" defTabSz="869950" rtl="0" eaLnBrk="0" fontAlgn="base" hangingPunct="0">
        <a:spcBef>
          <a:spcPts val="1200"/>
        </a:spcBef>
        <a:spcAft>
          <a:spcPct val="0"/>
        </a:spcAft>
        <a:buSzPct val="100000"/>
        <a:buFont typeface="Univers Extended"/>
        <a:tabLst>
          <a:tab pos="1582738" algn="l"/>
        </a:tabLst>
        <a:defRPr b="1" i="1">
          <a:solidFill>
            <a:srgbClr val="013C7D"/>
          </a:solidFill>
          <a:latin typeface="Helvetica" pitchFamily="34" charset="0"/>
          <a:ea typeface="Helvetica"/>
          <a:cs typeface="Helvetica" pitchFamily="34" charset="0"/>
        </a:defRPr>
      </a:lvl3pPr>
      <a:lvl4pPr marL="2147888" indent="-427038" algn="l" defTabSz="869950" rtl="0" eaLnBrk="0" fontAlgn="base" hangingPunct="0">
        <a:spcBef>
          <a:spcPct val="0"/>
        </a:spcBef>
        <a:spcAft>
          <a:spcPct val="0"/>
        </a:spcAft>
        <a:buClr>
          <a:srgbClr val="FF9900"/>
        </a:buClr>
        <a:buSzPct val="100000"/>
        <a:buFont typeface="Wingdings" pitchFamily="2" charset="2"/>
        <a:buChar char="–"/>
        <a:tabLst>
          <a:tab pos="1582738" algn="l"/>
        </a:tabLst>
        <a:defRPr sz="2000" b="1">
          <a:solidFill>
            <a:schemeClr val="tx1"/>
          </a:solidFill>
          <a:latin typeface="+mn-lt"/>
          <a:ea typeface="Helvetica"/>
          <a:cs typeface="Helvetica"/>
        </a:defRPr>
      </a:lvl4pPr>
      <a:lvl5pPr marL="51625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ea typeface="Helvetica"/>
          <a:cs typeface="Helvetica"/>
        </a:defRPr>
      </a:lvl5pPr>
      <a:lvl6pPr marL="56197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6pPr>
      <a:lvl7pPr marL="60769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7pPr>
      <a:lvl8pPr marL="65341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8pPr>
      <a:lvl9pPr marL="6991350" indent="-163513" algn="l" defTabSz="869950" rtl="0" eaLnBrk="0" fontAlgn="base" hangingPunct="0">
        <a:spcBef>
          <a:spcPct val="20000"/>
        </a:spcBef>
        <a:spcAft>
          <a:spcPct val="0"/>
        </a:spcAft>
        <a:buChar char="»"/>
        <a:tabLst>
          <a:tab pos="1582738" algn="l"/>
        </a:tabLst>
        <a:defRPr sz="19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p:cNvPicPr>
            <a:picLocks noChangeAspect="1" noChangeArrowheads="1"/>
          </p:cNvPicPr>
          <p:nvPr/>
        </p:nvPicPr>
        <p:blipFill>
          <a:blip r:embed="rId3"/>
          <a:srcRect/>
          <a:stretch>
            <a:fillRect/>
          </a:stretch>
        </p:blipFill>
        <p:spPr bwMode="auto">
          <a:xfrm>
            <a:off x="3046413" y="1752600"/>
            <a:ext cx="6400800" cy="4572000"/>
          </a:xfrm>
          <a:prstGeom prst="rect">
            <a:avLst/>
          </a:prstGeom>
          <a:noFill/>
          <a:ln w="9525">
            <a:noFill/>
            <a:miter lim="800000"/>
            <a:headEnd/>
            <a:tailEnd/>
          </a:ln>
        </p:spPr>
      </p:pic>
      <p:sp>
        <p:nvSpPr>
          <p:cNvPr id="13" name="Rectangle 4"/>
          <p:cNvSpPr>
            <a:spLocks noChangeArrowheads="1"/>
          </p:cNvSpPr>
          <p:nvPr/>
        </p:nvSpPr>
        <p:spPr bwMode="auto">
          <a:xfrm>
            <a:off x="2970213" y="1371600"/>
            <a:ext cx="5942012" cy="5105400"/>
          </a:xfrm>
          <a:prstGeom prst="rect">
            <a:avLst/>
          </a:prstGeom>
          <a:gradFill rotWithShape="1">
            <a:gsLst>
              <a:gs pos="0">
                <a:schemeClr val="bg1">
                  <a:gamma/>
                  <a:tint val="0"/>
                  <a:invGamma/>
                </a:schemeClr>
              </a:gs>
              <a:gs pos="100000">
                <a:schemeClr val="bg1">
                  <a:alpha val="0"/>
                </a:schemeClr>
              </a:gs>
            </a:gsLst>
            <a:lin ang="0" scaled="1"/>
          </a:gradFill>
          <a:ln w="12700">
            <a:noFill/>
            <a:miter lim="800000"/>
            <a:headEnd/>
            <a:tailEnd/>
          </a:ln>
          <a:effectLst/>
        </p:spPr>
        <p:txBody>
          <a:bodyPr wrap="none" lIns="90488" tIns="44450" rIns="90488" bIns="44450" anchor="ctr"/>
          <a:lstStyle/>
          <a:p>
            <a:pPr algn="ctr" eaLnBrk="0" hangingPunct="0">
              <a:lnSpc>
                <a:spcPct val="140000"/>
              </a:lnSpc>
              <a:defRPr/>
            </a:pPr>
            <a:endParaRPr lang="en-SG"/>
          </a:p>
        </p:txBody>
      </p:sp>
      <p:sp>
        <p:nvSpPr>
          <p:cNvPr id="12291" name="Text Box 8"/>
          <p:cNvSpPr txBox="1">
            <a:spLocks noChangeArrowheads="1"/>
          </p:cNvSpPr>
          <p:nvPr/>
        </p:nvSpPr>
        <p:spPr bwMode="auto">
          <a:xfrm>
            <a:off x="379413" y="2057400"/>
            <a:ext cx="6477000" cy="1419225"/>
          </a:xfrm>
          <a:prstGeom prst="rect">
            <a:avLst/>
          </a:prstGeom>
          <a:noFill/>
          <a:ln w="12700">
            <a:noFill/>
            <a:miter lim="800000"/>
            <a:headEnd/>
            <a:tailEnd/>
          </a:ln>
        </p:spPr>
        <p:txBody>
          <a:bodyPr lIns="90488" tIns="44450" rIns="90488" bIns="44450">
            <a:spAutoFit/>
          </a:bodyPr>
          <a:lstStyle/>
          <a:p>
            <a:pPr eaLnBrk="0" hangingPunct="0">
              <a:lnSpc>
                <a:spcPct val="80000"/>
              </a:lnSpc>
            </a:pPr>
            <a:r>
              <a:rPr lang="en-US" sz="3600" b="1" dirty="0">
                <a:solidFill>
                  <a:srgbClr val="013C7D"/>
                </a:solidFill>
                <a:latin typeface="Helvetica"/>
                <a:ea typeface="Tahoma" pitchFamily="34" charset="0"/>
                <a:cs typeface="Helvetica"/>
              </a:rPr>
              <a:t>Chapter 2:</a:t>
            </a:r>
          </a:p>
          <a:p>
            <a:pPr eaLnBrk="0" hangingPunct="0">
              <a:lnSpc>
                <a:spcPct val="80000"/>
              </a:lnSpc>
            </a:pPr>
            <a:r>
              <a:rPr lang="en-US" sz="3600" b="1" dirty="0">
                <a:solidFill>
                  <a:srgbClr val="FF6600"/>
                </a:solidFill>
                <a:latin typeface="Helvetica"/>
                <a:ea typeface="Tahoma" pitchFamily="34" charset="0"/>
                <a:cs typeface="Helvetica"/>
              </a:rPr>
              <a:t>Consumer Behavior </a:t>
            </a:r>
          </a:p>
          <a:p>
            <a:pPr eaLnBrk="0" hangingPunct="0">
              <a:lnSpc>
                <a:spcPct val="80000"/>
              </a:lnSpc>
            </a:pPr>
            <a:r>
              <a:rPr lang="en-US" sz="3600" b="1" dirty="0">
                <a:solidFill>
                  <a:srgbClr val="013C7D"/>
                </a:solidFill>
                <a:latin typeface="Helvetica"/>
                <a:ea typeface="Tahoma" pitchFamily="34" charset="0"/>
                <a:cs typeface="Helvetica"/>
              </a:rPr>
              <a:t>in a </a:t>
            </a:r>
            <a:r>
              <a:rPr lang="en-US" sz="3600" b="1" dirty="0">
                <a:solidFill>
                  <a:srgbClr val="FF6600"/>
                </a:solidFill>
                <a:latin typeface="Helvetica"/>
                <a:ea typeface="Tahoma" pitchFamily="34" charset="0"/>
                <a:cs typeface="Helvetica"/>
              </a:rPr>
              <a:t>Services Context</a:t>
            </a:r>
          </a:p>
        </p:txBody>
      </p:sp>
      <p:grpSp>
        <p:nvGrpSpPr>
          <p:cNvPr id="12292" name="Group 4"/>
          <p:cNvGrpSpPr>
            <a:grpSpLocks/>
          </p:cNvGrpSpPr>
          <p:nvPr/>
        </p:nvGrpSpPr>
        <p:grpSpPr bwMode="auto">
          <a:xfrm>
            <a:off x="455613" y="4495800"/>
            <a:ext cx="1905000" cy="1778000"/>
            <a:chOff x="455613" y="4495800"/>
            <a:chExt cx="1905000" cy="1778000"/>
          </a:xfrm>
        </p:grpSpPr>
        <p:pic>
          <p:nvPicPr>
            <p:cNvPr id="12293" name="Picture 2"/>
            <p:cNvPicPr>
              <a:picLocks noChangeAspect="1" noChangeArrowheads="1"/>
            </p:cNvPicPr>
            <p:nvPr/>
          </p:nvPicPr>
          <p:blipFill>
            <a:blip r:embed="rId4"/>
            <a:srcRect/>
            <a:stretch>
              <a:fillRect/>
            </a:stretch>
          </p:blipFill>
          <p:spPr bwMode="auto">
            <a:xfrm>
              <a:off x="455613" y="4495800"/>
              <a:ext cx="914400" cy="817563"/>
            </a:xfrm>
            <a:prstGeom prst="rect">
              <a:avLst/>
            </a:prstGeom>
            <a:noFill/>
            <a:ln w="12700" algn="ctr">
              <a:noFill/>
              <a:miter lim="800000"/>
              <a:headEnd/>
              <a:tailEnd/>
            </a:ln>
          </p:spPr>
        </p:pic>
        <p:pic>
          <p:nvPicPr>
            <p:cNvPr id="12294" name="Picture 4"/>
            <p:cNvPicPr>
              <a:picLocks noChangeAspect="1" noChangeArrowheads="1"/>
            </p:cNvPicPr>
            <p:nvPr/>
          </p:nvPicPr>
          <p:blipFill>
            <a:blip r:embed="rId5"/>
            <a:srcRect/>
            <a:stretch>
              <a:fillRect/>
            </a:stretch>
          </p:blipFill>
          <p:spPr bwMode="auto">
            <a:xfrm>
              <a:off x="455613" y="5410200"/>
              <a:ext cx="914400" cy="842963"/>
            </a:xfrm>
            <a:prstGeom prst="rect">
              <a:avLst/>
            </a:prstGeom>
            <a:noFill/>
            <a:ln w="12700" algn="ctr">
              <a:noFill/>
              <a:miter lim="800000"/>
              <a:headEnd/>
              <a:tailEnd/>
            </a:ln>
          </p:spPr>
        </p:pic>
        <p:pic>
          <p:nvPicPr>
            <p:cNvPr id="12295" name="Picture 5"/>
            <p:cNvPicPr>
              <a:picLocks noChangeAspect="1" noChangeArrowheads="1"/>
            </p:cNvPicPr>
            <p:nvPr/>
          </p:nvPicPr>
          <p:blipFill>
            <a:blip r:embed="rId6"/>
            <a:srcRect/>
            <a:stretch>
              <a:fillRect/>
            </a:stretch>
          </p:blipFill>
          <p:spPr bwMode="auto">
            <a:xfrm>
              <a:off x="1446213" y="5410200"/>
              <a:ext cx="914400" cy="863600"/>
            </a:xfrm>
            <a:prstGeom prst="rect">
              <a:avLst/>
            </a:prstGeom>
            <a:noFill/>
            <a:ln w="12700" algn="ctr">
              <a:noFill/>
              <a:miter lim="800000"/>
              <a:headEnd/>
              <a:tailEnd/>
            </a:ln>
          </p:spPr>
        </p:pic>
      </p:grpSp>
      <p:sp>
        <p:nvSpPr>
          <p:cNvPr id="12297" name="Rectangle 67"/>
          <p:cNvSpPr>
            <a:spLocks noChangeArrowheads="1"/>
          </p:cNvSpPr>
          <p:nvPr/>
        </p:nvSpPr>
        <p:spPr bwMode="auto">
          <a:xfrm>
            <a:off x="228600" y="228600"/>
            <a:ext cx="6627813" cy="838200"/>
          </a:xfrm>
          <a:prstGeom prst="rect">
            <a:avLst/>
          </a:prstGeom>
          <a:noFill/>
          <a:ln w="9525">
            <a:noFill/>
            <a:miter lim="800000"/>
            <a:headEnd/>
            <a:tailEnd/>
          </a:ln>
        </p:spPr>
        <p:txBody>
          <a:bodyPr anchor="ctr"/>
          <a:lstStyle/>
          <a:p>
            <a:pPr defTabSz="895350" eaLnBrk="0" hangingPunct="0"/>
            <a:r>
              <a:rPr lang="en-US" sz="2800" b="1" dirty="0">
                <a:solidFill>
                  <a:schemeClr val="bg1"/>
                </a:solidFill>
                <a:latin typeface="Helvetica"/>
                <a:ea typeface="Helvetica"/>
                <a:cs typeface="Helvetica"/>
              </a:rPr>
              <a:t>Services Marketing 7e, Global Edition</a:t>
            </a: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2074863" y="2760663"/>
            <a:ext cx="4949825" cy="0"/>
          </a:xfrm>
          <a:prstGeom prst="rect">
            <a:avLst/>
          </a:prstGeom>
          <a:solidFill>
            <a:srgbClr val="FFFFFF"/>
          </a:solidFill>
          <a:ln w="9525">
            <a:noFill/>
            <a:miter lim="800000"/>
            <a:headEnd/>
            <a:tailEnd/>
          </a:ln>
        </p:spPr>
        <p:txBody>
          <a:bodyPr/>
          <a:lstStyle/>
          <a:p>
            <a:pPr algn="ctr" eaLnBrk="0" hangingPunct="0">
              <a:lnSpc>
                <a:spcPct val="140000"/>
              </a:lnSpc>
            </a:pPr>
            <a:endParaRPr lang="en-SG"/>
          </a:p>
        </p:txBody>
      </p:sp>
      <p:sp>
        <p:nvSpPr>
          <p:cNvPr id="25602" name="Freeform 4"/>
          <p:cNvSpPr>
            <a:spLocks/>
          </p:cNvSpPr>
          <p:nvPr/>
        </p:nvSpPr>
        <p:spPr bwMode="auto">
          <a:xfrm>
            <a:off x="742950" y="6424613"/>
            <a:ext cx="8169275" cy="3175"/>
          </a:xfrm>
          <a:custGeom>
            <a:avLst/>
            <a:gdLst>
              <a:gd name="T0" fmla="*/ 2879 w 2879"/>
              <a:gd name="T1" fmla="*/ 0 h 3175"/>
              <a:gd name="T2" fmla="*/ 0 w 2879"/>
              <a:gd name="T3" fmla="*/ 0 h 3175"/>
              <a:gd name="T4" fmla="*/ 2879 w 2879"/>
              <a:gd name="T5" fmla="*/ 0 h 3175"/>
              <a:gd name="T6" fmla="*/ 0 60000 65536"/>
              <a:gd name="T7" fmla="*/ 0 60000 65536"/>
              <a:gd name="T8" fmla="*/ 0 60000 65536"/>
              <a:gd name="T9" fmla="*/ 0 w 2879"/>
              <a:gd name="T10" fmla="*/ 0 h 3175"/>
              <a:gd name="T11" fmla="*/ 2879 w 2879"/>
              <a:gd name="T12" fmla="*/ 3175 h 3175"/>
            </a:gdLst>
            <a:ahLst/>
            <a:cxnLst>
              <a:cxn ang="T6">
                <a:pos x="T0" y="T1"/>
              </a:cxn>
              <a:cxn ang="T7">
                <a:pos x="T2" y="T3"/>
              </a:cxn>
              <a:cxn ang="T8">
                <a:pos x="T4" y="T5"/>
              </a:cxn>
            </a:cxnLst>
            <a:rect l="T9" t="T10" r="T11" b="T12"/>
            <a:pathLst>
              <a:path w="2879" h="3175">
                <a:moveTo>
                  <a:pt x="2879" y="0"/>
                </a:moveTo>
                <a:lnTo>
                  <a:pt x="0" y="0"/>
                </a:lnTo>
                <a:lnTo>
                  <a:pt x="2879" y="0"/>
                </a:lnTo>
                <a:close/>
              </a:path>
            </a:pathLst>
          </a:custGeom>
          <a:solidFill>
            <a:srgbClr val="D8D8D8"/>
          </a:solidFill>
          <a:ln w="9525">
            <a:noFill/>
            <a:round/>
            <a:headEnd/>
            <a:tailEnd/>
          </a:ln>
        </p:spPr>
        <p:txBody>
          <a:bodyPr/>
          <a:lstStyle/>
          <a:p>
            <a:pPr algn="ctr" eaLnBrk="0" hangingPunct="0">
              <a:lnSpc>
                <a:spcPct val="140000"/>
              </a:lnSpc>
            </a:pPr>
            <a:endParaRPr lang="en-SG"/>
          </a:p>
        </p:txBody>
      </p:sp>
      <p:sp>
        <p:nvSpPr>
          <p:cNvPr id="25603" name="Rectangle 35"/>
          <p:cNvSpPr>
            <a:spLocks noChangeArrowheads="1"/>
          </p:cNvSpPr>
          <p:nvPr/>
        </p:nvSpPr>
        <p:spPr bwMode="auto">
          <a:xfrm>
            <a:off x="330200" y="0"/>
            <a:ext cx="7097713" cy="1295400"/>
          </a:xfrm>
          <a:prstGeom prst="rect">
            <a:avLst/>
          </a:prstGeom>
          <a:noFill/>
          <a:ln w="9525" algn="ctr">
            <a:noFill/>
            <a:miter lim="800000"/>
            <a:headEnd/>
            <a:tailEnd/>
          </a:ln>
        </p:spPr>
        <p:txBody>
          <a:bodyPr lIns="92075" tIns="46038" rIns="92075" bIns="46038" anchor="ctr"/>
          <a:lstStyle/>
          <a:p>
            <a:pPr eaLnBrk="0" hangingPunct="0">
              <a:lnSpc>
                <a:spcPct val="90000"/>
              </a:lnSpc>
            </a:pPr>
            <a:r>
              <a:rPr lang="en-US" sz="2800" b="1" dirty="0">
                <a:solidFill>
                  <a:schemeClr val="bg1"/>
                </a:solidFill>
                <a:latin typeface="Helvetica"/>
                <a:ea typeface="Helvetica"/>
                <a:cs typeface="Helvetica"/>
              </a:rPr>
              <a:t>How Product Attributes Affect </a:t>
            </a:r>
            <a:br>
              <a:rPr lang="en-US" sz="2800" b="1" dirty="0">
                <a:solidFill>
                  <a:schemeClr val="bg1"/>
                </a:solidFill>
                <a:latin typeface="Helvetica"/>
                <a:ea typeface="Helvetica"/>
                <a:cs typeface="Helvetica"/>
              </a:rPr>
            </a:br>
            <a:r>
              <a:rPr lang="en-US" sz="2800" b="1" dirty="0">
                <a:solidFill>
                  <a:schemeClr val="bg1"/>
                </a:solidFill>
                <a:latin typeface="Helvetica"/>
                <a:ea typeface="Helvetica"/>
                <a:cs typeface="Helvetica"/>
              </a:rPr>
              <a:t>Ease of Evaluation</a:t>
            </a:r>
          </a:p>
        </p:txBody>
      </p:sp>
      <p:grpSp>
        <p:nvGrpSpPr>
          <p:cNvPr id="25604" name="Group 48"/>
          <p:cNvGrpSpPr>
            <a:grpSpLocks/>
          </p:cNvGrpSpPr>
          <p:nvPr/>
        </p:nvGrpSpPr>
        <p:grpSpPr bwMode="auto">
          <a:xfrm>
            <a:off x="0" y="1447800"/>
            <a:ext cx="9437688" cy="4648200"/>
            <a:chOff x="161054" y="1524000"/>
            <a:chExt cx="9209959" cy="4648200"/>
          </a:xfrm>
        </p:grpSpPr>
        <p:grpSp>
          <p:nvGrpSpPr>
            <p:cNvPr id="25614" name="Group 38"/>
            <p:cNvGrpSpPr>
              <a:grpSpLocks/>
            </p:cNvGrpSpPr>
            <p:nvPr/>
          </p:nvGrpSpPr>
          <p:grpSpPr bwMode="auto">
            <a:xfrm>
              <a:off x="161054" y="1524000"/>
              <a:ext cx="9209959" cy="4648200"/>
              <a:chOff x="138" y="1008"/>
              <a:chExt cx="4890" cy="2957"/>
            </a:xfrm>
          </p:grpSpPr>
          <p:sp>
            <p:nvSpPr>
              <p:cNvPr id="25617" name="Freeform 6"/>
              <p:cNvSpPr>
                <a:spLocks/>
              </p:cNvSpPr>
              <p:nvPr/>
            </p:nvSpPr>
            <p:spPr bwMode="auto">
              <a:xfrm>
                <a:off x="1207" y="1248"/>
                <a:ext cx="2162" cy="1104"/>
              </a:xfrm>
              <a:custGeom>
                <a:avLst/>
                <a:gdLst>
                  <a:gd name="T0" fmla="*/ 0 w 1310"/>
                  <a:gd name="T1" fmla="*/ 669 h 669"/>
                  <a:gd name="T2" fmla="*/ 12 w 1310"/>
                  <a:gd name="T3" fmla="*/ 666 h 669"/>
                  <a:gd name="T4" fmla="*/ 46 w 1310"/>
                  <a:gd name="T5" fmla="*/ 654 h 669"/>
                  <a:gd name="T6" fmla="*/ 70 w 1310"/>
                  <a:gd name="T7" fmla="*/ 644 h 669"/>
                  <a:gd name="T8" fmla="*/ 98 w 1310"/>
                  <a:gd name="T9" fmla="*/ 629 h 669"/>
                  <a:gd name="T10" fmla="*/ 131 w 1310"/>
                  <a:gd name="T11" fmla="*/ 610 h 669"/>
                  <a:gd name="T12" fmla="*/ 167 w 1310"/>
                  <a:gd name="T13" fmla="*/ 587 h 669"/>
                  <a:gd name="T14" fmla="*/ 208 w 1310"/>
                  <a:gd name="T15" fmla="*/ 556 h 669"/>
                  <a:gd name="T16" fmla="*/ 250 w 1310"/>
                  <a:gd name="T17" fmla="*/ 522 h 669"/>
                  <a:gd name="T18" fmla="*/ 296 w 1310"/>
                  <a:gd name="T19" fmla="*/ 479 h 669"/>
                  <a:gd name="T20" fmla="*/ 342 w 1310"/>
                  <a:gd name="T21" fmla="*/ 430 h 669"/>
                  <a:gd name="T22" fmla="*/ 367 w 1310"/>
                  <a:gd name="T23" fmla="*/ 401 h 669"/>
                  <a:gd name="T24" fmla="*/ 392 w 1310"/>
                  <a:gd name="T25" fmla="*/ 372 h 669"/>
                  <a:gd name="T26" fmla="*/ 417 w 1310"/>
                  <a:gd name="T27" fmla="*/ 339 h 669"/>
                  <a:gd name="T28" fmla="*/ 444 w 1310"/>
                  <a:gd name="T29" fmla="*/ 305 h 669"/>
                  <a:gd name="T30" fmla="*/ 469 w 1310"/>
                  <a:gd name="T31" fmla="*/ 268 h 669"/>
                  <a:gd name="T32" fmla="*/ 496 w 1310"/>
                  <a:gd name="T33" fmla="*/ 230 h 669"/>
                  <a:gd name="T34" fmla="*/ 523 w 1310"/>
                  <a:gd name="T35" fmla="*/ 188 h 669"/>
                  <a:gd name="T36" fmla="*/ 549 w 1310"/>
                  <a:gd name="T37" fmla="*/ 146 h 669"/>
                  <a:gd name="T38" fmla="*/ 555 w 1310"/>
                  <a:gd name="T39" fmla="*/ 132 h 669"/>
                  <a:gd name="T40" fmla="*/ 578 w 1310"/>
                  <a:gd name="T41" fmla="*/ 102 h 669"/>
                  <a:gd name="T42" fmla="*/ 592 w 1310"/>
                  <a:gd name="T43" fmla="*/ 84 h 669"/>
                  <a:gd name="T44" fmla="*/ 611 w 1310"/>
                  <a:gd name="T45" fmla="*/ 65 h 669"/>
                  <a:gd name="T46" fmla="*/ 630 w 1310"/>
                  <a:gd name="T47" fmla="*/ 46 h 669"/>
                  <a:gd name="T48" fmla="*/ 653 w 1310"/>
                  <a:gd name="T49" fmla="*/ 29 h 669"/>
                  <a:gd name="T50" fmla="*/ 665 w 1310"/>
                  <a:gd name="T51" fmla="*/ 21 h 669"/>
                  <a:gd name="T52" fmla="*/ 678 w 1310"/>
                  <a:gd name="T53" fmla="*/ 13 h 669"/>
                  <a:gd name="T54" fmla="*/ 690 w 1310"/>
                  <a:gd name="T55" fmla="*/ 8 h 669"/>
                  <a:gd name="T56" fmla="*/ 703 w 1310"/>
                  <a:gd name="T57" fmla="*/ 4 h 669"/>
                  <a:gd name="T58" fmla="*/ 716 w 1310"/>
                  <a:gd name="T59" fmla="*/ 2 h 669"/>
                  <a:gd name="T60" fmla="*/ 732 w 1310"/>
                  <a:gd name="T61" fmla="*/ 0 h 669"/>
                  <a:gd name="T62" fmla="*/ 745 w 1310"/>
                  <a:gd name="T63" fmla="*/ 0 h 669"/>
                  <a:gd name="T64" fmla="*/ 759 w 1310"/>
                  <a:gd name="T65" fmla="*/ 2 h 669"/>
                  <a:gd name="T66" fmla="*/ 774 w 1310"/>
                  <a:gd name="T67" fmla="*/ 6 h 669"/>
                  <a:gd name="T68" fmla="*/ 789 w 1310"/>
                  <a:gd name="T69" fmla="*/ 11 h 669"/>
                  <a:gd name="T70" fmla="*/ 805 w 1310"/>
                  <a:gd name="T71" fmla="*/ 19 h 669"/>
                  <a:gd name="T72" fmla="*/ 820 w 1310"/>
                  <a:gd name="T73" fmla="*/ 31 h 669"/>
                  <a:gd name="T74" fmla="*/ 834 w 1310"/>
                  <a:gd name="T75" fmla="*/ 44 h 669"/>
                  <a:gd name="T76" fmla="*/ 849 w 1310"/>
                  <a:gd name="T77" fmla="*/ 59 h 669"/>
                  <a:gd name="T78" fmla="*/ 864 w 1310"/>
                  <a:gd name="T79" fmla="*/ 79 h 669"/>
                  <a:gd name="T80" fmla="*/ 882 w 1310"/>
                  <a:gd name="T81" fmla="*/ 102 h 669"/>
                  <a:gd name="T82" fmla="*/ 935 w 1310"/>
                  <a:gd name="T83" fmla="*/ 190 h 669"/>
                  <a:gd name="T84" fmla="*/ 991 w 1310"/>
                  <a:gd name="T85" fmla="*/ 284 h 669"/>
                  <a:gd name="T86" fmla="*/ 1045 w 1310"/>
                  <a:gd name="T87" fmla="*/ 376 h 669"/>
                  <a:gd name="T88" fmla="*/ 1098 w 1310"/>
                  <a:gd name="T89" fmla="*/ 464 h 669"/>
                  <a:gd name="T90" fmla="*/ 1123 w 1310"/>
                  <a:gd name="T91" fmla="*/ 504 h 669"/>
                  <a:gd name="T92" fmla="*/ 1150 w 1310"/>
                  <a:gd name="T93" fmla="*/ 543 h 669"/>
                  <a:gd name="T94" fmla="*/ 1177 w 1310"/>
                  <a:gd name="T95" fmla="*/ 575 h 669"/>
                  <a:gd name="T96" fmla="*/ 1204 w 1310"/>
                  <a:gd name="T97" fmla="*/ 606 h 669"/>
                  <a:gd name="T98" fmla="*/ 1217 w 1310"/>
                  <a:gd name="T99" fmla="*/ 618 h 669"/>
                  <a:gd name="T100" fmla="*/ 1229 w 1310"/>
                  <a:gd name="T101" fmla="*/ 629 h 669"/>
                  <a:gd name="T102" fmla="*/ 1242 w 1310"/>
                  <a:gd name="T103" fmla="*/ 641 h 669"/>
                  <a:gd name="T104" fmla="*/ 1256 w 1310"/>
                  <a:gd name="T105" fmla="*/ 648 h 669"/>
                  <a:gd name="T106" fmla="*/ 1269 w 1310"/>
                  <a:gd name="T107" fmla="*/ 656 h 669"/>
                  <a:gd name="T108" fmla="*/ 1283 w 1310"/>
                  <a:gd name="T109" fmla="*/ 662 h 669"/>
                  <a:gd name="T110" fmla="*/ 1296 w 1310"/>
                  <a:gd name="T111" fmla="*/ 666 h 669"/>
                  <a:gd name="T112" fmla="*/ 1310 w 1310"/>
                  <a:gd name="T113" fmla="*/ 669 h 669"/>
                  <a:gd name="T114" fmla="*/ 0 w 1310"/>
                  <a:gd name="T115" fmla="*/ 669 h 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10"/>
                  <a:gd name="T175" fmla="*/ 0 h 669"/>
                  <a:gd name="T176" fmla="*/ 1310 w 1310"/>
                  <a:gd name="T177" fmla="*/ 669 h 6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10" h="669">
                    <a:moveTo>
                      <a:pt x="0" y="669"/>
                    </a:moveTo>
                    <a:lnTo>
                      <a:pt x="12" y="666"/>
                    </a:lnTo>
                    <a:lnTo>
                      <a:pt x="46" y="654"/>
                    </a:lnTo>
                    <a:lnTo>
                      <a:pt x="70" y="644"/>
                    </a:lnTo>
                    <a:lnTo>
                      <a:pt x="98" y="629"/>
                    </a:lnTo>
                    <a:lnTo>
                      <a:pt x="131" y="610"/>
                    </a:lnTo>
                    <a:lnTo>
                      <a:pt x="167" y="587"/>
                    </a:lnTo>
                    <a:lnTo>
                      <a:pt x="208" y="556"/>
                    </a:lnTo>
                    <a:lnTo>
                      <a:pt x="250" y="522"/>
                    </a:lnTo>
                    <a:lnTo>
                      <a:pt x="296" y="479"/>
                    </a:lnTo>
                    <a:lnTo>
                      <a:pt x="342" y="430"/>
                    </a:lnTo>
                    <a:lnTo>
                      <a:pt x="367" y="401"/>
                    </a:lnTo>
                    <a:lnTo>
                      <a:pt x="392" y="372"/>
                    </a:lnTo>
                    <a:lnTo>
                      <a:pt x="417" y="339"/>
                    </a:lnTo>
                    <a:lnTo>
                      <a:pt x="444" y="305"/>
                    </a:lnTo>
                    <a:lnTo>
                      <a:pt x="469" y="268"/>
                    </a:lnTo>
                    <a:lnTo>
                      <a:pt x="496" y="230"/>
                    </a:lnTo>
                    <a:lnTo>
                      <a:pt x="523" y="188"/>
                    </a:lnTo>
                    <a:lnTo>
                      <a:pt x="549" y="146"/>
                    </a:lnTo>
                    <a:lnTo>
                      <a:pt x="555" y="132"/>
                    </a:lnTo>
                    <a:lnTo>
                      <a:pt x="578" y="102"/>
                    </a:lnTo>
                    <a:lnTo>
                      <a:pt x="592" y="84"/>
                    </a:lnTo>
                    <a:lnTo>
                      <a:pt x="611" y="65"/>
                    </a:lnTo>
                    <a:lnTo>
                      <a:pt x="630" y="46"/>
                    </a:lnTo>
                    <a:lnTo>
                      <a:pt x="653" y="29"/>
                    </a:lnTo>
                    <a:lnTo>
                      <a:pt x="665" y="21"/>
                    </a:lnTo>
                    <a:lnTo>
                      <a:pt x="678" y="13"/>
                    </a:lnTo>
                    <a:lnTo>
                      <a:pt x="690" y="8"/>
                    </a:lnTo>
                    <a:lnTo>
                      <a:pt x="703" y="4"/>
                    </a:lnTo>
                    <a:lnTo>
                      <a:pt x="716" y="2"/>
                    </a:lnTo>
                    <a:lnTo>
                      <a:pt x="732" y="0"/>
                    </a:lnTo>
                    <a:lnTo>
                      <a:pt x="745" y="0"/>
                    </a:lnTo>
                    <a:lnTo>
                      <a:pt x="759" y="2"/>
                    </a:lnTo>
                    <a:lnTo>
                      <a:pt x="774" y="6"/>
                    </a:lnTo>
                    <a:lnTo>
                      <a:pt x="789" y="11"/>
                    </a:lnTo>
                    <a:lnTo>
                      <a:pt x="805" y="19"/>
                    </a:lnTo>
                    <a:lnTo>
                      <a:pt x="820" y="31"/>
                    </a:lnTo>
                    <a:lnTo>
                      <a:pt x="834" y="44"/>
                    </a:lnTo>
                    <a:lnTo>
                      <a:pt x="849" y="59"/>
                    </a:lnTo>
                    <a:lnTo>
                      <a:pt x="864" y="79"/>
                    </a:lnTo>
                    <a:lnTo>
                      <a:pt x="882" y="102"/>
                    </a:lnTo>
                    <a:lnTo>
                      <a:pt x="935" y="190"/>
                    </a:lnTo>
                    <a:lnTo>
                      <a:pt x="991" y="284"/>
                    </a:lnTo>
                    <a:lnTo>
                      <a:pt x="1045" y="376"/>
                    </a:lnTo>
                    <a:lnTo>
                      <a:pt x="1098" y="464"/>
                    </a:lnTo>
                    <a:lnTo>
                      <a:pt x="1123" y="504"/>
                    </a:lnTo>
                    <a:lnTo>
                      <a:pt x="1150" y="543"/>
                    </a:lnTo>
                    <a:lnTo>
                      <a:pt x="1177" y="575"/>
                    </a:lnTo>
                    <a:lnTo>
                      <a:pt x="1204" y="606"/>
                    </a:lnTo>
                    <a:lnTo>
                      <a:pt x="1217" y="618"/>
                    </a:lnTo>
                    <a:lnTo>
                      <a:pt x="1229" y="629"/>
                    </a:lnTo>
                    <a:lnTo>
                      <a:pt x="1242" y="641"/>
                    </a:lnTo>
                    <a:lnTo>
                      <a:pt x="1256" y="648"/>
                    </a:lnTo>
                    <a:lnTo>
                      <a:pt x="1269" y="656"/>
                    </a:lnTo>
                    <a:lnTo>
                      <a:pt x="1283" y="662"/>
                    </a:lnTo>
                    <a:lnTo>
                      <a:pt x="1296" y="666"/>
                    </a:lnTo>
                    <a:lnTo>
                      <a:pt x="1310" y="669"/>
                    </a:lnTo>
                    <a:lnTo>
                      <a:pt x="0" y="669"/>
                    </a:lnTo>
                    <a:close/>
                  </a:path>
                </a:pathLst>
              </a:custGeom>
              <a:solidFill>
                <a:srgbClr val="FF0000"/>
              </a:solidFill>
              <a:ln w="9525">
                <a:noFill/>
                <a:round/>
                <a:headEnd/>
                <a:tailEnd/>
              </a:ln>
            </p:spPr>
            <p:txBody>
              <a:bodyPr/>
              <a:lstStyle/>
              <a:p>
                <a:pPr algn="ctr" eaLnBrk="0" hangingPunct="0">
                  <a:lnSpc>
                    <a:spcPct val="140000"/>
                  </a:lnSpc>
                </a:pPr>
                <a:endParaRPr lang="en-SG"/>
              </a:p>
            </p:txBody>
          </p:sp>
          <p:sp>
            <p:nvSpPr>
              <p:cNvPr id="25618" name="Freeform 7"/>
              <p:cNvSpPr>
                <a:spLocks/>
              </p:cNvSpPr>
              <p:nvPr/>
            </p:nvSpPr>
            <p:spPr bwMode="auto">
              <a:xfrm>
                <a:off x="2064" y="1248"/>
                <a:ext cx="2159" cy="1114"/>
              </a:xfrm>
              <a:custGeom>
                <a:avLst/>
                <a:gdLst>
                  <a:gd name="T0" fmla="*/ 0 w 1308"/>
                  <a:gd name="T1" fmla="*/ 675 h 675"/>
                  <a:gd name="T2" fmla="*/ 12 w 1308"/>
                  <a:gd name="T3" fmla="*/ 672 h 675"/>
                  <a:gd name="T4" fmla="*/ 44 w 1308"/>
                  <a:gd name="T5" fmla="*/ 660 h 675"/>
                  <a:gd name="T6" fmla="*/ 67 w 1308"/>
                  <a:gd name="T7" fmla="*/ 649 h 675"/>
                  <a:gd name="T8" fmla="*/ 96 w 1308"/>
                  <a:gd name="T9" fmla="*/ 633 h 675"/>
                  <a:gd name="T10" fmla="*/ 127 w 1308"/>
                  <a:gd name="T11" fmla="*/ 614 h 675"/>
                  <a:gd name="T12" fmla="*/ 163 w 1308"/>
                  <a:gd name="T13" fmla="*/ 589 h 675"/>
                  <a:gd name="T14" fmla="*/ 202 w 1308"/>
                  <a:gd name="T15" fmla="*/ 558 h 675"/>
                  <a:gd name="T16" fmla="*/ 244 w 1308"/>
                  <a:gd name="T17" fmla="*/ 522 h 675"/>
                  <a:gd name="T18" fmla="*/ 288 w 1308"/>
                  <a:gd name="T19" fmla="*/ 480 h 675"/>
                  <a:gd name="T20" fmla="*/ 336 w 1308"/>
                  <a:gd name="T21" fmla="*/ 428 h 675"/>
                  <a:gd name="T22" fmla="*/ 359 w 1308"/>
                  <a:gd name="T23" fmla="*/ 401 h 675"/>
                  <a:gd name="T24" fmla="*/ 384 w 1308"/>
                  <a:gd name="T25" fmla="*/ 370 h 675"/>
                  <a:gd name="T26" fmla="*/ 409 w 1308"/>
                  <a:gd name="T27" fmla="*/ 338 h 675"/>
                  <a:gd name="T28" fmla="*/ 434 w 1308"/>
                  <a:gd name="T29" fmla="*/ 303 h 675"/>
                  <a:gd name="T30" fmla="*/ 461 w 1308"/>
                  <a:gd name="T31" fmla="*/ 267 h 675"/>
                  <a:gd name="T32" fmla="*/ 486 w 1308"/>
                  <a:gd name="T33" fmla="*/ 228 h 675"/>
                  <a:gd name="T34" fmla="*/ 513 w 1308"/>
                  <a:gd name="T35" fmla="*/ 186 h 675"/>
                  <a:gd name="T36" fmla="*/ 540 w 1308"/>
                  <a:gd name="T37" fmla="*/ 144 h 675"/>
                  <a:gd name="T38" fmla="*/ 547 w 1308"/>
                  <a:gd name="T39" fmla="*/ 131 h 675"/>
                  <a:gd name="T40" fmla="*/ 570 w 1308"/>
                  <a:gd name="T41" fmla="*/ 102 h 675"/>
                  <a:gd name="T42" fmla="*/ 586 w 1308"/>
                  <a:gd name="T43" fmla="*/ 83 h 675"/>
                  <a:gd name="T44" fmla="*/ 605 w 1308"/>
                  <a:gd name="T45" fmla="*/ 63 h 675"/>
                  <a:gd name="T46" fmla="*/ 626 w 1308"/>
                  <a:gd name="T47" fmla="*/ 46 h 675"/>
                  <a:gd name="T48" fmla="*/ 649 w 1308"/>
                  <a:gd name="T49" fmla="*/ 29 h 675"/>
                  <a:gd name="T50" fmla="*/ 661 w 1308"/>
                  <a:gd name="T51" fmla="*/ 21 h 675"/>
                  <a:gd name="T52" fmla="*/ 674 w 1308"/>
                  <a:gd name="T53" fmla="*/ 15 h 675"/>
                  <a:gd name="T54" fmla="*/ 688 w 1308"/>
                  <a:gd name="T55" fmla="*/ 10 h 675"/>
                  <a:gd name="T56" fmla="*/ 701 w 1308"/>
                  <a:gd name="T57" fmla="*/ 6 h 675"/>
                  <a:gd name="T58" fmla="*/ 714 w 1308"/>
                  <a:gd name="T59" fmla="*/ 2 h 675"/>
                  <a:gd name="T60" fmla="*/ 730 w 1308"/>
                  <a:gd name="T61" fmla="*/ 0 h 675"/>
                  <a:gd name="T62" fmla="*/ 745 w 1308"/>
                  <a:gd name="T63" fmla="*/ 0 h 675"/>
                  <a:gd name="T64" fmla="*/ 759 w 1308"/>
                  <a:gd name="T65" fmla="*/ 4 h 675"/>
                  <a:gd name="T66" fmla="*/ 774 w 1308"/>
                  <a:gd name="T67" fmla="*/ 8 h 675"/>
                  <a:gd name="T68" fmla="*/ 789 w 1308"/>
                  <a:gd name="T69" fmla="*/ 14 h 675"/>
                  <a:gd name="T70" fmla="*/ 805 w 1308"/>
                  <a:gd name="T71" fmla="*/ 21 h 675"/>
                  <a:gd name="T72" fmla="*/ 820 w 1308"/>
                  <a:gd name="T73" fmla="*/ 33 h 675"/>
                  <a:gd name="T74" fmla="*/ 835 w 1308"/>
                  <a:gd name="T75" fmla="*/ 46 h 675"/>
                  <a:gd name="T76" fmla="*/ 851 w 1308"/>
                  <a:gd name="T77" fmla="*/ 61 h 675"/>
                  <a:gd name="T78" fmla="*/ 866 w 1308"/>
                  <a:gd name="T79" fmla="*/ 81 h 675"/>
                  <a:gd name="T80" fmla="*/ 881 w 1308"/>
                  <a:gd name="T81" fmla="*/ 104 h 675"/>
                  <a:gd name="T82" fmla="*/ 937 w 1308"/>
                  <a:gd name="T83" fmla="*/ 192 h 675"/>
                  <a:gd name="T84" fmla="*/ 991 w 1308"/>
                  <a:gd name="T85" fmla="*/ 286 h 675"/>
                  <a:gd name="T86" fmla="*/ 1045 w 1308"/>
                  <a:gd name="T87" fmla="*/ 380 h 675"/>
                  <a:gd name="T88" fmla="*/ 1098 w 1308"/>
                  <a:gd name="T89" fmla="*/ 468 h 675"/>
                  <a:gd name="T90" fmla="*/ 1123 w 1308"/>
                  <a:gd name="T91" fmla="*/ 509 h 675"/>
                  <a:gd name="T92" fmla="*/ 1150 w 1308"/>
                  <a:gd name="T93" fmla="*/ 547 h 675"/>
                  <a:gd name="T94" fmla="*/ 1177 w 1308"/>
                  <a:gd name="T95" fmla="*/ 581 h 675"/>
                  <a:gd name="T96" fmla="*/ 1204 w 1308"/>
                  <a:gd name="T97" fmla="*/ 610 h 675"/>
                  <a:gd name="T98" fmla="*/ 1215 w 1308"/>
                  <a:gd name="T99" fmla="*/ 624 h 675"/>
                  <a:gd name="T100" fmla="*/ 1229 w 1308"/>
                  <a:gd name="T101" fmla="*/ 635 h 675"/>
                  <a:gd name="T102" fmla="*/ 1242 w 1308"/>
                  <a:gd name="T103" fmla="*/ 647 h 675"/>
                  <a:gd name="T104" fmla="*/ 1256 w 1308"/>
                  <a:gd name="T105" fmla="*/ 654 h 675"/>
                  <a:gd name="T106" fmla="*/ 1269 w 1308"/>
                  <a:gd name="T107" fmla="*/ 662 h 675"/>
                  <a:gd name="T108" fmla="*/ 1281 w 1308"/>
                  <a:gd name="T109" fmla="*/ 668 h 675"/>
                  <a:gd name="T110" fmla="*/ 1294 w 1308"/>
                  <a:gd name="T111" fmla="*/ 672 h 675"/>
                  <a:gd name="T112" fmla="*/ 1308 w 1308"/>
                  <a:gd name="T113" fmla="*/ 675 h 675"/>
                  <a:gd name="T114" fmla="*/ 0 w 1308"/>
                  <a:gd name="T115" fmla="*/ 675 h 6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8"/>
                  <a:gd name="T175" fmla="*/ 0 h 675"/>
                  <a:gd name="T176" fmla="*/ 1308 w 1308"/>
                  <a:gd name="T177" fmla="*/ 675 h 6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8" h="675">
                    <a:moveTo>
                      <a:pt x="0" y="675"/>
                    </a:moveTo>
                    <a:lnTo>
                      <a:pt x="12" y="672"/>
                    </a:lnTo>
                    <a:lnTo>
                      <a:pt x="44" y="660"/>
                    </a:lnTo>
                    <a:lnTo>
                      <a:pt x="67" y="649"/>
                    </a:lnTo>
                    <a:lnTo>
                      <a:pt x="96" y="633"/>
                    </a:lnTo>
                    <a:lnTo>
                      <a:pt x="127" y="614"/>
                    </a:lnTo>
                    <a:lnTo>
                      <a:pt x="163" y="589"/>
                    </a:lnTo>
                    <a:lnTo>
                      <a:pt x="202" y="558"/>
                    </a:lnTo>
                    <a:lnTo>
                      <a:pt x="244" y="522"/>
                    </a:lnTo>
                    <a:lnTo>
                      <a:pt x="288" y="480"/>
                    </a:lnTo>
                    <a:lnTo>
                      <a:pt x="336" y="428"/>
                    </a:lnTo>
                    <a:lnTo>
                      <a:pt x="359" y="401"/>
                    </a:lnTo>
                    <a:lnTo>
                      <a:pt x="384" y="370"/>
                    </a:lnTo>
                    <a:lnTo>
                      <a:pt x="409" y="338"/>
                    </a:lnTo>
                    <a:lnTo>
                      <a:pt x="434" y="303"/>
                    </a:lnTo>
                    <a:lnTo>
                      <a:pt x="461" y="267"/>
                    </a:lnTo>
                    <a:lnTo>
                      <a:pt x="486" y="228"/>
                    </a:lnTo>
                    <a:lnTo>
                      <a:pt x="513" y="186"/>
                    </a:lnTo>
                    <a:lnTo>
                      <a:pt x="540" y="144"/>
                    </a:lnTo>
                    <a:lnTo>
                      <a:pt x="547" y="131"/>
                    </a:lnTo>
                    <a:lnTo>
                      <a:pt x="570" y="102"/>
                    </a:lnTo>
                    <a:lnTo>
                      <a:pt x="586" y="83"/>
                    </a:lnTo>
                    <a:lnTo>
                      <a:pt x="605" y="63"/>
                    </a:lnTo>
                    <a:lnTo>
                      <a:pt x="626" y="46"/>
                    </a:lnTo>
                    <a:lnTo>
                      <a:pt x="649" y="29"/>
                    </a:lnTo>
                    <a:lnTo>
                      <a:pt x="661" y="21"/>
                    </a:lnTo>
                    <a:lnTo>
                      <a:pt x="674" y="15"/>
                    </a:lnTo>
                    <a:lnTo>
                      <a:pt x="688" y="10"/>
                    </a:lnTo>
                    <a:lnTo>
                      <a:pt x="701" y="6"/>
                    </a:lnTo>
                    <a:lnTo>
                      <a:pt x="714" y="2"/>
                    </a:lnTo>
                    <a:lnTo>
                      <a:pt x="730" y="0"/>
                    </a:lnTo>
                    <a:lnTo>
                      <a:pt x="745" y="0"/>
                    </a:lnTo>
                    <a:lnTo>
                      <a:pt x="759" y="4"/>
                    </a:lnTo>
                    <a:lnTo>
                      <a:pt x="774" y="8"/>
                    </a:lnTo>
                    <a:lnTo>
                      <a:pt x="789" y="14"/>
                    </a:lnTo>
                    <a:lnTo>
                      <a:pt x="805" y="21"/>
                    </a:lnTo>
                    <a:lnTo>
                      <a:pt x="820" y="33"/>
                    </a:lnTo>
                    <a:lnTo>
                      <a:pt x="835" y="46"/>
                    </a:lnTo>
                    <a:lnTo>
                      <a:pt x="851" y="61"/>
                    </a:lnTo>
                    <a:lnTo>
                      <a:pt x="866" y="81"/>
                    </a:lnTo>
                    <a:lnTo>
                      <a:pt x="881" y="104"/>
                    </a:lnTo>
                    <a:lnTo>
                      <a:pt x="937" y="192"/>
                    </a:lnTo>
                    <a:lnTo>
                      <a:pt x="991" y="286"/>
                    </a:lnTo>
                    <a:lnTo>
                      <a:pt x="1045" y="380"/>
                    </a:lnTo>
                    <a:lnTo>
                      <a:pt x="1098" y="468"/>
                    </a:lnTo>
                    <a:lnTo>
                      <a:pt x="1123" y="509"/>
                    </a:lnTo>
                    <a:lnTo>
                      <a:pt x="1150" y="547"/>
                    </a:lnTo>
                    <a:lnTo>
                      <a:pt x="1177" y="581"/>
                    </a:lnTo>
                    <a:lnTo>
                      <a:pt x="1204" y="610"/>
                    </a:lnTo>
                    <a:lnTo>
                      <a:pt x="1215" y="624"/>
                    </a:lnTo>
                    <a:lnTo>
                      <a:pt x="1229" y="635"/>
                    </a:lnTo>
                    <a:lnTo>
                      <a:pt x="1242" y="647"/>
                    </a:lnTo>
                    <a:lnTo>
                      <a:pt x="1256" y="654"/>
                    </a:lnTo>
                    <a:lnTo>
                      <a:pt x="1269" y="662"/>
                    </a:lnTo>
                    <a:lnTo>
                      <a:pt x="1281" y="668"/>
                    </a:lnTo>
                    <a:lnTo>
                      <a:pt x="1294" y="672"/>
                    </a:lnTo>
                    <a:lnTo>
                      <a:pt x="1308" y="675"/>
                    </a:lnTo>
                    <a:lnTo>
                      <a:pt x="0" y="675"/>
                    </a:lnTo>
                    <a:close/>
                  </a:path>
                </a:pathLst>
              </a:custGeom>
              <a:solidFill>
                <a:srgbClr val="8FAEFD"/>
              </a:solidFill>
              <a:ln w="9525">
                <a:solidFill>
                  <a:srgbClr val="007100"/>
                </a:solidFill>
                <a:round/>
                <a:headEnd/>
                <a:tailEnd/>
              </a:ln>
            </p:spPr>
            <p:txBody>
              <a:bodyPr/>
              <a:lstStyle/>
              <a:p>
                <a:pPr algn="ctr" eaLnBrk="0" hangingPunct="0">
                  <a:lnSpc>
                    <a:spcPct val="140000"/>
                  </a:lnSpc>
                </a:pPr>
                <a:endParaRPr lang="en-SG"/>
              </a:p>
            </p:txBody>
          </p:sp>
          <p:sp>
            <p:nvSpPr>
              <p:cNvPr id="25619" name="Freeform 8"/>
              <p:cNvSpPr>
                <a:spLocks/>
              </p:cNvSpPr>
              <p:nvPr/>
            </p:nvSpPr>
            <p:spPr bwMode="auto">
              <a:xfrm>
                <a:off x="2078" y="1686"/>
                <a:ext cx="1358" cy="676"/>
              </a:xfrm>
              <a:custGeom>
                <a:avLst/>
                <a:gdLst>
                  <a:gd name="T0" fmla="*/ 1330 w 1358"/>
                  <a:gd name="T1" fmla="*/ 666 h 676"/>
                  <a:gd name="T2" fmla="*/ 1234 w 1358"/>
                  <a:gd name="T3" fmla="*/ 618 h 676"/>
                  <a:gd name="T4" fmla="*/ 1090 w 1358"/>
                  <a:gd name="T5" fmla="*/ 474 h 676"/>
                  <a:gd name="T6" fmla="*/ 940 w 1358"/>
                  <a:gd name="T7" fmla="*/ 268 h 676"/>
                  <a:gd name="T8" fmla="*/ 758 w 1358"/>
                  <a:gd name="T9" fmla="*/ 0 h 676"/>
                  <a:gd name="T10" fmla="*/ 640 w 1358"/>
                  <a:gd name="T11" fmla="*/ 154 h 676"/>
                  <a:gd name="T12" fmla="*/ 474 w 1358"/>
                  <a:gd name="T13" fmla="*/ 348 h 676"/>
                  <a:gd name="T14" fmla="*/ 268 w 1358"/>
                  <a:gd name="T15" fmla="*/ 518 h 676"/>
                  <a:gd name="T16" fmla="*/ 188 w 1358"/>
                  <a:gd name="T17" fmla="*/ 572 h 676"/>
                  <a:gd name="T18" fmla="*/ 0 w 1358"/>
                  <a:gd name="T19" fmla="*/ 674 h 676"/>
                  <a:gd name="T20" fmla="*/ 1358 w 1358"/>
                  <a:gd name="T21" fmla="*/ 676 h 676"/>
                  <a:gd name="T22" fmla="*/ 1330 w 1358"/>
                  <a:gd name="T23" fmla="*/ 666 h 6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8"/>
                  <a:gd name="T37" fmla="*/ 0 h 676"/>
                  <a:gd name="T38" fmla="*/ 1358 w 1358"/>
                  <a:gd name="T39" fmla="*/ 676 h 6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8" h="676">
                    <a:moveTo>
                      <a:pt x="1330" y="666"/>
                    </a:moveTo>
                    <a:lnTo>
                      <a:pt x="1234" y="618"/>
                    </a:lnTo>
                    <a:lnTo>
                      <a:pt x="1090" y="474"/>
                    </a:lnTo>
                    <a:lnTo>
                      <a:pt x="940" y="268"/>
                    </a:lnTo>
                    <a:lnTo>
                      <a:pt x="758" y="0"/>
                    </a:lnTo>
                    <a:lnTo>
                      <a:pt x="640" y="154"/>
                    </a:lnTo>
                    <a:lnTo>
                      <a:pt x="474" y="348"/>
                    </a:lnTo>
                    <a:lnTo>
                      <a:pt x="268" y="518"/>
                    </a:lnTo>
                    <a:lnTo>
                      <a:pt x="188" y="572"/>
                    </a:lnTo>
                    <a:lnTo>
                      <a:pt x="0" y="674"/>
                    </a:lnTo>
                    <a:lnTo>
                      <a:pt x="1358" y="676"/>
                    </a:lnTo>
                    <a:lnTo>
                      <a:pt x="1330" y="666"/>
                    </a:lnTo>
                    <a:close/>
                  </a:path>
                </a:pathLst>
              </a:custGeom>
              <a:solidFill>
                <a:srgbClr val="800080"/>
              </a:solidFill>
              <a:ln w="12700">
                <a:noFill/>
                <a:round/>
                <a:headEnd type="none" w="sm" len="sm"/>
                <a:tailEnd type="none" w="sm" len="sm"/>
              </a:ln>
            </p:spPr>
            <p:txBody>
              <a:bodyPr wrap="none" anchor="ctr"/>
              <a:lstStyle/>
              <a:p>
                <a:pPr algn="ctr" eaLnBrk="0" hangingPunct="0">
                  <a:lnSpc>
                    <a:spcPct val="140000"/>
                  </a:lnSpc>
                </a:pPr>
                <a:endParaRPr lang="en-SG"/>
              </a:p>
            </p:txBody>
          </p:sp>
          <p:sp>
            <p:nvSpPr>
              <p:cNvPr id="25620" name="Freeform 9"/>
              <p:cNvSpPr>
                <a:spLocks/>
              </p:cNvSpPr>
              <p:nvPr/>
            </p:nvSpPr>
            <p:spPr bwMode="auto">
              <a:xfrm>
                <a:off x="1203" y="1468"/>
                <a:ext cx="919" cy="886"/>
              </a:xfrm>
              <a:custGeom>
                <a:avLst/>
                <a:gdLst>
                  <a:gd name="T0" fmla="*/ 544 w 557"/>
                  <a:gd name="T1" fmla="*/ 0 h 537"/>
                  <a:gd name="T2" fmla="*/ 517 w 557"/>
                  <a:gd name="T3" fmla="*/ 44 h 537"/>
                  <a:gd name="T4" fmla="*/ 490 w 557"/>
                  <a:gd name="T5" fmla="*/ 87 h 537"/>
                  <a:gd name="T6" fmla="*/ 465 w 557"/>
                  <a:gd name="T7" fmla="*/ 125 h 537"/>
                  <a:gd name="T8" fmla="*/ 438 w 557"/>
                  <a:gd name="T9" fmla="*/ 161 h 537"/>
                  <a:gd name="T10" fmla="*/ 413 w 557"/>
                  <a:gd name="T11" fmla="*/ 194 h 537"/>
                  <a:gd name="T12" fmla="*/ 388 w 557"/>
                  <a:gd name="T13" fmla="*/ 227 h 537"/>
                  <a:gd name="T14" fmla="*/ 363 w 557"/>
                  <a:gd name="T15" fmla="*/ 257 h 537"/>
                  <a:gd name="T16" fmla="*/ 338 w 557"/>
                  <a:gd name="T17" fmla="*/ 284 h 537"/>
                  <a:gd name="T18" fmla="*/ 292 w 557"/>
                  <a:gd name="T19" fmla="*/ 334 h 537"/>
                  <a:gd name="T20" fmla="*/ 246 w 557"/>
                  <a:gd name="T21" fmla="*/ 376 h 537"/>
                  <a:gd name="T22" fmla="*/ 204 w 557"/>
                  <a:gd name="T23" fmla="*/ 411 h 537"/>
                  <a:gd name="T24" fmla="*/ 166 w 557"/>
                  <a:gd name="T25" fmla="*/ 440 h 537"/>
                  <a:gd name="T26" fmla="*/ 129 w 557"/>
                  <a:gd name="T27" fmla="*/ 465 h 537"/>
                  <a:gd name="T28" fmla="*/ 96 w 557"/>
                  <a:gd name="T29" fmla="*/ 484 h 537"/>
                  <a:gd name="T30" fmla="*/ 70 w 557"/>
                  <a:gd name="T31" fmla="*/ 497 h 537"/>
                  <a:gd name="T32" fmla="*/ 45 w 557"/>
                  <a:gd name="T33" fmla="*/ 507 h 537"/>
                  <a:gd name="T34" fmla="*/ 12 w 557"/>
                  <a:gd name="T35" fmla="*/ 518 h 537"/>
                  <a:gd name="T36" fmla="*/ 0 w 557"/>
                  <a:gd name="T37" fmla="*/ 522 h 537"/>
                  <a:gd name="T38" fmla="*/ 4 w 557"/>
                  <a:gd name="T39" fmla="*/ 537 h 537"/>
                  <a:gd name="T40" fmla="*/ 16 w 557"/>
                  <a:gd name="T41" fmla="*/ 534 h 537"/>
                  <a:gd name="T42" fmla="*/ 50 w 557"/>
                  <a:gd name="T43" fmla="*/ 522 h 537"/>
                  <a:gd name="T44" fmla="*/ 75 w 557"/>
                  <a:gd name="T45" fmla="*/ 511 h 537"/>
                  <a:gd name="T46" fmla="*/ 104 w 557"/>
                  <a:gd name="T47" fmla="*/ 497 h 537"/>
                  <a:gd name="T48" fmla="*/ 137 w 557"/>
                  <a:gd name="T49" fmla="*/ 478 h 537"/>
                  <a:gd name="T50" fmla="*/ 175 w 557"/>
                  <a:gd name="T51" fmla="*/ 453 h 537"/>
                  <a:gd name="T52" fmla="*/ 215 w 557"/>
                  <a:gd name="T53" fmla="*/ 424 h 537"/>
                  <a:gd name="T54" fmla="*/ 258 w 557"/>
                  <a:gd name="T55" fmla="*/ 388 h 537"/>
                  <a:gd name="T56" fmla="*/ 304 w 557"/>
                  <a:gd name="T57" fmla="*/ 346 h 537"/>
                  <a:gd name="T58" fmla="*/ 352 w 557"/>
                  <a:gd name="T59" fmla="*/ 296 h 537"/>
                  <a:gd name="T60" fmla="*/ 375 w 557"/>
                  <a:gd name="T61" fmla="*/ 267 h 537"/>
                  <a:gd name="T62" fmla="*/ 400 w 557"/>
                  <a:gd name="T63" fmla="*/ 236 h 537"/>
                  <a:gd name="T64" fmla="*/ 427 w 557"/>
                  <a:gd name="T65" fmla="*/ 204 h 537"/>
                  <a:gd name="T66" fmla="*/ 452 w 557"/>
                  <a:gd name="T67" fmla="*/ 171 h 537"/>
                  <a:gd name="T68" fmla="*/ 478 w 557"/>
                  <a:gd name="T69" fmla="*/ 133 h 537"/>
                  <a:gd name="T70" fmla="*/ 503 w 557"/>
                  <a:gd name="T71" fmla="*/ 94 h 537"/>
                  <a:gd name="T72" fmla="*/ 530 w 557"/>
                  <a:gd name="T73" fmla="*/ 54 h 537"/>
                  <a:gd name="T74" fmla="*/ 557 w 557"/>
                  <a:gd name="T75" fmla="*/ 10 h 537"/>
                  <a:gd name="T76" fmla="*/ 544 w 557"/>
                  <a:gd name="T77" fmla="*/ 0 h 5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7"/>
                  <a:gd name="T118" fmla="*/ 0 h 537"/>
                  <a:gd name="T119" fmla="*/ 557 w 557"/>
                  <a:gd name="T120" fmla="*/ 537 h 5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7" h="537">
                    <a:moveTo>
                      <a:pt x="544" y="0"/>
                    </a:moveTo>
                    <a:lnTo>
                      <a:pt x="517" y="44"/>
                    </a:lnTo>
                    <a:lnTo>
                      <a:pt x="490" y="87"/>
                    </a:lnTo>
                    <a:lnTo>
                      <a:pt x="465" y="125"/>
                    </a:lnTo>
                    <a:lnTo>
                      <a:pt x="438" y="161"/>
                    </a:lnTo>
                    <a:lnTo>
                      <a:pt x="413" y="194"/>
                    </a:lnTo>
                    <a:lnTo>
                      <a:pt x="388" y="227"/>
                    </a:lnTo>
                    <a:lnTo>
                      <a:pt x="363" y="257"/>
                    </a:lnTo>
                    <a:lnTo>
                      <a:pt x="338" y="284"/>
                    </a:lnTo>
                    <a:lnTo>
                      <a:pt x="292" y="334"/>
                    </a:lnTo>
                    <a:lnTo>
                      <a:pt x="246" y="376"/>
                    </a:lnTo>
                    <a:lnTo>
                      <a:pt x="204" y="411"/>
                    </a:lnTo>
                    <a:lnTo>
                      <a:pt x="166" y="440"/>
                    </a:lnTo>
                    <a:lnTo>
                      <a:pt x="129" y="465"/>
                    </a:lnTo>
                    <a:lnTo>
                      <a:pt x="96" y="484"/>
                    </a:lnTo>
                    <a:lnTo>
                      <a:pt x="70" y="497"/>
                    </a:lnTo>
                    <a:lnTo>
                      <a:pt x="45" y="507"/>
                    </a:lnTo>
                    <a:lnTo>
                      <a:pt x="12" y="518"/>
                    </a:lnTo>
                    <a:lnTo>
                      <a:pt x="0" y="522"/>
                    </a:lnTo>
                    <a:lnTo>
                      <a:pt x="4" y="537"/>
                    </a:lnTo>
                    <a:lnTo>
                      <a:pt x="16" y="534"/>
                    </a:lnTo>
                    <a:lnTo>
                      <a:pt x="50" y="522"/>
                    </a:lnTo>
                    <a:lnTo>
                      <a:pt x="75" y="511"/>
                    </a:lnTo>
                    <a:lnTo>
                      <a:pt x="104" y="497"/>
                    </a:lnTo>
                    <a:lnTo>
                      <a:pt x="137" y="478"/>
                    </a:lnTo>
                    <a:lnTo>
                      <a:pt x="175" y="453"/>
                    </a:lnTo>
                    <a:lnTo>
                      <a:pt x="215" y="424"/>
                    </a:lnTo>
                    <a:lnTo>
                      <a:pt x="258" y="388"/>
                    </a:lnTo>
                    <a:lnTo>
                      <a:pt x="304" y="346"/>
                    </a:lnTo>
                    <a:lnTo>
                      <a:pt x="352" y="296"/>
                    </a:lnTo>
                    <a:lnTo>
                      <a:pt x="375" y="267"/>
                    </a:lnTo>
                    <a:lnTo>
                      <a:pt x="400" y="236"/>
                    </a:lnTo>
                    <a:lnTo>
                      <a:pt x="427" y="204"/>
                    </a:lnTo>
                    <a:lnTo>
                      <a:pt x="452" y="171"/>
                    </a:lnTo>
                    <a:lnTo>
                      <a:pt x="478" y="133"/>
                    </a:lnTo>
                    <a:lnTo>
                      <a:pt x="503" y="94"/>
                    </a:lnTo>
                    <a:lnTo>
                      <a:pt x="530" y="54"/>
                    </a:lnTo>
                    <a:lnTo>
                      <a:pt x="557" y="10"/>
                    </a:lnTo>
                    <a:lnTo>
                      <a:pt x="544" y="0"/>
                    </a:lnTo>
                    <a:close/>
                  </a:path>
                </a:pathLst>
              </a:custGeom>
              <a:solidFill>
                <a:srgbClr val="000000"/>
              </a:solidFill>
              <a:ln w="9525">
                <a:noFill/>
                <a:round/>
                <a:headEnd/>
                <a:tailEnd/>
              </a:ln>
            </p:spPr>
            <p:txBody>
              <a:bodyPr/>
              <a:lstStyle/>
              <a:p>
                <a:pPr algn="ctr" eaLnBrk="0" hangingPunct="0">
                  <a:lnSpc>
                    <a:spcPct val="140000"/>
                  </a:lnSpc>
                </a:pPr>
                <a:endParaRPr lang="en-SG"/>
              </a:p>
            </p:txBody>
          </p:sp>
          <p:sp>
            <p:nvSpPr>
              <p:cNvPr id="25621" name="Freeform 10"/>
              <p:cNvSpPr>
                <a:spLocks/>
              </p:cNvSpPr>
              <p:nvPr/>
            </p:nvSpPr>
            <p:spPr bwMode="auto">
              <a:xfrm>
                <a:off x="2100" y="1226"/>
                <a:ext cx="570" cy="259"/>
              </a:xfrm>
              <a:custGeom>
                <a:avLst/>
                <a:gdLst>
                  <a:gd name="T0" fmla="*/ 345 w 345"/>
                  <a:gd name="T1" fmla="*/ 103 h 157"/>
                  <a:gd name="T2" fmla="*/ 330 w 345"/>
                  <a:gd name="T3" fmla="*/ 82 h 157"/>
                  <a:gd name="T4" fmla="*/ 315 w 345"/>
                  <a:gd name="T5" fmla="*/ 61 h 157"/>
                  <a:gd name="T6" fmla="*/ 297 w 345"/>
                  <a:gd name="T7" fmla="*/ 46 h 157"/>
                  <a:gd name="T8" fmla="*/ 282 w 345"/>
                  <a:gd name="T9" fmla="*/ 32 h 157"/>
                  <a:gd name="T10" fmla="*/ 267 w 345"/>
                  <a:gd name="T11" fmla="*/ 21 h 157"/>
                  <a:gd name="T12" fmla="*/ 251 w 345"/>
                  <a:gd name="T13" fmla="*/ 11 h 157"/>
                  <a:gd name="T14" fmla="*/ 234 w 345"/>
                  <a:gd name="T15" fmla="*/ 5 h 157"/>
                  <a:gd name="T16" fmla="*/ 219 w 345"/>
                  <a:gd name="T17" fmla="*/ 1 h 157"/>
                  <a:gd name="T18" fmla="*/ 203 w 345"/>
                  <a:gd name="T19" fmla="*/ 0 h 157"/>
                  <a:gd name="T20" fmla="*/ 188 w 345"/>
                  <a:gd name="T21" fmla="*/ 0 h 157"/>
                  <a:gd name="T22" fmla="*/ 174 w 345"/>
                  <a:gd name="T23" fmla="*/ 0 h 157"/>
                  <a:gd name="T24" fmla="*/ 159 w 345"/>
                  <a:gd name="T25" fmla="*/ 3 h 157"/>
                  <a:gd name="T26" fmla="*/ 146 w 345"/>
                  <a:gd name="T27" fmla="*/ 9 h 157"/>
                  <a:gd name="T28" fmla="*/ 132 w 345"/>
                  <a:gd name="T29" fmla="*/ 15 h 157"/>
                  <a:gd name="T30" fmla="*/ 119 w 345"/>
                  <a:gd name="T31" fmla="*/ 21 h 157"/>
                  <a:gd name="T32" fmla="*/ 107 w 345"/>
                  <a:gd name="T33" fmla="*/ 28 h 157"/>
                  <a:gd name="T34" fmla="*/ 84 w 345"/>
                  <a:gd name="T35" fmla="*/ 47 h 157"/>
                  <a:gd name="T36" fmla="*/ 63 w 345"/>
                  <a:gd name="T37" fmla="*/ 67 h 157"/>
                  <a:gd name="T38" fmla="*/ 44 w 345"/>
                  <a:gd name="T39" fmla="*/ 86 h 157"/>
                  <a:gd name="T40" fmla="*/ 29 w 345"/>
                  <a:gd name="T41" fmla="*/ 105 h 157"/>
                  <a:gd name="T42" fmla="*/ 7 w 345"/>
                  <a:gd name="T43" fmla="*/ 136 h 157"/>
                  <a:gd name="T44" fmla="*/ 0 w 345"/>
                  <a:gd name="T45" fmla="*/ 147 h 157"/>
                  <a:gd name="T46" fmla="*/ 13 w 345"/>
                  <a:gd name="T47" fmla="*/ 157 h 157"/>
                  <a:gd name="T48" fmla="*/ 21 w 345"/>
                  <a:gd name="T49" fmla="*/ 143 h 157"/>
                  <a:gd name="T50" fmla="*/ 42 w 345"/>
                  <a:gd name="T51" fmla="*/ 115 h 157"/>
                  <a:gd name="T52" fmla="*/ 57 w 345"/>
                  <a:gd name="T53" fmla="*/ 95 h 157"/>
                  <a:gd name="T54" fmla="*/ 75 w 345"/>
                  <a:gd name="T55" fmla="*/ 78 h 157"/>
                  <a:gd name="T56" fmla="*/ 94 w 345"/>
                  <a:gd name="T57" fmla="*/ 59 h 157"/>
                  <a:gd name="T58" fmla="*/ 115 w 345"/>
                  <a:gd name="T59" fmla="*/ 42 h 157"/>
                  <a:gd name="T60" fmla="*/ 126 w 345"/>
                  <a:gd name="T61" fmla="*/ 34 h 157"/>
                  <a:gd name="T62" fmla="*/ 138 w 345"/>
                  <a:gd name="T63" fmla="*/ 28 h 157"/>
                  <a:gd name="T64" fmla="*/ 151 w 345"/>
                  <a:gd name="T65" fmla="*/ 23 h 157"/>
                  <a:gd name="T66" fmla="*/ 163 w 345"/>
                  <a:gd name="T67" fmla="*/ 19 h 157"/>
                  <a:gd name="T68" fmla="*/ 176 w 345"/>
                  <a:gd name="T69" fmla="*/ 17 h 157"/>
                  <a:gd name="T70" fmla="*/ 190 w 345"/>
                  <a:gd name="T71" fmla="*/ 15 h 157"/>
                  <a:gd name="T72" fmla="*/ 203 w 345"/>
                  <a:gd name="T73" fmla="*/ 15 h 157"/>
                  <a:gd name="T74" fmla="*/ 217 w 345"/>
                  <a:gd name="T75" fmla="*/ 17 h 157"/>
                  <a:gd name="T76" fmla="*/ 230 w 345"/>
                  <a:gd name="T77" fmla="*/ 21 h 157"/>
                  <a:gd name="T78" fmla="*/ 244 w 345"/>
                  <a:gd name="T79" fmla="*/ 26 h 157"/>
                  <a:gd name="T80" fmla="*/ 257 w 345"/>
                  <a:gd name="T81" fmla="*/ 34 h 157"/>
                  <a:gd name="T82" fmla="*/ 272 w 345"/>
                  <a:gd name="T83" fmla="*/ 44 h 157"/>
                  <a:gd name="T84" fmla="*/ 288 w 345"/>
                  <a:gd name="T85" fmla="*/ 57 h 157"/>
                  <a:gd name="T86" fmla="*/ 301 w 345"/>
                  <a:gd name="T87" fmla="*/ 72 h 157"/>
                  <a:gd name="T88" fmla="*/ 316 w 345"/>
                  <a:gd name="T89" fmla="*/ 92 h 157"/>
                  <a:gd name="T90" fmla="*/ 332 w 345"/>
                  <a:gd name="T91" fmla="*/ 113 h 157"/>
                  <a:gd name="T92" fmla="*/ 345 w 345"/>
                  <a:gd name="T93" fmla="*/ 103 h 1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5"/>
                  <a:gd name="T142" fmla="*/ 0 h 157"/>
                  <a:gd name="T143" fmla="*/ 345 w 345"/>
                  <a:gd name="T144" fmla="*/ 157 h 1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5" h="157">
                    <a:moveTo>
                      <a:pt x="345" y="103"/>
                    </a:moveTo>
                    <a:lnTo>
                      <a:pt x="330" y="82"/>
                    </a:lnTo>
                    <a:lnTo>
                      <a:pt x="315" y="61"/>
                    </a:lnTo>
                    <a:lnTo>
                      <a:pt x="297" y="46"/>
                    </a:lnTo>
                    <a:lnTo>
                      <a:pt x="282" y="32"/>
                    </a:lnTo>
                    <a:lnTo>
                      <a:pt x="267" y="21"/>
                    </a:lnTo>
                    <a:lnTo>
                      <a:pt x="251" y="11"/>
                    </a:lnTo>
                    <a:lnTo>
                      <a:pt x="234" y="5"/>
                    </a:lnTo>
                    <a:lnTo>
                      <a:pt x="219" y="1"/>
                    </a:lnTo>
                    <a:lnTo>
                      <a:pt x="203" y="0"/>
                    </a:lnTo>
                    <a:lnTo>
                      <a:pt x="188" y="0"/>
                    </a:lnTo>
                    <a:lnTo>
                      <a:pt x="174" y="0"/>
                    </a:lnTo>
                    <a:lnTo>
                      <a:pt x="159" y="3"/>
                    </a:lnTo>
                    <a:lnTo>
                      <a:pt x="146" y="9"/>
                    </a:lnTo>
                    <a:lnTo>
                      <a:pt x="132" y="15"/>
                    </a:lnTo>
                    <a:lnTo>
                      <a:pt x="119" y="21"/>
                    </a:lnTo>
                    <a:lnTo>
                      <a:pt x="107" y="28"/>
                    </a:lnTo>
                    <a:lnTo>
                      <a:pt x="84" y="47"/>
                    </a:lnTo>
                    <a:lnTo>
                      <a:pt x="63" y="67"/>
                    </a:lnTo>
                    <a:lnTo>
                      <a:pt x="44" y="86"/>
                    </a:lnTo>
                    <a:lnTo>
                      <a:pt x="29" y="105"/>
                    </a:lnTo>
                    <a:lnTo>
                      <a:pt x="7" y="136"/>
                    </a:lnTo>
                    <a:lnTo>
                      <a:pt x="0" y="147"/>
                    </a:lnTo>
                    <a:lnTo>
                      <a:pt x="13" y="157"/>
                    </a:lnTo>
                    <a:lnTo>
                      <a:pt x="21" y="143"/>
                    </a:lnTo>
                    <a:lnTo>
                      <a:pt x="42" y="115"/>
                    </a:lnTo>
                    <a:lnTo>
                      <a:pt x="57" y="95"/>
                    </a:lnTo>
                    <a:lnTo>
                      <a:pt x="75" y="78"/>
                    </a:lnTo>
                    <a:lnTo>
                      <a:pt x="94" y="59"/>
                    </a:lnTo>
                    <a:lnTo>
                      <a:pt x="115" y="42"/>
                    </a:lnTo>
                    <a:lnTo>
                      <a:pt x="126" y="34"/>
                    </a:lnTo>
                    <a:lnTo>
                      <a:pt x="138" y="28"/>
                    </a:lnTo>
                    <a:lnTo>
                      <a:pt x="151" y="23"/>
                    </a:lnTo>
                    <a:lnTo>
                      <a:pt x="163" y="19"/>
                    </a:lnTo>
                    <a:lnTo>
                      <a:pt x="176" y="17"/>
                    </a:lnTo>
                    <a:lnTo>
                      <a:pt x="190" y="15"/>
                    </a:lnTo>
                    <a:lnTo>
                      <a:pt x="203" y="15"/>
                    </a:lnTo>
                    <a:lnTo>
                      <a:pt x="217" y="17"/>
                    </a:lnTo>
                    <a:lnTo>
                      <a:pt x="230" y="21"/>
                    </a:lnTo>
                    <a:lnTo>
                      <a:pt x="244" y="26"/>
                    </a:lnTo>
                    <a:lnTo>
                      <a:pt x="257" y="34"/>
                    </a:lnTo>
                    <a:lnTo>
                      <a:pt x="272" y="44"/>
                    </a:lnTo>
                    <a:lnTo>
                      <a:pt x="288" y="57"/>
                    </a:lnTo>
                    <a:lnTo>
                      <a:pt x="301" y="72"/>
                    </a:lnTo>
                    <a:lnTo>
                      <a:pt x="316" y="92"/>
                    </a:lnTo>
                    <a:lnTo>
                      <a:pt x="332" y="113"/>
                    </a:lnTo>
                    <a:lnTo>
                      <a:pt x="345" y="103"/>
                    </a:lnTo>
                    <a:close/>
                  </a:path>
                </a:pathLst>
              </a:custGeom>
              <a:solidFill>
                <a:srgbClr val="000000"/>
              </a:solidFill>
              <a:ln w="9525">
                <a:noFill/>
                <a:round/>
                <a:headEnd/>
                <a:tailEnd/>
              </a:ln>
            </p:spPr>
            <p:txBody>
              <a:bodyPr/>
              <a:lstStyle/>
              <a:p>
                <a:pPr algn="ctr" eaLnBrk="0" hangingPunct="0">
                  <a:lnSpc>
                    <a:spcPct val="140000"/>
                  </a:lnSpc>
                </a:pPr>
                <a:endParaRPr lang="en-SG"/>
              </a:p>
            </p:txBody>
          </p:sp>
          <p:sp>
            <p:nvSpPr>
              <p:cNvPr id="25622" name="Freeform 11"/>
              <p:cNvSpPr>
                <a:spLocks/>
              </p:cNvSpPr>
              <p:nvPr/>
            </p:nvSpPr>
            <p:spPr bwMode="auto">
              <a:xfrm>
                <a:off x="2648" y="1396"/>
                <a:ext cx="758" cy="958"/>
              </a:xfrm>
              <a:custGeom>
                <a:avLst/>
                <a:gdLst>
                  <a:gd name="T0" fmla="*/ 459 w 459"/>
                  <a:gd name="T1" fmla="*/ 564 h 581"/>
                  <a:gd name="T2" fmla="*/ 449 w 459"/>
                  <a:gd name="T3" fmla="*/ 562 h 581"/>
                  <a:gd name="T4" fmla="*/ 439 w 459"/>
                  <a:gd name="T5" fmla="*/ 560 h 581"/>
                  <a:gd name="T6" fmla="*/ 428 w 459"/>
                  <a:gd name="T7" fmla="*/ 555 h 581"/>
                  <a:gd name="T8" fmla="*/ 416 w 459"/>
                  <a:gd name="T9" fmla="*/ 547 h 581"/>
                  <a:gd name="T10" fmla="*/ 391 w 459"/>
                  <a:gd name="T11" fmla="*/ 530 h 581"/>
                  <a:gd name="T12" fmla="*/ 365 w 459"/>
                  <a:gd name="T13" fmla="*/ 505 h 581"/>
                  <a:gd name="T14" fmla="*/ 338 w 459"/>
                  <a:gd name="T15" fmla="*/ 476 h 581"/>
                  <a:gd name="T16" fmla="*/ 309 w 459"/>
                  <a:gd name="T17" fmla="*/ 441 h 581"/>
                  <a:gd name="T18" fmla="*/ 280 w 459"/>
                  <a:gd name="T19" fmla="*/ 405 h 581"/>
                  <a:gd name="T20" fmla="*/ 249 w 459"/>
                  <a:gd name="T21" fmla="*/ 365 h 581"/>
                  <a:gd name="T22" fmla="*/ 190 w 459"/>
                  <a:gd name="T23" fmla="*/ 276 h 581"/>
                  <a:gd name="T24" fmla="*/ 128 w 459"/>
                  <a:gd name="T25" fmla="*/ 182 h 581"/>
                  <a:gd name="T26" fmla="*/ 71 w 459"/>
                  <a:gd name="T27" fmla="*/ 88 h 581"/>
                  <a:gd name="T28" fmla="*/ 13 w 459"/>
                  <a:gd name="T29" fmla="*/ 0 h 581"/>
                  <a:gd name="T30" fmla="*/ 0 w 459"/>
                  <a:gd name="T31" fmla="*/ 10 h 581"/>
                  <a:gd name="T32" fmla="*/ 57 w 459"/>
                  <a:gd name="T33" fmla="*/ 98 h 581"/>
                  <a:gd name="T34" fmla="*/ 115 w 459"/>
                  <a:gd name="T35" fmla="*/ 192 h 581"/>
                  <a:gd name="T36" fmla="*/ 176 w 459"/>
                  <a:gd name="T37" fmla="*/ 284 h 581"/>
                  <a:gd name="T38" fmla="*/ 238 w 459"/>
                  <a:gd name="T39" fmla="*/ 372 h 581"/>
                  <a:gd name="T40" fmla="*/ 267 w 459"/>
                  <a:gd name="T41" fmla="*/ 415 h 581"/>
                  <a:gd name="T42" fmla="*/ 297 w 459"/>
                  <a:gd name="T43" fmla="*/ 451 h 581"/>
                  <a:gd name="T44" fmla="*/ 326 w 459"/>
                  <a:gd name="T45" fmla="*/ 485 h 581"/>
                  <a:gd name="T46" fmla="*/ 353 w 459"/>
                  <a:gd name="T47" fmla="*/ 516 h 581"/>
                  <a:gd name="T48" fmla="*/ 382 w 459"/>
                  <a:gd name="T49" fmla="*/ 541 h 581"/>
                  <a:gd name="T50" fmla="*/ 407 w 459"/>
                  <a:gd name="T51" fmla="*/ 560 h 581"/>
                  <a:gd name="T52" fmla="*/ 420 w 459"/>
                  <a:gd name="T53" fmla="*/ 568 h 581"/>
                  <a:gd name="T54" fmla="*/ 434 w 459"/>
                  <a:gd name="T55" fmla="*/ 574 h 581"/>
                  <a:gd name="T56" fmla="*/ 445 w 459"/>
                  <a:gd name="T57" fmla="*/ 579 h 581"/>
                  <a:gd name="T58" fmla="*/ 459 w 459"/>
                  <a:gd name="T59" fmla="*/ 581 h 581"/>
                  <a:gd name="T60" fmla="*/ 459 w 459"/>
                  <a:gd name="T61" fmla="*/ 564 h 5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9"/>
                  <a:gd name="T94" fmla="*/ 0 h 581"/>
                  <a:gd name="T95" fmla="*/ 459 w 459"/>
                  <a:gd name="T96" fmla="*/ 581 h 5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9" h="581">
                    <a:moveTo>
                      <a:pt x="459" y="564"/>
                    </a:moveTo>
                    <a:lnTo>
                      <a:pt x="449" y="562"/>
                    </a:lnTo>
                    <a:lnTo>
                      <a:pt x="439" y="560"/>
                    </a:lnTo>
                    <a:lnTo>
                      <a:pt x="428" y="555"/>
                    </a:lnTo>
                    <a:lnTo>
                      <a:pt x="416" y="547"/>
                    </a:lnTo>
                    <a:lnTo>
                      <a:pt x="391" y="530"/>
                    </a:lnTo>
                    <a:lnTo>
                      <a:pt x="365" y="505"/>
                    </a:lnTo>
                    <a:lnTo>
                      <a:pt x="338" y="476"/>
                    </a:lnTo>
                    <a:lnTo>
                      <a:pt x="309" y="441"/>
                    </a:lnTo>
                    <a:lnTo>
                      <a:pt x="280" y="405"/>
                    </a:lnTo>
                    <a:lnTo>
                      <a:pt x="249" y="365"/>
                    </a:lnTo>
                    <a:lnTo>
                      <a:pt x="190" y="276"/>
                    </a:lnTo>
                    <a:lnTo>
                      <a:pt x="128" y="182"/>
                    </a:lnTo>
                    <a:lnTo>
                      <a:pt x="71" y="88"/>
                    </a:lnTo>
                    <a:lnTo>
                      <a:pt x="13" y="0"/>
                    </a:lnTo>
                    <a:lnTo>
                      <a:pt x="0" y="10"/>
                    </a:lnTo>
                    <a:lnTo>
                      <a:pt x="57" y="98"/>
                    </a:lnTo>
                    <a:lnTo>
                      <a:pt x="115" y="192"/>
                    </a:lnTo>
                    <a:lnTo>
                      <a:pt x="176" y="284"/>
                    </a:lnTo>
                    <a:lnTo>
                      <a:pt x="238" y="372"/>
                    </a:lnTo>
                    <a:lnTo>
                      <a:pt x="267" y="415"/>
                    </a:lnTo>
                    <a:lnTo>
                      <a:pt x="297" y="451"/>
                    </a:lnTo>
                    <a:lnTo>
                      <a:pt x="326" y="485"/>
                    </a:lnTo>
                    <a:lnTo>
                      <a:pt x="353" y="516"/>
                    </a:lnTo>
                    <a:lnTo>
                      <a:pt x="382" y="541"/>
                    </a:lnTo>
                    <a:lnTo>
                      <a:pt x="407" y="560"/>
                    </a:lnTo>
                    <a:lnTo>
                      <a:pt x="420" y="568"/>
                    </a:lnTo>
                    <a:lnTo>
                      <a:pt x="434" y="574"/>
                    </a:lnTo>
                    <a:lnTo>
                      <a:pt x="445" y="579"/>
                    </a:lnTo>
                    <a:lnTo>
                      <a:pt x="459" y="581"/>
                    </a:lnTo>
                    <a:lnTo>
                      <a:pt x="459" y="564"/>
                    </a:lnTo>
                    <a:close/>
                  </a:path>
                </a:pathLst>
              </a:custGeom>
              <a:solidFill>
                <a:srgbClr val="000000"/>
              </a:solidFill>
              <a:ln w="9525">
                <a:noFill/>
                <a:round/>
                <a:headEnd/>
                <a:tailEnd/>
              </a:ln>
            </p:spPr>
            <p:txBody>
              <a:bodyPr/>
              <a:lstStyle/>
              <a:p>
                <a:pPr algn="ctr" eaLnBrk="0" hangingPunct="0">
                  <a:lnSpc>
                    <a:spcPct val="140000"/>
                  </a:lnSpc>
                </a:pPr>
                <a:endParaRPr lang="en-SG"/>
              </a:p>
            </p:txBody>
          </p:sp>
          <p:sp>
            <p:nvSpPr>
              <p:cNvPr id="25623" name="Freeform 12"/>
              <p:cNvSpPr>
                <a:spLocks/>
              </p:cNvSpPr>
              <p:nvPr/>
            </p:nvSpPr>
            <p:spPr bwMode="auto">
              <a:xfrm>
                <a:off x="2074" y="1468"/>
                <a:ext cx="906" cy="886"/>
              </a:xfrm>
              <a:custGeom>
                <a:avLst/>
                <a:gdLst>
                  <a:gd name="T0" fmla="*/ 534 w 549"/>
                  <a:gd name="T1" fmla="*/ 0 h 537"/>
                  <a:gd name="T2" fmla="*/ 509 w 549"/>
                  <a:gd name="T3" fmla="*/ 44 h 537"/>
                  <a:gd name="T4" fmla="*/ 482 w 549"/>
                  <a:gd name="T5" fmla="*/ 87 h 537"/>
                  <a:gd name="T6" fmla="*/ 455 w 549"/>
                  <a:gd name="T7" fmla="*/ 125 h 537"/>
                  <a:gd name="T8" fmla="*/ 430 w 549"/>
                  <a:gd name="T9" fmla="*/ 161 h 537"/>
                  <a:gd name="T10" fmla="*/ 405 w 549"/>
                  <a:gd name="T11" fmla="*/ 194 h 537"/>
                  <a:gd name="T12" fmla="*/ 380 w 549"/>
                  <a:gd name="T13" fmla="*/ 227 h 537"/>
                  <a:gd name="T14" fmla="*/ 356 w 549"/>
                  <a:gd name="T15" fmla="*/ 257 h 537"/>
                  <a:gd name="T16" fmla="*/ 331 w 549"/>
                  <a:gd name="T17" fmla="*/ 284 h 537"/>
                  <a:gd name="T18" fmla="*/ 284 w 549"/>
                  <a:gd name="T19" fmla="*/ 334 h 537"/>
                  <a:gd name="T20" fmla="*/ 240 w 549"/>
                  <a:gd name="T21" fmla="*/ 376 h 537"/>
                  <a:gd name="T22" fmla="*/ 198 w 549"/>
                  <a:gd name="T23" fmla="*/ 411 h 537"/>
                  <a:gd name="T24" fmla="*/ 160 w 549"/>
                  <a:gd name="T25" fmla="*/ 440 h 537"/>
                  <a:gd name="T26" fmla="*/ 125 w 549"/>
                  <a:gd name="T27" fmla="*/ 465 h 537"/>
                  <a:gd name="T28" fmla="*/ 94 w 549"/>
                  <a:gd name="T29" fmla="*/ 484 h 537"/>
                  <a:gd name="T30" fmla="*/ 66 w 549"/>
                  <a:gd name="T31" fmla="*/ 497 h 537"/>
                  <a:gd name="T32" fmla="*/ 43 w 549"/>
                  <a:gd name="T33" fmla="*/ 507 h 537"/>
                  <a:gd name="T34" fmla="*/ 10 w 549"/>
                  <a:gd name="T35" fmla="*/ 518 h 537"/>
                  <a:gd name="T36" fmla="*/ 0 w 549"/>
                  <a:gd name="T37" fmla="*/ 522 h 537"/>
                  <a:gd name="T38" fmla="*/ 2 w 549"/>
                  <a:gd name="T39" fmla="*/ 537 h 537"/>
                  <a:gd name="T40" fmla="*/ 16 w 549"/>
                  <a:gd name="T41" fmla="*/ 534 h 537"/>
                  <a:gd name="T42" fmla="*/ 48 w 549"/>
                  <a:gd name="T43" fmla="*/ 522 h 537"/>
                  <a:gd name="T44" fmla="*/ 73 w 549"/>
                  <a:gd name="T45" fmla="*/ 511 h 537"/>
                  <a:gd name="T46" fmla="*/ 102 w 549"/>
                  <a:gd name="T47" fmla="*/ 497 h 537"/>
                  <a:gd name="T48" fmla="*/ 133 w 549"/>
                  <a:gd name="T49" fmla="*/ 478 h 537"/>
                  <a:gd name="T50" fmla="*/ 169 w 549"/>
                  <a:gd name="T51" fmla="*/ 453 h 537"/>
                  <a:gd name="T52" fmla="*/ 210 w 549"/>
                  <a:gd name="T53" fmla="*/ 424 h 537"/>
                  <a:gd name="T54" fmla="*/ 252 w 549"/>
                  <a:gd name="T55" fmla="*/ 388 h 537"/>
                  <a:gd name="T56" fmla="*/ 296 w 549"/>
                  <a:gd name="T57" fmla="*/ 346 h 537"/>
                  <a:gd name="T58" fmla="*/ 344 w 549"/>
                  <a:gd name="T59" fmla="*/ 296 h 537"/>
                  <a:gd name="T60" fmla="*/ 367 w 549"/>
                  <a:gd name="T61" fmla="*/ 267 h 537"/>
                  <a:gd name="T62" fmla="*/ 392 w 549"/>
                  <a:gd name="T63" fmla="*/ 236 h 537"/>
                  <a:gd name="T64" fmla="*/ 417 w 549"/>
                  <a:gd name="T65" fmla="*/ 204 h 537"/>
                  <a:gd name="T66" fmla="*/ 444 w 549"/>
                  <a:gd name="T67" fmla="*/ 171 h 537"/>
                  <a:gd name="T68" fmla="*/ 469 w 549"/>
                  <a:gd name="T69" fmla="*/ 133 h 537"/>
                  <a:gd name="T70" fmla="*/ 496 w 549"/>
                  <a:gd name="T71" fmla="*/ 94 h 537"/>
                  <a:gd name="T72" fmla="*/ 523 w 549"/>
                  <a:gd name="T73" fmla="*/ 54 h 537"/>
                  <a:gd name="T74" fmla="*/ 549 w 549"/>
                  <a:gd name="T75" fmla="*/ 10 h 537"/>
                  <a:gd name="T76" fmla="*/ 534 w 549"/>
                  <a:gd name="T77" fmla="*/ 0 h 5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9"/>
                  <a:gd name="T118" fmla="*/ 0 h 537"/>
                  <a:gd name="T119" fmla="*/ 549 w 549"/>
                  <a:gd name="T120" fmla="*/ 537 h 5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9" h="537">
                    <a:moveTo>
                      <a:pt x="534" y="0"/>
                    </a:moveTo>
                    <a:lnTo>
                      <a:pt x="509" y="44"/>
                    </a:lnTo>
                    <a:lnTo>
                      <a:pt x="482" y="87"/>
                    </a:lnTo>
                    <a:lnTo>
                      <a:pt x="455" y="125"/>
                    </a:lnTo>
                    <a:lnTo>
                      <a:pt x="430" y="161"/>
                    </a:lnTo>
                    <a:lnTo>
                      <a:pt x="405" y="194"/>
                    </a:lnTo>
                    <a:lnTo>
                      <a:pt x="380" y="227"/>
                    </a:lnTo>
                    <a:lnTo>
                      <a:pt x="356" y="257"/>
                    </a:lnTo>
                    <a:lnTo>
                      <a:pt x="331" y="284"/>
                    </a:lnTo>
                    <a:lnTo>
                      <a:pt x="284" y="334"/>
                    </a:lnTo>
                    <a:lnTo>
                      <a:pt x="240" y="376"/>
                    </a:lnTo>
                    <a:lnTo>
                      <a:pt x="198" y="411"/>
                    </a:lnTo>
                    <a:lnTo>
                      <a:pt x="160" y="440"/>
                    </a:lnTo>
                    <a:lnTo>
                      <a:pt x="125" y="465"/>
                    </a:lnTo>
                    <a:lnTo>
                      <a:pt x="94" y="484"/>
                    </a:lnTo>
                    <a:lnTo>
                      <a:pt x="66" y="497"/>
                    </a:lnTo>
                    <a:lnTo>
                      <a:pt x="43" y="507"/>
                    </a:lnTo>
                    <a:lnTo>
                      <a:pt x="10" y="518"/>
                    </a:lnTo>
                    <a:lnTo>
                      <a:pt x="0" y="522"/>
                    </a:lnTo>
                    <a:lnTo>
                      <a:pt x="2" y="537"/>
                    </a:lnTo>
                    <a:lnTo>
                      <a:pt x="16" y="534"/>
                    </a:lnTo>
                    <a:lnTo>
                      <a:pt x="48" y="522"/>
                    </a:lnTo>
                    <a:lnTo>
                      <a:pt x="73" y="511"/>
                    </a:lnTo>
                    <a:lnTo>
                      <a:pt x="102" y="497"/>
                    </a:lnTo>
                    <a:lnTo>
                      <a:pt x="133" y="478"/>
                    </a:lnTo>
                    <a:lnTo>
                      <a:pt x="169" y="453"/>
                    </a:lnTo>
                    <a:lnTo>
                      <a:pt x="210" y="424"/>
                    </a:lnTo>
                    <a:lnTo>
                      <a:pt x="252" y="388"/>
                    </a:lnTo>
                    <a:lnTo>
                      <a:pt x="296" y="346"/>
                    </a:lnTo>
                    <a:lnTo>
                      <a:pt x="344" y="296"/>
                    </a:lnTo>
                    <a:lnTo>
                      <a:pt x="367" y="267"/>
                    </a:lnTo>
                    <a:lnTo>
                      <a:pt x="392" y="236"/>
                    </a:lnTo>
                    <a:lnTo>
                      <a:pt x="417" y="204"/>
                    </a:lnTo>
                    <a:lnTo>
                      <a:pt x="444" y="171"/>
                    </a:lnTo>
                    <a:lnTo>
                      <a:pt x="469" y="133"/>
                    </a:lnTo>
                    <a:lnTo>
                      <a:pt x="496" y="94"/>
                    </a:lnTo>
                    <a:lnTo>
                      <a:pt x="523" y="54"/>
                    </a:lnTo>
                    <a:lnTo>
                      <a:pt x="549" y="10"/>
                    </a:lnTo>
                    <a:lnTo>
                      <a:pt x="534" y="0"/>
                    </a:lnTo>
                    <a:close/>
                  </a:path>
                </a:pathLst>
              </a:custGeom>
              <a:solidFill>
                <a:srgbClr val="000000"/>
              </a:solidFill>
              <a:ln w="9525">
                <a:noFill/>
                <a:round/>
                <a:headEnd/>
                <a:tailEnd/>
              </a:ln>
            </p:spPr>
            <p:txBody>
              <a:bodyPr/>
              <a:lstStyle/>
              <a:p>
                <a:pPr algn="ctr" eaLnBrk="0" hangingPunct="0">
                  <a:lnSpc>
                    <a:spcPct val="140000"/>
                  </a:lnSpc>
                </a:pPr>
                <a:endParaRPr lang="en-SG"/>
              </a:p>
            </p:txBody>
          </p:sp>
          <p:sp>
            <p:nvSpPr>
              <p:cNvPr id="25624" name="Freeform 13"/>
              <p:cNvSpPr>
                <a:spLocks/>
              </p:cNvSpPr>
              <p:nvPr/>
            </p:nvSpPr>
            <p:spPr bwMode="auto">
              <a:xfrm>
                <a:off x="2955" y="1226"/>
                <a:ext cx="586" cy="259"/>
              </a:xfrm>
              <a:custGeom>
                <a:avLst/>
                <a:gdLst>
                  <a:gd name="T0" fmla="*/ 355 w 355"/>
                  <a:gd name="T1" fmla="*/ 103 h 157"/>
                  <a:gd name="T2" fmla="*/ 338 w 355"/>
                  <a:gd name="T3" fmla="*/ 82 h 157"/>
                  <a:gd name="T4" fmla="*/ 323 w 355"/>
                  <a:gd name="T5" fmla="*/ 61 h 157"/>
                  <a:gd name="T6" fmla="*/ 307 w 355"/>
                  <a:gd name="T7" fmla="*/ 46 h 157"/>
                  <a:gd name="T8" fmla="*/ 292 w 355"/>
                  <a:gd name="T9" fmla="*/ 32 h 157"/>
                  <a:gd name="T10" fmla="*/ 275 w 355"/>
                  <a:gd name="T11" fmla="*/ 21 h 157"/>
                  <a:gd name="T12" fmla="*/ 259 w 355"/>
                  <a:gd name="T13" fmla="*/ 11 h 157"/>
                  <a:gd name="T14" fmla="*/ 242 w 355"/>
                  <a:gd name="T15" fmla="*/ 5 h 157"/>
                  <a:gd name="T16" fmla="*/ 227 w 355"/>
                  <a:gd name="T17" fmla="*/ 1 h 157"/>
                  <a:gd name="T18" fmla="*/ 211 w 355"/>
                  <a:gd name="T19" fmla="*/ 0 h 157"/>
                  <a:gd name="T20" fmla="*/ 196 w 355"/>
                  <a:gd name="T21" fmla="*/ 0 h 157"/>
                  <a:gd name="T22" fmla="*/ 180 w 355"/>
                  <a:gd name="T23" fmla="*/ 0 h 157"/>
                  <a:gd name="T24" fmla="*/ 165 w 355"/>
                  <a:gd name="T25" fmla="*/ 3 h 157"/>
                  <a:gd name="T26" fmla="*/ 152 w 355"/>
                  <a:gd name="T27" fmla="*/ 9 h 157"/>
                  <a:gd name="T28" fmla="*/ 138 w 355"/>
                  <a:gd name="T29" fmla="*/ 15 h 157"/>
                  <a:gd name="T30" fmla="*/ 125 w 355"/>
                  <a:gd name="T31" fmla="*/ 21 h 157"/>
                  <a:gd name="T32" fmla="*/ 111 w 355"/>
                  <a:gd name="T33" fmla="*/ 28 h 157"/>
                  <a:gd name="T34" fmla="*/ 88 w 355"/>
                  <a:gd name="T35" fmla="*/ 47 h 157"/>
                  <a:gd name="T36" fmla="*/ 67 w 355"/>
                  <a:gd name="T37" fmla="*/ 67 h 157"/>
                  <a:gd name="T38" fmla="*/ 48 w 355"/>
                  <a:gd name="T39" fmla="*/ 86 h 157"/>
                  <a:gd name="T40" fmla="*/ 31 w 355"/>
                  <a:gd name="T41" fmla="*/ 105 h 157"/>
                  <a:gd name="T42" fmla="*/ 10 w 355"/>
                  <a:gd name="T43" fmla="*/ 136 h 157"/>
                  <a:gd name="T44" fmla="*/ 0 w 355"/>
                  <a:gd name="T45" fmla="*/ 147 h 157"/>
                  <a:gd name="T46" fmla="*/ 15 w 355"/>
                  <a:gd name="T47" fmla="*/ 157 h 157"/>
                  <a:gd name="T48" fmla="*/ 21 w 355"/>
                  <a:gd name="T49" fmla="*/ 145 h 157"/>
                  <a:gd name="T50" fmla="*/ 44 w 355"/>
                  <a:gd name="T51" fmla="*/ 115 h 157"/>
                  <a:gd name="T52" fmla="*/ 60 w 355"/>
                  <a:gd name="T53" fmla="*/ 97 h 157"/>
                  <a:gd name="T54" fmla="*/ 77 w 355"/>
                  <a:gd name="T55" fmla="*/ 78 h 157"/>
                  <a:gd name="T56" fmla="*/ 98 w 355"/>
                  <a:gd name="T57" fmla="*/ 59 h 157"/>
                  <a:gd name="T58" fmla="*/ 121 w 355"/>
                  <a:gd name="T59" fmla="*/ 42 h 157"/>
                  <a:gd name="T60" fmla="*/ 132 w 355"/>
                  <a:gd name="T61" fmla="*/ 34 h 157"/>
                  <a:gd name="T62" fmla="*/ 144 w 355"/>
                  <a:gd name="T63" fmla="*/ 28 h 157"/>
                  <a:gd name="T64" fmla="*/ 157 w 355"/>
                  <a:gd name="T65" fmla="*/ 23 h 157"/>
                  <a:gd name="T66" fmla="*/ 171 w 355"/>
                  <a:gd name="T67" fmla="*/ 19 h 157"/>
                  <a:gd name="T68" fmla="*/ 182 w 355"/>
                  <a:gd name="T69" fmla="*/ 17 h 157"/>
                  <a:gd name="T70" fmla="*/ 196 w 355"/>
                  <a:gd name="T71" fmla="*/ 15 h 157"/>
                  <a:gd name="T72" fmla="*/ 209 w 355"/>
                  <a:gd name="T73" fmla="*/ 15 h 157"/>
                  <a:gd name="T74" fmla="*/ 225 w 355"/>
                  <a:gd name="T75" fmla="*/ 17 h 157"/>
                  <a:gd name="T76" fmla="*/ 238 w 355"/>
                  <a:gd name="T77" fmla="*/ 21 h 157"/>
                  <a:gd name="T78" fmla="*/ 252 w 355"/>
                  <a:gd name="T79" fmla="*/ 26 h 157"/>
                  <a:gd name="T80" fmla="*/ 267 w 355"/>
                  <a:gd name="T81" fmla="*/ 34 h 157"/>
                  <a:gd name="T82" fmla="*/ 280 w 355"/>
                  <a:gd name="T83" fmla="*/ 44 h 157"/>
                  <a:gd name="T84" fmla="*/ 296 w 355"/>
                  <a:gd name="T85" fmla="*/ 57 h 157"/>
                  <a:gd name="T86" fmla="*/ 311 w 355"/>
                  <a:gd name="T87" fmla="*/ 72 h 157"/>
                  <a:gd name="T88" fmla="*/ 326 w 355"/>
                  <a:gd name="T89" fmla="*/ 92 h 157"/>
                  <a:gd name="T90" fmla="*/ 342 w 355"/>
                  <a:gd name="T91" fmla="*/ 113 h 157"/>
                  <a:gd name="T92" fmla="*/ 355 w 355"/>
                  <a:gd name="T93" fmla="*/ 103 h 1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5"/>
                  <a:gd name="T142" fmla="*/ 0 h 157"/>
                  <a:gd name="T143" fmla="*/ 355 w 355"/>
                  <a:gd name="T144" fmla="*/ 157 h 1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5" h="157">
                    <a:moveTo>
                      <a:pt x="355" y="103"/>
                    </a:moveTo>
                    <a:lnTo>
                      <a:pt x="338" y="82"/>
                    </a:lnTo>
                    <a:lnTo>
                      <a:pt x="323" y="61"/>
                    </a:lnTo>
                    <a:lnTo>
                      <a:pt x="307" y="46"/>
                    </a:lnTo>
                    <a:lnTo>
                      <a:pt x="292" y="32"/>
                    </a:lnTo>
                    <a:lnTo>
                      <a:pt x="275" y="21"/>
                    </a:lnTo>
                    <a:lnTo>
                      <a:pt x="259" y="11"/>
                    </a:lnTo>
                    <a:lnTo>
                      <a:pt x="242" y="5"/>
                    </a:lnTo>
                    <a:lnTo>
                      <a:pt x="227" y="1"/>
                    </a:lnTo>
                    <a:lnTo>
                      <a:pt x="211" y="0"/>
                    </a:lnTo>
                    <a:lnTo>
                      <a:pt x="196" y="0"/>
                    </a:lnTo>
                    <a:lnTo>
                      <a:pt x="180" y="0"/>
                    </a:lnTo>
                    <a:lnTo>
                      <a:pt x="165" y="3"/>
                    </a:lnTo>
                    <a:lnTo>
                      <a:pt x="152" y="9"/>
                    </a:lnTo>
                    <a:lnTo>
                      <a:pt x="138" y="15"/>
                    </a:lnTo>
                    <a:lnTo>
                      <a:pt x="125" y="21"/>
                    </a:lnTo>
                    <a:lnTo>
                      <a:pt x="111" y="28"/>
                    </a:lnTo>
                    <a:lnTo>
                      <a:pt x="88" y="47"/>
                    </a:lnTo>
                    <a:lnTo>
                      <a:pt x="67" y="67"/>
                    </a:lnTo>
                    <a:lnTo>
                      <a:pt x="48" y="86"/>
                    </a:lnTo>
                    <a:lnTo>
                      <a:pt x="31" y="105"/>
                    </a:lnTo>
                    <a:lnTo>
                      <a:pt x="10" y="136"/>
                    </a:lnTo>
                    <a:lnTo>
                      <a:pt x="0" y="147"/>
                    </a:lnTo>
                    <a:lnTo>
                      <a:pt x="15" y="157"/>
                    </a:lnTo>
                    <a:lnTo>
                      <a:pt x="21" y="145"/>
                    </a:lnTo>
                    <a:lnTo>
                      <a:pt x="44" y="115"/>
                    </a:lnTo>
                    <a:lnTo>
                      <a:pt x="60" y="97"/>
                    </a:lnTo>
                    <a:lnTo>
                      <a:pt x="77" y="78"/>
                    </a:lnTo>
                    <a:lnTo>
                      <a:pt x="98" y="59"/>
                    </a:lnTo>
                    <a:lnTo>
                      <a:pt x="121" y="42"/>
                    </a:lnTo>
                    <a:lnTo>
                      <a:pt x="132" y="34"/>
                    </a:lnTo>
                    <a:lnTo>
                      <a:pt x="144" y="28"/>
                    </a:lnTo>
                    <a:lnTo>
                      <a:pt x="157" y="23"/>
                    </a:lnTo>
                    <a:lnTo>
                      <a:pt x="171" y="19"/>
                    </a:lnTo>
                    <a:lnTo>
                      <a:pt x="182" y="17"/>
                    </a:lnTo>
                    <a:lnTo>
                      <a:pt x="196" y="15"/>
                    </a:lnTo>
                    <a:lnTo>
                      <a:pt x="209" y="15"/>
                    </a:lnTo>
                    <a:lnTo>
                      <a:pt x="225" y="17"/>
                    </a:lnTo>
                    <a:lnTo>
                      <a:pt x="238" y="21"/>
                    </a:lnTo>
                    <a:lnTo>
                      <a:pt x="252" y="26"/>
                    </a:lnTo>
                    <a:lnTo>
                      <a:pt x="267" y="34"/>
                    </a:lnTo>
                    <a:lnTo>
                      <a:pt x="280" y="44"/>
                    </a:lnTo>
                    <a:lnTo>
                      <a:pt x="296" y="57"/>
                    </a:lnTo>
                    <a:lnTo>
                      <a:pt x="311" y="72"/>
                    </a:lnTo>
                    <a:lnTo>
                      <a:pt x="326" y="92"/>
                    </a:lnTo>
                    <a:lnTo>
                      <a:pt x="342" y="113"/>
                    </a:lnTo>
                    <a:lnTo>
                      <a:pt x="355" y="103"/>
                    </a:lnTo>
                    <a:close/>
                  </a:path>
                </a:pathLst>
              </a:custGeom>
              <a:solidFill>
                <a:srgbClr val="000000"/>
              </a:solidFill>
              <a:ln w="9525">
                <a:noFill/>
                <a:round/>
                <a:headEnd/>
                <a:tailEnd/>
              </a:ln>
            </p:spPr>
            <p:txBody>
              <a:bodyPr/>
              <a:lstStyle/>
              <a:p>
                <a:pPr algn="ctr" eaLnBrk="0" hangingPunct="0">
                  <a:lnSpc>
                    <a:spcPct val="140000"/>
                  </a:lnSpc>
                </a:pPr>
                <a:endParaRPr lang="en-SG"/>
              </a:p>
            </p:txBody>
          </p:sp>
          <p:sp>
            <p:nvSpPr>
              <p:cNvPr id="25625" name="Freeform 14"/>
              <p:cNvSpPr>
                <a:spLocks/>
              </p:cNvSpPr>
              <p:nvPr/>
            </p:nvSpPr>
            <p:spPr bwMode="auto">
              <a:xfrm>
                <a:off x="3520" y="1396"/>
                <a:ext cx="718" cy="958"/>
              </a:xfrm>
              <a:custGeom>
                <a:avLst/>
                <a:gdLst>
                  <a:gd name="T0" fmla="*/ 435 w 435"/>
                  <a:gd name="T1" fmla="*/ 564 h 581"/>
                  <a:gd name="T2" fmla="*/ 422 w 435"/>
                  <a:gd name="T3" fmla="*/ 562 h 581"/>
                  <a:gd name="T4" fmla="*/ 411 w 435"/>
                  <a:gd name="T5" fmla="*/ 558 h 581"/>
                  <a:gd name="T6" fmla="*/ 397 w 435"/>
                  <a:gd name="T7" fmla="*/ 555 h 581"/>
                  <a:gd name="T8" fmla="*/ 386 w 435"/>
                  <a:gd name="T9" fmla="*/ 547 h 581"/>
                  <a:gd name="T10" fmla="*/ 372 w 435"/>
                  <a:gd name="T11" fmla="*/ 537 h 581"/>
                  <a:gd name="T12" fmla="*/ 361 w 435"/>
                  <a:gd name="T13" fmla="*/ 528 h 581"/>
                  <a:gd name="T14" fmla="*/ 347 w 435"/>
                  <a:gd name="T15" fmla="*/ 516 h 581"/>
                  <a:gd name="T16" fmla="*/ 334 w 435"/>
                  <a:gd name="T17" fmla="*/ 505 h 581"/>
                  <a:gd name="T18" fmla="*/ 309 w 435"/>
                  <a:gd name="T19" fmla="*/ 476 h 581"/>
                  <a:gd name="T20" fmla="*/ 282 w 435"/>
                  <a:gd name="T21" fmla="*/ 441 h 581"/>
                  <a:gd name="T22" fmla="*/ 257 w 435"/>
                  <a:gd name="T23" fmla="*/ 405 h 581"/>
                  <a:gd name="T24" fmla="*/ 230 w 435"/>
                  <a:gd name="T25" fmla="*/ 365 h 581"/>
                  <a:gd name="T26" fmla="*/ 176 w 435"/>
                  <a:gd name="T27" fmla="*/ 276 h 581"/>
                  <a:gd name="T28" fmla="*/ 123 w 435"/>
                  <a:gd name="T29" fmla="*/ 184 h 581"/>
                  <a:gd name="T30" fmla="*/ 67 w 435"/>
                  <a:gd name="T31" fmla="*/ 90 h 581"/>
                  <a:gd name="T32" fmla="*/ 13 w 435"/>
                  <a:gd name="T33" fmla="*/ 0 h 581"/>
                  <a:gd name="T34" fmla="*/ 0 w 435"/>
                  <a:gd name="T35" fmla="*/ 10 h 581"/>
                  <a:gd name="T36" fmla="*/ 53 w 435"/>
                  <a:gd name="T37" fmla="*/ 98 h 581"/>
                  <a:gd name="T38" fmla="*/ 109 w 435"/>
                  <a:gd name="T39" fmla="*/ 192 h 581"/>
                  <a:gd name="T40" fmla="*/ 163 w 435"/>
                  <a:gd name="T41" fmla="*/ 284 h 581"/>
                  <a:gd name="T42" fmla="*/ 217 w 435"/>
                  <a:gd name="T43" fmla="*/ 372 h 581"/>
                  <a:gd name="T44" fmla="*/ 244 w 435"/>
                  <a:gd name="T45" fmla="*/ 413 h 581"/>
                  <a:gd name="T46" fmla="*/ 270 w 435"/>
                  <a:gd name="T47" fmla="*/ 451 h 581"/>
                  <a:gd name="T48" fmla="*/ 295 w 435"/>
                  <a:gd name="T49" fmla="*/ 485 h 581"/>
                  <a:gd name="T50" fmla="*/ 322 w 435"/>
                  <a:gd name="T51" fmla="*/ 514 h 581"/>
                  <a:gd name="T52" fmla="*/ 336 w 435"/>
                  <a:gd name="T53" fmla="*/ 528 h 581"/>
                  <a:gd name="T54" fmla="*/ 349 w 435"/>
                  <a:gd name="T55" fmla="*/ 541 h 581"/>
                  <a:gd name="T56" fmla="*/ 363 w 435"/>
                  <a:gd name="T57" fmla="*/ 551 h 581"/>
                  <a:gd name="T58" fmla="*/ 378 w 435"/>
                  <a:gd name="T59" fmla="*/ 560 h 581"/>
                  <a:gd name="T60" fmla="*/ 391 w 435"/>
                  <a:gd name="T61" fmla="*/ 568 h 581"/>
                  <a:gd name="T62" fmla="*/ 405 w 435"/>
                  <a:gd name="T63" fmla="*/ 574 h 581"/>
                  <a:gd name="T64" fmla="*/ 418 w 435"/>
                  <a:gd name="T65" fmla="*/ 578 h 581"/>
                  <a:gd name="T66" fmla="*/ 434 w 435"/>
                  <a:gd name="T67" fmla="*/ 581 h 581"/>
                  <a:gd name="T68" fmla="*/ 435 w 435"/>
                  <a:gd name="T69" fmla="*/ 564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581"/>
                  <a:gd name="T107" fmla="*/ 435 w 435"/>
                  <a:gd name="T108" fmla="*/ 581 h 5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581">
                    <a:moveTo>
                      <a:pt x="435" y="564"/>
                    </a:moveTo>
                    <a:lnTo>
                      <a:pt x="422" y="562"/>
                    </a:lnTo>
                    <a:lnTo>
                      <a:pt x="411" y="558"/>
                    </a:lnTo>
                    <a:lnTo>
                      <a:pt x="397" y="555"/>
                    </a:lnTo>
                    <a:lnTo>
                      <a:pt x="386" y="547"/>
                    </a:lnTo>
                    <a:lnTo>
                      <a:pt x="372" y="537"/>
                    </a:lnTo>
                    <a:lnTo>
                      <a:pt x="361" y="528"/>
                    </a:lnTo>
                    <a:lnTo>
                      <a:pt x="347" y="516"/>
                    </a:lnTo>
                    <a:lnTo>
                      <a:pt x="334" y="505"/>
                    </a:lnTo>
                    <a:lnTo>
                      <a:pt x="309" y="476"/>
                    </a:lnTo>
                    <a:lnTo>
                      <a:pt x="282" y="441"/>
                    </a:lnTo>
                    <a:lnTo>
                      <a:pt x="257" y="405"/>
                    </a:lnTo>
                    <a:lnTo>
                      <a:pt x="230" y="365"/>
                    </a:lnTo>
                    <a:lnTo>
                      <a:pt x="176" y="276"/>
                    </a:lnTo>
                    <a:lnTo>
                      <a:pt x="123" y="184"/>
                    </a:lnTo>
                    <a:lnTo>
                      <a:pt x="67" y="90"/>
                    </a:lnTo>
                    <a:lnTo>
                      <a:pt x="13" y="0"/>
                    </a:lnTo>
                    <a:lnTo>
                      <a:pt x="0" y="10"/>
                    </a:lnTo>
                    <a:lnTo>
                      <a:pt x="53" y="98"/>
                    </a:lnTo>
                    <a:lnTo>
                      <a:pt x="109" y="192"/>
                    </a:lnTo>
                    <a:lnTo>
                      <a:pt x="163" y="284"/>
                    </a:lnTo>
                    <a:lnTo>
                      <a:pt x="217" y="372"/>
                    </a:lnTo>
                    <a:lnTo>
                      <a:pt x="244" y="413"/>
                    </a:lnTo>
                    <a:lnTo>
                      <a:pt x="270" y="451"/>
                    </a:lnTo>
                    <a:lnTo>
                      <a:pt x="295" y="485"/>
                    </a:lnTo>
                    <a:lnTo>
                      <a:pt x="322" y="514"/>
                    </a:lnTo>
                    <a:lnTo>
                      <a:pt x="336" y="528"/>
                    </a:lnTo>
                    <a:lnTo>
                      <a:pt x="349" y="541"/>
                    </a:lnTo>
                    <a:lnTo>
                      <a:pt x="363" y="551"/>
                    </a:lnTo>
                    <a:lnTo>
                      <a:pt x="378" y="560"/>
                    </a:lnTo>
                    <a:lnTo>
                      <a:pt x="391" y="568"/>
                    </a:lnTo>
                    <a:lnTo>
                      <a:pt x="405" y="574"/>
                    </a:lnTo>
                    <a:lnTo>
                      <a:pt x="418" y="578"/>
                    </a:lnTo>
                    <a:lnTo>
                      <a:pt x="434" y="581"/>
                    </a:lnTo>
                    <a:lnTo>
                      <a:pt x="435" y="564"/>
                    </a:lnTo>
                    <a:close/>
                  </a:path>
                </a:pathLst>
              </a:custGeom>
              <a:solidFill>
                <a:srgbClr val="000000"/>
              </a:solidFill>
              <a:ln w="9525">
                <a:noFill/>
                <a:round/>
                <a:headEnd/>
                <a:tailEnd/>
              </a:ln>
            </p:spPr>
            <p:txBody>
              <a:bodyPr/>
              <a:lstStyle/>
              <a:p>
                <a:pPr algn="ctr" eaLnBrk="0" hangingPunct="0">
                  <a:lnSpc>
                    <a:spcPct val="140000"/>
                  </a:lnSpc>
                </a:pPr>
                <a:endParaRPr lang="en-SG"/>
              </a:p>
            </p:txBody>
          </p:sp>
          <p:sp>
            <p:nvSpPr>
              <p:cNvPr id="25626" name="Rectangle 15"/>
              <p:cNvSpPr>
                <a:spLocks noChangeArrowheads="1"/>
              </p:cNvSpPr>
              <p:nvPr/>
            </p:nvSpPr>
            <p:spPr bwMode="auto">
              <a:xfrm>
                <a:off x="1968" y="1008"/>
                <a:ext cx="932" cy="176"/>
              </a:xfrm>
              <a:prstGeom prst="rect">
                <a:avLst/>
              </a:prstGeom>
              <a:noFill/>
              <a:ln w="9525">
                <a:noFill/>
                <a:miter lim="800000"/>
                <a:headEnd/>
                <a:tailEnd/>
              </a:ln>
            </p:spPr>
            <p:txBody>
              <a:bodyPr lIns="0" tIns="0" rIns="0" bIns="0">
                <a:spAutoFit/>
              </a:bodyPr>
              <a:lstStyle/>
              <a:p>
                <a:pPr eaLnBrk="0" hangingPunct="0"/>
                <a:r>
                  <a:rPr lang="en-US" sz="1800" b="1">
                    <a:solidFill>
                      <a:srgbClr val="022C8F"/>
                    </a:solidFill>
                    <a:latin typeface="Helvetica"/>
                    <a:ea typeface="Helvetica"/>
                    <a:cs typeface="Helvetica"/>
                  </a:rPr>
                  <a:t>Most Goods</a:t>
                </a:r>
              </a:p>
            </p:txBody>
          </p:sp>
          <p:sp>
            <p:nvSpPr>
              <p:cNvPr id="25627" name="Rectangle 22"/>
              <p:cNvSpPr>
                <a:spLocks noChangeArrowheads="1"/>
              </p:cNvSpPr>
              <p:nvPr/>
            </p:nvSpPr>
            <p:spPr bwMode="auto">
              <a:xfrm>
                <a:off x="4402" y="1978"/>
                <a:ext cx="626" cy="352"/>
              </a:xfrm>
              <a:prstGeom prst="rect">
                <a:avLst/>
              </a:prstGeom>
              <a:noFill/>
              <a:ln w="9525">
                <a:noFill/>
                <a:miter lim="800000"/>
                <a:headEnd/>
                <a:tailEnd/>
              </a:ln>
            </p:spPr>
            <p:txBody>
              <a:bodyPr lIns="0" tIns="0" rIns="0" bIns="0">
                <a:spAutoFit/>
              </a:bodyPr>
              <a:lstStyle/>
              <a:p>
                <a:pPr eaLnBrk="0" hangingPunct="0"/>
                <a:r>
                  <a:rPr lang="en-US" sz="1800">
                    <a:solidFill>
                      <a:srgbClr val="013C7D"/>
                    </a:solidFill>
                    <a:latin typeface="Helvetica"/>
                    <a:ea typeface="Helvetica"/>
                    <a:cs typeface="Helvetica"/>
                  </a:rPr>
                  <a:t>Difficult</a:t>
                </a:r>
              </a:p>
              <a:p>
                <a:pPr eaLnBrk="0" hangingPunct="0"/>
                <a:r>
                  <a:rPr lang="en-US" sz="1800">
                    <a:solidFill>
                      <a:srgbClr val="013C7D"/>
                    </a:solidFill>
                    <a:latin typeface="Helvetica"/>
                    <a:ea typeface="Helvetica"/>
                    <a:cs typeface="Helvetica"/>
                  </a:rPr>
                  <a:t>To evaluate</a:t>
                </a:r>
              </a:p>
            </p:txBody>
          </p:sp>
          <p:sp>
            <p:nvSpPr>
              <p:cNvPr id="25628" name="Rectangle 23"/>
              <p:cNvSpPr>
                <a:spLocks noChangeArrowheads="1"/>
              </p:cNvSpPr>
              <p:nvPr/>
            </p:nvSpPr>
            <p:spPr bwMode="auto">
              <a:xfrm>
                <a:off x="4296" y="2330"/>
                <a:ext cx="0" cy="176"/>
              </a:xfrm>
              <a:prstGeom prst="rect">
                <a:avLst/>
              </a:prstGeom>
              <a:noFill/>
              <a:ln w="9525">
                <a:noFill/>
                <a:miter lim="800000"/>
                <a:headEnd/>
                <a:tailEnd/>
              </a:ln>
            </p:spPr>
            <p:txBody>
              <a:bodyPr lIns="0" tIns="0" rIns="0" bIns="0">
                <a:spAutoFit/>
              </a:bodyPr>
              <a:lstStyle/>
              <a:p>
                <a:pPr eaLnBrk="0" hangingPunct="0"/>
                <a:endParaRPr lang="en-GB" sz="1800">
                  <a:solidFill>
                    <a:schemeClr val="hlink"/>
                  </a:solidFill>
                  <a:latin typeface="Helvetica"/>
                  <a:ea typeface="Helvetica"/>
                  <a:cs typeface="Helvetica"/>
                </a:endParaRPr>
              </a:p>
            </p:txBody>
          </p:sp>
          <p:sp>
            <p:nvSpPr>
              <p:cNvPr id="25629" name="Rectangle 24"/>
              <p:cNvSpPr>
                <a:spLocks noChangeArrowheads="1"/>
              </p:cNvSpPr>
              <p:nvPr/>
            </p:nvSpPr>
            <p:spPr bwMode="auto">
              <a:xfrm>
                <a:off x="453" y="1978"/>
                <a:ext cx="668" cy="352"/>
              </a:xfrm>
              <a:prstGeom prst="rect">
                <a:avLst/>
              </a:prstGeom>
              <a:noFill/>
              <a:ln w="9525">
                <a:noFill/>
                <a:miter lim="800000"/>
                <a:headEnd/>
                <a:tailEnd/>
              </a:ln>
            </p:spPr>
            <p:txBody>
              <a:bodyPr lIns="0" tIns="0" rIns="0" bIns="0">
                <a:spAutoFit/>
              </a:bodyPr>
              <a:lstStyle/>
              <a:p>
                <a:pPr eaLnBrk="0" hangingPunct="0"/>
                <a:r>
                  <a:rPr lang="en-US" sz="1800">
                    <a:solidFill>
                      <a:srgbClr val="013C7D"/>
                    </a:solidFill>
                    <a:latin typeface="Helvetica"/>
                    <a:ea typeface="Helvetica"/>
                    <a:cs typeface="Helvetica"/>
                  </a:rPr>
                  <a:t>Easy</a:t>
                </a:r>
              </a:p>
              <a:p>
                <a:pPr eaLnBrk="0" hangingPunct="0"/>
                <a:r>
                  <a:rPr lang="en-US" sz="1800">
                    <a:solidFill>
                      <a:srgbClr val="013C7D"/>
                    </a:solidFill>
                    <a:latin typeface="Helvetica"/>
                    <a:ea typeface="Helvetica"/>
                    <a:cs typeface="Helvetica"/>
                  </a:rPr>
                  <a:t>To Evaluate  </a:t>
                </a:r>
              </a:p>
            </p:txBody>
          </p:sp>
          <p:sp>
            <p:nvSpPr>
              <p:cNvPr id="25630" name="Rectangle 26"/>
              <p:cNvSpPr>
                <a:spLocks noChangeArrowheads="1"/>
              </p:cNvSpPr>
              <p:nvPr/>
            </p:nvSpPr>
            <p:spPr bwMode="auto">
              <a:xfrm>
                <a:off x="2976" y="1008"/>
                <a:ext cx="824" cy="176"/>
              </a:xfrm>
              <a:prstGeom prst="rect">
                <a:avLst/>
              </a:prstGeom>
              <a:noFill/>
              <a:ln w="9525">
                <a:noFill/>
                <a:miter lim="800000"/>
                <a:headEnd/>
                <a:tailEnd/>
              </a:ln>
            </p:spPr>
            <p:txBody>
              <a:bodyPr lIns="0" tIns="0" rIns="0" bIns="0">
                <a:spAutoFit/>
              </a:bodyPr>
              <a:lstStyle/>
              <a:p>
                <a:pPr eaLnBrk="0" hangingPunct="0"/>
                <a:r>
                  <a:rPr lang="en-US" sz="1800" b="1">
                    <a:solidFill>
                      <a:srgbClr val="022C8F"/>
                    </a:solidFill>
                    <a:latin typeface="Helvetica"/>
                    <a:ea typeface="Helvetica"/>
                    <a:cs typeface="Helvetica"/>
                  </a:rPr>
                  <a:t>Most Services</a:t>
                </a:r>
              </a:p>
            </p:txBody>
          </p:sp>
          <p:sp>
            <p:nvSpPr>
              <p:cNvPr id="25631" name="Line 29"/>
              <p:cNvSpPr>
                <a:spLocks noChangeShapeType="1"/>
              </p:cNvSpPr>
              <p:nvPr/>
            </p:nvSpPr>
            <p:spPr bwMode="auto">
              <a:xfrm>
                <a:off x="1203" y="2365"/>
                <a:ext cx="3037" cy="2"/>
              </a:xfrm>
              <a:prstGeom prst="line">
                <a:avLst/>
              </a:prstGeom>
              <a:noFill/>
              <a:ln w="0">
                <a:solidFill>
                  <a:schemeClr val="tx2"/>
                </a:solidFill>
                <a:round/>
                <a:headEnd/>
                <a:tailEnd/>
              </a:ln>
            </p:spPr>
            <p:txBody>
              <a:bodyPr/>
              <a:lstStyle/>
              <a:p>
                <a:endParaRPr lang="en-US"/>
              </a:p>
            </p:txBody>
          </p:sp>
          <p:sp>
            <p:nvSpPr>
              <p:cNvPr id="25632" name="Freeform 30"/>
              <p:cNvSpPr>
                <a:spLocks/>
              </p:cNvSpPr>
              <p:nvPr/>
            </p:nvSpPr>
            <p:spPr bwMode="auto">
              <a:xfrm>
                <a:off x="1085" y="3335"/>
                <a:ext cx="729" cy="68"/>
              </a:xfrm>
              <a:custGeom>
                <a:avLst/>
                <a:gdLst>
                  <a:gd name="T0" fmla="*/ 486 w 515"/>
                  <a:gd name="T1" fmla="*/ 33 h 69"/>
                  <a:gd name="T2" fmla="*/ 497 w 515"/>
                  <a:gd name="T3" fmla="*/ 29 h 69"/>
                  <a:gd name="T4" fmla="*/ 505 w 515"/>
                  <a:gd name="T5" fmla="*/ 20 h 69"/>
                  <a:gd name="T6" fmla="*/ 509 w 515"/>
                  <a:gd name="T7" fmla="*/ 8 h 69"/>
                  <a:gd name="T8" fmla="*/ 515 w 515"/>
                  <a:gd name="T9" fmla="*/ 0 h 69"/>
                  <a:gd name="T10" fmla="*/ 511 w 515"/>
                  <a:gd name="T11" fmla="*/ 23 h 69"/>
                  <a:gd name="T12" fmla="*/ 503 w 515"/>
                  <a:gd name="T13" fmla="*/ 37 h 69"/>
                  <a:gd name="T14" fmla="*/ 490 w 515"/>
                  <a:gd name="T15" fmla="*/ 45 h 69"/>
                  <a:gd name="T16" fmla="*/ 468 w 515"/>
                  <a:gd name="T17" fmla="*/ 46 h 69"/>
                  <a:gd name="T18" fmla="*/ 286 w 515"/>
                  <a:gd name="T19" fmla="*/ 48 h 69"/>
                  <a:gd name="T20" fmla="*/ 277 w 515"/>
                  <a:gd name="T21" fmla="*/ 48 h 69"/>
                  <a:gd name="T22" fmla="*/ 269 w 515"/>
                  <a:gd name="T23" fmla="*/ 54 h 69"/>
                  <a:gd name="T24" fmla="*/ 263 w 515"/>
                  <a:gd name="T25" fmla="*/ 64 h 69"/>
                  <a:gd name="T26" fmla="*/ 253 w 515"/>
                  <a:gd name="T27" fmla="*/ 69 h 69"/>
                  <a:gd name="T28" fmla="*/ 250 w 515"/>
                  <a:gd name="T29" fmla="*/ 58 h 69"/>
                  <a:gd name="T30" fmla="*/ 244 w 515"/>
                  <a:gd name="T31" fmla="*/ 52 h 69"/>
                  <a:gd name="T32" fmla="*/ 234 w 515"/>
                  <a:gd name="T33" fmla="*/ 48 h 69"/>
                  <a:gd name="T34" fmla="*/ 225 w 515"/>
                  <a:gd name="T35" fmla="*/ 46 h 69"/>
                  <a:gd name="T36" fmla="*/ 35 w 515"/>
                  <a:gd name="T37" fmla="*/ 46 h 69"/>
                  <a:gd name="T38" fmla="*/ 17 w 515"/>
                  <a:gd name="T39" fmla="*/ 43 h 69"/>
                  <a:gd name="T40" fmla="*/ 6 w 515"/>
                  <a:gd name="T41" fmla="*/ 31 h 69"/>
                  <a:gd name="T42" fmla="*/ 2 w 515"/>
                  <a:gd name="T43" fmla="*/ 14 h 69"/>
                  <a:gd name="T44" fmla="*/ 6 w 515"/>
                  <a:gd name="T45" fmla="*/ 0 h 69"/>
                  <a:gd name="T46" fmla="*/ 8 w 515"/>
                  <a:gd name="T47" fmla="*/ 14 h 69"/>
                  <a:gd name="T48" fmla="*/ 14 w 515"/>
                  <a:gd name="T49" fmla="*/ 23 h 69"/>
                  <a:gd name="T50" fmla="*/ 23 w 515"/>
                  <a:gd name="T51" fmla="*/ 31 h 69"/>
                  <a:gd name="T52" fmla="*/ 37 w 515"/>
                  <a:gd name="T53" fmla="*/ 35 h 69"/>
                  <a:gd name="T54" fmla="*/ 229 w 515"/>
                  <a:gd name="T55" fmla="*/ 35 h 69"/>
                  <a:gd name="T56" fmla="*/ 238 w 515"/>
                  <a:gd name="T57" fmla="*/ 37 h 69"/>
                  <a:gd name="T58" fmla="*/ 248 w 515"/>
                  <a:gd name="T59" fmla="*/ 43 h 69"/>
                  <a:gd name="T60" fmla="*/ 253 w 515"/>
                  <a:gd name="T61" fmla="*/ 52 h 69"/>
                  <a:gd name="T62" fmla="*/ 257 w 515"/>
                  <a:gd name="T63" fmla="*/ 58 h 69"/>
                  <a:gd name="T64" fmla="*/ 263 w 515"/>
                  <a:gd name="T65" fmla="*/ 46 h 69"/>
                  <a:gd name="T66" fmla="*/ 271 w 515"/>
                  <a:gd name="T67" fmla="*/ 39 h 69"/>
                  <a:gd name="T68" fmla="*/ 280 w 515"/>
                  <a:gd name="T69" fmla="*/ 35 h 69"/>
                  <a:gd name="T70" fmla="*/ 292 w 515"/>
                  <a:gd name="T71" fmla="*/ 3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69"/>
                  <a:gd name="T110" fmla="*/ 515 w 515"/>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pPr algn="ctr" eaLnBrk="0" hangingPunct="0">
                  <a:lnSpc>
                    <a:spcPct val="140000"/>
                  </a:lnSpc>
                </a:pPr>
                <a:endParaRPr lang="en-SG">
                  <a:solidFill>
                    <a:srgbClr val="000000"/>
                  </a:solidFill>
                </a:endParaRPr>
              </a:p>
            </p:txBody>
          </p:sp>
          <p:sp>
            <p:nvSpPr>
              <p:cNvPr id="25633" name="Text Box 33"/>
              <p:cNvSpPr txBox="1">
                <a:spLocks noChangeArrowheads="1"/>
              </p:cNvSpPr>
              <p:nvPr/>
            </p:nvSpPr>
            <p:spPr bwMode="auto">
              <a:xfrm rot="-5455162">
                <a:off x="3572" y="3181"/>
                <a:ext cx="213" cy="54"/>
              </a:xfrm>
              <a:prstGeom prst="rect">
                <a:avLst/>
              </a:prstGeom>
              <a:noFill/>
              <a:ln w="9525">
                <a:noFill/>
                <a:miter lim="800000"/>
                <a:headEnd type="none" w="sm" len="sm"/>
                <a:tailEnd type="none" w="sm" len="sm"/>
              </a:ln>
            </p:spPr>
            <p:txBody>
              <a:bodyPr vert="eaVert">
                <a:spAutoFit/>
              </a:bodyPr>
              <a:lstStyle/>
              <a:p>
                <a:pPr algn="ctr" eaLnBrk="0" hangingPunct="0"/>
                <a:endParaRPr lang="en-GB" sz="1000">
                  <a:solidFill>
                    <a:srgbClr val="500093"/>
                  </a:solidFill>
                  <a:cs typeface="Arial" charset="0"/>
                </a:endParaRPr>
              </a:p>
            </p:txBody>
          </p:sp>
          <p:sp>
            <p:nvSpPr>
              <p:cNvPr id="25634" name="Text Box 36"/>
              <p:cNvSpPr txBox="1">
                <a:spLocks noChangeArrowheads="1"/>
              </p:cNvSpPr>
              <p:nvPr/>
            </p:nvSpPr>
            <p:spPr bwMode="auto">
              <a:xfrm>
                <a:off x="138" y="3744"/>
                <a:ext cx="107" cy="221"/>
              </a:xfrm>
              <a:prstGeom prst="rect">
                <a:avLst/>
              </a:prstGeom>
              <a:noFill/>
              <a:ln w="9525" algn="ctr">
                <a:noFill/>
                <a:miter lim="800000"/>
                <a:headEnd/>
                <a:tailEnd/>
              </a:ln>
            </p:spPr>
            <p:txBody>
              <a:bodyPr>
                <a:spAutoFit/>
              </a:bodyPr>
              <a:lstStyle/>
              <a:p>
                <a:pPr algn="ctr" eaLnBrk="0" hangingPunct="0">
                  <a:lnSpc>
                    <a:spcPct val="140000"/>
                  </a:lnSpc>
                </a:pPr>
                <a:endParaRPr lang="en-GB"/>
              </a:p>
            </p:txBody>
          </p:sp>
        </p:grpSp>
        <p:sp>
          <p:nvSpPr>
            <p:cNvPr id="25615" name="TextBox 37"/>
            <p:cNvSpPr txBox="1">
              <a:spLocks noChangeArrowheads="1"/>
            </p:cNvSpPr>
            <p:nvPr/>
          </p:nvSpPr>
          <p:spPr bwMode="auto">
            <a:xfrm>
              <a:off x="1944311" y="3733800"/>
              <a:ext cx="1458042" cy="1454757"/>
            </a:xfrm>
            <a:prstGeom prst="rect">
              <a:avLst/>
            </a:prstGeom>
            <a:noFill/>
            <a:ln w="9525">
              <a:noFill/>
              <a:miter lim="800000"/>
              <a:headEnd/>
              <a:tailEnd/>
            </a:ln>
          </p:spPr>
          <p:txBody>
            <a:bodyPr>
              <a:spAutoFit/>
            </a:bodyPr>
            <a:lstStyle/>
            <a:p>
              <a:pPr eaLnBrk="0" hangingPunct="0">
                <a:lnSpc>
                  <a:spcPct val="140000"/>
                </a:lnSpc>
              </a:pPr>
              <a:r>
                <a:rPr lang="en-US" sz="1600">
                  <a:latin typeface="Helvetica"/>
                  <a:ea typeface="Helvetica"/>
                  <a:cs typeface="Helvetica"/>
                </a:rPr>
                <a:t>Clothing</a:t>
              </a:r>
            </a:p>
            <a:p>
              <a:pPr eaLnBrk="0" hangingPunct="0">
                <a:lnSpc>
                  <a:spcPct val="140000"/>
                </a:lnSpc>
              </a:pPr>
              <a:r>
                <a:rPr lang="en-US" sz="1600">
                  <a:latin typeface="Helvetica"/>
                  <a:ea typeface="Helvetica"/>
                  <a:cs typeface="Helvetica"/>
                </a:rPr>
                <a:t>Chair</a:t>
              </a:r>
            </a:p>
            <a:p>
              <a:pPr eaLnBrk="0" hangingPunct="0">
                <a:lnSpc>
                  <a:spcPct val="140000"/>
                </a:lnSpc>
              </a:pPr>
              <a:r>
                <a:rPr lang="en-US" sz="1600">
                  <a:latin typeface="Helvetica"/>
                  <a:ea typeface="Helvetica"/>
                  <a:cs typeface="Helvetica"/>
                </a:rPr>
                <a:t>Motor Vehicle</a:t>
              </a:r>
            </a:p>
            <a:p>
              <a:pPr eaLnBrk="0" hangingPunct="0">
                <a:lnSpc>
                  <a:spcPct val="140000"/>
                </a:lnSpc>
              </a:pPr>
              <a:r>
                <a:rPr lang="en-US" sz="1600">
                  <a:latin typeface="Helvetica"/>
                  <a:ea typeface="Helvetica"/>
                  <a:cs typeface="Helvetica"/>
                </a:rPr>
                <a:t>Foods</a:t>
              </a:r>
              <a:endParaRPr lang="en-SG" sz="1600">
                <a:latin typeface="Helvetica"/>
                <a:ea typeface="Helvetica"/>
                <a:cs typeface="Helvetica"/>
              </a:endParaRPr>
            </a:p>
          </p:txBody>
        </p:sp>
        <p:sp>
          <p:nvSpPr>
            <p:cNvPr id="25616" name="TextBox 38"/>
            <p:cNvSpPr txBox="1">
              <a:spLocks noChangeArrowheads="1"/>
            </p:cNvSpPr>
            <p:nvPr/>
          </p:nvSpPr>
          <p:spPr bwMode="auto">
            <a:xfrm>
              <a:off x="1944311" y="5334000"/>
              <a:ext cx="1295400" cy="830997"/>
            </a:xfrm>
            <a:prstGeom prst="rect">
              <a:avLst/>
            </a:prstGeom>
            <a:noFill/>
            <a:ln w="9525">
              <a:noFill/>
              <a:miter lim="800000"/>
              <a:headEnd/>
              <a:tailEnd/>
            </a:ln>
          </p:spPr>
          <p:txBody>
            <a:bodyPr>
              <a:spAutoFit/>
            </a:bodyPr>
            <a:lstStyle/>
            <a:p>
              <a:pPr algn="ctr" eaLnBrk="0" hangingPunct="0"/>
              <a:r>
                <a:rPr lang="en-US" sz="1600" dirty="0">
                  <a:latin typeface="Helvetica"/>
                  <a:ea typeface="Helvetica"/>
                  <a:cs typeface="Helvetica"/>
                </a:rPr>
                <a:t>High In Search</a:t>
              </a:r>
            </a:p>
            <a:p>
              <a:pPr algn="ctr" eaLnBrk="0" hangingPunct="0"/>
              <a:r>
                <a:rPr lang="en-US" sz="1600" dirty="0">
                  <a:latin typeface="Helvetica"/>
                  <a:ea typeface="Helvetica"/>
                  <a:cs typeface="Helvetica"/>
                </a:rPr>
                <a:t>Attributes</a:t>
              </a:r>
              <a:endParaRPr lang="en-SG" sz="1600" dirty="0">
                <a:latin typeface="Helvetica"/>
                <a:ea typeface="Helvetica"/>
                <a:cs typeface="Helvetica"/>
              </a:endParaRPr>
            </a:p>
          </p:txBody>
        </p:sp>
      </p:grpSp>
      <p:grpSp>
        <p:nvGrpSpPr>
          <p:cNvPr id="25605" name="Group 43"/>
          <p:cNvGrpSpPr>
            <a:grpSpLocks/>
          </p:cNvGrpSpPr>
          <p:nvPr/>
        </p:nvGrpSpPr>
        <p:grpSpPr bwMode="auto">
          <a:xfrm>
            <a:off x="4189413" y="3581400"/>
            <a:ext cx="1828800" cy="2506663"/>
            <a:chOff x="4341812" y="3657600"/>
            <a:chExt cx="1828800" cy="2507397"/>
          </a:xfrm>
        </p:grpSpPr>
        <p:sp>
          <p:nvSpPr>
            <p:cNvPr id="25611" name="TextBox 40"/>
            <p:cNvSpPr txBox="1">
              <a:spLocks noChangeArrowheads="1"/>
            </p:cNvSpPr>
            <p:nvPr/>
          </p:nvSpPr>
          <p:spPr bwMode="auto">
            <a:xfrm>
              <a:off x="4341812" y="3657600"/>
              <a:ext cx="1828800" cy="1471172"/>
            </a:xfrm>
            <a:prstGeom prst="rect">
              <a:avLst/>
            </a:prstGeom>
            <a:noFill/>
            <a:ln w="9525">
              <a:noFill/>
              <a:miter lim="800000"/>
              <a:headEnd/>
              <a:tailEnd/>
            </a:ln>
          </p:spPr>
          <p:txBody>
            <a:bodyPr>
              <a:spAutoFit/>
            </a:bodyPr>
            <a:lstStyle/>
            <a:p>
              <a:pPr eaLnBrk="0" hangingPunct="0">
                <a:lnSpc>
                  <a:spcPct val="140000"/>
                </a:lnSpc>
              </a:pPr>
              <a:r>
                <a:rPr lang="en-US" sz="1600" dirty="0">
                  <a:latin typeface="Helvetica"/>
                  <a:ea typeface="Helvetica"/>
                  <a:cs typeface="Helvetica"/>
                </a:rPr>
                <a:t>Restaurant Meals</a:t>
              </a:r>
            </a:p>
            <a:p>
              <a:pPr eaLnBrk="0" hangingPunct="0">
                <a:lnSpc>
                  <a:spcPct val="140000"/>
                </a:lnSpc>
              </a:pPr>
              <a:r>
                <a:rPr lang="en-US" sz="1600" dirty="0">
                  <a:latin typeface="Helvetica"/>
                  <a:ea typeface="Helvetica"/>
                  <a:cs typeface="Helvetica"/>
                </a:rPr>
                <a:t>Lawn Fertilizer</a:t>
              </a:r>
            </a:p>
            <a:p>
              <a:pPr eaLnBrk="0" hangingPunct="0">
                <a:lnSpc>
                  <a:spcPct val="140000"/>
                </a:lnSpc>
              </a:pPr>
              <a:r>
                <a:rPr lang="en-US" sz="1600" dirty="0">
                  <a:latin typeface="Helvetica"/>
                  <a:ea typeface="Helvetica"/>
                  <a:cs typeface="Helvetica"/>
                </a:rPr>
                <a:t>Haircut</a:t>
              </a:r>
            </a:p>
            <a:p>
              <a:pPr eaLnBrk="0" hangingPunct="0">
                <a:lnSpc>
                  <a:spcPct val="140000"/>
                </a:lnSpc>
              </a:pPr>
              <a:r>
                <a:rPr lang="en-US" sz="1600" dirty="0">
                  <a:latin typeface="Helvetica"/>
                  <a:ea typeface="Helvetica"/>
                  <a:cs typeface="Helvetica"/>
                </a:rPr>
                <a:t>Entertainment</a:t>
              </a:r>
              <a:endParaRPr lang="en-SG" sz="1600" dirty="0">
                <a:latin typeface="Helvetica"/>
                <a:ea typeface="Helvetica"/>
                <a:cs typeface="Helvetica"/>
              </a:endParaRPr>
            </a:p>
          </p:txBody>
        </p:sp>
        <p:sp>
          <p:nvSpPr>
            <p:cNvPr id="25612" name="Freeform 30"/>
            <p:cNvSpPr>
              <a:spLocks/>
            </p:cNvSpPr>
            <p:nvPr/>
          </p:nvSpPr>
          <p:spPr bwMode="auto">
            <a:xfrm>
              <a:off x="4341812" y="5181600"/>
              <a:ext cx="1524000" cy="113901"/>
            </a:xfrm>
            <a:custGeom>
              <a:avLst/>
              <a:gdLst>
                <a:gd name="T0" fmla="*/ 486 w 515"/>
                <a:gd name="T1" fmla="*/ 33 h 69"/>
                <a:gd name="T2" fmla="*/ 497 w 515"/>
                <a:gd name="T3" fmla="*/ 29 h 69"/>
                <a:gd name="T4" fmla="*/ 505 w 515"/>
                <a:gd name="T5" fmla="*/ 20 h 69"/>
                <a:gd name="T6" fmla="*/ 509 w 515"/>
                <a:gd name="T7" fmla="*/ 8 h 69"/>
                <a:gd name="T8" fmla="*/ 515 w 515"/>
                <a:gd name="T9" fmla="*/ 0 h 69"/>
                <a:gd name="T10" fmla="*/ 511 w 515"/>
                <a:gd name="T11" fmla="*/ 23 h 69"/>
                <a:gd name="T12" fmla="*/ 503 w 515"/>
                <a:gd name="T13" fmla="*/ 37 h 69"/>
                <a:gd name="T14" fmla="*/ 490 w 515"/>
                <a:gd name="T15" fmla="*/ 45 h 69"/>
                <a:gd name="T16" fmla="*/ 468 w 515"/>
                <a:gd name="T17" fmla="*/ 46 h 69"/>
                <a:gd name="T18" fmla="*/ 286 w 515"/>
                <a:gd name="T19" fmla="*/ 48 h 69"/>
                <a:gd name="T20" fmla="*/ 277 w 515"/>
                <a:gd name="T21" fmla="*/ 48 h 69"/>
                <a:gd name="T22" fmla="*/ 269 w 515"/>
                <a:gd name="T23" fmla="*/ 54 h 69"/>
                <a:gd name="T24" fmla="*/ 263 w 515"/>
                <a:gd name="T25" fmla="*/ 64 h 69"/>
                <a:gd name="T26" fmla="*/ 253 w 515"/>
                <a:gd name="T27" fmla="*/ 69 h 69"/>
                <a:gd name="T28" fmla="*/ 250 w 515"/>
                <a:gd name="T29" fmla="*/ 58 h 69"/>
                <a:gd name="T30" fmla="*/ 244 w 515"/>
                <a:gd name="T31" fmla="*/ 52 h 69"/>
                <a:gd name="T32" fmla="*/ 234 w 515"/>
                <a:gd name="T33" fmla="*/ 48 h 69"/>
                <a:gd name="T34" fmla="*/ 225 w 515"/>
                <a:gd name="T35" fmla="*/ 46 h 69"/>
                <a:gd name="T36" fmla="*/ 35 w 515"/>
                <a:gd name="T37" fmla="*/ 46 h 69"/>
                <a:gd name="T38" fmla="*/ 17 w 515"/>
                <a:gd name="T39" fmla="*/ 43 h 69"/>
                <a:gd name="T40" fmla="*/ 6 w 515"/>
                <a:gd name="T41" fmla="*/ 31 h 69"/>
                <a:gd name="T42" fmla="*/ 2 w 515"/>
                <a:gd name="T43" fmla="*/ 14 h 69"/>
                <a:gd name="T44" fmla="*/ 6 w 515"/>
                <a:gd name="T45" fmla="*/ 0 h 69"/>
                <a:gd name="T46" fmla="*/ 8 w 515"/>
                <a:gd name="T47" fmla="*/ 14 h 69"/>
                <a:gd name="T48" fmla="*/ 14 w 515"/>
                <a:gd name="T49" fmla="*/ 23 h 69"/>
                <a:gd name="T50" fmla="*/ 23 w 515"/>
                <a:gd name="T51" fmla="*/ 31 h 69"/>
                <a:gd name="T52" fmla="*/ 37 w 515"/>
                <a:gd name="T53" fmla="*/ 35 h 69"/>
                <a:gd name="T54" fmla="*/ 229 w 515"/>
                <a:gd name="T55" fmla="*/ 35 h 69"/>
                <a:gd name="T56" fmla="*/ 238 w 515"/>
                <a:gd name="T57" fmla="*/ 37 h 69"/>
                <a:gd name="T58" fmla="*/ 248 w 515"/>
                <a:gd name="T59" fmla="*/ 43 h 69"/>
                <a:gd name="T60" fmla="*/ 253 w 515"/>
                <a:gd name="T61" fmla="*/ 52 h 69"/>
                <a:gd name="T62" fmla="*/ 257 w 515"/>
                <a:gd name="T63" fmla="*/ 58 h 69"/>
                <a:gd name="T64" fmla="*/ 263 w 515"/>
                <a:gd name="T65" fmla="*/ 46 h 69"/>
                <a:gd name="T66" fmla="*/ 271 w 515"/>
                <a:gd name="T67" fmla="*/ 39 h 69"/>
                <a:gd name="T68" fmla="*/ 280 w 515"/>
                <a:gd name="T69" fmla="*/ 35 h 69"/>
                <a:gd name="T70" fmla="*/ 292 w 515"/>
                <a:gd name="T71" fmla="*/ 3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69"/>
                <a:gd name="T110" fmla="*/ 515 w 515"/>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pPr algn="ctr" eaLnBrk="0" hangingPunct="0">
                <a:lnSpc>
                  <a:spcPct val="140000"/>
                </a:lnSpc>
              </a:pPr>
              <a:endParaRPr lang="en-SG">
                <a:solidFill>
                  <a:srgbClr val="000000"/>
                </a:solidFill>
              </a:endParaRPr>
            </a:p>
          </p:txBody>
        </p:sp>
        <p:sp>
          <p:nvSpPr>
            <p:cNvPr id="25613" name="TextBox 42"/>
            <p:cNvSpPr txBox="1">
              <a:spLocks noChangeArrowheads="1"/>
            </p:cNvSpPr>
            <p:nvPr/>
          </p:nvSpPr>
          <p:spPr bwMode="auto">
            <a:xfrm>
              <a:off x="4494212" y="5334000"/>
              <a:ext cx="1295400" cy="830997"/>
            </a:xfrm>
            <a:prstGeom prst="rect">
              <a:avLst/>
            </a:prstGeom>
            <a:noFill/>
            <a:ln w="9525">
              <a:noFill/>
              <a:miter lim="800000"/>
              <a:headEnd/>
              <a:tailEnd/>
            </a:ln>
          </p:spPr>
          <p:txBody>
            <a:bodyPr>
              <a:spAutoFit/>
            </a:bodyPr>
            <a:lstStyle/>
            <a:p>
              <a:pPr algn="ctr" eaLnBrk="0" hangingPunct="0"/>
              <a:r>
                <a:rPr lang="en-US" sz="1600">
                  <a:latin typeface="Helvetica"/>
                  <a:ea typeface="Helvetica"/>
                  <a:cs typeface="Helvetica"/>
                </a:rPr>
                <a:t>High In Experience</a:t>
              </a:r>
            </a:p>
            <a:p>
              <a:pPr algn="ctr" eaLnBrk="0" hangingPunct="0"/>
              <a:r>
                <a:rPr lang="en-US" sz="1600">
                  <a:latin typeface="Helvetica"/>
                  <a:ea typeface="Helvetica"/>
                  <a:cs typeface="Helvetica"/>
                </a:rPr>
                <a:t>Attributes</a:t>
              </a:r>
              <a:endParaRPr lang="en-SG" sz="1600">
                <a:latin typeface="Helvetica"/>
                <a:ea typeface="Helvetica"/>
                <a:cs typeface="Helvetica"/>
              </a:endParaRPr>
            </a:p>
          </p:txBody>
        </p:sp>
      </p:grpSp>
      <p:grpSp>
        <p:nvGrpSpPr>
          <p:cNvPr id="25606" name="Group 47"/>
          <p:cNvGrpSpPr>
            <a:grpSpLocks/>
          </p:cNvGrpSpPr>
          <p:nvPr/>
        </p:nvGrpSpPr>
        <p:grpSpPr bwMode="auto">
          <a:xfrm>
            <a:off x="6780213" y="3581400"/>
            <a:ext cx="1828800" cy="2506663"/>
            <a:chOff x="6551612" y="3581400"/>
            <a:chExt cx="1828800" cy="2507397"/>
          </a:xfrm>
        </p:grpSpPr>
        <p:sp>
          <p:nvSpPr>
            <p:cNvPr id="25609" name="TextBox 44"/>
            <p:cNvSpPr txBox="1">
              <a:spLocks noChangeArrowheads="1"/>
            </p:cNvSpPr>
            <p:nvPr/>
          </p:nvSpPr>
          <p:spPr bwMode="auto">
            <a:xfrm>
              <a:off x="6551612" y="3581400"/>
              <a:ext cx="1828800" cy="1471172"/>
            </a:xfrm>
            <a:prstGeom prst="rect">
              <a:avLst/>
            </a:prstGeom>
            <a:noFill/>
            <a:ln w="9525">
              <a:noFill/>
              <a:miter lim="800000"/>
              <a:headEnd/>
              <a:tailEnd/>
            </a:ln>
          </p:spPr>
          <p:txBody>
            <a:bodyPr>
              <a:spAutoFit/>
            </a:bodyPr>
            <a:lstStyle/>
            <a:p>
              <a:pPr eaLnBrk="0" hangingPunct="0">
                <a:lnSpc>
                  <a:spcPct val="140000"/>
                </a:lnSpc>
              </a:pPr>
              <a:r>
                <a:rPr lang="en-US" sz="1600">
                  <a:latin typeface="Helvetica"/>
                  <a:ea typeface="Helvetica"/>
                  <a:cs typeface="Helvetica"/>
                </a:rPr>
                <a:t>Computer Repair</a:t>
              </a:r>
            </a:p>
            <a:p>
              <a:pPr eaLnBrk="0" hangingPunct="0">
                <a:lnSpc>
                  <a:spcPct val="140000"/>
                </a:lnSpc>
              </a:pPr>
              <a:r>
                <a:rPr lang="en-US" sz="1600">
                  <a:latin typeface="Helvetica"/>
                  <a:ea typeface="Helvetica"/>
                  <a:cs typeface="Helvetica"/>
                </a:rPr>
                <a:t>Education</a:t>
              </a:r>
            </a:p>
            <a:p>
              <a:pPr eaLnBrk="0" hangingPunct="0">
                <a:lnSpc>
                  <a:spcPct val="140000"/>
                </a:lnSpc>
              </a:pPr>
              <a:r>
                <a:rPr lang="en-US" sz="1600">
                  <a:latin typeface="Helvetica"/>
                  <a:ea typeface="Helvetica"/>
                  <a:cs typeface="Helvetica"/>
                </a:rPr>
                <a:t>Legal Services</a:t>
              </a:r>
            </a:p>
            <a:p>
              <a:pPr eaLnBrk="0" hangingPunct="0">
                <a:lnSpc>
                  <a:spcPct val="140000"/>
                </a:lnSpc>
              </a:pPr>
              <a:r>
                <a:rPr lang="en-US" sz="1600">
                  <a:latin typeface="Helvetica"/>
                  <a:ea typeface="Helvetica"/>
                  <a:cs typeface="Helvetica"/>
                </a:rPr>
                <a:t>Complex Surgery</a:t>
              </a:r>
              <a:endParaRPr lang="en-SG" sz="1600">
                <a:latin typeface="Helvetica"/>
                <a:ea typeface="Helvetica"/>
                <a:cs typeface="Helvetica"/>
              </a:endParaRPr>
            </a:p>
          </p:txBody>
        </p:sp>
        <p:sp>
          <p:nvSpPr>
            <p:cNvPr id="25610" name="TextBox 46"/>
            <p:cNvSpPr txBox="1">
              <a:spLocks noChangeArrowheads="1"/>
            </p:cNvSpPr>
            <p:nvPr/>
          </p:nvSpPr>
          <p:spPr bwMode="auto">
            <a:xfrm>
              <a:off x="6856412" y="5257800"/>
              <a:ext cx="1295400" cy="830997"/>
            </a:xfrm>
            <a:prstGeom prst="rect">
              <a:avLst/>
            </a:prstGeom>
            <a:noFill/>
            <a:ln w="9525">
              <a:noFill/>
              <a:miter lim="800000"/>
              <a:headEnd/>
              <a:tailEnd/>
            </a:ln>
          </p:spPr>
          <p:txBody>
            <a:bodyPr>
              <a:spAutoFit/>
            </a:bodyPr>
            <a:lstStyle/>
            <a:p>
              <a:pPr algn="ctr" eaLnBrk="0" hangingPunct="0"/>
              <a:r>
                <a:rPr lang="en-US" sz="1600">
                  <a:latin typeface="Helvetica"/>
                  <a:ea typeface="Helvetica"/>
                  <a:cs typeface="Helvetica"/>
                </a:rPr>
                <a:t>High In Credence</a:t>
              </a:r>
            </a:p>
            <a:p>
              <a:pPr algn="ctr" eaLnBrk="0" hangingPunct="0"/>
              <a:r>
                <a:rPr lang="en-US" sz="1600">
                  <a:latin typeface="Helvetica"/>
                  <a:ea typeface="Helvetica"/>
                  <a:cs typeface="Helvetica"/>
                </a:rPr>
                <a:t>Attributes</a:t>
              </a:r>
              <a:endParaRPr lang="en-SG" sz="1600">
                <a:latin typeface="Helvetica"/>
                <a:ea typeface="Helvetica"/>
                <a:cs typeface="Helvetica"/>
              </a:endParaRPr>
            </a:p>
          </p:txBody>
        </p:sp>
      </p:grpSp>
      <p:sp>
        <p:nvSpPr>
          <p:cNvPr id="50" name="Text Box 12"/>
          <p:cNvSpPr txBox="1">
            <a:spLocks noChangeArrowheads="1"/>
          </p:cNvSpPr>
          <p:nvPr/>
        </p:nvSpPr>
        <p:spPr bwMode="auto">
          <a:xfrm>
            <a:off x="0" y="6273800"/>
            <a:ext cx="9448800" cy="584200"/>
          </a:xfrm>
          <a:prstGeom prst="rect">
            <a:avLst/>
          </a:prstGeom>
          <a:noFill/>
          <a:ln w="9525" algn="ctr">
            <a:noFill/>
            <a:miter lim="800000"/>
            <a:headEnd/>
            <a:tailEnd/>
          </a:ln>
          <a:effectLst/>
        </p:spPr>
        <p:txBody>
          <a:bodyPr>
            <a:spAutoFit/>
          </a:bodyPr>
          <a:lstStyle/>
          <a:p>
            <a:pPr eaLnBrk="0" hangingPunct="0">
              <a:defRPr/>
            </a:pPr>
            <a:r>
              <a:rPr lang="en-US" sz="1000" dirty="0">
                <a:solidFill>
                  <a:schemeClr val="bg1">
                    <a:lumMod val="50000"/>
                  </a:schemeClr>
                </a:solidFill>
                <a:latin typeface="Helvetica" pitchFamily="34" charset="0"/>
                <a:cs typeface="Helvetica" pitchFamily="34" charset="0"/>
              </a:rPr>
              <a:t>Source: Adapted from Valarie A. </a:t>
            </a:r>
            <a:r>
              <a:rPr lang="en-US" sz="1000" dirty="0" err="1">
                <a:solidFill>
                  <a:schemeClr val="bg1">
                    <a:lumMod val="50000"/>
                  </a:schemeClr>
                </a:solidFill>
                <a:latin typeface="Helvetica" pitchFamily="34" charset="0"/>
                <a:cs typeface="Helvetica" pitchFamily="34" charset="0"/>
              </a:rPr>
              <a:t>Zeithaml</a:t>
            </a:r>
            <a:r>
              <a:rPr lang="en-US" sz="1000" dirty="0">
                <a:solidFill>
                  <a:schemeClr val="bg1">
                    <a:lumMod val="50000"/>
                  </a:schemeClr>
                </a:solidFill>
                <a:latin typeface="Helvetica" pitchFamily="34" charset="0"/>
                <a:cs typeface="Helvetica" pitchFamily="34" charset="0"/>
              </a:rPr>
              <a:t> , “How Consumer Evaluation Processes Differ Between Goods &amp; Services,” in J.H. </a:t>
            </a:r>
            <a:r>
              <a:rPr lang="en-US" sz="1000" dirty="0" err="1">
                <a:solidFill>
                  <a:schemeClr val="bg1">
                    <a:lumMod val="50000"/>
                  </a:schemeClr>
                </a:solidFill>
                <a:latin typeface="Helvetica" pitchFamily="34" charset="0"/>
                <a:cs typeface="Helvetica" pitchFamily="34" charset="0"/>
              </a:rPr>
              <a:t>Donelly</a:t>
            </a:r>
            <a:r>
              <a:rPr lang="en-US" sz="1000" dirty="0">
                <a:solidFill>
                  <a:schemeClr val="bg1">
                    <a:lumMod val="50000"/>
                  </a:schemeClr>
                </a:solidFill>
                <a:latin typeface="Helvetica" pitchFamily="34" charset="0"/>
                <a:cs typeface="Helvetica" pitchFamily="34" charset="0"/>
              </a:rPr>
              <a:t> and W. R. George, Marketing of Services (Chicago: American Marketing Association, 1981)</a:t>
            </a:r>
            <a:endParaRPr lang="en-SG" sz="1000" dirty="0">
              <a:solidFill>
                <a:schemeClr val="bg1">
                  <a:lumMod val="50000"/>
                </a:schemeClr>
              </a:solidFill>
              <a:latin typeface="Helvetica" pitchFamily="34" charset="0"/>
              <a:cs typeface="Helvetica" pitchFamily="34" charset="0"/>
            </a:endParaRPr>
          </a:p>
          <a:p>
            <a:pPr eaLnBrk="0" hangingPunct="0">
              <a:defRPr/>
            </a:pPr>
            <a:endParaRPr lang="en-US" b="1" dirty="0">
              <a:solidFill>
                <a:schemeClr val="bg1">
                  <a:lumMod val="50000"/>
                </a:schemeClr>
              </a:solidFill>
              <a:latin typeface="Helvetica" pitchFamily="34" charset="0"/>
              <a:cs typeface="Helvetica" pitchFamily="34" charset="0"/>
            </a:endParaRPr>
          </a:p>
        </p:txBody>
      </p:sp>
      <p:sp>
        <p:nvSpPr>
          <p:cNvPr id="25608" name="Freeform 30"/>
          <p:cNvSpPr>
            <a:spLocks/>
          </p:cNvSpPr>
          <p:nvPr/>
        </p:nvSpPr>
        <p:spPr bwMode="auto">
          <a:xfrm>
            <a:off x="6627813" y="5105400"/>
            <a:ext cx="1524000" cy="114300"/>
          </a:xfrm>
          <a:custGeom>
            <a:avLst/>
            <a:gdLst>
              <a:gd name="T0" fmla="*/ 486 w 515"/>
              <a:gd name="T1" fmla="*/ 33 h 69"/>
              <a:gd name="T2" fmla="*/ 497 w 515"/>
              <a:gd name="T3" fmla="*/ 29 h 69"/>
              <a:gd name="T4" fmla="*/ 505 w 515"/>
              <a:gd name="T5" fmla="*/ 20 h 69"/>
              <a:gd name="T6" fmla="*/ 509 w 515"/>
              <a:gd name="T7" fmla="*/ 8 h 69"/>
              <a:gd name="T8" fmla="*/ 515 w 515"/>
              <a:gd name="T9" fmla="*/ 0 h 69"/>
              <a:gd name="T10" fmla="*/ 511 w 515"/>
              <a:gd name="T11" fmla="*/ 23 h 69"/>
              <a:gd name="T12" fmla="*/ 503 w 515"/>
              <a:gd name="T13" fmla="*/ 37 h 69"/>
              <a:gd name="T14" fmla="*/ 490 w 515"/>
              <a:gd name="T15" fmla="*/ 45 h 69"/>
              <a:gd name="T16" fmla="*/ 468 w 515"/>
              <a:gd name="T17" fmla="*/ 46 h 69"/>
              <a:gd name="T18" fmla="*/ 286 w 515"/>
              <a:gd name="T19" fmla="*/ 48 h 69"/>
              <a:gd name="T20" fmla="*/ 277 w 515"/>
              <a:gd name="T21" fmla="*/ 48 h 69"/>
              <a:gd name="T22" fmla="*/ 269 w 515"/>
              <a:gd name="T23" fmla="*/ 54 h 69"/>
              <a:gd name="T24" fmla="*/ 263 w 515"/>
              <a:gd name="T25" fmla="*/ 64 h 69"/>
              <a:gd name="T26" fmla="*/ 253 w 515"/>
              <a:gd name="T27" fmla="*/ 69 h 69"/>
              <a:gd name="T28" fmla="*/ 250 w 515"/>
              <a:gd name="T29" fmla="*/ 58 h 69"/>
              <a:gd name="T30" fmla="*/ 244 w 515"/>
              <a:gd name="T31" fmla="*/ 52 h 69"/>
              <a:gd name="T32" fmla="*/ 234 w 515"/>
              <a:gd name="T33" fmla="*/ 48 h 69"/>
              <a:gd name="T34" fmla="*/ 225 w 515"/>
              <a:gd name="T35" fmla="*/ 46 h 69"/>
              <a:gd name="T36" fmla="*/ 35 w 515"/>
              <a:gd name="T37" fmla="*/ 46 h 69"/>
              <a:gd name="T38" fmla="*/ 17 w 515"/>
              <a:gd name="T39" fmla="*/ 43 h 69"/>
              <a:gd name="T40" fmla="*/ 6 w 515"/>
              <a:gd name="T41" fmla="*/ 31 h 69"/>
              <a:gd name="T42" fmla="*/ 2 w 515"/>
              <a:gd name="T43" fmla="*/ 14 h 69"/>
              <a:gd name="T44" fmla="*/ 6 w 515"/>
              <a:gd name="T45" fmla="*/ 0 h 69"/>
              <a:gd name="T46" fmla="*/ 8 w 515"/>
              <a:gd name="T47" fmla="*/ 14 h 69"/>
              <a:gd name="T48" fmla="*/ 14 w 515"/>
              <a:gd name="T49" fmla="*/ 23 h 69"/>
              <a:gd name="T50" fmla="*/ 23 w 515"/>
              <a:gd name="T51" fmla="*/ 31 h 69"/>
              <a:gd name="T52" fmla="*/ 37 w 515"/>
              <a:gd name="T53" fmla="*/ 35 h 69"/>
              <a:gd name="T54" fmla="*/ 229 w 515"/>
              <a:gd name="T55" fmla="*/ 35 h 69"/>
              <a:gd name="T56" fmla="*/ 238 w 515"/>
              <a:gd name="T57" fmla="*/ 37 h 69"/>
              <a:gd name="T58" fmla="*/ 248 w 515"/>
              <a:gd name="T59" fmla="*/ 43 h 69"/>
              <a:gd name="T60" fmla="*/ 253 w 515"/>
              <a:gd name="T61" fmla="*/ 52 h 69"/>
              <a:gd name="T62" fmla="*/ 257 w 515"/>
              <a:gd name="T63" fmla="*/ 58 h 69"/>
              <a:gd name="T64" fmla="*/ 263 w 515"/>
              <a:gd name="T65" fmla="*/ 46 h 69"/>
              <a:gd name="T66" fmla="*/ 271 w 515"/>
              <a:gd name="T67" fmla="*/ 39 h 69"/>
              <a:gd name="T68" fmla="*/ 280 w 515"/>
              <a:gd name="T69" fmla="*/ 35 h 69"/>
              <a:gd name="T70" fmla="*/ 292 w 515"/>
              <a:gd name="T71" fmla="*/ 3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69"/>
              <a:gd name="T110" fmla="*/ 515 w 515"/>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69">
                <a:moveTo>
                  <a:pt x="478" y="35"/>
                </a:moveTo>
                <a:lnTo>
                  <a:pt x="486" y="33"/>
                </a:lnTo>
                <a:lnTo>
                  <a:pt x="492" y="31"/>
                </a:lnTo>
                <a:lnTo>
                  <a:pt x="497" y="29"/>
                </a:lnTo>
                <a:lnTo>
                  <a:pt x="501" y="23"/>
                </a:lnTo>
                <a:lnTo>
                  <a:pt x="505" y="20"/>
                </a:lnTo>
                <a:lnTo>
                  <a:pt x="507" y="14"/>
                </a:lnTo>
                <a:lnTo>
                  <a:pt x="509" y="8"/>
                </a:lnTo>
                <a:lnTo>
                  <a:pt x="509" y="0"/>
                </a:lnTo>
                <a:lnTo>
                  <a:pt x="515" y="0"/>
                </a:lnTo>
                <a:lnTo>
                  <a:pt x="513" y="14"/>
                </a:lnTo>
                <a:lnTo>
                  <a:pt x="511" y="23"/>
                </a:lnTo>
                <a:lnTo>
                  <a:pt x="509" y="31"/>
                </a:lnTo>
                <a:lnTo>
                  <a:pt x="503" y="37"/>
                </a:lnTo>
                <a:lnTo>
                  <a:pt x="497" y="43"/>
                </a:lnTo>
                <a:lnTo>
                  <a:pt x="490" y="45"/>
                </a:lnTo>
                <a:lnTo>
                  <a:pt x="480" y="46"/>
                </a:lnTo>
                <a:lnTo>
                  <a:pt x="468" y="46"/>
                </a:lnTo>
                <a:lnTo>
                  <a:pt x="290" y="46"/>
                </a:lnTo>
                <a:lnTo>
                  <a:pt x="286" y="48"/>
                </a:lnTo>
                <a:lnTo>
                  <a:pt x="280" y="48"/>
                </a:lnTo>
                <a:lnTo>
                  <a:pt x="277" y="48"/>
                </a:lnTo>
                <a:lnTo>
                  <a:pt x="273" y="52"/>
                </a:lnTo>
                <a:lnTo>
                  <a:pt x="269" y="54"/>
                </a:lnTo>
                <a:lnTo>
                  <a:pt x="265" y="58"/>
                </a:lnTo>
                <a:lnTo>
                  <a:pt x="263" y="64"/>
                </a:lnTo>
                <a:lnTo>
                  <a:pt x="261" y="69"/>
                </a:lnTo>
                <a:lnTo>
                  <a:pt x="253" y="69"/>
                </a:lnTo>
                <a:lnTo>
                  <a:pt x="253" y="64"/>
                </a:lnTo>
                <a:lnTo>
                  <a:pt x="250" y="58"/>
                </a:lnTo>
                <a:lnTo>
                  <a:pt x="248" y="54"/>
                </a:lnTo>
                <a:lnTo>
                  <a:pt x="244" y="52"/>
                </a:lnTo>
                <a:lnTo>
                  <a:pt x="238" y="48"/>
                </a:lnTo>
                <a:lnTo>
                  <a:pt x="234" y="48"/>
                </a:lnTo>
                <a:lnTo>
                  <a:pt x="229" y="48"/>
                </a:lnTo>
                <a:lnTo>
                  <a:pt x="225" y="46"/>
                </a:lnTo>
                <a:lnTo>
                  <a:pt x="46" y="46"/>
                </a:lnTo>
                <a:lnTo>
                  <a:pt x="35" y="46"/>
                </a:lnTo>
                <a:lnTo>
                  <a:pt x="25" y="45"/>
                </a:lnTo>
                <a:lnTo>
                  <a:pt x="17" y="43"/>
                </a:lnTo>
                <a:lnTo>
                  <a:pt x="12" y="37"/>
                </a:lnTo>
                <a:lnTo>
                  <a:pt x="6" y="31"/>
                </a:lnTo>
                <a:lnTo>
                  <a:pt x="4" y="23"/>
                </a:lnTo>
                <a:lnTo>
                  <a:pt x="2" y="14"/>
                </a:lnTo>
                <a:lnTo>
                  <a:pt x="0" y="0"/>
                </a:lnTo>
                <a:lnTo>
                  <a:pt x="6" y="0"/>
                </a:lnTo>
                <a:lnTo>
                  <a:pt x="6" y="8"/>
                </a:lnTo>
                <a:lnTo>
                  <a:pt x="8" y="14"/>
                </a:lnTo>
                <a:lnTo>
                  <a:pt x="10" y="20"/>
                </a:lnTo>
                <a:lnTo>
                  <a:pt x="14" y="23"/>
                </a:lnTo>
                <a:lnTo>
                  <a:pt x="17" y="29"/>
                </a:lnTo>
                <a:lnTo>
                  <a:pt x="23" y="31"/>
                </a:lnTo>
                <a:lnTo>
                  <a:pt x="29" y="33"/>
                </a:lnTo>
                <a:lnTo>
                  <a:pt x="37" y="35"/>
                </a:lnTo>
                <a:lnTo>
                  <a:pt x="223" y="35"/>
                </a:lnTo>
                <a:lnTo>
                  <a:pt x="229" y="35"/>
                </a:lnTo>
                <a:lnTo>
                  <a:pt x="234" y="35"/>
                </a:lnTo>
                <a:lnTo>
                  <a:pt x="238" y="37"/>
                </a:lnTo>
                <a:lnTo>
                  <a:pt x="244" y="39"/>
                </a:lnTo>
                <a:lnTo>
                  <a:pt x="248" y="43"/>
                </a:lnTo>
                <a:lnTo>
                  <a:pt x="252" y="46"/>
                </a:lnTo>
                <a:lnTo>
                  <a:pt x="253" y="52"/>
                </a:lnTo>
                <a:lnTo>
                  <a:pt x="257" y="58"/>
                </a:lnTo>
                <a:lnTo>
                  <a:pt x="261" y="52"/>
                </a:lnTo>
                <a:lnTo>
                  <a:pt x="263" y="46"/>
                </a:lnTo>
                <a:lnTo>
                  <a:pt x="267" y="43"/>
                </a:lnTo>
                <a:lnTo>
                  <a:pt x="271" y="39"/>
                </a:lnTo>
                <a:lnTo>
                  <a:pt x="277" y="37"/>
                </a:lnTo>
                <a:lnTo>
                  <a:pt x="280" y="35"/>
                </a:lnTo>
                <a:lnTo>
                  <a:pt x="286" y="35"/>
                </a:lnTo>
                <a:lnTo>
                  <a:pt x="292" y="35"/>
                </a:lnTo>
                <a:lnTo>
                  <a:pt x="478" y="35"/>
                </a:lnTo>
                <a:close/>
              </a:path>
            </a:pathLst>
          </a:custGeom>
          <a:solidFill>
            <a:schemeClr val="tx1"/>
          </a:solidFill>
          <a:ln w="9525">
            <a:solidFill>
              <a:schemeClr val="tx1"/>
            </a:solidFill>
            <a:round/>
            <a:headEnd/>
            <a:tailEnd/>
          </a:ln>
        </p:spPr>
        <p:txBody>
          <a:bodyPr/>
          <a:lstStyle/>
          <a:p>
            <a:pPr algn="ctr" eaLnBrk="0" hangingPunct="0">
              <a:lnSpc>
                <a:spcPct val="140000"/>
              </a:lnSpc>
            </a:pPr>
            <a:endParaRPr lang="en-SG">
              <a:solidFill>
                <a:srgbClr val="000000"/>
              </a:solidFill>
            </a:endParaRPr>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Components of Customer Expectations</a:t>
            </a:r>
          </a:p>
        </p:txBody>
      </p:sp>
      <p:graphicFrame>
        <p:nvGraphicFramePr>
          <p:cNvPr id="7" name="Diagram 6"/>
          <p:cNvGraphicFramePr/>
          <p:nvPr>
            <p:extLst>
              <p:ext uri="{D42A27DB-BD31-4B8C-83A1-F6EECF244321}">
                <p14:modId xmlns:p14="http://schemas.microsoft.com/office/powerpoint/2010/main" val="3690074364"/>
              </p:ext>
            </p:extLst>
          </p:nvPr>
        </p:nvGraphicFramePr>
        <p:xfrm>
          <a:off x="836612" y="17526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27013" y="228600"/>
            <a:ext cx="6400800" cy="838200"/>
          </a:xfrm>
        </p:spPr>
        <p:txBody>
          <a:bodyPr/>
          <a:lstStyle/>
          <a:p>
            <a:r>
              <a:rPr>
                <a:latin typeface="Helvetica"/>
                <a:ea typeface="Helvetica"/>
                <a:cs typeface="Helvetica"/>
              </a:rPr>
              <a:t>Purchase Decision</a:t>
            </a:r>
            <a:endParaRPr lang="en-SG">
              <a:latin typeface="Helvetica"/>
              <a:ea typeface="Helvetica"/>
              <a:cs typeface="Helvetica"/>
            </a:endParaRPr>
          </a:p>
        </p:txBody>
      </p:sp>
      <p:sp>
        <p:nvSpPr>
          <p:cNvPr id="39938" name="Text Placeholder 2"/>
          <p:cNvSpPr>
            <a:spLocks noGrp="1"/>
          </p:cNvSpPr>
          <p:nvPr>
            <p:ph type="body" sz="quarter" idx="10"/>
          </p:nvPr>
        </p:nvSpPr>
        <p:spPr>
          <a:xfrm>
            <a:off x="303213" y="1752600"/>
            <a:ext cx="9372600" cy="4800600"/>
          </a:xfrm>
        </p:spPr>
        <p:txBody>
          <a:bodyPr/>
          <a:lstStyle/>
          <a:p>
            <a:r>
              <a:rPr dirty="0">
                <a:latin typeface="Helvetica"/>
                <a:ea typeface="Helvetica"/>
                <a:cs typeface="Helvetica"/>
              </a:rPr>
              <a:t>Purchase Decision: Possible alternatives are compared and evaluated, whereby the best option is selected</a:t>
            </a:r>
          </a:p>
          <a:p>
            <a:pPr lvl="1"/>
            <a:r>
              <a:rPr dirty="0">
                <a:latin typeface="Helvetica"/>
                <a:cs typeface="Helvetica"/>
              </a:rPr>
              <a:t>Simple if </a:t>
            </a:r>
            <a:r>
              <a:rPr dirty="0" smtClean="0">
                <a:latin typeface="Helvetica"/>
                <a:cs typeface="Helvetica"/>
              </a:rPr>
              <a:t>perceived(suppose) </a:t>
            </a:r>
            <a:r>
              <a:rPr dirty="0">
                <a:latin typeface="Helvetica"/>
                <a:cs typeface="Helvetica"/>
              </a:rPr>
              <a:t>risks are low and alternatives are clear</a:t>
            </a:r>
          </a:p>
          <a:p>
            <a:pPr lvl="1"/>
            <a:r>
              <a:rPr dirty="0">
                <a:latin typeface="Helvetica"/>
                <a:cs typeface="Helvetica"/>
              </a:rPr>
              <a:t>Complex when trade-offs increase</a:t>
            </a:r>
          </a:p>
          <a:p>
            <a:r>
              <a:rPr dirty="0" smtClean="0">
                <a:latin typeface="Helvetica"/>
                <a:ea typeface="Helvetica"/>
                <a:cs typeface="Helvetica"/>
              </a:rPr>
              <a:t>Trade- offs </a:t>
            </a:r>
            <a:r>
              <a:rPr dirty="0">
                <a:latin typeface="Helvetica"/>
                <a:ea typeface="Helvetica"/>
                <a:cs typeface="Helvetica"/>
              </a:rPr>
              <a:t>are often </a:t>
            </a:r>
            <a:r>
              <a:rPr dirty="0" smtClean="0">
                <a:latin typeface="Helvetica"/>
                <a:ea typeface="Helvetica"/>
                <a:cs typeface="Helvetica"/>
              </a:rPr>
              <a:t>involved: </a:t>
            </a:r>
            <a:r>
              <a:rPr lang="en-US" sz="1600" b="0" dirty="0" smtClean="0"/>
              <a:t>“A balance </a:t>
            </a:r>
            <a:r>
              <a:rPr lang="en-US" sz="1600" b="0" dirty="0"/>
              <a:t>achieved between two desirable but incompatible </a:t>
            </a:r>
            <a:r>
              <a:rPr lang="en-US" sz="1600" b="0" dirty="0" smtClean="0"/>
              <a:t>features”; </a:t>
            </a:r>
            <a:r>
              <a:rPr lang="en-US" sz="1600" b="0" dirty="0"/>
              <a:t>a </a:t>
            </a:r>
            <a:r>
              <a:rPr lang="en-US" sz="1600" b="0" dirty="0" smtClean="0"/>
              <a:t>compromise. </a:t>
            </a:r>
          </a:p>
          <a:p>
            <a:r>
              <a:rPr sz="1600" dirty="0" smtClean="0">
                <a:latin typeface="Helvetica"/>
                <a:ea typeface="Helvetica"/>
                <a:cs typeface="Helvetica"/>
              </a:rPr>
              <a:t>After </a:t>
            </a:r>
            <a:r>
              <a:rPr sz="1600" dirty="0">
                <a:latin typeface="Helvetica"/>
                <a:ea typeface="Helvetica"/>
                <a:cs typeface="Helvetica"/>
              </a:rPr>
              <a:t>making a decision, the consumer moves into the service encounter stage</a:t>
            </a:r>
          </a:p>
          <a:p>
            <a:endParaRPr lang="en-SG" dirty="0">
              <a:latin typeface="Helvetica"/>
              <a:ea typeface="Helvetica"/>
              <a:cs typeface="Helvetica"/>
            </a:endParaRPr>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ChangeArrowheads="1"/>
          </p:cNvSpPr>
          <p:nvPr/>
        </p:nvSpPr>
        <p:spPr bwMode="auto">
          <a:xfrm>
            <a:off x="912813" y="2667000"/>
            <a:ext cx="8416925" cy="1984375"/>
          </a:xfrm>
          <a:prstGeom prst="rect">
            <a:avLst/>
          </a:prstGeom>
          <a:gradFill rotWithShape="1">
            <a:gsLst>
              <a:gs pos="0">
                <a:srgbClr val="F8F8F8">
                  <a:alpha val="79999"/>
                </a:srgbClr>
              </a:gs>
              <a:gs pos="100000">
                <a:srgbClr val="F4F4F4">
                  <a:alpha val="15999"/>
                </a:srgbClr>
              </a:gs>
            </a:gsLst>
            <a:lin ang="5400000" scaled="1"/>
          </a:gradFill>
          <a:ln w="9525" algn="ctr">
            <a:noFill/>
            <a:miter lim="800000"/>
            <a:headEnd/>
            <a:tailEnd/>
          </a:ln>
        </p:spPr>
        <p:txBody>
          <a:bodyPr lIns="92075" tIns="46038" rIns="92075" bIns="46038" anchor="ctr"/>
          <a:lstStyle/>
          <a:p>
            <a:pPr algn="ctr" eaLnBrk="0" hangingPunct="0">
              <a:lnSpc>
                <a:spcPct val="110000"/>
              </a:lnSpc>
            </a:pPr>
            <a:r>
              <a:rPr lang="en-US" sz="4400" b="1">
                <a:solidFill>
                  <a:srgbClr val="013C7D"/>
                </a:solidFill>
                <a:latin typeface="Helvetica"/>
                <a:ea typeface="Helvetica"/>
                <a:cs typeface="Helvetica"/>
              </a:rPr>
              <a:t>Service Encounter Stage</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title"/>
          </p:nvPr>
        </p:nvSpPr>
        <p:spPr>
          <a:xfrm>
            <a:off x="227013" y="228600"/>
            <a:ext cx="6400800" cy="838200"/>
          </a:xfrm>
        </p:spPr>
        <p:txBody>
          <a:bodyPr/>
          <a:lstStyle/>
          <a:p>
            <a:r>
              <a:rPr>
                <a:latin typeface="Helvetica"/>
                <a:ea typeface="Helvetica"/>
                <a:cs typeface="Helvetica"/>
              </a:rPr>
              <a:t>Service Encounter Stage - Overview</a:t>
            </a:r>
          </a:p>
        </p:txBody>
      </p:sp>
      <p:grpSp>
        <p:nvGrpSpPr>
          <p:cNvPr id="43010" name="Group 17"/>
          <p:cNvGrpSpPr>
            <a:grpSpLocks/>
          </p:cNvGrpSpPr>
          <p:nvPr/>
        </p:nvGrpSpPr>
        <p:grpSpPr bwMode="auto">
          <a:xfrm>
            <a:off x="531813" y="1524000"/>
            <a:ext cx="8831262" cy="4495800"/>
            <a:chOff x="335" y="1152"/>
            <a:chExt cx="5563" cy="2832"/>
          </a:xfrm>
        </p:grpSpPr>
        <p:sp>
          <p:nvSpPr>
            <p:cNvPr id="43012" name="Rectangle 2"/>
            <p:cNvSpPr>
              <a:spLocks noChangeArrowheads="1"/>
            </p:cNvSpPr>
            <p:nvPr/>
          </p:nvSpPr>
          <p:spPr bwMode="auto">
            <a:xfrm>
              <a:off x="335" y="1152"/>
              <a:ext cx="2164" cy="519"/>
            </a:xfrm>
            <a:prstGeom prst="rect">
              <a:avLst/>
            </a:prstGeom>
            <a:solidFill>
              <a:srgbClr val="00CCFF"/>
            </a:solidFill>
            <a:ln w="9525" algn="ctr">
              <a:noFill/>
              <a:miter lim="800000"/>
              <a:headEnd/>
              <a:tailEnd/>
            </a:ln>
          </p:spPr>
          <p:txBody>
            <a:bodyPr wrap="none" anchor="ctr"/>
            <a:lstStyle/>
            <a:p>
              <a:pPr algn="ctr" eaLnBrk="0" hangingPunct="0">
                <a:lnSpc>
                  <a:spcPct val="140000"/>
                </a:lnSpc>
              </a:pPr>
              <a:endParaRPr lang="en-SG"/>
            </a:p>
          </p:txBody>
        </p:sp>
        <p:sp>
          <p:nvSpPr>
            <p:cNvPr id="43013" name="Text Box 3"/>
            <p:cNvSpPr txBox="1">
              <a:spLocks noChangeArrowheads="1"/>
            </p:cNvSpPr>
            <p:nvPr/>
          </p:nvSpPr>
          <p:spPr bwMode="auto">
            <a:xfrm>
              <a:off x="490" y="1293"/>
              <a:ext cx="1854" cy="219"/>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a:solidFill>
                    <a:srgbClr val="000000"/>
                  </a:solidFill>
                  <a:latin typeface="Helvetica"/>
                  <a:ea typeface="Helvetica"/>
                  <a:cs typeface="Helvetica"/>
                </a:rPr>
                <a:t>Pre-purchase Stage</a:t>
              </a:r>
            </a:p>
          </p:txBody>
        </p:sp>
        <p:sp>
          <p:nvSpPr>
            <p:cNvPr id="43014" name="Rectangle 4"/>
            <p:cNvSpPr>
              <a:spLocks noChangeArrowheads="1"/>
            </p:cNvSpPr>
            <p:nvPr/>
          </p:nvSpPr>
          <p:spPr bwMode="auto">
            <a:xfrm>
              <a:off x="335" y="2237"/>
              <a:ext cx="2164" cy="518"/>
            </a:xfrm>
            <a:prstGeom prst="rect">
              <a:avLst/>
            </a:prstGeom>
            <a:solidFill>
              <a:srgbClr val="FF99CC"/>
            </a:solidFill>
            <a:ln w="57150" algn="ctr">
              <a:noFill/>
              <a:miter lim="800000"/>
              <a:headEnd/>
              <a:tailEnd/>
            </a:ln>
          </p:spPr>
          <p:txBody>
            <a:bodyPr wrap="none" anchor="ctr"/>
            <a:lstStyle/>
            <a:p>
              <a:pPr algn="ctr" eaLnBrk="0" hangingPunct="0">
                <a:lnSpc>
                  <a:spcPct val="140000"/>
                </a:lnSpc>
              </a:pPr>
              <a:endParaRPr lang="en-SG"/>
            </a:p>
          </p:txBody>
        </p:sp>
        <p:sp>
          <p:nvSpPr>
            <p:cNvPr id="43015" name="Text Box 5"/>
            <p:cNvSpPr txBox="1">
              <a:spLocks noChangeArrowheads="1"/>
            </p:cNvSpPr>
            <p:nvPr/>
          </p:nvSpPr>
          <p:spPr bwMode="auto">
            <a:xfrm>
              <a:off x="479" y="2304"/>
              <a:ext cx="1854" cy="219"/>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b="1">
                  <a:latin typeface="Helvetica"/>
                  <a:ea typeface="Helvetica"/>
                  <a:cs typeface="Helvetica"/>
                </a:rPr>
                <a:t>Service Encounter Stage</a:t>
              </a:r>
            </a:p>
          </p:txBody>
        </p:sp>
        <p:sp>
          <p:nvSpPr>
            <p:cNvPr id="43016" name="Rectangle 6"/>
            <p:cNvSpPr>
              <a:spLocks noChangeArrowheads="1"/>
            </p:cNvSpPr>
            <p:nvPr/>
          </p:nvSpPr>
          <p:spPr bwMode="auto">
            <a:xfrm>
              <a:off x="335" y="3321"/>
              <a:ext cx="2164" cy="519"/>
            </a:xfrm>
            <a:prstGeom prst="rect">
              <a:avLst/>
            </a:prstGeom>
            <a:solidFill>
              <a:srgbClr val="FFCC00">
                <a:alpha val="85097"/>
              </a:srgbClr>
            </a:solidFill>
            <a:ln w="9525" algn="ctr">
              <a:noFill/>
              <a:miter lim="800000"/>
              <a:headEnd/>
              <a:tailEnd/>
            </a:ln>
          </p:spPr>
          <p:txBody>
            <a:bodyPr wrap="none" anchor="ctr"/>
            <a:lstStyle/>
            <a:p>
              <a:pPr algn="ctr" eaLnBrk="0" hangingPunct="0">
                <a:lnSpc>
                  <a:spcPct val="140000"/>
                </a:lnSpc>
              </a:pPr>
              <a:endParaRPr lang="en-SG"/>
            </a:p>
          </p:txBody>
        </p:sp>
        <p:sp>
          <p:nvSpPr>
            <p:cNvPr id="43017" name="Text Box 7"/>
            <p:cNvSpPr txBox="1">
              <a:spLocks noChangeArrowheads="1"/>
            </p:cNvSpPr>
            <p:nvPr/>
          </p:nvSpPr>
          <p:spPr bwMode="auto">
            <a:xfrm>
              <a:off x="490" y="3463"/>
              <a:ext cx="1854" cy="218"/>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a:solidFill>
                    <a:srgbClr val="000000"/>
                  </a:solidFill>
                  <a:latin typeface="Helvetica"/>
                  <a:ea typeface="Helvetica"/>
                  <a:cs typeface="Helvetica"/>
                </a:rPr>
                <a:t>Post-encounter Stage</a:t>
              </a:r>
            </a:p>
          </p:txBody>
        </p:sp>
        <p:sp>
          <p:nvSpPr>
            <p:cNvPr id="43018" name="AutoShape 8"/>
            <p:cNvSpPr>
              <a:spLocks noChangeArrowheads="1"/>
            </p:cNvSpPr>
            <p:nvPr/>
          </p:nvSpPr>
          <p:spPr bwMode="auto">
            <a:xfrm>
              <a:off x="1211" y="1812"/>
              <a:ext cx="361" cy="330"/>
            </a:xfrm>
            <a:prstGeom prst="downArrow">
              <a:avLst>
                <a:gd name="adj1" fmla="val 50000"/>
                <a:gd name="adj2" fmla="val 25000"/>
              </a:avLst>
            </a:prstGeom>
            <a:solidFill>
              <a:srgbClr val="666699"/>
            </a:solidFill>
            <a:ln w="9525" algn="ctr">
              <a:noFill/>
              <a:miter lim="800000"/>
              <a:headEnd/>
              <a:tailEnd/>
            </a:ln>
          </p:spPr>
          <p:txBody>
            <a:bodyPr wrap="none" anchor="ctr"/>
            <a:lstStyle/>
            <a:p>
              <a:pPr algn="ctr" eaLnBrk="0" hangingPunct="0">
                <a:lnSpc>
                  <a:spcPct val="140000"/>
                </a:lnSpc>
              </a:pPr>
              <a:endParaRPr lang="en-SG"/>
            </a:p>
          </p:txBody>
        </p:sp>
        <p:sp>
          <p:nvSpPr>
            <p:cNvPr id="43019" name="Line 12"/>
            <p:cNvSpPr>
              <a:spLocks noChangeShapeType="1"/>
            </p:cNvSpPr>
            <p:nvPr/>
          </p:nvSpPr>
          <p:spPr bwMode="auto">
            <a:xfrm flipV="1">
              <a:off x="2499" y="1341"/>
              <a:ext cx="713" cy="896"/>
            </a:xfrm>
            <a:prstGeom prst="line">
              <a:avLst/>
            </a:prstGeom>
            <a:noFill/>
            <a:ln w="9525">
              <a:solidFill>
                <a:srgbClr val="0C0300"/>
              </a:solidFill>
              <a:round/>
              <a:headEnd/>
              <a:tailEnd/>
            </a:ln>
          </p:spPr>
          <p:txBody>
            <a:bodyPr/>
            <a:lstStyle/>
            <a:p>
              <a:endParaRPr lang="en-US"/>
            </a:p>
          </p:txBody>
        </p:sp>
        <p:sp>
          <p:nvSpPr>
            <p:cNvPr id="43020" name="Line 13"/>
            <p:cNvSpPr>
              <a:spLocks noChangeShapeType="1"/>
            </p:cNvSpPr>
            <p:nvPr/>
          </p:nvSpPr>
          <p:spPr bwMode="auto">
            <a:xfrm>
              <a:off x="2499" y="2755"/>
              <a:ext cx="716" cy="1229"/>
            </a:xfrm>
            <a:prstGeom prst="line">
              <a:avLst/>
            </a:prstGeom>
            <a:noFill/>
            <a:ln w="9525">
              <a:solidFill>
                <a:srgbClr val="0C0300"/>
              </a:solidFill>
              <a:round/>
              <a:headEnd/>
              <a:tailEnd/>
            </a:ln>
          </p:spPr>
          <p:txBody>
            <a:bodyPr/>
            <a:lstStyle/>
            <a:p>
              <a:endParaRPr lang="en-US"/>
            </a:p>
          </p:txBody>
        </p:sp>
        <p:sp>
          <p:nvSpPr>
            <p:cNvPr id="43021" name="Rectangle 14"/>
            <p:cNvSpPr>
              <a:spLocks noChangeArrowheads="1"/>
            </p:cNvSpPr>
            <p:nvPr/>
          </p:nvSpPr>
          <p:spPr bwMode="auto">
            <a:xfrm>
              <a:off x="3215" y="1344"/>
              <a:ext cx="2683" cy="2640"/>
            </a:xfrm>
            <a:prstGeom prst="rect">
              <a:avLst/>
            </a:prstGeom>
            <a:solidFill>
              <a:srgbClr val="FFC1E0">
                <a:alpha val="76077"/>
              </a:srgbClr>
            </a:solidFill>
            <a:ln w="9525">
              <a:noFill/>
              <a:miter lim="800000"/>
              <a:headEnd/>
              <a:tailEnd/>
            </a:ln>
          </p:spPr>
          <p:txBody>
            <a:bodyPr lIns="92075" tIns="46038" rIns="92075" bIns="46038"/>
            <a:lstStyle/>
            <a:p>
              <a:pPr marL="346075" indent="-346075" defTabSz="869950" eaLnBrk="0" hangingPunct="0">
                <a:spcBef>
                  <a:spcPct val="80000"/>
                </a:spcBef>
                <a:buClr>
                  <a:srgbClr val="FF6600"/>
                </a:buClr>
                <a:buFont typeface="Arial" charset="0"/>
                <a:buChar char="●"/>
                <a:tabLst>
                  <a:tab pos="1582738" algn="l"/>
                </a:tabLst>
              </a:pPr>
              <a:r>
                <a:rPr lang="en-US" sz="1800">
                  <a:latin typeface="Helvetica"/>
                  <a:ea typeface="Helvetica"/>
                  <a:cs typeface="Helvetica"/>
                </a:rPr>
                <a:t>Service encounters range from high- to low-contact</a:t>
              </a:r>
            </a:p>
            <a:p>
              <a:pPr marL="346075" indent="-346075" defTabSz="869950" eaLnBrk="0" hangingPunct="0">
                <a:spcBef>
                  <a:spcPct val="80000"/>
                </a:spcBef>
                <a:buClr>
                  <a:srgbClr val="FF6600"/>
                </a:buClr>
                <a:buFont typeface="Arial" charset="0"/>
                <a:buChar char="●"/>
                <a:tabLst>
                  <a:tab pos="1582738" algn="l"/>
                </a:tabLst>
              </a:pPr>
              <a:r>
                <a:rPr lang="en-US" sz="1800">
                  <a:latin typeface="Helvetica"/>
                  <a:ea typeface="Helvetica"/>
                  <a:cs typeface="Helvetica"/>
                </a:rPr>
                <a:t>Understanding the servuction system</a:t>
              </a:r>
            </a:p>
            <a:p>
              <a:pPr marL="346075" indent="-346075" defTabSz="869950" eaLnBrk="0" hangingPunct="0">
                <a:spcBef>
                  <a:spcPct val="80000"/>
                </a:spcBef>
                <a:buClr>
                  <a:srgbClr val="FF6600"/>
                </a:buClr>
                <a:buFont typeface="Arial" charset="0"/>
                <a:buChar char="●"/>
                <a:tabLst>
                  <a:tab pos="1582738" algn="l"/>
                </a:tabLst>
              </a:pPr>
              <a:r>
                <a:rPr lang="en-US" sz="1800">
                  <a:latin typeface="Helvetica"/>
                  <a:ea typeface="Helvetica"/>
                  <a:cs typeface="Helvetica"/>
                </a:rPr>
                <a:t>Theater as a metaphor for service delivery: An integrative perspective</a:t>
              </a:r>
            </a:p>
            <a:p>
              <a:pPr marL="741363" lvl="1" indent="-280988" defTabSz="869950" eaLnBrk="0" hangingPunct="0">
                <a:spcBef>
                  <a:spcPct val="80000"/>
                </a:spcBef>
                <a:buSzPct val="100000"/>
                <a:buFont typeface="Wingdings" pitchFamily="2" charset="2"/>
                <a:buChar char="è"/>
                <a:tabLst>
                  <a:tab pos="1582738" algn="l"/>
                </a:tabLst>
              </a:pPr>
              <a:r>
                <a:rPr lang="en-US" sz="1800">
                  <a:latin typeface="Helvetica"/>
                  <a:ea typeface="Helvetica"/>
                  <a:cs typeface="Helvetica"/>
                </a:rPr>
                <a:t>Service facilities</a:t>
              </a:r>
            </a:p>
            <a:p>
              <a:pPr marL="741363" lvl="1" indent="-280988" defTabSz="869950" eaLnBrk="0" hangingPunct="0">
                <a:spcBef>
                  <a:spcPct val="80000"/>
                </a:spcBef>
                <a:buSzPct val="100000"/>
                <a:buFont typeface="Wingdings" pitchFamily="2" charset="2"/>
                <a:buChar char="è"/>
                <a:tabLst>
                  <a:tab pos="1582738" algn="l"/>
                </a:tabLst>
              </a:pPr>
              <a:r>
                <a:rPr lang="en-US" sz="1800">
                  <a:latin typeface="Helvetica"/>
                  <a:ea typeface="Helvetica"/>
                  <a:cs typeface="Helvetica"/>
                </a:rPr>
                <a:t>Personnel</a:t>
              </a:r>
            </a:p>
            <a:p>
              <a:pPr marL="741363" lvl="1" indent="-280988" defTabSz="869950" eaLnBrk="0" hangingPunct="0">
                <a:spcBef>
                  <a:spcPct val="80000"/>
                </a:spcBef>
                <a:buSzPct val="100000"/>
                <a:buFont typeface="Wingdings" pitchFamily="2" charset="2"/>
                <a:buChar char="è"/>
                <a:tabLst>
                  <a:tab pos="1582738" algn="l"/>
                </a:tabLst>
              </a:pPr>
              <a:r>
                <a:rPr lang="en-US" sz="1800">
                  <a:latin typeface="Helvetica"/>
                  <a:ea typeface="Helvetica"/>
                  <a:cs typeface="Helvetica"/>
                </a:rPr>
                <a:t>Role and script theories</a:t>
              </a:r>
            </a:p>
          </p:txBody>
        </p:sp>
      </p:grpSp>
      <p:sp>
        <p:nvSpPr>
          <p:cNvPr id="43011" name="AutoShape 8"/>
          <p:cNvSpPr>
            <a:spLocks noChangeArrowheads="1"/>
          </p:cNvSpPr>
          <p:nvPr/>
        </p:nvSpPr>
        <p:spPr bwMode="auto">
          <a:xfrm>
            <a:off x="1903413" y="4267200"/>
            <a:ext cx="573087" cy="523875"/>
          </a:xfrm>
          <a:prstGeom prst="downArrow">
            <a:avLst>
              <a:gd name="adj1" fmla="val 50000"/>
              <a:gd name="adj2" fmla="val 25000"/>
            </a:avLst>
          </a:prstGeom>
          <a:solidFill>
            <a:srgbClr val="666699"/>
          </a:solidFill>
          <a:ln w="9525" algn="ctr">
            <a:noFill/>
            <a:miter lim="800000"/>
            <a:headEnd/>
            <a:tailEnd/>
          </a:ln>
        </p:spPr>
        <p:txBody>
          <a:bodyPr wrap="none" anchor="ctr"/>
          <a:lstStyle/>
          <a:p>
            <a:pPr algn="ctr" eaLnBrk="0" hangingPunct="0">
              <a:lnSpc>
                <a:spcPct val="140000"/>
              </a:lnSpc>
            </a:pPr>
            <a:endParaRPr lang="en-SG"/>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27013" y="228600"/>
            <a:ext cx="6400800" cy="838200"/>
          </a:xfrm>
        </p:spPr>
        <p:txBody>
          <a:bodyPr/>
          <a:lstStyle/>
          <a:p>
            <a:r>
              <a:rPr>
                <a:latin typeface="Helvetica"/>
                <a:ea typeface="Helvetica"/>
                <a:cs typeface="Helvetica"/>
              </a:rPr>
              <a:t>Service Encounter Stage</a:t>
            </a:r>
            <a:endParaRPr lang="en-SG">
              <a:latin typeface="Helvetica"/>
              <a:ea typeface="Helvetica"/>
              <a:cs typeface="Helvetica"/>
            </a:endParaRPr>
          </a:p>
        </p:txBody>
      </p:sp>
      <p:sp>
        <p:nvSpPr>
          <p:cNvPr id="45058" name="Text Placeholder 2"/>
          <p:cNvSpPr>
            <a:spLocks noGrp="1"/>
          </p:cNvSpPr>
          <p:nvPr>
            <p:ph type="body" sz="quarter" idx="10"/>
          </p:nvPr>
        </p:nvSpPr>
        <p:spPr/>
        <p:txBody>
          <a:bodyPr/>
          <a:lstStyle/>
          <a:p>
            <a:r>
              <a:rPr dirty="0">
                <a:latin typeface="Helvetica"/>
                <a:ea typeface="Helvetica"/>
                <a:cs typeface="Helvetica"/>
              </a:rPr>
              <a:t>Service encounter – a period of time during which a customer interacts directly with the service provider</a:t>
            </a:r>
            <a:endParaRPr lang="en-SG" dirty="0">
              <a:latin typeface="Helvetica"/>
              <a:ea typeface="Helvetica"/>
              <a:cs typeface="Helvetica"/>
            </a:endParaRPr>
          </a:p>
          <a:p>
            <a:pPr lvl="1"/>
            <a:r>
              <a:rPr dirty="0">
                <a:latin typeface="Helvetica"/>
                <a:cs typeface="Helvetica"/>
              </a:rPr>
              <a:t>Might be brief or extend over a period of </a:t>
            </a:r>
            <a:r>
              <a:rPr dirty="0" smtClean="0">
                <a:latin typeface="Helvetica"/>
                <a:cs typeface="Helvetica"/>
              </a:rPr>
              <a:t>time</a:t>
            </a:r>
            <a:endParaRPr dirty="0">
              <a:latin typeface="Helvetica"/>
              <a:cs typeface="Helvetica"/>
            </a:endParaRPr>
          </a:p>
          <a:p>
            <a:r>
              <a:rPr dirty="0">
                <a:latin typeface="Helvetica"/>
                <a:ea typeface="Helvetica"/>
                <a:cs typeface="Helvetica"/>
              </a:rPr>
              <a:t>Models and frameworks:</a:t>
            </a:r>
          </a:p>
          <a:p>
            <a:pPr lvl="1">
              <a:buFont typeface="Verdana" pitchFamily="34" charset="0"/>
              <a:buAutoNum type="arabicPeriod"/>
            </a:pPr>
            <a:r>
              <a:rPr dirty="0">
                <a:latin typeface="Helvetica"/>
                <a:cs typeface="Helvetica"/>
              </a:rPr>
              <a:t>“Moments of Truth” – importance of managing </a:t>
            </a:r>
            <a:r>
              <a:rPr dirty="0" err="1">
                <a:latin typeface="Helvetica"/>
                <a:cs typeface="Helvetica"/>
              </a:rPr>
              <a:t>touchpoints</a:t>
            </a:r>
            <a:endParaRPr dirty="0">
              <a:latin typeface="Helvetica"/>
              <a:cs typeface="Helvetica"/>
            </a:endParaRPr>
          </a:p>
          <a:p>
            <a:pPr lvl="1">
              <a:buFont typeface="Verdana" pitchFamily="34" charset="0"/>
              <a:buAutoNum type="arabicPeriod"/>
            </a:pPr>
            <a:r>
              <a:rPr dirty="0">
                <a:latin typeface="Helvetica"/>
                <a:cs typeface="Helvetica"/>
              </a:rPr>
              <a:t>High/low contact model – extent and nature of contact points</a:t>
            </a:r>
          </a:p>
          <a:p>
            <a:pPr lvl="1">
              <a:buFont typeface="Verdana" pitchFamily="34" charset="0"/>
              <a:buAutoNum type="arabicPeriod"/>
            </a:pPr>
            <a:r>
              <a:rPr dirty="0" err="1">
                <a:latin typeface="Helvetica"/>
                <a:cs typeface="Helvetica"/>
              </a:rPr>
              <a:t>Servuction</a:t>
            </a:r>
            <a:r>
              <a:rPr dirty="0">
                <a:latin typeface="Helvetica"/>
                <a:cs typeface="Helvetica"/>
              </a:rPr>
              <a:t> model – variations of interactions</a:t>
            </a:r>
          </a:p>
          <a:p>
            <a:pPr lvl="1">
              <a:buFont typeface="Verdana" pitchFamily="34" charset="0"/>
              <a:buAutoNum type="arabicPeriod"/>
            </a:pPr>
            <a:r>
              <a:rPr dirty="0">
                <a:latin typeface="Helvetica"/>
                <a:cs typeface="Helvetica"/>
              </a:rPr>
              <a:t>Theater metaphor </a:t>
            </a:r>
            <a:r>
              <a:rPr dirty="0" smtClean="0">
                <a:latin typeface="Helvetica"/>
                <a:cs typeface="Helvetica"/>
              </a:rPr>
              <a:t>(symbol) – </a:t>
            </a:r>
            <a:r>
              <a:rPr dirty="0">
                <a:latin typeface="Helvetica"/>
                <a:cs typeface="Helvetica"/>
              </a:rPr>
              <a:t>“staging” service performances</a:t>
            </a:r>
          </a:p>
          <a:p>
            <a:pPr lvl="1">
              <a:buFont typeface="Verdana" pitchFamily="34" charset="0"/>
              <a:buAutoNum type="arabicPeriod"/>
            </a:pPr>
            <a:endParaRPr dirty="0">
              <a:latin typeface="Helvetica"/>
              <a:cs typeface="Helvetica"/>
            </a:endParaRPr>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27013" y="228600"/>
            <a:ext cx="6400800" cy="838200"/>
          </a:xfrm>
        </p:spPr>
        <p:txBody>
          <a:bodyPr/>
          <a:lstStyle/>
          <a:p>
            <a:r>
              <a:rPr dirty="0">
                <a:latin typeface="Helvetica"/>
                <a:ea typeface="Helvetica"/>
                <a:cs typeface="Helvetica"/>
              </a:rPr>
              <a:t>Moments of Truth</a:t>
            </a:r>
            <a:endParaRPr lang="en-SG" dirty="0">
              <a:latin typeface="Helvetica"/>
              <a:ea typeface="Helvetica"/>
              <a:cs typeface="Helvetica"/>
            </a:endParaRPr>
          </a:p>
        </p:txBody>
      </p:sp>
      <p:sp>
        <p:nvSpPr>
          <p:cNvPr id="46082" name="Rounded Rectangle 3"/>
          <p:cNvSpPr>
            <a:spLocks noChangeArrowheads="1"/>
          </p:cNvSpPr>
          <p:nvPr/>
        </p:nvSpPr>
        <p:spPr bwMode="auto">
          <a:xfrm>
            <a:off x="760413" y="1905000"/>
            <a:ext cx="8229600" cy="3581400"/>
          </a:xfrm>
          <a:prstGeom prst="roundRect">
            <a:avLst>
              <a:gd name="adj" fmla="val 16667"/>
            </a:avLst>
          </a:prstGeom>
          <a:noFill/>
          <a:ln w="12700" algn="ctr">
            <a:noFill/>
            <a:round/>
            <a:headEnd/>
            <a:tailEnd/>
          </a:ln>
        </p:spPr>
        <p:txBody>
          <a:bodyPr/>
          <a:lstStyle/>
          <a:p>
            <a:pPr algn="ctr" eaLnBrk="0" hangingPunct="0">
              <a:lnSpc>
                <a:spcPct val="140000"/>
              </a:lnSpc>
            </a:pPr>
            <a:endParaRPr lang="en-SG"/>
          </a:p>
        </p:txBody>
      </p:sp>
      <p:sp>
        <p:nvSpPr>
          <p:cNvPr id="46083" name="TextBox 4"/>
          <p:cNvSpPr txBox="1">
            <a:spLocks noChangeArrowheads="1"/>
          </p:cNvSpPr>
          <p:nvPr/>
        </p:nvSpPr>
        <p:spPr bwMode="auto">
          <a:xfrm>
            <a:off x="379412" y="1447800"/>
            <a:ext cx="9220200" cy="4832092"/>
          </a:xfrm>
          <a:prstGeom prst="rect">
            <a:avLst/>
          </a:prstGeom>
          <a:noFill/>
          <a:ln w="9525">
            <a:noFill/>
            <a:miter lim="800000"/>
            <a:headEnd/>
            <a:tailEnd/>
          </a:ln>
        </p:spPr>
        <p:txBody>
          <a:bodyPr wrap="square">
            <a:spAutoFit/>
          </a:bodyPr>
          <a:lstStyle/>
          <a:p>
            <a:pPr algn="just" eaLnBrk="0" hangingPunct="0">
              <a:lnSpc>
                <a:spcPct val="140000"/>
              </a:lnSpc>
            </a:pPr>
            <a:r>
              <a:rPr lang="en-US" sz="2000" dirty="0" smtClean="0">
                <a:latin typeface="Helvetica"/>
                <a:ea typeface="Helvetica"/>
                <a:cs typeface="Helvetica"/>
              </a:rPr>
              <a:t>“We </a:t>
            </a:r>
            <a:r>
              <a:rPr lang="en-US" sz="2000" dirty="0">
                <a:latin typeface="Helvetica"/>
                <a:ea typeface="Helvetica"/>
                <a:cs typeface="Helvetica"/>
              </a:rPr>
              <a:t>could say that the perceived quality is realized at the moment of truth, when the service provider and the service customer confront one another in the </a:t>
            </a:r>
            <a:r>
              <a:rPr lang="en-US" sz="2000" dirty="0" smtClean="0">
                <a:latin typeface="Helvetica"/>
                <a:ea typeface="Helvetica"/>
                <a:cs typeface="Helvetica"/>
              </a:rPr>
              <a:t>arena(ground, stadium). </a:t>
            </a:r>
            <a:r>
              <a:rPr lang="en-US" sz="2000" dirty="0">
                <a:latin typeface="Helvetica"/>
                <a:ea typeface="Helvetica"/>
                <a:cs typeface="Helvetica"/>
              </a:rPr>
              <a:t>At that moment they are very much on their own… It is the skill, the motivation, and the tools employed by the firm’s representative and the expectations and behavior of the client which together will create the service delivery process</a:t>
            </a:r>
            <a:r>
              <a:rPr lang="en-US" sz="2000" dirty="0" smtClean="0">
                <a:latin typeface="Helvetica"/>
                <a:ea typeface="Helvetica"/>
                <a:cs typeface="Helvetica"/>
              </a:rPr>
              <a:t>.” </a:t>
            </a:r>
            <a:r>
              <a:rPr lang="en-US" sz="2000" b="1" dirty="0">
                <a:latin typeface="Helvetica"/>
                <a:ea typeface="Helvetica"/>
                <a:cs typeface="Helvetica"/>
              </a:rPr>
              <a:t>Richard </a:t>
            </a:r>
            <a:r>
              <a:rPr lang="en-US" sz="2000" b="1" dirty="0" err="1" smtClean="0">
                <a:latin typeface="Helvetica"/>
                <a:ea typeface="Helvetica"/>
                <a:cs typeface="Helvetica"/>
              </a:rPr>
              <a:t>Normann</a:t>
            </a:r>
            <a:endParaRPr lang="en-US" sz="2000" b="1" dirty="0" smtClean="0">
              <a:latin typeface="Helvetica"/>
              <a:ea typeface="Helvetica"/>
              <a:cs typeface="Helvetica"/>
            </a:endParaRPr>
          </a:p>
          <a:p>
            <a:pPr eaLnBrk="0" hangingPunct="0">
              <a:lnSpc>
                <a:spcPct val="140000"/>
              </a:lnSpc>
            </a:pPr>
            <a:endParaRPr lang="en-US" sz="2000" b="1" i="1" u="sng" dirty="0" smtClean="0">
              <a:solidFill>
                <a:srgbClr val="FF0000"/>
              </a:solidFill>
            </a:endParaRPr>
          </a:p>
          <a:p>
            <a:pPr eaLnBrk="0" hangingPunct="0">
              <a:lnSpc>
                <a:spcPct val="140000"/>
              </a:lnSpc>
            </a:pPr>
            <a:r>
              <a:rPr lang="en-US" sz="2000" b="1" i="1" u="sng" dirty="0" smtClean="0">
                <a:solidFill>
                  <a:srgbClr val="FF0000"/>
                </a:solidFill>
              </a:rPr>
              <a:t>Web Define</a:t>
            </a:r>
            <a:r>
              <a:rPr lang="en-US" sz="2000" dirty="0" smtClean="0">
                <a:solidFill>
                  <a:srgbClr val="FF0000"/>
                </a:solidFill>
              </a:rPr>
              <a:t>:</a:t>
            </a:r>
            <a:r>
              <a:rPr lang="en-US" sz="2000" dirty="0" smtClean="0"/>
              <a:t>  A </a:t>
            </a:r>
            <a:r>
              <a:rPr lang="en-US" sz="2000" dirty="0"/>
              <a:t>time when a person or thing is tested, a decision has to be made, or a crisis has to be faced.</a:t>
            </a:r>
            <a:endParaRPr lang="en-SG" sz="2000" b="1" dirty="0" smtClean="0">
              <a:latin typeface="Helvetica"/>
              <a:ea typeface="Helvetica"/>
              <a:cs typeface="Helvetica"/>
            </a:endParaRPr>
          </a:p>
          <a:p>
            <a:pPr eaLnBrk="0" hangingPunct="0">
              <a:lnSpc>
                <a:spcPct val="140000"/>
              </a:lnSpc>
            </a:pPr>
            <a:endParaRPr lang="en-SG" sz="2000" dirty="0" smtClean="0">
              <a:latin typeface="Helvetica"/>
              <a:ea typeface="Helvetica"/>
              <a:cs typeface="Helvetica"/>
            </a:endParaRPr>
          </a:p>
          <a:p>
            <a:pPr algn="ctr" eaLnBrk="0" hangingPunct="0">
              <a:lnSpc>
                <a:spcPct val="140000"/>
              </a:lnSpc>
            </a:pPr>
            <a:endParaRPr lang="en-SG" sz="2000" dirty="0">
              <a:latin typeface="Helvetica"/>
              <a:ea typeface="Helvetica"/>
              <a:cs typeface="Helvetica"/>
            </a:endParaRPr>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Moments of Truth :</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2" y="1600200"/>
            <a:ext cx="9363076" cy="499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58778"/>
      </p:ext>
    </p:extLst>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27013" y="228600"/>
            <a:ext cx="6400800" cy="838200"/>
          </a:xfrm>
        </p:spPr>
        <p:txBody>
          <a:bodyPr/>
          <a:lstStyle/>
          <a:p>
            <a:r>
              <a:rPr dirty="0">
                <a:latin typeface="Helvetica"/>
                <a:ea typeface="Helvetica"/>
                <a:cs typeface="Helvetica"/>
              </a:rPr>
              <a:t>Distinctions between High-Contact and Low-Contact Services</a:t>
            </a:r>
          </a:p>
        </p:txBody>
      </p:sp>
      <p:sp>
        <p:nvSpPr>
          <p:cNvPr id="92163" name="Rectangle 3"/>
          <p:cNvSpPr>
            <a:spLocks noGrp="1" noChangeArrowheads="1"/>
          </p:cNvSpPr>
          <p:nvPr>
            <p:ph type="body" sz="quarter" idx="10"/>
          </p:nvPr>
        </p:nvSpPr>
        <p:spPr>
          <a:xfrm>
            <a:off x="303212" y="1981200"/>
            <a:ext cx="9372600" cy="4800600"/>
          </a:xfrm>
        </p:spPr>
        <p:txBody>
          <a:bodyPr numCol="2"/>
          <a:lstStyle/>
          <a:p>
            <a:pPr>
              <a:defRPr/>
            </a:pPr>
            <a:r>
              <a:rPr/>
              <a:t>High-Contact Services</a:t>
            </a:r>
          </a:p>
          <a:p>
            <a:pPr lvl="1">
              <a:spcBef>
                <a:spcPts val="600"/>
              </a:spcBef>
              <a:defRPr/>
            </a:pPr>
            <a:r>
              <a:rPr/>
              <a:t>Customers visit service facility and remain throughout service delivery</a:t>
            </a:r>
          </a:p>
          <a:p>
            <a:pPr lvl="1">
              <a:spcBef>
                <a:spcPts val="600"/>
              </a:spcBef>
              <a:defRPr/>
            </a:pPr>
            <a:r>
              <a:rPr/>
              <a:t>Active </a:t>
            </a:r>
            <a:r>
              <a:t>contact</a:t>
            </a:r>
            <a:endParaRPr/>
          </a:p>
          <a:p>
            <a:pPr lvl="1">
              <a:spcBef>
                <a:spcPts val="600"/>
              </a:spcBef>
              <a:defRPr/>
            </a:pPr>
            <a:r>
              <a:rPr/>
              <a:t>Includes most people-processing </a:t>
            </a:r>
            <a:r>
              <a:t>services</a:t>
            </a:r>
          </a:p>
          <a:p>
            <a:pPr>
              <a:spcBef>
                <a:spcPts val="1800"/>
              </a:spcBef>
              <a:defRPr/>
            </a:pPr>
            <a:endParaRPr/>
          </a:p>
          <a:p>
            <a:pPr>
              <a:spcBef>
                <a:spcPts val="1800"/>
              </a:spcBef>
              <a:defRPr/>
            </a:pPr>
            <a:endParaRPr/>
          </a:p>
          <a:p>
            <a:pPr>
              <a:spcBef>
                <a:spcPts val="1800"/>
              </a:spcBef>
              <a:defRPr/>
            </a:pPr>
            <a:endParaRPr/>
          </a:p>
          <a:p>
            <a:pPr>
              <a:spcBef>
                <a:spcPts val="1800"/>
              </a:spcBef>
              <a:defRPr/>
            </a:pPr>
            <a:r>
              <a:t>Low-Contact Services</a:t>
            </a:r>
          </a:p>
          <a:p>
            <a:pPr lvl="1">
              <a:spcBef>
                <a:spcPts val="600"/>
              </a:spcBef>
              <a:defRPr/>
            </a:pPr>
            <a:r>
              <a:t>Little </a:t>
            </a:r>
            <a:r>
              <a:rPr/>
              <a:t>or no physical </a:t>
            </a:r>
            <a:r>
              <a:t>contact</a:t>
            </a:r>
            <a:endParaRPr/>
          </a:p>
          <a:p>
            <a:pPr lvl="1">
              <a:spcBef>
                <a:spcPts val="600"/>
              </a:spcBef>
              <a:defRPr/>
            </a:pPr>
            <a:r>
              <a:rPr/>
              <a:t>Contact usually at arm’s length through electronic or physical distribution channels</a:t>
            </a:r>
          </a:p>
          <a:p>
            <a:pPr lvl="1">
              <a:spcBef>
                <a:spcPts val="600"/>
              </a:spcBef>
              <a:defRPr/>
            </a:pPr>
            <a:r>
              <a:t>Facilitated by new technologies</a:t>
            </a:r>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Service Encounters Range from </a:t>
            </a:r>
            <a:br>
              <a:rPr>
                <a:latin typeface="Helvetica"/>
                <a:ea typeface="Helvetica"/>
                <a:cs typeface="Helvetica"/>
              </a:rPr>
            </a:br>
            <a:r>
              <a:rPr>
                <a:latin typeface="Helvetica"/>
                <a:ea typeface="Helvetica"/>
                <a:cs typeface="Helvetica"/>
              </a:rPr>
              <a:t>High-Contact to Low-Contact </a:t>
            </a:r>
            <a:endParaRPr sz="2000" b="0">
              <a:latin typeface="Helvetica"/>
              <a:ea typeface="Helvetica"/>
              <a:cs typeface="Helvetica"/>
            </a:endParaRPr>
          </a:p>
        </p:txBody>
      </p:sp>
      <p:grpSp>
        <p:nvGrpSpPr>
          <p:cNvPr id="47106" name="Group 7"/>
          <p:cNvGrpSpPr>
            <a:grpSpLocks/>
          </p:cNvGrpSpPr>
          <p:nvPr/>
        </p:nvGrpSpPr>
        <p:grpSpPr bwMode="auto">
          <a:xfrm>
            <a:off x="150813" y="1295400"/>
            <a:ext cx="9525000" cy="5181600"/>
            <a:chOff x="239" y="891"/>
            <a:chExt cx="5808" cy="2901"/>
          </a:xfrm>
        </p:grpSpPr>
        <p:pic>
          <p:nvPicPr>
            <p:cNvPr id="47107" name="Picture 5" descr="PPT32"/>
            <p:cNvPicPr>
              <a:picLocks noChangeAspect="1" noChangeArrowheads="1"/>
            </p:cNvPicPr>
            <p:nvPr/>
          </p:nvPicPr>
          <p:blipFill>
            <a:blip r:embed="rId3"/>
            <a:srcRect/>
            <a:stretch>
              <a:fillRect/>
            </a:stretch>
          </p:blipFill>
          <p:spPr bwMode="auto">
            <a:xfrm>
              <a:off x="239" y="891"/>
              <a:ext cx="5808" cy="2901"/>
            </a:xfrm>
            <a:prstGeom prst="rect">
              <a:avLst/>
            </a:prstGeom>
            <a:noFill/>
            <a:ln w="12700">
              <a:noFill/>
              <a:miter lim="800000"/>
              <a:headEnd/>
              <a:tailEnd/>
            </a:ln>
          </p:spPr>
        </p:pic>
        <p:sp>
          <p:nvSpPr>
            <p:cNvPr id="47108" name="Rectangle 6"/>
            <p:cNvSpPr>
              <a:spLocks noChangeArrowheads="1"/>
            </p:cNvSpPr>
            <p:nvPr/>
          </p:nvSpPr>
          <p:spPr bwMode="auto">
            <a:xfrm>
              <a:off x="4223" y="3408"/>
              <a:ext cx="1632" cy="336"/>
            </a:xfrm>
            <a:prstGeom prst="rect">
              <a:avLst/>
            </a:prstGeom>
            <a:solidFill>
              <a:schemeClr val="bg1"/>
            </a:solidFill>
            <a:ln w="12700">
              <a:noFill/>
              <a:miter lim="800000"/>
              <a:headEnd/>
              <a:tailEnd/>
            </a:ln>
          </p:spPr>
          <p:txBody>
            <a:bodyPr wrap="none" anchor="ctr"/>
            <a:lstStyle/>
            <a:p>
              <a:pPr algn="ctr" eaLnBrk="0" hangingPunct="0">
                <a:lnSpc>
                  <a:spcPct val="140000"/>
                </a:lnSpc>
              </a:pPr>
              <a:endParaRPr lang="en-SG"/>
            </a:p>
          </p:txBody>
        </p:sp>
      </p:gr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 Consumer Behavior</a:t>
            </a:r>
            <a:endParaRPr lang="en-US" dirty="0"/>
          </a:p>
        </p:txBody>
      </p:sp>
      <p:sp>
        <p:nvSpPr>
          <p:cNvPr id="3" name="Text Placeholder 2"/>
          <p:cNvSpPr>
            <a:spLocks noGrp="1"/>
          </p:cNvSpPr>
          <p:nvPr>
            <p:ph type="body" sz="quarter" idx="10"/>
          </p:nvPr>
        </p:nvSpPr>
        <p:spPr/>
        <p:txBody>
          <a:bodyPr/>
          <a:lstStyle/>
          <a:p>
            <a:r>
              <a:rPr lang="en-US" sz="2800" dirty="0" smtClean="0"/>
              <a:t>Consumer Behavior : </a:t>
            </a:r>
          </a:p>
          <a:p>
            <a:pPr marL="0" indent="0">
              <a:buNone/>
            </a:pPr>
            <a:r>
              <a:rPr lang="en-US" b="0" dirty="0"/>
              <a:t>Consumer behavior is the study of individuals, groups, or organizations and the processes they use to select, secure, and dispose of products, services, experiences, or ideas to satisfy needs and the impacts that these processes have on the consumer and </a:t>
            </a:r>
            <a:r>
              <a:rPr lang="en-US" b="0" dirty="0" smtClean="0"/>
              <a:t>society.</a:t>
            </a:r>
            <a:endParaRPr lang="en-US" dirty="0"/>
          </a:p>
        </p:txBody>
      </p:sp>
    </p:spTree>
    <p:extLst>
      <p:ext uri="{BB962C8B-B14F-4D97-AF65-F5344CB8AC3E}">
        <p14:creationId xmlns:p14="http://schemas.microsoft.com/office/powerpoint/2010/main" val="1464420782"/>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The Servuction System:</a:t>
            </a:r>
            <a:br>
              <a:rPr>
                <a:latin typeface="Helvetica"/>
                <a:ea typeface="Helvetica"/>
                <a:cs typeface="Helvetica"/>
              </a:rPr>
            </a:br>
            <a:r>
              <a:rPr>
                <a:latin typeface="Helvetica"/>
                <a:ea typeface="Helvetica"/>
                <a:cs typeface="Helvetica"/>
              </a:rPr>
              <a:t>Service Production and Delivery</a:t>
            </a:r>
          </a:p>
        </p:txBody>
      </p:sp>
      <p:sp>
        <p:nvSpPr>
          <p:cNvPr id="53250" name="Rectangle 3"/>
          <p:cNvSpPr>
            <a:spLocks noGrp="1" noChangeArrowheads="1"/>
          </p:cNvSpPr>
          <p:nvPr>
            <p:ph type="body" sz="quarter" idx="10"/>
          </p:nvPr>
        </p:nvSpPr>
        <p:spPr>
          <a:xfrm>
            <a:off x="379413" y="1600200"/>
            <a:ext cx="8534400" cy="4800600"/>
          </a:xfrm>
        </p:spPr>
        <p:txBody>
          <a:bodyPr/>
          <a:lstStyle/>
          <a:p>
            <a:pPr marL="338138" indent="-338138">
              <a:lnSpc>
                <a:spcPct val="80000"/>
              </a:lnSpc>
              <a:tabLst>
                <a:tab pos="803275" algn="l"/>
              </a:tabLst>
            </a:pPr>
            <a:r>
              <a:rPr sz="2200" dirty="0" err="1">
                <a:latin typeface="Helvetica"/>
                <a:ea typeface="Helvetica"/>
                <a:cs typeface="Helvetica"/>
              </a:rPr>
              <a:t>Servuction</a:t>
            </a:r>
            <a:r>
              <a:rPr sz="2200" dirty="0">
                <a:latin typeface="Helvetica"/>
                <a:ea typeface="Helvetica"/>
                <a:cs typeface="Helvetica"/>
              </a:rPr>
              <a:t> System: visible front stage and invisible backstage</a:t>
            </a:r>
          </a:p>
          <a:p>
            <a:pPr marL="338138" indent="-338138">
              <a:lnSpc>
                <a:spcPct val="80000"/>
              </a:lnSpc>
              <a:tabLst>
                <a:tab pos="803275" algn="l"/>
              </a:tabLst>
            </a:pPr>
            <a:r>
              <a:rPr sz="2200" dirty="0">
                <a:latin typeface="Helvetica"/>
                <a:ea typeface="Helvetica"/>
                <a:cs typeface="Helvetica"/>
              </a:rPr>
              <a:t>Service Operations</a:t>
            </a:r>
          </a:p>
          <a:p>
            <a:pPr marL="741363" lvl="1" indent="-277813">
              <a:tabLst>
                <a:tab pos="803275" algn="l"/>
              </a:tabLst>
            </a:pPr>
            <a:r>
              <a:rPr sz="1800" dirty="0">
                <a:latin typeface="Helvetica"/>
                <a:cs typeface="Helvetica"/>
              </a:rPr>
              <a:t>Technical core where inputs are processed and service elements created  </a:t>
            </a:r>
          </a:p>
          <a:p>
            <a:pPr marL="741363" lvl="1" indent="-277813">
              <a:tabLst>
                <a:tab pos="803275" algn="l"/>
              </a:tabLst>
            </a:pPr>
            <a:r>
              <a:rPr sz="1800" dirty="0">
                <a:latin typeface="Helvetica"/>
                <a:cs typeface="Helvetica"/>
              </a:rPr>
              <a:t>Contact people</a:t>
            </a:r>
          </a:p>
          <a:p>
            <a:pPr marL="741363" lvl="1" indent="-277813">
              <a:tabLst>
                <a:tab pos="803275" algn="l"/>
              </a:tabLst>
            </a:pPr>
            <a:r>
              <a:rPr sz="1800" dirty="0">
                <a:latin typeface="Helvetica"/>
                <a:cs typeface="Helvetica"/>
              </a:rPr>
              <a:t>Inanimate environment</a:t>
            </a:r>
          </a:p>
          <a:p>
            <a:pPr marL="338138" indent="-338138">
              <a:lnSpc>
                <a:spcPct val="80000"/>
              </a:lnSpc>
              <a:tabLst>
                <a:tab pos="803275" algn="l"/>
              </a:tabLst>
            </a:pPr>
            <a:r>
              <a:rPr sz="2200" dirty="0">
                <a:latin typeface="Helvetica"/>
                <a:ea typeface="Helvetica"/>
                <a:cs typeface="Helvetica"/>
              </a:rPr>
              <a:t>Service Delivery</a:t>
            </a:r>
          </a:p>
          <a:p>
            <a:pPr marL="741363" lvl="1" indent="-277813">
              <a:tabLst>
                <a:tab pos="803275" algn="l"/>
              </a:tabLst>
            </a:pPr>
            <a:r>
              <a:rPr sz="1800" dirty="0">
                <a:latin typeface="Helvetica"/>
                <a:cs typeface="Helvetica"/>
              </a:rPr>
              <a:t>Where “final assembly” of service elements takes place and service is delivered</a:t>
            </a:r>
          </a:p>
          <a:p>
            <a:pPr marL="741363" lvl="1" indent="-277813">
              <a:tabLst>
                <a:tab pos="803275" algn="l"/>
              </a:tabLst>
            </a:pPr>
            <a:r>
              <a:rPr sz="1800" dirty="0">
                <a:latin typeface="Helvetica"/>
                <a:cs typeface="Helvetica"/>
              </a:rPr>
              <a:t>Includes customer interactions with operations and other customers</a:t>
            </a:r>
          </a:p>
          <a:p>
            <a:pPr marL="741363" lvl="1" indent="-277813">
              <a:lnSpc>
                <a:spcPct val="85000"/>
              </a:lnSpc>
              <a:spcBef>
                <a:spcPct val="20000"/>
              </a:spcBef>
              <a:tabLst>
                <a:tab pos="803275" algn="l"/>
              </a:tabLst>
            </a:pPr>
            <a:endParaRPr sz="1800" dirty="0">
              <a:latin typeface="Helvetica"/>
              <a:cs typeface="Helvetica"/>
            </a:endParaRPr>
          </a:p>
          <a:p>
            <a:pPr marL="338138" indent="-338138">
              <a:lnSpc>
                <a:spcPct val="85000"/>
              </a:lnSpc>
              <a:buFont typeface="Arial" charset="0"/>
              <a:buNone/>
              <a:tabLst>
                <a:tab pos="803275" algn="l"/>
              </a:tabLst>
            </a:pPr>
            <a:endParaRPr sz="2000" dirty="0">
              <a:latin typeface="Helvetica"/>
              <a:ea typeface="Helvetica"/>
              <a:cs typeface="Helvetica"/>
            </a:endParaRPr>
          </a:p>
        </p:txBody>
      </p:sp>
    </p:spTree>
    <p:extLst>
      <p:ext uri="{BB962C8B-B14F-4D97-AF65-F5344CB8AC3E}">
        <p14:creationId xmlns:p14="http://schemas.microsoft.com/office/powerpoint/2010/main" val="95664148"/>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The Servuction System </a:t>
            </a:r>
            <a:endParaRPr sz="1800" b="0">
              <a:latin typeface="Helvetica"/>
              <a:ea typeface="Helvetica"/>
              <a:cs typeface="Helvetica"/>
            </a:endParaRPr>
          </a:p>
        </p:txBody>
      </p:sp>
      <p:grpSp>
        <p:nvGrpSpPr>
          <p:cNvPr id="51202" name="Group 3"/>
          <p:cNvGrpSpPr>
            <a:grpSpLocks/>
          </p:cNvGrpSpPr>
          <p:nvPr/>
        </p:nvGrpSpPr>
        <p:grpSpPr bwMode="auto">
          <a:xfrm>
            <a:off x="836613" y="1981200"/>
            <a:ext cx="8382000" cy="3657600"/>
            <a:chOff x="287" y="1056"/>
            <a:chExt cx="5664" cy="2688"/>
          </a:xfrm>
        </p:grpSpPr>
        <p:pic>
          <p:nvPicPr>
            <p:cNvPr id="51204" name="Picture 4" descr="PPT36"/>
            <p:cNvPicPr>
              <a:picLocks noChangeAspect="1" noChangeArrowheads="1"/>
            </p:cNvPicPr>
            <p:nvPr/>
          </p:nvPicPr>
          <p:blipFill>
            <a:blip r:embed="rId3"/>
            <a:srcRect/>
            <a:stretch>
              <a:fillRect/>
            </a:stretch>
          </p:blipFill>
          <p:spPr bwMode="auto">
            <a:xfrm>
              <a:off x="335" y="1056"/>
              <a:ext cx="5616" cy="2662"/>
            </a:xfrm>
            <a:prstGeom prst="rect">
              <a:avLst/>
            </a:prstGeom>
            <a:noFill/>
            <a:ln w="12700">
              <a:noFill/>
              <a:miter lim="800000"/>
              <a:headEnd/>
              <a:tailEnd/>
            </a:ln>
          </p:spPr>
        </p:pic>
        <p:sp>
          <p:nvSpPr>
            <p:cNvPr id="51205" name="Rectangle 5"/>
            <p:cNvSpPr>
              <a:spLocks noChangeArrowheads="1"/>
            </p:cNvSpPr>
            <p:nvPr/>
          </p:nvSpPr>
          <p:spPr bwMode="auto">
            <a:xfrm>
              <a:off x="287" y="3504"/>
              <a:ext cx="1152" cy="240"/>
            </a:xfrm>
            <a:prstGeom prst="rect">
              <a:avLst/>
            </a:prstGeom>
            <a:solidFill>
              <a:schemeClr val="bg1"/>
            </a:solidFill>
            <a:ln w="12700">
              <a:noFill/>
              <a:miter lim="800000"/>
              <a:headEnd/>
              <a:tailEnd/>
            </a:ln>
          </p:spPr>
          <p:txBody>
            <a:bodyPr wrap="none" anchor="ctr"/>
            <a:lstStyle/>
            <a:p>
              <a:pPr algn="ctr" eaLnBrk="0" hangingPunct="0">
                <a:lnSpc>
                  <a:spcPct val="140000"/>
                </a:lnSpc>
              </a:pPr>
              <a:endParaRPr lang="en-SG"/>
            </a:p>
          </p:txBody>
        </p:sp>
      </p:grpSp>
      <p:sp>
        <p:nvSpPr>
          <p:cNvPr id="7" name="Text Box 12"/>
          <p:cNvSpPr txBox="1">
            <a:spLocks noChangeArrowheads="1"/>
          </p:cNvSpPr>
          <p:nvPr/>
        </p:nvSpPr>
        <p:spPr bwMode="auto">
          <a:xfrm>
            <a:off x="76200" y="6249988"/>
            <a:ext cx="9448800" cy="276225"/>
          </a:xfrm>
          <a:prstGeom prst="rect">
            <a:avLst/>
          </a:prstGeom>
          <a:noFill/>
          <a:ln w="9525" algn="ctr">
            <a:noFill/>
            <a:miter lim="800000"/>
            <a:headEnd/>
            <a:tailEnd/>
          </a:ln>
          <a:effectLst/>
        </p:spPr>
        <p:txBody>
          <a:bodyPr>
            <a:spAutoFit/>
          </a:bodyPr>
          <a:lstStyle/>
          <a:p>
            <a:pPr eaLnBrk="0" hangingPunct="0">
              <a:defRPr/>
            </a:pPr>
            <a:r>
              <a:rPr lang="en-US" dirty="0">
                <a:solidFill>
                  <a:schemeClr val="bg1">
                    <a:lumMod val="50000"/>
                  </a:schemeClr>
                </a:solidFill>
                <a:latin typeface="Helvetica" pitchFamily="34" charset="0"/>
                <a:cs typeface="Helvetica" pitchFamily="34" charset="0"/>
              </a:rPr>
              <a:t>Source: Adapted and expanded from an original concept by Eric </a:t>
            </a:r>
            <a:r>
              <a:rPr lang="en-US" dirty="0" err="1">
                <a:solidFill>
                  <a:schemeClr val="bg1">
                    <a:lumMod val="50000"/>
                  </a:schemeClr>
                </a:solidFill>
                <a:latin typeface="Helvetica" pitchFamily="34" charset="0"/>
                <a:cs typeface="Helvetica" pitchFamily="34" charset="0"/>
              </a:rPr>
              <a:t>Langeard</a:t>
            </a:r>
            <a:r>
              <a:rPr lang="en-US" dirty="0">
                <a:solidFill>
                  <a:schemeClr val="bg1">
                    <a:lumMod val="50000"/>
                  </a:schemeClr>
                </a:solidFill>
                <a:latin typeface="Helvetica" pitchFamily="34" charset="0"/>
                <a:cs typeface="Helvetica" pitchFamily="34" charset="0"/>
              </a:rPr>
              <a:t> and Pierre </a:t>
            </a:r>
            <a:r>
              <a:rPr lang="en-US" dirty="0" err="1">
                <a:solidFill>
                  <a:schemeClr val="bg1">
                    <a:lumMod val="50000"/>
                  </a:schemeClr>
                </a:solidFill>
                <a:latin typeface="Helvetica" pitchFamily="34" charset="0"/>
                <a:cs typeface="Helvetica" pitchFamily="34" charset="0"/>
              </a:rPr>
              <a:t>Eiglier</a:t>
            </a:r>
            <a:endParaRPr lang="en-US" dirty="0">
              <a:solidFill>
                <a:schemeClr val="bg1">
                  <a:lumMod val="50000"/>
                </a:schemeClr>
              </a:solidFill>
              <a:latin typeface="Helvetica" pitchFamily="34" charset="0"/>
              <a:cs typeface="Helvetica" pitchFamily="34" charset="0"/>
            </a:endParaRPr>
          </a:p>
        </p:txBody>
      </p:sp>
    </p:spTree>
    <p:extLst>
      <p:ext uri="{BB962C8B-B14F-4D97-AF65-F5344CB8AC3E}">
        <p14:creationId xmlns:p14="http://schemas.microsoft.com/office/powerpoint/2010/main" val="1044933469"/>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27013" y="228600"/>
            <a:ext cx="6400800" cy="838200"/>
          </a:xfrm>
        </p:spPr>
        <p:txBody>
          <a:bodyPr/>
          <a:lstStyle/>
          <a:p>
            <a:r>
              <a:rPr dirty="0" smtClean="0">
                <a:latin typeface="Helvetica"/>
                <a:ea typeface="Helvetica"/>
                <a:cs typeface="Helvetica"/>
              </a:rPr>
              <a:t>Theater(Hall) </a:t>
            </a:r>
            <a:r>
              <a:rPr dirty="0">
                <a:latin typeface="Helvetica"/>
                <a:ea typeface="Helvetica"/>
                <a:cs typeface="Helvetica"/>
              </a:rPr>
              <a:t>as a </a:t>
            </a:r>
            <a:r>
              <a:rPr dirty="0" smtClean="0">
                <a:latin typeface="Helvetica"/>
                <a:ea typeface="Helvetica"/>
                <a:cs typeface="Helvetica"/>
              </a:rPr>
              <a:t>Metaphor(symbol) for Service </a:t>
            </a:r>
            <a:r>
              <a:rPr dirty="0">
                <a:latin typeface="Helvetica"/>
                <a:ea typeface="Helvetica"/>
                <a:cs typeface="Helvetica"/>
              </a:rPr>
              <a:t>Delivery</a:t>
            </a:r>
          </a:p>
        </p:txBody>
      </p:sp>
      <p:grpSp>
        <p:nvGrpSpPr>
          <p:cNvPr id="8" name="Group 7"/>
          <p:cNvGrpSpPr/>
          <p:nvPr/>
        </p:nvGrpSpPr>
        <p:grpSpPr>
          <a:xfrm>
            <a:off x="4341812" y="2057400"/>
            <a:ext cx="5105400" cy="2486055"/>
            <a:chOff x="760412" y="1905000"/>
            <a:chExt cx="8229600" cy="2187456"/>
          </a:xfrm>
          <a:noFill/>
        </p:grpSpPr>
        <p:sp>
          <p:nvSpPr>
            <p:cNvPr id="5" name="Rounded Rectangle 4"/>
            <p:cNvSpPr/>
            <p:nvPr/>
          </p:nvSpPr>
          <p:spPr bwMode="auto">
            <a:xfrm>
              <a:off x="760412" y="1905000"/>
              <a:ext cx="8229600" cy="1981200"/>
            </a:xfrm>
            <a:prstGeom prst="roundRect">
              <a:avLst/>
            </a:prstGeom>
            <a:grpFill/>
            <a:ln w="12700" cap="flat" cmpd="sng" algn="ctr">
              <a:noFill/>
              <a:prstDash val="solid"/>
              <a:round/>
              <a:headEnd type="none" w="med" len="med"/>
              <a:tailEnd type="none" w="med" len="med"/>
            </a:ln>
            <a:effectLst/>
          </p:spPr>
          <p:txBody>
            <a:bodyPr/>
            <a:lstStyle/>
            <a:p>
              <a:pPr algn="ctr" eaLnBrk="0" hangingPunct="0">
                <a:lnSpc>
                  <a:spcPct val="140000"/>
                </a:lnSpc>
                <a:defRPr/>
              </a:pPr>
              <a:endParaRPr lang="en-SG"/>
            </a:p>
          </p:txBody>
        </p:sp>
        <p:sp>
          <p:nvSpPr>
            <p:cNvPr id="6" name="TextBox 5"/>
            <p:cNvSpPr txBox="1"/>
            <p:nvPr/>
          </p:nvSpPr>
          <p:spPr>
            <a:xfrm>
              <a:off x="1141412" y="2133600"/>
              <a:ext cx="7543800" cy="1958856"/>
            </a:xfrm>
            <a:prstGeom prst="rect">
              <a:avLst/>
            </a:prstGeom>
            <a:grpFill/>
          </p:spPr>
          <p:txBody>
            <a:bodyPr>
              <a:spAutoFit/>
            </a:bodyPr>
            <a:lstStyle/>
            <a:p>
              <a:pPr algn="ctr" eaLnBrk="0" hangingPunct="0">
                <a:lnSpc>
                  <a:spcPct val="140000"/>
                </a:lnSpc>
                <a:defRPr/>
              </a:pPr>
              <a:r>
                <a:rPr lang="en-US" sz="2000" dirty="0">
                  <a:latin typeface="Helvetica" pitchFamily="34" charset="0"/>
                  <a:cs typeface="Helvetica" pitchFamily="34" charset="0"/>
                </a:rPr>
                <a:t>“All the world’s a stage and all the men and women </a:t>
              </a:r>
              <a:r>
                <a:rPr lang="en-US" sz="2000" dirty="0" smtClean="0">
                  <a:latin typeface="Helvetica" pitchFamily="34" charset="0"/>
                  <a:cs typeface="Helvetica" pitchFamily="34" charset="0"/>
                </a:rPr>
                <a:t>only </a:t>
              </a:r>
              <a:r>
                <a:rPr lang="en-US" sz="2000" dirty="0">
                  <a:latin typeface="Helvetica" pitchFamily="34" charset="0"/>
                  <a:cs typeface="Helvetica" pitchFamily="34" charset="0"/>
                </a:rPr>
                <a:t>players. They have their exits and their entrances and each man in his time plays many parts.”</a:t>
              </a:r>
            </a:p>
            <a:p>
              <a:pPr eaLnBrk="0" hangingPunct="0">
                <a:lnSpc>
                  <a:spcPct val="140000"/>
                </a:lnSpc>
                <a:defRPr/>
              </a:pPr>
              <a:endParaRPr lang="en-SG" sz="2000" dirty="0">
                <a:latin typeface="Helvetica" pitchFamily="34" charset="0"/>
                <a:cs typeface="Helvetica" pitchFamily="34" charset="0"/>
              </a:endParaRPr>
            </a:p>
          </p:txBody>
        </p:sp>
      </p:grpSp>
      <p:sp>
        <p:nvSpPr>
          <p:cNvPr id="59397" name="TextBox 6"/>
          <p:cNvSpPr txBox="1">
            <a:spLocks noChangeArrowheads="1"/>
          </p:cNvSpPr>
          <p:nvPr/>
        </p:nvSpPr>
        <p:spPr bwMode="auto">
          <a:xfrm>
            <a:off x="4799013" y="4662488"/>
            <a:ext cx="4191000" cy="823912"/>
          </a:xfrm>
          <a:prstGeom prst="rect">
            <a:avLst/>
          </a:prstGeom>
          <a:noFill/>
          <a:ln w="9525">
            <a:noFill/>
            <a:miter lim="800000"/>
            <a:headEnd/>
            <a:tailEnd/>
          </a:ln>
        </p:spPr>
        <p:txBody>
          <a:bodyPr>
            <a:spAutoFit/>
          </a:bodyPr>
          <a:lstStyle/>
          <a:p>
            <a:pPr algn="r" eaLnBrk="0" hangingPunct="0">
              <a:lnSpc>
                <a:spcPct val="140000"/>
              </a:lnSpc>
            </a:pPr>
            <a:r>
              <a:rPr lang="en-US" sz="1800" b="1">
                <a:latin typeface="Helvetica"/>
                <a:ea typeface="Helvetica"/>
                <a:cs typeface="Helvetica"/>
              </a:rPr>
              <a:t>William Shakespeare</a:t>
            </a:r>
          </a:p>
          <a:p>
            <a:pPr algn="r" eaLnBrk="0" hangingPunct="0">
              <a:lnSpc>
                <a:spcPct val="140000"/>
              </a:lnSpc>
            </a:pPr>
            <a:r>
              <a:rPr lang="en-US" sz="1800" b="1">
                <a:latin typeface="Helvetica"/>
                <a:ea typeface="Helvetica"/>
                <a:cs typeface="Helvetica"/>
              </a:rPr>
              <a:t>As You Like It</a:t>
            </a:r>
            <a:endParaRPr lang="en-SG" sz="1800" b="1">
              <a:latin typeface="Helvetica"/>
              <a:ea typeface="Helvetica"/>
              <a:cs typeface="Helvetica"/>
            </a:endParaRPr>
          </a:p>
        </p:txBody>
      </p:sp>
      <p:graphicFrame>
        <p:nvGraphicFramePr>
          <p:cNvPr id="59394" name="Object 2"/>
          <p:cNvGraphicFramePr>
            <a:graphicFrameLocks noChangeAspect="1"/>
          </p:cNvGraphicFramePr>
          <p:nvPr/>
        </p:nvGraphicFramePr>
        <p:xfrm>
          <a:off x="912813" y="1789113"/>
          <a:ext cx="3027362" cy="4311650"/>
        </p:xfrm>
        <a:graphic>
          <a:graphicData uri="http://schemas.openxmlformats.org/presentationml/2006/ole">
            <mc:AlternateContent xmlns:mc="http://schemas.openxmlformats.org/markup-compatibility/2006">
              <mc:Choice xmlns:v="urn:schemas-microsoft-com:vml" Requires="v">
                <p:oleObj spid="_x0000_s59462" name="Clip" r:id="rId4" imgW="1720800" imgH="2289960" progId="">
                  <p:embed/>
                </p:oleObj>
              </mc:Choice>
              <mc:Fallback>
                <p:oleObj name="Clip" r:id="rId4" imgW="1720800" imgH="22899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1789113"/>
                        <a:ext cx="3027362" cy="43116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Theatrical Metaphor: </a:t>
            </a:r>
            <a:br>
              <a:rPr>
                <a:latin typeface="Helvetica"/>
                <a:ea typeface="Helvetica"/>
                <a:cs typeface="Helvetica"/>
              </a:rPr>
            </a:br>
            <a:r>
              <a:rPr>
                <a:latin typeface="Helvetica"/>
                <a:ea typeface="Helvetica"/>
                <a:cs typeface="Helvetica"/>
              </a:rPr>
              <a:t>an Integrative Perspective</a:t>
            </a:r>
          </a:p>
        </p:txBody>
      </p:sp>
      <p:sp>
        <p:nvSpPr>
          <p:cNvPr id="61442" name="Rectangle 3"/>
          <p:cNvSpPr>
            <a:spLocks noGrp="1" noChangeArrowheads="1"/>
          </p:cNvSpPr>
          <p:nvPr>
            <p:ph type="body" idx="4294967295"/>
          </p:nvPr>
        </p:nvSpPr>
        <p:spPr>
          <a:xfrm>
            <a:off x="330200" y="1447800"/>
            <a:ext cx="9490075" cy="685800"/>
          </a:xfrm>
        </p:spPr>
        <p:txBody>
          <a:bodyPr/>
          <a:lstStyle/>
          <a:p>
            <a:pPr marL="346075" indent="-346075">
              <a:lnSpc>
                <a:spcPct val="80000"/>
              </a:lnSpc>
              <a:spcBef>
                <a:spcPct val="70000"/>
              </a:spcBef>
              <a:buFont typeface="Webdings" pitchFamily="18" charset="2"/>
              <a:buNone/>
            </a:pPr>
            <a:r>
              <a:rPr lang="en-US" dirty="0" smtClean="0">
                <a:latin typeface="Helvetica"/>
                <a:cs typeface="Helvetica"/>
              </a:rPr>
              <a:t>	Good metaphor(symbol) as service delivery is a series of events that customers experience as a performance</a:t>
            </a:r>
          </a:p>
        </p:txBody>
      </p:sp>
      <p:graphicFrame>
        <p:nvGraphicFramePr>
          <p:cNvPr id="5" name="Diagram 4"/>
          <p:cNvGraphicFramePr/>
          <p:nvPr>
            <p:extLst>
              <p:ext uri="{D42A27DB-BD31-4B8C-83A1-F6EECF244321}">
                <p14:modId xmlns:p14="http://schemas.microsoft.com/office/powerpoint/2010/main" val="1578579371"/>
              </p:ext>
            </p:extLst>
          </p:nvPr>
        </p:nvGraphicFramePr>
        <p:xfrm>
          <a:off x="1674813" y="2209800"/>
          <a:ext cx="6400800" cy="419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27012" y="228600"/>
            <a:ext cx="9372599" cy="838200"/>
          </a:xfrm>
        </p:spPr>
        <p:txBody>
          <a:bodyPr/>
          <a:lstStyle/>
          <a:p>
            <a:r>
              <a:rPr sz="2400" dirty="0" smtClean="0">
                <a:latin typeface="Helvetica"/>
                <a:ea typeface="Helvetica"/>
                <a:cs typeface="Helvetica"/>
              </a:rPr>
              <a:t>Implications(not expressed) </a:t>
            </a:r>
            <a:r>
              <a:rPr sz="2400" dirty="0">
                <a:latin typeface="Helvetica"/>
                <a:ea typeface="Helvetica"/>
                <a:cs typeface="Helvetica"/>
              </a:rPr>
              <a:t>of Customer Participation in Service Delivery</a:t>
            </a:r>
            <a:endParaRPr dirty="0">
              <a:latin typeface="Helvetica"/>
              <a:ea typeface="Helvetica"/>
              <a:cs typeface="Helvetica"/>
            </a:endParaRPr>
          </a:p>
        </p:txBody>
      </p:sp>
      <p:sp>
        <p:nvSpPr>
          <p:cNvPr id="63490" name="Rectangle 3"/>
          <p:cNvSpPr>
            <a:spLocks noGrp="1" noChangeArrowheads="1"/>
          </p:cNvSpPr>
          <p:nvPr>
            <p:ph type="body" sz="quarter" idx="10"/>
          </p:nvPr>
        </p:nvSpPr>
        <p:spPr/>
        <p:txBody>
          <a:bodyPr/>
          <a:lstStyle/>
          <a:p>
            <a:r>
              <a:rPr dirty="0">
                <a:latin typeface="Helvetica"/>
                <a:ea typeface="Helvetica"/>
                <a:cs typeface="Helvetica"/>
              </a:rPr>
              <a:t>Greater need for information/training</a:t>
            </a:r>
          </a:p>
          <a:p>
            <a:pPr lvl="1"/>
            <a:r>
              <a:rPr dirty="0">
                <a:latin typeface="Helvetica"/>
                <a:cs typeface="Helvetica"/>
              </a:rPr>
              <a:t>Help customers to perform well, get desired results</a:t>
            </a:r>
          </a:p>
          <a:p>
            <a:r>
              <a:rPr dirty="0">
                <a:latin typeface="Helvetica"/>
                <a:ea typeface="Helvetica"/>
                <a:cs typeface="Helvetica"/>
              </a:rPr>
              <a:t>Customers should be given a </a:t>
            </a:r>
            <a:r>
              <a:rPr dirty="0">
                <a:solidFill>
                  <a:srgbClr val="FF6600"/>
                </a:solidFill>
                <a:latin typeface="Helvetica"/>
                <a:ea typeface="Helvetica"/>
                <a:cs typeface="Helvetica"/>
              </a:rPr>
              <a:t>realistic service preview </a:t>
            </a:r>
            <a:r>
              <a:rPr dirty="0">
                <a:latin typeface="Helvetica"/>
                <a:ea typeface="Helvetica"/>
                <a:cs typeface="Helvetica"/>
              </a:rPr>
              <a:t>in advance of service delivery</a:t>
            </a:r>
          </a:p>
          <a:p>
            <a:pPr lvl="1"/>
            <a:r>
              <a:rPr dirty="0">
                <a:latin typeface="Helvetica"/>
                <a:cs typeface="Helvetica"/>
              </a:rPr>
              <a:t>This allows them to have a clear idea of their expected role and their script in this whole experience</a:t>
            </a:r>
          </a:p>
          <a:p>
            <a:pPr lvl="1"/>
            <a:r>
              <a:rPr dirty="0">
                <a:latin typeface="Helvetica"/>
                <a:cs typeface="Helvetica"/>
              </a:rPr>
              <a:t>Manages expectations and emotions</a:t>
            </a: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ChangeArrowheads="1"/>
          </p:cNvSpPr>
          <p:nvPr/>
        </p:nvSpPr>
        <p:spPr bwMode="auto">
          <a:xfrm>
            <a:off x="908050" y="2663825"/>
            <a:ext cx="8416925" cy="1984375"/>
          </a:xfrm>
          <a:prstGeom prst="rect">
            <a:avLst/>
          </a:prstGeom>
          <a:gradFill rotWithShape="1">
            <a:gsLst>
              <a:gs pos="0">
                <a:srgbClr val="F8F8F8">
                  <a:alpha val="79999"/>
                </a:srgbClr>
              </a:gs>
              <a:gs pos="100000">
                <a:srgbClr val="F4F4F4">
                  <a:alpha val="15999"/>
                </a:srgbClr>
              </a:gs>
            </a:gsLst>
            <a:lin ang="5400000" scaled="1"/>
          </a:gradFill>
          <a:ln w="9525" algn="ctr">
            <a:noFill/>
            <a:miter lim="800000"/>
            <a:headEnd/>
            <a:tailEnd/>
          </a:ln>
        </p:spPr>
        <p:txBody>
          <a:bodyPr lIns="92075" tIns="46038" rIns="92075" bIns="46038" anchor="ctr"/>
          <a:lstStyle/>
          <a:p>
            <a:pPr algn="ctr" eaLnBrk="0" hangingPunct="0">
              <a:lnSpc>
                <a:spcPct val="110000"/>
              </a:lnSpc>
            </a:pPr>
            <a:r>
              <a:rPr lang="en-US" sz="4400" b="1">
                <a:solidFill>
                  <a:srgbClr val="013C7D"/>
                </a:solidFill>
                <a:latin typeface="Helvetica"/>
                <a:ea typeface="Helvetica"/>
                <a:cs typeface="Helvetica"/>
              </a:rPr>
              <a:t>Post-Encounter Stage</a:t>
            </a:r>
          </a:p>
        </p:txBody>
      </p:sp>
    </p:spTree>
  </p:cSld>
  <p:clrMapOvr>
    <a:masterClrMapping/>
  </p:clrMapOvr>
  <p:transition spd="med">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27013" y="228600"/>
            <a:ext cx="6400800" cy="838200"/>
          </a:xfrm>
        </p:spPr>
        <p:txBody>
          <a:bodyPr/>
          <a:lstStyle/>
          <a:p>
            <a:r>
              <a:rPr>
                <a:latin typeface="Helvetica"/>
                <a:ea typeface="Helvetica"/>
                <a:cs typeface="Helvetica"/>
              </a:rPr>
              <a:t>Customer Satisfaction with </a:t>
            </a:r>
            <a:br>
              <a:rPr>
                <a:latin typeface="Helvetica"/>
                <a:ea typeface="Helvetica"/>
                <a:cs typeface="Helvetica"/>
              </a:rPr>
            </a:br>
            <a:r>
              <a:rPr>
                <a:latin typeface="Helvetica"/>
                <a:ea typeface="Helvetica"/>
                <a:cs typeface="Helvetica"/>
              </a:rPr>
              <a:t>Service Experience</a:t>
            </a:r>
            <a:endParaRPr lang="en-SG">
              <a:latin typeface="Helvetica"/>
              <a:ea typeface="Helvetica"/>
              <a:cs typeface="Helvetica"/>
            </a:endParaRPr>
          </a:p>
        </p:txBody>
      </p:sp>
      <p:sp>
        <p:nvSpPr>
          <p:cNvPr id="69634" name="Text Placeholder 2"/>
          <p:cNvSpPr>
            <a:spLocks noGrp="1"/>
          </p:cNvSpPr>
          <p:nvPr>
            <p:ph type="body" sz="quarter" idx="10"/>
          </p:nvPr>
        </p:nvSpPr>
        <p:spPr/>
        <p:txBody>
          <a:bodyPr/>
          <a:lstStyle/>
          <a:p>
            <a:r>
              <a:rPr dirty="0">
                <a:latin typeface="Helvetica"/>
                <a:ea typeface="Helvetica"/>
                <a:cs typeface="Helvetica"/>
              </a:rPr>
              <a:t>Satisfaction: </a:t>
            </a:r>
            <a:r>
              <a:rPr dirty="0">
                <a:solidFill>
                  <a:srgbClr val="FF6600"/>
                </a:solidFill>
                <a:latin typeface="Helvetica"/>
                <a:ea typeface="Helvetica"/>
                <a:cs typeface="Helvetica"/>
              </a:rPr>
              <a:t>attitude-like judgment </a:t>
            </a:r>
            <a:r>
              <a:rPr dirty="0">
                <a:latin typeface="Helvetica"/>
                <a:ea typeface="Helvetica"/>
                <a:cs typeface="Helvetica"/>
              </a:rPr>
              <a:t>following a service purchase or series of service interactions</a:t>
            </a:r>
          </a:p>
          <a:p>
            <a:pPr lvl="1"/>
            <a:r>
              <a:rPr dirty="0">
                <a:latin typeface="Helvetica"/>
                <a:cs typeface="Helvetica"/>
              </a:rPr>
              <a:t>Whereby customers have expectations prior to consumption, observe service performance, compare it to expectations</a:t>
            </a:r>
          </a:p>
          <a:p>
            <a:r>
              <a:rPr dirty="0">
                <a:latin typeface="Helvetica"/>
                <a:ea typeface="Helvetica"/>
                <a:cs typeface="Helvetica"/>
              </a:rPr>
              <a:t>Satisfaction judgments are based on </a:t>
            </a:r>
            <a:r>
              <a:rPr dirty="0" smtClean="0">
                <a:latin typeface="Helvetica"/>
                <a:ea typeface="Helvetica"/>
                <a:cs typeface="Helvetica"/>
              </a:rPr>
              <a:t>the below </a:t>
            </a:r>
            <a:r>
              <a:rPr dirty="0">
                <a:latin typeface="Helvetica"/>
                <a:ea typeface="Helvetica"/>
                <a:cs typeface="Helvetica"/>
              </a:rPr>
              <a:t>comparison</a:t>
            </a:r>
          </a:p>
          <a:p>
            <a:pPr lvl="1"/>
            <a:r>
              <a:rPr dirty="0">
                <a:latin typeface="Helvetica"/>
                <a:cs typeface="Helvetica"/>
              </a:rPr>
              <a:t>Positive </a:t>
            </a:r>
            <a:r>
              <a:rPr dirty="0" smtClean="0">
                <a:latin typeface="Helvetica"/>
                <a:cs typeface="Helvetica"/>
              </a:rPr>
              <a:t>disconfirmation:  </a:t>
            </a:r>
            <a:r>
              <a:rPr sz="1800" i="1" dirty="0" smtClean="0">
                <a:solidFill>
                  <a:srgbClr val="FF0000"/>
                </a:solidFill>
                <a:latin typeface="Helvetica"/>
                <a:cs typeface="Helvetica"/>
              </a:rPr>
              <a:t>(if the service is better than expected)</a:t>
            </a:r>
            <a:r>
              <a:rPr dirty="0" smtClean="0">
                <a:solidFill>
                  <a:srgbClr val="FF0000"/>
                </a:solidFill>
                <a:latin typeface="Helvetica"/>
                <a:cs typeface="Helvetica"/>
              </a:rPr>
              <a:t> </a:t>
            </a:r>
            <a:endParaRPr dirty="0">
              <a:solidFill>
                <a:srgbClr val="FF0000"/>
              </a:solidFill>
              <a:latin typeface="Helvetica"/>
              <a:cs typeface="Helvetica"/>
            </a:endParaRPr>
          </a:p>
          <a:p>
            <a:pPr lvl="1"/>
            <a:r>
              <a:rPr dirty="0">
                <a:latin typeface="Helvetica"/>
                <a:cs typeface="Helvetica"/>
              </a:rPr>
              <a:t>Confirmation :</a:t>
            </a:r>
            <a:r>
              <a:rPr dirty="0" smtClean="0">
                <a:latin typeface="Helvetica"/>
                <a:cs typeface="Helvetica"/>
              </a:rPr>
              <a:t>  </a:t>
            </a:r>
            <a:r>
              <a:rPr sz="1800" i="1" dirty="0" smtClean="0">
                <a:solidFill>
                  <a:srgbClr val="FF0000"/>
                </a:solidFill>
                <a:latin typeface="Helvetica"/>
                <a:cs typeface="Helvetica"/>
              </a:rPr>
              <a:t>(if it is as expected)</a:t>
            </a:r>
            <a:r>
              <a:rPr dirty="0" smtClean="0">
                <a:solidFill>
                  <a:srgbClr val="FF0000"/>
                </a:solidFill>
                <a:latin typeface="Helvetica"/>
                <a:cs typeface="Helvetica"/>
              </a:rPr>
              <a:t> </a:t>
            </a:r>
            <a:endParaRPr dirty="0">
              <a:solidFill>
                <a:srgbClr val="FF0000"/>
              </a:solidFill>
              <a:latin typeface="Helvetica"/>
              <a:cs typeface="Helvetica"/>
            </a:endParaRPr>
          </a:p>
          <a:p>
            <a:pPr lvl="1"/>
            <a:r>
              <a:rPr dirty="0">
                <a:latin typeface="Helvetica"/>
                <a:cs typeface="Helvetica"/>
              </a:rPr>
              <a:t>Negative disconfirmation </a:t>
            </a:r>
            <a:r>
              <a:rPr dirty="0" smtClean="0">
                <a:latin typeface="Helvetica"/>
                <a:cs typeface="Helvetica"/>
              </a:rPr>
              <a:t>: </a:t>
            </a:r>
            <a:r>
              <a:rPr sz="1800" i="1" dirty="0" smtClean="0">
                <a:solidFill>
                  <a:srgbClr val="FF0000"/>
                </a:solidFill>
                <a:latin typeface="Helvetica"/>
                <a:cs typeface="Helvetica"/>
              </a:rPr>
              <a:t>( </a:t>
            </a:r>
            <a:r>
              <a:rPr lang="en-US" sz="1800" i="1" dirty="0" smtClean="0">
                <a:solidFill>
                  <a:srgbClr val="FF0000"/>
                </a:solidFill>
                <a:latin typeface="Helvetica"/>
                <a:cs typeface="Helvetica"/>
              </a:rPr>
              <a:t>I</a:t>
            </a:r>
            <a:r>
              <a:rPr sz="1800" i="1" dirty="0" smtClean="0">
                <a:solidFill>
                  <a:srgbClr val="FF0000"/>
                </a:solidFill>
                <a:latin typeface="Helvetica"/>
                <a:cs typeface="Helvetica"/>
              </a:rPr>
              <a:t>f it is worse than expectation)</a:t>
            </a:r>
            <a:endParaRPr i="1" dirty="0">
              <a:solidFill>
                <a:srgbClr val="FF0000"/>
              </a:solidFill>
              <a:latin typeface="Helvetica"/>
              <a:cs typeface="Helvetica"/>
            </a:endParaRPr>
          </a:p>
          <a:p>
            <a:endParaRPr lang="en-SG" dirty="0">
              <a:latin typeface="Helvetica"/>
              <a:ea typeface="Helvetica"/>
              <a:cs typeface="Helvetica"/>
            </a:endParaRPr>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227013" y="228600"/>
            <a:ext cx="6400800" cy="838200"/>
          </a:xfrm>
        </p:spPr>
        <p:txBody>
          <a:bodyPr/>
          <a:lstStyle/>
          <a:p>
            <a:r>
              <a:rPr dirty="0">
                <a:latin typeface="Helvetica"/>
                <a:ea typeface="Helvetica"/>
                <a:cs typeface="Helvetica"/>
              </a:rPr>
              <a:t>Customer </a:t>
            </a:r>
            <a:r>
              <a:rPr dirty="0" smtClean="0">
                <a:latin typeface="Helvetica"/>
                <a:ea typeface="Helvetica"/>
                <a:cs typeface="Helvetica"/>
              </a:rPr>
              <a:t>Delight(enjoyment):</a:t>
            </a:r>
            <a:r>
              <a:rPr dirty="0">
                <a:latin typeface="Helvetica"/>
                <a:ea typeface="Helvetica"/>
                <a:cs typeface="Helvetica"/>
              </a:rPr>
              <a:t/>
            </a:r>
            <a:br>
              <a:rPr dirty="0">
                <a:latin typeface="Helvetica"/>
                <a:ea typeface="Helvetica"/>
                <a:cs typeface="Helvetica"/>
              </a:rPr>
            </a:br>
            <a:r>
              <a:rPr dirty="0">
                <a:latin typeface="Helvetica"/>
                <a:ea typeface="Helvetica"/>
                <a:cs typeface="Helvetica"/>
              </a:rPr>
              <a:t>Going Beyond Satisfaction</a:t>
            </a:r>
          </a:p>
        </p:txBody>
      </p:sp>
      <p:sp>
        <p:nvSpPr>
          <p:cNvPr id="70658" name="Rectangle 3"/>
          <p:cNvSpPr>
            <a:spLocks noGrp="1" noChangeArrowheads="1"/>
          </p:cNvSpPr>
          <p:nvPr>
            <p:ph type="body" sz="quarter" idx="10"/>
          </p:nvPr>
        </p:nvSpPr>
        <p:spPr/>
        <p:txBody>
          <a:bodyPr/>
          <a:lstStyle/>
          <a:p>
            <a:r>
              <a:rPr dirty="0">
                <a:latin typeface="Helvetica"/>
                <a:ea typeface="Helvetica"/>
                <a:cs typeface="Helvetica"/>
              </a:rPr>
              <a:t>Research shows that delight is a function </a:t>
            </a:r>
            <a:r>
              <a:rPr dirty="0" smtClean="0">
                <a:latin typeface="Helvetica"/>
                <a:ea typeface="Helvetica"/>
                <a:cs typeface="Helvetica"/>
              </a:rPr>
              <a:t>of three components</a:t>
            </a:r>
            <a:endParaRPr dirty="0">
              <a:latin typeface="Helvetica"/>
              <a:ea typeface="Helvetica"/>
              <a:cs typeface="Helvetica"/>
            </a:endParaRPr>
          </a:p>
          <a:p>
            <a:pPr lvl="1"/>
            <a:r>
              <a:rPr dirty="0">
                <a:latin typeface="Helvetica"/>
                <a:cs typeface="Helvetica"/>
              </a:rPr>
              <a:t>Unexpectedly high levels of performance</a:t>
            </a:r>
          </a:p>
          <a:p>
            <a:pPr lvl="1"/>
            <a:r>
              <a:rPr dirty="0">
                <a:latin typeface="Helvetica"/>
                <a:cs typeface="Helvetica"/>
              </a:rPr>
              <a:t>Arousal (e.g., surprise, excitement)</a:t>
            </a:r>
          </a:p>
          <a:p>
            <a:pPr lvl="1"/>
            <a:r>
              <a:rPr dirty="0">
                <a:latin typeface="Helvetica"/>
                <a:cs typeface="Helvetica"/>
              </a:rPr>
              <a:t>Positive affect (e.g., pleasure, joy, or happiness)</a:t>
            </a:r>
          </a:p>
          <a:p>
            <a:r>
              <a:rPr dirty="0">
                <a:latin typeface="Helvetica"/>
                <a:ea typeface="Helvetica"/>
                <a:cs typeface="Helvetica"/>
              </a:rPr>
              <a:t>Strategic links exist between customer satisfaction and corporate performance</a:t>
            </a:r>
          </a:p>
          <a:p>
            <a:pPr lvl="1"/>
            <a:r>
              <a:rPr dirty="0">
                <a:latin typeface="Helvetica"/>
                <a:cs typeface="Helvetica"/>
              </a:rPr>
              <a:t>By creating more value for customers (increased satisfaction), the firm creates more value for the owners</a:t>
            </a: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sz="quarter" idx="10"/>
          </p:nvPr>
        </p:nvSpPr>
        <p:spPr>
          <a:xfrm>
            <a:off x="4418013" y="2057400"/>
            <a:ext cx="4800600" cy="4038600"/>
          </a:xfrm>
        </p:spPr>
        <p:txBody>
          <a:bodyPr/>
          <a:lstStyle/>
          <a:p>
            <a:r>
              <a:rPr>
                <a:latin typeface="Helvetica"/>
                <a:ea typeface="Helvetica"/>
                <a:cs typeface="Helvetica"/>
              </a:rPr>
              <a:t>Best Practice in Action 2.1: </a:t>
            </a:r>
            <a:r>
              <a:rPr>
                <a:solidFill>
                  <a:srgbClr val="FF0000"/>
                </a:solidFill>
                <a:latin typeface="Helvetica"/>
                <a:ea typeface="Helvetica"/>
                <a:cs typeface="Helvetica"/>
              </a:rPr>
              <a:t>Turkish Delight: Back-Up Company Offers Customers Surprisingly Innovative Solutions</a:t>
            </a:r>
            <a:endParaRPr>
              <a:latin typeface="Helvetica"/>
              <a:ea typeface="Helvetica"/>
              <a:cs typeface="Helvetica"/>
            </a:endParaRPr>
          </a:p>
          <a:p>
            <a:pPr lvl="1">
              <a:spcBef>
                <a:spcPts val="2400"/>
              </a:spcBef>
            </a:pPr>
            <a:r>
              <a:rPr>
                <a:latin typeface="Helvetica"/>
                <a:cs typeface="Helvetica"/>
              </a:rPr>
              <a:t>Provided excellent customer service whatever the time and wherever the place. </a:t>
            </a:r>
          </a:p>
          <a:p>
            <a:pPr>
              <a:buFont typeface="Webdings" pitchFamily="18" charset="2"/>
              <a:buNone/>
            </a:pPr>
            <a:endParaRPr lang="en-SG">
              <a:latin typeface="Helvetica"/>
              <a:ea typeface="Helvetica"/>
              <a:cs typeface="Helvetica"/>
            </a:endParaRPr>
          </a:p>
        </p:txBody>
      </p:sp>
      <p:sp>
        <p:nvSpPr>
          <p:cNvPr id="72706"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Customer Delight:</a:t>
            </a:r>
            <a:br>
              <a:rPr>
                <a:latin typeface="Helvetica"/>
                <a:ea typeface="Helvetica"/>
                <a:cs typeface="Helvetica"/>
              </a:rPr>
            </a:br>
            <a:r>
              <a:rPr>
                <a:latin typeface="Helvetica"/>
                <a:ea typeface="Helvetica"/>
                <a:cs typeface="Helvetica"/>
              </a:rPr>
              <a:t>Going Beyond Satisfaction</a:t>
            </a:r>
          </a:p>
        </p:txBody>
      </p:sp>
      <p:pic>
        <p:nvPicPr>
          <p:cNvPr id="72709" name="Picture 5"/>
          <p:cNvPicPr>
            <a:picLocks noChangeAspect="1" noChangeArrowheads="1"/>
          </p:cNvPicPr>
          <p:nvPr/>
        </p:nvPicPr>
        <p:blipFill>
          <a:blip r:embed="rId2"/>
          <a:srcRect/>
          <a:stretch>
            <a:fillRect/>
          </a:stretch>
        </p:blipFill>
        <p:spPr bwMode="auto">
          <a:xfrm>
            <a:off x="684213" y="1447800"/>
            <a:ext cx="3457575" cy="4852988"/>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Summary</a:t>
            </a:r>
          </a:p>
        </p:txBody>
      </p:sp>
      <p:grpSp>
        <p:nvGrpSpPr>
          <p:cNvPr id="73730" name="Group 35"/>
          <p:cNvGrpSpPr>
            <a:grpSpLocks/>
          </p:cNvGrpSpPr>
          <p:nvPr/>
        </p:nvGrpSpPr>
        <p:grpSpPr bwMode="auto">
          <a:xfrm>
            <a:off x="150813" y="1524000"/>
            <a:ext cx="9525000" cy="4876800"/>
            <a:chOff x="150812" y="1524000"/>
            <a:chExt cx="9525001" cy="4876800"/>
          </a:xfrm>
        </p:grpSpPr>
        <p:grpSp>
          <p:nvGrpSpPr>
            <p:cNvPr id="73733" name="Group 19"/>
            <p:cNvGrpSpPr>
              <a:grpSpLocks/>
            </p:cNvGrpSpPr>
            <p:nvPr/>
          </p:nvGrpSpPr>
          <p:grpSpPr bwMode="auto">
            <a:xfrm>
              <a:off x="150812" y="1752600"/>
              <a:ext cx="2590800" cy="4343400"/>
              <a:chOff x="455613" y="1524000"/>
              <a:chExt cx="3505200" cy="4343400"/>
            </a:xfrm>
          </p:grpSpPr>
          <p:sp>
            <p:nvSpPr>
              <p:cNvPr id="73738" name="Rectangle 2"/>
              <p:cNvSpPr>
                <a:spLocks noChangeArrowheads="1"/>
              </p:cNvSpPr>
              <p:nvPr/>
            </p:nvSpPr>
            <p:spPr bwMode="auto">
              <a:xfrm>
                <a:off x="455613" y="1524000"/>
                <a:ext cx="3505200" cy="838200"/>
              </a:xfrm>
              <a:prstGeom prst="rect">
                <a:avLst/>
              </a:prstGeom>
              <a:solidFill>
                <a:srgbClr val="00CCFF"/>
              </a:solidFill>
              <a:ln w="57150" algn="ctr">
                <a:noFill/>
                <a:miter lim="800000"/>
                <a:headEnd/>
                <a:tailEnd/>
              </a:ln>
            </p:spPr>
            <p:txBody>
              <a:bodyPr wrap="none" anchor="ctr"/>
              <a:lstStyle/>
              <a:p>
                <a:pPr algn="ctr" eaLnBrk="0" hangingPunct="0">
                  <a:lnSpc>
                    <a:spcPct val="140000"/>
                  </a:lnSpc>
                </a:pPr>
                <a:endParaRPr lang="en-SG"/>
              </a:p>
            </p:txBody>
          </p:sp>
          <p:sp>
            <p:nvSpPr>
              <p:cNvPr id="73739" name="Text Box 3"/>
              <p:cNvSpPr txBox="1">
                <a:spLocks noChangeArrowheads="1"/>
              </p:cNvSpPr>
              <p:nvPr/>
            </p:nvSpPr>
            <p:spPr bwMode="auto">
              <a:xfrm>
                <a:off x="576171" y="1676400"/>
                <a:ext cx="3299010" cy="2762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b="1">
                    <a:latin typeface="Helvetica"/>
                    <a:ea typeface="Helvetica"/>
                    <a:cs typeface="Helvetica"/>
                  </a:rPr>
                  <a:t>Pre-purchase Stage</a:t>
                </a:r>
              </a:p>
            </p:txBody>
          </p:sp>
          <p:sp>
            <p:nvSpPr>
              <p:cNvPr id="73740"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p:spPr>
            <p:txBody>
              <a:bodyPr wrap="none" anchor="ctr"/>
              <a:lstStyle/>
              <a:p>
                <a:pPr algn="ctr" eaLnBrk="0" hangingPunct="0">
                  <a:lnSpc>
                    <a:spcPct val="140000"/>
                  </a:lnSpc>
                </a:pPr>
                <a:endParaRPr lang="en-SG"/>
              </a:p>
            </p:txBody>
          </p:sp>
          <p:sp>
            <p:nvSpPr>
              <p:cNvPr id="73741" name="Text Box 5"/>
              <p:cNvSpPr txBox="1">
                <a:spLocks noChangeArrowheads="1"/>
              </p:cNvSpPr>
              <p:nvPr/>
            </p:nvSpPr>
            <p:spPr bwMode="auto">
              <a:xfrm>
                <a:off x="558710" y="3381375"/>
                <a:ext cx="3299012" cy="2762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b="1">
                    <a:latin typeface="Helvetica"/>
                    <a:ea typeface="Helvetica"/>
                    <a:cs typeface="Helvetica"/>
                  </a:rPr>
                  <a:t>Service Encounter Stage</a:t>
                </a:r>
              </a:p>
            </p:txBody>
          </p:sp>
          <p:sp>
            <p:nvSpPr>
              <p:cNvPr id="73742" name="Rectangle 6"/>
              <p:cNvSpPr>
                <a:spLocks noChangeArrowheads="1"/>
              </p:cNvSpPr>
              <p:nvPr/>
            </p:nvSpPr>
            <p:spPr bwMode="auto">
              <a:xfrm>
                <a:off x="455613" y="5029200"/>
                <a:ext cx="3505200" cy="838200"/>
              </a:xfrm>
              <a:prstGeom prst="rect">
                <a:avLst/>
              </a:prstGeom>
              <a:solidFill>
                <a:srgbClr val="FFCC00">
                  <a:alpha val="85097"/>
                </a:srgbClr>
              </a:solidFill>
              <a:ln w="9525" algn="ctr">
                <a:noFill/>
                <a:miter lim="800000"/>
                <a:headEnd/>
                <a:tailEnd/>
              </a:ln>
            </p:spPr>
            <p:txBody>
              <a:bodyPr wrap="none" anchor="ctr"/>
              <a:lstStyle/>
              <a:p>
                <a:pPr algn="ctr" eaLnBrk="0" hangingPunct="0">
                  <a:lnSpc>
                    <a:spcPct val="140000"/>
                  </a:lnSpc>
                </a:pPr>
                <a:endParaRPr lang="en-SG"/>
              </a:p>
            </p:txBody>
          </p:sp>
          <p:sp>
            <p:nvSpPr>
              <p:cNvPr id="73743" name="Text Box 7"/>
              <p:cNvSpPr txBox="1">
                <a:spLocks noChangeArrowheads="1"/>
              </p:cNvSpPr>
              <p:nvPr/>
            </p:nvSpPr>
            <p:spPr bwMode="auto">
              <a:xfrm>
                <a:off x="558707" y="5181600"/>
                <a:ext cx="3299013" cy="2762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b="1">
                    <a:latin typeface="Helvetica"/>
                    <a:ea typeface="Helvetica"/>
                    <a:cs typeface="Helvetica"/>
                  </a:rPr>
                  <a:t>Post-encounterStage</a:t>
                </a:r>
              </a:p>
            </p:txBody>
          </p:sp>
          <p:sp>
            <p:nvSpPr>
              <p:cNvPr id="73744"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p:spPr>
            <p:txBody>
              <a:bodyPr wrap="none" anchor="ctr"/>
              <a:lstStyle/>
              <a:p>
                <a:pPr algn="ctr" eaLnBrk="0" hangingPunct="0">
                  <a:lnSpc>
                    <a:spcPct val="140000"/>
                  </a:lnSpc>
                </a:pPr>
                <a:endParaRPr lang="en-SG"/>
              </a:p>
            </p:txBody>
          </p:sp>
          <p:sp>
            <p:nvSpPr>
              <p:cNvPr id="73745"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p:spPr>
            <p:txBody>
              <a:bodyPr wrap="none" anchor="ctr"/>
              <a:lstStyle/>
              <a:p>
                <a:pPr algn="ctr" eaLnBrk="0" hangingPunct="0">
                  <a:lnSpc>
                    <a:spcPct val="140000"/>
                  </a:lnSpc>
                </a:pPr>
                <a:endParaRPr lang="en-SG"/>
              </a:p>
            </p:txBody>
          </p:sp>
        </p:grpSp>
        <p:sp>
          <p:nvSpPr>
            <p:cNvPr id="29" name="Rectangle 2"/>
            <p:cNvSpPr>
              <a:spLocks noChangeArrowheads="1"/>
            </p:cNvSpPr>
            <p:nvPr/>
          </p:nvSpPr>
          <p:spPr bwMode="auto">
            <a:xfrm>
              <a:off x="2970212" y="1524000"/>
              <a:ext cx="6705601" cy="1981200"/>
            </a:xfrm>
            <a:prstGeom prst="rect">
              <a:avLst/>
            </a:prstGeom>
            <a:solidFill>
              <a:srgbClr val="00CCFF"/>
            </a:solidFill>
            <a:ln w="57150" algn="ctr">
              <a:noFill/>
              <a:miter lim="800000"/>
              <a:headEnd/>
              <a:tailEnd/>
            </a:ln>
            <a:effectLst/>
          </p:spPr>
          <p:txBody>
            <a:bodyPr wrap="none" numCol="2" anchor="ctr"/>
            <a:lstStyle/>
            <a:p>
              <a:pPr algn="ctr" eaLnBrk="0" hangingPunct="0">
                <a:lnSpc>
                  <a:spcPct val="140000"/>
                </a:lnSpc>
                <a:defRPr/>
              </a:pPr>
              <a:endParaRPr lang="en-SG"/>
            </a:p>
          </p:txBody>
        </p:sp>
        <p:sp>
          <p:nvSpPr>
            <p:cNvPr id="73735" name="Rectangle 4"/>
            <p:cNvSpPr>
              <a:spLocks noChangeArrowheads="1"/>
            </p:cNvSpPr>
            <p:nvPr/>
          </p:nvSpPr>
          <p:spPr bwMode="auto">
            <a:xfrm>
              <a:off x="2970212" y="3505200"/>
              <a:ext cx="6705600" cy="1524000"/>
            </a:xfrm>
            <a:prstGeom prst="rect">
              <a:avLst/>
            </a:prstGeom>
            <a:solidFill>
              <a:srgbClr val="FF99CC"/>
            </a:solidFill>
            <a:ln w="9525" algn="ctr">
              <a:noFill/>
              <a:miter lim="800000"/>
              <a:headEnd/>
              <a:tailEnd/>
            </a:ln>
          </p:spPr>
          <p:txBody>
            <a:bodyPr wrap="none" anchor="ctr"/>
            <a:lstStyle/>
            <a:p>
              <a:pPr algn="ctr" eaLnBrk="0" hangingPunct="0">
                <a:lnSpc>
                  <a:spcPct val="140000"/>
                </a:lnSpc>
              </a:pPr>
              <a:endParaRPr lang="en-SG"/>
            </a:p>
          </p:txBody>
        </p:sp>
        <p:sp>
          <p:nvSpPr>
            <p:cNvPr id="73736" name="Rectangle 6"/>
            <p:cNvSpPr>
              <a:spLocks noChangeArrowheads="1"/>
            </p:cNvSpPr>
            <p:nvPr/>
          </p:nvSpPr>
          <p:spPr bwMode="auto">
            <a:xfrm>
              <a:off x="2970212" y="5029200"/>
              <a:ext cx="6705600" cy="1371600"/>
            </a:xfrm>
            <a:prstGeom prst="rect">
              <a:avLst/>
            </a:prstGeom>
            <a:solidFill>
              <a:srgbClr val="FFCC00">
                <a:alpha val="85097"/>
              </a:srgbClr>
            </a:solidFill>
            <a:ln w="9525" algn="ctr">
              <a:noFill/>
              <a:miter lim="800000"/>
              <a:headEnd/>
              <a:tailEnd/>
            </a:ln>
          </p:spPr>
          <p:txBody>
            <a:bodyPr wrap="none" anchor="ctr"/>
            <a:lstStyle/>
            <a:p>
              <a:pPr algn="ctr" eaLnBrk="0" hangingPunct="0">
                <a:lnSpc>
                  <a:spcPct val="140000"/>
                </a:lnSpc>
              </a:pPr>
              <a:endParaRPr lang="en-SG"/>
            </a:p>
          </p:txBody>
        </p:sp>
        <p:sp>
          <p:nvSpPr>
            <p:cNvPr id="34" name="TextBox 33"/>
            <p:cNvSpPr txBox="1"/>
            <p:nvPr/>
          </p:nvSpPr>
          <p:spPr>
            <a:xfrm>
              <a:off x="3046412" y="5181600"/>
              <a:ext cx="6400800" cy="954107"/>
            </a:xfrm>
            <a:prstGeom prst="rect">
              <a:avLst/>
            </a:prstGeom>
            <a:noFill/>
          </p:spPr>
          <p:txBody>
            <a:bodyPr numCol="2">
              <a:spAutoFit/>
            </a:bodyPr>
            <a:lstStyle/>
            <a:p>
              <a:pPr marL="117475" lvl="1" indent="-118800" eaLnBrk="0" hangingPunct="0">
                <a:spcBef>
                  <a:spcPts val="0"/>
                </a:spcBef>
                <a:buSzPct val="150000"/>
                <a:buFont typeface="Arial"/>
                <a:buChar char="•"/>
                <a:defRPr/>
              </a:pPr>
              <a:r>
                <a:rPr lang="en-US" sz="1400" b="1" dirty="0">
                  <a:latin typeface="Helvetica" pitchFamily="34" charset="0"/>
                  <a:cs typeface="Helvetica" pitchFamily="34" charset="0"/>
                </a:rPr>
                <a:t> In evaluating service performance, customers can have expectations positively disconfirmed, confirmed, or negatively disconfirmed</a:t>
              </a:r>
            </a:p>
            <a:p>
              <a:pPr marL="288925" lvl="1" indent="-171450" eaLnBrk="0" hangingPunct="0">
                <a:spcBef>
                  <a:spcPts val="0"/>
                </a:spcBef>
                <a:buSzPct val="150000"/>
                <a:buFont typeface="Arial" pitchFamily="34" charset="0"/>
                <a:buChar char="•"/>
                <a:defRPr/>
              </a:pPr>
              <a:r>
                <a:rPr lang="en-US" sz="1400" b="1" dirty="0">
                  <a:latin typeface="Helvetica" pitchFamily="34" charset="0"/>
                  <a:cs typeface="Helvetica" pitchFamily="34" charset="0"/>
                </a:rPr>
                <a:t>Unexpectedly high levels of performance, arousal, and positive affect are likely to lead to delight </a:t>
              </a:r>
            </a:p>
          </p:txBody>
        </p:sp>
      </p:grpSp>
      <p:sp>
        <p:nvSpPr>
          <p:cNvPr id="35" name="TextBox 34"/>
          <p:cNvSpPr txBox="1"/>
          <p:nvPr/>
        </p:nvSpPr>
        <p:spPr>
          <a:xfrm>
            <a:off x="2970212" y="3505201"/>
            <a:ext cx="6705600" cy="1600438"/>
          </a:xfrm>
          <a:prstGeom prst="rect">
            <a:avLst/>
          </a:prstGeom>
          <a:noFill/>
        </p:spPr>
        <p:txBody>
          <a:bodyPr numCol="2">
            <a:spAutoFit/>
          </a:bodyPr>
          <a:lstStyle/>
          <a:p>
            <a:pPr marL="285750" indent="-174625" eaLnBrk="0" hangingPunct="0">
              <a:buSzPct val="150000"/>
              <a:buFont typeface="Arial"/>
              <a:buChar char="•"/>
              <a:defRPr/>
            </a:pPr>
            <a:r>
              <a:rPr lang="en-US" sz="1400" b="1" dirty="0">
                <a:latin typeface="Helvetica"/>
                <a:cs typeface="Helvetica"/>
              </a:rPr>
              <a:t>Moments of Truth: importance of effectively managing </a:t>
            </a:r>
            <a:r>
              <a:rPr lang="en-US" sz="1400" b="1" dirty="0" err="1">
                <a:latin typeface="Helvetica"/>
                <a:cs typeface="Helvetica"/>
              </a:rPr>
              <a:t>touchpoints</a:t>
            </a:r>
            <a:endParaRPr lang="en-US" sz="1400" b="1" dirty="0">
              <a:latin typeface="Helvetica"/>
              <a:cs typeface="Helvetica"/>
            </a:endParaRPr>
          </a:p>
          <a:p>
            <a:pPr marL="285750" indent="-174625" eaLnBrk="0" hangingPunct="0">
              <a:buSzPct val="150000"/>
              <a:defRPr/>
            </a:pPr>
            <a:endParaRPr lang="en-US" sz="1400" b="1" dirty="0">
              <a:latin typeface="Helvetica"/>
              <a:cs typeface="Helvetica"/>
            </a:endParaRPr>
          </a:p>
          <a:p>
            <a:pPr marL="285750" indent="-174625" eaLnBrk="0" hangingPunct="0">
              <a:buSzPct val="150000"/>
              <a:buFont typeface="Arial"/>
              <a:buChar char="•"/>
              <a:defRPr/>
            </a:pPr>
            <a:r>
              <a:rPr lang="en-US" sz="1400" b="1" dirty="0">
                <a:latin typeface="Helvetica"/>
                <a:cs typeface="Helvetica"/>
              </a:rPr>
              <a:t>High/low contact service model – understanding the extent and nature of contact points                </a:t>
            </a:r>
          </a:p>
          <a:p>
            <a:pPr marL="285750" indent="-174625" eaLnBrk="0" hangingPunct="0">
              <a:buSzPct val="150000"/>
              <a:defRPr/>
            </a:pPr>
            <a:endParaRPr/>
          </a:p>
          <a:p>
            <a:pPr marL="285750" indent="-174625" eaLnBrk="0" hangingPunct="0">
              <a:buSzPct val="150000"/>
              <a:buFont typeface="Arial"/>
              <a:buChar char="•"/>
              <a:defRPr/>
            </a:pPr>
            <a:r>
              <a:rPr lang="en-US" sz="1400" b="1" dirty="0" err="1">
                <a:latin typeface="Helvetica"/>
                <a:cs typeface="Helvetica"/>
              </a:rPr>
              <a:t>Servuction</a:t>
            </a:r>
            <a:r>
              <a:rPr lang="en-US" sz="1400" b="1" dirty="0">
                <a:latin typeface="Helvetica"/>
                <a:cs typeface="Helvetica"/>
              </a:rPr>
              <a:t> model – variations of interactions</a:t>
            </a:r>
            <a:br>
              <a:rPr lang="en-US" sz="1400" b="1" dirty="0">
                <a:latin typeface="Helvetica"/>
                <a:cs typeface="Helvetica"/>
              </a:rPr>
            </a:br>
            <a:endParaRPr lang="en-US" sz="1400" b="1" dirty="0">
              <a:latin typeface="Helvetica"/>
              <a:cs typeface="Helvetica"/>
            </a:endParaRPr>
          </a:p>
          <a:p>
            <a:pPr marL="285750" indent="-174625" eaLnBrk="0" hangingPunct="0">
              <a:buSzPct val="150000"/>
              <a:buFont typeface="Arial"/>
              <a:buChar char="•"/>
              <a:defRPr/>
            </a:pPr>
            <a:r>
              <a:rPr lang="en-US" sz="1400" b="1" dirty="0">
                <a:latin typeface="Helvetica"/>
                <a:cs typeface="Helvetica"/>
              </a:rPr>
              <a:t>Theater metaphor – “staging” service performances</a:t>
            </a:r>
          </a:p>
          <a:p>
            <a:pPr marL="118800" indent="118800" eaLnBrk="0" hangingPunct="0">
              <a:defRPr/>
            </a:pPr>
            <a:endParaRPr lang="en-US" sz="1400" dirty="0"/>
          </a:p>
          <a:p>
            <a:pPr marL="118800" indent="118800" eaLnBrk="0" hangingPunct="0">
              <a:defRPr/>
            </a:pPr>
            <a:endParaRPr/>
          </a:p>
        </p:txBody>
      </p:sp>
      <p:sp>
        <p:nvSpPr>
          <p:cNvPr id="32" name="TextBox 31"/>
          <p:cNvSpPr txBox="1"/>
          <p:nvPr/>
        </p:nvSpPr>
        <p:spPr>
          <a:xfrm>
            <a:off x="3046412" y="1600201"/>
            <a:ext cx="6553200" cy="2031325"/>
          </a:xfrm>
          <a:prstGeom prst="rect">
            <a:avLst/>
          </a:prstGeom>
          <a:noFill/>
        </p:spPr>
        <p:txBody>
          <a:bodyPr numCol="2">
            <a:spAutoFit/>
          </a:bodyPr>
          <a:lstStyle/>
          <a:p>
            <a:pPr marL="227013" indent="-227013" eaLnBrk="0" hangingPunct="0">
              <a:buSzPct val="150000"/>
              <a:buFont typeface="Arial"/>
              <a:buChar char="•"/>
              <a:defRPr/>
            </a:pPr>
            <a:r>
              <a:rPr lang="en-US" sz="1400" b="1" dirty="0">
                <a:latin typeface="Helvetica"/>
                <a:cs typeface="Helvetica"/>
              </a:rPr>
              <a:t>Key Steps		</a:t>
            </a:r>
          </a:p>
          <a:p>
            <a:pPr marL="461963" lvl="1" indent="-234950" eaLnBrk="0" hangingPunct="0">
              <a:buFont typeface="+mj-lt"/>
              <a:buAutoNum type="arabicPeriod"/>
              <a:defRPr/>
            </a:pPr>
            <a:r>
              <a:rPr lang="en-US" sz="1400" b="1" dirty="0">
                <a:latin typeface="Helvetica"/>
                <a:cs typeface="Helvetica"/>
              </a:rPr>
              <a:t>Need arousal</a:t>
            </a:r>
          </a:p>
          <a:p>
            <a:pPr marL="461963" lvl="1" indent="-234950" eaLnBrk="0" hangingPunct="0">
              <a:buFont typeface="+mj-lt"/>
              <a:buAutoNum type="arabicPeriod"/>
              <a:defRPr/>
            </a:pPr>
            <a:r>
              <a:rPr lang="en-US" sz="1400" b="1" dirty="0">
                <a:latin typeface="Helvetica"/>
                <a:cs typeface="Helvetica"/>
              </a:rPr>
              <a:t>Information search</a:t>
            </a:r>
          </a:p>
          <a:p>
            <a:pPr marL="461963" lvl="1" indent="-234950" eaLnBrk="0" hangingPunct="0">
              <a:buFont typeface="+mj-lt"/>
              <a:buAutoNum type="arabicPeriod"/>
              <a:defRPr/>
            </a:pPr>
            <a:r>
              <a:rPr lang="en-US" sz="1400" b="1" dirty="0">
                <a:latin typeface="Helvetica"/>
                <a:cs typeface="Helvetica"/>
              </a:rPr>
              <a:t>Evaluation of alternative solutions</a:t>
            </a:r>
          </a:p>
          <a:p>
            <a:pPr marL="461963" lvl="1" indent="-234950" eaLnBrk="0" hangingPunct="0">
              <a:buFont typeface="+mj-lt"/>
              <a:buAutoNum type="arabicPeriod"/>
              <a:defRPr/>
            </a:pPr>
            <a:r>
              <a:rPr lang="en-US" sz="1400" b="1" dirty="0">
                <a:latin typeface="Helvetica"/>
                <a:cs typeface="Helvetica"/>
              </a:rPr>
              <a:t>Purchase decision	</a:t>
            </a:r>
          </a:p>
          <a:p>
            <a:pPr marL="227013" indent="-227013" eaLnBrk="0" hangingPunct="0">
              <a:buSzPct val="150000"/>
              <a:defRPr/>
            </a:pPr>
            <a:endParaRPr lang="en-US" sz="1400" b="1" dirty="0">
              <a:latin typeface="Helvetica"/>
              <a:cs typeface="Helvetica"/>
            </a:endParaRPr>
          </a:p>
          <a:p>
            <a:pPr marL="227013" indent="-227013" eaLnBrk="0" hangingPunct="0">
              <a:buSzPct val="150000"/>
              <a:buFont typeface="Arial"/>
              <a:buChar char="•"/>
              <a:defRPr/>
            </a:pPr>
            <a:endParaRPr lang="en-US" sz="1400" b="1" dirty="0">
              <a:latin typeface="Helvetica"/>
              <a:cs typeface="Helvetica"/>
            </a:endParaRPr>
          </a:p>
          <a:p>
            <a:pPr marL="227013" indent="-227013" eaLnBrk="0" hangingPunct="0">
              <a:buSzPct val="150000"/>
              <a:buFont typeface="Arial"/>
              <a:buChar char="•"/>
              <a:defRPr/>
            </a:pPr>
            <a:endParaRPr lang="en-US" sz="1400" b="1" dirty="0">
              <a:latin typeface="Helvetica"/>
              <a:cs typeface="Helvetica"/>
            </a:endParaRPr>
          </a:p>
          <a:p>
            <a:pPr marL="227013" indent="-227013" eaLnBrk="0" hangingPunct="0">
              <a:buSzPct val="150000"/>
              <a:buFont typeface="Arial"/>
              <a:buChar char="•"/>
              <a:defRPr/>
            </a:pPr>
            <a:r>
              <a:rPr lang="en-US" sz="1400" b="1" dirty="0">
                <a:latin typeface="Helvetica"/>
                <a:cs typeface="Helvetica"/>
              </a:rPr>
              <a:t>Customers face perceived risks which marketers should reduce with some strategic responses</a:t>
            </a:r>
          </a:p>
          <a:p>
            <a:pPr marL="227013" indent="-227013" eaLnBrk="0" hangingPunct="0">
              <a:buSzPct val="150000"/>
              <a:defRPr/>
            </a:pPr>
            <a:endParaRPr lang="en-US" sz="1400" b="1" dirty="0">
              <a:latin typeface="Helvetica"/>
              <a:cs typeface="Helvetica"/>
            </a:endParaRPr>
          </a:p>
          <a:p>
            <a:pPr marL="227013" indent="-227013" eaLnBrk="0" hangingPunct="0">
              <a:buSzPct val="150000"/>
              <a:buFont typeface="Arial"/>
              <a:buChar char="•"/>
              <a:defRPr/>
            </a:pPr>
            <a:r>
              <a:rPr lang="en-US" sz="1400" b="1" dirty="0">
                <a:latin typeface="Helvetica"/>
                <a:cs typeface="Helvetica"/>
              </a:rPr>
              <a:t>Zone of tolerance: Adequate to desired. Dissatisfaction if service level falls below adequate level.</a:t>
            </a:r>
          </a:p>
          <a:p>
            <a:pPr marL="118800" indent="-118800" eaLnBrk="0" hangingPunct="0">
              <a:defRPr/>
            </a:pPr>
            <a:endParaRPr lang="en-US" sz="1400" b="1" dirty="0"/>
          </a:p>
        </p:txBody>
      </p:sp>
    </p:spTree>
  </p:cSld>
  <p:clrMapOvr>
    <a:masterClrMapping/>
  </p:clrMapOvr>
  <p:transition spd="med">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5"/>
          <p:cNvSpPr>
            <a:spLocks noChangeArrowheads="1"/>
          </p:cNvSpPr>
          <p:nvPr/>
        </p:nvSpPr>
        <p:spPr bwMode="auto">
          <a:xfrm>
            <a:off x="5027613" y="1676400"/>
            <a:ext cx="4495800" cy="4724400"/>
          </a:xfrm>
          <a:prstGeom prst="rect">
            <a:avLst/>
          </a:prstGeom>
          <a:solidFill>
            <a:schemeClr val="bg1"/>
          </a:solidFill>
          <a:ln w="12700" algn="ctr">
            <a:solidFill>
              <a:schemeClr val="tx1"/>
            </a:solidFill>
            <a:round/>
            <a:headEnd/>
            <a:tailEnd/>
          </a:ln>
        </p:spPr>
        <p:txBody>
          <a:bodyPr/>
          <a:lstStyle/>
          <a:p>
            <a:pPr algn="ctr" eaLnBrk="0" hangingPunct="0">
              <a:lnSpc>
                <a:spcPct val="140000"/>
              </a:lnSpc>
            </a:pPr>
            <a:endParaRPr lang="en-GB"/>
          </a:p>
        </p:txBody>
      </p:sp>
      <p:sp>
        <p:nvSpPr>
          <p:cNvPr id="14338"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Overview Of Chapter 2</a:t>
            </a:r>
          </a:p>
        </p:txBody>
      </p:sp>
      <p:grpSp>
        <p:nvGrpSpPr>
          <p:cNvPr id="14339" name="Group 4"/>
          <p:cNvGrpSpPr>
            <a:grpSpLocks/>
          </p:cNvGrpSpPr>
          <p:nvPr/>
        </p:nvGrpSpPr>
        <p:grpSpPr bwMode="auto">
          <a:xfrm>
            <a:off x="5256213" y="1905000"/>
            <a:ext cx="4038600" cy="4191000"/>
            <a:chOff x="455613" y="1524000"/>
            <a:chExt cx="3505200" cy="4343400"/>
          </a:xfrm>
        </p:grpSpPr>
        <p:sp>
          <p:nvSpPr>
            <p:cNvPr id="14341" name="Rectangle 2"/>
            <p:cNvSpPr>
              <a:spLocks noChangeArrowheads="1"/>
            </p:cNvSpPr>
            <p:nvPr/>
          </p:nvSpPr>
          <p:spPr bwMode="auto">
            <a:xfrm>
              <a:off x="455613" y="1524000"/>
              <a:ext cx="3505200" cy="838200"/>
            </a:xfrm>
            <a:prstGeom prst="rect">
              <a:avLst/>
            </a:prstGeom>
            <a:solidFill>
              <a:srgbClr val="00CCFF"/>
            </a:solidFill>
            <a:ln w="57150" algn="ctr">
              <a:noFill/>
              <a:miter lim="800000"/>
              <a:headEnd/>
              <a:tailEnd/>
            </a:ln>
          </p:spPr>
          <p:txBody>
            <a:bodyPr wrap="none" anchor="ctr"/>
            <a:lstStyle/>
            <a:p>
              <a:pPr algn="ctr" eaLnBrk="0" hangingPunct="0">
                <a:lnSpc>
                  <a:spcPct val="140000"/>
                </a:lnSpc>
              </a:pPr>
              <a:endParaRPr lang="en-SG"/>
            </a:p>
          </p:txBody>
        </p:sp>
        <p:sp>
          <p:nvSpPr>
            <p:cNvPr id="14342" name="Text Box 3"/>
            <p:cNvSpPr txBox="1">
              <a:spLocks noChangeArrowheads="1"/>
            </p:cNvSpPr>
            <p:nvPr/>
          </p:nvSpPr>
          <p:spPr bwMode="auto">
            <a:xfrm>
              <a:off x="760413" y="1724372"/>
              <a:ext cx="2970212" cy="3524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b="1">
                  <a:latin typeface="Helvetica"/>
                  <a:ea typeface="Helvetica"/>
                  <a:cs typeface="Helvetica"/>
                </a:rPr>
                <a:t>Pre-purchase Stage</a:t>
              </a:r>
            </a:p>
          </p:txBody>
        </p:sp>
        <p:sp>
          <p:nvSpPr>
            <p:cNvPr id="14343"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p:spPr>
          <p:txBody>
            <a:bodyPr wrap="none" anchor="ctr"/>
            <a:lstStyle/>
            <a:p>
              <a:pPr algn="ctr" eaLnBrk="0" hangingPunct="0">
                <a:lnSpc>
                  <a:spcPct val="140000"/>
                </a:lnSpc>
              </a:pPr>
              <a:endParaRPr lang="en-SG"/>
            </a:p>
          </p:txBody>
        </p:sp>
        <p:sp>
          <p:nvSpPr>
            <p:cNvPr id="14344" name="Text Box 5"/>
            <p:cNvSpPr txBox="1">
              <a:spLocks noChangeArrowheads="1"/>
            </p:cNvSpPr>
            <p:nvPr/>
          </p:nvSpPr>
          <p:spPr bwMode="auto">
            <a:xfrm>
              <a:off x="742950" y="3498273"/>
              <a:ext cx="2970213" cy="3524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b="1">
                  <a:latin typeface="Helvetica"/>
                  <a:ea typeface="Helvetica"/>
                  <a:cs typeface="Helvetica"/>
                </a:rPr>
                <a:t>Service Encounter Stage</a:t>
              </a:r>
            </a:p>
          </p:txBody>
        </p:sp>
        <p:sp>
          <p:nvSpPr>
            <p:cNvPr id="14345" name="Rectangle 6"/>
            <p:cNvSpPr>
              <a:spLocks noChangeArrowheads="1"/>
            </p:cNvSpPr>
            <p:nvPr/>
          </p:nvSpPr>
          <p:spPr bwMode="auto">
            <a:xfrm>
              <a:off x="455613" y="5029200"/>
              <a:ext cx="3505200" cy="838200"/>
            </a:xfrm>
            <a:prstGeom prst="rect">
              <a:avLst/>
            </a:prstGeom>
            <a:solidFill>
              <a:srgbClr val="FFCC00">
                <a:alpha val="85097"/>
              </a:srgbClr>
            </a:solidFill>
            <a:ln w="9525" algn="ctr">
              <a:noFill/>
              <a:miter lim="800000"/>
              <a:headEnd/>
              <a:tailEnd/>
            </a:ln>
          </p:spPr>
          <p:txBody>
            <a:bodyPr wrap="none" anchor="ctr"/>
            <a:lstStyle/>
            <a:p>
              <a:pPr algn="ctr" eaLnBrk="0" hangingPunct="0">
                <a:lnSpc>
                  <a:spcPct val="140000"/>
                </a:lnSpc>
              </a:pPr>
              <a:endParaRPr lang="en-SG"/>
            </a:p>
          </p:txBody>
        </p:sp>
        <p:sp>
          <p:nvSpPr>
            <p:cNvPr id="14346" name="Text Box 7"/>
            <p:cNvSpPr txBox="1">
              <a:spLocks noChangeArrowheads="1"/>
            </p:cNvSpPr>
            <p:nvPr/>
          </p:nvSpPr>
          <p:spPr bwMode="auto">
            <a:xfrm>
              <a:off x="742950" y="5257800"/>
              <a:ext cx="2970213" cy="3524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b="1">
                  <a:latin typeface="Helvetica"/>
                  <a:ea typeface="Helvetica"/>
                  <a:cs typeface="Helvetica"/>
                </a:rPr>
                <a:t>Post-encounter Stage</a:t>
              </a:r>
            </a:p>
          </p:txBody>
        </p:sp>
        <p:sp>
          <p:nvSpPr>
            <p:cNvPr id="14347"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p:spPr>
          <p:txBody>
            <a:bodyPr wrap="none" anchor="ctr"/>
            <a:lstStyle/>
            <a:p>
              <a:pPr algn="ctr" eaLnBrk="0" hangingPunct="0">
                <a:lnSpc>
                  <a:spcPct val="140000"/>
                </a:lnSpc>
              </a:pPr>
              <a:endParaRPr lang="en-SG"/>
            </a:p>
          </p:txBody>
        </p:sp>
        <p:sp>
          <p:nvSpPr>
            <p:cNvPr id="14348"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p:spPr>
          <p:txBody>
            <a:bodyPr wrap="none" anchor="ctr"/>
            <a:lstStyle/>
            <a:p>
              <a:pPr algn="ctr" eaLnBrk="0" hangingPunct="0">
                <a:lnSpc>
                  <a:spcPct val="140000"/>
                </a:lnSpc>
              </a:pPr>
              <a:endParaRPr lang="en-SG"/>
            </a:p>
          </p:txBody>
        </p:sp>
      </p:grpSp>
      <p:sp>
        <p:nvSpPr>
          <p:cNvPr id="14340" name="Rectangle 12"/>
          <p:cNvSpPr>
            <a:spLocks noChangeArrowheads="1"/>
          </p:cNvSpPr>
          <p:nvPr/>
        </p:nvSpPr>
        <p:spPr bwMode="auto">
          <a:xfrm>
            <a:off x="74613" y="1600200"/>
            <a:ext cx="4876800" cy="1984375"/>
          </a:xfrm>
          <a:prstGeom prst="rect">
            <a:avLst/>
          </a:prstGeom>
          <a:gradFill rotWithShape="1">
            <a:gsLst>
              <a:gs pos="0">
                <a:srgbClr val="F8F8F8">
                  <a:alpha val="79999"/>
                </a:srgbClr>
              </a:gs>
              <a:gs pos="100000">
                <a:srgbClr val="F4F4F4">
                  <a:alpha val="15999"/>
                </a:srgbClr>
              </a:gs>
            </a:gsLst>
            <a:lin ang="5400000" scaled="1"/>
          </a:gradFill>
          <a:ln w="9525" algn="ctr">
            <a:noFill/>
            <a:miter lim="800000"/>
            <a:headEnd/>
            <a:tailEnd/>
          </a:ln>
        </p:spPr>
        <p:txBody>
          <a:bodyPr lIns="92075" tIns="46038" rIns="92075" bIns="46038" anchor="ctr"/>
          <a:lstStyle/>
          <a:p>
            <a:pPr algn="r" eaLnBrk="0" hangingPunct="0">
              <a:lnSpc>
                <a:spcPct val="110000"/>
              </a:lnSpc>
            </a:pPr>
            <a:r>
              <a:rPr lang="en-US" sz="2400" b="1">
                <a:solidFill>
                  <a:srgbClr val="013C7D"/>
                </a:solidFill>
                <a:latin typeface="Helvetica"/>
                <a:ea typeface="Helvetica"/>
                <a:cs typeface="Helvetica"/>
              </a:rPr>
              <a:t>Customer Decision Making:</a:t>
            </a:r>
            <a:br>
              <a:rPr lang="en-US" sz="2400" b="1">
                <a:solidFill>
                  <a:srgbClr val="013C7D"/>
                </a:solidFill>
                <a:latin typeface="Helvetica"/>
                <a:ea typeface="Helvetica"/>
                <a:cs typeface="Helvetica"/>
              </a:rPr>
            </a:br>
            <a:r>
              <a:rPr lang="en-US" sz="2400" b="1">
                <a:solidFill>
                  <a:srgbClr val="013C7D"/>
                </a:solidFill>
                <a:latin typeface="Helvetica"/>
                <a:ea typeface="Helvetica"/>
                <a:cs typeface="Helvetica"/>
              </a:rPr>
              <a:t>The Three-Stage Model of Service Consumption</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ChangeArrowheads="1"/>
          </p:cNvSpPr>
          <p:nvPr/>
        </p:nvSpPr>
        <p:spPr bwMode="auto">
          <a:xfrm>
            <a:off x="908050" y="2663825"/>
            <a:ext cx="8416925" cy="1984375"/>
          </a:xfrm>
          <a:prstGeom prst="rect">
            <a:avLst/>
          </a:prstGeom>
          <a:gradFill rotWithShape="1">
            <a:gsLst>
              <a:gs pos="0">
                <a:srgbClr val="F8F8F8">
                  <a:alpha val="79999"/>
                </a:srgbClr>
              </a:gs>
              <a:gs pos="100000">
                <a:srgbClr val="F4F4F4">
                  <a:alpha val="15999"/>
                </a:srgbClr>
              </a:gs>
            </a:gsLst>
            <a:lin ang="5400000" scaled="1"/>
          </a:gradFill>
          <a:ln w="9525" algn="ctr">
            <a:noFill/>
            <a:miter lim="800000"/>
            <a:headEnd/>
            <a:tailEnd/>
          </a:ln>
        </p:spPr>
        <p:txBody>
          <a:bodyPr lIns="92075" tIns="46038" rIns="92075" bIns="46038" anchor="ctr"/>
          <a:lstStyle/>
          <a:p>
            <a:pPr algn="ctr" eaLnBrk="0" hangingPunct="0">
              <a:lnSpc>
                <a:spcPct val="110000"/>
              </a:lnSpc>
            </a:pPr>
            <a:r>
              <a:rPr lang="en-US" sz="4400" b="1">
                <a:solidFill>
                  <a:srgbClr val="013C7D"/>
                </a:solidFill>
                <a:latin typeface="Helvetica"/>
                <a:ea typeface="Helvetica"/>
                <a:cs typeface="Helvetica"/>
              </a:rPr>
              <a:t>Pre-purchase Stage</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13"/>
          <p:cNvSpPr>
            <a:spLocks noChangeShapeType="1"/>
          </p:cNvSpPr>
          <p:nvPr/>
        </p:nvSpPr>
        <p:spPr bwMode="auto">
          <a:xfrm>
            <a:off x="3960813" y="2514600"/>
            <a:ext cx="1141412" cy="3810000"/>
          </a:xfrm>
          <a:prstGeom prst="line">
            <a:avLst/>
          </a:prstGeom>
          <a:noFill/>
          <a:ln w="19050">
            <a:solidFill>
              <a:srgbClr val="0C0300"/>
            </a:solidFill>
            <a:round/>
            <a:headEnd/>
            <a:tailEnd/>
          </a:ln>
        </p:spPr>
        <p:txBody>
          <a:bodyPr/>
          <a:lstStyle/>
          <a:p>
            <a:endParaRPr lang="en-US"/>
          </a:p>
        </p:txBody>
      </p:sp>
      <p:sp>
        <p:nvSpPr>
          <p:cNvPr id="18434"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Pre-purchase Stage - Overview</a:t>
            </a:r>
          </a:p>
        </p:txBody>
      </p:sp>
      <p:sp>
        <p:nvSpPr>
          <p:cNvPr id="18435" name="Rectangle 11"/>
          <p:cNvSpPr>
            <a:spLocks noChangeArrowheads="1"/>
          </p:cNvSpPr>
          <p:nvPr/>
        </p:nvSpPr>
        <p:spPr bwMode="auto">
          <a:xfrm>
            <a:off x="5103813" y="1676400"/>
            <a:ext cx="4373562" cy="4648200"/>
          </a:xfrm>
          <a:prstGeom prst="rect">
            <a:avLst/>
          </a:prstGeom>
          <a:solidFill>
            <a:srgbClr val="00CCFF"/>
          </a:solidFill>
          <a:ln w="9525" algn="ctr">
            <a:noFill/>
            <a:miter lim="800000"/>
            <a:headEnd/>
            <a:tailEnd/>
          </a:ln>
        </p:spPr>
        <p:txBody>
          <a:bodyPr wrap="none" anchor="ctr"/>
          <a:lstStyle/>
          <a:p>
            <a:pPr algn="ctr" eaLnBrk="0" hangingPunct="0">
              <a:lnSpc>
                <a:spcPct val="140000"/>
              </a:lnSpc>
            </a:pPr>
            <a:endParaRPr lang="en-SG"/>
          </a:p>
        </p:txBody>
      </p:sp>
      <p:sp>
        <p:nvSpPr>
          <p:cNvPr id="18436" name="Line 12"/>
          <p:cNvSpPr>
            <a:spLocks noChangeShapeType="1"/>
          </p:cNvSpPr>
          <p:nvPr/>
        </p:nvSpPr>
        <p:spPr bwMode="auto">
          <a:xfrm>
            <a:off x="3960813" y="1676400"/>
            <a:ext cx="1155700" cy="0"/>
          </a:xfrm>
          <a:prstGeom prst="line">
            <a:avLst/>
          </a:prstGeom>
          <a:noFill/>
          <a:ln w="15875">
            <a:solidFill>
              <a:srgbClr val="0C0300"/>
            </a:solidFill>
            <a:round/>
            <a:headEnd/>
            <a:tailEnd/>
          </a:ln>
        </p:spPr>
        <p:txBody>
          <a:bodyPr/>
          <a:lstStyle/>
          <a:p>
            <a:endParaRPr lang="en-US"/>
          </a:p>
        </p:txBody>
      </p:sp>
      <p:sp>
        <p:nvSpPr>
          <p:cNvPr id="18437" name="Rectangle 14"/>
          <p:cNvSpPr>
            <a:spLocks noGrp="1" noChangeArrowheads="1"/>
          </p:cNvSpPr>
          <p:nvPr>
            <p:ph type="body" idx="4294967295"/>
          </p:nvPr>
        </p:nvSpPr>
        <p:spPr>
          <a:xfrm>
            <a:off x="5256213" y="1841500"/>
            <a:ext cx="4038600" cy="4178300"/>
          </a:xfrm>
        </p:spPr>
        <p:txBody>
          <a:bodyPr lIns="92075" tIns="46038" rIns="92075" bIns="46038"/>
          <a:lstStyle/>
          <a:p>
            <a:pPr>
              <a:lnSpc>
                <a:spcPct val="85000"/>
              </a:lnSpc>
              <a:spcBef>
                <a:spcPct val="50000"/>
              </a:spcBef>
            </a:pPr>
            <a:r>
              <a:rPr lang="en-US" sz="1800" b="0" smtClean="0">
                <a:solidFill>
                  <a:schemeClr val="tx1"/>
                </a:solidFill>
                <a:latin typeface="Helvetica"/>
                <a:cs typeface="Helvetica"/>
              </a:rPr>
              <a:t>Customers seek solutions to aroused needs</a:t>
            </a:r>
          </a:p>
          <a:p>
            <a:pPr>
              <a:lnSpc>
                <a:spcPct val="85000"/>
              </a:lnSpc>
              <a:spcBef>
                <a:spcPct val="50000"/>
              </a:spcBef>
            </a:pPr>
            <a:r>
              <a:rPr lang="en-US" sz="1800" b="0" smtClean="0">
                <a:solidFill>
                  <a:schemeClr val="tx1"/>
                </a:solidFill>
                <a:latin typeface="Helvetica"/>
                <a:cs typeface="Helvetica"/>
              </a:rPr>
              <a:t>Evaluating a service may be difficult</a:t>
            </a:r>
          </a:p>
          <a:p>
            <a:pPr>
              <a:lnSpc>
                <a:spcPct val="85000"/>
              </a:lnSpc>
              <a:spcBef>
                <a:spcPct val="50000"/>
              </a:spcBef>
            </a:pPr>
            <a:r>
              <a:rPr lang="en-US" sz="1800" b="0" smtClean="0">
                <a:solidFill>
                  <a:schemeClr val="tx1"/>
                </a:solidFill>
                <a:latin typeface="Helvetica"/>
                <a:cs typeface="Helvetica"/>
              </a:rPr>
              <a:t>Uncertainty about outcomes Increases perceived risk</a:t>
            </a:r>
          </a:p>
          <a:p>
            <a:pPr>
              <a:lnSpc>
                <a:spcPct val="85000"/>
              </a:lnSpc>
              <a:spcBef>
                <a:spcPct val="50000"/>
              </a:spcBef>
            </a:pPr>
            <a:r>
              <a:rPr lang="en-US" sz="1800" b="0" smtClean="0">
                <a:solidFill>
                  <a:schemeClr val="tx1"/>
                </a:solidFill>
                <a:latin typeface="Helvetica"/>
                <a:cs typeface="Helvetica"/>
              </a:rPr>
              <a:t>What risk reduction strategies can service suppliers develop?</a:t>
            </a:r>
          </a:p>
          <a:p>
            <a:pPr>
              <a:lnSpc>
                <a:spcPct val="85000"/>
              </a:lnSpc>
              <a:spcBef>
                <a:spcPct val="50000"/>
              </a:spcBef>
            </a:pPr>
            <a:r>
              <a:rPr lang="en-US" sz="1800" b="0" smtClean="0">
                <a:solidFill>
                  <a:schemeClr val="tx1"/>
                </a:solidFill>
                <a:latin typeface="Helvetica"/>
                <a:cs typeface="Helvetica"/>
              </a:rPr>
              <a:t>Understanding customers’ service expectations</a:t>
            </a:r>
          </a:p>
          <a:p>
            <a:pPr>
              <a:lnSpc>
                <a:spcPct val="85000"/>
              </a:lnSpc>
              <a:spcBef>
                <a:spcPct val="50000"/>
              </a:spcBef>
            </a:pPr>
            <a:r>
              <a:rPr lang="en-US" sz="1800" b="0" smtClean="0">
                <a:solidFill>
                  <a:schemeClr val="tx1"/>
                </a:solidFill>
                <a:latin typeface="Helvetica"/>
                <a:cs typeface="Helvetica"/>
              </a:rPr>
              <a:t>Components of customer expectations</a:t>
            </a:r>
          </a:p>
          <a:p>
            <a:pPr>
              <a:lnSpc>
                <a:spcPct val="85000"/>
              </a:lnSpc>
              <a:spcBef>
                <a:spcPct val="50000"/>
              </a:spcBef>
            </a:pPr>
            <a:r>
              <a:rPr lang="en-US" sz="1800" b="0" smtClean="0">
                <a:solidFill>
                  <a:schemeClr val="tx1"/>
                </a:solidFill>
                <a:latin typeface="Helvetica"/>
                <a:cs typeface="Helvetica"/>
              </a:rPr>
              <a:t>Making a service purchase decision</a:t>
            </a:r>
          </a:p>
          <a:p>
            <a:pPr>
              <a:lnSpc>
                <a:spcPct val="85000"/>
              </a:lnSpc>
            </a:pPr>
            <a:endParaRPr lang="en-US" sz="2600" b="0" smtClean="0">
              <a:solidFill>
                <a:schemeClr val="tx1"/>
              </a:solidFill>
              <a:latin typeface="Helvetica"/>
              <a:cs typeface="Helvetica"/>
            </a:endParaRPr>
          </a:p>
          <a:p>
            <a:pPr>
              <a:lnSpc>
                <a:spcPct val="85000"/>
              </a:lnSpc>
            </a:pPr>
            <a:endParaRPr lang="en-US" sz="2600" b="0" smtClean="0">
              <a:solidFill>
                <a:schemeClr val="tx1"/>
              </a:solidFill>
              <a:latin typeface="Helvetica"/>
              <a:cs typeface="Helvetica"/>
            </a:endParaRPr>
          </a:p>
        </p:txBody>
      </p:sp>
      <p:grpSp>
        <p:nvGrpSpPr>
          <p:cNvPr id="18438" name="Group 27"/>
          <p:cNvGrpSpPr>
            <a:grpSpLocks/>
          </p:cNvGrpSpPr>
          <p:nvPr/>
        </p:nvGrpSpPr>
        <p:grpSpPr bwMode="auto">
          <a:xfrm>
            <a:off x="455613" y="1676400"/>
            <a:ext cx="3505200" cy="4343400"/>
            <a:chOff x="455613" y="1524000"/>
            <a:chExt cx="3505200" cy="4343400"/>
          </a:xfrm>
        </p:grpSpPr>
        <p:sp>
          <p:nvSpPr>
            <p:cNvPr id="18439" name="Rectangle 2"/>
            <p:cNvSpPr>
              <a:spLocks noChangeArrowheads="1"/>
            </p:cNvSpPr>
            <p:nvPr/>
          </p:nvSpPr>
          <p:spPr bwMode="auto">
            <a:xfrm>
              <a:off x="455613" y="1524000"/>
              <a:ext cx="3505200" cy="838200"/>
            </a:xfrm>
            <a:prstGeom prst="rect">
              <a:avLst/>
            </a:prstGeom>
            <a:solidFill>
              <a:srgbClr val="00CCFF"/>
            </a:solidFill>
            <a:ln w="12700" algn="ctr">
              <a:noFill/>
              <a:miter lim="800000"/>
              <a:headEnd/>
              <a:tailEnd/>
            </a:ln>
          </p:spPr>
          <p:txBody>
            <a:bodyPr wrap="none" anchor="ctr"/>
            <a:lstStyle/>
            <a:p>
              <a:pPr algn="ctr" eaLnBrk="0" hangingPunct="0">
                <a:lnSpc>
                  <a:spcPct val="140000"/>
                </a:lnSpc>
              </a:pPr>
              <a:endParaRPr lang="en-SG"/>
            </a:p>
          </p:txBody>
        </p:sp>
        <p:sp>
          <p:nvSpPr>
            <p:cNvPr id="18440" name="Text Box 3"/>
            <p:cNvSpPr txBox="1">
              <a:spLocks noChangeArrowheads="1"/>
            </p:cNvSpPr>
            <p:nvPr/>
          </p:nvSpPr>
          <p:spPr bwMode="auto">
            <a:xfrm>
              <a:off x="760413" y="1752600"/>
              <a:ext cx="2970212" cy="3524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b="1">
                  <a:latin typeface="Helvetica"/>
                  <a:ea typeface="Helvetica"/>
                  <a:cs typeface="Helvetica"/>
                </a:rPr>
                <a:t>Pre-purchase Stage</a:t>
              </a:r>
            </a:p>
          </p:txBody>
        </p:sp>
        <p:sp>
          <p:nvSpPr>
            <p:cNvPr id="18441" name="Rectangle 4"/>
            <p:cNvSpPr>
              <a:spLocks noChangeArrowheads="1"/>
            </p:cNvSpPr>
            <p:nvPr/>
          </p:nvSpPr>
          <p:spPr bwMode="auto">
            <a:xfrm>
              <a:off x="455613" y="3276600"/>
              <a:ext cx="3505200" cy="838200"/>
            </a:xfrm>
            <a:prstGeom prst="rect">
              <a:avLst/>
            </a:prstGeom>
            <a:solidFill>
              <a:srgbClr val="FF99CC"/>
            </a:solidFill>
            <a:ln w="9525" algn="ctr">
              <a:noFill/>
              <a:miter lim="800000"/>
              <a:headEnd/>
              <a:tailEnd/>
            </a:ln>
          </p:spPr>
          <p:txBody>
            <a:bodyPr wrap="none" anchor="ctr"/>
            <a:lstStyle/>
            <a:p>
              <a:pPr algn="ctr" eaLnBrk="0" hangingPunct="0">
                <a:lnSpc>
                  <a:spcPct val="140000"/>
                </a:lnSpc>
              </a:pPr>
              <a:endParaRPr lang="en-SG"/>
            </a:p>
          </p:txBody>
        </p:sp>
        <p:sp>
          <p:nvSpPr>
            <p:cNvPr id="18442" name="Text Box 5"/>
            <p:cNvSpPr txBox="1">
              <a:spLocks noChangeArrowheads="1"/>
            </p:cNvSpPr>
            <p:nvPr/>
          </p:nvSpPr>
          <p:spPr bwMode="auto">
            <a:xfrm>
              <a:off x="742950" y="3381375"/>
              <a:ext cx="2970213" cy="3524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a:latin typeface="Helvetica"/>
                  <a:ea typeface="Helvetica"/>
                  <a:cs typeface="Helvetica"/>
                </a:rPr>
                <a:t>Service Encounter Stage</a:t>
              </a:r>
            </a:p>
          </p:txBody>
        </p:sp>
        <p:sp>
          <p:nvSpPr>
            <p:cNvPr id="18443" name="Rectangle 6"/>
            <p:cNvSpPr>
              <a:spLocks noChangeArrowheads="1"/>
            </p:cNvSpPr>
            <p:nvPr/>
          </p:nvSpPr>
          <p:spPr bwMode="auto">
            <a:xfrm>
              <a:off x="455613" y="5029200"/>
              <a:ext cx="3505200" cy="838200"/>
            </a:xfrm>
            <a:prstGeom prst="rect">
              <a:avLst/>
            </a:prstGeom>
            <a:solidFill>
              <a:srgbClr val="FFCC00">
                <a:alpha val="85097"/>
              </a:srgbClr>
            </a:solidFill>
            <a:ln w="9525" algn="ctr">
              <a:noFill/>
              <a:miter lim="800000"/>
              <a:headEnd/>
              <a:tailEnd/>
            </a:ln>
          </p:spPr>
          <p:txBody>
            <a:bodyPr wrap="none" anchor="ctr"/>
            <a:lstStyle/>
            <a:p>
              <a:pPr algn="ctr" eaLnBrk="0" hangingPunct="0">
                <a:lnSpc>
                  <a:spcPct val="140000"/>
                </a:lnSpc>
              </a:pPr>
              <a:endParaRPr lang="en-SG"/>
            </a:p>
          </p:txBody>
        </p:sp>
        <p:sp>
          <p:nvSpPr>
            <p:cNvPr id="18444" name="Text Box 7"/>
            <p:cNvSpPr txBox="1">
              <a:spLocks noChangeArrowheads="1"/>
            </p:cNvSpPr>
            <p:nvPr/>
          </p:nvSpPr>
          <p:spPr bwMode="auto">
            <a:xfrm>
              <a:off x="742950" y="5257800"/>
              <a:ext cx="2970213" cy="352425"/>
            </a:xfrm>
            <a:prstGeom prst="rect">
              <a:avLst/>
            </a:prstGeom>
            <a:noFill/>
            <a:ln w="9525" algn="ctr">
              <a:noFill/>
              <a:miter lim="800000"/>
              <a:headEnd/>
              <a:tailEnd/>
            </a:ln>
          </p:spPr>
          <p:txBody>
            <a:bodyPr/>
            <a:lstStyle/>
            <a:p>
              <a:pPr algn="ctr" fontAlgn="ctr">
                <a:lnSpc>
                  <a:spcPct val="95000"/>
                </a:lnSpc>
                <a:spcBef>
                  <a:spcPct val="50000"/>
                </a:spcBef>
                <a:buClr>
                  <a:srgbClr val="CC9900"/>
                </a:buClr>
                <a:buSzPct val="150000"/>
                <a:buFont typeface="Wingdings" pitchFamily="2" charset="2"/>
                <a:buNone/>
              </a:pPr>
              <a:r>
                <a:rPr lang="en-US" sz="2000">
                  <a:latin typeface="Helvetica"/>
                  <a:ea typeface="Helvetica"/>
                  <a:cs typeface="Helvetica"/>
                </a:rPr>
                <a:t>Post-encounter Stage</a:t>
              </a:r>
            </a:p>
          </p:txBody>
        </p:sp>
        <p:sp>
          <p:nvSpPr>
            <p:cNvPr id="18445" name="AutoShape 8"/>
            <p:cNvSpPr>
              <a:spLocks noChangeArrowheads="1"/>
            </p:cNvSpPr>
            <p:nvPr/>
          </p:nvSpPr>
          <p:spPr bwMode="auto">
            <a:xfrm>
              <a:off x="1898650" y="2590800"/>
              <a:ext cx="577850" cy="533400"/>
            </a:xfrm>
            <a:prstGeom prst="downArrow">
              <a:avLst>
                <a:gd name="adj1" fmla="val 50000"/>
                <a:gd name="adj2" fmla="val 25000"/>
              </a:avLst>
            </a:prstGeom>
            <a:solidFill>
              <a:srgbClr val="666699"/>
            </a:solidFill>
            <a:ln w="9525" algn="ctr">
              <a:noFill/>
              <a:miter lim="800000"/>
              <a:headEnd/>
              <a:tailEnd/>
            </a:ln>
          </p:spPr>
          <p:txBody>
            <a:bodyPr wrap="none" anchor="ctr"/>
            <a:lstStyle/>
            <a:p>
              <a:pPr algn="ctr" eaLnBrk="0" hangingPunct="0">
                <a:lnSpc>
                  <a:spcPct val="140000"/>
                </a:lnSpc>
              </a:pPr>
              <a:endParaRPr lang="en-SG"/>
            </a:p>
          </p:txBody>
        </p:sp>
        <p:sp>
          <p:nvSpPr>
            <p:cNvPr id="18446" name="AutoShape 9"/>
            <p:cNvSpPr>
              <a:spLocks noChangeArrowheads="1"/>
            </p:cNvSpPr>
            <p:nvPr/>
          </p:nvSpPr>
          <p:spPr bwMode="auto">
            <a:xfrm>
              <a:off x="1898650" y="4343400"/>
              <a:ext cx="577850" cy="533400"/>
            </a:xfrm>
            <a:prstGeom prst="downArrow">
              <a:avLst>
                <a:gd name="adj1" fmla="val 50000"/>
                <a:gd name="adj2" fmla="val 25000"/>
              </a:avLst>
            </a:prstGeom>
            <a:solidFill>
              <a:srgbClr val="666699"/>
            </a:solidFill>
            <a:ln w="9525" algn="ctr">
              <a:noFill/>
              <a:miter lim="800000"/>
              <a:headEnd/>
              <a:tailEnd/>
            </a:ln>
          </p:spPr>
          <p:txBody>
            <a:bodyPr wrap="none" anchor="ctr"/>
            <a:lstStyle/>
            <a:p>
              <a:pPr algn="ctr" eaLnBrk="0" hangingPunct="0">
                <a:lnSpc>
                  <a:spcPct val="140000"/>
                </a:lnSpc>
              </a:pPr>
              <a:endParaRPr lang="en-SG"/>
            </a:p>
          </p:txBody>
        </p:sp>
      </p:gr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pre- purchase process of consumers in services</a:t>
            </a:r>
            <a:endParaRPr lang="en-US" dirty="0"/>
          </a:p>
        </p:txBody>
      </p:sp>
      <p:sp>
        <p:nvSpPr>
          <p:cNvPr id="3" name="Text Placeholder 2"/>
          <p:cNvSpPr>
            <a:spLocks noGrp="1"/>
          </p:cNvSpPr>
          <p:nvPr>
            <p:ph type="body" sz="quarter" idx="10"/>
          </p:nvPr>
        </p:nvSpPr>
        <p:spPr/>
        <p:txBody>
          <a:bodyPr/>
          <a:lstStyle/>
          <a:p>
            <a:pPr marL="0" indent="0">
              <a:buNone/>
            </a:pPr>
            <a:endParaRPr lang="en-US" dirty="0"/>
          </a:p>
        </p:txBody>
      </p:sp>
      <p:sp>
        <p:nvSpPr>
          <p:cNvPr id="4" name="Rectangle 3"/>
          <p:cNvSpPr/>
          <p:nvPr/>
        </p:nvSpPr>
        <p:spPr bwMode="auto">
          <a:xfrm>
            <a:off x="531812" y="2133600"/>
            <a:ext cx="9144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Need Arousal</a:t>
            </a:r>
          </a:p>
        </p:txBody>
      </p:sp>
      <p:sp>
        <p:nvSpPr>
          <p:cNvPr id="5" name="Right Arrow 4"/>
          <p:cNvSpPr/>
          <p:nvPr/>
        </p:nvSpPr>
        <p:spPr bwMode="auto">
          <a:xfrm>
            <a:off x="1533269" y="2321052"/>
            <a:ext cx="978408" cy="484632"/>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16199" y="2138934"/>
            <a:ext cx="9906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4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Information Search</a:t>
            </a:r>
          </a:p>
        </p:txBody>
      </p:sp>
      <p:sp>
        <p:nvSpPr>
          <p:cNvPr id="7" name="Right Arrow 6"/>
          <p:cNvSpPr/>
          <p:nvPr/>
        </p:nvSpPr>
        <p:spPr bwMode="auto">
          <a:xfrm>
            <a:off x="3670045" y="2085975"/>
            <a:ext cx="978408" cy="484632"/>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flipH="1">
            <a:off x="2763582" y="3109341"/>
            <a:ext cx="152400" cy="3810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ectangle 10"/>
          <p:cNvSpPr/>
          <p:nvPr/>
        </p:nvSpPr>
        <p:spPr bwMode="auto">
          <a:xfrm>
            <a:off x="2284285" y="3564636"/>
            <a:ext cx="7620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r>
              <a:rPr lang="en-US" dirty="0" smtClean="0"/>
              <a:t>Internal</a:t>
            </a:r>
            <a:endParaRPr kumimoji="0" lang="en-US" sz="1200" b="0" i="0" u="none" strike="noStrike" cap="none" normalizeH="0" baseline="0" dirty="0" smtClean="0">
              <a:ln>
                <a:noFill/>
              </a:ln>
              <a:solidFill>
                <a:schemeClr val="tx1"/>
              </a:solidFill>
              <a:effectLst/>
              <a:latin typeface="Arial" charset="0"/>
            </a:endParaRPr>
          </a:p>
        </p:txBody>
      </p:sp>
      <p:cxnSp>
        <p:nvCxnSpPr>
          <p:cNvPr id="13" name="Straight Arrow Connector 12"/>
          <p:cNvCxnSpPr/>
          <p:nvPr/>
        </p:nvCxnSpPr>
        <p:spPr bwMode="auto">
          <a:xfrm>
            <a:off x="3275012" y="3118866"/>
            <a:ext cx="228600" cy="3810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5" name="Rectangle 14"/>
          <p:cNvSpPr/>
          <p:nvPr/>
        </p:nvSpPr>
        <p:spPr bwMode="auto">
          <a:xfrm>
            <a:off x="3210591" y="3574161"/>
            <a:ext cx="792416"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External</a:t>
            </a:r>
          </a:p>
        </p:txBody>
      </p:sp>
      <p:cxnSp>
        <p:nvCxnSpPr>
          <p:cNvPr id="17" name="Straight Arrow Connector 16"/>
          <p:cNvCxnSpPr/>
          <p:nvPr/>
        </p:nvCxnSpPr>
        <p:spPr bwMode="auto">
          <a:xfrm flipV="1">
            <a:off x="1903411" y="3230118"/>
            <a:ext cx="761874" cy="7924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8" name="Rectangle 17"/>
          <p:cNvSpPr/>
          <p:nvPr/>
        </p:nvSpPr>
        <p:spPr bwMode="auto">
          <a:xfrm>
            <a:off x="844549" y="3230118"/>
            <a:ext cx="990600" cy="4572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Knowledge</a:t>
            </a:r>
          </a:p>
        </p:txBody>
      </p:sp>
      <p:sp>
        <p:nvSpPr>
          <p:cNvPr id="19" name="Rectangle 18"/>
          <p:cNvSpPr/>
          <p:nvPr/>
        </p:nvSpPr>
        <p:spPr bwMode="auto">
          <a:xfrm>
            <a:off x="4722812" y="2037207"/>
            <a:ext cx="19050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Evaluation of predicted quality performance</a:t>
            </a:r>
          </a:p>
        </p:txBody>
      </p:sp>
      <p:sp>
        <p:nvSpPr>
          <p:cNvPr id="20" name="Right Arrow 19"/>
          <p:cNvSpPr/>
          <p:nvPr/>
        </p:nvSpPr>
        <p:spPr bwMode="auto">
          <a:xfrm>
            <a:off x="3698620" y="2563368"/>
            <a:ext cx="978408" cy="47625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4722812" y="2652141"/>
            <a:ext cx="2057400" cy="4572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Evaluation of alternatives</a:t>
            </a:r>
          </a:p>
        </p:txBody>
      </p:sp>
      <p:sp>
        <p:nvSpPr>
          <p:cNvPr id="22" name="Right Arrow 21"/>
          <p:cNvSpPr/>
          <p:nvPr/>
        </p:nvSpPr>
        <p:spPr bwMode="auto">
          <a:xfrm>
            <a:off x="6932612" y="2286000"/>
            <a:ext cx="609600" cy="4953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7550149" y="2262759"/>
            <a:ext cx="1752600" cy="54178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Service Expectations</a:t>
            </a:r>
          </a:p>
        </p:txBody>
      </p:sp>
      <p:sp>
        <p:nvSpPr>
          <p:cNvPr id="24" name="Down Arrow 23"/>
          <p:cNvSpPr/>
          <p:nvPr/>
        </p:nvSpPr>
        <p:spPr bwMode="auto">
          <a:xfrm>
            <a:off x="8208962" y="2849118"/>
            <a:ext cx="342900" cy="762000"/>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7473949" y="3639693"/>
            <a:ext cx="19050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4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Purchase Decision</a:t>
            </a:r>
          </a:p>
        </p:txBody>
      </p:sp>
    </p:spTree>
    <p:extLst>
      <p:ext uri="{BB962C8B-B14F-4D97-AF65-F5344CB8AC3E}">
        <p14:creationId xmlns:p14="http://schemas.microsoft.com/office/powerpoint/2010/main" val="254974938"/>
      </p:ext>
    </p:extLst>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27013" y="228600"/>
            <a:ext cx="6400800" cy="838200"/>
          </a:xfrm>
        </p:spPr>
        <p:txBody>
          <a:bodyPr/>
          <a:lstStyle/>
          <a:p>
            <a:r>
              <a:rPr dirty="0">
                <a:latin typeface="Helvetica"/>
                <a:ea typeface="Helvetica"/>
                <a:cs typeface="Helvetica"/>
              </a:rPr>
              <a:t>Need Arousal</a:t>
            </a:r>
          </a:p>
        </p:txBody>
      </p:sp>
      <p:sp>
        <p:nvSpPr>
          <p:cNvPr id="20482" name="Rectangle 3"/>
          <p:cNvSpPr>
            <a:spLocks noGrp="1" noChangeArrowheads="1"/>
          </p:cNvSpPr>
          <p:nvPr>
            <p:ph type="body" sz="quarter" idx="10"/>
          </p:nvPr>
        </p:nvSpPr>
        <p:spPr/>
        <p:txBody>
          <a:bodyPr/>
          <a:lstStyle/>
          <a:p>
            <a:pPr marL="0" indent="0">
              <a:buNone/>
            </a:pPr>
            <a:endParaRPr dirty="0" smtClean="0">
              <a:latin typeface="Helvetica"/>
              <a:ea typeface="Helvetica"/>
              <a:cs typeface="Helvetica"/>
            </a:endParaRPr>
          </a:p>
          <a:p>
            <a:r>
              <a:rPr dirty="0" smtClean="0">
                <a:latin typeface="Helvetica"/>
                <a:ea typeface="Helvetica"/>
                <a:cs typeface="Helvetica"/>
              </a:rPr>
              <a:t>Decision </a:t>
            </a:r>
            <a:r>
              <a:rPr dirty="0">
                <a:latin typeface="Helvetica"/>
                <a:ea typeface="Helvetica"/>
                <a:cs typeface="Helvetica"/>
              </a:rPr>
              <a:t>to buy or use a service is </a:t>
            </a:r>
            <a:r>
              <a:rPr dirty="0" smtClean="0">
                <a:latin typeface="Helvetica"/>
                <a:ea typeface="Helvetica"/>
                <a:cs typeface="Helvetica"/>
              </a:rPr>
              <a:t>triggered (caused) </a:t>
            </a:r>
            <a:r>
              <a:rPr dirty="0">
                <a:latin typeface="Helvetica"/>
                <a:ea typeface="Helvetica"/>
                <a:cs typeface="Helvetica"/>
              </a:rPr>
              <a:t>by </a:t>
            </a:r>
            <a:r>
              <a:rPr dirty="0">
                <a:solidFill>
                  <a:srgbClr val="FF6600"/>
                </a:solidFill>
                <a:latin typeface="Helvetica"/>
                <a:ea typeface="Helvetica"/>
                <a:cs typeface="Helvetica"/>
              </a:rPr>
              <a:t>need arousal</a:t>
            </a:r>
          </a:p>
          <a:p>
            <a:r>
              <a:rPr dirty="0" smtClean="0">
                <a:latin typeface="Helvetica"/>
                <a:ea typeface="Helvetica"/>
                <a:cs typeface="Helvetica"/>
              </a:rPr>
              <a:t>Consumers </a:t>
            </a:r>
            <a:r>
              <a:rPr dirty="0">
                <a:latin typeface="Helvetica"/>
                <a:ea typeface="Helvetica"/>
                <a:cs typeface="Helvetica"/>
              </a:rPr>
              <a:t>are then motivated to find a solution for their need</a:t>
            </a:r>
          </a:p>
        </p:txBody>
      </p:sp>
      <p:sp>
        <p:nvSpPr>
          <p:cNvPr id="20483" name="Text Box 6"/>
          <p:cNvSpPr txBox="1">
            <a:spLocks noChangeArrowheads="1"/>
          </p:cNvSpPr>
          <p:nvPr/>
        </p:nvSpPr>
        <p:spPr bwMode="auto">
          <a:xfrm>
            <a:off x="7015163" y="6316663"/>
            <a:ext cx="2640012" cy="307975"/>
          </a:xfrm>
          <a:prstGeom prst="rect">
            <a:avLst/>
          </a:prstGeom>
          <a:noFill/>
          <a:ln w="9525" algn="ctr">
            <a:noFill/>
            <a:miter lim="800000"/>
            <a:headEnd/>
            <a:tailEnd/>
          </a:ln>
        </p:spPr>
        <p:txBody>
          <a:bodyPr>
            <a:spAutoFit/>
          </a:bodyPr>
          <a:lstStyle/>
          <a:p>
            <a:pPr algn="ctr" eaLnBrk="0" hangingPunct="0">
              <a:lnSpc>
                <a:spcPct val="140000"/>
              </a:lnSpc>
            </a:pPr>
            <a:r>
              <a:rPr lang="en-US" sz="1000" i="1">
                <a:solidFill>
                  <a:schemeClr val="bg2"/>
                </a:solidFill>
              </a:rPr>
              <a:t>Courtesy of Masterfile Corporation</a:t>
            </a: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a:xfrm>
            <a:off x="227013" y="228600"/>
            <a:ext cx="6400800" cy="838200"/>
          </a:xfrm>
        </p:spPr>
        <p:txBody>
          <a:bodyPr/>
          <a:lstStyle/>
          <a:p>
            <a:r>
              <a:rPr>
                <a:latin typeface="Helvetica"/>
                <a:ea typeface="Helvetica"/>
                <a:cs typeface="Helvetica"/>
              </a:rPr>
              <a:t>Information Search</a:t>
            </a:r>
            <a:endParaRPr lang="en-SG">
              <a:latin typeface="Helvetica"/>
              <a:ea typeface="Helvetica"/>
              <a:cs typeface="Helvetica"/>
            </a:endParaRPr>
          </a:p>
        </p:txBody>
      </p:sp>
      <p:sp>
        <p:nvSpPr>
          <p:cNvPr id="22530" name="Text Placeholder 5"/>
          <p:cNvSpPr>
            <a:spLocks noGrp="1"/>
          </p:cNvSpPr>
          <p:nvPr>
            <p:ph type="body" sz="quarter" idx="10"/>
          </p:nvPr>
        </p:nvSpPr>
        <p:spPr/>
        <p:txBody>
          <a:bodyPr/>
          <a:lstStyle/>
          <a:p>
            <a:r>
              <a:rPr dirty="0">
                <a:latin typeface="Helvetica"/>
                <a:ea typeface="Helvetica"/>
                <a:cs typeface="Helvetica"/>
              </a:rPr>
              <a:t>Need arousal leads to attempts to find a solution</a:t>
            </a:r>
          </a:p>
          <a:p>
            <a:r>
              <a:rPr dirty="0" smtClean="0">
                <a:solidFill>
                  <a:srgbClr val="FF6600"/>
                </a:solidFill>
                <a:latin typeface="Helvetica"/>
                <a:ea typeface="Helvetica"/>
                <a:cs typeface="Helvetica"/>
              </a:rPr>
              <a:t>Evoked(suggested) </a:t>
            </a:r>
            <a:r>
              <a:rPr dirty="0">
                <a:solidFill>
                  <a:srgbClr val="FF6600"/>
                </a:solidFill>
                <a:latin typeface="Helvetica"/>
                <a:ea typeface="Helvetica"/>
                <a:cs typeface="Helvetica"/>
              </a:rPr>
              <a:t>set </a:t>
            </a:r>
            <a:r>
              <a:rPr dirty="0">
                <a:latin typeface="Helvetica"/>
                <a:ea typeface="Helvetica"/>
                <a:cs typeface="Helvetica"/>
              </a:rPr>
              <a:t>– a set of products and brands that a consumer considers during the decision-making process – that is derived from past experiences or external sources</a:t>
            </a:r>
          </a:p>
          <a:p>
            <a:r>
              <a:rPr dirty="0">
                <a:latin typeface="Helvetica"/>
                <a:ea typeface="Helvetica"/>
                <a:cs typeface="Helvetica"/>
              </a:rPr>
              <a:t>Alternatives then </a:t>
            </a:r>
            <a:r>
              <a:rPr dirty="0">
                <a:solidFill>
                  <a:srgbClr val="FF6600"/>
                </a:solidFill>
                <a:latin typeface="Helvetica"/>
                <a:ea typeface="Helvetica"/>
                <a:cs typeface="Helvetica"/>
              </a:rPr>
              <a:t>need to be evaluated </a:t>
            </a:r>
            <a:r>
              <a:rPr dirty="0">
                <a:latin typeface="Helvetica"/>
                <a:ea typeface="Helvetica"/>
                <a:cs typeface="Helvetica"/>
              </a:rPr>
              <a:t>before a final decision is made</a:t>
            </a:r>
          </a:p>
          <a:p>
            <a:pPr marL="0" indent="0">
              <a:buNone/>
            </a:pPr>
            <a:endParaRPr dirty="0">
              <a:latin typeface="Helvetica"/>
              <a:ea typeface="Helvetica"/>
              <a:cs typeface="Helvetica"/>
            </a:endParaRPr>
          </a:p>
          <a:p>
            <a:endParaRPr dirty="0">
              <a:latin typeface="Helvetica"/>
              <a:ea typeface="Helvetica"/>
              <a:cs typeface="Helvetica"/>
            </a:endParaRP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7013" y="228600"/>
            <a:ext cx="6400800" cy="838200"/>
          </a:xfrm>
        </p:spPr>
        <p:txBody>
          <a:bodyPr/>
          <a:lstStyle/>
          <a:p>
            <a:r>
              <a:rPr>
                <a:latin typeface="Helvetica"/>
                <a:ea typeface="Helvetica"/>
                <a:cs typeface="Helvetica"/>
              </a:rPr>
              <a:t>Evaluating Alternatives – </a:t>
            </a:r>
            <a:br>
              <a:rPr>
                <a:latin typeface="Helvetica"/>
                <a:ea typeface="Helvetica"/>
                <a:cs typeface="Helvetica"/>
              </a:rPr>
            </a:br>
            <a:r>
              <a:rPr>
                <a:latin typeface="Helvetica"/>
                <a:ea typeface="Helvetica"/>
                <a:cs typeface="Helvetica"/>
              </a:rPr>
              <a:t>Service Attributes</a:t>
            </a:r>
          </a:p>
        </p:txBody>
      </p:sp>
      <p:sp>
        <p:nvSpPr>
          <p:cNvPr id="23554" name="Rectangle 3"/>
          <p:cNvSpPr>
            <a:spLocks noGrp="1" noChangeArrowheads="1"/>
          </p:cNvSpPr>
          <p:nvPr>
            <p:ph type="body" idx="4294967295"/>
          </p:nvPr>
        </p:nvSpPr>
        <p:spPr>
          <a:xfrm>
            <a:off x="247650" y="1600200"/>
            <a:ext cx="9407525" cy="5105400"/>
          </a:xfrm>
        </p:spPr>
        <p:txBody>
          <a:bodyPr/>
          <a:lstStyle/>
          <a:p>
            <a:r>
              <a:rPr lang="en-US" sz="2200" dirty="0" smtClean="0">
                <a:solidFill>
                  <a:schemeClr val="accent2">
                    <a:lumMod val="75000"/>
                  </a:schemeClr>
                </a:solidFill>
                <a:latin typeface="Helvetica"/>
                <a:cs typeface="Helvetica"/>
              </a:rPr>
              <a:t>High in Search Attributes(quality) </a:t>
            </a:r>
            <a:r>
              <a:rPr lang="en-US" sz="2200" dirty="0" smtClean="0">
                <a:latin typeface="Helvetica"/>
                <a:cs typeface="Helvetica"/>
              </a:rPr>
              <a:t>help customers evaluate a product before purchase</a:t>
            </a:r>
          </a:p>
          <a:p>
            <a:pPr lvl="1"/>
            <a:r>
              <a:rPr lang="en-US" dirty="0" smtClean="0">
                <a:latin typeface="Helvetica"/>
                <a:cs typeface="Helvetica"/>
              </a:rPr>
              <a:t>E.g., type of food, location, type of restaurant and price</a:t>
            </a:r>
          </a:p>
          <a:p>
            <a:r>
              <a:rPr lang="en-US" sz="2200" dirty="0" smtClean="0">
                <a:solidFill>
                  <a:schemeClr val="accent2">
                    <a:lumMod val="75000"/>
                  </a:schemeClr>
                </a:solidFill>
                <a:latin typeface="Helvetica"/>
                <a:cs typeface="Helvetica"/>
              </a:rPr>
              <a:t>High in Experience Attributes </a:t>
            </a:r>
            <a:r>
              <a:rPr lang="en-US" sz="2200" dirty="0" smtClean="0">
                <a:latin typeface="Helvetica"/>
                <a:cs typeface="Helvetica"/>
              </a:rPr>
              <a:t>cannot be evaluated before purchase</a:t>
            </a:r>
          </a:p>
          <a:p>
            <a:pPr lvl="1"/>
            <a:r>
              <a:rPr lang="en-US" dirty="0" smtClean="0">
                <a:latin typeface="Helvetica"/>
                <a:cs typeface="Helvetica"/>
              </a:rPr>
              <a:t>The consumer will not know how much she/he will enjoy the food, the service, and the atmosphere until the actual experience</a:t>
            </a:r>
          </a:p>
          <a:p>
            <a:r>
              <a:rPr lang="en-US" sz="2200" dirty="0" smtClean="0">
                <a:solidFill>
                  <a:schemeClr val="accent2">
                    <a:lumMod val="75000"/>
                  </a:schemeClr>
                </a:solidFill>
                <a:latin typeface="Helvetica"/>
                <a:cs typeface="Helvetica"/>
              </a:rPr>
              <a:t>High in Credence Attributes </a:t>
            </a:r>
            <a:r>
              <a:rPr lang="en-US" sz="2200" dirty="0" smtClean="0">
                <a:latin typeface="Helvetica"/>
                <a:cs typeface="Helvetica"/>
              </a:rPr>
              <a:t>are those that customers find impossible to evaluate confidently even after purchase and consumption</a:t>
            </a:r>
          </a:p>
          <a:p>
            <a:pPr lvl="1"/>
            <a:r>
              <a:rPr lang="en-US" dirty="0" smtClean="0">
                <a:latin typeface="Helvetica"/>
                <a:cs typeface="Helvetica"/>
              </a:rPr>
              <a:t>E.g., hygiene(cleanliness) conditions of the kitchen and the healthiness of the cooking ingredients (elements)</a:t>
            </a:r>
          </a:p>
        </p:txBody>
      </p:sp>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defaul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pp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4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4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c:\msoffice\powerpnt\default.ppt</Template>
  <TotalTime>1472222208</TotalTime>
  <Pages>94</Pages>
  <Words>1358</Words>
  <Application>Microsoft Office PowerPoint</Application>
  <PresentationFormat>Custom</PresentationFormat>
  <Paragraphs>222</Paragraphs>
  <Slides>29</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vt:lpstr>
      <vt:lpstr>Clip</vt:lpstr>
      <vt:lpstr>PowerPoint Presentation</vt:lpstr>
      <vt:lpstr>Definition : Consumer Behavior</vt:lpstr>
      <vt:lpstr>Overview Of Chapter 2</vt:lpstr>
      <vt:lpstr>PowerPoint Presentation</vt:lpstr>
      <vt:lpstr>Pre-purchase Stage - Overview</vt:lpstr>
      <vt:lpstr>The pre- purchase process of consumers in services</vt:lpstr>
      <vt:lpstr>Need Arousal</vt:lpstr>
      <vt:lpstr>Information Search</vt:lpstr>
      <vt:lpstr>Evaluating Alternatives –  Service Attributes</vt:lpstr>
      <vt:lpstr>PowerPoint Presentation</vt:lpstr>
      <vt:lpstr>Components of Customer Expectations</vt:lpstr>
      <vt:lpstr>Purchase Decision</vt:lpstr>
      <vt:lpstr>PowerPoint Presentation</vt:lpstr>
      <vt:lpstr>Service Encounter Stage - Overview</vt:lpstr>
      <vt:lpstr>Service Encounter Stage</vt:lpstr>
      <vt:lpstr>Moments of Truth</vt:lpstr>
      <vt:lpstr>Moments of Truth :</vt:lpstr>
      <vt:lpstr>Distinctions between High-Contact and Low-Contact Services</vt:lpstr>
      <vt:lpstr>Service Encounters Range from  High-Contact to Low-Contact </vt:lpstr>
      <vt:lpstr>The Servuction System: Service Production and Delivery</vt:lpstr>
      <vt:lpstr>The Servuction System </vt:lpstr>
      <vt:lpstr>Theater(Hall) as a Metaphor(symbol) for Service Delivery</vt:lpstr>
      <vt:lpstr>Theatrical Metaphor:  an Integrative Perspective</vt:lpstr>
      <vt:lpstr>Implications(not expressed) of Customer Participation in Service Delivery</vt:lpstr>
      <vt:lpstr>PowerPoint Presentation</vt:lpstr>
      <vt:lpstr>Customer Satisfaction with  Service Experience</vt:lpstr>
      <vt:lpstr>Customer Delight(enjoyment): Going Beyond Satisfaction</vt:lpstr>
      <vt:lpstr>Customer Delight: Going Beyond Satisfaction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VALR</dc:creator>
  <cp:lastModifiedBy>User</cp:lastModifiedBy>
  <cp:revision>740</cp:revision>
  <cp:lastPrinted>2002-07-07T10:21:06Z</cp:lastPrinted>
  <dcterms:created xsi:type="dcterms:W3CDTF">2010-03-14T18:47:06Z</dcterms:created>
  <dcterms:modified xsi:type="dcterms:W3CDTF">2014-09-17T21:45:51Z</dcterms:modified>
</cp:coreProperties>
</file>