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24" r:id="rId2"/>
    <p:sldId id="393" r:id="rId3"/>
    <p:sldId id="405" r:id="rId4"/>
    <p:sldId id="406" r:id="rId5"/>
    <p:sldId id="407" r:id="rId6"/>
    <p:sldId id="434" r:id="rId7"/>
    <p:sldId id="408" r:id="rId8"/>
    <p:sldId id="409" r:id="rId9"/>
    <p:sldId id="410" r:id="rId10"/>
    <p:sldId id="411" r:id="rId11"/>
    <p:sldId id="412" r:id="rId12"/>
    <p:sldId id="414" r:id="rId13"/>
    <p:sldId id="415" r:id="rId14"/>
    <p:sldId id="443" r:id="rId15"/>
    <p:sldId id="436" r:id="rId16"/>
    <p:sldId id="417" r:id="rId17"/>
    <p:sldId id="418" r:id="rId18"/>
    <p:sldId id="437" r:id="rId19"/>
    <p:sldId id="438" r:id="rId20"/>
    <p:sldId id="419" r:id="rId21"/>
    <p:sldId id="420" r:id="rId22"/>
    <p:sldId id="439" r:id="rId23"/>
    <p:sldId id="421" r:id="rId24"/>
    <p:sldId id="424" r:id="rId25"/>
    <p:sldId id="444" r:id="rId26"/>
    <p:sldId id="426" r:id="rId27"/>
    <p:sldId id="427" r:id="rId28"/>
    <p:sldId id="428" r:id="rId29"/>
    <p:sldId id="440" r:id="rId30"/>
    <p:sldId id="430" r:id="rId31"/>
    <p:sldId id="441" r:id="rId32"/>
    <p:sldId id="445" r:id="rId33"/>
  </p:sldIdLst>
  <p:sldSz cx="9902825" cy="6858000"/>
  <p:notesSz cx="6794500" cy="9906000"/>
  <p:kinsoku lang="ja-JP" invalStChars="、。，．・：；？！゛゜ヽヾゝゞ々ー’”）〕］｝〉》」』】°‰′″℃￠％ぁぃぅぇぉっゃゅょゎァィゥェォッャュョヮヵヶ!%),.:;?]}｡｣､･ｧｨｩｪｫｬｭｮｯｰﾞﾟ" invalEndChars="‘“（〔［｛〈《「『【￥＄$([\{｢￡"/>
  <p:defaultTextStyle>
    <a:defPPr>
      <a:defRPr lang="en-US"/>
    </a:defPPr>
    <a:lvl1pPr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1pPr>
    <a:lvl2pPr marL="4572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2pPr>
    <a:lvl3pPr marL="9144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3pPr>
    <a:lvl4pPr marL="13716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4pPr>
    <a:lvl5pPr marL="18288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3119">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13C7D"/>
    <a:srgbClr val="FF6600"/>
    <a:srgbClr val="4F79FF"/>
    <a:srgbClr val="0152AB"/>
    <a:srgbClr val="014EAB"/>
    <a:srgbClr val="DE129A"/>
    <a:srgbClr val="006699"/>
    <a:srgbClr val="0434A0"/>
    <a:srgbClr val="0A1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27847" autoAdjust="0"/>
    <p:restoredTop sz="95826" autoAdjust="0"/>
  </p:normalViewPr>
  <p:slideViewPr>
    <p:cSldViewPr>
      <p:cViewPr varScale="1">
        <p:scale>
          <a:sx n="70" d="100"/>
          <a:sy n="70" d="100"/>
        </p:scale>
        <p:origin x="1620" y="72"/>
      </p:cViewPr>
      <p:guideLst>
        <p:guide orient="horz" pos="2160"/>
        <p:guide pos="3119"/>
      </p:guideLst>
    </p:cSldViewPr>
  </p:slideViewPr>
  <p:outlineViewPr>
    <p:cViewPr>
      <p:scale>
        <a:sx n="33" d="100"/>
        <a:sy n="33" d="100"/>
      </p:scale>
      <p:origin x="0" y="13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28" y="-108"/>
      </p:cViewPr>
      <p:guideLst>
        <p:guide orient="horz" pos="3119"/>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A1CFA-C529-D54D-ABEB-08453867EF1C}" type="doc">
      <dgm:prSet loTypeId="urn:microsoft.com/office/officeart/2005/8/layout/default#1" loCatId="list" qsTypeId="urn:microsoft.com/office/officeart/2005/8/quickstyle/simple4" qsCatId="simple" csTypeId="urn:microsoft.com/office/officeart/2005/8/colors/colorful1#1" csCatId="colorful" phldr="1"/>
      <dgm:spPr/>
      <dgm:t>
        <a:bodyPr/>
        <a:lstStyle/>
        <a:p>
          <a:endParaRPr lang="en-US"/>
        </a:p>
      </dgm:t>
    </dgm:pt>
    <dgm:pt modelId="{D50D7521-05B4-8042-B5F8-6487DD853A94}">
      <dgm:prSet phldrT="[Text]"/>
      <dgm:spPr/>
      <dgm:t>
        <a:bodyPr/>
        <a:lstStyle/>
        <a:p>
          <a:r>
            <a:rPr lang="en-US" dirty="0" smtClean="0"/>
            <a:t>Free trial (for services with high experience attributes)</a:t>
          </a:r>
          <a:endParaRPr lang="en-US" dirty="0"/>
        </a:p>
      </dgm:t>
    </dgm:pt>
    <dgm:pt modelId="{1DF3448C-7F1B-0941-9DD0-93AE017A6C3D}" type="parTrans" cxnId="{32651171-AA87-DB45-A22A-EFFCAD32B378}">
      <dgm:prSet/>
      <dgm:spPr/>
      <dgm:t>
        <a:bodyPr/>
        <a:lstStyle/>
        <a:p>
          <a:endParaRPr lang="en-US"/>
        </a:p>
      </dgm:t>
    </dgm:pt>
    <dgm:pt modelId="{2313A4A3-0C96-224B-972E-681F35EDE3E9}" type="sibTrans" cxnId="{32651171-AA87-DB45-A22A-EFFCAD32B378}">
      <dgm:prSet/>
      <dgm:spPr/>
      <dgm:t>
        <a:bodyPr/>
        <a:lstStyle/>
        <a:p>
          <a:endParaRPr lang="en-US"/>
        </a:p>
      </dgm:t>
    </dgm:pt>
    <dgm:pt modelId="{6406F8E5-BAFD-7C4C-ACA9-421B1CDF0420}">
      <dgm:prSet/>
      <dgm:spPr/>
      <dgm:t>
        <a:bodyPr/>
        <a:lstStyle/>
        <a:p>
          <a:r>
            <a:rPr lang="en-US" smtClean="0"/>
            <a:t>Advertise (helps to visualize)</a:t>
          </a:r>
          <a:endParaRPr lang="en-US" dirty="0"/>
        </a:p>
      </dgm:t>
    </dgm:pt>
    <dgm:pt modelId="{E53B81B0-C2B1-B24C-9792-97215B37AB51}" type="parTrans" cxnId="{11FA451C-5C0D-074C-B20E-81ADDA5D7951}">
      <dgm:prSet/>
      <dgm:spPr/>
      <dgm:t>
        <a:bodyPr/>
        <a:lstStyle/>
        <a:p>
          <a:endParaRPr lang="en-US"/>
        </a:p>
      </dgm:t>
    </dgm:pt>
    <dgm:pt modelId="{9EF10203-9A78-1148-9D71-9CCA77D1A8A4}" type="sibTrans" cxnId="{11FA451C-5C0D-074C-B20E-81ADDA5D7951}">
      <dgm:prSet/>
      <dgm:spPr/>
      <dgm:t>
        <a:bodyPr/>
        <a:lstStyle/>
        <a:p>
          <a:endParaRPr lang="en-US"/>
        </a:p>
      </dgm:t>
    </dgm:pt>
    <dgm:pt modelId="{1AC5A083-845D-7C4D-BDD7-68CB0A288E37}">
      <dgm:prSet/>
      <dgm:spPr/>
      <dgm:t>
        <a:bodyPr/>
        <a:lstStyle/>
        <a:p>
          <a:r>
            <a:rPr lang="en-US" smtClean="0"/>
            <a:t>Display credentials</a:t>
          </a:r>
          <a:endParaRPr lang="en-US" dirty="0"/>
        </a:p>
      </dgm:t>
    </dgm:pt>
    <dgm:pt modelId="{1DED3425-BB28-7845-9A71-AC3AC0077141}" type="parTrans" cxnId="{814A63AA-0AF4-B44B-96A5-A74E2EC8CA08}">
      <dgm:prSet/>
      <dgm:spPr/>
      <dgm:t>
        <a:bodyPr/>
        <a:lstStyle/>
        <a:p>
          <a:endParaRPr lang="en-US"/>
        </a:p>
      </dgm:t>
    </dgm:pt>
    <dgm:pt modelId="{F9AD9FE3-D65A-DC42-AB67-C5229572AE6E}" type="sibTrans" cxnId="{814A63AA-0AF4-B44B-96A5-A74E2EC8CA08}">
      <dgm:prSet/>
      <dgm:spPr/>
      <dgm:t>
        <a:bodyPr/>
        <a:lstStyle/>
        <a:p>
          <a:endParaRPr lang="en-US"/>
        </a:p>
      </dgm:t>
    </dgm:pt>
    <dgm:pt modelId="{634DAF3E-837B-EA4D-AFF3-A868FADD7FAC}">
      <dgm:prSet/>
      <dgm:spPr/>
      <dgm:t>
        <a:bodyPr/>
        <a:lstStyle/>
        <a:p>
          <a:r>
            <a:rPr lang="en-US" smtClean="0"/>
            <a:t>Use evidence management (e.g., furnishing, equipment etc.)</a:t>
          </a:r>
          <a:endParaRPr lang="en-US" dirty="0"/>
        </a:p>
      </dgm:t>
    </dgm:pt>
    <dgm:pt modelId="{5617188B-EC1A-D34F-A02E-0FDDDD2857F5}" type="parTrans" cxnId="{472C94C1-62E9-AA49-998A-988D200B7F7D}">
      <dgm:prSet/>
      <dgm:spPr/>
      <dgm:t>
        <a:bodyPr/>
        <a:lstStyle/>
        <a:p>
          <a:endParaRPr lang="en-US"/>
        </a:p>
      </dgm:t>
    </dgm:pt>
    <dgm:pt modelId="{0281A221-9A91-AA4E-BBBA-D8721361EF39}" type="sibTrans" cxnId="{472C94C1-62E9-AA49-998A-988D200B7F7D}">
      <dgm:prSet/>
      <dgm:spPr/>
      <dgm:t>
        <a:bodyPr/>
        <a:lstStyle/>
        <a:p>
          <a:endParaRPr lang="en-US"/>
        </a:p>
      </dgm:t>
    </dgm:pt>
    <dgm:pt modelId="{5BD85E13-9CA2-6A47-84FB-44A6C7D8070D}">
      <dgm:prSet/>
      <dgm:spPr/>
      <dgm:t>
        <a:bodyPr/>
        <a:lstStyle/>
        <a:p>
          <a:r>
            <a:rPr lang="en-US" smtClean="0"/>
            <a:t>Offer guarantees</a:t>
          </a:r>
          <a:endParaRPr lang="en-US" dirty="0"/>
        </a:p>
      </dgm:t>
    </dgm:pt>
    <dgm:pt modelId="{F56A8AF4-3FA4-E54B-B451-D6FB1184573B}" type="parTrans" cxnId="{DFFA31D1-DAE3-9A4C-9BA1-0405303FCFB5}">
      <dgm:prSet/>
      <dgm:spPr/>
      <dgm:t>
        <a:bodyPr/>
        <a:lstStyle/>
        <a:p>
          <a:endParaRPr lang="en-US"/>
        </a:p>
      </dgm:t>
    </dgm:pt>
    <dgm:pt modelId="{ACF253DF-286F-5C46-963D-B00FEB9CB8AE}" type="sibTrans" cxnId="{DFFA31D1-DAE3-9A4C-9BA1-0405303FCFB5}">
      <dgm:prSet/>
      <dgm:spPr/>
      <dgm:t>
        <a:bodyPr/>
        <a:lstStyle/>
        <a:p>
          <a:endParaRPr lang="en-US"/>
        </a:p>
      </dgm:t>
    </dgm:pt>
    <dgm:pt modelId="{19BA9553-040D-0149-93B5-9EAB05C1AF08}">
      <dgm:prSet/>
      <dgm:spPr/>
      <dgm:t>
        <a:bodyPr/>
        <a:lstStyle/>
        <a:p>
          <a:r>
            <a:rPr lang="en-US" smtClean="0"/>
            <a:t>Encourage visit to service facilities</a:t>
          </a:r>
          <a:endParaRPr lang="en-US" dirty="0"/>
        </a:p>
      </dgm:t>
    </dgm:pt>
    <dgm:pt modelId="{4245C85D-C1FE-D147-9B18-70440B224BBE}" type="parTrans" cxnId="{A073C8C7-C7C4-CB4B-A20D-DC89F127597B}">
      <dgm:prSet/>
      <dgm:spPr/>
      <dgm:t>
        <a:bodyPr/>
        <a:lstStyle/>
        <a:p>
          <a:endParaRPr lang="en-US"/>
        </a:p>
      </dgm:t>
    </dgm:pt>
    <dgm:pt modelId="{5E126BF6-FAE6-8745-AB39-B004AA414D36}" type="sibTrans" cxnId="{A073C8C7-C7C4-CB4B-A20D-DC89F127597B}">
      <dgm:prSet/>
      <dgm:spPr/>
      <dgm:t>
        <a:bodyPr/>
        <a:lstStyle/>
        <a:p>
          <a:endParaRPr lang="en-US"/>
        </a:p>
      </dgm:t>
    </dgm:pt>
    <dgm:pt modelId="{599F01F9-AB6B-8947-9D9B-A7FAF3485F06}">
      <dgm:prSet/>
      <dgm:spPr/>
      <dgm:t>
        <a:bodyPr/>
        <a:lstStyle/>
        <a:p>
          <a:r>
            <a:rPr lang="en-US" dirty="0" smtClean="0"/>
            <a:t>Give customers online access about order status</a:t>
          </a:r>
          <a:endParaRPr lang="en-US" dirty="0"/>
        </a:p>
      </dgm:t>
    </dgm:pt>
    <dgm:pt modelId="{C5019E40-9262-5549-982C-49BAACFD41C8}" type="parTrans" cxnId="{18A1A2A2-82A9-4841-8768-A8A70345EE66}">
      <dgm:prSet/>
      <dgm:spPr/>
      <dgm:t>
        <a:bodyPr/>
        <a:lstStyle/>
        <a:p>
          <a:endParaRPr lang="en-US"/>
        </a:p>
      </dgm:t>
    </dgm:pt>
    <dgm:pt modelId="{D1886BC2-C210-7444-A340-52DD06D279E8}" type="sibTrans" cxnId="{18A1A2A2-82A9-4841-8768-A8A70345EE66}">
      <dgm:prSet/>
      <dgm:spPr/>
      <dgm:t>
        <a:bodyPr/>
        <a:lstStyle/>
        <a:p>
          <a:endParaRPr lang="en-US"/>
        </a:p>
      </dgm:t>
    </dgm:pt>
    <dgm:pt modelId="{2169B03B-50E5-944A-8025-18868806985B}" type="pres">
      <dgm:prSet presAssocID="{5C6A1CFA-C529-D54D-ABEB-08453867EF1C}" presName="diagram" presStyleCnt="0">
        <dgm:presLayoutVars>
          <dgm:dir/>
          <dgm:resizeHandles val="exact"/>
        </dgm:presLayoutVars>
      </dgm:prSet>
      <dgm:spPr/>
      <dgm:t>
        <a:bodyPr/>
        <a:lstStyle/>
        <a:p>
          <a:endParaRPr lang="en-GB"/>
        </a:p>
      </dgm:t>
    </dgm:pt>
    <dgm:pt modelId="{F1F061F6-6A88-8F48-B290-105E9DC88E46}" type="pres">
      <dgm:prSet presAssocID="{D50D7521-05B4-8042-B5F8-6487DD853A94}" presName="node" presStyleLbl="node1" presStyleIdx="0" presStyleCnt="7">
        <dgm:presLayoutVars>
          <dgm:bulletEnabled val="1"/>
        </dgm:presLayoutVars>
      </dgm:prSet>
      <dgm:spPr/>
      <dgm:t>
        <a:bodyPr/>
        <a:lstStyle/>
        <a:p>
          <a:endParaRPr lang="en-US"/>
        </a:p>
      </dgm:t>
    </dgm:pt>
    <dgm:pt modelId="{B8AD699B-381D-7943-899F-01955416EBC5}" type="pres">
      <dgm:prSet presAssocID="{2313A4A3-0C96-224B-972E-681F35EDE3E9}" presName="sibTrans" presStyleCnt="0"/>
      <dgm:spPr/>
    </dgm:pt>
    <dgm:pt modelId="{3FA8B17E-05AF-DD47-9117-65B1C2B1B77F}" type="pres">
      <dgm:prSet presAssocID="{6406F8E5-BAFD-7C4C-ACA9-421B1CDF0420}" presName="node" presStyleLbl="node1" presStyleIdx="1" presStyleCnt="7">
        <dgm:presLayoutVars>
          <dgm:bulletEnabled val="1"/>
        </dgm:presLayoutVars>
      </dgm:prSet>
      <dgm:spPr/>
      <dgm:t>
        <a:bodyPr/>
        <a:lstStyle/>
        <a:p>
          <a:endParaRPr lang="en-GB"/>
        </a:p>
      </dgm:t>
    </dgm:pt>
    <dgm:pt modelId="{6EE94E71-19F8-7F45-A389-AC484730FFA4}" type="pres">
      <dgm:prSet presAssocID="{9EF10203-9A78-1148-9D71-9CCA77D1A8A4}" presName="sibTrans" presStyleCnt="0"/>
      <dgm:spPr/>
    </dgm:pt>
    <dgm:pt modelId="{9CD87B01-EEFE-584D-BC94-1F1CA2B6D12D}" type="pres">
      <dgm:prSet presAssocID="{1AC5A083-845D-7C4D-BDD7-68CB0A288E37}" presName="node" presStyleLbl="node1" presStyleIdx="2" presStyleCnt="7">
        <dgm:presLayoutVars>
          <dgm:bulletEnabled val="1"/>
        </dgm:presLayoutVars>
      </dgm:prSet>
      <dgm:spPr/>
      <dgm:t>
        <a:bodyPr/>
        <a:lstStyle/>
        <a:p>
          <a:endParaRPr lang="en-GB"/>
        </a:p>
      </dgm:t>
    </dgm:pt>
    <dgm:pt modelId="{EE81F5D8-9F3F-A84F-9CB3-A921E886A292}" type="pres">
      <dgm:prSet presAssocID="{F9AD9FE3-D65A-DC42-AB67-C5229572AE6E}" presName="sibTrans" presStyleCnt="0"/>
      <dgm:spPr/>
    </dgm:pt>
    <dgm:pt modelId="{C901F242-968C-7946-A7A2-BA3ACC9EAD66}" type="pres">
      <dgm:prSet presAssocID="{634DAF3E-837B-EA4D-AFF3-A868FADD7FAC}" presName="node" presStyleLbl="node1" presStyleIdx="3" presStyleCnt="7">
        <dgm:presLayoutVars>
          <dgm:bulletEnabled val="1"/>
        </dgm:presLayoutVars>
      </dgm:prSet>
      <dgm:spPr/>
      <dgm:t>
        <a:bodyPr/>
        <a:lstStyle/>
        <a:p>
          <a:endParaRPr lang="en-GB"/>
        </a:p>
      </dgm:t>
    </dgm:pt>
    <dgm:pt modelId="{3CCB954D-2E0F-8D46-8646-6049399AD5F4}" type="pres">
      <dgm:prSet presAssocID="{0281A221-9A91-AA4E-BBBA-D8721361EF39}" presName="sibTrans" presStyleCnt="0"/>
      <dgm:spPr/>
    </dgm:pt>
    <dgm:pt modelId="{94308B00-802C-0F4E-A4D8-532C23182950}" type="pres">
      <dgm:prSet presAssocID="{5BD85E13-9CA2-6A47-84FB-44A6C7D8070D}" presName="node" presStyleLbl="node1" presStyleIdx="4" presStyleCnt="7">
        <dgm:presLayoutVars>
          <dgm:bulletEnabled val="1"/>
        </dgm:presLayoutVars>
      </dgm:prSet>
      <dgm:spPr/>
      <dgm:t>
        <a:bodyPr/>
        <a:lstStyle/>
        <a:p>
          <a:endParaRPr lang="en-GB"/>
        </a:p>
      </dgm:t>
    </dgm:pt>
    <dgm:pt modelId="{B14549A7-47F8-BA4D-AA5E-D9F08229BF90}" type="pres">
      <dgm:prSet presAssocID="{ACF253DF-286F-5C46-963D-B00FEB9CB8AE}" presName="sibTrans" presStyleCnt="0"/>
      <dgm:spPr/>
    </dgm:pt>
    <dgm:pt modelId="{08666087-C5F6-1742-B2E7-FF9FD281329E}" type="pres">
      <dgm:prSet presAssocID="{19BA9553-040D-0149-93B5-9EAB05C1AF08}" presName="node" presStyleLbl="node1" presStyleIdx="5" presStyleCnt="7">
        <dgm:presLayoutVars>
          <dgm:bulletEnabled val="1"/>
        </dgm:presLayoutVars>
      </dgm:prSet>
      <dgm:spPr/>
      <dgm:t>
        <a:bodyPr/>
        <a:lstStyle/>
        <a:p>
          <a:endParaRPr lang="en-GB"/>
        </a:p>
      </dgm:t>
    </dgm:pt>
    <dgm:pt modelId="{E5488288-2F81-F646-B828-1B6CF0AE6D26}" type="pres">
      <dgm:prSet presAssocID="{5E126BF6-FAE6-8745-AB39-B004AA414D36}" presName="sibTrans" presStyleCnt="0"/>
      <dgm:spPr/>
    </dgm:pt>
    <dgm:pt modelId="{8030A9E2-F1A3-3448-8698-FBEE417885F0}" type="pres">
      <dgm:prSet presAssocID="{599F01F9-AB6B-8947-9D9B-A7FAF3485F06}" presName="node" presStyleLbl="node1" presStyleIdx="6" presStyleCnt="7">
        <dgm:presLayoutVars>
          <dgm:bulletEnabled val="1"/>
        </dgm:presLayoutVars>
      </dgm:prSet>
      <dgm:spPr/>
      <dgm:t>
        <a:bodyPr/>
        <a:lstStyle/>
        <a:p>
          <a:endParaRPr lang="en-GB"/>
        </a:p>
      </dgm:t>
    </dgm:pt>
  </dgm:ptLst>
  <dgm:cxnLst>
    <dgm:cxn modelId="{66BEA459-CAE1-6A4B-B6AC-A5140F1A6F82}" type="presOf" srcId="{6406F8E5-BAFD-7C4C-ACA9-421B1CDF0420}" destId="{3FA8B17E-05AF-DD47-9117-65B1C2B1B77F}" srcOrd="0" destOrd="0" presId="urn:microsoft.com/office/officeart/2005/8/layout/default#1"/>
    <dgm:cxn modelId="{814A63AA-0AF4-B44B-96A5-A74E2EC8CA08}" srcId="{5C6A1CFA-C529-D54D-ABEB-08453867EF1C}" destId="{1AC5A083-845D-7C4D-BDD7-68CB0A288E37}" srcOrd="2" destOrd="0" parTransId="{1DED3425-BB28-7845-9A71-AC3AC0077141}" sibTransId="{F9AD9FE3-D65A-DC42-AB67-C5229572AE6E}"/>
    <dgm:cxn modelId="{A073C8C7-C7C4-CB4B-A20D-DC89F127597B}" srcId="{5C6A1CFA-C529-D54D-ABEB-08453867EF1C}" destId="{19BA9553-040D-0149-93B5-9EAB05C1AF08}" srcOrd="5" destOrd="0" parTransId="{4245C85D-C1FE-D147-9B18-70440B224BBE}" sibTransId="{5E126BF6-FAE6-8745-AB39-B004AA414D36}"/>
    <dgm:cxn modelId="{CB1DFCB0-6A57-2B4D-A3C2-4DE39FF523A2}" type="presOf" srcId="{D50D7521-05B4-8042-B5F8-6487DD853A94}" destId="{F1F061F6-6A88-8F48-B290-105E9DC88E46}" srcOrd="0" destOrd="0" presId="urn:microsoft.com/office/officeart/2005/8/layout/default#1"/>
    <dgm:cxn modelId="{E30D0E81-A39A-2B43-8639-796EEB811614}" type="presOf" srcId="{599F01F9-AB6B-8947-9D9B-A7FAF3485F06}" destId="{8030A9E2-F1A3-3448-8698-FBEE417885F0}" srcOrd="0" destOrd="0" presId="urn:microsoft.com/office/officeart/2005/8/layout/default#1"/>
    <dgm:cxn modelId="{DFFA31D1-DAE3-9A4C-9BA1-0405303FCFB5}" srcId="{5C6A1CFA-C529-D54D-ABEB-08453867EF1C}" destId="{5BD85E13-9CA2-6A47-84FB-44A6C7D8070D}" srcOrd="4" destOrd="0" parTransId="{F56A8AF4-3FA4-E54B-B451-D6FB1184573B}" sibTransId="{ACF253DF-286F-5C46-963D-B00FEB9CB8AE}"/>
    <dgm:cxn modelId="{93B814C7-50C4-7340-AB16-5D64C9574817}" type="presOf" srcId="{634DAF3E-837B-EA4D-AFF3-A868FADD7FAC}" destId="{C901F242-968C-7946-A7A2-BA3ACC9EAD66}" srcOrd="0" destOrd="0" presId="urn:microsoft.com/office/officeart/2005/8/layout/default#1"/>
    <dgm:cxn modelId="{472C94C1-62E9-AA49-998A-988D200B7F7D}" srcId="{5C6A1CFA-C529-D54D-ABEB-08453867EF1C}" destId="{634DAF3E-837B-EA4D-AFF3-A868FADD7FAC}" srcOrd="3" destOrd="0" parTransId="{5617188B-EC1A-D34F-A02E-0FDDDD2857F5}" sibTransId="{0281A221-9A91-AA4E-BBBA-D8721361EF39}"/>
    <dgm:cxn modelId="{11FA451C-5C0D-074C-B20E-81ADDA5D7951}" srcId="{5C6A1CFA-C529-D54D-ABEB-08453867EF1C}" destId="{6406F8E5-BAFD-7C4C-ACA9-421B1CDF0420}" srcOrd="1" destOrd="0" parTransId="{E53B81B0-C2B1-B24C-9792-97215B37AB51}" sibTransId="{9EF10203-9A78-1148-9D71-9CCA77D1A8A4}"/>
    <dgm:cxn modelId="{3E65B586-82CD-B44C-A74B-A04CD65176F9}" type="presOf" srcId="{19BA9553-040D-0149-93B5-9EAB05C1AF08}" destId="{08666087-C5F6-1742-B2E7-FF9FD281329E}" srcOrd="0" destOrd="0" presId="urn:microsoft.com/office/officeart/2005/8/layout/default#1"/>
    <dgm:cxn modelId="{660021DB-F005-AE4F-A49E-A0958E973F30}" type="presOf" srcId="{5BD85E13-9CA2-6A47-84FB-44A6C7D8070D}" destId="{94308B00-802C-0F4E-A4D8-532C23182950}" srcOrd="0" destOrd="0" presId="urn:microsoft.com/office/officeart/2005/8/layout/default#1"/>
    <dgm:cxn modelId="{76162A3E-701A-F045-9829-E1E6A104FF29}" type="presOf" srcId="{1AC5A083-845D-7C4D-BDD7-68CB0A288E37}" destId="{9CD87B01-EEFE-584D-BC94-1F1CA2B6D12D}" srcOrd="0" destOrd="0" presId="urn:microsoft.com/office/officeart/2005/8/layout/default#1"/>
    <dgm:cxn modelId="{D49DDF23-5E33-0045-8076-E3A4271F5AC3}" type="presOf" srcId="{5C6A1CFA-C529-D54D-ABEB-08453867EF1C}" destId="{2169B03B-50E5-944A-8025-18868806985B}" srcOrd="0" destOrd="0" presId="urn:microsoft.com/office/officeart/2005/8/layout/default#1"/>
    <dgm:cxn modelId="{18A1A2A2-82A9-4841-8768-A8A70345EE66}" srcId="{5C6A1CFA-C529-D54D-ABEB-08453867EF1C}" destId="{599F01F9-AB6B-8947-9D9B-A7FAF3485F06}" srcOrd="6" destOrd="0" parTransId="{C5019E40-9262-5549-982C-49BAACFD41C8}" sibTransId="{D1886BC2-C210-7444-A340-52DD06D279E8}"/>
    <dgm:cxn modelId="{32651171-AA87-DB45-A22A-EFFCAD32B378}" srcId="{5C6A1CFA-C529-D54D-ABEB-08453867EF1C}" destId="{D50D7521-05B4-8042-B5F8-6487DD853A94}" srcOrd="0" destOrd="0" parTransId="{1DF3448C-7F1B-0941-9DD0-93AE017A6C3D}" sibTransId="{2313A4A3-0C96-224B-972E-681F35EDE3E9}"/>
    <dgm:cxn modelId="{A649E1AC-1C60-F74C-9569-0E9B9A33CBF6}" type="presParOf" srcId="{2169B03B-50E5-944A-8025-18868806985B}" destId="{F1F061F6-6A88-8F48-B290-105E9DC88E46}" srcOrd="0" destOrd="0" presId="urn:microsoft.com/office/officeart/2005/8/layout/default#1"/>
    <dgm:cxn modelId="{EA41231D-6B8F-1D4A-80FF-322E158DA158}" type="presParOf" srcId="{2169B03B-50E5-944A-8025-18868806985B}" destId="{B8AD699B-381D-7943-899F-01955416EBC5}" srcOrd="1" destOrd="0" presId="urn:microsoft.com/office/officeart/2005/8/layout/default#1"/>
    <dgm:cxn modelId="{10A5AFB2-79E0-9048-937D-955D4464600C}" type="presParOf" srcId="{2169B03B-50E5-944A-8025-18868806985B}" destId="{3FA8B17E-05AF-DD47-9117-65B1C2B1B77F}" srcOrd="2" destOrd="0" presId="urn:microsoft.com/office/officeart/2005/8/layout/default#1"/>
    <dgm:cxn modelId="{12AAB1A3-A75E-EA43-AEC3-B32D5946F84C}" type="presParOf" srcId="{2169B03B-50E5-944A-8025-18868806985B}" destId="{6EE94E71-19F8-7F45-A389-AC484730FFA4}" srcOrd="3" destOrd="0" presId="urn:microsoft.com/office/officeart/2005/8/layout/default#1"/>
    <dgm:cxn modelId="{EDE16C05-C1D6-0B4C-9229-68999AEB462B}" type="presParOf" srcId="{2169B03B-50E5-944A-8025-18868806985B}" destId="{9CD87B01-EEFE-584D-BC94-1F1CA2B6D12D}" srcOrd="4" destOrd="0" presId="urn:microsoft.com/office/officeart/2005/8/layout/default#1"/>
    <dgm:cxn modelId="{E75B90FE-CBA2-CA46-BB42-280491A746D0}" type="presParOf" srcId="{2169B03B-50E5-944A-8025-18868806985B}" destId="{EE81F5D8-9F3F-A84F-9CB3-A921E886A292}" srcOrd="5" destOrd="0" presId="urn:microsoft.com/office/officeart/2005/8/layout/default#1"/>
    <dgm:cxn modelId="{5CF28969-3AB1-6B40-A69D-D705E2368D64}" type="presParOf" srcId="{2169B03B-50E5-944A-8025-18868806985B}" destId="{C901F242-968C-7946-A7A2-BA3ACC9EAD66}" srcOrd="6" destOrd="0" presId="urn:microsoft.com/office/officeart/2005/8/layout/default#1"/>
    <dgm:cxn modelId="{F4DF3EC1-76AC-754C-9C3D-E6CF4A23F035}" type="presParOf" srcId="{2169B03B-50E5-944A-8025-18868806985B}" destId="{3CCB954D-2E0F-8D46-8646-6049399AD5F4}" srcOrd="7" destOrd="0" presId="urn:microsoft.com/office/officeart/2005/8/layout/default#1"/>
    <dgm:cxn modelId="{3AD961DD-37D2-254E-BF07-B9DB04E27546}" type="presParOf" srcId="{2169B03B-50E5-944A-8025-18868806985B}" destId="{94308B00-802C-0F4E-A4D8-532C23182950}" srcOrd="8" destOrd="0" presId="urn:microsoft.com/office/officeart/2005/8/layout/default#1"/>
    <dgm:cxn modelId="{BB2EA855-2F75-1241-B9A9-F1340D2D4397}" type="presParOf" srcId="{2169B03B-50E5-944A-8025-18868806985B}" destId="{B14549A7-47F8-BA4D-AA5E-D9F08229BF90}" srcOrd="9" destOrd="0" presId="urn:microsoft.com/office/officeart/2005/8/layout/default#1"/>
    <dgm:cxn modelId="{0744CBCC-213C-8B4B-BB7F-B461FE9A0A52}" type="presParOf" srcId="{2169B03B-50E5-944A-8025-18868806985B}" destId="{08666087-C5F6-1742-B2E7-FF9FD281329E}" srcOrd="10" destOrd="0" presId="urn:microsoft.com/office/officeart/2005/8/layout/default#1"/>
    <dgm:cxn modelId="{815AB7AD-064F-9241-89FF-871FF9C3832F}" type="presParOf" srcId="{2169B03B-50E5-944A-8025-18868806985B}" destId="{E5488288-2F81-F646-B828-1B6CF0AE6D26}" srcOrd="11" destOrd="0" presId="urn:microsoft.com/office/officeart/2005/8/layout/default#1"/>
    <dgm:cxn modelId="{9B80E9D2-FC50-6047-A6BB-B8069D4CEBDD}" type="presParOf" srcId="{2169B03B-50E5-944A-8025-18868806985B}" destId="{8030A9E2-F1A3-3448-8698-FBEE417885F0}"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F346C-FF20-914B-B2BB-BAFA5DA7A93A}" type="doc">
      <dgm:prSet loTypeId="urn:microsoft.com/office/officeart/2005/8/layout/list1" loCatId="list" qsTypeId="urn:microsoft.com/office/officeart/2005/8/quickstyle/simple4" qsCatId="simple" csTypeId="urn:microsoft.com/office/officeart/2005/8/colors/colorful1#2" csCatId="colorful" phldr="1"/>
      <dgm:spPr/>
      <dgm:t>
        <a:bodyPr/>
        <a:lstStyle/>
        <a:p>
          <a:endParaRPr lang="en-US"/>
        </a:p>
      </dgm:t>
    </dgm:pt>
    <dgm:pt modelId="{EBD2A97C-19A6-F243-8256-DBCD227723A7}">
      <dgm:prSet phldrT="[Text]" custT="1"/>
      <dgm:spPr/>
      <dgm:t>
        <a:bodyPr/>
        <a:lstStyle/>
        <a:p>
          <a:r>
            <a:rPr lang="en-US" sz="2000" b="1" dirty="0" smtClean="0"/>
            <a:t>Desired Service Level</a:t>
          </a:r>
          <a:endParaRPr lang="en-US" sz="2000" b="1" dirty="0"/>
        </a:p>
      </dgm:t>
    </dgm:pt>
    <dgm:pt modelId="{6029166E-F19E-B548-8C7D-8D6E5F5FD22B}" type="parTrans" cxnId="{3B8161D0-7A34-C849-8FB7-29C6A2583F79}">
      <dgm:prSet/>
      <dgm:spPr/>
      <dgm:t>
        <a:bodyPr/>
        <a:lstStyle/>
        <a:p>
          <a:endParaRPr lang="en-US"/>
        </a:p>
      </dgm:t>
    </dgm:pt>
    <dgm:pt modelId="{5AED8015-76FA-8A40-886C-94EABA895E37}" type="sibTrans" cxnId="{3B8161D0-7A34-C849-8FB7-29C6A2583F79}">
      <dgm:prSet/>
      <dgm:spPr/>
      <dgm:t>
        <a:bodyPr/>
        <a:lstStyle/>
        <a:p>
          <a:endParaRPr lang="en-US"/>
        </a:p>
      </dgm:t>
    </dgm:pt>
    <dgm:pt modelId="{3CF07C17-E81C-504A-BFE0-33D46D143DEF}">
      <dgm:prSet/>
      <dgm:spPr/>
      <dgm:t>
        <a:bodyPr/>
        <a:lstStyle/>
        <a:p>
          <a:r>
            <a:rPr lang="en-US" smtClean="0"/>
            <a:t>wished-for level of service quality that customer believes can and should be delivered</a:t>
          </a:r>
          <a:endParaRPr lang="en-US" dirty="0" smtClean="0"/>
        </a:p>
      </dgm:t>
    </dgm:pt>
    <dgm:pt modelId="{24CB5A64-6AAA-CB43-9575-998D83F0735C}" type="parTrans" cxnId="{4C417DA9-EB51-5D46-96BB-0E65172629A4}">
      <dgm:prSet/>
      <dgm:spPr/>
      <dgm:t>
        <a:bodyPr/>
        <a:lstStyle/>
        <a:p>
          <a:endParaRPr lang="en-US"/>
        </a:p>
      </dgm:t>
    </dgm:pt>
    <dgm:pt modelId="{6B87AB74-6F4F-3C47-B4F5-D9ABAE267EB4}" type="sibTrans" cxnId="{4C417DA9-EB51-5D46-96BB-0E65172629A4}">
      <dgm:prSet/>
      <dgm:spPr/>
      <dgm:t>
        <a:bodyPr/>
        <a:lstStyle/>
        <a:p>
          <a:endParaRPr lang="en-US"/>
        </a:p>
      </dgm:t>
    </dgm:pt>
    <dgm:pt modelId="{27C24780-EFB7-8440-A27F-AC9556EEDB6D}">
      <dgm:prSet custT="1"/>
      <dgm:spPr/>
      <dgm:t>
        <a:bodyPr/>
        <a:lstStyle/>
        <a:p>
          <a:r>
            <a:rPr lang="en-US" sz="2000" b="1" dirty="0" smtClean="0"/>
            <a:t>Adequate Service Level</a:t>
          </a:r>
        </a:p>
      </dgm:t>
    </dgm:pt>
    <dgm:pt modelId="{372513C1-4E12-674B-AD96-0616336B116E}" type="parTrans" cxnId="{7F35B898-6ED0-D64A-923C-313435798DDB}">
      <dgm:prSet/>
      <dgm:spPr/>
      <dgm:t>
        <a:bodyPr/>
        <a:lstStyle/>
        <a:p>
          <a:endParaRPr lang="en-US"/>
        </a:p>
      </dgm:t>
    </dgm:pt>
    <dgm:pt modelId="{DE095A15-DB7B-C84A-8137-EAC0667D3343}" type="sibTrans" cxnId="{7F35B898-6ED0-D64A-923C-313435798DDB}">
      <dgm:prSet/>
      <dgm:spPr/>
      <dgm:t>
        <a:bodyPr/>
        <a:lstStyle/>
        <a:p>
          <a:endParaRPr lang="en-US"/>
        </a:p>
      </dgm:t>
    </dgm:pt>
    <dgm:pt modelId="{6C78E06A-5F38-574A-972A-1926DA26F6F6}">
      <dgm:prSet/>
      <dgm:spPr/>
      <dgm:t>
        <a:bodyPr/>
        <a:lstStyle/>
        <a:p>
          <a:r>
            <a:rPr lang="en-US" dirty="0" smtClean="0"/>
            <a:t>minimum acceptable level of service </a:t>
          </a:r>
        </a:p>
      </dgm:t>
    </dgm:pt>
    <dgm:pt modelId="{8E3A8A8D-320C-1349-8E71-54F239DB4670}" type="parTrans" cxnId="{B853A13F-2901-184A-AF68-139BD6F15BAD}">
      <dgm:prSet/>
      <dgm:spPr/>
      <dgm:t>
        <a:bodyPr/>
        <a:lstStyle/>
        <a:p>
          <a:endParaRPr lang="en-US"/>
        </a:p>
      </dgm:t>
    </dgm:pt>
    <dgm:pt modelId="{A1782905-D838-504C-847E-97CDFB1D895C}" type="sibTrans" cxnId="{B853A13F-2901-184A-AF68-139BD6F15BAD}">
      <dgm:prSet/>
      <dgm:spPr/>
      <dgm:t>
        <a:bodyPr/>
        <a:lstStyle/>
        <a:p>
          <a:endParaRPr lang="en-US"/>
        </a:p>
      </dgm:t>
    </dgm:pt>
    <dgm:pt modelId="{1AB64E21-D734-3F41-8C9D-394B07693A08}">
      <dgm:prSet custT="1"/>
      <dgm:spPr/>
      <dgm:t>
        <a:bodyPr/>
        <a:lstStyle/>
        <a:p>
          <a:r>
            <a:rPr lang="en-US" sz="2000" b="1" dirty="0" smtClean="0"/>
            <a:t>Predicted Service Level</a:t>
          </a:r>
        </a:p>
      </dgm:t>
    </dgm:pt>
    <dgm:pt modelId="{F28ECD9D-4F41-344E-82CC-8FFE4F9FEAEB}" type="parTrans" cxnId="{8670ACAA-40E1-9F42-B821-DA38A73EDAD3}">
      <dgm:prSet/>
      <dgm:spPr/>
      <dgm:t>
        <a:bodyPr/>
        <a:lstStyle/>
        <a:p>
          <a:endParaRPr lang="en-US"/>
        </a:p>
      </dgm:t>
    </dgm:pt>
    <dgm:pt modelId="{827EF06B-DA6F-2040-B6B3-27AFCE7FB0B7}" type="sibTrans" cxnId="{8670ACAA-40E1-9F42-B821-DA38A73EDAD3}">
      <dgm:prSet/>
      <dgm:spPr/>
      <dgm:t>
        <a:bodyPr/>
        <a:lstStyle/>
        <a:p>
          <a:endParaRPr lang="en-US"/>
        </a:p>
      </dgm:t>
    </dgm:pt>
    <dgm:pt modelId="{2111932F-642C-AC41-9319-5DA4DCC849DD}">
      <dgm:prSet/>
      <dgm:spPr/>
      <dgm:t>
        <a:bodyPr/>
        <a:lstStyle/>
        <a:p>
          <a:r>
            <a:rPr lang="en-US" dirty="0" smtClean="0"/>
            <a:t>service level that customer believes firm will actually deliver</a:t>
          </a:r>
        </a:p>
      </dgm:t>
    </dgm:pt>
    <dgm:pt modelId="{FED9D191-8DC9-444E-8ACD-A70B990EAAA5}" type="parTrans" cxnId="{9D8A352A-EA86-1945-8237-BB4DD20572D5}">
      <dgm:prSet/>
      <dgm:spPr/>
      <dgm:t>
        <a:bodyPr/>
        <a:lstStyle/>
        <a:p>
          <a:endParaRPr lang="en-US"/>
        </a:p>
      </dgm:t>
    </dgm:pt>
    <dgm:pt modelId="{F159EC9D-A4C2-B947-A191-BCE36A7D9FDB}" type="sibTrans" cxnId="{9D8A352A-EA86-1945-8237-BB4DD20572D5}">
      <dgm:prSet/>
      <dgm:spPr/>
      <dgm:t>
        <a:bodyPr/>
        <a:lstStyle/>
        <a:p>
          <a:endParaRPr lang="en-US"/>
        </a:p>
      </dgm:t>
    </dgm:pt>
    <dgm:pt modelId="{C795D639-46E2-F74A-BD7D-8E23EAA59B9F}">
      <dgm:prSet custT="1"/>
      <dgm:spPr/>
      <dgm:t>
        <a:bodyPr/>
        <a:lstStyle/>
        <a:p>
          <a:r>
            <a:rPr lang="en-US" sz="2000" b="1" dirty="0" smtClean="0"/>
            <a:t>Zone of Tolerance</a:t>
          </a:r>
        </a:p>
      </dgm:t>
    </dgm:pt>
    <dgm:pt modelId="{03EA200D-AFC0-584D-A66D-764847DBC892}" type="parTrans" cxnId="{5C7F2557-00FA-F847-ABC1-73014C1327C5}">
      <dgm:prSet/>
      <dgm:spPr/>
      <dgm:t>
        <a:bodyPr/>
        <a:lstStyle/>
        <a:p>
          <a:endParaRPr lang="en-US"/>
        </a:p>
      </dgm:t>
    </dgm:pt>
    <dgm:pt modelId="{0AB241C5-A4A3-E846-9549-BDA57096573B}" type="sibTrans" cxnId="{5C7F2557-00FA-F847-ABC1-73014C1327C5}">
      <dgm:prSet/>
      <dgm:spPr/>
      <dgm:t>
        <a:bodyPr/>
        <a:lstStyle/>
        <a:p>
          <a:endParaRPr lang="en-US"/>
        </a:p>
      </dgm:t>
    </dgm:pt>
    <dgm:pt modelId="{2505D8C8-0539-6F46-A408-D72C551E71D0}">
      <dgm:prSet/>
      <dgm:spPr/>
      <dgm:t>
        <a:bodyPr/>
        <a:lstStyle/>
        <a:p>
          <a:r>
            <a:rPr lang="en-US" smtClean="0"/>
            <a:t>Acceptable range of variations in service delivery</a:t>
          </a:r>
          <a:endParaRPr lang="en-US" dirty="0"/>
        </a:p>
      </dgm:t>
    </dgm:pt>
    <dgm:pt modelId="{04FAF835-ADC4-A546-B469-BBB660ED8650}" type="parTrans" cxnId="{B4A89003-72AF-1C4E-BDE0-48C7566A2DB7}">
      <dgm:prSet/>
      <dgm:spPr/>
      <dgm:t>
        <a:bodyPr/>
        <a:lstStyle/>
        <a:p>
          <a:endParaRPr lang="en-US"/>
        </a:p>
      </dgm:t>
    </dgm:pt>
    <dgm:pt modelId="{337696BB-E74F-8944-92BC-0FAA095DFD61}" type="sibTrans" cxnId="{B4A89003-72AF-1C4E-BDE0-48C7566A2DB7}">
      <dgm:prSet/>
      <dgm:spPr/>
      <dgm:t>
        <a:bodyPr/>
        <a:lstStyle/>
        <a:p>
          <a:endParaRPr lang="en-US"/>
        </a:p>
      </dgm:t>
    </dgm:pt>
    <dgm:pt modelId="{915EBDA4-156D-3D47-9EE8-20EAD4E02CA3}" type="pres">
      <dgm:prSet presAssocID="{13CF346C-FF20-914B-B2BB-BAFA5DA7A93A}" presName="linear" presStyleCnt="0">
        <dgm:presLayoutVars>
          <dgm:dir/>
          <dgm:animLvl val="lvl"/>
          <dgm:resizeHandles val="exact"/>
        </dgm:presLayoutVars>
      </dgm:prSet>
      <dgm:spPr/>
      <dgm:t>
        <a:bodyPr/>
        <a:lstStyle/>
        <a:p>
          <a:endParaRPr lang="en-GB"/>
        </a:p>
      </dgm:t>
    </dgm:pt>
    <dgm:pt modelId="{0D8EE518-1653-5F4C-9C3B-E26DF0B3B08F}" type="pres">
      <dgm:prSet presAssocID="{EBD2A97C-19A6-F243-8256-DBCD227723A7}" presName="parentLin" presStyleCnt="0"/>
      <dgm:spPr/>
    </dgm:pt>
    <dgm:pt modelId="{5FB1A5D1-3523-8041-9F2E-8C1CF58C9B90}" type="pres">
      <dgm:prSet presAssocID="{EBD2A97C-19A6-F243-8256-DBCD227723A7}" presName="parentLeftMargin" presStyleLbl="node1" presStyleIdx="0" presStyleCnt="4"/>
      <dgm:spPr/>
      <dgm:t>
        <a:bodyPr/>
        <a:lstStyle/>
        <a:p>
          <a:endParaRPr lang="en-GB"/>
        </a:p>
      </dgm:t>
    </dgm:pt>
    <dgm:pt modelId="{3A4E8510-0B92-3546-9FC7-199E1448004B}" type="pres">
      <dgm:prSet presAssocID="{EBD2A97C-19A6-F243-8256-DBCD227723A7}" presName="parentText" presStyleLbl="node1" presStyleIdx="0" presStyleCnt="4">
        <dgm:presLayoutVars>
          <dgm:chMax val="0"/>
          <dgm:bulletEnabled val="1"/>
        </dgm:presLayoutVars>
      </dgm:prSet>
      <dgm:spPr/>
      <dgm:t>
        <a:bodyPr/>
        <a:lstStyle/>
        <a:p>
          <a:endParaRPr lang="en-US"/>
        </a:p>
      </dgm:t>
    </dgm:pt>
    <dgm:pt modelId="{ACBFB01E-DDBB-3C41-A993-C69F60CF4C47}" type="pres">
      <dgm:prSet presAssocID="{EBD2A97C-19A6-F243-8256-DBCD227723A7}" presName="negativeSpace" presStyleCnt="0"/>
      <dgm:spPr/>
    </dgm:pt>
    <dgm:pt modelId="{057EDD69-F71F-6A49-8394-4ABB1B87B5A5}" type="pres">
      <dgm:prSet presAssocID="{EBD2A97C-19A6-F243-8256-DBCD227723A7}" presName="childText" presStyleLbl="conFgAcc1" presStyleIdx="0" presStyleCnt="4">
        <dgm:presLayoutVars>
          <dgm:bulletEnabled val="1"/>
        </dgm:presLayoutVars>
      </dgm:prSet>
      <dgm:spPr/>
      <dgm:t>
        <a:bodyPr/>
        <a:lstStyle/>
        <a:p>
          <a:endParaRPr lang="en-GB"/>
        </a:p>
      </dgm:t>
    </dgm:pt>
    <dgm:pt modelId="{7EDC8886-C994-B544-B2D8-FEFA6BCB36B2}" type="pres">
      <dgm:prSet presAssocID="{5AED8015-76FA-8A40-886C-94EABA895E37}" presName="spaceBetweenRectangles" presStyleCnt="0"/>
      <dgm:spPr/>
    </dgm:pt>
    <dgm:pt modelId="{F1EFC66F-736C-B949-9121-9445D0B6208C}" type="pres">
      <dgm:prSet presAssocID="{27C24780-EFB7-8440-A27F-AC9556EEDB6D}" presName="parentLin" presStyleCnt="0"/>
      <dgm:spPr/>
    </dgm:pt>
    <dgm:pt modelId="{37C49770-F8C0-5646-9BF8-66CF4A12D072}" type="pres">
      <dgm:prSet presAssocID="{27C24780-EFB7-8440-A27F-AC9556EEDB6D}" presName="parentLeftMargin" presStyleLbl="node1" presStyleIdx="0" presStyleCnt="4"/>
      <dgm:spPr/>
      <dgm:t>
        <a:bodyPr/>
        <a:lstStyle/>
        <a:p>
          <a:endParaRPr lang="en-GB"/>
        </a:p>
      </dgm:t>
    </dgm:pt>
    <dgm:pt modelId="{0708F765-CBEF-4D4B-A724-DCA9C6F73E82}" type="pres">
      <dgm:prSet presAssocID="{27C24780-EFB7-8440-A27F-AC9556EEDB6D}" presName="parentText" presStyleLbl="node1" presStyleIdx="1" presStyleCnt="4">
        <dgm:presLayoutVars>
          <dgm:chMax val="0"/>
          <dgm:bulletEnabled val="1"/>
        </dgm:presLayoutVars>
      </dgm:prSet>
      <dgm:spPr/>
      <dgm:t>
        <a:bodyPr/>
        <a:lstStyle/>
        <a:p>
          <a:endParaRPr lang="en-US"/>
        </a:p>
      </dgm:t>
    </dgm:pt>
    <dgm:pt modelId="{C09409FB-9EF9-A248-8A74-0289464DBF53}" type="pres">
      <dgm:prSet presAssocID="{27C24780-EFB7-8440-A27F-AC9556EEDB6D}" presName="negativeSpace" presStyleCnt="0"/>
      <dgm:spPr/>
    </dgm:pt>
    <dgm:pt modelId="{35137661-6752-D149-81C1-0418F07FE0E6}" type="pres">
      <dgm:prSet presAssocID="{27C24780-EFB7-8440-A27F-AC9556EEDB6D}" presName="childText" presStyleLbl="conFgAcc1" presStyleIdx="1" presStyleCnt="4">
        <dgm:presLayoutVars>
          <dgm:bulletEnabled val="1"/>
        </dgm:presLayoutVars>
      </dgm:prSet>
      <dgm:spPr/>
      <dgm:t>
        <a:bodyPr/>
        <a:lstStyle/>
        <a:p>
          <a:endParaRPr lang="en-GB"/>
        </a:p>
      </dgm:t>
    </dgm:pt>
    <dgm:pt modelId="{3D5E4093-814E-D24B-8B9B-1BD7BF36A892}" type="pres">
      <dgm:prSet presAssocID="{DE095A15-DB7B-C84A-8137-EAC0667D3343}" presName="spaceBetweenRectangles" presStyleCnt="0"/>
      <dgm:spPr/>
    </dgm:pt>
    <dgm:pt modelId="{EF854728-9B2F-544A-955A-B78A3045C920}" type="pres">
      <dgm:prSet presAssocID="{1AB64E21-D734-3F41-8C9D-394B07693A08}" presName="parentLin" presStyleCnt="0"/>
      <dgm:spPr/>
    </dgm:pt>
    <dgm:pt modelId="{EC2EBE26-91B1-B54A-B025-AE60FF9165E5}" type="pres">
      <dgm:prSet presAssocID="{1AB64E21-D734-3F41-8C9D-394B07693A08}" presName="parentLeftMargin" presStyleLbl="node1" presStyleIdx="1" presStyleCnt="4"/>
      <dgm:spPr/>
      <dgm:t>
        <a:bodyPr/>
        <a:lstStyle/>
        <a:p>
          <a:endParaRPr lang="en-GB"/>
        </a:p>
      </dgm:t>
    </dgm:pt>
    <dgm:pt modelId="{375CAF64-A7E1-0342-8F84-56271B0183E2}" type="pres">
      <dgm:prSet presAssocID="{1AB64E21-D734-3F41-8C9D-394B07693A08}" presName="parentText" presStyleLbl="node1" presStyleIdx="2" presStyleCnt="4">
        <dgm:presLayoutVars>
          <dgm:chMax val="0"/>
          <dgm:bulletEnabled val="1"/>
        </dgm:presLayoutVars>
      </dgm:prSet>
      <dgm:spPr/>
      <dgm:t>
        <a:bodyPr/>
        <a:lstStyle/>
        <a:p>
          <a:endParaRPr lang="en-US"/>
        </a:p>
      </dgm:t>
    </dgm:pt>
    <dgm:pt modelId="{E710E4DE-C28B-FF4E-934D-05F3E7F86DF9}" type="pres">
      <dgm:prSet presAssocID="{1AB64E21-D734-3F41-8C9D-394B07693A08}" presName="negativeSpace" presStyleCnt="0"/>
      <dgm:spPr/>
    </dgm:pt>
    <dgm:pt modelId="{3EFB83DF-8598-7248-AB80-56F4912DC712}" type="pres">
      <dgm:prSet presAssocID="{1AB64E21-D734-3F41-8C9D-394B07693A08}" presName="childText" presStyleLbl="conFgAcc1" presStyleIdx="2" presStyleCnt="4">
        <dgm:presLayoutVars>
          <dgm:bulletEnabled val="1"/>
        </dgm:presLayoutVars>
      </dgm:prSet>
      <dgm:spPr/>
      <dgm:t>
        <a:bodyPr/>
        <a:lstStyle/>
        <a:p>
          <a:endParaRPr lang="en-GB"/>
        </a:p>
      </dgm:t>
    </dgm:pt>
    <dgm:pt modelId="{C5EB71B1-1339-1A49-B2E6-9604E9C8850B}" type="pres">
      <dgm:prSet presAssocID="{827EF06B-DA6F-2040-B6B3-27AFCE7FB0B7}" presName="spaceBetweenRectangles" presStyleCnt="0"/>
      <dgm:spPr/>
    </dgm:pt>
    <dgm:pt modelId="{C2520A96-821D-1E44-901E-2C978D6B99C6}" type="pres">
      <dgm:prSet presAssocID="{C795D639-46E2-F74A-BD7D-8E23EAA59B9F}" presName="parentLin" presStyleCnt="0"/>
      <dgm:spPr/>
    </dgm:pt>
    <dgm:pt modelId="{81EF3C24-9811-F849-88AE-2433A8085C17}" type="pres">
      <dgm:prSet presAssocID="{C795D639-46E2-F74A-BD7D-8E23EAA59B9F}" presName="parentLeftMargin" presStyleLbl="node1" presStyleIdx="2" presStyleCnt="4"/>
      <dgm:spPr/>
      <dgm:t>
        <a:bodyPr/>
        <a:lstStyle/>
        <a:p>
          <a:endParaRPr lang="en-GB"/>
        </a:p>
      </dgm:t>
    </dgm:pt>
    <dgm:pt modelId="{9751F5BA-9716-8945-9232-056577432DC1}" type="pres">
      <dgm:prSet presAssocID="{C795D639-46E2-F74A-BD7D-8E23EAA59B9F}" presName="parentText" presStyleLbl="node1" presStyleIdx="3" presStyleCnt="4">
        <dgm:presLayoutVars>
          <dgm:chMax val="0"/>
          <dgm:bulletEnabled val="1"/>
        </dgm:presLayoutVars>
      </dgm:prSet>
      <dgm:spPr/>
      <dgm:t>
        <a:bodyPr/>
        <a:lstStyle/>
        <a:p>
          <a:endParaRPr lang="en-US"/>
        </a:p>
      </dgm:t>
    </dgm:pt>
    <dgm:pt modelId="{5ABB8CB2-51B6-F545-8F43-59C114A0A4F7}" type="pres">
      <dgm:prSet presAssocID="{C795D639-46E2-F74A-BD7D-8E23EAA59B9F}" presName="negativeSpace" presStyleCnt="0"/>
      <dgm:spPr/>
    </dgm:pt>
    <dgm:pt modelId="{7AC7BBE1-2663-984E-9849-47B21F4E23AD}" type="pres">
      <dgm:prSet presAssocID="{C795D639-46E2-F74A-BD7D-8E23EAA59B9F}" presName="childText" presStyleLbl="conFgAcc1" presStyleIdx="3" presStyleCnt="4">
        <dgm:presLayoutVars>
          <dgm:bulletEnabled val="1"/>
        </dgm:presLayoutVars>
      </dgm:prSet>
      <dgm:spPr/>
      <dgm:t>
        <a:bodyPr/>
        <a:lstStyle/>
        <a:p>
          <a:endParaRPr lang="en-GB"/>
        </a:p>
      </dgm:t>
    </dgm:pt>
  </dgm:ptLst>
  <dgm:cxnLst>
    <dgm:cxn modelId="{FCED06F9-FA5C-C74C-A7AD-66DB63DBB7B1}" type="presOf" srcId="{C795D639-46E2-F74A-BD7D-8E23EAA59B9F}" destId="{81EF3C24-9811-F849-88AE-2433A8085C17}" srcOrd="0" destOrd="0" presId="urn:microsoft.com/office/officeart/2005/8/layout/list1"/>
    <dgm:cxn modelId="{B50E394B-BB2E-3F4F-A8EE-E24A2C7FB162}" type="presOf" srcId="{2111932F-642C-AC41-9319-5DA4DCC849DD}" destId="{3EFB83DF-8598-7248-AB80-56F4912DC712}" srcOrd="0" destOrd="0" presId="urn:microsoft.com/office/officeart/2005/8/layout/list1"/>
    <dgm:cxn modelId="{1A7BB5D9-9D42-FD49-8DE2-9A2EEA23F4F4}" type="presOf" srcId="{EBD2A97C-19A6-F243-8256-DBCD227723A7}" destId="{5FB1A5D1-3523-8041-9F2E-8C1CF58C9B90}" srcOrd="0" destOrd="0" presId="urn:microsoft.com/office/officeart/2005/8/layout/list1"/>
    <dgm:cxn modelId="{5C7F2557-00FA-F847-ABC1-73014C1327C5}" srcId="{13CF346C-FF20-914B-B2BB-BAFA5DA7A93A}" destId="{C795D639-46E2-F74A-BD7D-8E23EAA59B9F}" srcOrd="3" destOrd="0" parTransId="{03EA200D-AFC0-584D-A66D-764847DBC892}" sibTransId="{0AB241C5-A4A3-E846-9549-BDA57096573B}"/>
    <dgm:cxn modelId="{B853A13F-2901-184A-AF68-139BD6F15BAD}" srcId="{27C24780-EFB7-8440-A27F-AC9556EEDB6D}" destId="{6C78E06A-5F38-574A-972A-1926DA26F6F6}" srcOrd="0" destOrd="0" parTransId="{8E3A8A8D-320C-1349-8E71-54F239DB4670}" sibTransId="{A1782905-D838-504C-847E-97CDFB1D895C}"/>
    <dgm:cxn modelId="{FA5DD786-8D77-0D4A-82C7-0BF2998B16BC}" type="presOf" srcId="{6C78E06A-5F38-574A-972A-1926DA26F6F6}" destId="{35137661-6752-D149-81C1-0418F07FE0E6}" srcOrd="0" destOrd="0" presId="urn:microsoft.com/office/officeart/2005/8/layout/list1"/>
    <dgm:cxn modelId="{3B8161D0-7A34-C849-8FB7-29C6A2583F79}" srcId="{13CF346C-FF20-914B-B2BB-BAFA5DA7A93A}" destId="{EBD2A97C-19A6-F243-8256-DBCD227723A7}" srcOrd="0" destOrd="0" parTransId="{6029166E-F19E-B548-8C7D-8D6E5F5FD22B}" sibTransId="{5AED8015-76FA-8A40-886C-94EABA895E37}"/>
    <dgm:cxn modelId="{B4A89003-72AF-1C4E-BDE0-48C7566A2DB7}" srcId="{C795D639-46E2-F74A-BD7D-8E23EAA59B9F}" destId="{2505D8C8-0539-6F46-A408-D72C551E71D0}" srcOrd="0" destOrd="0" parTransId="{04FAF835-ADC4-A546-B469-BBB660ED8650}" sibTransId="{337696BB-E74F-8944-92BC-0FAA095DFD61}"/>
    <dgm:cxn modelId="{005EBBE9-D909-7B40-ADED-5BE856CB2E42}" type="presOf" srcId="{1AB64E21-D734-3F41-8C9D-394B07693A08}" destId="{EC2EBE26-91B1-B54A-B025-AE60FF9165E5}" srcOrd="0" destOrd="0" presId="urn:microsoft.com/office/officeart/2005/8/layout/list1"/>
    <dgm:cxn modelId="{761CEA10-F62A-0F48-91D1-4C828E602C82}" type="presOf" srcId="{3CF07C17-E81C-504A-BFE0-33D46D143DEF}" destId="{057EDD69-F71F-6A49-8394-4ABB1B87B5A5}" srcOrd="0" destOrd="0" presId="urn:microsoft.com/office/officeart/2005/8/layout/list1"/>
    <dgm:cxn modelId="{0AF82C57-9E28-2748-B20D-80D5FAE93B62}" type="presOf" srcId="{27C24780-EFB7-8440-A27F-AC9556EEDB6D}" destId="{0708F765-CBEF-4D4B-A724-DCA9C6F73E82}" srcOrd="1" destOrd="0" presId="urn:microsoft.com/office/officeart/2005/8/layout/list1"/>
    <dgm:cxn modelId="{7F35B898-6ED0-D64A-923C-313435798DDB}" srcId="{13CF346C-FF20-914B-B2BB-BAFA5DA7A93A}" destId="{27C24780-EFB7-8440-A27F-AC9556EEDB6D}" srcOrd="1" destOrd="0" parTransId="{372513C1-4E12-674B-AD96-0616336B116E}" sibTransId="{DE095A15-DB7B-C84A-8137-EAC0667D3343}"/>
    <dgm:cxn modelId="{6188123D-18E9-674A-82F6-041AB8C42006}" type="presOf" srcId="{C795D639-46E2-F74A-BD7D-8E23EAA59B9F}" destId="{9751F5BA-9716-8945-9232-056577432DC1}" srcOrd="1" destOrd="0" presId="urn:microsoft.com/office/officeart/2005/8/layout/list1"/>
    <dgm:cxn modelId="{8670ACAA-40E1-9F42-B821-DA38A73EDAD3}" srcId="{13CF346C-FF20-914B-B2BB-BAFA5DA7A93A}" destId="{1AB64E21-D734-3F41-8C9D-394B07693A08}" srcOrd="2" destOrd="0" parTransId="{F28ECD9D-4F41-344E-82CC-8FFE4F9FEAEB}" sibTransId="{827EF06B-DA6F-2040-B6B3-27AFCE7FB0B7}"/>
    <dgm:cxn modelId="{9D8A352A-EA86-1945-8237-BB4DD20572D5}" srcId="{1AB64E21-D734-3F41-8C9D-394B07693A08}" destId="{2111932F-642C-AC41-9319-5DA4DCC849DD}" srcOrd="0" destOrd="0" parTransId="{FED9D191-8DC9-444E-8ACD-A70B990EAAA5}" sibTransId="{F159EC9D-A4C2-B947-A191-BCE36A7D9FDB}"/>
    <dgm:cxn modelId="{AFB7C274-F67B-3846-87D7-2E01E586E90B}" type="presOf" srcId="{EBD2A97C-19A6-F243-8256-DBCD227723A7}" destId="{3A4E8510-0B92-3546-9FC7-199E1448004B}" srcOrd="1" destOrd="0" presId="urn:microsoft.com/office/officeart/2005/8/layout/list1"/>
    <dgm:cxn modelId="{C3D190FD-FCD1-9145-B34B-AE4CD2C8C15B}" type="presOf" srcId="{13CF346C-FF20-914B-B2BB-BAFA5DA7A93A}" destId="{915EBDA4-156D-3D47-9EE8-20EAD4E02CA3}" srcOrd="0" destOrd="0" presId="urn:microsoft.com/office/officeart/2005/8/layout/list1"/>
    <dgm:cxn modelId="{4C417DA9-EB51-5D46-96BB-0E65172629A4}" srcId="{EBD2A97C-19A6-F243-8256-DBCD227723A7}" destId="{3CF07C17-E81C-504A-BFE0-33D46D143DEF}" srcOrd="0" destOrd="0" parTransId="{24CB5A64-6AAA-CB43-9575-998D83F0735C}" sibTransId="{6B87AB74-6F4F-3C47-B4F5-D9ABAE267EB4}"/>
    <dgm:cxn modelId="{175EDA97-E956-A04F-BD5A-E30E0667F1AC}" type="presOf" srcId="{1AB64E21-D734-3F41-8C9D-394B07693A08}" destId="{375CAF64-A7E1-0342-8F84-56271B0183E2}" srcOrd="1" destOrd="0" presId="urn:microsoft.com/office/officeart/2005/8/layout/list1"/>
    <dgm:cxn modelId="{DB95189B-3375-EF47-8667-D72B4E7BC10F}" type="presOf" srcId="{27C24780-EFB7-8440-A27F-AC9556EEDB6D}" destId="{37C49770-F8C0-5646-9BF8-66CF4A12D072}" srcOrd="0" destOrd="0" presId="urn:microsoft.com/office/officeart/2005/8/layout/list1"/>
    <dgm:cxn modelId="{5866B47C-2891-2341-A10F-23DAE87A750B}" type="presOf" srcId="{2505D8C8-0539-6F46-A408-D72C551E71D0}" destId="{7AC7BBE1-2663-984E-9849-47B21F4E23AD}" srcOrd="0" destOrd="0" presId="urn:microsoft.com/office/officeart/2005/8/layout/list1"/>
    <dgm:cxn modelId="{04733943-7BAA-B745-9B84-86EA117734D0}" type="presParOf" srcId="{915EBDA4-156D-3D47-9EE8-20EAD4E02CA3}" destId="{0D8EE518-1653-5F4C-9C3B-E26DF0B3B08F}" srcOrd="0" destOrd="0" presId="urn:microsoft.com/office/officeart/2005/8/layout/list1"/>
    <dgm:cxn modelId="{945B103E-E625-D043-9D4A-B80561149B54}" type="presParOf" srcId="{0D8EE518-1653-5F4C-9C3B-E26DF0B3B08F}" destId="{5FB1A5D1-3523-8041-9F2E-8C1CF58C9B90}" srcOrd="0" destOrd="0" presId="urn:microsoft.com/office/officeart/2005/8/layout/list1"/>
    <dgm:cxn modelId="{307C9885-F040-CC49-873E-479E37EC30C2}" type="presParOf" srcId="{0D8EE518-1653-5F4C-9C3B-E26DF0B3B08F}" destId="{3A4E8510-0B92-3546-9FC7-199E1448004B}" srcOrd="1" destOrd="0" presId="urn:microsoft.com/office/officeart/2005/8/layout/list1"/>
    <dgm:cxn modelId="{171A8F4D-6886-404D-B7CF-DE6FC832718C}" type="presParOf" srcId="{915EBDA4-156D-3D47-9EE8-20EAD4E02CA3}" destId="{ACBFB01E-DDBB-3C41-A993-C69F60CF4C47}" srcOrd="1" destOrd="0" presId="urn:microsoft.com/office/officeart/2005/8/layout/list1"/>
    <dgm:cxn modelId="{3176173F-DC58-4C43-82E1-567C362E3DB7}" type="presParOf" srcId="{915EBDA4-156D-3D47-9EE8-20EAD4E02CA3}" destId="{057EDD69-F71F-6A49-8394-4ABB1B87B5A5}" srcOrd="2" destOrd="0" presId="urn:microsoft.com/office/officeart/2005/8/layout/list1"/>
    <dgm:cxn modelId="{AC7FC2C6-655F-994B-AE20-138889EDB05D}" type="presParOf" srcId="{915EBDA4-156D-3D47-9EE8-20EAD4E02CA3}" destId="{7EDC8886-C994-B544-B2D8-FEFA6BCB36B2}" srcOrd="3" destOrd="0" presId="urn:microsoft.com/office/officeart/2005/8/layout/list1"/>
    <dgm:cxn modelId="{777DA8AC-4011-A645-91DB-3AD4035CC3E0}" type="presParOf" srcId="{915EBDA4-156D-3D47-9EE8-20EAD4E02CA3}" destId="{F1EFC66F-736C-B949-9121-9445D0B6208C}" srcOrd="4" destOrd="0" presId="urn:microsoft.com/office/officeart/2005/8/layout/list1"/>
    <dgm:cxn modelId="{FA61312F-B9A9-3849-BA80-844F1EA9B026}" type="presParOf" srcId="{F1EFC66F-736C-B949-9121-9445D0B6208C}" destId="{37C49770-F8C0-5646-9BF8-66CF4A12D072}" srcOrd="0" destOrd="0" presId="urn:microsoft.com/office/officeart/2005/8/layout/list1"/>
    <dgm:cxn modelId="{41CFED74-2C81-3F4B-B6F8-04AD728734D3}" type="presParOf" srcId="{F1EFC66F-736C-B949-9121-9445D0B6208C}" destId="{0708F765-CBEF-4D4B-A724-DCA9C6F73E82}" srcOrd="1" destOrd="0" presId="urn:microsoft.com/office/officeart/2005/8/layout/list1"/>
    <dgm:cxn modelId="{B655B80C-274C-EE48-8C22-6EF68C6D17DA}" type="presParOf" srcId="{915EBDA4-156D-3D47-9EE8-20EAD4E02CA3}" destId="{C09409FB-9EF9-A248-8A74-0289464DBF53}" srcOrd="5" destOrd="0" presId="urn:microsoft.com/office/officeart/2005/8/layout/list1"/>
    <dgm:cxn modelId="{DBF71BFC-07A6-E645-B519-6E79CDB83C62}" type="presParOf" srcId="{915EBDA4-156D-3D47-9EE8-20EAD4E02CA3}" destId="{35137661-6752-D149-81C1-0418F07FE0E6}" srcOrd="6" destOrd="0" presId="urn:microsoft.com/office/officeart/2005/8/layout/list1"/>
    <dgm:cxn modelId="{F0B3431E-7CFE-724D-9F58-CA96ACD1D80D}" type="presParOf" srcId="{915EBDA4-156D-3D47-9EE8-20EAD4E02CA3}" destId="{3D5E4093-814E-D24B-8B9B-1BD7BF36A892}" srcOrd="7" destOrd="0" presId="urn:microsoft.com/office/officeart/2005/8/layout/list1"/>
    <dgm:cxn modelId="{79AA391B-787F-504D-B4A8-EFCA0F78DB51}" type="presParOf" srcId="{915EBDA4-156D-3D47-9EE8-20EAD4E02CA3}" destId="{EF854728-9B2F-544A-955A-B78A3045C920}" srcOrd="8" destOrd="0" presId="urn:microsoft.com/office/officeart/2005/8/layout/list1"/>
    <dgm:cxn modelId="{7A0C4B09-7724-E842-865F-7CCF53CE432E}" type="presParOf" srcId="{EF854728-9B2F-544A-955A-B78A3045C920}" destId="{EC2EBE26-91B1-B54A-B025-AE60FF9165E5}" srcOrd="0" destOrd="0" presId="urn:microsoft.com/office/officeart/2005/8/layout/list1"/>
    <dgm:cxn modelId="{7B45FF84-A0F6-414C-B51C-4EA78DBDB5BB}" type="presParOf" srcId="{EF854728-9B2F-544A-955A-B78A3045C920}" destId="{375CAF64-A7E1-0342-8F84-56271B0183E2}" srcOrd="1" destOrd="0" presId="urn:microsoft.com/office/officeart/2005/8/layout/list1"/>
    <dgm:cxn modelId="{916F4FFE-22EB-6E4B-896C-EC69DC355DAF}" type="presParOf" srcId="{915EBDA4-156D-3D47-9EE8-20EAD4E02CA3}" destId="{E710E4DE-C28B-FF4E-934D-05F3E7F86DF9}" srcOrd="9" destOrd="0" presId="urn:microsoft.com/office/officeart/2005/8/layout/list1"/>
    <dgm:cxn modelId="{3A946AA5-26C3-8E45-B682-16F95212FA3A}" type="presParOf" srcId="{915EBDA4-156D-3D47-9EE8-20EAD4E02CA3}" destId="{3EFB83DF-8598-7248-AB80-56F4912DC712}" srcOrd="10" destOrd="0" presId="urn:microsoft.com/office/officeart/2005/8/layout/list1"/>
    <dgm:cxn modelId="{1F0D01A5-1608-4745-B095-CF74A4092CA0}" type="presParOf" srcId="{915EBDA4-156D-3D47-9EE8-20EAD4E02CA3}" destId="{C5EB71B1-1339-1A49-B2E6-9604E9C8850B}" srcOrd="11" destOrd="0" presId="urn:microsoft.com/office/officeart/2005/8/layout/list1"/>
    <dgm:cxn modelId="{F2B590CF-0107-B844-8164-EBEE7142D74E}" type="presParOf" srcId="{915EBDA4-156D-3D47-9EE8-20EAD4E02CA3}" destId="{C2520A96-821D-1E44-901E-2C978D6B99C6}" srcOrd="12" destOrd="0" presId="urn:microsoft.com/office/officeart/2005/8/layout/list1"/>
    <dgm:cxn modelId="{3DBF8C2E-C908-684A-BB09-A03FA56836B9}" type="presParOf" srcId="{C2520A96-821D-1E44-901E-2C978D6B99C6}" destId="{81EF3C24-9811-F849-88AE-2433A8085C17}" srcOrd="0" destOrd="0" presId="urn:microsoft.com/office/officeart/2005/8/layout/list1"/>
    <dgm:cxn modelId="{8563AF4F-07F7-E749-B28F-660C22AC783D}" type="presParOf" srcId="{C2520A96-821D-1E44-901E-2C978D6B99C6}" destId="{9751F5BA-9716-8945-9232-056577432DC1}" srcOrd="1" destOrd="0" presId="urn:microsoft.com/office/officeart/2005/8/layout/list1"/>
    <dgm:cxn modelId="{BB879721-C598-AC45-80D4-0E4C86D41867}" type="presParOf" srcId="{915EBDA4-156D-3D47-9EE8-20EAD4E02CA3}" destId="{5ABB8CB2-51B6-F545-8F43-59C114A0A4F7}" srcOrd="13" destOrd="0" presId="urn:microsoft.com/office/officeart/2005/8/layout/list1"/>
    <dgm:cxn modelId="{1ECAD4E2-E4D1-4A45-B1AC-BECC884A44C5}" type="presParOf" srcId="{915EBDA4-156D-3D47-9EE8-20EAD4E02CA3}" destId="{7AC7BBE1-2663-984E-9849-47B21F4E23A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F3631-4992-B442-9F6F-2AF67E4D524A}" type="doc">
      <dgm:prSet loTypeId="urn:microsoft.com/office/officeart/2005/8/layout/default#2" loCatId="list" qsTypeId="urn:microsoft.com/office/officeart/2005/8/quickstyle/simple4" qsCatId="simple" csTypeId="urn:microsoft.com/office/officeart/2005/8/colors/colorful1#3" csCatId="colorful" phldr="1"/>
      <dgm:spPr/>
      <dgm:t>
        <a:bodyPr/>
        <a:lstStyle/>
        <a:p>
          <a:endParaRPr lang="en-US"/>
        </a:p>
      </dgm:t>
    </dgm:pt>
    <dgm:pt modelId="{D988C60B-6CED-1C4D-B1F6-52CF771EBE73}">
      <dgm:prSet phldrT="[Text]" custT="1"/>
      <dgm:spPr/>
      <dgm:t>
        <a:bodyPr/>
        <a:lstStyle/>
        <a:p>
          <a:r>
            <a:rPr lang="en-US" sz="2300" b="0" dirty="0" smtClean="0"/>
            <a:t>Service facilities</a:t>
          </a:r>
          <a:endParaRPr lang="en-US" sz="2300" b="0" dirty="0"/>
        </a:p>
      </dgm:t>
    </dgm:pt>
    <dgm:pt modelId="{E901AB02-C61C-4F4A-A7AE-E4C0FBD1636C}" type="parTrans" cxnId="{B93D1C61-DCDB-BC47-BBBD-A3786FCE5C0C}">
      <dgm:prSet/>
      <dgm:spPr/>
      <dgm:t>
        <a:bodyPr/>
        <a:lstStyle/>
        <a:p>
          <a:endParaRPr lang="en-US"/>
        </a:p>
      </dgm:t>
    </dgm:pt>
    <dgm:pt modelId="{B9B870D9-F96F-6745-93B9-0FE94F640C5C}" type="sibTrans" cxnId="{B93D1C61-DCDB-BC47-BBBD-A3786FCE5C0C}">
      <dgm:prSet/>
      <dgm:spPr/>
      <dgm:t>
        <a:bodyPr/>
        <a:lstStyle/>
        <a:p>
          <a:endParaRPr lang="en-US"/>
        </a:p>
      </dgm:t>
    </dgm:pt>
    <dgm:pt modelId="{8EAA4FEE-27F7-D343-A327-E33DD2894E2A}">
      <dgm:prSet/>
      <dgm:spPr/>
      <dgm:t>
        <a:bodyPr/>
        <a:lstStyle/>
        <a:p>
          <a:r>
            <a:rPr lang="en-US" sz="1800" dirty="0" smtClean="0"/>
            <a:t>Stage on which drama unfolds</a:t>
          </a:r>
        </a:p>
      </dgm:t>
    </dgm:pt>
    <dgm:pt modelId="{C5D85F41-5DE3-874D-A665-950302C69442}" type="parTrans" cxnId="{2A050A76-ED16-D649-8E9B-B2A5FC1096E9}">
      <dgm:prSet/>
      <dgm:spPr/>
      <dgm:t>
        <a:bodyPr/>
        <a:lstStyle/>
        <a:p>
          <a:endParaRPr lang="en-US"/>
        </a:p>
      </dgm:t>
    </dgm:pt>
    <dgm:pt modelId="{3252F206-F504-C74A-837B-529D3F0E1692}" type="sibTrans" cxnId="{2A050A76-ED16-D649-8E9B-B2A5FC1096E9}">
      <dgm:prSet/>
      <dgm:spPr/>
      <dgm:t>
        <a:bodyPr/>
        <a:lstStyle/>
        <a:p>
          <a:endParaRPr lang="en-US"/>
        </a:p>
      </dgm:t>
    </dgm:pt>
    <dgm:pt modelId="{DB2FC320-E80B-DB45-9893-5225491BF3D3}">
      <dgm:prSet/>
      <dgm:spPr/>
      <dgm:t>
        <a:bodyPr/>
        <a:lstStyle/>
        <a:p>
          <a:r>
            <a:rPr lang="en-US" sz="1800" smtClean="0"/>
            <a:t>This may change from one act to another </a:t>
          </a:r>
          <a:endParaRPr lang="en-US" sz="1800" dirty="0" smtClean="0"/>
        </a:p>
      </dgm:t>
    </dgm:pt>
    <dgm:pt modelId="{E9E5A6B1-1D49-AD46-8F70-3E92A6986899}" type="parTrans" cxnId="{416FB824-861B-6246-B068-602F3E3ECA69}">
      <dgm:prSet/>
      <dgm:spPr/>
      <dgm:t>
        <a:bodyPr/>
        <a:lstStyle/>
        <a:p>
          <a:endParaRPr lang="en-US"/>
        </a:p>
      </dgm:t>
    </dgm:pt>
    <dgm:pt modelId="{7645CDEB-47DA-DF49-9EEA-3438B23384CB}" type="sibTrans" cxnId="{416FB824-861B-6246-B068-602F3E3ECA69}">
      <dgm:prSet/>
      <dgm:spPr/>
      <dgm:t>
        <a:bodyPr/>
        <a:lstStyle/>
        <a:p>
          <a:endParaRPr lang="en-US"/>
        </a:p>
      </dgm:t>
    </dgm:pt>
    <dgm:pt modelId="{5F30CD08-A198-0F4A-9D21-5E6E83920A4A}">
      <dgm:prSet/>
      <dgm:spPr/>
      <dgm:t>
        <a:bodyPr/>
        <a:lstStyle/>
        <a:p>
          <a:r>
            <a:rPr lang="en-US" smtClean="0"/>
            <a:t>Personnel</a:t>
          </a:r>
          <a:endParaRPr lang="en-US" dirty="0" smtClean="0"/>
        </a:p>
      </dgm:t>
    </dgm:pt>
    <dgm:pt modelId="{3A3995EA-02BE-7E40-9704-12DC4B8ACB73}" type="parTrans" cxnId="{33590F3A-E74E-2040-A2DD-3184D343B04E}">
      <dgm:prSet/>
      <dgm:spPr/>
      <dgm:t>
        <a:bodyPr/>
        <a:lstStyle/>
        <a:p>
          <a:endParaRPr lang="en-US"/>
        </a:p>
      </dgm:t>
    </dgm:pt>
    <dgm:pt modelId="{A8B0E51B-E2E0-8546-9016-612B2062A931}" type="sibTrans" cxnId="{33590F3A-E74E-2040-A2DD-3184D343B04E}">
      <dgm:prSet/>
      <dgm:spPr/>
      <dgm:t>
        <a:bodyPr/>
        <a:lstStyle/>
        <a:p>
          <a:endParaRPr lang="en-US"/>
        </a:p>
      </dgm:t>
    </dgm:pt>
    <dgm:pt modelId="{BCEE6F4F-7E94-FC41-8A19-55E8E16FF5D5}">
      <dgm:prSet/>
      <dgm:spPr/>
      <dgm:t>
        <a:bodyPr/>
        <a:lstStyle/>
        <a:p>
          <a:r>
            <a:rPr lang="en-US" smtClean="0"/>
            <a:t>Front stage personnel are like members of a cast</a:t>
          </a:r>
          <a:endParaRPr lang="en-US" dirty="0" smtClean="0"/>
        </a:p>
      </dgm:t>
    </dgm:pt>
    <dgm:pt modelId="{A3FD80A7-EE1A-B642-9BE5-04C056B4119F}" type="parTrans" cxnId="{C62429B6-FEE2-A643-88E8-0F9BCA2BD027}">
      <dgm:prSet/>
      <dgm:spPr/>
      <dgm:t>
        <a:bodyPr/>
        <a:lstStyle/>
        <a:p>
          <a:endParaRPr lang="en-US"/>
        </a:p>
      </dgm:t>
    </dgm:pt>
    <dgm:pt modelId="{3A2EE2AE-B48C-F74E-8FBE-F9721F6849B0}" type="sibTrans" cxnId="{C62429B6-FEE2-A643-88E8-0F9BCA2BD027}">
      <dgm:prSet/>
      <dgm:spPr/>
      <dgm:t>
        <a:bodyPr/>
        <a:lstStyle/>
        <a:p>
          <a:endParaRPr lang="en-US"/>
        </a:p>
      </dgm:t>
    </dgm:pt>
    <dgm:pt modelId="{280C544C-C0DD-5944-934A-687855612C53}">
      <dgm:prSet/>
      <dgm:spPr/>
      <dgm:t>
        <a:bodyPr/>
        <a:lstStyle/>
        <a:p>
          <a:r>
            <a:rPr lang="en-US" smtClean="0"/>
            <a:t>Backstage personnel are support production team</a:t>
          </a:r>
          <a:endParaRPr lang="en-US" dirty="0" smtClean="0"/>
        </a:p>
      </dgm:t>
    </dgm:pt>
    <dgm:pt modelId="{53F817E6-9EB1-FF46-B54A-FDFED17351A8}" type="parTrans" cxnId="{2082C2B8-7CC2-3E43-892B-1E32F97E03BA}">
      <dgm:prSet/>
      <dgm:spPr/>
      <dgm:t>
        <a:bodyPr/>
        <a:lstStyle/>
        <a:p>
          <a:endParaRPr lang="en-US"/>
        </a:p>
      </dgm:t>
    </dgm:pt>
    <dgm:pt modelId="{EB6848FC-629C-6544-A707-67D276ED61F1}" type="sibTrans" cxnId="{2082C2B8-7CC2-3E43-892B-1E32F97E03BA}">
      <dgm:prSet/>
      <dgm:spPr/>
      <dgm:t>
        <a:bodyPr/>
        <a:lstStyle/>
        <a:p>
          <a:endParaRPr lang="en-US"/>
        </a:p>
      </dgm:t>
    </dgm:pt>
    <dgm:pt modelId="{086E675F-D882-6D49-AD52-C22C841FF49F}">
      <dgm:prSet/>
      <dgm:spPr/>
      <dgm:t>
        <a:bodyPr/>
        <a:lstStyle/>
        <a:p>
          <a:r>
            <a:rPr lang="en-US" b="0" dirty="0" smtClean="0"/>
            <a:t>Roles </a:t>
          </a:r>
        </a:p>
      </dgm:t>
    </dgm:pt>
    <dgm:pt modelId="{7E5AB0A0-BAF5-C74D-ACE4-1EA72279298A}" type="parTrans" cxnId="{28944E6D-B512-9C40-A90D-015A5DF1D969}">
      <dgm:prSet/>
      <dgm:spPr/>
      <dgm:t>
        <a:bodyPr/>
        <a:lstStyle/>
        <a:p>
          <a:endParaRPr lang="en-US"/>
        </a:p>
      </dgm:t>
    </dgm:pt>
    <dgm:pt modelId="{05AC0127-0A5C-2D40-A0E0-C4F8F92D6E27}" type="sibTrans" cxnId="{28944E6D-B512-9C40-A90D-015A5DF1D969}">
      <dgm:prSet/>
      <dgm:spPr/>
      <dgm:t>
        <a:bodyPr/>
        <a:lstStyle/>
        <a:p>
          <a:endParaRPr lang="en-US"/>
        </a:p>
      </dgm:t>
    </dgm:pt>
    <dgm:pt modelId="{1B82C9B5-CBED-7B46-9F01-9766C51333DF}">
      <dgm:prSet/>
      <dgm:spPr/>
      <dgm:t>
        <a:bodyPr/>
        <a:lstStyle/>
        <a:p>
          <a:r>
            <a:rPr lang="en-US" dirty="0" smtClean="0"/>
            <a:t>Like actors, employees have roles to play and behave in specific ways</a:t>
          </a:r>
        </a:p>
      </dgm:t>
    </dgm:pt>
    <dgm:pt modelId="{090866F7-B8C4-4744-B9B0-1E6D05FE9C1D}" type="parTrans" cxnId="{7450274E-44AA-B04A-B9BC-695D89A209E3}">
      <dgm:prSet/>
      <dgm:spPr/>
      <dgm:t>
        <a:bodyPr/>
        <a:lstStyle/>
        <a:p>
          <a:endParaRPr lang="en-US"/>
        </a:p>
      </dgm:t>
    </dgm:pt>
    <dgm:pt modelId="{8A91CB3E-03CF-4540-99FD-12E3CB7BF468}" type="sibTrans" cxnId="{7450274E-44AA-B04A-B9BC-695D89A209E3}">
      <dgm:prSet/>
      <dgm:spPr/>
      <dgm:t>
        <a:bodyPr/>
        <a:lstStyle/>
        <a:p>
          <a:endParaRPr lang="en-US"/>
        </a:p>
      </dgm:t>
    </dgm:pt>
    <dgm:pt modelId="{FE5413CC-8471-8846-9C3C-BD1EA30C97EA}">
      <dgm:prSet/>
      <dgm:spPr/>
      <dgm:t>
        <a:bodyPr/>
        <a:lstStyle/>
        <a:p>
          <a:r>
            <a:rPr lang="en-US" smtClean="0"/>
            <a:t>Scripts</a:t>
          </a:r>
          <a:endParaRPr lang="en-US" dirty="0" smtClean="0"/>
        </a:p>
      </dgm:t>
    </dgm:pt>
    <dgm:pt modelId="{AD7171D7-D3CB-FF41-BFAB-04E538213D46}" type="parTrans" cxnId="{561C2EC5-898E-DF43-A253-20CBE7C70B81}">
      <dgm:prSet/>
      <dgm:spPr/>
      <dgm:t>
        <a:bodyPr/>
        <a:lstStyle/>
        <a:p>
          <a:endParaRPr lang="en-US"/>
        </a:p>
      </dgm:t>
    </dgm:pt>
    <dgm:pt modelId="{E1544B72-6470-F04F-962A-6A787FD94229}" type="sibTrans" cxnId="{561C2EC5-898E-DF43-A253-20CBE7C70B81}">
      <dgm:prSet/>
      <dgm:spPr/>
      <dgm:t>
        <a:bodyPr/>
        <a:lstStyle/>
        <a:p>
          <a:endParaRPr lang="en-US"/>
        </a:p>
      </dgm:t>
    </dgm:pt>
    <dgm:pt modelId="{070142A7-0589-0F4A-BD43-B1807EE9C6B6}">
      <dgm:prSet/>
      <dgm:spPr/>
      <dgm:t>
        <a:bodyPr/>
        <a:lstStyle/>
        <a:p>
          <a:r>
            <a:rPr lang="en-US" smtClean="0"/>
            <a:t>Specifies the sequences of behavior for customers and employees</a:t>
          </a:r>
          <a:endParaRPr lang="en-US" dirty="0" smtClean="0"/>
        </a:p>
      </dgm:t>
    </dgm:pt>
    <dgm:pt modelId="{38DA742E-1657-F54D-9897-C0C13755B9FF}" type="parTrans" cxnId="{B45223BD-A037-AA41-A3B4-1245DF4EAC0F}">
      <dgm:prSet/>
      <dgm:spPr/>
      <dgm:t>
        <a:bodyPr/>
        <a:lstStyle/>
        <a:p>
          <a:endParaRPr lang="en-US"/>
        </a:p>
      </dgm:t>
    </dgm:pt>
    <dgm:pt modelId="{683DD1D4-35FF-4740-BFF5-FA0C878D8E84}" type="sibTrans" cxnId="{B45223BD-A037-AA41-A3B4-1245DF4EAC0F}">
      <dgm:prSet/>
      <dgm:spPr/>
      <dgm:t>
        <a:bodyPr/>
        <a:lstStyle/>
        <a:p>
          <a:endParaRPr lang="en-US"/>
        </a:p>
      </dgm:t>
    </dgm:pt>
    <dgm:pt modelId="{D46B7EF0-F17E-BE40-9609-11D89E2F374E}" type="pres">
      <dgm:prSet presAssocID="{446F3631-4992-B442-9F6F-2AF67E4D524A}" presName="diagram" presStyleCnt="0">
        <dgm:presLayoutVars>
          <dgm:dir/>
          <dgm:resizeHandles val="exact"/>
        </dgm:presLayoutVars>
      </dgm:prSet>
      <dgm:spPr/>
      <dgm:t>
        <a:bodyPr/>
        <a:lstStyle/>
        <a:p>
          <a:endParaRPr lang="en-GB"/>
        </a:p>
      </dgm:t>
    </dgm:pt>
    <dgm:pt modelId="{8C41884D-A0D8-B54E-B675-4C63B260B440}" type="pres">
      <dgm:prSet presAssocID="{D988C60B-6CED-1C4D-B1F6-52CF771EBE73}" presName="node" presStyleLbl="node1" presStyleIdx="0" presStyleCnt="4">
        <dgm:presLayoutVars>
          <dgm:bulletEnabled val="1"/>
        </dgm:presLayoutVars>
      </dgm:prSet>
      <dgm:spPr/>
      <dgm:t>
        <a:bodyPr/>
        <a:lstStyle/>
        <a:p>
          <a:endParaRPr lang="en-US"/>
        </a:p>
      </dgm:t>
    </dgm:pt>
    <dgm:pt modelId="{3B09FE2E-1CB6-CF4C-B697-739E9A55ADF0}" type="pres">
      <dgm:prSet presAssocID="{B9B870D9-F96F-6745-93B9-0FE94F640C5C}" presName="sibTrans" presStyleCnt="0"/>
      <dgm:spPr/>
    </dgm:pt>
    <dgm:pt modelId="{96E2F4A2-6B5A-CB42-BFFD-EEB9F4BEFFC1}" type="pres">
      <dgm:prSet presAssocID="{5F30CD08-A198-0F4A-9D21-5E6E83920A4A}" presName="node" presStyleLbl="node1" presStyleIdx="1" presStyleCnt="4">
        <dgm:presLayoutVars>
          <dgm:bulletEnabled val="1"/>
        </dgm:presLayoutVars>
      </dgm:prSet>
      <dgm:spPr/>
      <dgm:t>
        <a:bodyPr/>
        <a:lstStyle/>
        <a:p>
          <a:endParaRPr lang="en-GB"/>
        </a:p>
      </dgm:t>
    </dgm:pt>
    <dgm:pt modelId="{F3D23B09-831F-3041-9B8B-069250FAC040}" type="pres">
      <dgm:prSet presAssocID="{A8B0E51B-E2E0-8546-9016-612B2062A931}" presName="sibTrans" presStyleCnt="0"/>
      <dgm:spPr/>
    </dgm:pt>
    <dgm:pt modelId="{F35E3235-C740-2A4B-9AA2-7498F773202A}" type="pres">
      <dgm:prSet presAssocID="{086E675F-D882-6D49-AD52-C22C841FF49F}" presName="node" presStyleLbl="node1" presStyleIdx="2" presStyleCnt="4">
        <dgm:presLayoutVars>
          <dgm:bulletEnabled val="1"/>
        </dgm:presLayoutVars>
      </dgm:prSet>
      <dgm:spPr/>
      <dgm:t>
        <a:bodyPr/>
        <a:lstStyle/>
        <a:p>
          <a:endParaRPr lang="en-GB"/>
        </a:p>
      </dgm:t>
    </dgm:pt>
    <dgm:pt modelId="{289A5AE3-5B56-0F4B-B6DC-CEAFE18D5E9D}" type="pres">
      <dgm:prSet presAssocID="{05AC0127-0A5C-2D40-A0E0-C4F8F92D6E27}" presName="sibTrans" presStyleCnt="0"/>
      <dgm:spPr/>
    </dgm:pt>
    <dgm:pt modelId="{2A53E419-51D5-6D49-9383-7ABB1AEF97BB}" type="pres">
      <dgm:prSet presAssocID="{FE5413CC-8471-8846-9C3C-BD1EA30C97EA}" presName="node" presStyleLbl="node1" presStyleIdx="3" presStyleCnt="4">
        <dgm:presLayoutVars>
          <dgm:bulletEnabled val="1"/>
        </dgm:presLayoutVars>
      </dgm:prSet>
      <dgm:spPr/>
      <dgm:t>
        <a:bodyPr/>
        <a:lstStyle/>
        <a:p>
          <a:endParaRPr lang="en-GB"/>
        </a:p>
      </dgm:t>
    </dgm:pt>
  </dgm:ptLst>
  <dgm:cxnLst>
    <dgm:cxn modelId="{416FB824-861B-6246-B068-602F3E3ECA69}" srcId="{D988C60B-6CED-1C4D-B1F6-52CF771EBE73}" destId="{DB2FC320-E80B-DB45-9893-5225491BF3D3}" srcOrd="1" destOrd="0" parTransId="{E9E5A6B1-1D49-AD46-8F70-3E92A6986899}" sibTransId="{7645CDEB-47DA-DF49-9EEA-3438B23384CB}"/>
    <dgm:cxn modelId="{683DADC3-406F-BA49-8E3F-F611ECD17DD0}" type="presOf" srcId="{086E675F-D882-6D49-AD52-C22C841FF49F}" destId="{F35E3235-C740-2A4B-9AA2-7498F773202A}" srcOrd="0" destOrd="0" presId="urn:microsoft.com/office/officeart/2005/8/layout/default#2"/>
    <dgm:cxn modelId="{2082C2B8-7CC2-3E43-892B-1E32F97E03BA}" srcId="{5F30CD08-A198-0F4A-9D21-5E6E83920A4A}" destId="{280C544C-C0DD-5944-934A-687855612C53}" srcOrd="1" destOrd="0" parTransId="{53F817E6-9EB1-FF46-B54A-FDFED17351A8}" sibTransId="{EB6848FC-629C-6544-A707-67D276ED61F1}"/>
    <dgm:cxn modelId="{C62429B6-FEE2-A643-88E8-0F9BCA2BD027}" srcId="{5F30CD08-A198-0F4A-9D21-5E6E83920A4A}" destId="{BCEE6F4F-7E94-FC41-8A19-55E8E16FF5D5}" srcOrd="0" destOrd="0" parTransId="{A3FD80A7-EE1A-B642-9BE5-04C056B4119F}" sibTransId="{3A2EE2AE-B48C-F74E-8FBE-F9721F6849B0}"/>
    <dgm:cxn modelId="{0542E06A-9B68-F743-A149-6108EB73E274}" type="presOf" srcId="{8EAA4FEE-27F7-D343-A327-E33DD2894E2A}" destId="{8C41884D-A0D8-B54E-B675-4C63B260B440}" srcOrd="0" destOrd="1" presId="urn:microsoft.com/office/officeart/2005/8/layout/default#2"/>
    <dgm:cxn modelId="{33590F3A-E74E-2040-A2DD-3184D343B04E}" srcId="{446F3631-4992-B442-9F6F-2AF67E4D524A}" destId="{5F30CD08-A198-0F4A-9D21-5E6E83920A4A}" srcOrd="1" destOrd="0" parTransId="{3A3995EA-02BE-7E40-9704-12DC4B8ACB73}" sibTransId="{A8B0E51B-E2E0-8546-9016-612B2062A931}"/>
    <dgm:cxn modelId="{B45223BD-A037-AA41-A3B4-1245DF4EAC0F}" srcId="{FE5413CC-8471-8846-9C3C-BD1EA30C97EA}" destId="{070142A7-0589-0F4A-BD43-B1807EE9C6B6}" srcOrd="0" destOrd="0" parTransId="{38DA742E-1657-F54D-9897-C0C13755B9FF}" sibTransId="{683DD1D4-35FF-4740-BFF5-FA0C878D8E84}"/>
    <dgm:cxn modelId="{D7E9F3BB-5A8F-9741-8524-DF48A6E87BBA}" type="presOf" srcId="{446F3631-4992-B442-9F6F-2AF67E4D524A}" destId="{D46B7EF0-F17E-BE40-9609-11D89E2F374E}" srcOrd="0" destOrd="0" presId="urn:microsoft.com/office/officeart/2005/8/layout/default#2"/>
    <dgm:cxn modelId="{58FFB8E0-9A4F-E24E-88ED-8261D3B34B67}" type="presOf" srcId="{BCEE6F4F-7E94-FC41-8A19-55E8E16FF5D5}" destId="{96E2F4A2-6B5A-CB42-BFFD-EEB9F4BEFFC1}" srcOrd="0" destOrd="1" presId="urn:microsoft.com/office/officeart/2005/8/layout/default#2"/>
    <dgm:cxn modelId="{DC09238A-CAEF-2E45-8AE9-1844DCB68026}" type="presOf" srcId="{280C544C-C0DD-5944-934A-687855612C53}" destId="{96E2F4A2-6B5A-CB42-BFFD-EEB9F4BEFFC1}" srcOrd="0" destOrd="2" presId="urn:microsoft.com/office/officeart/2005/8/layout/default#2"/>
    <dgm:cxn modelId="{40302FAF-F039-9848-AD4B-1187188AD266}" type="presOf" srcId="{FE5413CC-8471-8846-9C3C-BD1EA30C97EA}" destId="{2A53E419-51D5-6D49-9383-7ABB1AEF97BB}" srcOrd="0" destOrd="0" presId="urn:microsoft.com/office/officeart/2005/8/layout/default#2"/>
    <dgm:cxn modelId="{2A050A76-ED16-D649-8E9B-B2A5FC1096E9}" srcId="{D988C60B-6CED-1C4D-B1F6-52CF771EBE73}" destId="{8EAA4FEE-27F7-D343-A327-E33DD2894E2A}" srcOrd="0" destOrd="0" parTransId="{C5D85F41-5DE3-874D-A665-950302C69442}" sibTransId="{3252F206-F504-C74A-837B-529D3F0E1692}"/>
    <dgm:cxn modelId="{20BCAA3F-E552-2040-875A-9FAA263CF9CA}" type="presOf" srcId="{D988C60B-6CED-1C4D-B1F6-52CF771EBE73}" destId="{8C41884D-A0D8-B54E-B675-4C63B260B440}" srcOrd="0" destOrd="0" presId="urn:microsoft.com/office/officeart/2005/8/layout/default#2"/>
    <dgm:cxn modelId="{7450274E-44AA-B04A-B9BC-695D89A209E3}" srcId="{086E675F-D882-6D49-AD52-C22C841FF49F}" destId="{1B82C9B5-CBED-7B46-9F01-9766C51333DF}" srcOrd="0" destOrd="0" parTransId="{090866F7-B8C4-4744-B9B0-1E6D05FE9C1D}" sibTransId="{8A91CB3E-03CF-4540-99FD-12E3CB7BF468}"/>
    <dgm:cxn modelId="{414C93ED-3A34-6242-B9E6-EFD5B180D845}" type="presOf" srcId="{1B82C9B5-CBED-7B46-9F01-9766C51333DF}" destId="{F35E3235-C740-2A4B-9AA2-7498F773202A}" srcOrd="0" destOrd="1" presId="urn:microsoft.com/office/officeart/2005/8/layout/default#2"/>
    <dgm:cxn modelId="{9E1801B3-E9DD-3345-901F-937FBFD9DC90}" type="presOf" srcId="{5F30CD08-A198-0F4A-9D21-5E6E83920A4A}" destId="{96E2F4A2-6B5A-CB42-BFFD-EEB9F4BEFFC1}" srcOrd="0" destOrd="0" presId="urn:microsoft.com/office/officeart/2005/8/layout/default#2"/>
    <dgm:cxn modelId="{B93D1C61-DCDB-BC47-BBBD-A3786FCE5C0C}" srcId="{446F3631-4992-B442-9F6F-2AF67E4D524A}" destId="{D988C60B-6CED-1C4D-B1F6-52CF771EBE73}" srcOrd="0" destOrd="0" parTransId="{E901AB02-C61C-4F4A-A7AE-E4C0FBD1636C}" sibTransId="{B9B870D9-F96F-6745-93B9-0FE94F640C5C}"/>
    <dgm:cxn modelId="{935A75D2-8B29-2041-B0AD-66DE2B39EC3F}" type="presOf" srcId="{070142A7-0589-0F4A-BD43-B1807EE9C6B6}" destId="{2A53E419-51D5-6D49-9383-7ABB1AEF97BB}" srcOrd="0" destOrd="1" presId="urn:microsoft.com/office/officeart/2005/8/layout/default#2"/>
    <dgm:cxn modelId="{561C2EC5-898E-DF43-A253-20CBE7C70B81}" srcId="{446F3631-4992-B442-9F6F-2AF67E4D524A}" destId="{FE5413CC-8471-8846-9C3C-BD1EA30C97EA}" srcOrd="3" destOrd="0" parTransId="{AD7171D7-D3CB-FF41-BFAB-04E538213D46}" sibTransId="{E1544B72-6470-F04F-962A-6A787FD94229}"/>
    <dgm:cxn modelId="{28944E6D-B512-9C40-A90D-015A5DF1D969}" srcId="{446F3631-4992-B442-9F6F-2AF67E4D524A}" destId="{086E675F-D882-6D49-AD52-C22C841FF49F}" srcOrd="2" destOrd="0" parTransId="{7E5AB0A0-BAF5-C74D-ACE4-1EA72279298A}" sibTransId="{05AC0127-0A5C-2D40-A0E0-C4F8F92D6E27}"/>
    <dgm:cxn modelId="{D591A257-A28C-F14A-87AC-C9769FB6929D}" type="presOf" srcId="{DB2FC320-E80B-DB45-9893-5225491BF3D3}" destId="{8C41884D-A0D8-B54E-B675-4C63B260B440}" srcOrd="0" destOrd="2" presId="urn:microsoft.com/office/officeart/2005/8/layout/default#2"/>
    <dgm:cxn modelId="{D3BE8A6E-989C-CE40-97C7-20572D1BA977}" type="presParOf" srcId="{D46B7EF0-F17E-BE40-9609-11D89E2F374E}" destId="{8C41884D-A0D8-B54E-B675-4C63B260B440}" srcOrd="0" destOrd="0" presId="urn:microsoft.com/office/officeart/2005/8/layout/default#2"/>
    <dgm:cxn modelId="{1AE420D6-BF10-344D-AF26-92282F112C12}" type="presParOf" srcId="{D46B7EF0-F17E-BE40-9609-11D89E2F374E}" destId="{3B09FE2E-1CB6-CF4C-B697-739E9A55ADF0}" srcOrd="1" destOrd="0" presId="urn:microsoft.com/office/officeart/2005/8/layout/default#2"/>
    <dgm:cxn modelId="{C323E0B1-EE75-3C4F-9B5A-AEE8D81B3935}" type="presParOf" srcId="{D46B7EF0-F17E-BE40-9609-11D89E2F374E}" destId="{96E2F4A2-6B5A-CB42-BFFD-EEB9F4BEFFC1}" srcOrd="2" destOrd="0" presId="urn:microsoft.com/office/officeart/2005/8/layout/default#2"/>
    <dgm:cxn modelId="{75C7CEB1-721D-714A-BA08-06100C8F1402}" type="presParOf" srcId="{D46B7EF0-F17E-BE40-9609-11D89E2F374E}" destId="{F3D23B09-831F-3041-9B8B-069250FAC040}" srcOrd="3" destOrd="0" presId="urn:microsoft.com/office/officeart/2005/8/layout/default#2"/>
    <dgm:cxn modelId="{8A55E1B0-870D-9940-B251-42CD7805B251}" type="presParOf" srcId="{D46B7EF0-F17E-BE40-9609-11D89E2F374E}" destId="{F35E3235-C740-2A4B-9AA2-7498F773202A}" srcOrd="4" destOrd="0" presId="urn:microsoft.com/office/officeart/2005/8/layout/default#2"/>
    <dgm:cxn modelId="{AC7E89D0-2C4C-2C46-90ED-8A0B98EF8C7F}" type="presParOf" srcId="{D46B7EF0-F17E-BE40-9609-11D89E2F374E}" destId="{289A5AE3-5B56-0F4B-B6DC-CEAFE18D5E9D}" srcOrd="5" destOrd="0" presId="urn:microsoft.com/office/officeart/2005/8/layout/default#2"/>
    <dgm:cxn modelId="{D7598C41-9909-2049-8ACC-97D1C41A8FCE}" type="presParOf" srcId="{D46B7EF0-F17E-BE40-9609-11D89E2F374E}" destId="{2A53E419-51D5-6D49-9383-7ABB1AEF97BB}"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56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idx="2"/>
          </p:nvPr>
        </p:nvSpPr>
        <p:spPr bwMode="auto">
          <a:xfrm>
            <a:off x="-1733550" y="2376488"/>
            <a:ext cx="7461250" cy="5167312"/>
          </a:xfrm>
          <a:prstGeom prst="rect">
            <a:avLst/>
          </a:prstGeom>
          <a:noFill/>
          <a:ln w="12700">
            <a:noFill/>
            <a:miter lim="800000"/>
            <a:headEnd/>
            <a:tailEnd/>
          </a:ln>
        </p:spPr>
      </p:sp>
    </p:spTree>
    <p:extLst>
      <p:ext uri="{BB962C8B-B14F-4D97-AF65-F5344CB8AC3E}">
        <p14:creationId xmlns:p14="http://schemas.microsoft.com/office/powerpoint/2010/main" val="417705332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fld id="{529541F5-ECDE-420E-BAE6-4CE82A1A076B}" type="slidenum">
              <a:rPr lang="en-US"/>
              <a:pPr/>
              <a:t>1</a:t>
            </a:fld>
            <a:endParaRPr lang="en-US"/>
          </a:p>
        </p:txBody>
      </p:sp>
      <p:sp>
        <p:nvSpPr>
          <p:cNvPr id="56323" name="Rectangle 2"/>
          <p:cNvSpPr>
            <a:spLocks noGrp="1" noRot="1" noChangeAspect="1" noChangeArrowheads="1" noTextEdit="1"/>
          </p:cNvSpPr>
          <p:nvPr>
            <p:ph type="sldImg"/>
          </p:nvPr>
        </p:nvSpPr>
        <p:spPr>
          <a:xfrm>
            <a:off x="725488" y="749300"/>
            <a:ext cx="5345112" cy="3702050"/>
          </a:xfrm>
        </p:spPr>
      </p:sp>
      <p:sp>
        <p:nvSpPr>
          <p:cNvPr id="56324" name="Rectangle 3"/>
          <p:cNvSpPr>
            <a:spLocks noGrp="1" noChangeArrowheads="1"/>
          </p:cNvSpPr>
          <p:nvPr>
            <p:ph type="body" idx="1"/>
          </p:nvPr>
        </p:nvSpPr>
        <p:spPr bwMode="auto">
          <a:xfrm>
            <a:off x="904875" y="4706938"/>
            <a:ext cx="4984750" cy="4456112"/>
          </a:xfrm>
          <a:prstGeom prst="rect">
            <a:avLst/>
          </a:prstGeom>
          <a:noFill/>
          <a:ln>
            <a:miter lim="800000"/>
            <a:headEnd/>
            <a:tailEnd/>
          </a:ln>
        </p:spPr>
        <p:txBody>
          <a:bodyPr/>
          <a:lstStyle/>
          <a:p>
            <a:endParaRPr lang="en-US" smtClean="0"/>
          </a:p>
        </p:txBody>
      </p:sp>
    </p:spTree>
    <p:extLst>
      <p:ext uri="{BB962C8B-B14F-4D97-AF65-F5344CB8AC3E}">
        <p14:creationId xmlns:p14="http://schemas.microsoft.com/office/powerpoint/2010/main" val="131579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132CD5D4-289E-4DBE-B26E-80391727ABFB}" type="slidenum">
              <a:rPr lang="en-US"/>
              <a:pPr/>
              <a:t>11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47342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144DB3B-C6DD-48D5-AC12-34249EDC6019}" type="slidenum">
              <a:rPr lang="en-US"/>
              <a:pPr/>
              <a:t>12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333978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98ACDED9-AD3B-4CC0-A991-7FB5AAFF8CAB}" type="slidenum">
              <a:rPr lang="en-US"/>
              <a:pPr/>
              <a:t>13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210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B320B9FB-47D5-4148-9775-1D360692AE8F}" type="slidenum">
              <a:rPr lang="en-US"/>
              <a:pPr/>
              <a:t>14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47706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095E88C-D81A-463A-8DE5-A4A6659368E1}" type="slidenum">
              <a:rPr lang="en-US"/>
              <a:pPr/>
              <a:t>16</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367232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4143A05F-FFF9-4DBD-8483-0E7303865EB2}" type="slidenum">
              <a:rPr lang="en-US"/>
              <a:pPr/>
              <a:t>17</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405514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2C7E7B59-0515-4D13-9278-FBD9CD2B9081}" type="slidenum">
              <a:rPr lang="en-US"/>
              <a:pPr/>
              <a:t>20</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13007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02A0696A-24B5-4E59-ABC6-6CDD0D74FB3A}" type="slidenum">
              <a:rPr lang="en-US"/>
              <a:pPr/>
              <a:t>21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46628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715963" y="742950"/>
            <a:ext cx="5362575" cy="3714750"/>
          </a:xfrm>
        </p:spPr>
      </p:sp>
      <p:sp>
        <p:nvSpPr>
          <p:cNvPr id="124931" name="Rectangle 3"/>
          <p:cNvSpPr>
            <a:spLocks noGrp="1" noChangeArrowheads="1"/>
          </p:cNvSpPr>
          <p:nvPr>
            <p:ph type="body" idx="1"/>
          </p:nvPr>
        </p:nvSpPr>
        <p:spPr bwMode="auto">
          <a:xfrm>
            <a:off x="679450" y="4705350"/>
            <a:ext cx="5435600" cy="44577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01621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2F588CF-2B42-4092-8AB6-656831C062E1}" type="slidenum">
              <a:rPr lang="en-US"/>
              <a:pPr/>
              <a:t>23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81233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B78094A2-85E8-4726-8E5C-13BF3E35A14C}" type="slidenum">
              <a:rPr lang="en-US"/>
              <a:pPr/>
              <a:t>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3026590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FD6663FB-5D65-4B20-9D08-9A51926C95C6}" type="slidenum">
              <a:rPr lang="en-US"/>
              <a:pPr/>
              <a:t>24</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357071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033E4F1-687A-4D6B-A966-31DF0B6A4593}" type="slidenum">
              <a:rPr lang="en-US"/>
              <a:pPr/>
              <a:t>25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806741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8C0FD8C0-88AA-4CD7-B348-6A38CE847F82}" type="slidenum">
              <a:rPr lang="en-US"/>
              <a:pPr/>
              <a:t>26</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186578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D2349231-5191-4F0A-BAD2-58EB13A03E54}" type="slidenum">
              <a:rPr lang="en-US"/>
              <a:pPr/>
              <a:t>27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2448285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DC3C0836-A6B3-4CF5-A61E-0A09E8FDCAA1}" type="slidenum">
              <a:rPr lang="en-US"/>
              <a:pPr/>
              <a:t>28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290120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2B87ECEB-96D7-45F6-97BD-6CDEEC8E62FA}" type="slidenum">
              <a:rPr lang="en-US"/>
              <a:pPr/>
              <a:t>30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2630456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D3AD34FE-DC0B-49DD-9E92-29AEEDA6AE46}" type="slidenum">
              <a:rPr lang="en-US"/>
              <a:pPr/>
              <a:t>32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359606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21C8DB7-F39F-4B8F-A074-83BCE341A555}" type="slidenum">
              <a:rPr lang="en-US"/>
              <a:pPr/>
              <a:t>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184906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813F387A-4A6F-4B38-9ACC-5BED2522C3EE}" type="slidenum">
              <a:rPr lang="en-US"/>
              <a:pPr/>
              <a:t>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75759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8E5BEEB-2713-4681-9F01-BC4AD023CD8B}" type="slidenum">
              <a:rPr lang="en-US"/>
              <a:pPr/>
              <a:t>5</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157145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682C032-0F8B-4E37-948C-99608026615F}" type="slidenum">
              <a:rPr lang="en-US"/>
              <a:pPr/>
              <a:t>7</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136477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809746AF-E02A-4CAE-B7AE-C488E03DA2B1}" type="slidenum">
              <a:rPr lang="en-US"/>
              <a:pPr/>
              <a:t>8</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53385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7F166FB-56CD-418C-A560-AA33D40A2C10}" type="slidenum">
              <a:rPr lang="en-US"/>
              <a:pPr/>
              <a:t>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226608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90DC08EA-98F7-4A1A-9A47-7665BE97F750}" type="slidenum">
              <a:rPr lang="en-US"/>
              <a:pPr/>
              <a:t>10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extLst>
      <p:ext uri="{BB962C8B-B14F-4D97-AF65-F5344CB8AC3E}">
        <p14:creationId xmlns:p14="http://schemas.microsoft.com/office/powerpoint/2010/main" val="354044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3" name="Rectangle 22"/>
          <p:cNvSpPr/>
          <p:nvPr userDrawn="1"/>
        </p:nvSpPr>
        <p:spPr bwMode="auto">
          <a:xfrm>
            <a:off x="0" y="0"/>
            <a:ext cx="9902825" cy="12954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24" name="Rectangle 3"/>
          <p:cNvSpPr>
            <a:spLocks noChangeArrowheads="1"/>
          </p:cNvSpPr>
          <p:nvPr userDrawn="1"/>
        </p:nvSpPr>
        <p:spPr bwMode="auto">
          <a:xfrm>
            <a:off x="0" y="0"/>
            <a:ext cx="7616825" cy="1295400"/>
          </a:xfrm>
          <a:prstGeom prst="rect">
            <a:avLst/>
          </a:prstGeom>
          <a:gradFill rotWithShape="1">
            <a:gsLst>
              <a:gs pos="0">
                <a:srgbClr val="0152AB">
                  <a:alpha val="90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grpSp>
        <p:nvGrpSpPr>
          <p:cNvPr id="13" name="Group 36"/>
          <p:cNvGrpSpPr>
            <a:grpSpLocks/>
          </p:cNvGrpSpPr>
          <p:nvPr userDrawn="1"/>
        </p:nvGrpSpPr>
        <p:grpSpPr bwMode="auto">
          <a:xfrm>
            <a:off x="6399213" y="0"/>
            <a:ext cx="3629025" cy="1371600"/>
            <a:chOff x="6399212" y="0"/>
            <a:chExt cx="3629092" cy="1371600"/>
          </a:xfrm>
        </p:grpSpPr>
        <p:pic>
          <p:nvPicPr>
            <p:cNvPr id="14" name="Picture 23"/>
            <p:cNvPicPr>
              <a:picLocks noChangeAspect="1" noChangeArrowheads="1"/>
            </p:cNvPicPr>
            <p:nvPr userDrawn="1"/>
          </p:nvPicPr>
          <p:blipFill>
            <a:blip r:embed="rId2" cstate="print"/>
            <a:srcRect/>
            <a:stretch>
              <a:fillRect/>
            </a:stretch>
          </p:blipFill>
          <p:spPr bwMode="auto">
            <a:xfrm>
              <a:off x="7618412" y="0"/>
              <a:ext cx="1398714" cy="1295400"/>
            </a:xfrm>
            <a:prstGeom prst="parallelogram">
              <a:avLst/>
            </a:prstGeom>
            <a:noFill/>
            <a:ln w="12700" cap="flat" cmpd="sng" algn="ctr">
              <a:noFill/>
              <a:prstDash val="solid"/>
              <a:miter lim="800000"/>
              <a:headEnd/>
              <a:tailEnd/>
            </a:ln>
          </p:spPr>
        </p:pic>
        <p:grpSp>
          <p:nvGrpSpPr>
            <p:cNvPr id="15" name="Group 30"/>
            <p:cNvGrpSpPr>
              <a:grpSpLocks/>
            </p:cNvGrpSpPr>
            <p:nvPr userDrawn="1"/>
          </p:nvGrpSpPr>
          <p:grpSpPr bwMode="auto">
            <a:xfrm>
              <a:off x="6399212" y="0"/>
              <a:ext cx="3629092" cy="1371600"/>
              <a:chOff x="6524691" y="0"/>
              <a:chExt cx="3629092" cy="1371600"/>
            </a:xfrm>
          </p:grpSpPr>
          <p:grpSp>
            <p:nvGrpSpPr>
              <p:cNvPr id="16" name="Group 27"/>
              <p:cNvGrpSpPr>
                <a:grpSpLocks/>
              </p:cNvGrpSpPr>
              <p:nvPr userDrawn="1"/>
            </p:nvGrpSpPr>
            <p:grpSpPr bwMode="auto">
              <a:xfrm>
                <a:off x="6831078" y="0"/>
                <a:ext cx="3071747" cy="1295400"/>
                <a:chOff x="6831078" y="0"/>
                <a:chExt cx="3071747" cy="1295400"/>
              </a:xfrm>
            </p:grpSpPr>
            <p:pic>
              <p:nvPicPr>
                <p:cNvPr id="18" name="Picture 19"/>
                <p:cNvPicPr>
                  <a:picLocks noChangeAspect="1" noChangeArrowheads="1"/>
                </p:cNvPicPr>
                <p:nvPr userDrawn="1"/>
              </p:nvPicPr>
              <p:blipFill>
                <a:blip r:embed="rId3" cstate="print">
                  <a:clrChange>
                    <a:clrFrom>
                      <a:srgbClr val="1078B3"/>
                    </a:clrFrom>
                    <a:clrTo>
                      <a:srgbClr val="1078B3">
                        <a:alpha val="0"/>
                      </a:srgbClr>
                    </a:clrTo>
                  </a:clrChange>
                </a:blip>
                <a:srcRect/>
                <a:stretch>
                  <a:fillRect/>
                </a:stretch>
              </p:blipFill>
              <p:spPr bwMode="auto">
                <a:xfrm>
                  <a:off x="8685212" y="0"/>
                  <a:ext cx="1217613" cy="1295400"/>
                </a:xfrm>
                <a:prstGeom prst="parallelogram">
                  <a:avLst/>
                </a:prstGeom>
                <a:noFill/>
                <a:ln w="12700" cap="flat" cmpd="sng" algn="ctr">
                  <a:noFill/>
                  <a:prstDash val="solid"/>
                  <a:miter lim="800000"/>
                  <a:headEnd/>
                  <a:tailEnd/>
                </a:ln>
              </p:spPr>
            </p:pic>
            <p:pic>
              <p:nvPicPr>
                <p:cNvPr id="19" name="Picture 20"/>
                <p:cNvPicPr>
                  <a:picLocks noChangeAspect="1" noChangeArrowheads="1"/>
                </p:cNvPicPr>
                <p:nvPr userDrawn="1"/>
              </p:nvPicPr>
              <p:blipFill>
                <a:blip r:embed="rId4" cstate="print">
                  <a:clrChange>
                    <a:clrFrom>
                      <a:srgbClr val="1078B3"/>
                    </a:clrFrom>
                    <a:clrTo>
                      <a:srgbClr val="1078B3">
                        <a:alpha val="0"/>
                      </a:srgbClr>
                    </a:clrTo>
                  </a:clrChange>
                </a:blip>
                <a:srcRect/>
                <a:stretch>
                  <a:fillRect/>
                </a:stretch>
              </p:blipFill>
              <p:spPr bwMode="auto">
                <a:xfrm>
                  <a:off x="6831078" y="0"/>
                  <a:ext cx="1217613" cy="1295400"/>
                </a:xfrm>
                <a:prstGeom prst="parallelogram">
                  <a:avLst/>
                </a:prstGeom>
                <a:noFill/>
                <a:ln w="12700" cap="flat" cmpd="sng" algn="ctr">
                  <a:noFill/>
                  <a:prstDash val="solid"/>
                  <a:miter lim="800000"/>
                  <a:headEnd/>
                  <a:tailEnd/>
                </a:ln>
              </p:spPr>
            </p:pic>
          </p:grpSp>
          <p:sp>
            <p:nvSpPr>
              <p:cNvPr id="17" name="Rectangle 16"/>
              <p:cNvSpPr/>
              <p:nvPr userDrawn="1"/>
            </p:nvSpPr>
            <p:spPr>
              <a:xfrm>
                <a:off x="6524691" y="804863"/>
                <a:ext cx="3629092" cy="566737"/>
              </a:xfrm>
              <a:prstGeom prst="rect">
                <a:avLst/>
              </a:prstGeom>
              <a:noFill/>
              <a:ln>
                <a:noFill/>
              </a:ln>
            </p:spPr>
            <p:txBody>
              <a:bodyPr>
                <a:spAutoFit/>
              </a:bodyPr>
              <a:lstStyle/>
              <a:p>
                <a:pPr>
                  <a:defRPr/>
                </a:pPr>
                <a:r>
                  <a:rPr lang="en-US" sz="2200" b="1" dirty="0">
                    <a:ln w="12700">
                      <a:noFill/>
                      <a:prstDash val="solid"/>
                    </a:ln>
                    <a:solidFill>
                      <a:srgbClr val="FFC000"/>
                    </a:solidFill>
                    <a:effectLst>
                      <a:outerShdw blurRad="41275" dist="20320" dir="1800000" algn="tl" rotWithShape="0">
                        <a:srgbClr val="000000">
                          <a:alpha val="40000"/>
                        </a:srgbClr>
                      </a:outerShdw>
                    </a:effectLst>
                    <a:latin typeface="Adobe Caslon Pro" pitchFamily="18" charset="0"/>
                  </a:rPr>
                  <a:t>Services Marketing</a:t>
                </a:r>
              </a:p>
            </p:txBody>
          </p:sp>
        </p:grpSp>
      </p:grpSp>
      <p:sp>
        <p:nvSpPr>
          <p:cNvPr id="28" name="Text Placeholder 27"/>
          <p:cNvSpPr>
            <a:spLocks noGrp="1"/>
          </p:cNvSpPr>
          <p:nvPr>
            <p:ph type="body" sz="quarter" idx="10"/>
          </p:nvPr>
        </p:nvSpPr>
        <p:spPr>
          <a:xfrm>
            <a:off x="379413" y="2209800"/>
            <a:ext cx="6477000" cy="2133600"/>
          </a:xfrm>
        </p:spPr>
        <p:txBody>
          <a:bodyPr/>
          <a:lstStyle>
            <a:lvl1pPr marL="0" indent="0" algn="ctr">
              <a:buNone/>
              <a:defRPr sz="2800">
                <a:solidFill>
                  <a:srgbClr val="013C7D"/>
                </a:solidFill>
                <a:latin typeface="Helvetica" pitchFamily="34" charset="0"/>
                <a:cs typeface="Helvetica" pitchFamily="34" charset="0"/>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5" name="Rectangle 24"/>
          <p:cNvSpPr/>
          <p:nvPr userDrawn="1"/>
        </p:nvSpPr>
        <p:spPr bwMode="auto">
          <a:xfrm>
            <a:off x="-1588" y="6629400"/>
            <a:ext cx="9904413" cy="2286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26" name="Rectangle 3"/>
          <p:cNvSpPr>
            <a:spLocks noChangeArrowheads="1"/>
          </p:cNvSpPr>
          <p:nvPr userDrawn="1"/>
        </p:nvSpPr>
        <p:spPr bwMode="auto">
          <a:xfrm>
            <a:off x="-1588" y="6629400"/>
            <a:ext cx="7616825" cy="228600"/>
          </a:xfrm>
          <a:prstGeom prst="rect">
            <a:avLst/>
          </a:prstGeom>
          <a:gradFill rotWithShape="1">
            <a:gsLst>
              <a:gs pos="0">
                <a:srgbClr val="0152AB">
                  <a:alpha val="69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sp>
        <p:nvSpPr>
          <p:cNvPr id="27" name="Rectangle 57"/>
          <p:cNvSpPr>
            <a:spLocks noChangeArrowheads="1"/>
          </p:cNvSpPr>
          <p:nvPr userDrawn="1"/>
        </p:nvSpPr>
        <p:spPr bwMode="auto">
          <a:xfrm>
            <a:off x="0" y="6629400"/>
            <a:ext cx="9902825" cy="228600"/>
          </a:xfrm>
          <a:prstGeom prst="rect">
            <a:avLst/>
          </a:prstGeom>
          <a:noFill/>
          <a:ln w="9525" algn="ctr">
            <a:noFill/>
            <a:miter lim="800000"/>
            <a:headEnd/>
            <a:tailEnd/>
          </a:ln>
        </p:spPr>
        <p:txBody>
          <a:bodyPr wrap="none" anchor="ctr"/>
          <a:lstStyle/>
          <a:p>
            <a:pPr eaLnBrk="1" hangingPunct="1">
              <a:lnSpc>
                <a:spcPct val="100000"/>
              </a:lnSpc>
              <a:spcBef>
                <a:spcPct val="20000"/>
              </a:spcBef>
              <a:buClr>
                <a:schemeClr val="folHlink"/>
              </a:buClr>
              <a:buFont typeface="Wingdings" pitchFamily="2" charset="2"/>
              <a:buNone/>
              <a:defRPr/>
            </a:pPr>
            <a:endParaRPr lang="en-US" sz="1800" dirty="0">
              <a:solidFill>
                <a:srgbClr val="CC0000"/>
              </a:solidFill>
              <a:cs typeface="Arial" charset="0"/>
            </a:endParaRPr>
          </a:p>
        </p:txBody>
      </p:sp>
      <p:sp>
        <p:nvSpPr>
          <p:cNvPr id="29" name="Rectangle 63"/>
          <p:cNvSpPr>
            <a:spLocks noChangeArrowheads="1"/>
          </p:cNvSpPr>
          <p:nvPr userDrawn="1"/>
        </p:nvSpPr>
        <p:spPr bwMode="auto">
          <a:xfrm>
            <a:off x="0" y="6629400"/>
            <a:ext cx="2360613" cy="254000"/>
          </a:xfrm>
          <a:prstGeom prst="rect">
            <a:avLst/>
          </a:prstGeom>
          <a:noFill/>
          <a:ln w="9525">
            <a:noFill/>
            <a:miter lim="800000"/>
            <a:headEnd/>
            <a:tailEnd/>
          </a:ln>
          <a:effectLst/>
        </p:spPr>
        <p:txBody>
          <a:bodyPr/>
          <a:lstStyle/>
          <a:p>
            <a:pPr algn="l" eaLnBrk="1" hangingPunct="1">
              <a:lnSpc>
                <a:spcPct val="100000"/>
              </a:lnSpc>
              <a:defRPr/>
            </a:pPr>
            <a:r>
              <a:rPr lang="en-GB" sz="1000" dirty="0">
                <a:solidFill>
                  <a:srgbClr val="FFC000"/>
                </a:solidFill>
                <a:cs typeface="Arial" charset="0"/>
              </a:rPr>
              <a:t>Slide © 2010 by Lovelock &amp; Wirtz</a:t>
            </a:r>
            <a:endParaRPr lang="en-US" sz="1000" dirty="0">
              <a:solidFill>
                <a:srgbClr val="FFC000"/>
              </a:solidFill>
              <a:cs typeface="Arial" charset="0"/>
            </a:endParaRPr>
          </a:p>
        </p:txBody>
      </p:sp>
      <p:sp>
        <p:nvSpPr>
          <p:cNvPr id="30" name="Rectangle 64"/>
          <p:cNvSpPr>
            <a:spLocks noChangeArrowheads="1"/>
          </p:cNvSpPr>
          <p:nvPr userDrawn="1"/>
        </p:nvSpPr>
        <p:spPr bwMode="auto">
          <a:xfrm>
            <a:off x="3884613" y="6629400"/>
            <a:ext cx="2438400" cy="228600"/>
          </a:xfrm>
          <a:prstGeom prst="rect">
            <a:avLst/>
          </a:prstGeom>
          <a:noFill/>
          <a:ln w="9525">
            <a:noFill/>
            <a:miter lim="800000"/>
            <a:headEnd/>
            <a:tailEnd/>
          </a:ln>
          <a:effectLst/>
        </p:spPr>
        <p:txBody>
          <a:bodyPr/>
          <a:lstStyle/>
          <a:p>
            <a:pPr>
              <a:lnSpc>
                <a:spcPct val="90000"/>
              </a:lnSpc>
              <a:spcBef>
                <a:spcPct val="50000"/>
              </a:spcBef>
              <a:defRPr/>
            </a:pPr>
            <a:r>
              <a:rPr lang="en-GB" sz="1000" dirty="0">
                <a:solidFill>
                  <a:srgbClr val="FFC000"/>
                </a:solidFill>
                <a:cs typeface="Arial" charset="0"/>
              </a:rPr>
              <a:t>Services Marketing 7/e</a:t>
            </a:r>
          </a:p>
          <a:p>
            <a:pPr algn="r">
              <a:lnSpc>
                <a:spcPct val="90000"/>
              </a:lnSpc>
              <a:spcBef>
                <a:spcPct val="50000"/>
              </a:spcBef>
              <a:defRPr/>
            </a:pPr>
            <a:endParaRPr lang="en-US" sz="1000" dirty="0">
              <a:solidFill>
                <a:srgbClr val="F2A304"/>
              </a:solidFill>
              <a:cs typeface="Arial" charset="0"/>
            </a:endParaRPr>
          </a:p>
        </p:txBody>
      </p:sp>
      <p:sp>
        <p:nvSpPr>
          <p:cNvPr id="31" name="Rectangle 65"/>
          <p:cNvSpPr>
            <a:spLocks noChangeArrowheads="1"/>
          </p:cNvSpPr>
          <p:nvPr userDrawn="1"/>
        </p:nvSpPr>
        <p:spPr bwMode="auto">
          <a:xfrm>
            <a:off x="8304213" y="6642100"/>
            <a:ext cx="1600200" cy="228600"/>
          </a:xfrm>
          <a:prstGeom prst="rect">
            <a:avLst/>
          </a:prstGeom>
          <a:noFill/>
          <a:ln w="9525">
            <a:noFill/>
            <a:miter lim="800000"/>
            <a:headEnd/>
            <a:tailEnd/>
          </a:ln>
          <a:effectLst/>
        </p:spPr>
        <p:txBody>
          <a:bodyPr/>
          <a:lstStyle/>
          <a:p>
            <a:pPr algn="r">
              <a:lnSpc>
                <a:spcPct val="90000"/>
              </a:lnSpc>
              <a:spcBef>
                <a:spcPct val="50000"/>
              </a:spcBef>
              <a:defRPr/>
            </a:pPr>
            <a:r>
              <a:rPr lang="en-GB" sz="1000" dirty="0">
                <a:solidFill>
                  <a:srgbClr val="FFC000"/>
                </a:solidFill>
                <a:cs typeface="Arial" charset="0"/>
              </a:rPr>
              <a:t>Chapter</a:t>
            </a:r>
            <a:r>
              <a:rPr lang="en-GB" sz="1000" dirty="0" smtClean="0">
                <a:solidFill>
                  <a:srgbClr val="FFC000"/>
                </a:solidFill>
                <a:cs typeface="Arial" charset="0"/>
              </a:rPr>
              <a:t> 2 </a:t>
            </a:r>
            <a:r>
              <a:rPr lang="en-GB" sz="1000" dirty="0">
                <a:solidFill>
                  <a:srgbClr val="FFC000"/>
                </a:solidFill>
                <a:cs typeface="Arial" charset="0"/>
              </a:rPr>
              <a:t>– Page </a:t>
            </a:r>
            <a:fld id="{BB6D4E27-0A2A-4AE5-9117-F66E7FBBEB9D}" type="slidenum">
              <a:rPr lang="en-GB" sz="1000" dirty="0">
                <a:solidFill>
                  <a:srgbClr val="FFC000"/>
                </a:solidFill>
                <a:cs typeface="Arial" charset="0"/>
              </a:rPr>
              <a:pPr algn="r">
                <a:lnSpc>
                  <a:spcPct val="90000"/>
                </a:lnSpc>
                <a:spcBef>
                  <a:spcPct val="50000"/>
                </a:spcBef>
                <a:defRPr/>
              </a:pPr>
              <a:t>‹#›</a:t>
            </a:fld>
            <a:endParaRPr lang="en-GB" sz="1000" dirty="0">
              <a:solidFill>
                <a:srgbClr val="FFC000"/>
              </a:solidFill>
              <a:cs typeface="Arial" charset="0"/>
            </a:endParaRPr>
          </a:p>
          <a:p>
            <a:pPr algn="r">
              <a:lnSpc>
                <a:spcPct val="90000"/>
              </a:lnSpc>
              <a:spcBef>
                <a:spcPct val="50000"/>
              </a:spcBef>
              <a:defRPr/>
            </a:pPr>
            <a:endParaRPr lang="en-US" sz="1000" dirty="0">
              <a:cs typeface="Arial" charset="0"/>
            </a:endParaRP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2"/>
          <p:cNvSpPr>
            <a:spLocks noGrp="1" noChangeArrowheads="1"/>
          </p:cNvSpPr>
          <p:nvPr userDrawn="1">
            <p:ph type="title"/>
          </p:nvPr>
        </p:nvSpPr>
        <p:spPr>
          <a:xfrm>
            <a:off x="227013" y="228600"/>
            <a:ext cx="6400799"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smtClean="0"/>
          </a:p>
        </p:txBody>
      </p:sp>
      <p:sp>
        <p:nvSpPr>
          <p:cNvPr id="9" name="Rectangle 3"/>
          <p:cNvSpPr txBox="1">
            <a:spLocks noChangeArrowheads="1"/>
          </p:cNvSpPr>
          <p:nvPr userDrawn="1"/>
        </p:nvSpPr>
        <p:spPr bwMode="auto">
          <a:xfrm>
            <a:off x="268288" y="1600200"/>
            <a:ext cx="9407525" cy="4800600"/>
          </a:xfrm>
          <a:prstGeom prst="rect">
            <a:avLst/>
          </a:prstGeom>
          <a:noFill/>
          <a:ln w="12700">
            <a:noFill/>
            <a:miter lim="800000"/>
            <a:headEnd/>
            <a:tailEnd/>
          </a:ln>
        </p:spPr>
        <p:txBody>
          <a:bodyPr vert="horz" wrap="square" lIns="86163" tIns="42325" rIns="86163" bIns="42325" numCol="1" anchor="t" anchorCtr="0" compatLnSpc="1">
            <a:prstTxWarp prst="textNoShape">
              <a:avLst/>
            </a:prstTxWarp>
          </a:body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
        <p:nvSpPr>
          <p:cNvPr id="11" name="Text Placeholder 10"/>
          <p:cNvSpPr>
            <a:spLocks noGrp="1"/>
          </p:cNvSpPr>
          <p:nvPr>
            <p:ph type="body" sz="quarter" idx="10"/>
          </p:nvPr>
        </p:nvSpPr>
        <p:spPr>
          <a:xfrm>
            <a:off x="303213" y="1600200"/>
            <a:ext cx="9372600" cy="4800600"/>
          </a:xfrm>
        </p:spPr>
        <p:txBody>
          <a:bodyPr/>
          <a:lstStyle>
            <a:lvl1pPr>
              <a:lnSpc>
                <a:spcPct val="100000"/>
              </a:lnSpc>
              <a:spcBef>
                <a:spcPts val="3000"/>
              </a:spcBef>
              <a:buClr>
                <a:srgbClr val="FF6600"/>
              </a:buClr>
              <a:defRPr lang="en-US" sz="2400" b="1" dirty="0" smtClean="0">
                <a:solidFill>
                  <a:srgbClr val="013C7D"/>
                </a:solidFill>
                <a:latin typeface="Helvetica" pitchFamily="34" charset="0"/>
                <a:ea typeface="+mn-ea"/>
                <a:cs typeface="Helvetica" pitchFamily="34" charset="0"/>
              </a:defRPr>
            </a:lvl1pPr>
            <a:lvl2pPr>
              <a:lnSpc>
                <a:spcPct val="100000"/>
              </a:lnSpc>
              <a:spcBef>
                <a:spcPts val="1200"/>
              </a:spcBef>
              <a:buClrTx/>
              <a:defRPr lang="en-US" sz="2000" b="1" dirty="0" smtClean="0">
                <a:solidFill>
                  <a:srgbClr val="013C7D"/>
                </a:solidFill>
                <a:latin typeface="Helvetica" pitchFamily="34" charset="0"/>
                <a:cs typeface="Helvetica" pitchFamily="34" charset="0"/>
              </a:defRPr>
            </a:lvl2pPr>
            <a:lvl3pPr>
              <a:lnSpc>
                <a:spcPct val="100000"/>
              </a:lnSpc>
              <a:spcBef>
                <a:spcPts val="0"/>
              </a:spcBef>
              <a:buClrTx/>
              <a:defRPr lang="en-US" sz="1800" b="1" i="1" dirty="0" smtClean="0">
                <a:solidFill>
                  <a:srgbClr val="013C7D"/>
                </a:solidFill>
                <a:latin typeface="Helvetica" pitchFamily="34" charset="0"/>
                <a:cs typeface="Helvetica" pitchFamily="34" charset="0"/>
              </a:defRPr>
            </a:lvl3pPr>
            <a:lvl4pPr>
              <a:buClrTx/>
              <a:defRPr>
                <a:solidFill>
                  <a:srgbClr val="013C7D"/>
                </a:solidFill>
                <a:latin typeface="Helvetica" pitchFamily="34" charset="0"/>
                <a:cs typeface="Helvetica" pitchFamily="34" charset="0"/>
              </a:defRPr>
            </a:lvl4pPr>
            <a:lvl5pPr>
              <a:buClrTx/>
              <a:defRPr>
                <a:solidFill>
                  <a:srgbClr val="013C7D"/>
                </a:solidFill>
                <a:latin typeface="Helvetica" pitchFamily="34" charset="0"/>
                <a:cs typeface="Helvetica" pitchFamily="34" charset="0"/>
              </a:defRPr>
            </a:lvl5p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endParaRPr lang="en-SG"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2" y="228600"/>
            <a:ext cx="64008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sz="half" idx="1"/>
          </p:nvPr>
        </p:nvSpPr>
        <p:spPr>
          <a:xfrm>
            <a:off x="531812" y="1447800"/>
            <a:ext cx="4152900" cy="4953000"/>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buClrTx/>
              <a:defRPr lang="en-US" sz="2000" b="1" dirty="0" smtClean="0">
                <a:solidFill>
                  <a:srgbClr val="013C7D"/>
                </a:solidFill>
                <a:latin typeface="Helvetica" pitchFamily="34" charset="0"/>
                <a:cs typeface="Helvetica" pitchFamily="34" charset="0"/>
              </a:defRPr>
            </a:lvl2pPr>
            <a:lvl3pPr>
              <a:buClrTx/>
              <a:defRPr lang="en-US" sz="1800" b="1" i="1" dirty="0" smtClean="0">
                <a:solidFill>
                  <a:srgbClr val="013C7D"/>
                </a:solidFill>
                <a:latin typeface="Helvetica" pitchFamily="34" charset="0"/>
                <a:cs typeface="Helvetica" pitchFamily="34" charset="0"/>
              </a:defRPr>
            </a:lvl3pPr>
            <a:lvl4pPr>
              <a:buClrTx/>
              <a:defRPr sz="1800">
                <a:latin typeface="Helvetica" pitchFamily="34" charset="0"/>
                <a:cs typeface="Helvetica" pitchFamily="34" charset="0"/>
              </a:defRPr>
            </a:lvl4pPr>
            <a:lvl5pPr>
              <a:buClrTx/>
              <a:defRPr sz="1800">
                <a:latin typeface="Helvetica" pitchFamily="34" charset="0"/>
                <a:cs typeface="Helvetica" pitchFamily="34" charset="0"/>
              </a:defRPr>
            </a:lvl5pPr>
            <a:lvl6pPr>
              <a:defRPr sz="1800"/>
            </a:lvl6pPr>
            <a:lvl7pPr>
              <a:defRPr sz="1800"/>
            </a:lvl7pPr>
            <a:lvl8pPr>
              <a:defRPr sz="1800"/>
            </a:lvl8pPr>
            <a:lvl9pPr>
              <a:defRPr sz="1800"/>
            </a:lvl9p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p>
        </p:txBody>
      </p:sp>
      <p:sp>
        <p:nvSpPr>
          <p:cNvPr id="4" name="Content Placeholder 3"/>
          <p:cNvSpPr>
            <a:spLocks noGrp="1"/>
          </p:cNvSpPr>
          <p:nvPr>
            <p:ph sz="half" idx="2"/>
          </p:nvPr>
        </p:nvSpPr>
        <p:spPr>
          <a:xfrm>
            <a:off x="4837112" y="1447800"/>
            <a:ext cx="4152900" cy="4953000"/>
          </a:xfrm>
        </p:spPr>
        <p:txBody>
          <a:bodyPr/>
          <a:lstStyle>
            <a:lvl1pPr marL="457200" indent="-457200" algn="l" defTabSz="869950" rtl="0" eaLnBrk="0" fontAlgn="base" hangingPunct="0">
              <a:spcBef>
                <a:spcPct val="80000"/>
              </a:spcBef>
              <a:spcAft>
                <a:spcPct val="0"/>
              </a:spcAft>
              <a:buClr>
                <a:srgbClr val="FF6600"/>
              </a:buClr>
              <a:buFont typeface="Webdings" pitchFamily="18" charset="2"/>
              <a:buChar char="="/>
              <a:tabLst>
                <a:tab pos="1582738" algn="l"/>
              </a:tabLst>
              <a:defRPr lang="en-US" sz="2400" b="1" dirty="0" smtClean="0">
                <a:solidFill>
                  <a:srgbClr val="013C7D"/>
                </a:solidFill>
                <a:latin typeface="Helvetica" pitchFamily="34" charset="0"/>
                <a:ea typeface="+mn-ea"/>
                <a:cs typeface="Helvetica" pitchFamily="34" charset="0"/>
              </a:defRPr>
            </a:lvl1pPr>
            <a:lvl2pPr marL="1084263" indent="-512763" algn="l" defTabSz="869950" rtl="0" eaLnBrk="0" fontAlgn="base" hangingPunct="0">
              <a:spcBef>
                <a:spcPts val="1200"/>
              </a:spcBef>
              <a:spcAft>
                <a:spcPct val="0"/>
              </a:spcAft>
              <a:buClrTx/>
              <a:buSzPct val="100000"/>
              <a:buFont typeface="Wingdings" pitchFamily="2" charset="2"/>
              <a:buChar char="è"/>
              <a:tabLst>
                <a:tab pos="1582738" algn="l"/>
              </a:tabLst>
              <a:defRPr lang="en-US" sz="2000" b="1" dirty="0" smtClean="0">
                <a:solidFill>
                  <a:srgbClr val="013C7D"/>
                </a:solidFill>
                <a:latin typeface="Helvetica" pitchFamily="34" charset="0"/>
                <a:cs typeface="Helvetica" pitchFamily="34" charset="0"/>
              </a:defRPr>
            </a:lvl2pPr>
            <a:lvl3pPr>
              <a:defRPr lang="en-US" sz="1800" b="1" i="1" dirty="0" smtClean="0">
                <a:solidFill>
                  <a:srgbClr val="013C7D"/>
                </a:solidFill>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p>
          <a:p>
            <a:pPr lvl="0"/>
            <a:endParaRPr lang="en-US" dirty="0"/>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5150"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defRPr lang="en-US" sz="1800" b="1" i="1" dirty="0" smtClean="0">
                <a:solidFill>
                  <a:srgbClr val="013C7D"/>
                </a:solidFill>
                <a:latin typeface="Helvetica" pitchFamily="34" charset="0"/>
                <a:cs typeface="Helvetica" pitchFamily="34" charset="0"/>
              </a:defRPr>
            </a:lvl3pPr>
            <a:lvl4pPr>
              <a:defRPr sz="1600">
                <a:latin typeface="Helvetica" pitchFamily="34" charset="0"/>
                <a:cs typeface="Helvetica" pitchFamily="34" charset="0"/>
              </a:defRPr>
            </a:lvl4pPr>
            <a:lvl5pPr>
              <a:buNone/>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buFont typeface="Wingdings" pitchFamily="2" charset="2"/>
              <a:buChar char="v"/>
              <a:defRPr sz="1800">
                <a:solidFill>
                  <a:srgbClr val="013C7D"/>
                </a:solidFill>
                <a:latin typeface="Helvetica" pitchFamily="34" charset="0"/>
                <a:cs typeface="Helvetica" pitchFamily="34" charset="0"/>
              </a:defRPr>
            </a:lvl3pPr>
            <a:lvl4pPr>
              <a:buNone/>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marL="457200" lvl="0" indent="-457200" algn="l" defTabSz="869950" rtl="0" eaLnBrk="0" fontAlgn="base" hangingPunct="0">
              <a:spcBef>
                <a:spcPct val="80000"/>
              </a:spcBef>
              <a:spcAft>
                <a:spcPct val="0"/>
              </a:spcAft>
              <a:buClr>
                <a:srgbClr val="FF6600"/>
              </a:buClr>
              <a:buFont typeface="Webdings" pitchFamily="18" charset="2"/>
              <a:buChar char="="/>
              <a:tabLst>
                <a:tab pos="1582738" algn="l"/>
              </a:tabLst>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lvl="2"/>
            <a:r>
              <a:rPr lang="en-US" dirty="0" smtClean="0"/>
              <a:t>Third level</a:t>
            </a:r>
          </a:p>
        </p:txBody>
      </p:sp>
      <p:sp>
        <p:nvSpPr>
          <p:cNvPr id="7" name="Rectangle 2"/>
          <p:cNvSpPr>
            <a:spLocks noGrp="1" noChangeArrowheads="1"/>
          </p:cNvSpPr>
          <p:nvPr userDrawn="1">
            <p:ph type="title"/>
          </p:nvPr>
        </p:nvSpPr>
        <p:spPr>
          <a:xfrm>
            <a:off x="227013" y="228600"/>
            <a:ext cx="6400799"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smtClean="0"/>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a:spLocks noGrp="1" noChangeArrowheads="1"/>
          </p:cNvSpPr>
          <p:nvPr userDrawn="1">
            <p:ph type="title"/>
          </p:nvPr>
        </p:nvSpPr>
        <p:spPr>
          <a:xfrm>
            <a:off x="227013" y="228600"/>
            <a:ext cx="6400799"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smtClean="0"/>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6"/>
            <a:ext cx="8417401"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485424" y="3886200"/>
            <a:ext cx="69319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570" y="25400"/>
            <a:ext cx="8169831" cy="12065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247571"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033936"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570" y="25400"/>
            <a:ext cx="8169831" cy="12065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247571"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lipArt Placeholder 3"/>
          <p:cNvSpPr>
            <a:spLocks noGrp="1"/>
          </p:cNvSpPr>
          <p:nvPr>
            <p:ph type="clipArt" sz="half" idx="2"/>
          </p:nvPr>
        </p:nvSpPr>
        <p:spPr>
          <a:xfrm>
            <a:off x="5033936" y="1371600"/>
            <a:ext cx="4621318" cy="5105400"/>
          </a:xfrm>
        </p:spPr>
        <p:txBody>
          <a:bodyPr/>
          <a:lstStyle/>
          <a:p>
            <a:endParaRPr lang="en-SG"/>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Rectangle 41"/>
          <p:cNvSpPr/>
          <p:nvPr userDrawn="1"/>
        </p:nvSpPr>
        <p:spPr bwMode="auto">
          <a:xfrm>
            <a:off x="-1588" y="6629400"/>
            <a:ext cx="9904413" cy="2286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43" name="Rectangle 3"/>
          <p:cNvSpPr>
            <a:spLocks noChangeArrowheads="1"/>
          </p:cNvSpPr>
          <p:nvPr userDrawn="1"/>
        </p:nvSpPr>
        <p:spPr bwMode="auto">
          <a:xfrm>
            <a:off x="-1588" y="6629400"/>
            <a:ext cx="7616825" cy="228600"/>
          </a:xfrm>
          <a:prstGeom prst="rect">
            <a:avLst/>
          </a:prstGeom>
          <a:gradFill rotWithShape="1">
            <a:gsLst>
              <a:gs pos="0">
                <a:srgbClr val="0152AB">
                  <a:alpha val="69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sp>
        <p:nvSpPr>
          <p:cNvPr id="40" name="Rectangle 39"/>
          <p:cNvSpPr/>
          <p:nvPr userDrawn="1"/>
        </p:nvSpPr>
        <p:spPr bwMode="auto">
          <a:xfrm>
            <a:off x="0" y="0"/>
            <a:ext cx="9904413" cy="12954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41" name="Rectangle 3"/>
          <p:cNvSpPr>
            <a:spLocks noChangeArrowheads="1"/>
          </p:cNvSpPr>
          <p:nvPr userDrawn="1"/>
        </p:nvSpPr>
        <p:spPr bwMode="auto">
          <a:xfrm>
            <a:off x="0" y="0"/>
            <a:ext cx="7616825" cy="1295400"/>
          </a:xfrm>
          <a:prstGeom prst="rect">
            <a:avLst/>
          </a:prstGeom>
          <a:gradFill rotWithShape="1">
            <a:gsLst>
              <a:gs pos="0">
                <a:srgbClr val="0152AB">
                  <a:alpha val="80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sp>
        <p:nvSpPr>
          <p:cNvPr id="1031" name="Rectangle 7"/>
          <p:cNvSpPr>
            <a:spLocks noChangeArrowheads="1"/>
          </p:cNvSpPr>
          <p:nvPr/>
        </p:nvSpPr>
        <p:spPr bwMode="auto">
          <a:xfrm>
            <a:off x="760413" y="582613"/>
            <a:ext cx="5924550" cy="271462"/>
          </a:xfrm>
          <a:prstGeom prst="rect">
            <a:avLst/>
          </a:prstGeom>
          <a:noFill/>
          <a:ln w="12700">
            <a:noFill/>
            <a:miter lim="800000"/>
            <a:headEnd/>
            <a:tailEnd/>
          </a:ln>
          <a:effectLst/>
        </p:spPr>
        <p:txBody>
          <a:bodyPr wrap="none" anchor="ctr"/>
          <a:lstStyle/>
          <a:p>
            <a:pPr>
              <a:defRPr/>
            </a:pPr>
            <a:endParaRPr lang="en-US"/>
          </a:p>
        </p:txBody>
      </p:sp>
      <p:sp>
        <p:nvSpPr>
          <p:cNvPr id="5124" name="Rectangle 33"/>
          <p:cNvSpPr>
            <a:spLocks noGrp="1" noChangeArrowheads="1"/>
          </p:cNvSpPr>
          <p:nvPr>
            <p:ph type="body" idx="1"/>
          </p:nvPr>
        </p:nvSpPr>
        <p:spPr bwMode="auto">
          <a:xfrm>
            <a:off x="379412" y="1828800"/>
            <a:ext cx="8458200" cy="4648200"/>
          </a:xfrm>
          <a:prstGeom prst="rect">
            <a:avLst/>
          </a:prstGeom>
          <a:noFill/>
          <a:ln w="12700">
            <a:noFill/>
            <a:miter lim="800000"/>
            <a:headEnd/>
            <a:tailEnd/>
          </a:ln>
        </p:spPr>
        <p:txBody>
          <a:bodyPr vert="horz" wrap="square" lIns="86163" tIns="42325" rIns="86163" bIns="42325"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 Third Level</a:t>
            </a:r>
          </a:p>
        </p:txBody>
      </p:sp>
      <p:sp>
        <p:nvSpPr>
          <p:cNvPr id="5129" name="Rectangle 67"/>
          <p:cNvSpPr>
            <a:spLocks noGrp="1" noChangeArrowheads="1"/>
          </p:cNvSpPr>
          <p:nvPr>
            <p:ph type="title"/>
          </p:nvPr>
        </p:nvSpPr>
        <p:spPr bwMode="auto">
          <a:xfrm>
            <a:off x="228600" y="228600"/>
            <a:ext cx="6399212"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grpSp>
        <p:nvGrpSpPr>
          <p:cNvPr id="26" name="Group 36"/>
          <p:cNvGrpSpPr>
            <a:grpSpLocks/>
          </p:cNvGrpSpPr>
          <p:nvPr userDrawn="1"/>
        </p:nvGrpSpPr>
        <p:grpSpPr bwMode="auto">
          <a:xfrm>
            <a:off x="6399213" y="0"/>
            <a:ext cx="3629025" cy="1371600"/>
            <a:chOff x="6399212" y="0"/>
            <a:chExt cx="3629092" cy="1371600"/>
          </a:xfrm>
        </p:grpSpPr>
        <p:pic>
          <p:nvPicPr>
            <p:cNvPr id="27" name="Picture 23"/>
            <p:cNvPicPr>
              <a:picLocks noChangeAspect="1" noChangeArrowheads="1"/>
            </p:cNvPicPr>
            <p:nvPr userDrawn="1"/>
          </p:nvPicPr>
          <p:blipFill>
            <a:blip r:embed="rId10" cstate="print"/>
            <a:srcRect/>
            <a:stretch>
              <a:fillRect/>
            </a:stretch>
          </p:blipFill>
          <p:spPr bwMode="auto">
            <a:xfrm>
              <a:off x="7618412" y="0"/>
              <a:ext cx="1398714" cy="1295400"/>
            </a:xfrm>
            <a:prstGeom prst="parallelogram">
              <a:avLst/>
            </a:prstGeom>
            <a:noFill/>
            <a:ln w="12700" cap="flat" cmpd="sng" algn="ctr">
              <a:noFill/>
              <a:prstDash val="solid"/>
              <a:miter lim="800000"/>
              <a:headEnd/>
              <a:tailEnd/>
            </a:ln>
          </p:spPr>
        </p:pic>
        <p:grpSp>
          <p:nvGrpSpPr>
            <p:cNvPr id="28" name="Group 30"/>
            <p:cNvGrpSpPr>
              <a:grpSpLocks/>
            </p:cNvGrpSpPr>
            <p:nvPr userDrawn="1"/>
          </p:nvGrpSpPr>
          <p:grpSpPr bwMode="auto">
            <a:xfrm>
              <a:off x="6399212" y="0"/>
              <a:ext cx="3629092" cy="1371600"/>
              <a:chOff x="6524691" y="0"/>
              <a:chExt cx="3629092" cy="1371600"/>
            </a:xfrm>
          </p:grpSpPr>
          <p:grpSp>
            <p:nvGrpSpPr>
              <p:cNvPr id="29" name="Group 27"/>
              <p:cNvGrpSpPr>
                <a:grpSpLocks/>
              </p:cNvGrpSpPr>
              <p:nvPr userDrawn="1"/>
            </p:nvGrpSpPr>
            <p:grpSpPr bwMode="auto">
              <a:xfrm>
                <a:off x="6831078" y="0"/>
                <a:ext cx="3071747" cy="1295400"/>
                <a:chOff x="6831078" y="0"/>
                <a:chExt cx="3071747" cy="1295400"/>
              </a:xfrm>
            </p:grpSpPr>
            <p:pic>
              <p:nvPicPr>
                <p:cNvPr id="32" name="Picture 19"/>
                <p:cNvPicPr>
                  <a:picLocks noChangeAspect="1" noChangeArrowheads="1"/>
                </p:cNvPicPr>
                <p:nvPr userDrawn="1"/>
              </p:nvPicPr>
              <p:blipFill>
                <a:blip r:embed="rId11" cstate="print">
                  <a:clrChange>
                    <a:clrFrom>
                      <a:srgbClr val="1078B3"/>
                    </a:clrFrom>
                    <a:clrTo>
                      <a:srgbClr val="1078B3">
                        <a:alpha val="0"/>
                      </a:srgbClr>
                    </a:clrTo>
                  </a:clrChange>
                </a:blip>
                <a:srcRect/>
                <a:stretch>
                  <a:fillRect/>
                </a:stretch>
              </p:blipFill>
              <p:spPr bwMode="auto">
                <a:xfrm>
                  <a:off x="8685212" y="0"/>
                  <a:ext cx="1217613" cy="1295400"/>
                </a:xfrm>
                <a:prstGeom prst="parallelogram">
                  <a:avLst/>
                </a:prstGeom>
                <a:noFill/>
                <a:ln w="12700" cap="flat" cmpd="sng" algn="ctr">
                  <a:noFill/>
                  <a:prstDash val="solid"/>
                  <a:miter lim="800000"/>
                  <a:headEnd/>
                  <a:tailEnd/>
                </a:ln>
              </p:spPr>
            </p:pic>
            <p:pic>
              <p:nvPicPr>
                <p:cNvPr id="33" name="Picture 20"/>
                <p:cNvPicPr>
                  <a:picLocks noChangeAspect="1" noChangeArrowheads="1"/>
                </p:cNvPicPr>
                <p:nvPr userDrawn="1"/>
              </p:nvPicPr>
              <p:blipFill>
                <a:blip r:embed="rId12" cstate="print">
                  <a:clrChange>
                    <a:clrFrom>
                      <a:srgbClr val="1078B3"/>
                    </a:clrFrom>
                    <a:clrTo>
                      <a:srgbClr val="1078B3">
                        <a:alpha val="0"/>
                      </a:srgbClr>
                    </a:clrTo>
                  </a:clrChange>
                </a:blip>
                <a:srcRect/>
                <a:stretch>
                  <a:fillRect/>
                </a:stretch>
              </p:blipFill>
              <p:spPr bwMode="auto">
                <a:xfrm>
                  <a:off x="6831078" y="0"/>
                  <a:ext cx="1217613" cy="1295400"/>
                </a:xfrm>
                <a:prstGeom prst="parallelogram">
                  <a:avLst/>
                </a:prstGeom>
                <a:noFill/>
                <a:ln w="12700" cap="flat" cmpd="sng" algn="ctr">
                  <a:noFill/>
                  <a:prstDash val="solid"/>
                  <a:miter lim="800000"/>
                  <a:headEnd/>
                  <a:tailEnd/>
                </a:ln>
              </p:spPr>
            </p:pic>
          </p:grpSp>
          <p:sp>
            <p:nvSpPr>
              <p:cNvPr id="31" name="Rectangle 30"/>
              <p:cNvSpPr/>
              <p:nvPr userDrawn="1"/>
            </p:nvSpPr>
            <p:spPr>
              <a:xfrm>
                <a:off x="6524691" y="804863"/>
                <a:ext cx="3629092" cy="566737"/>
              </a:xfrm>
              <a:prstGeom prst="rect">
                <a:avLst/>
              </a:prstGeom>
              <a:noFill/>
              <a:ln>
                <a:noFill/>
              </a:ln>
            </p:spPr>
            <p:txBody>
              <a:bodyPr>
                <a:spAutoFit/>
              </a:bodyPr>
              <a:lstStyle/>
              <a:p>
                <a:pPr>
                  <a:defRPr/>
                </a:pPr>
                <a:r>
                  <a:rPr lang="en-US" sz="2200" b="1" dirty="0">
                    <a:ln w="12700">
                      <a:noFill/>
                      <a:prstDash val="solid"/>
                    </a:ln>
                    <a:solidFill>
                      <a:srgbClr val="FFC000"/>
                    </a:solidFill>
                    <a:effectLst>
                      <a:outerShdw blurRad="41275" dist="20320" dir="1800000" algn="tl" rotWithShape="0">
                        <a:srgbClr val="000000">
                          <a:alpha val="40000"/>
                        </a:srgbClr>
                      </a:outerShdw>
                    </a:effectLst>
                    <a:latin typeface="Adobe Caslon Pro" pitchFamily="18" charset="0"/>
                  </a:rPr>
                  <a:t>Services Marketing</a:t>
                </a:r>
              </a:p>
            </p:txBody>
          </p:sp>
        </p:grpSp>
      </p:grpSp>
      <p:sp>
        <p:nvSpPr>
          <p:cNvPr id="35" name="Rectangle 57"/>
          <p:cNvSpPr>
            <a:spLocks noChangeArrowheads="1"/>
          </p:cNvSpPr>
          <p:nvPr userDrawn="1"/>
        </p:nvSpPr>
        <p:spPr bwMode="auto">
          <a:xfrm>
            <a:off x="0" y="6629400"/>
            <a:ext cx="9902825" cy="228600"/>
          </a:xfrm>
          <a:prstGeom prst="rect">
            <a:avLst/>
          </a:prstGeom>
          <a:noFill/>
          <a:ln w="9525" algn="ctr">
            <a:noFill/>
            <a:miter lim="800000"/>
            <a:headEnd/>
            <a:tailEnd/>
          </a:ln>
        </p:spPr>
        <p:txBody>
          <a:bodyPr wrap="none" anchor="ctr"/>
          <a:lstStyle/>
          <a:p>
            <a:pPr eaLnBrk="1" hangingPunct="1">
              <a:lnSpc>
                <a:spcPct val="100000"/>
              </a:lnSpc>
              <a:spcBef>
                <a:spcPct val="20000"/>
              </a:spcBef>
              <a:buClr>
                <a:schemeClr val="folHlink"/>
              </a:buClr>
              <a:buFont typeface="Wingdings" pitchFamily="2" charset="2"/>
              <a:buNone/>
              <a:defRPr/>
            </a:pPr>
            <a:endParaRPr lang="en-US" sz="1800" dirty="0">
              <a:solidFill>
                <a:srgbClr val="CC0000"/>
              </a:solidFill>
              <a:cs typeface="Arial" charset="0"/>
            </a:endParaRPr>
          </a:p>
        </p:txBody>
      </p:sp>
      <p:sp>
        <p:nvSpPr>
          <p:cNvPr id="36" name="Rectangle 63"/>
          <p:cNvSpPr>
            <a:spLocks noChangeArrowheads="1"/>
          </p:cNvSpPr>
          <p:nvPr userDrawn="1"/>
        </p:nvSpPr>
        <p:spPr bwMode="auto">
          <a:xfrm>
            <a:off x="0" y="6629400"/>
            <a:ext cx="2360613" cy="254000"/>
          </a:xfrm>
          <a:prstGeom prst="rect">
            <a:avLst/>
          </a:prstGeom>
          <a:noFill/>
          <a:ln w="9525">
            <a:noFill/>
            <a:miter lim="800000"/>
            <a:headEnd/>
            <a:tailEnd/>
          </a:ln>
          <a:effectLst/>
        </p:spPr>
        <p:txBody>
          <a:bodyPr/>
          <a:lstStyle/>
          <a:p>
            <a:pPr algn="l" eaLnBrk="1" hangingPunct="1">
              <a:lnSpc>
                <a:spcPct val="100000"/>
              </a:lnSpc>
              <a:defRPr/>
            </a:pPr>
            <a:r>
              <a:rPr lang="en-GB" sz="1000" dirty="0">
                <a:solidFill>
                  <a:srgbClr val="FFC000"/>
                </a:solidFill>
                <a:cs typeface="Arial" charset="0"/>
              </a:rPr>
              <a:t>Slide © 2010 by Lovelock &amp; Wirtz</a:t>
            </a:r>
            <a:endParaRPr lang="en-US" sz="1000" dirty="0">
              <a:solidFill>
                <a:srgbClr val="FFC000"/>
              </a:solidFill>
              <a:cs typeface="Arial" charset="0"/>
            </a:endParaRPr>
          </a:p>
        </p:txBody>
      </p:sp>
      <p:sp>
        <p:nvSpPr>
          <p:cNvPr id="37" name="Rectangle 64"/>
          <p:cNvSpPr>
            <a:spLocks noChangeArrowheads="1"/>
          </p:cNvSpPr>
          <p:nvPr userDrawn="1"/>
        </p:nvSpPr>
        <p:spPr bwMode="auto">
          <a:xfrm>
            <a:off x="3884613" y="6629400"/>
            <a:ext cx="2438400" cy="228600"/>
          </a:xfrm>
          <a:prstGeom prst="rect">
            <a:avLst/>
          </a:prstGeom>
          <a:noFill/>
          <a:ln w="9525">
            <a:noFill/>
            <a:miter lim="800000"/>
            <a:headEnd/>
            <a:tailEnd/>
          </a:ln>
          <a:effectLst/>
        </p:spPr>
        <p:txBody>
          <a:bodyPr/>
          <a:lstStyle/>
          <a:p>
            <a:pPr>
              <a:lnSpc>
                <a:spcPct val="90000"/>
              </a:lnSpc>
              <a:spcBef>
                <a:spcPct val="50000"/>
              </a:spcBef>
              <a:defRPr/>
            </a:pPr>
            <a:r>
              <a:rPr lang="en-GB" sz="1000" dirty="0">
                <a:solidFill>
                  <a:srgbClr val="FFC000"/>
                </a:solidFill>
                <a:cs typeface="Arial" charset="0"/>
              </a:rPr>
              <a:t>Services Marketing 7/e</a:t>
            </a:r>
          </a:p>
          <a:p>
            <a:pPr algn="r">
              <a:lnSpc>
                <a:spcPct val="90000"/>
              </a:lnSpc>
              <a:spcBef>
                <a:spcPct val="50000"/>
              </a:spcBef>
              <a:defRPr/>
            </a:pPr>
            <a:endParaRPr lang="en-US" sz="1000" dirty="0">
              <a:solidFill>
                <a:srgbClr val="F2A304"/>
              </a:solidFill>
              <a:cs typeface="Arial" charset="0"/>
            </a:endParaRPr>
          </a:p>
        </p:txBody>
      </p:sp>
      <p:sp>
        <p:nvSpPr>
          <p:cNvPr id="38" name="Rectangle 65"/>
          <p:cNvSpPr>
            <a:spLocks noChangeArrowheads="1"/>
          </p:cNvSpPr>
          <p:nvPr userDrawn="1"/>
        </p:nvSpPr>
        <p:spPr bwMode="auto">
          <a:xfrm>
            <a:off x="8304213" y="6642100"/>
            <a:ext cx="1600200" cy="228600"/>
          </a:xfrm>
          <a:prstGeom prst="rect">
            <a:avLst/>
          </a:prstGeom>
          <a:noFill/>
          <a:ln w="9525">
            <a:noFill/>
            <a:miter lim="800000"/>
            <a:headEnd/>
            <a:tailEnd/>
          </a:ln>
          <a:effectLst/>
        </p:spPr>
        <p:txBody>
          <a:bodyPr/>
          <a:lstStyle/>
          <a:p>
            <a:pPr algn="r">
              <a:lnSpc>
                <a:spcPct val="90000"/>
              </a:lnSpc>
              <a:spcBef>
                <a:spcPct val="50000"/>
              </a:spcBef>
              <a:defRPr/>
            </a:pPr>
            <a:r>
              <a:rPr lang="en-GB" sz="1000" dirty="0">
                <a:solidFill>
                  <a:srgbClr val="FFC000"/>
                </a:solidFill>
                <a:cs typeface="Arial" charset="0"/>
              </a:rPr>
              <a:t>Chapter </a:t>
            </a:r>
            <a:r>
              <a:rPr lang="en-GB" sz="1000" dirty="0" smtClean="0">
                <a:solidFill>
                  <a:srgbClr val="FFC000"/>
                </a:solidFill>
                <a:cs typeface="Arial" charset="0"/>
              </a:rPr>
              <a:t>2 </a:t>
            </a:r>
            <a:r>
              <a:rPr lang="en-GB" sz="1000" dirty="0">
                <a:solidFill>
                  <a:srgbClr val="FFC000"/>
                </a:solidFill>
                <a:cs typeface="Arial" charset="0"/>
              </a:rPr>
              <a:t>– Page </a:t>
            </a:r>
            <a:fld id="{BB6D4E27-0A2A-4AE5-9117-F66E7FBBEB9D}" type="slidenum">
              <a:rPr lang="en-GB" sz="1000" dirty="0">
                <a:solidFill>
                  <a:srgbClr val="FFC000"/>
                </a:solidFill>
                <a:cs typeface="Arial" charset="0"/>
              </a:rPr>
              <a:pPr algn="r">
                <a:lnSpc>
                  <a:spcPct val="90000"/>
                </a:lnSpc>
                <a:spcBef>
                  <a:spcPct val="50000"/>
                </a:spcBef>
                <a:defRPr/>
              </a:pPr>
              <a:t>‹#›</a:t>
            </a:fld>
            <a:endParaRPr lang="en-GB" sz="1000" dirty="0">
              <a:solidFill>
                <a:srgbClr val="FFC000"/>
              </a:solidFill>
              <a:cs typeface="Arial" charset="0"/>
            </a:endParaRPr>
          </a:p>
          <a:p>
            <a:pPr algn="r">
              <a:lnSpc>
                <a:spcPct val="90000"/>
              </a:lnSpc>
              <a:spcBef>
                <a:spcPct val="50000"/>
              </a:spcBef>
              <a:defRPr/>
            </a:pPr>
            <a:endParaRPr lang="en-US" sz="1000" dirty="0">
              <a:cs typeface="Arial" charset="0"/>
            </a:endParaRPr>
          </a:p>
        </p:txBody>
      </p:sp>
      <p:sp>
        <p:nvSpPr>
          <p:cNvPr id="25" name="Rectangle 3"/>
          <p:cNvSpPr>
            <a:spLocks noChangeArrowheads="1"/>
          </p:cNvSpPr>
          <p:nvPr userDrawn="1"/>
        </p:nvSpPr>
        <p:spPr bwMode="auto">
          <a:xfrm>
            <a:off x="0" y="0"/>
            <a:ext cx="7616825"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895350" rtl="0" eaLnBrk="0" fontAlgn="base" latinLnBrk="0" hangingPunct="0">
              <a:lnSpc>
                <a:spcPct val="100000"/>
              </a:lnSpc>
              <a:spcBef>
                <a:spcPct val="0"/>
              </a:spcBef>
              <a:spcAft>
                <a:spcPct val="0"/>
              </a:spcAft>
              <a:buClrTx/>
              <a:buSzTx/>
              <a:buFontTx/>
              <a:buNone/>
              <a:tabLst/>
              <a:defRPr/>
            </a:pPr>
            <a:endParaRPr kumimoji="0" lang="en-SG" sz="2400" b="1" i="0" u="none" strike="noStrike" kern="0" cap="none" spc="0" normalizeH="0" baseline="0" noProof="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77" r:id="rId1"/>
    <p:sldLayoutId id="2147483667" r:id="rId2"/>
    <p:sldLayoutId id="2147483669" r:id="rId3"/>
    <p:sldLayoutId id="2147483670" r:id="rId4"/>
    <p:sldLayoutId id="2147483671" r:id="rId5"/>
    <p:sldLayoutId id="2147483678" r:id="rId6"/>
    <p:sldLayoutId id="2147483679" r:id="rId7"/>
    <p:sldLayoutId id="2147483680" r:id="rId8"/>
  </p:sldLayoutIdLst>
  <p:transition spd="med">
    <p:zoom/>
  </p:transition>
  <p:timing>
    <p:tnLst>
      <p:par>
        <p:cTn id="1" dur="indefinite" restart="never" nodeType="tmRoot"/>
      </p:par>
    </p:tnLst>
  </p:timing>
  <p:txStyles>
    <p:titleStyle>
      <a:lvl1pPr algn="l" defTabSz="895350" rtl="0" eaLnBrk="0" fontAlgn="base" hangingPunct="0">
        <a:spcBef>
          <a:spcPct val="0"/>
        </a:spcBef>
        <a:spcAft>
          <a:spcPct val="0"/>
        </a:spcAft>
        <a:defRPr sz="2800" b="1">
          <a:solidFill>
            <a:schemeClr val="bg1"/>
          </a:solidFill>
          <a:latin typeface="Helvetica" pitchFamily="34" charset="0"/>
          <a:ea typeface="+mj-ea"/>
          <a:cs typeface="Helvetica" pitchFamily="34" charset="0"/>
        </a:defRPr>
      </a:lvl1pPr>
      <a:lvl2pPr algn="l" defTabSz="895350" rtl="0" eaLnBrk="0" fontAlgn="base" hangingPunct="0">
        <a:spcBef>
          <a:spcPct val="0"/>
        </a:spcBef>
        <a:spcAft>
          <a:spcPct val="0"/>
        </a:spcAft>
        <a:defRPr sz="2400" b="1">
          <a:solidFill>
            <a:schemeClr val="bg1"/>
          </a:solidFill>
          <a:latin typeface="Verdana" pitchFamily="34" charset="0"/>
        </a:defRPr>
      </a:lvl2pPr>
      <a:lvl3pPr algn="l" defTabSz="895350" rtl="0" eaLnBrk="0" fontAlgn="base" hangingPunct="0">
        <a:spcBef>
          <a:spcPct val="0"/>
        </a:spcBef>
        <a:spcAft>
          <a:spcPct val="0"/>
        </a:spcAft>
        <a:defRPr sz="2400" b="1">
          <a:solidFill>
            <a:schemeClr val="bg1"/>
          </a:solidFill>
          <a:latin typeface="Verdana" pitchFamily="34" charset="0"/>
        </a:defRPr>
      </a:lvl3pPr>
      <a:lvl4pPr algn="l" defTabSz="895350" rtl="0" eaLnBrk="0" fontAlgn="base" hangingPunct="0">
        <a:spcBef>
          <a:spcPct val="0"/>
        </a:spcBef>
        <a:spcAft>
          <a:spcPct val="0"/>
        </a:spcAft>
        <a:defRPr sz="2400" b="1">
          <a:solidFill>
            <a:schemeClr val="bg1"/>
          </a:solidFill>
          <a:latin typeface="Verdana" pitchFamily="34" charset="0"/>
        </a:defRPr>
      </a:lvl4pPr>
      <a:lvl5pPr algn="l" defTabSz="895350" rtl="0" eaLnBrk="0" fontAlgn="base" hangingPunct="0">
        <a:spcBef>
          <a:spcPct val="0"/>
        </a:spcBef>
        <a:spcAft>
          <a:spcPct val="0"/>
        </a:spcAft>
        <a:defRPr sz="2400" b="1">
          <a:solidFill>
            <a:schemeClr val="bg1"/>
          </a:solidFill>
          <a:latin typeface="Verdana" pitchFamily="34" charset="0"/>
        </a:defRPr>
      </a:lvl5pPr>
      <a:lvl6pPr marL="457200" algn="l" defTabSz="895350" rtl="0" eaLnBrk="0" fontAlgn="base" hangingPunct="0">
        <a:spcBef>
          <a:spcPct val="0"/>
        </a:spcBef>
        <a:spcAft>
          <a:spcPct val="0"/>
        </a:spcAft>
        <a:defRPr sz="2400" b="1">
          <a:solidFill>
            <a:schemeClr val="bg1"/>
          </a:solidFill>
          <a:latin typeface="Verdana" pitchFamily="34" charset="0"/>
        </a:defRPr>
      </a:lvl6pPr>
      <a:lvl7pPr marL="914400" algn="l" defTabSz="895350" rtl="0" eaLnBrk="0" fontAlgn="base" hangingPunct="0">
        <a:spcBef>
          <a:spcPct val="0"/>
        </a:spcBef>
        <a:spcAft>
          <a:spcPct val="0"/>
        </a:spcAft>
        <a:defRPr sz="2400" b="1">
          <a:solidFill>
            <a:schemeClr val="bg1"/>
          </a:solidFill>
          <a:latin typeface="Verdana" pitchFamily="34" charset="0"/>
        </a:defRPr>
      </a:lvl7pPr>
      <a:lvl8pPr marL="1371600" algn="l" defTabSz="895350" rtl="0" eaLnBrk="0" fontAlgn="base" hangingPunct="0">
        <a:spcBef>
          <a:spcPct val="0"/>
        </a:spcBef>
        <a:spcAft>
          <a:spcPct val="0"/>
        </a:spcAft>
        <a:defRPr sz="2400" b="1">
          <a:solidFill>
            <a:schemeClr val="bg1"/>
          </a:solidFill>
          <a:latin typeface="Verdana" pitchFamily="34" charset="0"/>
        </a:defRPr>
      </a:lvl8pPr>
      <a:lvl9pPr marL="1828800" algn="l" defTabSz="895350" rtl="0" eaLnBrk="0" fontAlgn="base" hangingPunct="0">
        <a:spcBef>
          <a:spcPct val="0"/>
        </a:spcBef>
        <a:spcAft>
          <a:spcPct val="0"/>
        </a:spcAft>
        <a:defRPr sz="2400" b="1">
          <a:solidFill>
            <a:schemeClr val="bg1"/>
          </a:solidFill>
          <a:latin typeface="Verdana" pitchFamily="34" charset="0"/>
        </a:defRPr>
      </a:lvl9pPr>
    </p:titleStyle>
    <p:bodyStyle>
      <a:lvl1pPr marL="457200" indent="-457200" algn="l" defTabSz="869950" rtl="0" eaLnBrk="0" fontAlgn="base" hangingPunct="0">
        <a:spcBef>
          <a:spcPct val="80000"/>
        </a:spcBef>
        <a:spcAft>
          <a:spcPct val="0"/>
        </a:spcAft>
        <a:buClr>
          <a:srgbClr val="FF6600"/>
        </a:buClr>
        <a:buFont typeface="Webdings" pitchFamily="18" charset="2"/>
        <a:buChar char="="/>
        <a:tabLst>
          <a:tab pos="1582738" algn="l"/>
        </a:tabLst>
        <a:defRPr sz="2400" b="1">
          <a:solidFill>
            <a:srgbClr val="013C7D"/>
          </a:solidFill>
          <a:latin typeface="Helvetica" pitchFamily="34" charset="0"/>
          <a:ea typeface="+mn-ea"/>
          <a:cs typeface="Helvetica" pitchFamily="34" charset="0"/>
        </a:defRPr>
      </a:lvl1pPr>
      <a:lvl2pPr marL="1084263" indent="-512763" algn="l" defTabSz="869950" rtl="0" eaLnBrk="0" fontAlgn="base" hangingPunct="0">
        <a:spcBef>
          <a:spcPts val="1200"/>
        </a:spcBef>
        <a:spcAft>
          <a:spcPct val="0"/>
        </a:spcAft>
        <a:buClrTx/>
        <a:buSzPct val="100000"/>
        <a:buFont typeface="Wingdings" pitchFamily="2" charset="2"/>
        <a:buChar char="è"/>
        <a:tabLst>
          <a:tab pos="1582738" algn="l"/>
        </a:tabLst>
        <a:defRPr sz="2000" b="1">
          <a:solidFill>
            <a:srgbClr val="013C7D"/>
          </a:solidFill>
          <a:latin typeface="Helvetica" pitchFamily="34" charset="0"/>
          <a:cs typeface="Helvetica" pitchFamily="34" charset="0"/>
        </a:defRPr>
      </a:lvl2pPr>
      <a:lvl3pPr marL="1214438" indent="392113" algn="l" defTabSz="869950" rtl="0" eaLnBrk="0" fontAlgn="base" hangingPunct="0">
        <a:spcBef>
          <a:spcPts val="1200"/>
        </a:spcBef>
        <a:spcAft>
          <a:spcPct val="0"/>
        </a:spcAft>
        <a:buClrTx/>
        <a:buSzPct val="100000"/>
        <a:buFont typeface="Univers Extended" pitchFamily="34" charset="0"/>
        <a:buNone/>
        <a:tabLst>
          <a:tab pos="1582738" algn="l"/>
        </a:tabLst>
        <a:defRPr sz="1800" b="1" i="1">
          <a:solidFill>
            <a:srgbClr val="013C7D"/>
          </a:solidFill>
          <a:latin typeface="Helvetica" pitchFamily="34" charset="0"/>
          <a:cs typeface="Helvetica" pitchFamily="34" charset="0"/>
        </a:defRPr>
      </a:lvl3pPr>
      <a:lvl4pPr marL="2147888" indent="-427038" algn="l" defTabSz="869950" rtl="0" eaLnBrk="0" fontAlgn="base" hangingPunct="0">
        <a:spcBef>
          <a:spcPct val="0"/>
        </a:spcBef>
        <a:spcAft>
          <a:spcPct val="0"/>
        </a:spcAft>
        <a:buClr>
          <a:srgbClr val="FF9900"/>
        </a:buClr>
        <a:buSzPct val="100000"/>
        <a:buFont typeface="Wingdings" pitchFamily="2" charset="2"/>
        <a:buChar char="–"/>
        <a:tabLst>
          <a:tab pos="1582738" algn="l"/>
        </a:tabLst>
        <a:defRPr sz="2000" b="1">
          <a:solidFill>
            <a:schemeClr val="tx1"/>
          </a:solidFill>
          <a:latin typeface="+mn-lt"/>
        </a:defRPr>
      </a:lvl4pPr>
      <a:lvl5pPr marL="51625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5pPr>
      <a:lvl6pPr marL="56197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6pPr>
      <a:lvl7pPr marL="60769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7pPr>
      <a:lvl8pPr marL="65341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8pPr>
      <a:lvl9pPr marL="69913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046412" y="1752600"/>
            <a:ext cx="6400800" cy="4572000"/>
          </a:xfrm>
          <a:prstGeom prst="rect">
            <a:avLst/>
          </a:prstGeom>
          <a:noFill/>
          <a:ln w="9525">
            <a:noFill/>
            <a:miter lim="800000"/>
            <a:headEnd/>
            <a:tailEnd/>
          </a:ln>
        </p:spPr>
      </p:pic>
      <p:sp>
        <p:nvSpPr>
          <p:cNvPr id="13" name="Rectangle 4"/>
          <p:cNvSpPr>
            <a:spLocks noChangeArrowheads="1"/>
          </p:cNvSpPr>
          <p:nvPr/>
        </p:nvSpPr>
        <p:spPr bwMode="auto">
          <a:xfrm>
            <a:off x="2970848" y="1371600"/>
            <a:ext cx="5941695" cy="5105400"/>
          </a:xfrm>
          <a:prstGeom prst="rect">
            <a:avLst/>
          </a:prstGeom>
          <a:gradFill rotWithShape="1">
            <a:gsLst>
              <a:gs pos="0">
                <a:schemeClr val="bg1">
                  <a:gamma/>
                  <a:tint val="0"/>
                  <a:invGamma/>
                </a:schemeClr>
              </a:gs>
              <a:gs pos="100000">
                <a:schemeClr val="bg1">
                  <a:alpha val="0"/>
                </a:schemeClr>
              </a:gs>
            </a:gsLst>
            <a:lin ang="0" scaled="1"/>
          </a:gradFill>
          <a:ln w="12700">
            <a:noFill/>
            <a:miter lim="800000"/>
            <a:headEnd/>
            <a:tailEnd/>
          </a:ln>
          <a:effectLst/>
        </p:spPr>
        <p:txBody>
          <a:bodyPr wrap="none" lIns="90488" tIns="44450" rIns="90488" bIns="44450" anchor="ctr"/>
          <a:lstStyle/>
          <a:p>
            <a:endParaRPr lang="en-SG"/>
          </a:p>
        </p:txBody>
      </p:sp>
      <p:sp>
        <p:nvSpPr>
          <p:cNvPr id="10" name="Text Box 8"/>
          <p:cNvSpPr txBox="1">
            <a:spLocks noChangeArrowheads="1"/>
          </p:cNvSpPr>
          <p:nvPr/>
        </p:nvSpPr>
        <p:spPr bwMode="auto">
          <a:xfrm>
            <a:off x="379413" y="2057400"/>
            <a:ext cx="6477000" cy="1419363"/>
          </a:xfrm>
          <a:prstGeom prst="rect">
            <a:avLst/>
          </a:prstGeom>
          <a:noFill/>
          <a:ln w="12700">
            <a:noFill/>
            <a:miter lim="800000"/>
            <a:headEnd/>
            <a:tailEnd/>
          </a:ln>
          <a:effectLst/>
        </p:spPr>
        <p:txBody>
          <a:bodyPr lIns="90488" tIns="44450" rIns="90488" bIns="44450">
            <a:spAutoFit/>
          </a:bodyPr>
          <a:lstStyle/>
          <a:p>
            <a:pPr algn="l">
              <a:lnSpc>
                <a:spcPct val="80000"/>
              </a:lnSpc>
              <a:defRPr/>
            </a:pPr>
            <a:r>
              <a:rPr lang="en-US" sz="3600" b="1" dirty="0">
                <a:solidFill>
                  <a:srgbClr val="013C7D"/>
                </a:solidFill>
                <a:latin typeface="Helvetica" pitchFamily="34" charset="0"/>
                <a:ea typeface="Tahoma" pitchFamily="34" charset="0"/>
                <a:cs typeface="Helvetica" pitchFamily="34" charset="0"/>
              </a:rPr>
              <a:t>Chapter </a:t>
            </a:r>
            <a:r>
              <a:rPr lang="en-US" sz="3600" b="1" dirty="0" smtClean="0">
                <a:solidFill>
                  <a:srgbClr val="013C7D"/>
                </a:solidFill>
                <a:latin typeface="Helvetica" pitchFamily="34" charset="0"/>
                <a:ea typeface="Tahoma" pitchFamily="34" charset="0"/>
                <a:cs typeface="Helvetica" pitchFamily="34" charset="0"/>
              </a:rPr>
              <a:t>2:</a:t>
            </a:r>
            <a:endParaRPr lang="en-US" sz="3600" b="1" dirty="0">
              <a:solidFill>
                <a:srgbClr val="013C7D"/>
              </a:solidFill>
              <a:latin typeface="Helvetica" pitchFamily="34" charset="0"/>
              <a:ea typeface="Tahoma" pitchFamily="34" charset="0"/>
              <a:cs typeface="Helvetica" pitchFamily="34" charset="0"/>
            </a:endParaRPr>
          </a:p>
          <a:p>
            <a:pPr algn="l">
              <a:lnSpc>
                <a:spcPct val="80000"/>
              </a:lnSpc>
              <a:defRPr/>
            </a:pPr>
            <a:r>
              <a:rPr lang="en-US" sz="3600" b="1" dirty="0">
                <a:solidFill>
                  <a:srgbClr val="013C7D"/>
                </a:solidFill>
                <a:latin typeface="Helvetica" pitchFamily="34" charset="0"/>
                <a:ea typeface="Tahoma" pitchFamily="34" charset="0"/>
                <a:cs typeface="Helvetica" pitchFamily="34" charset="0"/>
              </a:rPr>
              <a:t>  </a:t>
            </a:r>
            <a:r>
              <a:rPr lang="en-US" sz="3600" b="1" dirty="0" smtClean="0">
                <a:solidFill>
                  <a:srgbClr val="FF6600"/>
                </a:solidFill>
                <a:latin typeface="Helvetica" pitchFamily="34" charset="0"/>
                <a:ea typeface="Tahoma" pitchFamily="34" charset="0"/>
                <a:cs typeface="Helvetica" pitchFamily="34" charset="0"/>
              </a:rPr>
              <a:t>Consumer Behavior </a:t>
            </a:r>
          </a:p>
          <a:p>
            <a:pPr algn="l">
              <a:lnSpc>
                <a:spcPct val="80000"/>
              </a:lnSpc>
              <a:defRPr/>
            </a:pPr>
            <a:r>
              <a:rPr lang="en-US" sz="3600" b="1" dirty="0" smtClean="0">
                <a:solidFill>
                  <a:srgbClr val="FF6600"/>
                </a:solidFill>
                <a:latin typeface="Helvetica" pitchFamily="34" charset="0"/>
                <a:ea typeface="Tahoma" pitchFamily="34" charset="0"/>
                <a:cs typeface="Helvetica" pitchFamily="34" charset="0"/>
              </a:rPr>
              <a:t>	</a:t>
            </a:r>
            <a:r>
              <a:rPr lang="en-US" sz="3600" b="1" dirty="0" smtClean="0">
                <a:solidFill>
                  <a:srgbClr val="013C7D"/>
                </a:solidFill>
                <a:latin typeface="Helvetica" pitchFamily="34" charset="0"/>
                <a:ea typeface="Tahoma" pitchFamily="34" charset="0"/>
                <a:cs typeface="Helvetica" pitchFamily="34" charset="0"/>
              </a:rPr>
              <a:t>in a </a:t>
            </a:r>
            <a:r>
              <a:rPr lang="en-US" sz="3600" b="1" dirty="0" smtClean="0">
                <a:solidFill>
                  <a:srgbClr val="FF6600"/>
                </a:solidFill>
                <a:latin typeface="Helvetica" pitchFamily="34" charset="0"/>
                <a:ea typeface="Tahoma" pitchFamily="34" charset="0"/>
                <a:cs typeface="Helvetica" pitchFamily="34" charset="0"/>
              </a:rPr>
              <a:t>Services Context</a:t>
            </a:r>
            <a:endParaRPr lang="en-US" sz="3600" b="1" dirty="0">
              <a:solidFill>
                <a:srgbClr val="FF6600"/>
              </a:solidFill>
              <a:latin typeface="Helvetica" pitchFamily="34" charset="0"/>
              <a:ea typeface="Tahoma" pitchFamily="34" charset="0"/>
              <a:cs typeface="Helvetica" pitchFamily="34" charset="0"/>
            </a:endParaRPr>
          </a:p>
        </p:txBody>
      </p:sp>
      <p:grpSp>
        <p:nvGrpSpPr>
          <p:cNvPr id="5" name="Group 4"/>
          <p:cNvGrpSpPr/>
          <p:nvPr/>
        </p:nvGrpSpPr>
        <p:grpSpPr>
          <a:xfrm>
            <a:off x="455613" y="4495800"/>
            <a:ext cx="1905000" cy="1778000"/>
            <a:chOff x="455613" y="4495800"/>
            <a:chExt cx="1905000" cy="1778000"/>
          </a:xfrm>
        </p:grpSpPr>
        <p:pic>
          <p:nvPicPr>
            <p:cNvPr id="6" name="Picture 2"/>
            <p:cNvPicPr>
              <a:picLocks noChangeAspect="1" noChangeArrowheads="1"/>
            </p:cNvPicPr>
            <p:nvPr/>
          </p:nvPicPr>
          <p:blipFill>
            <a:blip r:embed="rId4" cstate="print"/>
            <a:srcRect/>
            <a:stretch>
              <a:fillRect/>
            </a:stretch>
          </p:blipFill>
          <p:spPr bwMode="auto">
            <a:xfrm>
              <a:off x="455613" y="4495800"/>
              <a:ext cx="914400" cy="817563"/>
            </a:xfrm>
            <a:prstGeom prst="rect">
              <a:avLst/>
            </a:prstGeom>
            <a:noFill/>
            <a:ln w="12700" algn="ctr">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455613" y="5410200"/>
              <a:ext cx="914400" cy="842963"/>
            </a:xfrm>
            <a:prstGeom prst="rect">
              <a:avLst/>
            </a:prstGeom>
            <a:noFill/>
            <a:ln w="12700" algn="ctr">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1446213" y="5410200"/>
              <a:ext cx="914400" cy="863600"/>
            </a:xfrm>
            <a:prstGeom prst="rect">
              <a:avLst/>
            </a:prstGeom>
            <a:noFill/>
            <a:ln w="12700" algn="ctr">
              <a:noFill/>
              <a:miter lim="800000"/>
              <a:headEnd/>
              <a:tailEnd/>
            </a:ln>
          </p:spPr>
        </p:pic>
      </p:gr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47570" y="25400"/>
            <a:ext cx="7097025" cy="1206500"/>
          </a:xfrm>
        </p:spPr>
        <p:txBody>
          <a:bodyPr/>
          <a:lstStyle/>
          <a:p>
            <a:r>
              <a:rPr lang="en-US"/>
              <a:t>How Might Consumers Handle Perceived Risk?</a:t>
            </a:r>
          </a:p>
        </p:txBody>
      </p:sp>
      <p:sp>
        <p:nvSpPr>
          <p:cNvPr id="79877" name="Rectangle 5"/>
          <p:cNvSpPr>
            <a:spLocks noGrp="1" noChangeArrowheads="1"/>
          </p:cNvSpPr>
          <p:nvPr>
            <p:ph type="body" idx="4294967295"/>
          </p:nvPr>
        </p:nvSpPr>
        <p:spPr>
          <a:xfrm>
            <a:off x="476171" y="1752600"/>
            <a:ext cx="8971041" cy="4572000"/>
          </a:xfrm>
          <a:prstGeom prst="rect">
            <a:avLst/>
          </a:prstGeom>
          <a:noFill/>
          <a:ln/>
        </p:spPr>
        <p:txBody>
          <a:bodyPr/>
          <a:lstStyle/>
          <a:p>
            <a:pPr>
              <a:lnSpc>
                <a:spcPct val="80000"/>
              </a:lnSpc>
              <a:spcBef>
                <a:spcPts val="2400"/>
              </a:spcBef>
            </a:pPr>
            <a:r>
              <a:rPr lang="en-US" sz="2200" dirty="0" smtClean="0"/>
              <a:t>Seek </a:t>
            </a:r>
            <a:r>
              <a:rPr lang="en-US" sz="2200" dirty="0"/>
              <a:t>information from respected personal sources</a:t>
            </a:r>
            <a:endParaRPr lang="en-US" sz="2200" dirty="0" smtClean="0"/>
          </a:p>
          <a:p>
            <a:pPr>
              <a:spcBef>
                <a:spcPts val="2400"/>
              </a:spcBef>
            </a:pPr>
            <a:r>
              <a:rPr lang="en-US" sz="2200" dirty="0" smtClean="0"/>
              <a:t>Compare service offerings and search for independent reviews and ratings via the Internet</a:t>
            </a:r>
          </a:p>
          <a:p>
            <a:pPr>
              <a:lnSpc>
                <a:spcPct val="80000"/>
              </a:lnSpc>
              <a:spcBef>
                <a:spcPts val="2400"/>
              </a:spcBef>
            </a:pPr>
            <a:r>
              <a:rPr lang="en-US" sz="2200" dirty="0" smtClean="0"/>
              <a:t>Relying </a:t>
            </a:r>
            <a:r>
              <a:rPr lang="en-US" sz="2200" dirty="0"/>
              <a:t>on a firm </a:t>
            </a:r>
            <a:r>
              <a:rPr lang="en-US" sz="2200" dirty="0" smtClean="0"/>
              <a:t>with good </a:t>
            </a:r>
            <a:r>
              <a:rPr lang="en-US" sz="2200" dirty="0"/>
              <a:t>reputation</a:t>
            </a:r>
          </a:p>
          <a:p>
            <a:pPr>
              <a:lnSpc>
                <a:spcPct val="80000"/>
              </a:lnSpc>
              <a:spcBef>
                <a:spcPts val="2400"/>
              </a:spcBef>
            </a:pPr>
            <a:r>
              <a:rPr lang="en-US" sz="2200" dirty="0"/>
              <a:t>Looking for guarantees and warranties</a:t>
            </a:r>
          </a:p>
          <a:p>
            <a:pPr>
              <a:spcBef>
                <a:spcPts val="2400"/>
              </a:spcBef>
            </a:pPr>
            <a:r>
              <a:rPr lang="en-US" sz="2200" dirty="0"/>
              <a:t>Visiting service facilities or</a:t>
            </a:r>
            <a:r>
              <a:rPr lang="en-US" sz="2200" dirty="0" smtClean="0"/>
              <a:t> going for trials before purchase and examining </a:t>
            </a:r>
            <a:r>
              <a:rPr lang="en-US" sz="2200" dirty="0"/>
              <a:t>tangible cues or other physical evidence</a:t>
            </a:r>
          </a:p>
          <a:p>
            <a:pPr>
              <a:lnSpc>
                <a:spcPct val="80000"/>
              </a:lnSpc>
              <a:spcBef>
                <a:spcPts val="2400"/>
              </a:spcBef>
            </a:pPr>
            <a:r>
              <a:rPr lang="en-US" sz="2200" dirty="0" smtClean="0"/>
              <a:t>Asking knowledgeable employees about competing services</a:t>
            </a:r>
          </a:p>
          <a:p>
            <a:pPr>
              <a:lnSpc>
                <a:spcPct val="80000"/>
              </a:lnSpc>
              <a:buFont typeface="Wingdings" pitchFamily="2" charset="2"/>
              <a:buNone/>
            </a:pPr>
            <a:endParaRPr lang="en-US" sz="2200" dirty="0"/>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Strategic Responses to Managing Customer Perceptions of Risk</a:t>
            </a:r>
            <a:endParaRPr lang="en-US"/>
          </a:p>
        </p:txBody>
      </p:sp>
      <p:graphicFrame>
        <p:nvGraphicFramePr>
          <p:cNvPr id="6" name="Diagram 5"/>
          <p:cNvGraphicFramePr/>
          <p:nvPr/>
        </p:nvGraphicFramePr>
        <p:xfrm>
          <a:off x="531812" y="1752600"/>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Understanding Customers’ </a:t>
            </a:r>
            <a:br>
              <a:rPr lang="en-US" smtClean="0"/>
            </a:br>
            <a:r>
              <a:rPr lang="en-US" smtClean="0"/>
              <a:t>Service Expectations</a:t>
            </a:r>
            <a:endParaRPr lang="en-US" dirty="0"/>
          </a:p>
        </p:txBody>
      </p:sp>
      <p:sp>
        <p:nvSpPr>
          <p:cNvPr id="84995" name="Rectangle 3"/>
          <p:cNvSpPr>
            <a:spLocks noGrp="1" noChangeArrowheads="1"/>
          </p:cNvSpPr>
          <p:nvPr>
            <p:ph type="body" sz="quarter" idx="10"/>
          </p:nvPr>
        </p:nvSpPr>
        <p:spPr/>
        <p:txBody>
          <a:bodyPr/>
          <a:lstStyle/>
          <a:p>
            <a:r>
              <a:rPr lang="en-US" dirty="0" smtClean="0"/>
              <a:t>Customers evaluate service quality by </a:t>
            </a:r>
            <a:r>
              <a:rPr lang="en-US" dirty="0" smtClean="0">
                <a:solidFill>
                  <a:srgbClr val="FF6600"/>
                </a:solidFill>
              </a:rPr>
              <a:t>comparing</a:t>
            </a:r>
            <a:r>
              <a:rPr lang="en-US" dirty="0" smtClean="0"/>
              <a:t> what they expect against what they perceive </a:t>
            </a:r>
          </a:p>
          <a:p>
            <a:pPr lvl="1"/>
            <a:r>
              <a:rPr lang="en-US" dirty="0" smtClean="0"/>
              <a:t>Situational and personal factors also considered</a:t>
            </a:r>
          </a:p>
          <a:p>
            <a:r>
              <a:rPr lang="en-US" dirty="0" smtClean="0"/>
              <a:t>Expectations of good service vary from one business to another, and differently positioned service providers in same industry</a:t>
            </a:r>
          </a:p>
          <a:p>
            <a:r>
              <a:rPr lang="en-US" dirty="0" smtClean="0"/>
              <a:t>Expectations change over time</a:t>
            </a:r>
            <a:endParaRPr lang="en-US" dirty="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47571" y="25400"/>
            <a:ext cx="7344595" cy="1206500"/>
          </a:xfrm>
        </p:spPr>
        <p:txBody>
          <a:bodyPr/>
          <a:lstStyle/>
          <a:p>
            <a:r>
              <a:rPr lang="en-US" dirty="0"/>
              <a:t>Factors Influencing Customer Expectations of </a:t>
            </a:r>
            <a:r>
              <a:rPr lang="en-US" dirty="0" smtClean="0"/>
              <a:t>Service</a:t>
            </a:r>
            <a:endParaRPr lang="en-US" sz="2000" b="0" dirty="0"/>
          </a:p>
        </p:txBody>
      </p:sp>
      <p:pic>
        <p:nvPicPr>
          <p:cNvPr id="65" name="Picture 5" descr="PPT2D"/>
          <p:cNvPicPr>
            <a:picLocks noChangeAspect="1" noChangeArrowheads="1"/>
          </p:cNvPicPr>
          <p:nvPr/>
        </p:nvPicPr>
        <p:blipFill>
          <a:blip r:embed="rId3" cstate="print"/>
          <a:srcRect/>
          <a:stretch>
            <a:fillRect/>
          </a:stretch>
        </p:blipFill>
        <p:spPr bwMode="auto">
          <a:xfrm>
            <a:off x="1217612" y="1676400"/>
            <a:ext cx="7601474" cy="3962400"/>
          </a:xfrm>
          <a:prstGeom prst="rect">
            <a:avLst/>
          </a:prstGeom>
          <a:noFill/>
          <a:ln w="12700">
            <a:noFill/>
            <a:miter lim="800000"/>
            <a:headEnd/>
            <a:tailEnd/>
          </a:ln>
          <a:effectLst/>
        </p:spPr>
      </p:pic>
      <p:sp>
        <p:nvSpPr>
          <p:cNvPr id="66" name="Text Box 12"/>
          <p:cNvSpPr txBox="1">
            <a:spLocks noChangeArrowheads="1"/>
          </p:cNvSpPr>
          <p:nvPr/>
        </p:nvSpPr>
        <p:spPr bwMode="auto">
          <a:xfrm>
            <a:off x="74611" y="6172200"/>
            <a:ext cx="9828213" cy="646331"/>
          </a:xfrm>
          <a:prstGeom prst="rect">
            <a:avLst/>
          </a:prstGeom>
          <a:noFill/>
          <a:ln w="9525" algn="ctr">
            <a:noFill/>
            <a:miter lim="800000"/>
            <a:headEnd/>
            <a:tailEnd/>
          </a:ln>
          <a:effectLst/>
        </p:spPr>
        <p:txBody>
          <a:bodyPr wrap="square">
            <a:spAutoFit/>
          </a:bodyPr>
          <a:lstStyle/>
          <a:p>
            <a:pPr algn="l">
              <a:lnSpc>
                <a:spcPct val="100000"/>
              </a:lnSpc>
            </a:pPr>
            <a:r>
              <a:rPr lang="en-US" dirty="0" smtClean="0">
                <a:solidFill>
                  <a:schemeClr val="bg1">
                    <a:lumMod val="50000"/>
                  </a:schemeClr>
                </a:solidFill>
                <a:latin typeface="Helvetica" pitchFamily="34" charset="0"/>
                <a:cs typeface="Helvetica" pitchFamily="34" charset="0"/>
              </a:rPr>
              <a:t>Source: </a:t>
            </a:r>
            <a:r>
              <a:rPr lang="en-US" dirty="0" smtClean="0">
                <a:solidFill>
                  <a:schemeClr val="bg1">
                    <a:lumMod val="50000"/>
                  </a:schemeClr>
                </a:solidFill>
              </a:rPr>
              <a:t>Adapted from Valarie A. </a:t>
            </a:r>
            <a:r>
              <a:rPr lang="en-US" dirty="0" err="1" smtClean="0">
                <a:solidFill>
                  <a:schemeClr val="bg1">
                    <a:lumMod val="50000"/>
                  </a:schemeClr>
                </a:solidFill>
              </a:rPr>
              <a:t>Zeithaml</a:t>
            </a:r>
            <a:r>
              <a:rPr lang="en-US" dirty="0" smtClean="0">
                <a:solidFill>
                  <a:schemeClr val="bg1">
                    <a:lumMod val="50000"/>
                  </a:schemeClr>
                </a:solidFill>
              </a:rPr>
              <a:t>, Leonard A. Berry, and A. </a:t>
            </a:r>
            <a:r>
              <a:rPr lang="en-US" dirty="0" err="1" smtClean="0">
                <a:solidFill>
                  <a:schemeClr val="bg1">
                    <a:lumMod val="50000"/>
                  </a:schemeClr>
                </a:solidFill>
              </a:rPr>
              <a:t>Parasuraman</a:t>
            </a:r>
            <a:r>
              <a:rPr lang="en-US" dirty="0" smtClean="0">
                <a:solidFill>
                  <a:schemeClr val="bg1">
                    <a:lumMod val="50000"/>
                  </a:schemeClr>
                </a:solidFill>
              </a:rPr>
              <a:t>, </a:t>
            </a:r>
            <a:r>
              <a:rPr lang="en-US" dirty="0" smtClean="0">
                <a:solidFill>
                  <a:schemeClr val="bg1">
                    <a:lumMod val="50000"/>
                  </a:schemeClr>
                </a:solidFill>
                <a:latin typeface="Trebuchet MS"/>
              </a:rPr>
              <a:t>“</a:t>
            </a:r>
            <a:r>
              <a:rPr lang="en-US" dirty="0" smtClean="0">
                <a:solidFill>
                  <a:schemeClr val="bg1">
                    <a:lumMod val="50000"/>
                  </a:schemeClr>
                </a:solidFill>
              </a:rPr>
              <a:t>The Nature and Determinants of Customer Expectations of Service,</a:t>
            </a:r>
            <a:r>
              <a:rPr lang="en-US" dirty="0" smtClean="0">
                <a:solidFill>
                  <a:schemeClr val="bg1">
                    <a:lumMod val="50000"/>
                  </a:schemeClr>
                </a:solidFill>
                <a:latin typeface="Trebuchet MS"/>
              </a:rPr>
              <a:t>”</a:t>
            </a:r>
            <a:r>
              <a:rPr lang="en-US" dirty="0" smtClean="0">
                <a:solidFill>
                  <a:schemeClr val="bg1">
                    <a:lumMod val="50000"/>
                  </a:schemeClr>
                </a:solidFill>
              </a:rPr>
              <a:t> </a:t>
            </a:r>
            <a:r>
              <a:rPr lang="en-US" i="1" dirty="0" smtClean="0">
                <a:solidFill>
                  <a:schemeClr val="bg1">
                    <a:lumMod val="50000"/>
                  </a:schemeClr>
                </a:solidFill>
              </a:rPr>
              <a:t>Journal of the Academy of Marketing Science</a:t>
            </a:r>
            <a:r>
              <a:rPr lang="en-US" dirty="0" smtClean="0">
                <a:solidFill>
                  <a:schemeClr val="bg1">
                    <a:lumMod val="50000"/>
                  </a:schemeClr>
                </a:solidFill>
              </a:rPr>
              <a:t> 21, no. 1 (1993): 1-12</a:t>
            </a:r>
            <a:endParaRPr lang="en-SG" dirty="0" smtClean="0">
              <a:solidFill>
                <a:schemeClr val="bg1">
                  <a:lumMod val="50000"/>
                </a:schemeClr>
              </a:solidFill>
              <a:latin typeface="Helvetica" pitchFamily="34" charset="0"/>
              <a:cs typeface="Helvetica" pitchFamily="34" charset="0"/>
            </a:endParaRPr>
          </a:p>
          <a:p>
            <a:pPr algn="l">
              <a:lnSpc>
                <a:spcPct val="100000"/>
              </a:lnSpc>
            </a:pPr>
            <a:endParaRPr lang="en-US" b="1" dirty="0">
              <a:solidFill>
                <a:schemeClr val="bg1">
                  <a:lumMod val="50000"/>
                </a:schemeClr>
              </a:solidFill>
              <a:latin typeface="Helvetica" pitchFamily="34" charset="0"/>
              <a:cs typeface="Helvetica" pitchFamily="34" charset="0"/>
            </a:endParaRP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Components of Customer </a:t>
            </a:r>
            <a:r>
              <a:rPr lang="en-US" smtClean="0"/>
              <a:t>Expectations</a:t>
            </a:r>
            <a:endParaRPr lang="en-US" dirty="0"/>
          </a:p>
        </p:txBody>
      </p:sp>
      <p:graphicFrame>
        <p:nvGraphicFramePr>
          <p:cNvPr id="7" name="Diagram 6"/>
          <p:cNvGraphicFramePr/>
          <p:nvPr/>
        </p:nvGraphicFramePr>
        <p:xfrm>
          <a:off x="836612" y="17526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Purchase Decision</a:t>
            </a:r>
            <a:endParaRPr lang="en-SG" dirty="0"/>
          </a:p>
        </p:txBody>
      </p:sp>
      <p:sp>
        <p:nvSpPr>
          <p:cNvPr id="3" name="Text Placeholder 2"/>
          <p:cNvSpPr>
            <a:spLocks noGrp="1"/>
          </p:cNvSpPr>
          <p:nvPr>
            <p:ph type="body" sz="quarter" idx="10"/>
          </p:nvPr>
        </p:nvSpPr>
        <p:spPr>
          <a:xfrm>
            <a:off x="303212" y="1752600"/>
            <a:ext cx="9372600" cy="4800600"/>
          </a:xfrm>
        </p:spPr>
        <p:txBody>
          <a:bodyPr/>
          <a:lstStyle/>
          <a:p>
            <a:r>
              <a:rPr lang="en-US" dirty="0" smtClean="0"/>
              <a:t>Purchase Decision: Possible alternatives are compared and evaluated, whereby the best option is selected</a:t>
            </a:r>
          </a:p>
          <a:p>
            <a:pPr lvl="1"/>
            <a:r>
              <a:rPr lang="en-US" dirty="0"/>
              <a:t>S</a:t>
            </a:r>
            <a:r>
              <a:rPr lang="en-US" dirty="0" smtClean="0"/>
              <a:t>imple if perceived risks are low and alternatives are clear</a:t>
            </a:r>
          </a:p>
          <a:p>
            <a:pPr lvl="1"/>
            <a:r>
              <a:rPr lang="en-US" dirty="0" smtClean="0"/>
              <a:t>Complex when trade-offs increase</a:t>
            </a:r>
          </a:p>
          <a:p>
            <a:r>
              <a:rPr lang="en-US" dirty="0" smtClean="0"/>
              <a:t>Trade-offs are often involved</a:t>
            </a:r>
          </a:p>
          <a:p>
            <a:r>
              <a:rPr lang="en-US" dirty="0" smtClean="0"/>
              <a:t>After making a decision, the consumer moves into the service encounter stage</a:t>
            </a:r>
          </a:p>
          <a:p>
            <a:endParaRPr lang="en-SG" dirty="0"/>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ChangeArrowheads="1"/>
          </p:cNvSpPr>
          <p:nvPr/>
        </p:nvSpPr>
        <p:spPr bwMode="auto">
          <a:xfrm>
            <a:off x="912812" y="2667000"/>
            <a:ext cx="8417401"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fontAlgn="base">
              <a:lnSpc>
                <a:spcPct val="110000"/>
              </a:lnSpc>
              <a:spcBef>
                <a:spcPct val="0"/>
              </a:spcBef>
              <a:buClrTx/>
              <a:buSzTx/>
              <a:buFontTx/>
              <a:buNone/>
            </a:pPr>
            <a:r>
              <a:rPr lang="en-US" sz="4400" b="1" dirty="0">
                <a:solidFill>
                  <a:srgbClr val="013C7D"/>
                </a:solidFill>
                <a:latin typeface="Helvetica" pitchFamily="34" charset="0"/>
                <a:cs typeface="Helvetica" pitchFamily="34" charset="0"/>
              </a:rPr>
              <a:t>Service Encounter Stage</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7" name="Rectangle 11"/>
          <p:cNvSpPr>
            <a:spLocks noGrp="1" noChangeArrowheads="1"/>
          </p:cNvSpPr>
          <p:nvPr>
            <p:ph type="title"/>
          </p:nvPr>
        </p:nvSpPr>
        <p:spPr/>
        <p:txBody>
          <a:bodyPr/>
          <a:lstStyle/>
          <a:p>
            <a:r>
              <a:rPr lang="en-US"/>
              <a:t>Service Encounter Stage - Overview</a:t>
            </a:r>
          </a:p>
        </p:txBody>
      </p:sp>
      <p:grpSp>
        <p:nvGrpSpPr>
          <p:cNvPr id="15" name="Group 17"/>
          <p:cNvGrpSpPr>
            <a:grpSpLocks/>
          </p:cNvGrpSpPr>
          <p:nvPr/>
        </p:nvGrpSpPr>
        <p:grpSpPr bwMode="auto">
          <a:xfrm>
            <a:off x="531813" y="1524000"/>
            <a:ext cx="8831263" cy="4495800"/>
            <a:chOff x="335" y="1152"/>
            <a:chExt cx="5563" cy="2832"/>
          </a:xfrm>
        </p:grpSpPr>
        <p:sp>
          <p:nvSpPr>
            <p:cNvPr id="16" name="Rectangle 2"/>
            <p:cNvSpPr>
              <a:spLocks noChangeArrowheads="1"/>
            </p:cNvSpPr>
            <p:nvPr/>
          </p:nvSpPr>
          <p:spPr bwMode="auto">
            <a:xfrm>
              <a:off x="335" y="1152"/>
              <a:ext cx="2164" cy="519"/>
            </a:xfrm>
            <a:prstGeom prst="rect">
              <a:avLst/>
            </a:prstGeom>
            <a:solidFill>
              <a:srgbClr val="00CCFF"/>
            </a:solidFill>
            <a:ln w="9525" algn="ctr">
              <a:noFill/>
              <a:miter lim="800000"/>
              <a:headEnd/>
              <a:tailEnd/>
            </a:ln>
            <a:effectLst/>
          </p:spPr>
          <p:txBody>
            <a:bodyPr wrap="none" anchor="ctr"/>
            <a:lstStyle/>
            <a:p>
              <a:endParaRPr lang="en-SG"/>
            </a:p>
          </p:txBody>
        </p:sp>
        <p:sp>
          <p:nvSpPr>
            <p:cNvPr id="17" name="Text Box 3"/>
            <p:cNvSpPr txBox="1">
              <a:spLocks noChangeArrowheads="1"/>
            </p:cNvSpPr>
            <p:nvPr/>
          </p:nvSpPr>
          <p:spPr bwMode="auto">
            <a:xfrm>
              <a:off x="490" y="1293"/>
              <a:ext cx="1854" cy="219"/>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Pre-purchase Stage</a:t>
              </a:r>
            </a:p>
          </p:txBody>
        </p:sp>
        <p:sp>
          <p:nvSpPr>
            <p:cNvPr id="18" name="Rectangle 4"/>
            <p:cNvSpPr>
              <a:spLocks noChangeArrowheads="1"/>
            </p:cNvSpPr>
            <p:nvPr/>
          </p:nvSpPr>
          <p:spPr bwMode="auto">
            <a:xfrm>
              <a:off x="335" y="2237"/>
              <a:ext cx="2164" cy="518"/>
            </a:xfrm>
            <a:prstGeom prst="rect">
              <a:avLst/>
            </a:prstGeom>
            <a:solidFill>
              <a:srgbClr val="FF99CC"/>
            </a:solidFill>
            <a:ln w="57150" algn="ctr">
              <a:noFill/>
              <a:miter lim="800000"/>
              <a:headEnd/>
              <a:tailEnd/>
            </a:ln>
            <a:effectLst/>
          </p:spPr>
          <p:txBody>
            <a:bodyPr wrap="none" anchor="ctr"/>
            <a:lstStyle/>
            <a:p>
              <a:endParaRPr lang="en-SG"/>
            </a:p>
          </p:txBody>
        </p:sp>
        <p:sp>
          <p:nvSpPr>
            <p:cNvPr id="19" name="Text Box 5"/>
            <p:cNvSpPr txBox="1">
              <a:spLocks noChangeArrowheads="1"/>
            </p:cNvSpPr>
            <p:nvPr/>
          </p:nvSpPr>
          <p:spPr bwMode="auto">
            <a:xfrm>
              <a:off x="479" y="2304"/>
              <a:ext cx="1854" cy="219"/>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Service Encounter Stage</a:t>
              </a:r>
            </a:p>
          </p:txBody>
        </p:sp>
        <p:sp>
          <p:nvSpPr>
            <p:cNvPr id="20" name="Rectangle 6"/>
            <p:cNvSpPr>
              <a:spLocks noChangeArrowheads="1"/>
            </p:cNvSpPr>
            <p:nvPr/>
          </p:nvSpPr>
          <p:spPr bwMode="auto">
            <a:xfrm>
              <a:off x="335" y="3321"/>
              <a:ext cx="2164" cy="519"/>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21" name="Text Box 7"/>
            <p:cNvSpPr txBox="1">
              <a:spLocks noChangeArrowheads="1"/>
            </p:cNvSpPr>
            <p:nvPr/>
          </p:nvSpPr>
          <p:spPr bwMode="auto">
            <a:xfrm>
              <a:off x="490" y="3463"/>
              <a:ext cx="1854" cy="218"/>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Post</a:t>
              </a:r>
              <a:r>
                <a:rPr lang="en-US" sz="2000" dirty="0" smtClean="0">
                  <a:solidFill>
                    <a:srgbClr val="000000"/>
                  </a:solidFill>
                  <a:latin typeface="Helvetica" pitchFamily="34" charset="0"/>
                  <a:cs typeface="Helvetica" pitchFamily="34" charset="0"/>
                </a:rPr>
                <a:t>-encounter </a:t>
              </a:r>
              <a:r>
                <a:rPr lang="en-US" sz="2000" dirty="0">
                  <a:solidFill>
                    <a:srgbClr val="000000"/>
                  </a:solidFill>
                  <a:latin typeface="Helvetica" pitchFamily="34" charset="0"/>
                  <a:cs typeface="Helvetica" pitchFamily="34" charset="0"/>
                </a:rPr>
                <a:t>Stage</a:t>
              </a:r>
            </a:p>
          </p:txBody>
        </p:sp>
        <p:sp>
          <p:nvSpPr>
            <p:cNvPr id="22" name="AutoShape 8"/>
            <p:cNvSpPr>
              <a:spLocks noChangeArrowheads="1"/>
            </p:cNvSpPr>
            <p:nvPr/>
          </p:nvSpPr>
          <p:spPr bwMode="auto">
            <a:xfrm>
              <a:off x="1211" y="1812"/>
              <a:ext cx="361" cy="33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3" name="Line 12"/>
            <p:cNvSpPr>
              <a:spLocks noChangeShapeType="1"/>
            </p:cNvSpPr>
            <p:nvPr/>
          </p:nvSpPr>
          <p:spPr bwMode="auto">
            <a:xfrm flipV="1">
              <a:off x="2499" y="1341"/>
              <a:ext cx="713" cy="896"/>
            </a:xfrm>
            <a:prstGeom prst="line">
              <a:avLst/>
            </a:prstGeom>
            <a:noFill/>
            <a:ln w="9525">
              <a:solidFill>
                <a:srgbClr val="0C0300"/>
              </a:solidFill>
              <a:round/>
              <a:headEnd/>
              <a:tailEnd/>
            </a:ln>
            <a:effectLst/>
          </p:spPr>
          <p:txBody>
            <a:bodyPr/>
            <a:lstStyle/>
            <a:p>
              <a:endParaRPr lang="en-SG"/>
            </a:p>
          </p:txBody>
        </p:sp>
        <p:sp>
          <p:nvSpPr>
            <p:cNvPr id="24" name="Line 13"/>
            <p:cNvSpPr>
              <a:spLocks noChangeShapeType="1"/>
            </p:cNvSpPr>
            <p:nvPr/>
          </p:nvSpPr>
          <p:spPr bwMode="auto">
            <a:xfrm>
              <a:off x="2499" y="2755"/>
              <a:ext cx="716" cy="1229"/>
            </a:xfrm>
            <a:prstGeom prst="line">
              <a:avLst/>
            </a:prstGeom>
            <a:noFill/>
            <a:ln w="9525">
              <a:solidFill>
                <a:srgbClr val="0C0300"/>
              </a:solidFill>
              <a:round/>
              <a:headEnd/>
              <a:tailEnd/>
            </a:ln>
            <a:effectLst/>
          </p:spPr>
          <p:txBody>
            <a:bodyPr/>
            <a:lstStyle/>
            <a:p>
              <a:endParaRPr lang="en-SG"/>
            </a:p>
          </p:txBody>
        </p:sp>
        <p:sp>
          <p:nvSpPr>
            <p:cNvPr id="25" name="Rectangle 14"/>
            <p:cNvSpPr>
              <a:spLocks noChangeArrowheads="1"/>
            </p:cNvSpPr>
            <p:nvPr/>
          </p:nvSpPr>
          <p:spPr bwMode="auto">
            <a:xfrm>
              <a:off x="3215" y="1344"/>
              <a:ext cx="2683" cy="2640"/>
            </a:xfrm>
            <a:prstGeom prst="rect">
              <a:avLst/>
            </a:prstGeom>
            <a:solidFill>
              <a:srgbClr val="FFC1E0">
                <a:alpha val="75999"/>
              </a:srgbClr>
            </a:solidFill>
            <a:ln w="9525">
              <a:noFill/>
              <a:miter lim="800000"/>
              <a:headEnd/>
              <a:tailEnd/>
            </a:ln>
            <a:effectLst/>
          </p:spPr>
          <p:txBody>
            <a:bodyPr lIns="92075" tIns="46038" rIns="92075" bIns="46038"/>
            <a:lstStyle/>
            <a:p>
              <a:pPr marL="346075" indent="-346075" algn="l" defTabSz="869950">
                <a:lnSpc>
                  <a:spcPct val="100000"/>
                </a:lnSpc>
                <a:spcBef>
                  <a:spcPct val="80000"/>
                </a:spcBef>
                <a:buClr>
                  <a:srgbClr val="FF6600"/>
                </a:buClr>
                <a:buFont typeface="Arial" pitchFamily="34" charset="0"/>
                <a:buChar char="●"/>
                <a:tabLst>
                  <a:tab pos="1582738" algn="l"/>
                </a:tabLst>
              </a:pPr>
              <a:r>
                <a:rPr lang="en-US" sz="1800" dirty="0" smtClean="0">
                  <a:latin typeface="Helvetica" pitchFamily="34" charset="0"/>
                  <a:cs typeface="Helvetica" pitchFamily="34" charset="0"/>
                </a:rPr>
                <a:t>Service </a:t>
              </a:r>
              <a:r>
                <a:rPr lang="en-US" sz="1800" dirty="0">
                  <a:latin typeface="Helvetica" pitchFamily="34" charset="0"/>
                  <a:cs typeface="Helvetica" pitchFamily="34" charset="0"/>
                </a:rPr>
                <a:t>encounters range from high- to low-contact</a:t>
              </a:r>
            </a:p>
            <a:p>
              <a:pPr marL="346075" indent="-346075" algn="l" defTabSz="869950">
                <a:lnSpc>
                  <a:spcPct val="100000"/>
                </a:lnSpc>
                <a:spcBef>
                  <a:spcPct val="80000"/>
                </a:spcBef>
                <a:buClr>
                  <a:srgbClr val="FF6600"/>
                </a:buClr>
                <a:buFont typeface="Arial" pitchFamily="34" charset="0"/>
                <a:buChar char="●"/>
                <a:tabLst>
                  <a:tab pos="1582738" algn="l"/>
                </a:tabLst>
              </a:pPr>
              <a:r>
                <a:rPr lang="en-US" sz="1800" dirty="0">
                  <a:latin typeface="Helvetica" pitchFamily="34" charset="0"/>
                  <a:cs typeface="Helvetica" pitchFamily="34" charset="0"/>
                </a:rPr>
                <a:t>Understanding the </a:t>
              </a:r>
              <a:r>
                <a:rPr lang="en-US" sz="1800" dirty="0" err="1">
                  <a:latin typeface="Helvetica" pitchFamily="34" charset="0"/>
                  <a:cs typeface="Helvetica" pitchFamily="34" charset="0"/>
                </a:rPr>
                <a:t>servuction</a:t>
              </a:r>
              <a:r>
                <a:rPr lang="en-US" sz="1800" dirty="0">
                  <a:latin typeface="Helvetica" pitchFamily="34" charset="0"/>
                  <a:cs typeface="Helvetica" pitchFamily="34" charset="0"/>
                </a:rPr>
                <a:t> system</a:t>
              </a:r>
            </a:p>
            <a:p>
              <a:pPr marL="346075" indent="-346075" algn="l" defTabSz="869950">
                <a:lnSpc>
                  <a:spcPct val="100000"/>
                </a:lnSpc>
                <a:spcBef>
                  <a:spcPct val="80000"/>
                </a:spcBef>
                <a:buClr>
                  <a:srgbClr val="FF6600"/>
                </a:buClr>
                <a:buFont typeface="Arial" pitchFamily="34" charset="0"/>
                <a:buChar char="●"/>
                <a:tabLst>
                  <a:tab pos="1582738" algn="l"/>
                </a:tabLst>
              </a:pPr>
              <a:r>
                <a:rPr lang="en-US" sz="1800" dirty="0">
                  <a:latin typeface="Helvetica" pitchFamily="34" charset="0"/>
                  <a:cs typeface="Helvetica" pitchFamily="34" charset="0"/>
                </a:rPr>
                <a:t>Theater as a metaphor for service delivery: An integrative perspective</a:t>
              </a:r>
            </a:p>
            <a:p>
              <a:pPr marL="741363" lvl="1" indent="-280988" algn="l" defTabSz="869950">
                <a:lnSpc>
                  <a:spcPct val="100000"/>
                </a:lnSpc>
                <a:spcBef>
                  <a:spcPct val="80000"/>
                </a:spcBef>
                <a:buSzPct val="100000"/>
                <a:buFont typeface="Wingdings" pitchFamily="2" charset="2"/>
                <a:buChar char="è"/>
                <a:tabLst>
                  <a:tab pos="1582738" algn="l"/>
                </a:tabLst>
              </a:pPr>
              <a:r>
                <a:rPr lang="en-US" sz="1800" dirty="0">
                  <a:latin typeface="Helvetica" pitchFamily="34" charset="0"/>
                  <a:cs typeface="Helvetica" pitchFamily="34" charset="0"/>
                </a:rPr>
                <a:t>Service facilities</a:t>
              </a:r>
            </a:p>
            <a:p>
              <a:pPr marL="741363" lvl="1" indent="-280988" algn="l" defTabSz="869950">
                <a:lnSpc>
                  <a:spcPct val="100000"/>
                </a:lnSpc>
                <a:spcBef>
                  <a:spcPct val="80000"/>
                </a:spcBef>
                <a:buSzPct val="100000"/>
                <a:buFont typeface="Wingdings" pitchFamily="2" charset="2"/>
                <a:buChar char="è"/>
                <a:tabLst>
                  <a:tab pos="1582738" algn="l"/>
                </a:tabLst>
              </a:pPr>
              <a:r>
                <a:rPr lang="en-US" sz="1800" dirty="0">
                  <a:latin typeface="Helvetica" pitchFamily="34" charset="0"/>
                  <a:cs typeface="Helvetica" pitchFamily="34" charset="0"/>
                </a:rPr>
                <a:t>Personnel</a:t>
              </a:r>
            </a:p>
            <a:p>
              <a:pPr marL="741363" lvl="1" indent="-280988" algn="l" defTabSz="869950">
                <a:lnSpc>
                  <a:spcPct val="100000"/>
                </a:lnSpc>
                <a:spcBef>
                  <a:spcPct val="80000"/>
                </a:spcBef>
                <a:buSzPct val="100000"/>
                <a:buFont typeface="Wingdings" pitchFamily="2" charset="2"/>
                <a:buChar char="è"/>
                <a:tabLst>
                  <a:tab pos="1582738" algn="l"/>
                </a:tabLst>
              </a:pPr>
              <a:r>
                <a:rPr lang="en-US" sz="1800" dirty="0">
                  <a:latin typeface="Helvetica" pitchFamily="34" charset="0"/>
                  <a:cs typeface="Helvetica" pitchFamily="34" charset="0"/>
                </a:rPr>
                <a:t>Role and script theories</a:t>
              </a:r>
            </a:p>
          </p:txBody>
        </p:sp>
      </p:grpSp>
      <p:sp>
        <p:nvSpPr>
          <p:cNvPr id="26" name="AutoShape 8"/>
          <p:cNvSpPr>
            <a:spLocks noChangeArrowheads="1"/>
          </p:cNvSpPr>
          <p:nvPr/>
        </p:nvSpPr>
        <p:spPr bwMode="auto">
          <a:xfrm>
            <a:off x="1903412" y="4267200"/>
            <a:ext cx="573087" cy="523875"/>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Encounter Stage</a:t>
            </a:r>
            <a:endParaRPr lang="en-SG" dirty="0"/>
          </a:p>
        </p:txBody>
      </p:sp>
      <p:sp>
        <p:nvSpPr>
          <p:cNvPr id="3" name="Text Placeholder 2"/>
          <p:cNvSpPr>
            <a:spLocks noGrp="1"/>
          </p:cNvSpPr>
          <p:nvPr>
            <p:ph type="body" sz="quarter" idx="10"/>
          </p:nvPr>
        </p:nvSpPr>
        <p:spPr/>
        <p:txBody>
          <a:bodyPr/>
          <a:lstStyle/>
          <a:p>
            <a:r>
              <a:rPr lang="en-US" dirty="0" smtClean="0"/>
              <a:t>Service encounter – a period of time during which a customer interacts directly with the service provider</a:t>
            </a:r>
            <a:endParaRPr lang="en-SG" dirty="0" smtClean="0"/>
          </a:p>
          <a:p>
            <a:pPr lvl="1">
              <a:spcBef>
                <a:spcPts val="1200"/>
              </a:spcBef>
            </a:pPr>
            <a:r>
              <a:rPr lang="en-US" dirty="0" smtClean="0"/>
              <a:t>Might be brief or extend over a period of time (e.g.</a:t>
            </a:r>
            <a:r>
              <a:rPr dirty="0" smtClean="0"/>
              <a:t>,</a:t>
            </a:r>
            <a:r>
              <a:rPr lang="en-US" dirty="0" smtClean="0"/>
              <a:t> a phone call or visit to the hospital)</a:t>
            </a:r>
          </a:p>
          <a:p>
            <a:r>
              <a:rPr lang="en-US" dirty="0"/>
              <a:t>M</a:t>
            </a:r>
            <a:r>
              <a:rPr lang="en-US" dirty="0" smtClean="0"/>
              <a:t>odels and frameworks:</a:t>
            </a:r>
          </a:p>
          <a:p>
            <a:pPr lvl="1">
              <a:spcBef>
                <a:spcPts val="1200"/>
              </a:spcBef>
              <a:buFont typeface="+mj-lt"/>
              <a:buAutoNum type="arabicPeriod"/>
            </a:pPr>
            <a:r>
              <a:rPr lang="en-US" dirty="0" smtClean="0"/>
              <a:t>“Moments of Truth” – importance of managing </a:t>
            </a:r>
            <a:r>
              <a:rPr lang="en-US" dirty="0" err="1" smtClean="0"/>
              <a:t>touchpoints</a:t>
            </a:r>
            <a:endParaRPr lang="en-US" dirty="0" smtClean="0"/>
          </a:p>
          <a:p>
            <a:pPr lvl="1">
              <a:spcBef>
                <a:spcPts val="1200"/>
              </a:spcBef>
              <a:buFont typeface="+mj-lt"/>
              <a:buAutoNum type="arabicPeriod"/>
            </a:pPr>
            <a:r>
              <a:rPr lang="en-US" dirty="0" smtClean="0"/>
              <a:t>High/low contact model – extent and nature of contact points</a:t>
            </a:r>
          </a:p>
          <a:p>
            <a:pPr lvl="1">
              <a:spcBef>
                <a:spcPts val="1200"/>
              </a:spcBef>
              <a:buFont typeface="+mj-lt"/>
              <a:buAutoNum type="arabicPeriod"/>
            </a:pPr>
            <a:r>
              <a:rPr lang="en-US" dirty="0" err="1" smtClean="0"/>
              <a:t>Servuction</a:t>
            </a:r>
            <a:r>
              <a:rPr lang="en-US" dirty="0" smtClean="0"/>
              <a:t> model – variations of interactions</a:t>
            </a:r>
          </a:p>
          <a:p>
            <a:pPr lvl="1">
              <a:spcBef>
                <a:spcPts val="1200"/>
              </a:spcBef>
              <a:buFont typeface="+mj-lt"/>
              <a:buAutoNum type="arabicPeriod"/>
            </a:pPr>
            <a:r>
              <a:rPr lang="en-US" dirty="0" smtClean="0"/>
              <a:t>Theater metaphor – “staging” service performances</a:t>
            </a:r>
          </a:p>
          <a:p>
            <a:pPr lvl="1">
              <a:spcBef>
                <a:spcPts val="1200"/>
              </a:spcBef>
              <a:buFont typeface="+mj-lt"/>
              <a:buAutoNum type="arabicPeriod"/>
            </a:pPr>
            <a:endParaRPr lang="en-US" dirty="0" smtClean="0"/>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of Truth</a:t>
            </a:r>
            <a:endParaRPr lang="en-SG" dirty="0"/>
          </a:p>
        </p:txBody>
      </p:sp>
      <p:sp>
        <p:nvSpPr>
          <p:cNvPr id="4" name="Rounded Rectangle 3"/>
          <p:cNvSpPr/>
          <p:nvPr/>
        </p:nvSpPr>
        <p:spPr bwMode="auto">
          <a:xfrm>
            <a:off x="760412" y="1905000"/>
            <a:ext cx="8229600" cy="3581400"/>
          </a:xfrm>
          <a:prstGeom prst="round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40000"/>
              </a:lnSpc>
              <a:spcBef>
                <a:spcPct val="0"/>
              </a:spcBef>
              <a:spcAft>
                <a:spcPct val="0"/>
              </a:spcAft>
              <a:buClrTx/>
              <a:buSzTx/>
              <a:buFontTx/>
              <a:buNone/>
              <a:tabLst/>
            </a:pPr>
            <a:endParaRPr kumimoji="0" lang="en-SG" sz="12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1141412" y="2133600"/>
            <a:ext cx="7543800" cy="3108543"/>
          </a:xfrm>
          <a:prstGeom prst="rect">
            <a:avLst/>
          </a:prstGeom>
          <a:noFill/>
        </p:spPr>
        <p:txBody>
          <a:bodyPr wrap="square" rtlCol="0">
            <a:spAutoFit/>
          </a:bodyPr>
          <a:lstStyle/>
          <a:p>
            <a:r>
              <a:rPr lang="en-US" sz="2000" dirty="0" smtClean="0">
                <a:latin typeface="Helvetica" pitchFamily="34" charset="0"/>
                <a:cs typeface="Helvetica" pitchFamily="34" charset="0"/>
              </a:rPr>
              <a:t>“[W]e could say that the perceived quality is realized at the moment of truth, when the service provider and the service customer confront one another in the arena. At that moment they are very much on their own… It is the skill, the motivation, and the tools employed by the firm’s representative and the expectations and behavior of the client which together will create the service delivery process.”</a:t>
            </a:r>
            <a:endParaRPr lang="en-SG" sz="2000" dirty="0">
              <a:latin typeface="Helvetica" pitchFamily="34" charset="0"/>
              <a:cs typeface="Helvetica" pitchFamily="34" charset="0"/>
            </a:endParaRPr>
          </a:p>
        </p:txBody>
      </p:sp>
      <p:sp>
        <p:nvSpPr>
          <p:cNvPr id="6" name="TextBox 5"/>
          <p:cNvSpPr txBox="1"/>
          <p:nvPr/>
        </p:nvSpPr>
        <p:spPr>
          <a:xfrm>
            <a:off x="5027612" y="5638800"/>
            <a:ext cx="4191000" cy="435760"/>
          </a:xfrm>
          <a:prstGeom prst="rect">
            <a:avLst/>
          </a:prstGeom>
          <a:noFill/>
        </p:spPr>
        <p:txBody>
          <a:bodyPr wrap="square" rtlCol="0">
            <a:spAutoFit/>
          </a:bodyPr>
          <a:lstStyle/>
          <a:p>
            <a:r>
              <a:rPr lang="en-US" sz="1800" b="1" dirty="0" smtClean="0">
                <a:latin typeface="Helvetica" pitchFamily="34" charset="0"/>
                <a:cs typeface="Helvetica" pitchFamily="34" charset="0"/>
              </a:rPr>
              <a:t>Richard </a:t>
            </a:r>
            <a:r>
              <a:rPr lang="en-US" sz="1800" b="1" dirty="0" err="1" smtClean="0">
                <a:latin typeface="Helvetica" pitchFamily="34" charset="0"/>
                <a:cs typeface="Helvetica" pitchFamily="34" charset="0"/>
              </a:rPr>
              <a:t>Normann</a:t>
            </a:r>
            <a:endParaRPr lang="en-SG" sz="1800" b="1" dirty="0">
              <a:latin typeface="Helvetica" pitchFamily="34" charset="0"/>
              <a:cs typeface="Helvetica" pitchFamily="34" charset="0"/>
            </a:endParaRPr>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027612" y="1676400"/>
            <a:ext cx="4495800" cy="47244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p:txBody>
      </p:sp>
      <p:sp>
        <p:nvSpPr>
          <p:cNvPr id="56322" name="Rectangle 2"/>
          <p:cNvSpPr>
            <a:spLocks noGrp="1" noChangeArrowheads="1"/>
          </p:cNvSpPr>
          <p:nvPr>
            <p:ph type="title"/>
          </p:nvPr>
        </p:nvSpPr>
        <p:spPr/>
        <p:txBody>
          <a:bodyPr/>
          <a:lstStyle/>
          <a:p>
            <a:r>
              <a:rPr lang="en-US"/>
              <a:t>Overview Of Chapter 2</a:t>
            </a:r>
          </a:p>
        </p:txBody>
      </p:sp>
      <p:grpSp>
        <p:nvGrpSpPr>
          <p:cNvPr id="5" name="Group 4"/>
          <p:cNvGrpSpPr/>
          <p:nvPr/>
        </p:nvGrpSpPr>
        <p:grpSpPr>
          <a:xfrm>
            <a:off x="5256212" y="1905000"/>
            <a:ext cx="4038600" cy="4191000"/>
            <a:chOff x="455613" y="1524000"/>
            <a:chExt cx="3505200" cy="4343400"/>
          </a:xfrm>
        </p:grpSpPr>
        <p:sp>
          <p:nvSpPr>
            <p:cNvPr id="6" name="Rectangle 2"/>
            <p:cNvSpPr>
              <a:spLocks noChangeArrowheads="1"/>
            </p:cNvSpPr>
            <p:nvPr/>
          </p:nvSpPr>
          <p:spPr bwMode="auto">
            <a:xfrm>
              <a:off x="455613" y="1524000"/>
              <a:ext cx="3505200" cy="838200"/>
            </a:xfrm>
            <a:prstGeom prst="rect">
              <a:avLst/>
            </a:prstGeom>
            <a:solidFill>
              <a:srgbClr val="00CCFF"/>
            </a:solidFill>
            <a:ln w="57150" algn="ctr">
              <a:noFill/>
              <a:miter lim="800000"/>
              <a:headEnd/>
              <a:tailEnd/>
            </a:ln>
            <a:effectLst/>
          </p:spPr>
          <p:txBody>
            <a:bodyPr wrap="none" anchor="ctr"/>
            <a:lstStyle/>
            <a:p>
              <a:endParaRPr lang="en-SG"/>
            </a:p>
          </p:txBody>
        </p:sp>
        <p:sp>
          <p:nvSpPr>
            <p:cNvPr id="7" name="Text Box 3"/>
            <p:cNvSpPr txBox="1">
              <a:spLocks noChangeArrowheads="1"/>
            </p:cNvSpPr>
            <p:nvPr/>
          </p:nvSpPr>
          <p:spPr bwMode="auto">
            <a:xfrm>
              <a:off x="760413" y="1724372"/>
              <a:ext cx="2970212"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Pre-purchase Stage</a:t>
              </a:r>
            </a:p>
          </p:txBody>
        </p:sp>
        <p:sp>
          <p:nvSpPr>
            <p:cNvPr id="8"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a:effectLst/>
          </p:spPr>
          <p:txBody>
            <a:bodyPr wrap="none" anchor="ctr"/>
            <a:lstStyle/>
            <a:p>
              <a:endParaRPr lang="en-SG"/>
            </a:p>
          </p:txBody>
        </p:sp>
        <p:sp>
          <p:nvSpPr>
            <p:cNvPr id="9" name="Text Box 5"/>
            <p:cNvSpPr txBox="1">
              <a:spLocks noChangeArrowheads="1"/>
            </p:cNvSpPr>
            <p:nvPr/>
          </p:nvSpPr>
          <p:spPr bwMode="auto">
            <a:xfrm>
              <a:off x="742950" y="3498273"/>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Service Encounter Stage</a:t>
              </a:r>
            </a:p>
          </p:txBody>
        </p:sp>
        <p:sp>
          <p:nvSpPr>
            <p:cNvPr id="10" name="Rectangle 6"/>
            <p:cNvSpPr>
              <a:spLocks noChangeArrowheads="1"/>
            </p:cNvSpPr>
            <p:nvPr/>
          </p:nvSpPr>
          <p:spPr bwMode="auto">
            <a:xfrm>
              <a:off x="455613" y="5029200"/>
              <a:ext cx="3505200" cy="8382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11" name="Text Box 7"/>
            <p:cNvSpPr txBox="1">
              <a:spLocks noChangeArrowheads="1"/>
            </p:cNvSpPr>
            <p:nvPr/>
          </p:nvSpPr>
          <p:spPr bwMode="auto">
            <a:xfrm>
              <a:off x="742950" y="5257800"/>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smtClean="0">
                  <a:latin typeface="Helvetica" pitchFamily="34" charset="0"/>
                  <a:cs typeface="Helvetica" pitchFamily="34" charset="0"/>
                </a:rPr>
                <a:t>Post-encounter </a:t>
              </a:r>
              <a:r>
                <a:rPr lang="en-US" sz="2000" b="1" dirty="0">
                  <a:latin typeface="Helvetica" pitchFamily="34" charset="0"/>
                  <a:cs typeface="Helvetica" pitchFamily="34" charset="0"/>
                </a:rPr>
                <a:t>Stage</a:t>
              </a:r>
            </a:p>
          </p:txBody>
        </p:sp>
        <p:sp>
          <p:nvSpPr>
            <p:cNvPr id="12"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13"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grpSp>
      <p:sp>
        <p:nvSpPr>
          <p:cNvPr id="14" name="Rectangle 12"/>
          <p:cNvSpPr>
            <a:spLocks noChangeArrowheads="1"/>
          </p:cNvSpPr>
          <p:nvPr/>
        </p:nvSpPr>
        <p:spPr bwMode="auto">
          <a:xfrm>
            <a:off x="74612" y="1600200"/>
            <a:ext cx="4876800"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algn="r" fontAlgn="base">
              <a:lnSpc>
                <a:spcPct val="110000"/>
              </a:lnSpc>
              <a:spcBef>
                <a:spcPct val="0"/>
              </a:spcBef>
              <a:buClrTx/>
              <a:buSzTx/>
              <a:buFontTx/>
              <a:buNone/>
            </a:pPr>
            <a:r>
              <a:rPr lang="en-US" sz="2400" b="1" dirty="0">
                <a:solidFill>
                  <a:srgbClr val="013C7D"/>
                </a:solidFill>
                <a:latin typeface="Helvetica" pitchFamily="34" charset="0"/>
                <a:cs typeface="Helvetica" pitchFamily="34" charset="0"/>
              </a:rPr>
              <a:t>Customer Decision Making:</a:t>
            </a:r>
            <a:br>
              <a:rPr lang="en-US" sz="2400" b="1" dirty="0">
                <a:solidFill>
                  <a:srgbClr val="013C7D"/>
                </a:solidFill>
                <a:latin typeface="Helvetica" pitchFamily="34" charset="0"/>
                <a:cs typeface="Helvetica" pitchFamily="34" charset="0"/>
              </a:rPr>
            </a:br>
            <a:r>
              <a:rPr lang="en-US" sz="2400" b="1" dirty="0" smtClean="0">
                <a:solidFill>
                  <a:srgbClr val="013C7D"/>
                </a:solidFill>
                <a:latin typeface="Helvetica" pitchFamily="34" charset="0"/>
                <a:cs typeface="Helvetica" pitchFamily="34" charset="0"/>
              </a:rPr>
              <a:t>The Three-Stage Model of </a:t>
            </a:r>
            <a:r>
              <a:rPr lang="en-US" sz="2400" b="1" dirty="0">
                <a:solidFill>
                  <a:srgbClr val="013C7D"/>
                </a:solidFill>
                <a:latin typeface="Helvetica" pitchFamily="34" charset="0"/>
                <a:cs typeface="Helvetica" pitchFamily="34" charset="0"/>
              </a:rPr>
              <a:t>Service Consumption</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Service Encounters Range from </a:t>
            </a:r>
            <a:br>
              <a:rPr lang="en-US" dirty="0"/>
            </a:br>
            <a:r>
              <a:rPr lang="en-US" dirty="0"/>
              <a:t>High-Contact to Low-Contact </a:t>
            </a:r>
            <a:endParaRPr lang="en-US" sz="2000" b="0" dirty="0"/>
          </a:p>
        </p:txBody>
      </p:sp>
      <p:grpSp>
        <p:nvGrpSpPr>
          <p:cNvPr id="5" name="Group 7"/>
          <p:cNvGrpSpPr>
            <a:grpSpLocks/>
          </p:cNvGrpSpPr>
          <p:nvPr/>
        </p:nvGrpSpPr>
        <p:grpSpPr bwMode="auto">
          <a:xfrm>
            <a:off x="836612" y="1828800"/>
            <a:ext cx="8458200" cy="4038600"/>
            <a:chOff x="239" y="891"/>
            <a:chExt cx="5808" cy="2901"/>
          </a:xfrm>
        </p:grpSpPr>
        <p:pic>
          <p:nvPicPr>
            <p:cNvPr id="6" name="Picture 5" descr="PPT32"/>
            <p:cNvPicPr>
              <a:picLocks noChangeAspect="1" noChangeArrowheads="1"/>
            </p:cNvPicPr>
            <p:nvPr/>
          </p:nvPicPr>
          <p:blipFill>
            <a:blip r:embed="rId3" cstate="print"/>
            <a:srcRect/>
            <a:stretch>
              <a:fillRect/>
            </a:stretch>
          </p:blipFill>
          <p:spPr bwMode="auto">
            <a:xfrm>
              <a:off x="239" y="891"/>
              <a:ext cx="5808" cy="2901"/>
            </a:xfrm>
            <a:prstGeom prst="rect">
              <a:avLst/>
            </a:prstGeom>
            <a:noFill/>
            <a:ln w="12700">
              <a:noFill/>
              <a:miter lim="800000"/>
              <a:headEnd/>
              <a:tailEnd/>
            </a:ln>
            <a:effectLst/>
          </p:spPr>
        </p:pic>
        <p:sp>
          <p:nvSpPr>
            <p:cNvPr id="7" name="Rectangle 6"/>
            <p:cNvSpPr>
              <a:spLocks noChangeArrowheads="1"/>
            </p:cNvSpPr>
            <p:nvPr/>
          </p:nvSpPr>
          <p:spPr bwMode="auto">
            <a:xfrm>
              <a:off x="4223" y="3408"/>
              <a:ext cx="1632" cy="336"/>
            </a:xfrm>
            <a:prstGeom prst="rect">
              <a:avLst/>
            </a:prstGeom>
            <a:solidFill>
              <a:schemeClr val="bg1"/>
            </a:solidFill>
            <a:ln w="12700">
              <a:noFill/>
              <a:miter lim="800000"/>
              <a:headEnd/>
              <a:tailEnd/>
            </a:ln>
            <a:effectLst/>
          </p:spPr>
          <p:txBody>
            <a:bodyPr wrap="none" anchor="ctr"/>
            <a:lstStyle/>
            <a:p>
              <a:endParaRPr lang="en-SG"/>
            </a:p>
          </p:txBody>
        </p:sp>
      </p:gr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Distinctions between High-Contact and Low-Contact Services</a:t>
            </a:r>
          </a:p>
        </p:txBody>
      </p:sp>
      <p:sp>
        <p:nvSpPr>
          <p:cNvPr id="92163" name="Rectangle 3"/>
          <p:cNvSpPr>
            <a:spLocks noGrp="1" noChangeArrowheads="1"/>
          </p:cNvSpPr>
          <p:nvPr>
            <p:ph type="body" sz="quarter" idx="10"/>
          </p:nvPr>
        </p:nvSpPr>
        <p:spPr>
          <a:xfrm>
            <a:off x="303212" y="1981200"/>
            <a:ext cx="9372600" cy="4800600"/>
          </a:xfrm>
          <a:prstGeom prst="rect">
            <a:avLst/>
          </a:prstGeom>
        </p:spPr>
        <p:txBody>
          <a:bodyPr numCol="2"/>
          <a:lstStyle/>
          <a:p>
            <a:r>
              <a:rPr lang="en-US" dirty="0"/>
              <a:t>High-Contact Services</a:t>
            </a:r>
          </a:p>
          <a:p>
            <a:pPr lvl="1">
              <a:spcBef>
                <a:spcPts val="600"/>
              </a:spcBef>
            </a:pPr>
            <a:r>
              <a:rPr lang="en-US" dirty="0"/>
              <a:t>Customers visit service facility and remain throughout service delivery</a:t>
            </a:r>
          </a:p>
          <a:p>
            <a:pPr lvl="1">
              <a:spcBef>
                <a:spcPts val="600"/>
              </a:spcBef>
            </a:pPr>
            <a:r>
              <a:rPr lang="en-US" dirty="0"/>
              <a:t>Active </a:t>
            </a:r>
            <a:r>
              <a:rPr lang="en-US" dirty="0" smtClean="0"/>
              <a:t>contact</a:t>
            </a:r>
            <a:endParaRPr lang="en-US" dirty="0"/>
          </a:p>
          <a:p>
            <a:pPr lvl="1">
              <a:spcBef>
                <a:spcPts val="600"/>
              </a:spcBef>
            </a:pPr>
            <a:r>
              <a:rPr lang="en-US" dirty="0"/>
              <a:t>Includes most people-processing </a:t>
            </a:r>
            <a:r>
              <a:rPr lang="en-US" dirty="0" smtClean="0"/>
              <a:t>services</a:t>
            </a:r>
          </a:p>
          <a:p>
            <a:pPr>
              <a:spcBef>
                <a:spcPts val="1800"/>
              </a:spcBef>
            </a:pPr>
            <a:endParaRPr lang="en-US" dirty="0" smtClean="0"/>
          </a:p>
          <a:p>
            <a:pPr>
              <a:spcBef>
                <a:spcPts val="1800"/>
              </a:spcBef>
            </a:pPr>
            <a:endParaRPr lang="en-US" dirty="0" smtClean="0"/>
          </a:p>
          <a:p>
            <a:pPr>
              <a:spcBef>
                <a:spcPts val="1800"/>
              </a:spcBef>
            </a:pPr>
            <a:endParaRPr lang="en-US" dirty="0"/>
          </a:p>
          <a:p>
            <a:pPr>
              <a:spcBef>
                <a:spcPts val="1800"/>
              </a:spcBef>
            </a:pPr>
            <a:r>
              <a:rPr lang="en-US" dirty="0" smtClean="0"/>
              <a:t>Low-Contact Services</a:t>
            </a:r>
          </a:p>
          <a:p>
            <a:pPr lvl="1">
              <a:spcBef>
                <a:spcPts val="600"/>
              </a:spcBef>
            </a:pPr>
            <a:r>
              <a:rPr lang="en-US" dirty="0" smtClean="0"/>
              <a:t>Little </a:t>
            </a:r>
            <a:r>
              <a:rPr lang="en-US" dirty="0"/>
              <a:t>or no physical </a:t>
            </a:r>
            <a:r>
              <a:rPr lang="en-US" dirty="0" smtClean="0"/>
              <a:t>contact</a:t>
            </a:r>
            <a:endParaRPr lang="en-US" dirty="0"/>
          </a:p>
          <a:p>
            <a:pPr lvl="1">
              <a:spcBef>
                <a:spcPts val="600"/>
              </a:spcBef>
            </a:pPr>
            <a:r>
              <a:rPr lang="en-US" dirty="0"/>
              <a:t>Contact usually at arm’s length through electronic or physical distribution channels</a:t>
            </a:r>
            <a:endParaRPr lang="en-US" dirty="0" smtClean="0"/>
          </a:p>
          <a:p>
            <a:pPr lvl="1">
              <a:spcBef>
                <a:spcPts val="600"/>
              </a:spcBef>
            </a:pPr>
            <a:r>
              <a:rPr lang="en-US" dirty="0" smtClean="0"/>
              <a:t>Facilitated by new technologies</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smtClean="0"/>
              <a:t>The </a:t>
            </a:r>
            <a:r>
              <a:rPr lang="en-US" dirty="0" err="1" smtClean="0"/>
              <a:t>Servuction</a:t>
            </a:r>
            <a:r>
              <a:rPr lang="en-US" dirty="0" smtClean="0"/>
              <a:t> System </a:t>
            </a:r>
            <a:endParaRPr lang="en-US" sz="1800" b="0" dirty="0" smtClean="0"/>
          </a:p>
        </p:txBody>
      </p:sp>
      <p:grpSp>
        <p:nvGrpSpPr>
          <p:cNvPr id="2" name="Group 3"/>
          <p:cNvGrpSpPr>
            <a:grpSpLocks/>
          </p:cNvGrpSpPr>
          <p:nvPr/>
        </p:nvGrpSpPr>
        <p:grpSpPr bwMode="auto">
          <a:xfrm>
            <a:off x="836612" y="1981200"/>
            <a:ext cx="8382001" cy="3657600"/>
            <a:chOff x="287" y="1056"/>
            <a:chExt cx="5664" cy="2688"/>
          </a:xfrm>
        </p:grpSpPr>
        <p:pic>
          <p:nvPicPr>
            <p:cNvPr id="123908" name="Picture 4" descr="PPT36"/>
            <p:cNvPicPr>
              <a:picLocks noChangeAspect="1" noChangeArrowheads="1"/>
            </p:cNvPicPr>
            <p:nvPr/>
          </p:nvPicPr>
          <p:blipFill>
            <a:blip r:embed="rId3" cstate="print"/>
            <a:srcRect/>
            <a:stretch>
              <a:fillRect/>
            </a:stretch>
          </p:blipFill>
          <p:spPr bwMode="auto">
            <a:xfrm>
              <a:off x="335" y="1056"/>
              <a:ext cx="5616" cy="2662"/>
            </a:xfrm>
            <a:prstGeom prst="rect">
              <a:avLst/>
            </a:prstGeom>
            <a:noFill/>
            <a:ln w="12700">
              <a:noFill/>
              <a:miter lim="800000"/>
              <a:headEnd/>
              <a:tailEnd/>
            </a:ln>
            <a:effectLst/>
          </p:spPr>
        </p:pic>
        <p:sp>
          <p:nvSpPr>
            <p:cNvPr id="123909" name="Rectangle 5"/>
            <p:cNvSpPr>
              <a:spLocks noChangeArrowheads="1"/>
            </p:cNvSpPr>
            <p:nvPr/>
          </p:nvSpPr>
          <p:spPr bwMode="auto">
            <a:xfrm>
              <a:off x="287" y="3504"/>
              <a:ext cx="1152" cy="240"/>
            </a:xfrm>
            <a:prstGeom prst="rect">
              <a:avLst/>
            </a:prstGeom>
            <a:solidFill>
              <a:schemeClr val="bg1"/>
            </a:solidFill>
            <a:ln w="12700">
              <a:noFill/>
              <a:miter lim="800000"/>
              <a:headEnd/>
              <a:tailEnd/>
            </a:ln>
            <a:effectLst/>
          </p:spPr>
          <p:txBody>
            <a:bodyPr wrap="none" anchor="ctr"/>
            <a:lstStyle/>
            <a:p>
              <a:endParaRPr lang="en-SG"/>
            </a:p>
          </p:txBody>
        </p:sp>
      </p:grpSp>
      <p:sp>
        <p:nvSpPr>
          <p:cNvPr id="7" name="Text Box 12"/>
          <p:cNvSpPr txBox="1">
            <a:spLocks noChangeArrowheads="1"/>
          </p:cNvSpPr>
          <p:nvPr/>
        </p:nvSpPr>
        <p:spPr bwMode="auto">
          <a:xfrm>
            <a:off x="75600" y="6249600"/>
            <a:ext cx="9448800" cy="276999"/>
          </a:xfrm>
          <a:prstGeom prst="rect">
            <a:avLst/>
          </a:prstGeom>
          <a:noFill/>
          <a:ln w="9525" algn="ctr">
            <a:noFill/>
            <a:miter lim="800000"/>
            <a:headEnd/>
            <a:tailEnd/>
          </a:ln>
          <a:effectLst/>
        </p:spPr>
        <p:txBody>
          <a:bodyPr wrap="square">
            <a:spAutoFit/>
          </a:bodyPr>
          <a:lstStyle/>
          <a:p>
            <a:pPr algn="l">
              <a:lnSpc>
                <a:spcPct val="100000"/>
              </a:lnSpc>
            </a:pPr>
            <a:r>
              <a:rPr lang="en-US" dirty="0" smtClean="0">
                <a:solidFill>
                  <a:schemeClr val="bg1">
                    <a:lumMod val="50000"/>
                  </a:schemeClr>
                </a:solidFill>
                <a:latin typeface="Helvetica" pitchFamily="34" charset="0"/>
                <a:cs typeface="Helvetica" pitchFamily="34" charset="0"/>
              </a:rPr>
              <a:t>Source: Adapted and expanded from an original concept</a:t>
            </a:r>
            <a:r>
              <a:rPr lang="en-US" dirty="0">
                <a:solidFill>
                  <a:schemeClr val="bg1">
                    <a:lumMod val="50000"/>
                  </a:schemeClr>
                </a:solidFill>
                <a:latin typeface="Helvetica" pitchFamily="34" charset="0"/>
                <a:cs typeface="Helvetica" pitchFamily="34" charset="0"/>
              </a:rPr>
              <a:t> </a:t>
            </a:r>
            <a:r>
              <a:rPr lang="en-US" dirty="0" smtClean="0">
                <a:solidFill>
                  <a:schemeClr val="bg1">
                    <a:lumMod val="50000"/>
                  </a:schemeClr>
                </a:solidFill>
                <a:latin typeface="Helvetica" pitchFamily="34" charset="0"/>
                <a:cs typeface="Helvetica" pitchFamily="34" charset="0"/>
              </a:rPr>
              <a:t> by Eric </a:t>
            </a:r>
            <a:r>
              <a:rPr lang="en-US" dirty="0" err="1" smtClean="0">
                <a:solidFill>
                  <a:schemeClr val="bg1">
                    <a:lumMod val="50000"/>
                  </a:schemeClr>
                </a:solidFill>
                <a:latin typeface="Helvetica" pitchFamily="34" charset="0"/>
                <a:cs typeface="Helvetica" pitchFamily="34" charset="0"/>
              </a:rPr>
              <a:t>Langeard</a:t>
            </a:r>
            <a:r>
              <a:rPr lang="en-US" dirty="0" smtClean="0">
                <a:solidFill>
                  <a:schemeClr val="bg1">
                    <a:lumMod val="50000"/>
                  </a:schemeClr>
                </a:solidFill>
                <a:latin typeface="Helvetica" pitchFamily="34" charset="0"/>
                <a:cs typeface="Helvetica" pitchFamily="34" charset="0"/>
              </a:rPr>
              <a:t> and Pierre </a:t>
            </a:r>
            <a:r>
              <a:rPr lang="en-US" dirty="0" err="1" smtClean="0">
                <a:solidFill>
                  <a:schemeClr val="bg1">
                    <a:lumMod val="50000"/>
                  </a:schemeClr>
                </a:solidFill>
                <a:latin typeface="Helvetica" pitchFamily="34" charset="0"/>
                <a:cs typeface="Helvetica" pitchFamily="34" charset="0"/>
              </a:rPr>
              <a:t>Eiglier</a:t>
            </a:r>
            <a:endParaRPr lang="en-US" dirty="0">
              <a:solidFill>
                <a:schemeClr val="bg1">
                  <a:lumMod val="50000"/>
                </a:schemeClr>
              </a:solidFill>
              <a:latin typeface="Helvetica" pitchFamily="34" charset="0"/>
              <a:cs typeface="Helvetica" pitchFamily="34" charset="0"/>
            </a:endParaRPr>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The Servuction System:</a:t>
            </a:r>
            <a:br>
              <a:rPr lang="en-US"/>
            </a:br>
            <a:r>
              <a:rPr lang="en-US"/>
              <a:t>Service Production and Delivery</a:t>
            </a:r>
          </a:p>
        </p:txBody>
      </p:sp>
      <p:sp>
        <p:nvSpPr>
          <p:cNvPr id="5" name="Rectangle 3"/>
          <p:cNvSpPr>
            <a:spLocks noGrp="1" noChangeArrowheads="1"/>
          </p:cNvSpPr>
          <p:nvPr>
            <p:ph type="body" sz="quarter" idx="10"/>
          </p:nvPr>
        </p:nvSpPr>
        <p:spPr>
          <a:xfrm>
            <a:off x="379412" y="1600200"/>
            <a:ext cx="8534400" cy="4800600"/>
          </a:xfrm>
          <a:prstGeom prst="rect">
            <a:avLst/>
          </a:prstGeom>
        </p:spPr>
        <p:txBody>
          <a:bodyPr/>
          <a:lstStyle/>
          <a:p>
            <a:pPr marL="338138" indent="-338138">
              <a:lnSpc>
                <a:spcPct val="80000"/>
              </a:lnSpc>
              <a:tabLst>
                <a:tab pos="803275" algn="l"/>
              </a:tabLst>
            </a:pPr>
            <a:r>
              <a:rPr lang="en-US" sz="2200" dirty="0" err="1" smtClean="0"/>
              <a:t>Servuction</a:t>
            </a:r>
            <a:r>
              <a:rPr lang="en-US" sz="2200" dirty="0" smtClean="0"/>
              <a:t> System: visible front stage and invisible backstage</a:t>
            </a:r>
          </a:p>
          <a:p>
            <a:pPr marL="338138" indent="-338138">
              <a:lnSpc>
                <a:spcPct val="80000"/>
              </a:lnSpc>
              <a:tabLst>
                <a:tab pos="803275" algn="l"/>
              </a:tabLst>
            </a:pPr>
            <a:r>
              <a:rPr lang="en-US" sz="2200" dirty="0"/>
              <a:t>Service Operations</a:t>
            </a:r>
          </a:p>
          <a:p>
            <a:pPr marL="741363" lvl="1" indent="-277813">
              <a:spcBef>
                <a:spcPts val="1200"/>
              </a:spcBef>
              <a:tabLst>
                <a:tab pos="803275" algn="l"/>
              </a:tabLst>
            </a:pPr>
            <a:r>
              <a:rPr lang="en-US" sz="1800" dirty="0" smtClean="0"/>
              <a:t>Technical core where inputs are processed and service elements created  </a:t>
            </a:r>
          </a:p>
          <a:p>
            <a:pPr marL="741363" lvl="1" indent="-277813">
              <a:spcBef>
                <a:spcPts val="1200"/>
              </a:spcBef>
              <a:tabLst>
                <a:tab pos="803275" algn="l"/>
              </a:tabLst>
            </a:pPr>
            <a:r>
              <a:rPr lang="en-US" sz="1800" dirty="0" smtClean="0"/>
              <a:t>Contact people</a:t>
            </a:r>
          </a:p>
          <a:p>
            <a:pPr marL="741363" lvl="1" indent="-277813">
              <a:spcBef>
                <a:spcPts val="1200"/>
              </a:spcBef>
              <a:tabLst>
                <a:tab pos="803275" algn="l"/>
              </a:tabLst>
            </a:pPr>
            <a:r>
              <a:rPr lang="en-US" sz="1800" dirty="0" smtClean="0"/>
              <a:t>Inanimate environment</a:t>
            </a:r>
          </a:p>
          <a:p>
            <a:pPr marL="338138" indent="-338138">
              <a:lnSpc>
                <a:spcPct val="80000"/>
              </a:lnSpc>
              <a:tabLst>
                <a:tab pos="803275" algn="l"/>
              </a:tabLst>
            </a:pPr>
            <a:r>
              <a:rPr lang="en-US" sz="2200" dirty="0"/>
              <a:t>Service Delivery</a:t>
            </a:r>
          </a:p>
          <a:p>
            <a:pPr marL="741363" lvl="1" indent="-277813">
              <a:spcBef>
                <a:spcPts val="1200"/>
              </a:spcBef>
              <a:tabLst>
                <a:tab pos="803275" algn="l"/>
              </a:tabLst>
            </a:pPr>
            <a:r>
              <a:rPr lang="en-US" sz="1800" dirty="0" smtClean="0"/>
              <a:t>Where “final assembly” of service elements takes place and service is delivered</a:t>
            </a:r>
          </a:p>
          <a:p>
            <a:pPr marL="741363" lvl="1" indent="-277813">
              <a:spcBef>
                <a:spcPts val="1200"/>
              </a:spcBef>
              <a:tabLst>
                <a:tab pos="803275" algn="l"/>
              </a:tabLst>
            </a:pPr>
            <a:r>
              <a:rPr lang="en-US" sz="1800" dirty="0" smtClean="0"/>
              <a:t>Includes customer interactions with operations and other customers</a:t>
            </a:r>
          </a:p>
          <a:p>
            <a:pPr marL="741363" lvl="1" indent="-277813">
              <a:lnSpc>
                <a:spcPct val="85000"/>
              </a:lnSpc>
              <a:spcBef>
                <a:spcPct val="20000"/>
              </a:spcBef>
              <a:tabLst>
                <a:tab pos="803275" algn="l"/>
              </a:tabLst>
            </a:pPr>
            <a:endParaRPr lang="en-US" sz="1800" dirty="0" smtClean="0"/>
          </a:p>
          <a:p>
            <a:pPr marL="338138" indent="-338138">
              <a:lnSpc>
                <a:spcPct val="85000"/>
              </a:lnSpc>
              <a:buFont typeface="Arial" charset="0"/>
              <a:buNone/>
              <a:tabLst>
                <a:tab pos="803275" algn="l"/>
              </a:tabLst>
            </a:pPr>
            <a:endParaRPr lang="en-US" sz="2000" dirty="0" smtClean="0"/>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Theater as a Metaphor for </a:t>
            </a:r>
            <a:br>
              <a:rPr lang="en-US"/>
            </a:br>
            <a:r>
              <a:rPr lang="en-US"/>
              <a:t>Service Delivery</a:t>
            </a:r>
          </a:p>
        </p:txBody>
      </p:sp>
      <p:grpSp>
        <p:nvGrpSpPr>
          <p:cNvPr id="8" name="Group 7"/>
          <p:cNvGrpSpPr/>
          <p:nvPr/>
        </p:nvGrpSpPr>
        <p:grpSpPr>
          <a:xfrm>
            <a:off x="4341812" y="2057400"/>
            <a:ext cx="5105400" cy="2486055"/>
            <a:chOff x="760412" y="1905000"/>
            <a:chExt cx="8229600" cy="2187456"/>
          </a:xfrm>
          <a:noFill/>
        </p:grpSpPr>
        <p:sp>
          <p:nvSpPr>
            <p:cNvPr id="5" name="Rounded Rectangle 4"/>
            <p:cNvSpPr/>
            <p:nvPr/>
          </p:nvSpPr>
          <p:spPr bwMode="auto">
            <a:xfrm>
              <a:off x="760412" y="1905000"/>
              <a:ext cx="8229600" cy="1981200"/>
            </a:xfrm>
            <a:prstGeom prst="round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SG" sz="12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141412" y="2133600"/>
              <a:ext cx="7543800" cy="1958856"/>
            </a:xfrm>
            <a:prstGeom prst="rect">
              <a:avLst/>
            </a:prstGeom>
            <a:grpFill/>
          </p:spPr>
          <p:txBody>
            <a:bodyPr wrap="square" rtlCol="0">
              <a:spAutoFit/>
            </a:bodyPr>
            <a:lstStyle/>
            <a:p>
              <a:r>
                <a:rPr lang="en-US" sz="2000" b="1" i="1" dirty="0" smtClean="0"/>
                <a:t> </a:t>
              </a:r>
              <a:r>
                <a:rPr lang="en-US" sz="2000" dirty="0" smtClean="0">
                  <a:latin typeface="Helvetica" pitchFamily="34" charset="0"/>
                  <a:cs typeface="Helvetica" pitchFamily="34" charset="0"/>
                </a:rPr>
                <a:t>“All the world’s a stage and all the men and women merely players. They have their exits and their entrances and each man in his time plays many parts.”</a:t>
              </a:r>
            </a:p>
            <a:p>
              <a:pPr algn="l"/>
              <a:endParaRPr lang="en-SG" sz="2000" dirty="0">
                <a:latin typeface="Helvetica" pitchFamily="34" charset="0"/>
                <a:cs typeface="Helvetica" pitchFamily="34" charset="0"/>
              </a:endParaRPr>
            </a:p>
          </p:txBody>
        </p:sp>
      </p:grpSp>
      <p:sp>
        <p:nvSpPr>
          <p:cNvPr id="7" name="TextBox 6"/>
          <p:cNvSpPr txBox="1"/>
          <p:nvPr/>
        </p:nvSpPr>
        <p:spPr>
          <a:xfrm>
            <a:off x="4799012" y="4662841"/>
            <a:ext cx="4191000" cy="823559"/>
          </a:xfrm>
          <a:prstGeom prst="rect">
            <a:avLst/>
          </a:prstGeom>
          <a:noFill/>
        </p:spPr>
        <p:txBody>
          <a:bodyPr wrap="square" rtlCol="0">
            <a:spAutoFit/>
          </a:bodyPr>
          <a:lstStyle/>
          <a:p>
            <a:pPr algn="r"/>
            <a:r>
              <a:rPr lang="en-US" sz="1800" b="1" dirty="0" smtClean="0">
                <a:latin typeface="Helvetica" pitchFamily="34" charset="0"/>
                <a:cs typeface="Helvetica" pitchFamily="34" charset="0"/>
              </a:rPr>
              <a:t>William Shakespeare</a:t>
            </a:r>
          </a:p>
          <a:p>
            <a:pPr algn="r"/>
            <a:r>
              <a:rPr lang="en-US" sz="1800" b="1" dirty="0" smtClean="0">
                <a:latin typeface="Helvetica" pitchFamily="34" charset="0"/>
                <a:cs typeface="Helvetica" pitchFamily="34" charset="0"/>
              </a:rPr>
              <a:t>As You Like It</a:t>
            </a:r>
            <a:endParaRPr lang="en-SG" sz="1800" b="1" dirty="0">
              <a:latin typeface="Helvetica" pitchFamily="34" charset="0"/>
              <a:cs typeface="Helvetica" pitchFamily="34" charset="0"/>
            </a:endParaRPr>
          </a:p>
        </p:txBody>
      </p:sp>
      <p:graphicFrame>
        <p:nvGraphicFramePr>
          <p:cNvPr id="59394" name="Object 2"/>
          <p:cNvGraphicFramePr>
            <a:graphicFrameLocks noChangeAspect="1"/>
          </p:cNvGraphicFramePr>
          <p:nvPr/>
        </p:nvGraphicFramePr>
        <p:xfrm>
          <a:off x="912812" y="1789643"/>
          <a:ext cx="3027363" cy="4311119"/>
        </p:xfrm>
        <a:graphic>
          <a:graphicData uri="http://schemas.openxmlformats.org/presentationml/2006/ole">
            <mc:AlternateContent xmlns:mc="http://schemas.openxmlformats.org/markup-compatibility/2006">
              <mc:Choice xmlns:v="urn:schemas-microsoft-com:vml" Requires="v">
                <p:oleObj spid="_x0000_s59395" name="Clip" r:id="rId4" imgW="1720800" imgH="2289960" progId="">
                  <p:embed/>
                </p:oleObj>
              </mc:Choice>
              <mc:Fallback>
                <p:oleObj name="Clip" r:id="rId4" imgW="1720800" imgH="22899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2" y="1789643"/>
                        <a:ext cx="3027363" cy="4311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t>Theatrical Metaphor: </a:t>
            </a:r>
            <a:br>
              <a:rPr lang="en-US" dirty="0"/>
            </a:br>
            <a:r>
              <a:rPr lang="en-US" dirty="0" smtClean="0"/>
              <a:t>an Integrative </a:t>
            </a:r>
            <a:r>
              <a:rPr lang="en-US" dirty="0"/>
              <a:t>Perspective</a:t>
            </a:r>
          </a:p>
        </p:txBody>
      </p:sp>
      <p:sp>
        <p:nvSpPr>
          <p:cNvPr id="4" name="Rectangle 3"/>
          <p:cNvSpPr>
            <a:spLocks noGrp="1" noChangeArrowheads="1"/>
          </p:cNvSpPr>
          <p:nvPr>
            <p:ph type="body" idx="4294967295"/>
          </p:nvPr>
        </p:nvSpPr>
        <p:spPr>
          <a:xfrm>
            <a:off x="330200" y="1447800"/>
            <a:ext cx="9490075" cy="685800"/>
          </a:xfrm>
        </p:spPr>
        <p:txBody>
          <a:bodyPr/>
          <a:lstStyle/>
          <a:p>
            <a:pPr marL="346075" indent="-346075">
              <a:lnSpc>
                <a:spcPct val="80000"/>
              </a:lnSpc>
              <a:spcBef>
                <a:spcPct val="70000"/>
              </a:spcBef>
              <a:buNone/>
            </a:pPr>
            <a:r>
              <a:rPr lang="en-US" dirty="0" smtClean="0"/>
              <a:t>	Good metaphor as service delivery is a series of events that customers experience as a performance</a:t>
            </a:r>
          </a:p>
        </p:txBody>
      </p:sp>
      <p:graphicFrame>
        <p:nvGraphicFramePr>
          <p:cNvPr id="5" name="Diagram 4"/>
          <p:cNvGraphicFramePr/>
          <p:nvPr/>
        </p:nvGraphicFramePr>
        <p:xfrm>
          <a:off x="1674813" y="2209800"/>
          <a:ext cx="6400800"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Implications of Customer Participation in Service Delivery</a:t>
            </a:r>
          </a:p>
        </p:txBody>
      </p:sp>
      <p:sp>
        <p:nvSpPr>
          <p:cNvPr id="107523" name="Rectangle 3"/>
          <p:cNvSpPr>
            <a:spLocks noGrp="1" noChangeArrowheads="1"/>
          </p:cNvSpPr>
          <p:nvPr>
            <p:ph type="body" sz="quarter" idx="10"/>
          </p:nvPr>
        </p:nvSpPr>
        <p:spPr>
          <a:prstGeom prst="rect">
            <a:avLst/>
          </a:prstGeom>
        </p:spPr>
        <p:txBody>
          <a:bodyPr/>
          <a:lstStyle/>
          <a:p>
            <a:r>
              <a:rPr lang="en-US" dirty="0"/>
              <a:t>Greater need for information/training</a:t>
            </a:r>
            <a:r>
              <a:rPr lang="en-US" dirty="0" smtClean="0"/>
              <a:t> </a:t>
            </a:r>
          </a:p>
          <a:p>
            <a:pPr lvl="1"/>
            <a:r>
              <a:rPr lang="en-US" dirty="0"/>
              <a:t>H</a:t>
            </a:r>
            <a:r>
              <a:rPr lang="en-US" dirty="0" smtClean="0"/>
              <a:t>elp </a:t>
            </a:r>
            <a:r>
              <a:rPr lang="en-US" dirty="0"/>
              <a:t>customers to perform well, get desired results</a:t>
            </a:r>
          </a:p>
          <a:p>
            <a:r>
              <a:rPr lang="en-US" dirty="0"/>
              <a:t>Customers should be given a </a:t>
            </a:r>
            <a:r>
              <a:rPr lang="en-US" dirty="0">
                <a:solidFill>
                  <a:srgbClr val="FF6600"/>
                </a:solidFill>
              </a:rPr>
              <a:t>realistic service preview </a:t>
            </a:r>
            <a:r>
              <a:rPr lang="en-US" dirty="0"/>
              <a:t>in advance of service </a:t>
            </a:r>
            <a:r>
              <a:rPr lang="en-US" dirty="0" smtClean="0"/>
              <a:t>delivery</a:t>
            </a:r>
          </a:p>
          <a:p>
            <a:pPr lvl="1"/>
            <a:r>
              <a:rPr lang="en-US" dirty="0" smtClean="0"/>
              <a:t>This allows them to have </a:t>
            </a:r>
            <a:r>
              <a:rPr lang="en-US" dirty="0"/>
              <a:t>a clear</a:t>
            </a:r>
            <a:r>
              <a:rPr lang="en-US" dirty="0" smtClean="0"/>
              <a:t> idea </a:t>
            </a:r>
            <a:r>
              <a:rPr lang="en-US" dirty="0"/>
              <a:t>of their expected </a:t>
            </a:r>
            <a:r>
              <a:rPr lang="en-US" dirty="0" smtClean="0"/>
              <a:t>role and their script in this whole experience</a:t>
            </a:r>
          </a:p>
          <a:p>
            <a:pPr lvl="1"/>
            <a:r>
              <a:rPr lang="en-US" dirty="0" smtClean="0"/>
              <a:t>Manages expectations and emotions</a:t>
            </a:r>
            <a:endParaRPr lang="en-US" dirty="0"/>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907759" y="2663826"/>
            <a:ext cx="8417401"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fontAlgn="base">
              <a:lnSpc>
                <a:spcPct val="110000"/>
              </a:lnSpc>
              <a:spcBef>
                <a:spcPct val="0"/>
              </a:spcBef>
              <a:buClrTx/>
              <a:buSzTx/>
              <a:buFontTx/>
              <a:buNone/>
            </a:pPr>
            <a:r>
              <a:rPr lang="en-US" sz="4400" b="1" dirty="0">
                <a:solidFill>
                  <a:srgbClr val="013C7D"/>
                </a:solidFill>
                <a:latin typeface="Helvetica" pitchFamily="34" charset="0"/>
                <a:cs typeface="Helvetica" pitchFamily="34" charset="0"/>
              </a:rPr>
              <a:t>Post-Encounter Stage</a:t>
            </a:r>
          </a:p>
        </p:txBody>
      </p:sp>
    </p:spTree>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71" name="Rectangle 11"/>
          <p:cNvSpPr>
            <a:spLocks noGrp="1" noChangeArrowheads="1"/>
          </p:cNvSpPr>
          <p:nvPr>
            <p:ph type="title"/>
          </p:nvPr>
        </p:nvSpPr>
        <p:spPr/>
        <p:txBody>
          <a:bodyPr/>
          <a:lstStyle/>
          <a:p>
            <a:r>
              <a:rPr lang="en-US" dirty="0"/>
              <a:t>Post</a:t>
            </a:r>
            <a:r>
              <a:rPr lang="en-US" dirty="0" smtClean="0"/>
              <a:t>-</a:t>
            </a:r>
            <a:r>
              <a:rPr dirty="0" smtClean="0"/>
              <a:t>purchase</a:t>
            </a:r>
            <a:r>
              <a:rPr lang="en-US" dirty="0" smtClean="0"/>
              <a:t> </a:t>
            </a:r>
            <a:r>
              <a:rPr lang="en-US" dirty="0"/>
              <a:t>Stage - Overview</a:t>
            </a:r>
          </a:p>
        </p:txBody>
      </p:sp>
      <p:grpSp>
        <p:nvGrpSpPr>
          <p:cNvPr id="15" name="Group 17"/>
          <p:cNvGrpSpPr>
            <a:grpSpLocks/>
          </p:cNvGrpSpPr>
          <p:nvPr/>
        </p:nvGrpSpPr>
        <p:grpSpPr bwMode="auto">
          <a:xfrm>
            <a:off x="531812" y="1676400"/>
            <a:ext cx="8994775" cy="4343400"/>
            <a:chOff x="335" y="1008"/>
            <a:chExt cx="5666" cy="2736"/>
          </a:xfrm>
        </p:grpSpPr>
        <p:sp>
          <p:nvSpPr>
            <p:cNvPr id="16" name="Rectangle 2"/>
            <p:cNvSpPr>
              <a:spLocks noChangeArrowheads="1"/>
            </p:cNvSpPr>
            <p:nvPr/>
          </p:nvSpPr>
          <p:spPr bwMode="auto">
            <a:xfrm>
              <a:off x="335" y="1008"/>
              <a:ext cx="2183" cy="528"/>
            </a:xfrm>
            <a:prstGeom prst="rect">
              <a:avLst/>
            </a:prstGeom>
            <a:solidFill>
              <a:srgbClr val="00CCFF"/>
            </a:solidFill>
            <a:ln w="9525" algn="ctr">
              <a:noFill/>
              <a:miter lim="800000"/>
              <a:headEnd/>
              <a:tailEnd/>
            </a:ln>
            <a:effectLst/>
          </p:spPr>
          <p:txBody>
            <a:bodyPr wrap="none" anchor="ctr"/>
            <a:lstStyle/>
            <a:p>
              <a:endParaRPr lang="en-SG"/>
            </a:p>
          </p:txBody>
        </p:sp>
        <p:sp>
          <p:nvSpPr>
            <p:cNvPr id="17" name="Text Box 3"/>
            <p:cNvSpPr txBox="1">
              <a:spLocks noChangeArrowheads="1"/>
            </p:cNvSpPr>
            <p:nvPr/>
          </p:nvSpPr>
          <p:spPr bwMode="auto">
            <a:xfrm>
              <a:off x="491" y="1152"/>
              <a:ext cx="1871" cy="222"/>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Pre-purchase Stage</a:t>
              </a:r>
            </a:p>
          </p:txBody>
        </p:sp>
        <p:sp>
          <p:nvSpPr>
            <p:cNvPr id="18" name="Rectangle 4"/>
            <p:cNvSpPr>
              <a:spLocks noChangeArrowheads="1"/>
            </p:cNvSpPr>
            <p:nvPr/>
          </p:nvSpPr>
          <p:spPr bwMode="auto">
            <a:xfrm>
              <a:off x="335" y="2112"/>
              <a:ext cx="2183" cy="528"/>
            </a:xfrm>
            <a:prstGeom prst="rect">
              <a:avLst/>
            </a:prstGeom>
            <a:solidFill>
              <a:srgbClr val="FF99CC"/>
            </a:solidFill>
            <a:ln w="9525" algn="ctr">
              <a:noFill/>
              <a:miter lim="800000"/>
              <a:headEnd/>
              <a:tailEnd/>
            </a:ln>
            <a:effectLst/>
          </p:spPr>
          <p:txBody>
            <a:bodyPr wrap="none" anchor="ctr"/>
            <a:lstStyle/>
            <a:p>
              <a:endParaRPr lang="en-SG"/>
            </a:p>
          </p:txBody>
        </p:sp>
        <p:sp>
          <p:nvSpPr>
            <p:cNvPr id="19" name="Text Box 5"/>
            <p:cNvSpPr txBox="1">
              <a:spLocks noChangeArrowheads="1"/>
            </p:cNvSpPr>
            <p:nvPr/>
          </p:nvSpPr>
          <p:spPr bwMode="auto">
            <a:xfrm>
              <a:off x="479" y="2208"/>
              <a:ext cx="1871" cy="222"/>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Service Encounter Stage</a:t>
              </a:r>
            </a:p>
          </p:txBody>
        </p:sp>
        <p:sp>
          <p:nvSpPr>
            <p:cNvPr id="20" name="Rectangle 6"/>
            <p:cNvSpPr>
              <a:spLocks noChangeArrowheads="1"/>
            </p:cNvSpPr>
            <p:nvPr/>
          </p:nvSpPr>
          <p:spPr bwMode="auto">
            <a:xfrm>
              <a:off x="335" y="3216"/>
              <a:ext cx="2183" cy="528"/>
            </a:xfrm>
            <a:prstGeom prst="rect">
              <a:avLst/>
            </a:prstGeom>
            <a:solidFill>
              <a:srgbClr val="FFCC00">
                <a:alpha val="85001"/>
              </a:srgbClr>
            </a:solidFill>
            <a:ln w="57150" algn="ctr">
              <a:noFill/>
              <a:miter lim="800000"/>
              <a:headEnd/>
              <a:tailEnd/>
            </a:ln>
            <a:effectLst/>
          </p:spPr>
          <p:txBody>
            <a:bodyPr wrap="none" anchor="ctr"/>
            <a:lstStyle/>
            <a:p>
              <a:endParaRPr lang="en-SG"/>
            </a:p>
          </p:txBody>
        </p:sp>
        <p:sp>
          <p:nvSpPr>
            <p:cNvPr id="21" name="Text Box 7"/>
            <p:cNvSpPr txBox="1">
              <a:spLocks noChangeArrowheads="1"/>
            </p:cNvSpPr>
            <p:nvPr/>
          </p:nvSpPr>
          <p:spPr bwMode="auto">
            <a:xfrm>
              <a:off x="491" y="3360"/>
              <a:ext cx="1871" cy="222"/>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solidFill>
                    <a:srgbClr val="000000"/>
                  </a:solidFill>
                  <a:latin typeface="Helvetica" pitchFamily="34" charset="0"/>
                  <a:cs typeface="Helvetica" pitchFamily="34" charset="0"/>
                </a:rPr>
                <a:t>Post</a:t>
              </a:r>
              <a:r>
                <a:rPr lang="en-US" sz="2000" b="1" dirty="0" smtClean="0">
                  <a:solidFill>
                    <a:srgbClr val="000000"/>
                  </a:solidFill>
                  <a:latin typeface="Helvetica" pitchFamily="34" charset="0"/>
                  <a:cs typeface="Helvetica" pitchFamily="34" charset="0"/>
                </a:rPr>
                <a:t>-encounter </a:t>
              </a:r>
              <a:r>
                <a:rPr lang="en-US" sz="2000" b="1" dirty="0">
                  <a:solidFill>
                    <a:srgbClr val="000000"/>
                  </a:solidFill>
                  <a:latin typeface="Helvetica" pitchFamily="34" charset="0"/>
                  <a:cs typeface="Helvetica" pitchFamily="34" charset="0"/>
                </a:rPr>
                <a:t>Stage</a:t>
              </a:r>
            </a:p>
          </p:txBody>
        </p:sp>
        <p:sp>
          <p:nvSpPr>
            <p:cNvPr id="22" name="AutoShape 8"/>
            <p:cNvSpPr>
              <a:spLocks noChangeArrowheads="1"/>
            </p:cNvSpPr>
            <p:nvPr/>
          </p:nvSpPr>
          <p:spPr bwMode="auto">
            <a:xfrm>
              <a:off x="1219" y="1680"/>
              <a:ext cx="364" cy="336"/>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3" name="AutoShape 9"/>
            <p:cNvSpPr>
              <a:spLocks noChangeArrowheads="1"/>
            </p:cNvSpPr>
            <p:nvPr/>
          </p:nvSpPr>
          <p:spPr bwMode="auto">
            <a:xfrm>
              <a:off x="1219" y="2784"/>
              <a:ext cx="364" cy="336"/>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4" name="Rectangle 10"/>
            <p:cNvSpPr>
              <a:spLocks noChangeArrowheads="1"/>
            </p:cNvSpPr>
            <p:nvPr/>
          </p:nvSpPr>
          <p:spPr bwMode="auto">
            <a:xfrm>
              <a:off x="3246" y="1680"/>
              <a:ext cx="2755" cy="144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25" name="Text Box 12"/>
            <p:cNvSpPr txBox="1">
              <a:spLocks noChangeArrowheads="1"/>
            </p:cNvSpPr>
            <p:nvPr/>
          </p:nvSpPr>
          <p:spPr bwMode="auto">
            <a:xfrm>
              <a:off x="3558" y="1825"/>
              <a:ext cx="2183" cy="991"/>
            </a:xfrm>
            <a:prstGeom prst="rect">
              <a:avLst/>
            </a:prstGeom>
            <a:noFill/>
            <a:ln w="9525" algn="ctr">
              <a:noFill/>
              <a:miter lim="800000"/>
              <a:headEnd/>
              <a:tailEnd/>
            </a:ln>
            <a:effectLst/>
          </p:spPr>
          <p:txBody>
            <a:bodyPr>
              <a:spAutoFit/>
            </a:bodyPr>
            <a:lstStyle/>
            <a:p>
              <a:pPr marL="457200" indent="-282575" algn="l" eaLnBrk="1" fontAlgn="ctr" hangingPunct="1">
                <a:lnSpc>
                  <a:spcPct val="95000"/>
                </a:lnSpc>
                <a:spcBef>
                  <a:spcPct val="50000"/>
                </a:spcBef>
                <a:buClr>
                  <a:srgbClr val="FF6600"/>
                </a:buClr>
                <a:buSzPct val="150000"/>
                <a:buFont typeface="Trebuchet MS" pitchFamily="34" charset="0"/>
                <a:buChar char="●"/>
              </a:pPr>
              <a:r>
                <a:rPr lang="en-US" sz="2000" dirty="0">
                  <a:latin typeface="Helvetica" pitchFamily="34" charset="0"/>
                  <a:cs typeface="Helvetica" pitchFamily="34" charset="0"/>
                </a:rPr>
                <a:t>Evaluation of service performance</a:t>
              </a:r>
            </a:p>
            <a:p>
              <a:pPr marL="457200" indent="-282575" algn="l" eaLnBrk="1" fontAlgn="ctr" hangingPunct="1">
                <a:lnSpc>
                  <a:spcPct val="95000"/>
                </a:lnSpc>
                <a:spcBef>
                  <a:spcPct val="50000"/>
                </a:spcBef>
                <a:buClr>
                  <a:srgbClr val="FF6600"/>
                </a:buClr>
                <a:buSzPct val="150000"/>
                <a:buFont typeface="Trebuchet MS" pitchFamily="34" charset="0"/>
                <a:buChar char="●"/>
              </a:pPr>
              <a:r>
                <a:rPr lang="en-US" sz="2000" dirty="0">
                  <a:latin typeface="Helvetica" pitchFamily="34" charset="0"/>
                  <a:cs typeface="Helvetica" pitchFamily="34" charset="0"/>
                </a:rPr>
                <a:t>Future intentions</a:t>
              </a:r>
            </a:p>
            <a:p>
              <a:pPr marL="457200" indent="-282575" algn="l" eaLnBrk="1" fontAlgn="ctr" hangingPunct="1">
                <a:lnSpc>
                  <a:spcPct val="95000"/>
                </a:lnSpc>
                <a:spcBef>
                  <a:spcPct val="50000"/>
                </a:spcBef>
                <a:buClr>
                  <a:srgbClr val="FF6600"/>
                </a:buClr>
                <a:buSzPct val="150000"/>
                <a:buFont typeface="Trebuchet MS" pitchFamily="34" charset="0"/>
                <a:buChar char="●"/>
              </a:pPr>
              <a:endParaRPr lang="en-US" sz="2000" dirty="0">
                <a:latin typeface="Helvetica" pitchFamily="34" charset="0"/>
                <a:cs typeface="Helvetica" pitchFamily="34" charset="0"/>
              </a:endParaRPr>
            </a:p>
          </p:txBody>
        </p:sp>
        <p:sp>
          <p:nvSpPr>
            <p:cNvPr id="26" name="Line 13"/>
            <p:cNvSpPr>
              <a:spLocks noChangeShapeType="1"/>
            </p:cNvSpPr>
            <p:nvPr/>
          </p:nvSpPr>
          <p:spPr bwMode="auto">
            <a:xfrm flipV="1">
              <a:off x="2518" y="1680"/>
              <a:ext cx="745" cy="1536"/>
            </a:xfrm>
            <a:prstGeom prst="line">
              <a:avLst/>
            </a:prstGeom>
            <a:noFill/>
            <a:ln w="9525">
              <a:solidFill>
                <a:srgbClr val="0C0300"/>
              </a:solidFill>
              <a:round/>
              <a:headEnd/>
              <a:tailEnd/>
            </a:ln>
            <a:effectLst/>
          </p:spPr>
          <p:txBody>
            <a:bodyPr/>
            <a:lstStyle/>
            <a:p>
              <a:endParaRPr lang="en-SG"/>
            </a:p>
          </p:txBody>
        </p:sp>
        <p:sp>
          <p:nvSpPr>
            <p:cNvPr id="27" name="Line 14"/>
            <p:cNvSpPr>
              <a:spLocks noChangeShapeType="1"/>
            </p:cNvSpPr>
            <p:nvPr/>
          </p:nvSpPr>
          <p:spPr bwMode="auto">
            <a:xfrm flipV="1">
              <a:off x="2518" y="3120"/>
              <a:ext cx="745" cy="624"/>
            </a:xfrm>
            <a:prstGeom prst="line">
              <a:avLst/>
            </a:prstGeom>
            <a:noFill/>
            <a:ln w="9525">
              <a:solidFill>
                <a:srgbClr val="0C0300"/>
              </a:solidFill>
              <a:round/>
              <a:headEnd/>
              <a:tailEnd/>
            </a:ln>
            <a:effectLst/>
          </p:spPr>
          <p:txBody>
            <a:bodyPr/>
            <a:lstStyle/>
            <a:p>
              <a:endParaRPr lang="en-SG"/>
            </a:p>
          </p:txBody>
        </p:sp>
      </p:gr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Satisfaction with </a:t>
            </a:r>
            <a:br>
              <a:rPr lang="en-US" dirty="0" smtClean="0"/>
            </a:br>
            <a:r>
              <a:rPr lang="en-US" dirty="0" smtClean="0"/>
              <a:t>Service Experience</a:t>
            </a:r>
            <a:endParaRPr lang="en-SG" dirty="0"/>
          </a:p>
        </p:txBody>
      </p:sp>
      <p:sp>
        <p:nvSpPr>
          <p:cNvPr id="3" name="Text Placeholder 2"/>
          <p:cNvSpPr>
            <a:spLocks noGrp="1"/>
          </p:cNvSpPr>
          <p:nvPr>
            <p:ph type="body" sz="quarter" idx="10"/>
          </p:nvPr>
        </p:nvSpPr>
        <p:spPr/>
        <p:txBody>
          <a:bodyPr/>
          <a:lstStyle/>
          <a:p>
            <a:r>
              <a:rPr lang="en-US" dirty="0" smtClean="0"/>
              <a:t>Satisfaction: </a:t>
            </a:r>
            <a:r>
              <a:rPr lang="en-US" dirty="0" smtClean="0">
                <a:solidFill>
                  <a:srgbClr val="FF6600"/>
                </a:solidFill>
              </a:rPr>
              <a:t>attitude-like judgment </a:t>
            </a:r>
            <a:r>
              <a:rPr lang="en-US" dirty="0" smtClean="0"/>
              <a:t>following a service purchase or series of service interactions</a:t>
            </a:r>
          </a:p>
          <a:p>
            <a:pPr lvl="1"/>
            <a:r>
              <a:rPr lang="en-US" dirty="0" smtClean="0"/>
              <a:t>Whereby customers have expectations prior to consumption, observe service performance, compare it to expectations</a:t>
            </a:r>
          </a:p>
          <a:p>
            <a:r>
              <a:rPr lang="en-US" dirty="0" smtClean="0"/>
              <a:t>Satisfaction judgments are based on this comparison</a:t>
            </a:r>
          </a:p>
          <a:p>
            <a:pPr lvl="1">
              <a:spcBef>
                <a:spcPts val="1200"/>
              </a:spcBef>
            </a:pPr>
            <a:r>
              <a:rPr lang="en-US" dirty="0" smtClean="0"/>
              <a:t>Positive disconfirmation </a:t>
            </a:r>
            <a:r>
              <a:rPr lang="en-US" dirty="0"/>
              <a:t>(</a:t>
            </a:r>
            <a:r>
              <a:rPr lang="en-US" dirty="0" smtClean="0"/>
              <a:t>better) </a:t>
            </a:r>
          </a:p>
          <a:p>
            <a:pPr lvl="1">
              <a:spcBef>
                <a:spcPts val="1200"/>
              </a:spcBef>
            </a:pPr>
            <a:r>
              <a:rPr lang="en-US" dirty="0" smtClean="0"/>
              <a:t>Confirmation </a:t>
            </a:r>
            <a:r>
              <a:rPr lang="en-US" dirty="0"/>
              <a:t>(</a:t>
            </a:r>
            <a:r>
              <a:rPr lang="en-US" dirty="0" smtClean="0"/>
              <a:t>same) </a:t>
            </a:r>
          </a:p>
          <a:p>
            <a:pPr lvl="1">
              <a:spcBef>
                <a:spcPts val="1200"/>
              </a:spcBef>
            </a:pPr>
            <a:r>
              <a:rPr lang="en-US" dirty="0" smtClean="0"/>
              <a:t>Negative disconfirmation (worse</a:t>
            </a:r>
            <a:r>
              <a:rPr lang="en-US" dirty="0"/>
              <a:t>)</a:t>
            </a:r>
            <a:endParaRPr lang="en-US" dirty="0" smtClean="0"/>
          </a:p>
          <a:p>
            <a:endParaRPr lang="en-SG" dirty="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907759" y="2663826"/>
            <a:ext cx="8417401"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fontAlgn="base">
              <a:lnSpc>
                <a:spcPct val="110000"/>
              </a:lnSpc>
              <a:spcBef>
                <a:spcPct val="0"/>
              </a:spcBef>
              <a:buClrTx/>
              <a:buSzTx/>
              <a:buFontTx/>
              <a:buNone/>
            </a:pPr>
            <a:r>
              <a:rPr lang="en-US" sz="4400" b="1" dirty="0" smtClean="0">
                <a:solidFill>
                  <a:srgbClr val="013C7D"/>
                </a:solidFill>
                <a:latin typeface="Helvetica" pitchFamily="34" charset="0"/>
                <a:cs typeface="Helvetica" pitchFamily="34" charset="0"/>
              </a:rPr>
              <a:t>Pre-purchase </a:t>
            </a:r>
            <a:r>
              <a:rPr lang="en-US" sz="4400" b="1" dirty="0">
                <a:solidFill>
                  <a:srgbClr val="013C7D"/>
                </a:solidFill>
                <a:latin typeface="Helvetica" pitchFamily="34" charset="0"/>
                <a:cs typeface="Helvetica" pitchFamily="34" charset="0"/>
              </a:rPr>
              <a:t>Stage</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t>Customer Delight:</a:t>
            </a:r>
            <a:br>
              <a:rPr lang="en-US" dirty="0" smtClean="0"/>
            </a:br>
            <a:r>
              <a:rPr lang="en-US" dirty="0" smtClean="0"/>
              <a:t>Going Beyond Satisfaction</a:t>
            </a:r>
            <a:endParaRPr lang="en-US" dirty="0"/>
          </a:p>
        </p:txBody>
      </p:sp>
      <p:sp>
        <p:nvSpPr>
          <p:cNvPr id="111619" name="Rectangle 3"/>
          <p:cNvSpPr>
            <a:spLocks noGrp="1" noChangeArrowheads="1"/>
          </p:cNvSpPr>
          <p:nvPr>
            <p:ph type="body" sz="quarter" idx="10"/>
          </p:nvPr>
        </p:nvSpPr>
        <p:spPr/>
        <p:txBody>
          <a:bodyPr/>
          <a:lstStyle/>
          <a:p>
            <a:r>
              <a:rPr lang="en-US" dirty="0" smtClean="0"/>
              <a:t>Research shows that delight is a function of </a:t>
            </a:r>
            <a:r>
              <a:rPr dirty="0" smtClean="0"/>
              <a:t>three</a:t>
            </a:r>
            <a:r>
              <a:rPr lang="en-US" dirty="0" smtClean="0"/>
              <a:t> components</a:t>
            </a:r>
          </a:p>
          <a:p>
            <a:pPr lvl="1">
              <a:spcBef>
                <a:spcPts val="1200"/>
              </a:spcBef>
            </a:pPr>
            <a:r>
              <a:rPr lang="en-US" dirty="0" smtClean="0"/>
              <a:t>Unexpectedly high levels of performance</a:t>
            </a:r>
          </a:p>
          <a:p>
            <a:pPr lvl="1">
              <a:spcBef>
                <a:spcPts val="1200"/>
              </a:spcBef>
            </a:pPr>
            <a:r>
              <a:rPr lang="en-US" dirty="0" smtClean="0"/>
              <a:t>Arousal (e.g., surprise, excitement)</a:t>
            </a:r>
          </a:p>
          <a:p>
            <a:pPr lvl="1">
              <a:spcBef>
                <a:spcPts val="1200"/>
              </a:spcBef>
            </a:pPr>
            <a:r>
              <a:rPr lang="en-US" dirty="0" smtClean="0"/>
              <a:t>Positive affect (e.g., pleasure, joy, or happiness)</a:t>
            </a:r>
          </a:p>
          <a:p>
            <a:r>
              <a:rPr lang="en-US" dirty="0" smtClean="0"/>
              <a:t>Strategic links exist between customer satisfaction and corporate performance</a:t>
            </a:r>
          </a:p>
          <a:p>
            <a:pPr lvl="1">
              <a:spcBef>
                <a:spcPts val="1200"/>
              </a:spcBef>
            </a:pPr>
            <a:r>
              <a:rPr lang="en-US" dirty="0" smtClean="0"/>
              <a:t>By creating more value for customers (increased satisfaction), the firm creates more value for the owners</a:t>
            </a: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18011" y="2057400"/>
            <a:ext cx="4800601" cy="4038600"/>
          </a:xfrm>
        </p:spPr>
        <p:txBody>
          <a:bodyPr/>
          <a:lstStyle/>
          <a:p>
            <a:pPr>
              <a:buSzPct val="100000"/>
            </a:pPr>
            <a:r>
              <a:rPr lang="en-US" dirty="0" smtClean="0"/>
              <a:t>Best Practice in Action 2.1: </a:t>
            </a:r>
            <a:r>
              <a:rPr lang="en-US" dirty="0" smtClean="0">
                <a:solidFill>
                  <a:srgbClr val="FF0000"/>
                </a:solidFill>
              </a:rPr>
              <a:t>Progressive Insurance </a:t>
            </a:r>
            <a:r>
              <a:rPr lang="en-US" dirty="0" smtClean="0"/>
              <a:t>Delights Its Customers</a:t>
            </a:r>
          </a:p>
          <a:p>
            <a:pPr lvl="1">
              <a:spcBef>
                <a:spcPts val="2400"/>
              </a:spcBef>
            </a:pPr>
            <a:r>
              <a:rPr lang="en-US" dirty="0" smtClean="0"/>
              <a:t>Provided excellent customer service which allowed them to lower costs and also increase customer satisfaction and retention</a:t>
            </a:r>
          </a:p>
          <a:p>
            <a:pPr>
              <a:buNone/>
            </a:pPr>
            <a:endParaRPr lang="en-SG" dirty="0"/>
          </a:p>
        </p:txBody>
      </p:sp>
      <p:sp>
        <p:nvSpPr>
          <p:cNvPr id="4" name="Rectangle 2"/>
          <p:cNvSpPr>
            <a:spLocks noGrp="1" noChangeArrowheads="1"/>
          </p:cNvSpPr>
          <p:nvPr>
            <p:ph type="title"/>
          </p:nvPr>
        </p:nvSpPr>
        <p:spPr/>
        <p:txBody>
          <a:bodyPr/>
          <a:lstStyle/>
          <a:p>
            <a:r>
              <a:rPr lang="en-US" dirty="0"/>
              <a:t>Customer Delight:</a:t>
            </a:r>
            <a:br>
              <a:rPr lang="en-US" dirty="0"/>
            </a:br>
            <a:r>
              <a:rPr lang="en-US" dirty="0"/>
              <a:t>Going Beyond Satisfaction</a:t>
            </a:r>
          </a:p>
        </p:txBody>
      </p:sp>
      <p:pic>
        <p:nvPicPr>
          <p:cNvPr id="5" name="Picture 4"/>
          <p:cNvPicPr>
            <a:picLocks noChangeAspect="1"/>
          </p:cNvPicPr>
          <p:nvPr/>
        </p:nvPicPr>
        <p:blipFill>
          <a:blip r:embed="rId2" cstate="print"/>
          <a:stretch>
            <a:fillRect/>
          </a:stretch>
        </p:blipFill>
        <p:spPr>
          <a:xfrm>
            <a:off x="379412" y="1447800"/>
            <a:ext cx="3540550" cy="5010026"/>
          </a:xfrm>
          <a:prstGeom prst="rect">
            <a:avLst/>
          </a:prstGeom>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smtClean="0"/>
              <a:t>Summary</a:t>
            </a:r>
            <a:endParaRPr lang="en-US" dirty="0"/>
          </a:p>
        </p:txBody>
      </p:sp>
      <p:grpSp>
        <p:nvGrpSpPr>
          <p:cNvPr id="2" name="Group 35"/>
          <p:cNvGrpSpPr/>
          <p:nvPr/>
        </p:nvGrpSpPr>
        <p:grpSpPr>
          <a:xfrm>
            <a:off x="150812" y="1524000"/>
            <a:ext cx="9525001" cy="4876800"/>
            <a:chOff x="150812" y="1524000"/>
            <a:chExt cx="9525001" cy="4876800"/>
          </a:xfrm>
        </p:grpSpPr>
        <p:grpSp>
          <p:nvGrpSpPr>
            <p:cNvPr id="3" name="Group 19"/>
            <p:cNvGrpSpPr/>
            <p:nvPr/>
          </p:nvGrpSpPr>
          <p:grpSpPr>
            <a:xfrm>
              <a:off x="150812" y="1752600"/>
              <a:ext cx="2590800" cy="4343400"/>
              <a:chOff x="455613" y="1524000"/>
              <a:chExt cx="3505200" cy="4343400"/>
            </a:xfrm>
          </p:grpSpPr>
          <p:sp>
            <p:nvSpPr>
              <p:cNvPr id="21" name="Rectangle 2"/>
              <p:cNvSpPr>
                <a:spLocks noChangeArrowheads="1"/>
              </p:cNvSpPr>
              <p:nvPr/>
            </p:nvSpPr>
            <p:spPr bwMode="auto">
              <a:xfrm>
                <a:off x="455613" y="1524000"/>
                <a:ext cx="3505200" cy="838200"/>
              </a:xfrm>
              <a:prstGeom prst="rect">
                <a:avLst/>
              </a:prstGeom>
              <a:solidFill>
                <a:srgbClr val="00CCFF"/>
              </a:solidFill>
              <a:ln w="57150" algn="ctr">
                <a:noFill/>
                <a:miter lim="800000"/>
                <a:headEnd/>
                <a:tailEnd/>
              </a:ln>
              <a:effectLst/>
            </p:spPr>
            <p:txBody>
              <a:bodyPr wrap="none" anchor="ctr"/>
              <a:lstStyle/>
              <a:p>
                <a:endParaRPr lang="en-SG"/>
              </a:p>
            </p:txBody>
          </p:sp>
          <p:sp>
            <p:nvSpPr>
              <p:cNvPr id="22" name="Text Box 3"/>
              <p:cNvSpPr txBox="1">
                <a:spLocks noChangeArrowheads="1"/>
              </p:cNvSpPr>
              <p:nvPr/>
            </p:nvSpPr>
            <p:spPr bwMode="auto">
              <a:xfrm>
                <a:off x="576171" y="1676400"/>
                <a:ext cx="3299010" cy="2762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Pre-purchase Stage</a:t>
                </a:r>
              </a:p>
            </p:txBody>
          </p:sp>
          <p:sp>
            <p:nvSpPr>
              <p:cNvPr id="23"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a:effectLst/>
            </p:spPr>
            <p:txBody>
              <a:bodyPr wrap="none" anchor="ctr"/>
              <a:lstStyle/>
              <a:p>
                <a:endParaRPr lang="en-SG"/>
              </a:p>
            </p:txBody>
          </p:sp>
          <p:sp>
            <p:nvSpPr>
              <p:cNvPr id="24" name="Text Box 5"/>
              <p:cNvSpPr txBox="1">
                <a:spLocks noChangeArrowheads="1"/>
              </p:cNvSpPr>
              <p:nvPr/>
            </p:nvSpPr>
            <p:spPr bwMode="auto">
              <a:xfrm>
                <a:off x="558710" y="3381375"/>
                <a:ext cx="3299012" cy="2762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Service Encounter Stage</a:t>
                </a:r>
              </a:p>
            </p:txBody>
          </p:sp>
          <p:sp>
            <p:nvSpPr>
              <p:cNvPr id="25" name="Rectangle 6"/>
              <p:cNvSpPr>
                <a:spLocks noChangeArrowheads="1"/>
              </p:cNvSpPr>
              <p:nvPr/>
            </p:nvSpPr>
            <p:spPr bwMode="auto">
              <a:xfrm>
                <a:off x="455613" y="5029200"/>
                <a:ext cx="3505200" cy="8382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26" name="Text Box 7"/>
              <p:cNvSpPr txBox="1">
                <a:spLocks noChangeArrowheads="1"/>
              </p:cNvSpPr>
              <p:nvPr/>
            </p:nvSpPr>
            <p:spPr bwMode="auto">
              <a:xfrm>
                <a:off x="558707" y="5181600"/>
                <a:ext cx="3299013" cy="2762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smtClean="0">
                    <a:latin typeface="Helvetica" pitchFamily="34" charset="0"/>
                    <a:cs typeface="Helvetica" pitchFamily="34" charset="0"/>
                  </a:rPr>
                  <a:t>Post-encounter </a:t>
                </a:r>
                <a:r>
                  <a:rPr lang="en-US" sz="2000" b="1" dirty="0">
                    <a:latin typeface="Helvetica" pitchFamily="34" charset="0"/>
                    <a:cs typeface="Helvetica" pitchFamily="34" charset="0"/>
                  </a:rPr>
                  <a:t>Stage</a:t>
                </a:r>
              </a:p>
            </p:txBody>
          </p:sp>
          <p:sp>
            <p:nvSpPr>
              <p:cNvPr id="27"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8"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grpSp>
        <p:sp>
          <p:nvSpPr>
            <p:cNvPr id="29" name="Rectangle 2"/>
            <p:cNvSpPr>
              <a:spLocks noChangeArrowheads="1"/>
            </p:cNvSpPr>
            <p:nvPr/>
          </p:nvSpPr>
          <p:spPr bwMode="auto">
            <a:xfrm>
              <a:off x="2970213" y="1524000"/>
              <a:ext cx="6705600" cy="1981200"/>
            </a:xfrm>
            <a:prstGeom prst="rect">
              <a:avLst/>
            </a:prstGeom>
            <a:solidFill>
              <a:srgbClr val="00CCFF"/>
            </a:solidFill>
            <a:ln w="57150" algn="ctr">
              <a:noFill/>
              <a:miter lim="800000"/>
              <a:headEnd/>
              <a:tailEnd/>
            </a:ln>
            <a:effectLst/>
          </p:spPr>
          <p:txBody>
            <a:bodyPr wrap="none" numCol="2" anchor="ctr"/>
            <a:lstStyle/>
            <a:p>
              <a:endParaRPr lang="en-SG"/>
            </a:p>
          </p:txBody>
        </p:sp>
        <p:sp>
          <p:nvSpPr>
            <p:cNvPr id="30" name="Rectangle 4"/>
            <p:cNvSpPr>
              <a:spLocks noChangeArrowheads="1"/>
            </p:cNvSpPr>
            <p:nvPr/>
          </p:nvSpPr>
          <p:spPr bwMode="auto">
            <a:xfrm>
              <a:off x="2970212" y="3505200"/>
              <a:ext cx="6705600" cy="1524000"/>
            </a:xfrm>
            <a:prstGeom prst="rect">
              <a:avLst/>
            </a:prstGeom>
            <a:solidFill>
              <a:srgbClr val="FF99CC"/>
            </a:solidFill>
            <a:ln w="9525" algn="ctr">
              <a:noFill/>
              <a:miter lim="800000"/>
              <a:headEnd/>
              <a:tailEnd/>
            </a:ln>
            <a:effectLst/>
          </p:spPr>
          <p:txBody>
            <a:bodyPr wrap="none" anchor="ctr"/>
            <a:lstStyle/>
            <a:p>
              <a:endParaRPr lang="en-SG"/>
            </a:p>
          </p:txBody>
        </p:sp>
        <p:sp>
          <p:nvSpPr>
            <p:cNvPr id="31" name="Rectangle 6"/>
            <p:cNvSpPr>
              <a:spLocks noChangeArrowheads="1"/>
            </p:cNvSpPr>
            <p:nvPr/>
          </p:nvSpPr>
          <p:spPr bwMode="auto">
            <a:xfrm>
              <a:off x="2970212" y="5029200"/>
              <a:ext cx="6705600" cy="13716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34" name="TextBox 33"/>
            <p:cNvSpPr txBox="1"/>
            <p:nvPr/>
          </p:nvSpPr>
          <p:spPr>
            <a:xfrm>
              <a:off x="3046412" y="5181600"/>
              <a:ext cx="6400800" cy="954107"/>
            </a:xfrm>
            <a:prstGeom prst="rect">
              <a:avLst/>
            </a:prstGeom>
            <a:noFill/>
          </p:spPr>
          <p:txBody>
            <a:bodyPr wrap="square" numCol="2" rtlCol="0">
              <a:spAutoFit/>
            </a:bodyPr>
            <a:lstStyle/>
            <a:p>
              <a:pPr marL="117475" lvl="1" indent="-118800" algn="l">
                <a:lnSpc>
                  <a:spcPct val="100000"/>
                </a:lnSpc>
                <a:spcBef>
                  <a:spcPts val="0"/>
                </a:spcBef>
                <a:buSzPct val="150000"/>
                <a:buFont typeface="Arial"/>
                <a:buChar char="•"/>
              </a:pPr>
              <a:r>
                <a:rPr lang="en-US" sz="1400" b="1" dirty="0" smtClean="0">
                  <a:latin typeface="Helvetica" pitchFamily="34" charset="0"/>
                  <a:cs typeface="Helvetica" pitchFamily="34" charset="0"/>
                </a:rPr>
                <a:t> In evaluating service performance, customers can have expectations positively disconfirmed, confirmed, or negatively disconfirmed</a:t>
              </a:r>
            </a:p>
            <a:p>
              <a:pPr marL="288925" lvl="1" indent="-171450" algn="l">
                <a:lnSpc>
                  <a:spcPct val="100000"/>
                </a:lnSpc>
                <a:spcBef>
                  <a:spcPts val="0"/>
                </a:spcBef>
                <a:buSzPct val="150000"/>
                <a:buFont typeface="Arial" pitchFamily="34" charset="0"/>
                <a:buChar char="•"/>
              </a:pPr>
              <a:r>
                <a:rPr lang="en-US" sz="1400" b="1" dirty="0" smtClean="0">
                  <a:latin typeface="Helvetica" pitchFamily="34" charset="0"/>
                  <a:cs typeface="Helvetica" pitchFamily="34" charset="0"/>
                </a:rPr>
                <a:t>Unexpectedly high levels of performance, arousal, and positive affect are likely to lead to delight </a:t>
              </a:r>
            </a:p>
          </p:txBody>
        </p:sp>
      </p:grpSp>
      <p:sp>
        <p:nvSpPr>
          <p:cNvPr id="35" name="TextBox 34"/>
          <p:cNvSpPr txBox="1"/>
          <p:nvPr/>
        </p:nvSpPr>
        <p:spPr>
          <a:xfrm>
            <a:off x="2970212" y="3505201"/>
            <a:ext cx="6705600" cy="1600438"/>
          </a:xfrm>
          <a:prstGeom prst="rect">
            <a:avLst/>
          </a:prstGeom>
          <a:noFill/>
        </p:spPr>
        <p:txBody>
          <a:bodyPr wrap="square" numCol="2" rtlCol="0">
            <a:spAutoFit/>
          </a:bodyPr>
          <a:lstStyle/>
          <a:p>
            <a:pPr marL="285750" indent="-174625" algn="l">
              <a:lnSpc>
                <a:spcPct val="100000"/>
              </a:lnSpc>
              <a:buSzPct val="150000"/>
              <a:buFont typeface="Arial"/>
              <a:buChar char="•"/>
            </a:pPr>
            <a:r>
              <a:rPr lang="en-US" sz="1400" b="1" dirty="0" smtClean="0">
                <a:latin typeface="Helvetica"/>
                <a:cs typeface="Helvetica"/>
              </a:rPr>
              <a:t>Moments of Truth: importance of effectively managing </a:t>
            </a:r>
            <a:r>
              <a:rPr lang="en-US" sz="1400" b="1" dirty="0" err="1" smtClean="0">
                <a:latin typeface="Helvetica"/>
                <a:cs typeface="Helvetica"/>
              </a:rPr>
              <a:t>touchpoints</a:t>
            </a:r>
            <a:endParaRPr lang="en-US" sz="1400" b="1" dirty="0" smtClean="0">
              <a:latin typeface="Helvetica"/>
              <a:cs typeface="Helvetica"/>
            </a:endParaRPr>
          </a:p>
          <a:p>
            <a:pPr marL="285750" indent="-174625" algn="l">
              <a:lnSpc>
                <a:spcPct val="100000"/>
              </a:lnSpc>
              <a:buSzPct val="150000"/>
            </a:pPr>
            <a:endParaRPr lang="en-US" sz="1400" b="1" dirty="0" smtClean="0">
              <a:latin typeface="Helvetica"/>
              <a:cs typeface="Helvetica"/>
            </a:endParaRPr>
          </a:p>
          <a:p>
            <a:pPr marL="285750" indent="-174625" algn="l">
              <a:lnSpc>
                <a:spcPct val="100000"/>
              </a:lnSpc>
              <a:buSzPct val="150000"/>
              <a:buFont typeface="Arial"/>
              <a:buChar char="•"/>
            </a:pPr>
            <a:r>
              <a:rPr lang="en-US" sz="1400" b="1" dirty="0" smtClean="0">
                <a:latin typeface="Helvetica"/>
                <a:cs typeface="Helvetica"/>
              </a:rPr>
              <a:t>High/low contact service model – understanding the extent and nature of contact points                </a:t>
            </a:r>
          </a:p>
          <a:p>
            <a:pPr marL="285750" indent="-174625" algn="l">
              <a:lnSpc>
                <a:spcPct val="100000"/>
              </a:lnSpc>
              <a:buSzPct val="150000"/>
            </a:pPr>
            <a:r>
              <a:rPr lang="en-US" sz="1400" b="1" dirty="0" smtClean="0">
                <a:latin typeface="Helvetica"/>
                <a:cs typeface="Helvetica"/>
              </a:rPr>
              <a:t>                                                   </a:t>
            </a:r>
          </a:p>
          <a:p>
            <a:pPr marL="285750" indent="-174625" algn="l">
              <a:lnSpc>
                <a:spcPct val="100000"/>
              </a:lnSpc>
              <a:buSzPct val="150000"/>
              <a:buFont typeface="Arial"/>
              <a:buChar char="•"/>
            </a:pPr>
            <a:r>
              <a:rPr lang="en-US" sz="1400" b="1" dirty="0" err="1" smtClean="0">
                <a:latin typeface="Helvetica"/>
                <a:cs typeface="Helvetica"/>
              </a:rPr>
              <a:t>Servuction</a:t>
            </a:r>
            <a:r>
              <a:rPr lang="en-US" sz="1400" b="1" dirty="0" smtClean="0">
                <a:latin typeface="Helvetica"/>
                <a:cs typeface="Helvetica"/>
              </a:rPr>
              <a:t> model – variations of interactions</a:t>
            </a:r>
            <a:br>
              <a:rPr lang="en-US" sz="1400" b="1" dirty="0" smtClean="0">
                <a:latin typeface="Helvetica"/>
                <a:cs typeface="Helvetica"/>
              </a:rPr>
            </a:br>
            <a:endParaRPr lang="en-US" sz="1400" b="1" dirty="0" smtClean="0">
              <a:latin typeface="Helvetica"/>
              <a:cs typeface="Helvetica"/>
            </a:endParaRPr>
          </a:p>
          <a:p>
            <a:pPr marL="285750" indent="-174625" algn="l">
              <a:lnSpc>
                <a:spcPct val="100000"/>
              </a:lnSpc>
              <a:buSzPct val="150000"/>
              <a:buFont typeface="Arial"/>
              <a:buChar char="•"/>
            </a:pPr>
            <a:r>
              <a:rPr lang="en-US" sz="1400" b="1" dirty="0" smtClean="0">
                <a:latin typeface="Helvetica"/>
                <a:cs typeface="Helvetica"/>
              </a:rPr>
              <a:t>Theater metaphor – “staging” service performances</a:t>
            </a:r>
          </a:p>
          <a:p>
            <a:pPr marL="118800" indent="118800" algn="l">
              <a:lnSpc>
                <a:spcPct val="100000"/>
              </a:lnSpc>
            </a:pPr>
            <a:endParaRPr lang="en-US" sz="1400" dirty="0" smtClean="0"/>
          </a:p>
          <a:p>
            <a:pPr marL="118800" indent="118800" algn="l">
              <a:lnSpc>
                <a:spcPct val="100000"/>
              </a:lnSpc>
            </a:pPr>
            <a:r>
              <a:rPr lang="en-US" sz="1400" dirty="0" smtClean="0"/>
              <a:t> </a:t>
            </a:r>
          </a:p>
        </p:txBody>
      </p:sp>
      <p:sp>
        <p:nvSpPr>
          <p:cNvPr id="32" name="TextBox 31"/>
          <p:cNvSpPr txBox="1"/>
          <p:nvPr/>
        </p:nvSpPr>
        <p:spPr>
          <a:xfrm>
            <a:off x="3046412" y="1600201"/>
            <a:ext cx="6553200" cy="2031325"/>
          </a:xfrm>
          <a:prstGeom prst="rect">
            <a:avLst/>
          </a:prstGeom>
          <a:noFill/>
        </p:spPr>
        <p:txBody>
          <a:bodyPr wrap="square" numCol="2" rtlCol="0">
            <a:spAutoFit/>
          </a:bodyPr>
          <a:lstStyle/>
          <a:p>
            <a:pPr marL="227013" indent="-227013" algn="l">
              <a:lnSpc>
                <a:spcPct val="100000"/>
              </a:lnSpc>
              <a:buSzPct val="150000"/>
              <a:buFont typeface="Arial"/>
              <a:buChar char="•"/>
            </a:pPr>
            <a:r>
              <a:rPr lang="en-US" sz="1400" b="1" dirty="0" smtClean="0">
                <a:latin typeface="Helvetica"/>
                <a:cs typeface="Helvetica"/>
              </a:rPr>
              <a:t>Key Steps		</a:t>
            </a:r>
          </a:p>
          <a:p>
            <a:pPr marL="461963" lvl="1" indent="-234950" algn="l">
              <a:lnSpc>
                <a:spcPct val="100000"/>
              </a:lnSpc>
              <a:buFont typeface="+mj-lt"/>
              <a:buAutoNum type="arabicPeriod"/>
            </a:pPr>
            <a:r>
              <a:rPr lang="en-US" sz="1400" b="1" dirty="0" smtClean="0">
                <a:latin typeface="Helvetica"/>
                <a:cs typeface="Helvetica"/>
              </a:rPr>
              <a:t>Need arousal</a:t>
            </a:r>
          </a:p>
          <a:p>
            <a:pPr marL="461963" lvl="1" indent="-234950" algn="l">
              <a:lnSpc>
                <a:spcPct val="100000"/>
              </a:lnSpc>
              <a:buFont typeface="+mj-lt"/>
              <a:buAutoNum type="arabicPeriod"/>
            </a:pPr>
            <a:r>
              <a:rPr lang="en-US" sz="1400" b="1" dirty="0" smtClean="0">
                <a:latin typeface="Helvetica"/>
                <a:cs typeface="Helvetica"/>
              </a:rPr>
              <a:t>Information search</a:t>
            </a:r>
          </a:p>
          <a:p>
            <a:pPr marL="461963" lvl="1" indent="-234950" algn="l">
              <a:lnSpc>
                <a:spcPct val="100000"/>
              </a:lnSpc>
              <a:buFont typeface="+mj-lt"/>
              <a:buAutoNum type="arabicPeriod"/>
            </a:pPr>
            <a:r>
              <a:rPr lang="en-US" sz="1400" b="1" dirty="0" smtClean="0">
                <a:latin typeface="Helvetica"/>
                <a:cs typeface="Helvetica"/>
              </a:rPr>
              <a:t>Evaluation of alternative solutions</a:t>
            </a:r>
          </a:p>
          <a:p>
            <a:pPr marL="461963" lvl="1" indent="-234950" algn="l">
              <a:lnSpc>
                <a:spcPct val="100000"/>
              </a:lnSpc>
              <a:buFont typeface="+mj-lt"/>
              <a:buAutoNum type="arabicPeriod"/>
            </a:pPr>
            <a:r>
              <a:rPr lang="en-US" sz="1400" b="1" dirty="0" smtClean="0">
                <a:latin typeface="Helvetica"/>
                <a:cs typeface="Helvetica"/>
              </a:rPr>
              <a:t>Purchase decision	</a:t>
            </a:r>
          </a:p>
          <a:p>
            <a:pPr marL="227013" indent="-227013" algn="l">
              <a:lnSpc>
                <a:spcPct val="100000"/>
              </a:lnSpc>
              <a:buSzPct val="150000"/>
            </a:pPr>
            <a:endParaRPr lang="en-US" sz="1400" b="1" dirty="0" smtClean="0">
              <a:latin typeface="Helvetica"/>
              <a:cs typeface="Helvetica"/>
            </a:endParaRPr>
          </a:p>
          <a:p>
            <a:pPr marL="227013" indent="-227013" algn="l">
              <a:lnSpc>
                <a:spcPct val="100000"/>
              </a:lnSpc>
              <a:buSzPct val="150000"/>
              <a:buFont typeface="Arial"/>
              <a:buChar char="•"/>
            </a:pPr>
            <a:endParaRPr lang="en-US" sz="1400" b="1" dirty="0" smtClean="0">
              <a:latin typeface="Helvetica"/>
              <a:cs typeface="Helvetica"/>
            </a:endParaRPr>
          </a:p>
          <a:p>
            <a:pPr marL="227013" indent="-227013" algn="l">
              <a:lnSpc>
                <a:spcPct val="100000"/>
              </a:lnSpc>
              <a:buSzPct val="150000"/>
              <a:buFont typeface="Arial"/>
              <a:buChar char="•"/>
            </a:pPr>
            <a:endParaRPr lang="en-US" sz="1400" b="1" dirty="0" smtClean="0">
              <a:latin typeface="Helvetica"/>
              <a:cs typeface="Helvetica"/>
            </a:endParaRPr>
          </a:p>
          <a:p>
            <a:pPr marL="227013" indent="-227013" algn="l">
              <a:lnSpc>
                <a:spcPct val="100000"/>
              </a:lnSpc>
              <a:buSzPct val="150000"/>
              <a:buFont typeface="Arial"/>
              <a:buChar char="•"/>
            </a:pPr>
            <a:r>
              <a:rPr lang="en-US" sz="1400" b="1" dirty="0" smtClean="0">
                <a:latin typeface="Helvetica"/>
                <a:cs typeface="Helvetica"/>
              </a:rPr>
              <a:t>Customers face perceived risks which marketers should reduce with some strategic responses</a:t>
            </a:r>
          </a:p>
          <a:p>
            <a:pPr marL="227013" indent="-227013" algn="l">
              <a:lnSpc>
                <a:spcPct val="100000"/>
              </a:lnSpc>
              <a:buSzPct val="150000"/>
            </a:pPr>
            <a:endParaRPr lang="en-US" sz="1400" b="1" dirty="0" smtClean="0">
              <a:latin typeface="Helvetica"/>
              <a:cs typeface="Helvetica"/>
            </a:endParaRPr>
          </a:p>
          <a:p>
            <a:pPr marL="227013" indent="-227013" algn="l">
              <a:lnSpc>
                <a:spcPct val="100000"/>
              </a:lnSpc>
              <a:buSzPct val="150000"/>
              <a:buFont typeface="Arial"/>
              <a:buChar char="•"/>
            </a:pPr>
            <a:r>
              <a:rPr lang="en-US" sz="1400" b="1" dirty="0" smtClean="0">
                <a:latin typeface="Helvetica"/>
                <a:cs typeface="Helvetica"/>
              </a:rPr>
              <a:t>Zone of tolerance: Adequate to desired. Dissatisfaction if service level falls below adequate level.</a:t>
            </a:r>
          </a:p>
          <a:p>
            <a:pPr marL="118800" indent="-118800" algn="l">
              <a:lnSpc>
                <a:spcPct val="100000"/>
              </a:lnSpc>
            </a:pPr>
            <a:endParaRPr lang="en-US" sz="1400" b="1" dirty="0"/>
          </a:p>
        </p:txBody>
      </p:sp>
    </p:spTree>
  </p:cSld>
  <p:clrMapOvr>
    <a:masterClrMapping/>
  </p:clrMapOvr>
  <p:transition spd="med">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13"/>
          <p:cNvSpPr>
            <a:spLocks noChangeShapeType="1"/>
          </p:cNvSpPr>
          <p:nvPr/>
        </p:nvSpPr>
        <p:spPr bwMode="auto">
          <a:xfrm>
            <a:off x="3960813" y="2514600"/>
            <a:ext cx="1141412" cy="3810000"/>
          </a:xfrm>
          <a:prstGeom prst="line">
            <a:avLst/>
          </a:prstGeom>
          <a:noFill/>
          <a:ln w="19050">
            <a:solidFill>
              <a:srgbClr val="0C0300"/>
            </a:solidFill>
            <a:round/>
            <a:headEnd/>
            <a:tailEnd/>
          </a:ln>
          <a:effectLst/>
        </p:spPr>
        <p:txBody>
          <a:bodyPr/>
          <a:lstStyle/>
          <a:p>
            <a:endParaRPr lang="en-SG"/>
          </a:p>
        </p:txBody>
      </p:sp>
      <p:sp>
        <p:nvSpPr>
          <p:cNvPr id="71682" name="Rectangle 2"/>
          <p:cNvSpPr>
            <a:spLocks noGrp="1" noChangeArrowheads="1"/>
          </p:cNvSpPr>
          <p:nvPr>
            <p:ph type="title"/>
          </p:nvPr>
        </p:nvSpPr>
        <p:spPr/>
        <p:txBody>
          <a:bodyPr/>
          <a:lstStyle/>
          <a:p>
            <a:r>
              <a:rPr lang="en-US" dirty="0" smtClean="0"/>
              <a:t>Pre</a:t>
            </a:r>
            <a:r>
              <a:rPr dirty="0" smtClean="0"/>
              <a:t>-</a:t>
            </a:r>
            <a:r>
              <a:rPr lang="en-US" dirty="0" smtClean="0"/>
              <a:t>purchase </a:t>
            </a:r>
            <a:r>
              <a:rPr lang="en-US" dirty="0"/>
              <a:t>Stage - Overview</a:t>
            </a:r>
          </a:p>
        </p:txBody>
      </p:sp>
      <p:sp>
        <p:nvSpPr>
          <p:cNvPr id="24" name="Rectangle 11"/>
          <p:cNvSpPr>
            <a:spLocks noChangeArrowheads="1"/>
          </p:cNvSpPr>
          <p:nvPr/>
        </p:nvSpPr>
        <p:spPr bwMode="auto">
          <a:xfrm>
            <a:off x="5103813" y="1676400"/>
            <a:ext cx="4373562" cy="4648200"/>
          </a:xfrm>
          <a:prstGeom prst="rect">
            <a:avLst/>
          </a:prstGeom>
          <a:solidFill>
            <a:srgbClr val="00CCFF"/>
          </a:solidFill>
          <a:ln w="9525" algn="ctr">
            <a:noFill/>
            <a:miter lim="800000"/>
            <a:headEnd/>
            <a:tailEnd/>
          </a:ln>
          <a:effectLst/>
        </p:spPr>
        <p:txBody>
          <a:bodyPr wrap="none" anchor="ctr"/>
          <a:lstStyle/>
          <a:p>
            <a:endParaRPr lang="en-SG"/>
          </a:p>
        </p:txBody>
      </p:sp>
      <p:sp>
        <p:nvSpPr>
          <p:cNvPr id="25" name="Line 12"/>
          <p:cNvSpPr>
            <a:spLocks noChangeShapeType="1"/>
          </p:cNvSpPr>
          <p:nvPr/>
        </p:nvSpPr>
        <p:spPr bwMode="auto">
          <a:xfrm>
            <a:off x="3960813" y="1676400"/>
            <a:ext cx="1155700" cy="0"/>
          </a:xfrm>
          <a:prstGeom prst="line">
            <a:avLst/>
          </a:prstGeom>
          <a:noFill/>
          <a:ln w="15875">
            <a:solidFill>
              <a:srgbClr val="0C0300"/>
            </a:solidFill>
            <a:round/>
            <a:headEnd/>
            <a:tailEnd/>
          </a:ln>
          <a:effectLst/>
        </p:spPr>
        <p:txBody>
          <a:bodyPr/>
          <a:lstStyle/>
          <a:p>
            <a:endParaRPr lang="en-SG"/>
          </a:p>
        </p:txBody>
      </p:sp>
      <p:sp>
        <p:nvSpPr>
          <p:cNvPr id="27" name="Rectangle 14"/>
          <p:cNvSpPr>
            <a:spLocks noGrp="1" noChangeArrowheads="1"/>
          </p:cNvSpPr>
          <p:nvPr>
            <p:ph type="body" idx="4294967295"/>
          </p:nvPr>
        </p:nvSpPr>
        <p:spPr>
          <a:xfrm>
            <a:off x="5256213" y="1841500"/>
            <a:ext cx="4038600" cy="4178300"/>
          </a:xfrm>
          <a:prstGeom prst="rect">
            <a:avLst/>
          </a:prstGeom>
          <a:noFill/>
          <a:ln/>
        </p:spPr>
        <p:txBody>
          <a:bodyPr lIns="92075" tIns="46038" rIns="92075" bIns="46038"/>
          <a:lstStyle/>
          <a:p>
            <a:pPr>
              <a:lnSpc>
                <a:spcPct val="85000"/>
              </a:lnSpc>
              <a:spcBef>
                <a:spcPct val="50000"/>
              </a:spcBef>
            </a:pPr>
            <a:r>
              <a:rPr lang="en-US" sz="1800" b="0" dirty="0" smtClean="0">
                <a:solidFill>
                  <a:schemeClr val="tx1"/>
                </a:solidFill>
              </a:rPr>
              <a:t>Customers seek solutions to aroused needs</a:t>
            </a:r>
          </a:p>
          <a:p>
            <a:pPr>
              <a:lnSpc>
                <a:spcPct val="85000"/>
              </a:lnSpc>
              <a:spcBef>
                <a:spcPct val="50000"/>
              </a:spcBef>
            </a:pPr>
            <a:r>
              <a:rPr lang="en-US" sz="1800" b="0" dirty="0" smtClean="0">
                <a:solidFill>
                  <a:schemeClr val="tx1"/>
                </a:solidFill>
              </a:rPr>
              <a:t>Evaluating a service may be difficult</a:t>
            </a:r>
          </a:p>
          <a:p>
            <a:pPr>
              <a:lnSpc>
                <a:spcPct val="85000"/>
              </a:lnSpc>
              <a:spcBef>
                <a:spcPct val="50000"/>
              </a:spcBef>
            </a:pPr>
            <a:r>
              <a:rPr lang="en-US" sz="1800" b="0" dirty="0" smtClean="0">
                <a:solidFill>
                  <a:schemeClr val="tx1"/>
                </a:solidFill>
              </a:rPr>
              <a:t>Uncertainty about outcomes Increases perceived risk</a:t>
            </a:r>
          </a:p>
          <a:p>
            <a:pPr>
              <a:lnSpc>
                <a:spcPct val="85000"/>
              </a:lnSpc>
              <a:spcBef>
                <a:spcPct val="50000"/>
              </a:spcBef>
            </a:pPr>
            <a:r>
              <a:rPr lang="en-US" sz="1800" b="0" dirty="0" smtClean="0">
                <a:solidFill>
                  <a:schemeClr val="tx1"/>
                </a:solidFill>
              </a:rPr>
              <a:t>What risk reduction strategies can service suppliers develop?</a:t>
            </a:r>
          </a:p>
          <a:p>
            <a:pPr>
              <a:lnSpc>
                <a:spcPct val="85000"/>
              </a:lnSpc>
              <a:spcBef>
                <a:spcPct val="50000"/>
              </a:spcBef>
            </a:pPr>
            <a:r>
              <a:rPr lang="en-US" sz="1800" b="0" dirty="0" smtClean="0">
                <a:solidFill>
                  <a:schemeClr val="tx1"/>
                </a:solidFill>
              </a:rPr>
              <a:t>Understanding customers’ service expectations</a:t>
            </a:r>
          </a:p>
          <a:p>
            <a:pPr>
              <a:lnSpc>
                <a:spcPct val="85000"/>
              </a:lnSpc>
              <a:spcBef>
                <a:spcPct val="50000"/>
              </a:spcBef>
            </a:pPr>
            <a:r>
              <a:rPr lang="en-US" sz="1800" b="0" dirty="0" smtClean="0">
                <a:solidFill>
                  <a:schemeClr val="tx1"/>
                </a:solidFill>
              </a:rPr>
              <a:t>Components of customer expectations</a:t>
            </a:r>
          </a:p>
          <a:p>
            <a:pPr>
              <a:lnSpc>
                <a:spcPct val="85000"/>
              </a:lnSpc>
              <a:spcBef>
                <a:spcPct val="50000"/>
              </a:spcBef>
            </a:pPr>
            <a:r>
              <a:rPr lang="en-US" sz="1800" b="0" dirty="0" smtClean="0">
                <a:solidFill>
                  <a:schemeClr val="tx1"/>
                </a:solidFill>
              </a:rPr>
              <a:t>Making a service purchase decision</a:t>
            </a:r>
          </a:p>
          <a:p>
            <a:pPr>
              <a:lnSpc>
                <a:spcPct val="85000"/>
              </a:lnSpc>
            </a:pPr>
            <a:endParaRPr lang="en-US" sz="2600" b="0" dirty="0" smtClean="0">
              <a:solidFill>
                <a:schemeClr val="tx1"/>
              </a:solidFill>
            </a:endParaRPr>
          </a:p>
          <a:p>
            <a:pPr>
              <a:lnSpc>
                <a:spcPct val="85000"/>
              </a:lnSpc>
            </a:pPr>
            <a:endParaRPr lang="en-US" sz="2600" b="0" dirty="0" smtClean="0">
              <a:solidFill>
                <a:schemeClr val="tx1"/>
              </a:solidFill>
            </a:endParaRPr>
          </a:p>
        </p:txBody>
      </p:sp>
      <p:grpSp>
        <p:nvGrpSpPr>
          <p:cNvPr id="28" name="Group 27"/>
          <p:cNvGrpSpPr/>
          <p:nvPr/>
        </p:nvGrpSpPr>
        <p:grpSpPr>
          <a:xfrm>
            <a:off x="455612" y="1676400"/>
            <a:ext cx="3505200" cy="4343400"/>
            <a:chOff x="455613" y="1524000"/>
            <a:chExt cx="3505200" cy="4343400"/>
          </a:xfrm>
        </p:grpSpPr>
        <p:sp>
          <p:nvSpPr>
            <p:cNvPr id="29" name="Rectangle 2"/>
            <p:cNvSpPr>
              <a:spLocks noChangeArrowheads="1"/>
            </p:cNvSpPr>
            <p:nvPr/>
          </p:nvSpPr>
          <p:spPr bwMode="auto">
            <a:xfrm>
              <a:off x="455613" y="1524000"/>
              <a:ext cx="3505200" cy="838200"/>
            </a:xfrm>
            <a:prstGeom prst="rect">
              <a:avLst/>
            </a:prstGeom>
            <a:solidFill>
              <a:srgbClr val="00CCFF"/>
            </a:solidFill>
            <a:ln w="12700" cmpd="sng" algn="ctr">
              <a:noFill/>
              <a:miter lim="800000"/>
              <a:headEnd/>
              <a:tailEnd/>
            </a:ln>
            <a:effectLst/>
          </p:spPr>
          <p:txBody>
            <a:bodyPr wrap="none" anchor="ctr"/>
            <a:lstStyle/>
            <a:p>
              <a:endParaRPr lang="en-SG"/>
            </a:p>
          </p:txBody>
        </p:sp>
        <p:sp>
          <p:nvSpPr>
            <p:cNvPr id="30" name="Text Box 3"/>
            <p:cNvSpPr txBox="1">
              <a:spLocks noChangeArrowheads="1"/>
            </p:cNvSpPr>
            <p:nvPr/>
          </p:nvSpPr>
          <p:spPr bwMode="auto">
            <a:xfrm>
              <a:off x="760413" y="1752600"/>
              <a:ext cx="2970212"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Pre-purchase Stage</a:t>
              </a:r>
            </a:p>
          </p:txBody>
        </p:sp>
        <p:sp>
          <p:nvSpPr>
            <p:cNvPr id="31"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a:effectLst/>
          </p:spPr>
          <p:txBody>
            <a:bodyPr wrap="none" anchor="ctr"/>
            <a:lstStyle/>
            <a:p>
              <a:endParaRPr lang="en-SG"/>
            </a:p>
          </p:txBody>
        </p:sp>
        <p:sp>
          <p:nvSpPr>
            <p:cNvPr id="32" name="Text Box 5"/>
            <p:cNvSpPr txBox="1">
              <a:spLocks noChangeArrowheads="1"/>
            </p:cNvSpPr>
            <p:nvPr/>
          </p:nvSpPr>
          <p:spPr bwMode="auto">
            <a:xfrm>
              <a:off x="742950" y="3381375"/>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latin typeface="Helvetica" pitchFamily="34" charset="0"/>
                  <a:cs typeface="Helvetica" pitchFamily="34" charset="0"/>
                </a:rPr>
                <a:t>Service Encounter Stage</a:t>
              </a:r>
            </a:p>
          </p:txBody>
        </p:sp>
        <p:sp>
          <p:nvSpPr>
            <p:cNvPr id="33" name="Rectangle 6"/>
            <p:cNvSpPr>
              <a:spLocks noChangeArrowheads="1"/>
            </p:cNvSpPr>
            <p:nvPr/>
          </p:nvSpPr>
          <p:spPr bwMode="auto">
            <a:xfrm>
              <a:off x="455613" y="5029200"/>
              <a:ext cx="3505200" cy="8382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34" name="Text Box 7"/>
            <p:cNvSpPr txBox="1">
              <a:spLocks noChangeArrowheads="1"/>
            </p:cNvSpPr>
            <p:nvPr/>
          </p:nvSpPr>
          <p:spPr bwMode="auto">
            <a:xfrm>
              <a:off x="742950" y="5257800"/>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smtClean="0">
                  <a:latin typeface="Helvetica" pitchFamily="34" charset="0"/>
                  <a:cs typeface="Helvetica" pitchFamily="34" charset="0"/>
                </a:rPr>
                <a:t>Post-encounter </a:t>
              </a:r>
              <a:r>
                <a:rPr lang="en-US" sz="2000" dirty="0">
                  <a:latin typeface="Helvetica" pitchFamily="34" charset="0"/>
                  <a:cs typeface="Helvetica" pitchFamily="34" charset="0"/>
                </a:rPr>
                <a:t>Stage</a:t>
              </a:r>
            </a:p>
          </p:txBody>
        </p:sp>
        <p:sp>
          <p:nvSpPr>
            <p:cNvPr id="35"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36"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gr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Need Arousal</a:t>
            </a:r>
            <a:endParaRPr lang="en-US" dirty="0"/>
          </a:p>
        </p:txBody>
      </p:sp>
      <p:sp>
        <p:nvSpPr>
          <p:cNvPr id="78851" name="Rectangle 3"/>
          <p:cNvSpPr>
            <a:spLocks noGrp="1" noChangeArrowheads="1"/>
          </p:cNvSpPr>
          <p:nvPr>
            <p:ph type="body" sz="quarter" idx="10"/>
          </p:nvPr>
        </p:nvSpPr>
        <p:spPr/>
        <p:txBody>
          <a:bodyPr/>
          <a:lstStyle/>
          <a:p>
            <a:r>
              <a:rPr lang="en-US" dirty="0" smtClean="0"/>
              <a:t>Decision to buy or use a service is triggered by </a:t>
            </a:r>
            <a:r>
              <a:rPr lang="en-US" dirty="0" smtClean="0">
                <a:solidFill>
                  <a:srgbClr val="FF6600"/>
                </a:solidFill>
              </a:rPr>
              <a:t>need arousal</a:t>
            </a:r>
            <a:endParaRPr lang="en-US" dirty="0">
              <a:solidFill>
                <a:srgbClr val="FF6600"/>
              </a:solidFill>
            </a:endParaRPr>
          </a:p>
          <a:p>
            <a:r>
              <a:rPr lang="en-US" dirty="0" smtClean="0"/>
              <a:t>Triggers of need:</a:t>
            </a:r>
          </a:p>
          <a:p>
            <a:pPr lvl="1">
              <a:spcBef>
                <a:spcPts val="1200"/>
              </a:spcBef>
            </a:pPr>
            <a:r>
              <a:rPr lang="en-US" dirty="0" smtClean="0"/>
              <a:t>Unconscious minds (e.g., personal identity and aspirations)</a:t>
            </a:r>
          </a:p>
          <a:p>
            <a:pPr lvl="1">
              <a:spcBef>
                <a:spcPts val="1200"/>
              </a:spcBef>
            </a:pPr>
            <a:r>
              <a:rPr lang="en-US" dirty="0" smtClean="0"/>
              <a:t>Physical conditions (e.g.</a:t>
            </a:r>
            <a:r>
              <a:rPr dirty="0" smtClean="0"/>
              <a:t>,</a:t>
            </a:r>
            <a:r>
              <a:rPr lang="en-US" dirty="0" smtClean="0"/>
              <a:t> hunger )</a:t>
            </a:r>
          </a:p>
          <a:p>
            <a:pPr lvl="1">
              <a:spcBef>
                <a:spcPts val="1200"/>
              </a:spcBef>
            </a:pPr>
            <a:r>
              <a:rPr lang="en-US" dirty="0" smtClean="0"/>
              <a:t>External sources (e.g., a service firm’s marketing activities)</a:t>
            </a:r>
            <a:endParaRPr lang="en-US" dirty="0"/>
          </a:p>
          <a:p>
            <a:r>
              <a:rPr lang="en-US" dirty="0" smtClean="0"/>
              <a:t>Consumers are then motivated to find a solution for their need</a:t>
            </a:r>
            <a:endParaRPr lang="en-US" dirty="0"/>
          </a:p>
        </p:txBody>
      </p:sp>
      <p:sp>
        <p:nvSpPr>
          <p:cNvPr id="78854" name="Text Box 6"/>
          <p:cNvSpPr txBox="1">
            <a:spLocks noChangeArrowheads="1"/>
          </p:cNvSpPr>
          <p:nvPr/>
        </p:nvSpPr>
        <p:spPr bwMode="auto">
          <a:xfrm>
            <a:off x="7014501" y="6316664"/>
            <a:ext cx="2640753" cy="307777"/>
          </a:xfrm>
          <a:prstGeom prst="rect">
            <a:avLst/>
          </a:prstGeom>
          <a:noFill/>
          <a:ln w="9525" algn="ctr">
            <a:noFill/>
            <a:miter lim="800000"/>
            <a:headEnd/>
            <a:tailEnd/>
          </a:ln>
          <a:effectLst/>
        </p:spPr>
        <p:txBody>
          <a:bodyPr>
            <a:spAutoFit/>
          </a:bodyPr>
          <a:lstStyle/>
          <a:p>
            <a:r>
              <a:rPr lang="en-US" sz="1000" i="1">
                <a:solidFill>
                  <a:schemeClr val="bg2"/>
                </a:solidFill>
              </a:rPr>
              <a:t>Courtesy of Masterfile Corporation</a:t>
            </a:r>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Information Search</a:t>
            </a:r>
            <a:endParaRPr lang="en-SG" dirty="0"/>
          </a:p>
        </p:txBody>
      </p:sp>
      <p:sp>
        <p:nvSpPr>
          <p:cNvPr id="6" name="Text Placeholder 5"/>
          <p:cNvSpPr>
            <a:spLocks noGrp="1"/>
          </p:cNvSpPr>
          <p:nvPr>
            <p:ph type="body" sz="quarter" idx="10"/>
          </p:nvPr>
        </p:nvSpPr>
        <p:spPr/>
        <p:txBody>
          <a:bodyPr/>
          <a:lstStyle/>
          <a:p>
            <a:r>
              <a:rPr lang="en-US" dirty="0" smtClean="0"/>
              <a:t>Need arousal leads to attempts to find a solution</a:t>
            </a:r>
          </a:p>
          <a:p>
            <a:r>
              <a:rPr lang="en-US" dirty="0" smtClean="0">
                <a:solidFill>
                  <a:srgbClr val="FF6600"/>
                </a:solidFill>
              </a:rPr>
              <a:t>Evoked set </a:t>
            </a:r>
            <a:r>
              <a:rPr lang="en-US" dirty="0" smtClean="0"/>
              <a:t>– a set of products and brands that a consumer considers during the decision-making process – that is derived from past experiences or external sources</a:t>
            </a:r>
          </a:p>
          <a:p>
            <a:r>
              <a:rPr lang="en-US" dirty="0" smtClean="0"/>
              <a:t>Alternatives then </a:t>
            </a:r>
            <a:r>
              <a:rPr lang="en-US" dirty="0">
                <a:solidFill>
                  <a:srgbClr val="FF6600"/>
                </a:solidFill>
              </a:rPr>
              <a:t>need to be evaluated </a:t>
            </a:r>
            <a:r>
              <a:rPr lang="en-US" dirty="0" smtClean="0"/>
              <a:t>before a final decision is made</a:t>
            </a:r>
          </a:p>
          <a:p>
            <a:endParaRPr lang="en-US" dirty="0" smtClean="0"/>
          </a:p>
          <a:p>
            <a:endParaRPr lang="en-US" dirty="0" smtClean="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Evaluating Alternatives – </a:t>
            </a:r>
            <a:br>
              <a:rPr lang="en-US" dirty="0" smtClean="0"/>
            </a:br>
            <a:r>
              <a:rPr lang="en-US" dirty="0" smtClean="0"/>
              <a:t>Service Attributes</a:t>
            </a:r>
            <a:endParaRPr lang="en-US" dirty="0"/>
          </a:p>
        </p:txBody>
      </p:sp>
      <p:sp>
        <p:nvSpPr>
          <p:cNvPr id="68611" name="Rectangle 3"/>
          <p:cNvSpPr>
            <a:spLocks noGrp="1" noChangeArrowheads="1"/>
          </p:cNvSpPr>
          <p:nvPr>
            <p:ph type="body" idx="4294967295"/>
          </p:nvPr>
        </p:nvSpPr>
        <p:spPr>
          <a:xfrm>
            <a:off x="247571" y="1600200"/>
            <a:ext cx="9407684" cy="5105400"/>
          </a:xfrm>
          <a:prstGeom prst="rect">
            <a:avLst/>
          </a:prstGeom>
        </p:spPr>
        <p:txBody>
          <a:bodyPr/>
          <a:lstStyle/>
          <a:p>
            <a:r>
              <a:rPr lang="en-US" sz="2200" dirty="0" smtClean="0"/>
              <a:t>Search </a:t>
            </a:r>
            <a:r>
              <a:rPr lang="en-US" sz="2200" dirty="0"/>
              <a:t>attributes</a:t>
            </a:r>
            <a:r>
              <a:rPr lang="en-US" sz="2200" dirty="0" smtClean="0"/>
              <a:t> help </a:t>
            </a:r>
            <a:r>
              <a:rPr lang="en-US" sz="2200" dirty="0"/>
              <a:t>customers evaluate a product before </a:t>
            </a:r>
            <a:r>
              <a:rPr lang="en-US" sz="2200" dirty="0" smtClean="0"/>
              <a:t>purchase</a:t>
            </a:r>
          </a:p>
          <a:p>
            <a:pPr lvl="1"/>
            <a:r>
              <a:rPr lang="en-US" dirty="0" smtClean="0"/>
              <a:t>E.g., type of food, location, type of restaurant and price</a:t>
            </a:r>
          </a:p>
          <a:p>
            <a:r>
              <a:rPr lang="en-US" sz="2200" dirty="0" smtClean="0"/>
              <a:t>Experience </a:t>
            </a:r>
            <a:r>
              <a:rPr lang="en-US" sz="2200" dirty="0"/>
              <a:t>attributes cannot be evaluated before </a:t>
            </a:r>
            <a:r>
              <a:rPr lang="en-US" sz="2200" dirty="0" smtClean="0"/>
              <a:t>purchase</a:t>
            </a:r>
          </a:p>
          <a:p>
            <a:pPr lvl="1"/>
            <a:r>
              <a:rPr lang="en-US" dirty="0" smtClean="0"/>
              <a:t>The consumer will not know how much </a:t>
            </a:r>
            <a:r>
              <a:rPr lang="en-US" dirty="0" err="1" smtClean="0"/>
              <a:t>s</a:t>
            </a:r>
            <a:r>
              <a:rPr lang="en-US" dirty="0" smtClean="0"/>
              <a:t>/he will enjoy the food, the service, and the atmosphere until the actual experience</a:t>
            </a:r>
          </a:p>
          <a:p>
            <a:r>
              <a:rPr lang="en-US" sz="2200" dirty="0"/>
              <a:t>Credence attributes are</a:t>
            </a:r>
            <a:r>
              <a:rPr lang="en-US" sz="2200" dirty="0" smtClean="0"/>
              <a:t> those </a:t>
            </a:r>
            <a:r>
              <a:rPr lang="en-US" sz="2200" dirty="0"/>
              <a:t>that customers find impossible to evaluate confidently</a:t>
            </a:r>
            <a:r>
              <a:rPr lang="en-US" sz="2200" dirty="0" smtClean="0"/>
              <a:t> even after </a:t>
            </a:r>
            <a:r>
              <a:rPr lang="en-US" sz="2200" dirty="0"/>
              <a:t>purchase and consumption</a:t>
            </a:r>
            <a:endParaRPr lang="en-US" sz="2200" dirty="0" smtClean="0"/>
          </a:p>
          <a:p>
            <a:pPr lvl="1"/>
            <a:r>
              <a:rPr lang="en-US" dirty="0" smtClean="0"/>
              <a:t>E.g., hygiene conditions of the kitchen and the healthiness of the cooking ingredients</a:t>
            </a:r>
            <a:endParaRPr lang="en-US" dirty="0"/>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2075124" y="2760663"/>
            <a:ext cx="4949693" cy="0"/>
          </a:xfrm>
          <a:prstGeom prst="rect">
            <a:avLst/>
          </a:prstGeom>
          <a:solidFill>
            <a:srgbClr val="FFFFFF"/>
          </a:solidFill>
          <a:ln w="9525">
            <a:noFill/>
            <a:miter lim="800000"/>
            <a:headEnd/>
            <a:tailEnd/>
          </a:ln>
        </p:spPr>
        <p:txBody>
          <a:bodyPr/>
          <a:lstStyle/>
          <a:p>
            <a:endParaRPr lang="en-SG"/>
          </a:p>
        </p:txBody>
      </p:sp>
      <p:sp>
        <p:nvSpPr>
          <p:cNvPr id="180228" name="Freeform 4"/>
          <p:cNvSpPr>
            <a:spLocks/>
          </p:cNvSpPr>
          <p:nvPr/>
        </p:nvSpPr>
        <p:spPr bwMode="auto">
          <a:xfrm>
            <a:off x="742712" y="6424614"/>
            <a:ext cx="8169831" cy="3175"/>
          </a:xfrm>
          <a:custGeom>
            <a:avLst/>
            <a:gdLst/>
            <a:ahLst/>
            <a:cxnLst>
              <a:cxn ang="0">
                <a:pos x="2879" y="0"/>
              </a:cxn>
              <a:cxn ang="0">
                <a:pos x="0" y="0"/>
              </a:cxn>
              <a:cxn ang="0">
                <a:pos x="2879" y="0"/>
              </a:cxn>
            </a:cxnLst>
            <a:rect l="0" t="0" r="r" b="b"/>
            <a:pathLst>
              <a:path w="2879">
                <a:moveTo>
                  <a:pt x="2879" y="0"/>
                </a:moveTo>
                <a:lnTo>
                  <a:pt x="0" y="0"/>
                </a:lnTo>
                <a:lnTo>
                  <a:pt x="2879" y="0"/>
                </a:lnTo>
                <a:close/>
              </a:path>
            </a:pathLst>
          </a:custGeom>
          <a:solidFill>
            <a:srgbClr val="D8D8D8"/>
          </a:solidFill>
          <a:ln w="9525">
            <a:noFill/>
            <a:round/>
            <a:headEnd/>
            <a:tailEnd/>
          </a:ln>
        </p:spPr>
        <p:txBody>
          <a:bodyPr/>
          <a:lstStyle/>
          <a:p>
            <a:endParaRPr lang="en-SG"/>
          </a:p>
        </p:txBody>
      </p:sp>
      <p:sp>
        <p:nvSpPr>
          <p:cNvPr id="180259" name="Rectangle 35"/>
          <p:cNvSpPr>
            <a:spLocks noChangeArrowheads="1"/>
          </p:cNvSpPr>
          <p:nvPr/>
        </p:nvSpPr>
        <p:spPr bwMode="auto">
          <a:xfrm>
            <a:off x="330094" y="0"/>
            <a:ext cx="7097025" cy="1295400"/>
          </a:xfrm>
          <a:prstGeom prst="rect">
            <a:avLst/>
          </a:prstGeom>
          <a:noFill/>
          <a:ln w="9525" algn="ctr">
            <a:noFill/>
            <a:miter lim="800000"/>
            <a:headEnd/>
            <a:tailEnd/>
          </a:ln>
          <a:effectLst/>
        </p:spPr>
        <p:txBody>
          <a:bodyPr lIns="92075" tIns="46038" rIns="92075" bIns="46038" anchor="ctr"/>
          <a:lstStyle/>
          <a:p>
            <a:pPr algn="l" fontAlgn="base">
              <a:lnSpc>
                <a:spcPct val="90000"/>
              </a:lnSpc>
              <a:spcBef>
                <a:spcPct val="0"/>
              </a:spcBef>
              <a:buClrTx/>
              <a:buSzTx/>
              <a:buFontTx/>
              <a:buNone/>
            </a:pPr>
            <a:r>
              <a:rPr lang="en-US" sz="2800" b="1" dirty="0">
                <a:solidFill>
                  <a:schemeClr val="bg1"/>
                </a:solidFill>
                <a:latin typeface="Helvetica"/>
                <a:cs typeface="Helvetica"/>
              </a:rPr>
              <a:t>How Product Attributes Affect </a:t>
            </a:r>
            <a:br>
              <a:rPr lang="en-US" sz="2800" b="1" dirty="0">
                <a:solidFill>
                  <a:schemeClr val="bg1"/>
                </a:solidFill>
                <a:latin typeface="Helvetica"/>
                <a:cs typeface="Helvetica"/>
              </a:rPr>
            </a:br>
            <a:r>
              <a:rPr lang="en-US" sz="2800" b="1" dirty="0">
                <a:solidFill>
                  <a:schemeClr val="bg1"/>
                </a:solidFill>
                <a:latin typeface="Helvetica"/>
                <a:cs typeface="Helvetica"/>
              </a:rPr>
              <a:t>Ease of Evaluation</a:t>
            </a:r>
          </a:p>
        </p:txBody>
      </p:sp>
      <p:grpSp>
        <p:nvGrpSpPr>
          <p:cNvPr id="49" name="Group 48"/>
          <p:cNvGrpSpPr/>
          <p:nvPr/>
        </p:nvGrpSpPr>
        <p:grpSpPr>
          <a:xfrm>
            <a:off x="0" y="1447800"/>
            <a:ext cx="9436971" cy="4648200"/>
            <a:chOff x="161054" y="1524000"/>
            <a:chExt cx="9209959" cy="4648200"/>
          </a:xfrm>
        </p:grpSpPr>
        <p:grpSp>
          <p:nvGrpSpPr>
            <p:cNvPr id="2" name="Group 38"/>
            <p:cNvGrpSpPr>
              <a:grpSpLocks/>
            </p:cNvGrpSpPr>
            <p:nvPr/>
          </p:nvGrpSpPr>
          <p:grpSpPr bwMode="auto">
            <a:xfrm>
              <a:off x="161054" y="1524000"/>
              <a:ext cx="9209959" cy="4648200"/>
              <a:chOff x="138" y="1008"/>
              <a:chExt cx="4890" cy="2957"/>
            </a:xfrm>
          </p:grpSpPr>
          <p:sp>
            <p:nvSpPr>
              <p:cNvPr id="180230" name="Freeform 6"/>
              <p:cNvSpPr>
                <a:spLocks/>
              </p:cNvSpPr>
              <p:nvPr/>
            </p:nvSpPr>
            <p:spPr bwMode="auto">
              <a:xfrm>
                <a:off x="1207" y="1248"/>
                <a:ext cx="2162" cy="1104"/>
              </a:xfrm>
              <a:custGeom>
                <a:avLst/>
                <a:gdLst/>
                <a:ahLst/>
                <a:cxnLst>
                  <a:cxn ang="0">
                    <a:pos x="0" y="669"/>
                  </a:cxn>
                  <a:cxn ang="0">
                    <a:pos x="12" y="666"/>
                  </a:cxn>
                  <a:cxn ang="0">
                    <a:pos x="46" y="654"/>
                  </a:cxn>
                  <a:cxn ang="0">
                    <a:pos x="70" y="644"/>
                  </a:cxn>
                  <a:cxn ang="0">
                    <a:pos x="98" y="629"/>
                  </a:cxn>
                  <a:cxn ang="0">
                    <a:pos x="131" y="610"/>
                  </a:cxn>
                  <a:cxn ang="0">
                    <a:pos x="167" y="587"/>
                  </a:cxn>
                  <a:cxn ang="0">
                    <a:pos x="208" y="556"/>
                  </a:cxn>
                  <a:cxn ang="0">
                    <a:pos x="250" y="522"/>
                  </a:cxn>
                  <a:cxn ang="0">
                    <a:pos x="296" y="479"/>
                  </a:cxn>
                  <a:cxn ang="0">
                    <a:pos x="342" y="430"/>
                  </a:cxn>
                  <a:cxn ang="0">
                    <a:pos x="367" y="401"/>
                  </a:cxn>
                  <a:cxn ang="0">
                    <a:pos x="392" y="372"/>
                  </a:cxn>
                  <a:cxn ang="0">
                    <a:pos x="417" y="339"/>
                  </a:cxn>
                  <a:cxn ang="0">
                    <a:pos x="444" y="305"/>
                  </a:cxn>
                  <a:cxn ang="0">
                    <a:pos x="469" y="268"/>
                  </a:cxn>
                  <a:cxn ang="0">
                    <a:pos x="496" y="230"/>
                  </a:cxn>
                  <a:cxn ang="0">
                    <a:pos x="523" y="188"/>
                  </a:cxn>
                  <a:cxn ang="0">
                    <a:pos x="549" y="146"/>
                  </a:cxn>
                  <a:cxn ang="0">
                    <a:pos x="555" y="132"/>
                  </a:cxn>
                  <a:cxn ang="0">
                    <a:pos x="578" y="102"/>
                  </a:cxn>
                  <a:cxn ang="0">
                    <a:pos x="592" y="84"/>
                  </a:cxn>
                  <a:cxn ang="0">
                    <a:pos x="611" y="65"/>
                  </a:cxn>
                  <a:cxn ang="0">
                    <a:pos x="630" y="46"/>
                  </a:cxn>
                  <a:cxn ang="0">
                    <a:pos x="653" y="29"/>
                  </a:cxn>
                  <a:cxn ang="0">
                    <a:pos x="665" y="21"/>
                  </a:cxn>
                  <a:cxn ang="0">
                    <a:pos x="678" y="13"/>
                  </a:cxn>
                  <a:cxn ang="0">
                    <a:pos x="690" y="8"/>
                  </a:cxn>
                  <a:cxn ang="0">
                    <a:pos x="703" y="4"/>
                  </a:cxn>
                  <a:cxn ang="0">
                    <a:pos x="716" y="2"/>
                  </a:cxn>
                  <a:cxn ang="0">
                    <a:pos x="732" y="0"/>
                  </a:cxn>
                  <a:cxn ang="0">
                    <a:pos x="745" y="0"/>
                  </a:cxn>
                  <a:cxn ang="0">
                    <a:pos x="759" y="2"/>
                  </a:cxn>
                  <a:cxn ang="0">
                    <a:pos x="774" y="6"/>
                  </a:cxn>
                  <a:cxn ang="0">
                    <a:pos x="789" y="11"/>
                  </a:cxn>
                  <a:cxn ang="0">
                    <a:pos x="805" y="19"/>
                  </a:cxn>
                  <a:cxn ang="0">
                    <a:pos x="820" y="31"/>
                  </a:cxn>
                  <a:cxn ang="0">
                    <a:pos x="834" y="44"/>
                  </a:cxn>
                  <a:cxn ang="0">
                    <a:pos x="849" y="59"/>
                  </a:cxn>
                  <a:cxn ang="0">
                    <a:pos x="864" y="79"/>
                  </a:cxn>
                  <a:cxn ang="0">
                    <a:pos x="882" y="102"/>
                  </a:cxn>
                  <a:cxn ang="0">
                    <a:pos x="935" y="190"/>
                  </a:cxn>
                  <a:cxn ang="0">
                    <a:pos x="991" y="284"/>
                  </a:cxn>
                  <a:cxn ang="0">
                    <a:pos x="1045" y="376"/>
                  </a:cxn>
                  <a:cxn ang="0">
                    <a:pos x="1098" y="464"/>
                  </a:cxn>
                  <a:cxn ang="0">
                    <a:pos x="1123" y="504"/>
                  </a:cxn>
                  <a:cxn ang="0">
                    <a:pos x="1150" y="543"/>
                  </a:cxn>
                  <a:cxn ang="0">
                    <a:pos x="1177" y="575"/>
                  </a:cxn>
                  <a:cxn ang="0">
                    <a:pos x="1204" y="606"/>
                  </a:cxn>
                  <a:cxn ang="0">
                    <a:pos x="1217" y="618"/>
                  </a:cxn>
                  <a:cxn ang="0">
                    <a:pos x="1229" y="629"/>
                  </a:cxn>
                  <a:cxn ang="0">
                    <a:pos x="1242" y="641"/>
                  </a:cxn>
                  <a:cxn ang="0">
                    <a:pos x="1256" y="648"/>
                  </a:cxn>
                  <a:cxn ang="0">
                    <a:pos x="1269" y="656"/>
                  </a:cxn>
                  <a:cxn ang="0">
                    <a:pos x="1283" y="662"/>
                  </a:cxn>
                  <a:cxn ang="0">
                    <a:pos x="1296" y="666"/>
                  </a:cxn>
                  <a:cxn ang="0">
                    <a:pos x="1310" y="669"/>
                  </a:cxn>
                  <a:cxn ang="0">
                    <a:pos x="0" y="669"/>
                  </a:cxn>
                </a:cxnLst>
                <a:rect l="0" t="0" r="r" b="b"/>
                <a:pathLst>
                  <a:path w="1310" h="669">
                    <a:moveTo>
                      <a:pt x="0" y="669"/>
                    </a:moveTo>
                    <a:lnTo>
                      <a:pt x="12" y="666"/>
                    </a:lnTo>
                    <a:lnTo>
                      <a:pt x="46" y="654"/>
                    </a:lnTo>
                    <a:lnTo>
                      <a:pt x="70" y="644"/>
                    </a:lnTo>
                    <a:lnTo>
                      <a:pt x="98" y="629"/>
                    </a:lnTo>
                    <a:lnTo>
                      <a:pt x="131" y="610"/>
                    </a:lnTo>
                    <a:lnTo>
                      <a:pt x="167" y="587"/>
                    </a:lnTo>
                    <a:lnTo>
                      <a:pt x="208" y="556"/>
                    </a:lnTo>
                    <a:lnTo>
                      <a:pt x="250" y="522"/>
                    </a:lnTo>
                    <a:lnTo>
                      <a:pt x="296" y="479"/>
                    </a:lnTo>
                    <a:lnTo>
                      <a:pt x="342" y="430"/>
                    </a:lnTo>
                    <a:lnTo>
                      <a:pt x="367" y="401"/>
                    </a:lnTo>
                    <a:lnTo>
                      <a:pt x="392" y="372"/>
                    </a:lnTo>
                    <a:lnTo>
                      <a:pt x="417" y="339"/>
                    </a:lnTo>
                    <a:lnTo>
                      <a:pt x="444" y="305"/>
                    </a:lnTo>
                    <a:lnTo>
                      <a:pt x="469" y="268"/>
                    </a:lnTo>
                    <a:lnTo>
                      <a:pt x="496" y="230"/>
                    </a:lnTo>
                    <a:lnTo>
                      <a:pt x="523" y="188"/>
                    </a:lnTo>
                    <a:lnTo>
                      <a:pt x="549" y="146"/>
                    </a:lnTo>
                    <a:lnTo>
                      <a:pt x="555" y="132"/>
                    </a:lnTo>
                    <a:lnTo>
                      <a:pt x="578" y="102"/>
                    </a:lnTo>
                    <a:lnTo>
                      <a:pt x="592" y="84"/>
                    </a:lnTo>
                    <a:lnTo>
                      <a:pt x="611" y="65"/>
                    </a:lnTo>
                    <a:lnTo>
                      <a:pt x="630" y="46"/>
                    </a:lnTo>
                    <a:lnTo>
                      <a:pt x="653" y="29"/>
                    </a:lnTo>
                    <a:lnTo>
                      <a:pt x="665" y="21"/>
                    </a:lnTo>
                    <a:lnTo>
                      <a:pt x="678" y="13"/>
                    </a:lnTo>
                    <a:lnTo>
                      <a:pt x="690" y="8"/>
                    </a:lnTo>
                    <a:lnTo>
                      <a:pt x="703" y="4"/>
                    </a:lnTo>
                    <a:lnTo>
                      <a:pt x="716" y="2"/>
                    </a:lnTo>
                    <a:lnTo>
                      <a:pt x="732" y="0"/>
                    </a:lnTo>
                    <a:lnTo>
                      <a:pt x="745" y="0"/>
                    </a:lnTo>
                    <a:lnTo>
                      <a:pt x="759" y="2"/>
                    </a:lnTo>
                    <a:lnTo>
                      <a:pt x="774" y="6"/>
                    </a:lnTo>
                    <a:lnTo>
                      <a:pt x="789" y="11"/>
                    </a:lnTo>
                    <a:lnTo>
                      <a:pt x="805" y="19"/>
                    </a:lnTo>
                    <a:lnTo>
                      <a:pt x="820" y="31"/>
                    </a:lnTo>
                    <a:lnTo>
                      <a:pt x="834" y="44"/>
                    </a:lnTo>
                    <a:lnTo>
                      <a:pt x="849" y="59"/>
                    </a:lnTo>
                    <a:lnTo>
                      <a:pt x="864" y="79"/>
                    </a:lnTo>
                    <a:lnTo>
                      <a:pt x="882" y="102"/>
                    </a:lnTo>
                    <a:lnTo>
                      <a:pt x="935" y="190"/>
                    </a:lnTo>
                    <a:lnTo>
                      <a:pt x="991" y="284"/>
                    </a:lnTo>
                    <a:lnTo>
                      <a:pt x="1045" y="376"/>
                    </a:lnTo>
                    <a:lnTo>
                      <a:pt x="1098" y="464"/>
                    </a:lnTo>
                    <a:lnTo>
                      <a:pt x="1123" y="504"/>
                    </a:lnTo>
                    <a:lnTo>
                      <a:pt x="1150" y="543"/>
                    </a:lnTo>
                    <a:lnTo>
                      <a:pt x="1177" y="575"/>
                    </a:lnTo>
                    <a:lnTo>
                      <a:pt x="1204" y="606"/>
                    </a:lnTo>
                    <a:lnTo>
                      <a:pt x="1217" y="618"/>
                    </a:lnTo>
                    <a:lnTo>
                      <a:pt x="1229" y="629"/>
                    </a:lnTo>
                    <a:lnTo>
                      <a:pt x="1242" y="641"/>
                    </a:lnTo>
                    <a:lnTo>
                      <a:pt x="1256" y="648"/>
                    </a:lnTo>
                    <a:lnTo>
                      <a:pt x="1269" y="656"/>
                    </a:lnTo>
                    <a:lnTo>
                      <a:pt x="1283" y="662"/>
                    </a:lnTo>
                    <a:lnTo>
                      <a:pt x="1296" y="666"/>
                    </a:lnTo>
                    <a:lnTo>
                      <a:pt x="1310" y="669"/>
                    </a:lnTo>
                    <a:lnTo>
                      <a:pt x="0" y="669"/>
                    </a:lnTo>
                    <a:close/>
                  </a:path>
                </a:pathLst>
              </a:custGeom>
              <a:solidFill>
                <a:srgbClr val="FF0000"/>
              </a:solidFill>
              <a:ln w="9525">
                <a:noFill/>
                <a:round/>
                <a:headEnd/>
                <a:tailEnd/>
              </a:ln>
            </p:spPr>
            <p:txBody>
              <a:bodyPr/>
              <a:lstStyle/>
              <a:p>
                <a:endParaRPr lang="en-SG"/>
              </a:p>
            </p:txBody>
          </p:sp>
          <p:sp>
            <p:nvSpPr>
              <p:cNvPr id="180231" name="Freeform 7"/>
              <p:cNvSpPr>
                <a:spLocks/>
              </p:cNvSpPr>
              <p:nvPr/>
            </p:nvSpPr>
            <p:spPr bwMode="auto">
              <a:xfrm>
                <a:off x="2064" y="1248"/>
                <a:ext cx="2159" cy="1114"/>
              </a:xfrm>
              <a:custGeom>
                <a:avLst/>
                <a:gdLst/>
                <a:ahLst/>
                <a:cxnLst>
                  <a:cxn ang="0">
                    <a:pos x="0" y="675"/>
                  </a:cxn>
                  <a:cxn ang="0">
                    <a:pos x="12" y="672"/>
                  </a:cxn>
                  <a:cxn ang="0">
                    <a:pos x="44" y="660"/>
                  </a:cxn>
                  <a:cxn ang="0">
                    <a:pos x="67" y="649"/>
                  </a:cxn>
                  <a:cxn ang="0">
                    <a:pos x="96" y="633"/>
                  </a:cxn>
                  <a:cxn ang="0">
                    <a:pos x="127" y="614"/>
                  </a:cxn>
                  <a:cxn ang="0">
                    <a:pos x="163" y="589"/>
                  </a:cxn>
                  <a:cxn ang="0">
                    <a:pos x="202" y="558"/>
                  </a:cxn>
                  <a:cxn ang="0">
                    <a:pos x="244" y="522"/>
                  </a:cxn>
                  <a:cxn ang="0">
                    <a:pos x="288" y="480"/>
                  </a:cxn>
                  <a:cxn ang="0">
                    <a:pos x="336" y="428"/>
                  </a:cxn>
                  <a:cxn ang="0">
                    <a:pos x="359" y="401"/>
                  </a:cxn>
                  <a:cxn ang="0">
                    <a:pos x="384" y="370"/>
                  </a:cxn>
                  <a:cxn ang="0">
                    <a:pos x="409" y="338"/>
                  </a:cxn>
                  <a:cxn ang="0">
                    <a:pos x="434" y="303"/>
                  </a:cxn>
                  <a:cxn ang="0">
                    <a:pos x="461" y="267"/>
                  </a:cxn>
                  <a:cxn ang="0">
                    <a:pos x="486" y="228"/>
                  </a:cxn>
                  <a:cxn ang="0">
                    <a:pos x="513" y="186"/>
                  </a:cxn>
                  <a:cxn ang="0">
                    <a:pos x="540" y="144"/>
                  </a:cxn>
                  <a:cxn ang="0">
                    <a:pos x="547" y="131"/>
                  </a:cxn>
                  <a:cxn ang="0">
                    <a:pos x="570" y="102"/>
                  </a:cxn>
                  <a:cxn ang="0">
                    <a:pos x="586" y="83"/>
                  </a:cxn>
                  <a:cxn ang="0">
                    <a:pos x="605" y="63"/>
                  </a:cxn>
                  <a:cxn ang="0">
                    <a:pos x="626" y="46"/>
                  </a:cxn>
                  <a:cxn ang="0">
                    <a:pos x="649" y="29"/>
                  </a:cxn>
                  <a:cxn ang="0">
                    <a:pos x="661" y="21"/>
                  </a:cxn>
                  <a:cxn ang="0">
                    <a:pos x="674" y="15"/>
                  </a:cxn>
                  <a:cxn ang="0">
                    <a:pos x="688" y="10"/>
                  </a:cxn>
                  <a:cxn ang="0">
                    <a:pos x="701" y="6"/>
                  </a:cxn>
                  <a:cxn ang="0">
                    <a:pos x="714" y="2"/>
                  </a:cxn>
                  <a:cxn ang="0">
                    <a:pos x="730" y="0"/>
                  </a:cxn>
                  <a:cxn ang="0">
                    <a:pos x="745" y="0"/>
                  </a:cxn>
                  <a:cxn ang="0">
                    <a:pos x="759" y="4"/>
                  </a:cxn>
                  <a:cxn ang="0">
                    <a:pos x="774" y="8"/>
                  </a:cxn>
                  <a:cxn ang="0">
                    <a:pos x="789" y="14"/>
                  </a:cxn>
                  <a:cxn ang="0">
                    <a:pos x="805" y="21"/>
                  </a:cxn>
                  <a:cxn ang="0">
                    <a:pos x="820" y="33"/>
                  </a:cxn>
                  <a:cxn ang="0">
                    <a:pos x="835" y="46"/>
                  </a:cxn>
                  <a:cxn ang="0">
                    <a:pos x="851" y="61"/>
                  </a:cxn>
                  <a:cxn ang="0">
                    <a:pos x="866" y="81"/>
                  </a:cxn>
                  <a:cxn ang="0">
                    <a:pos x="881" y="104"/>
                  </a:cxn>
                  <a:cxn ang="0">
                    <a:pos x="937" y="192"/>
                  </a:cxn>
                  <a:cxn ang="0">
                    <a:pos x="991" y="286"/>
                  </a:cxn>
                  <a:cxn ang="0">
                    <a:pos x="1045" y="380"/>
                  </a:cxn>
                  <a:cxn ang="0">
                    <a:pos x="1098" y="468"/>
                  </a:cxn>
                  <a:cxn ang="0">
                    <a:pos x="1123" y="509"/>
                  </a:cxn>
                  <a:cxn ang="0">
                    <a:pos x="1150" y="547"/>
                  </a:cxn>
                  <a:cxn ang="0">
                    <a:pos x="1177" y="581"/>
                  </a:cxn>
                  <a:cxn ang="0">
                    <a:pos x="1204" y="610"/>
                  </a:cxn>
                  <a:cxn ang="0">
                    <a:pos x="1215" y="624"/>
                  </a:cxn>
                  <a:cxn ang="0">
                    <a:pos x="1229" y="635"/>
                  </a:cxn>
                  <a:cxn ang="0">
                    <a:pos x="1242" y="647"/>
                  </a:cxn>
                  <a:cxn ang="0">
                    <a:pos x="1256" y="654"/>
                  </a:cxn>
                  <a:cxn ang="0">
                    <a:pos x="1269" y="662"/>
                  </a:cxn>
                  <a:cxn ang="0">
                    <a:pos x="1281" y="668"/>
                  </a:cxn>
                  <a:cxn ang="0">
                    <a:pos x="1294" y="672"/>
                  </a:cxn>
                  <a:cxn ang="0">
                    <a:pos x="1308" y="675"/>
                  </a:cxn>
                  <a:cxn ang="0">
                    <a:pos x="0" y="675"/>
                  </a:cxn>
                </a:cxnLst>
                <a:rect l="0" t="0" r="r" b="b"/>
                <a:pathLst>
                  <a:path w="1308" h="675">
                    <a:moveTo>
                      <a:pt x="0" y="675"/>
                    </a:moveTo>
                    <a:lnTo>
                      <a:pt x="12" y="672"/>
                    </a:lnTo>
                    <a:lnTo>
                      <a:pt x="44" y="660"/>
                    </a:lnTo>
                    <a:lnTo>
                      <a:pt x="67" y="649"/>
                    </a:lnTo>
                    <a:lnTo>
                      <a:pt x="96" y="633"/>
                    </a:lnTo>
                    <a:lnTo>
                      <a:pt x="127" y="614"/>
                    </a:lnTo>
                    <a:lnTo>
                      <a:pt x="163" y="589"/>
                    </a:lnTo>
                    <a:lnTo>
                      <a:pt x="202" y="558"/>
                    </a:lnTo>
                    <a:lnTo>
                      <a:pt x="244" y="522"/>
                    </a:lnTo>
                    <a:lnTo>
                      <a:pt x="288" y="480"/>
                    </a:lnTo>
                    <a:lnTo>
                      <a:pt x="336" y="428"/>
                    </a:lnTo>
                    <a:lnTo>
                      <a:pt x="359" y="401"/>
                    </a:lnTo>
                    <a:lnTo>
                      <a:pt x="384" y="370"/>
                    </a:lnTo>
                    <a:lnTo>
                      <a:pt x="409" y="338"/>
                    </a:lnTo>
                    <a:lnTo>
                      <a:pt x="434" y="303"/>
                    </a:lnTo>
                    <a:lnTo>
                      <a:pt x="461" y="267"/>
                    </a:lnTo>
                    <a:lnTo>
                      <a:pt x="486" y="228"/>
                    </a:lnTo>
                    <a:lnTo>
                      <a:pt x="513" y="186"/>
                    </a:lnTo>
                    <a:lnTo>
                      <a:pt x="540" y="144"/>
                    </a:lnTo>
                    <a:lnTo>
                      <a:pt x="547" y="131"/>
                    </a:lnTo>
                    <a:lnTo>
                      <a:pt x="570" y="102"/>
                    </a:lnTo>
                    <a:lnTo>
                      <a:pt x="586" y="83"/>
                    </a:lnTo>
                    <a:lnTo>
                      <a:pt x="605" y="63"/>
                    </a:lnTo>
                    <a:lnTo>
                      <a:pt x="626" y="46"/>
                    </a:lnTo>
                    <a:lnTo>
                      <a:pt x="649" y="29"/>
                    </a:lnTo>
                    <a:lnTo>
                      <a:pt x="661" y="21"/>
                    </a:lnTo>
                    <a:lnTo>
                      <a:pt x="674" y="15"/>
                    </a:lnTo>
                    <a:lnTo>
                      <a:pt x="688" y="10"/>
                    </a:lnTo>
                    <a:lnTo>
                      <a:pt x="701" y="6"/>
                    </a:lnTo>
                    <a:lnTo>
                      <a:pt x="714" y="2"/>
                    </a:lnTo>
                    <a:lnTo>
                      <a:pt x="730" y="0"/>
                    </a:lnTo>
                    <a:lnTo>
                      <a:pt x="745" y="0"/>
                    </a:lnTo>
                    <a:lnTo>
                      <a:pt x="759" y="4"/>
                    </a:lnTo>
                    <a:lnTo>
                      <a:pt x="774" y="8"/>
                    </a:lnTo>
                    <a:lnTo>
                      <a:pt x="789" y="14"/>
                    </a:lnTo>
                    <a:lnTo>
                      <a:pt x="805" y="21"/>
                    </a:lnTo>
                    <a:lnTo>
                      <a:pt x="820" y="33"/>
                    </a:lnTo>
                    <a:lnTo>
                      <a:pt x="835" y="46"/>
                    </a:lnTo>
                    <a:lnTo>
                      <a:pt x="851" y="61"/>
                    </a:lnTo>
                    <a:lnTo>
                      <a:pt x="866" y="81"/>
                    </a:lnTo>
                    <a:lnTo>
                      <a:pt x="881" y="104"/>
                    </a:lnTo>
                    <a:lnTo>
                      <a:pt x="937" y="192"/>
                    </a:lnTo>
                    <a:lnTo>
                      <a:pt x="991" y="286"/>
                    </a:lnTo>
                    <a:lnTo>
                      <a:pt x="1045" y="380"/>
                    </a:lnTo>
                    <a:lnTo>
                      <a:pt x="1098" y="468"/>
                    </a:lnTo>
                    <a:lnTo>
                      <a:pt x="1123" y="509"/>
                    </a:lnTo>
                    <a:lnTo>
                      <a:pt x="1150" y="547"/>
                    </a:lnTo>
                    <a:lnTo>
                      <a:pt x="1177" y="581"/>
                    </a:lnTo>
                    <a:lnTo>
                      <a:pt x="1204" y="610"/>
                    </a:lnTo>
                    <a:lnTo>
                      <a:pt x="1215" y="624"/>
                    </a:lnTo>
                    <a:lnTo>
                      <a:pt x="1229" y="635"/>
                    </a:lnTo>
                    <a:lnTo>
                      <a:pt x="1242" y="647"/>
                    </a:lnTo>
                    <a:lnTo>
                      <a:pt x="1256" y="654"/>
                    </a:lnTo>
                    <a:lnTo>
                      <a:pt x="1269" y="662"/>
                    </a:lnTo>
                    <a:lnTo>
                      <a:pt x="1281" y="668"/>
                    </a:lnTo>
                    <a:lnTo>
                      <a:pt x="1294" y="672"/>
                    </a:lnTo>
                    <a:lnTo>
                      <a:pt x="1308" y="675"/>
                    </a:lnTo>
                    <a:lnTo>
                      <a:pt x="0" y="675"/>
                    </a:lnTo>
                    <a:close/>
                  </a:path>
                </a:pathLst>
              </a:custGeom>
              <a:solidFill>
                <a:srgbClr val="8FAEFD"/>
              </a:solidFill>
              <a:ln w="9525">
                <a:solidFill>
                  <a:srgbClr val="007100"/>
                </a:solidFill>
                <a:round/>
                <a:headEnd/>
                <a:tailEnd/>
              </a:ln>
            </p:spPr>
            <p:txBody>
              <a:bodyPr/>
              <a:lstStyle/>
              <a:p>
                <a:endParaRPr lang="en-SG"/>
              </a:p>
            </p:txBody>
          </p:sp>
          <p:sp>
            <p:nvSpPr>
              <p:cNvPr id="180232" name="Freeform 8"/>
              <p:cNvSpPr>
                <a:spLocks/>
              </p:cNvSpPr>
              <p:nvPr/>
            </p:nvSpPr>
            <p:spPr bwMode="auto">
              <a:xfrm>
                <a:off x="2078" y="1686"/>
                <a:ext cx="1358" cy="676"/>
              </a:xfrm>
              <a:custGeom>
                <a:avLst/>
                <a:gdLst/>
                <a:ahLst/>
                <a:cxnLst>
                  <a:cxn ang="0">
                    <a:pos x="1330" y="666"/>
                  </a:cxn>
                  <a:cxn ang="0">
                    <a:pos x="1234" y="618"/>
                  </a:cxn>
                  <a:cxn ang="0">
                    <a:pos x="1090" y="474"/>
                  </a:cxn>
                  <a:cxn ang="0">
                    <a:pos x="940" y="268"/>
                  </a:cxn>
                  <a:cxn ang="0">
                    <a:pos x="758" y="0"/>
                  </a:cxn>
                  <a:cxn ang="0">
                    <a:pos x="640" y="154"/>
                  </a:cxn>
                  <a:cxn ang="0">
                    <a:pos x="474" y="348"/>
                  </a:cxn>
                  <a:cxn ang="0">
                    <a:pos x="268" y="518"/>
                  </a:cxn>
                  <a:cxn ang="0">
                    <a:pos x="188" y="572"/>
                  </a:cxn>
                  <a:cxn ang="0">
                    <a:pos x="0" y="674"/>
                  </a:cxn>
                  <a:cxn ang="0">
                    <a:pos x="1358" y="676"/>
                  </a:cxn>
                  <a:cxn ang="0">
                    <a:pos x="1330" y="666"/>
                  </a:cxn>
                </a:cxnLst>
                <a:rect l="0" t="0" r="r" b="b"/>
                <a:pathLst>
                  <a:path w="1358" h="676">
                    <a:moveTo>
                      <a:pt x="1330" y="666"/>
                    </a:moveTo>
                    <a:lnTo>
                      <a:pt x="1234" y="618"/>
                    </a:lnTo>
                    <a:lnTo>
                      <a:pt x="1090" y="474"/>
                    </a:lnTo>
                    <a:lnTo>
                      <a:pt x="940" y="268"/>
                    </a:lnTo>
                    <a:lnTo>
                      <a:pt x="758" y="0"/>
                    </a:lnTo>
                    <a:lnTo>
                      <a:pt x="640" y="154"/>
                    </a:lnTo>
                    <a:lnTo>
                      <a:pt x="474" y="348"/>
                    </a:lnTo>
                    <a:lnTo>
                      <a:pt x="268" y="518"/>
                    </a:lnTo>
                    <a:lnTo>
                      <a:pt x="188" y="572"/>
                    </a:lnTo>
                    <a:lnTo>
                      <a:pt x="0" y="674"/>
                    </a:lnTo>
                    <a:lnTo>
                      <a:pt x="1358" y="676"/>
                    </a:lnTo>
                    <a:lnTo>
                      <a:pt x="1330" y="666"/>
                    </a:lnTo>
                    <a:close/>
                  </a:path>
                </a:pathLst>
              </a:custGeom>
              <a:solidFill>
                <a:srgbClr val="800080"/>
              </a:solidFill>
              <a:ln w="12700" cap="flat" cmpd="sng">
                <a:noFill/>
                <a:prstDash val="solid"/>
                <a:round/>
                <a:headEnd type="none" w="sm" len="sm"/>
                <a:tailEnd type="none" w="sm" len="sm"/>
              </a:ln>
              <a:effectLst/>
            </p:spPr>
            <p:txBody>
              <a:bodyPr wrap="none" anchor="ctr"/>
              <a:lstStyle/>
              <a:p>
                <a:endParaRPr lang="en-SG"/>
              </a:p>
            </p:txBody>
          </p:sp>
          <p:sp>
            <p:nvSpPr>
              <p:cNvPr id="180233" name="Freeform 9"/>
              <p:cNvSpPr>
                <a:spLocks/>
              </p:cNvSpPr>
              <p:nvPr/>
            </p:nvSpPr>
            <p:spPr bwMode="auto">
              <a:xfrm>
                <a:off x="1203" y="1468"/>
                <a:ext cx="919" cy="886"/>
              </a:xfrm>
              <a:custGeom>
                <a:avLst/>
                <a:gdLst/>
                <a:ahLst/>
                <a:cxnLst>
                  <a:cxn ang="0">
                    <a:pos x="544" y="0"/>
                  </a:cxn>
                  <a:cxn ang="0">
                    <a:pos x="517" y="44"/>
                  </a:cxn>
                  <a:cxn ang="0">
                    <a:pos x="490" y="87"/>
                  </a:cxn>
                  <a:cxn ang="0">
                    <a:pos x="465" y="125"/>
                  </a:cxn>
                  <a:cxn ang="0">
                    <a:pos x="438" y="161"/>
                  </a:cxn>
                  <a:cxn ang="0">
                    <a:pos x="413" y="194"/>
                  </a:cxn>
                  <a:cxn ang="0">
                    <a:pos x="388" y="227"/>
                  </a:cxn>
                  <a:cxn ang="0">
                    <a:pos x="363" y="257"/>
                  </a:cxn>
                  <a:cxn ang="0">
                    <a:pos x="338" y="284"/>
                  </a:cxn>
                  <a:cxn ang="0">
                    <a:pos x="292" y="334"/>
                  </a:cxn>
                  <a:cxn ang="0">
                    <a:pos x="246" y="376"/>
                  </a:cxn>
                  <a:cxn ang="0">
                    <a:pos x="204" y="411"/>
                  </a:cxn>
                  <a:cxn ang="0">
                    <a:pos x="166" y="440"/>
                  </a:cxn>
                  <a:cxn ang="0">
                    <a:pos x="129" y="465"/>
                  </a:cxn>
                  <a:cxn ang="0">
                    <a:pos x="96" y="484"/>
                  </a:cxn>
                  <a:cxn ang="0">
                    <a:pos x="70" y="497"/>
                  </a:cxn>
                  <a:cxn ang="0">
                    <a:pos x="45" y="507"/>
                  </a:cxn>
                  <a:cxn ang="0">
                    <a:pos x="12" y="518"/>
                  </a:cxn>
                  <a:cxn ang="0">
                    <a:pos x="0" y="522"/>
                  </a:cxn>
                  <a:cxn ang="0">
                    <a:pos x="4" y="537"/>
                  </a:cxn>
                  <a:cxn ang="0">
                    <a:pos x="16" y="534"/>
                  </a:cxn>
                  <a:cxn ang="0">
                    <a:pos x="50" y="522"/>
                  </a:cxn>
                  <a:cxn ang="0">
                    <a:pos x="75" y="511"/>
                  </a:cxn>
                  <a:cxn ang="0">
                    <a:pos x="104" y="497"/>
                  </a:cxn>
                  <a:cxn ang="0">
                    <a:pos x="137" y="478"/>
                  </a:cxn>
                  <a:cxn ang="0">
                    <a:pos x="175" y="453"/>
                  </a:cxn>
                  <a:cxn ang="0">
                    <a:pos x="215" y="424"/>
                  </a:cxn>
                  <a:cxn ang="0">
                    <a:pos x="258" y="388"/>
                  </a:cxn>
                  <a:cxn ang="0">
                    <a:pos x="304" y="346"/>
                  </a:cxn>
                  <a:cxn ang="0">
                    <a:pos x="352" y="296"/>
                  </a:cxn>
                  <a:cxn ang="0">
                    <a:pos x="375" y="267"/>
                  </a:cxn>
                  <a:cxn ang="0">
                    <a:pos x="400" y="236"/>
                  </a:cxn>
                  <a:cxn ang="0">
                    <a:pos x="427" y="204"/>
                  </a:cxn>
                  <a:cxn ang="0">
                    <a:pos x="452" y="171"/>
                  </a:cxn>
                  <a:cxn ang="0">
                    <a:pos x="478" y="133"/>
                  </a:cxn>
                  <a:cxn ang="0">
                    <a:pos x="503" y="94"/>
                  </a:cxn>
                  <a:cxn ang="0">
                    <a:pos x="530" y="54"/>
                  </a:cxn>
                  <a:cxn ang="0">
                    <a:pos x="557" y="10"/>
                  </a:cxn>
                  <a:cxn ang="0">
                    <a:pos x="544" y="0"/>
                  </a:cxn>
                </a:cxnLst>
                <a:rect l="0" t="0" r="r" b="b"/>
                <a:pathLst>
                  <a:path w="557" h="537">
                    <a:moveTo>
                      <a:pt x="544" y="0"/>
                    </a:moveTo>
                    <a:lnTo>
                      <a:pt x="517" y="44"/>
                    </a:lnTo>
                    <a:lnTo>
                      <a:pt x="490" y="87"/>
                    </a:lnTo>
                    <a:lnTo>
                      <a:pt x="465" y="125"/>
                    </a:lnTo>
                    <a:lnTo>
                      <a:pt x="438" y="161"/>
                    </a:lnTo>
                    <a:lnTo>
                      <a:pt x="413" y="194"/>
                    </a:lnTo>
                    <a:lnTo>
                      <a:pt x="388" y="227"/>
                    </a:lnTo>
                    <a:lnTo>
                      <a:pt x="363" y="257"/>
                    </a:lnTo>
                    <a:lnTo>
                      <a:pt x="338" y="284"/>
                    </a:lnTo>
                    <a:lnTo>
                      <a:pt x="292" y="334"/>
                    </a:lnTo>
                    <a:lnTo>
                      <a:pt x="246" y="376"/>
                    </a:lnTo>
                    <a:lnTo>
                      <a:pt x="204" y="411"/>
                    </a:lnTo>
                    <a:lnTo>
                      <a:pt x="166" y="440"/>
                    </a:lnTo>
                    <a:lnTo>
                      <a:pt x="129" y="465"/>
                    </a:lnTo>
                    <a:lnTo>
                      <a:pt x="96" y="484"/>
                    </a:lnTo>
                    <a:lnTo>
                      <a:pt x="70" y="497"/>
                    </a:lnTo>
                    <a:lnTo>
                      <a:pt x="45" y="507"/>
                    </a:lnTo>
                    <a:lnTo>
                      <a:pt x="12" y="518"/>
                    </a:lnTo>
                    <a:lnTo>
                      <a:pt x="0" y="522"/>
                    </a:lnTo>
                    <a:lnTo>
                      <a:pt x="4" y="537"/>
                    </a:lnTo>
                    <a:lnTo>
                      <a:pt x="16" y="534"/>
                    </a:lnTo>
                    <a:lnTo>
                      <a:pt x="50" y="522"/>
                    </a:lnTo>
                    <a:lnTo>
                      <a:pt x="75" y="511"/>
                    </a:lnTo>
                    <a:lnTo>
                      <a:pt x="104" y="497"/>
                    </a:lnTo>
                    <a:lnTo>
                      <a:pt x="137" y="478"/>
                    </a:lnTo>
                    <a:lnTo>
                      <a:pt x="175" y="453"/>
                    </a:lnTo>
                    <a:lnTo>
                      <a:pt x="215" y="424"/>
                    </a:lnTo>
                    <a:lnTo>
                      <a:pt x="258" y="388"/>
                    </a:lnTo>
                    <a:lnTo>
                      <a:pt x="304" y="346"/>
                    </a:lnTo>
                    <a:lnTo>
                      <a:pt x="352" y="296"/>
                    </a:lnTo>
                    <a:lnTo>
                      <a:pt x="375" y="267"/>
                    </a:lnTo>
                    <a:lnTo>
                      <a:pt x="400" y="236"/>
                    </a:lnTo>
                    <a:lnTo>
                      <a:pt x="427" y="204"/>
                    </a:lnTo>
                    <a:lnTo>
                      <a:pt x="452" y="171"/>
                    </a:lnTo>
                    <a:lnTo>
                      <a:pt x="478" y="133"/>
                    </a:lnTo>
                    <a:lnTo>
                      <a:pt x="503" y="94"/>
                    </a:lnTo>
                    <a:lnTo>
                      <a:pt x="530" y="54"/>
                    </a:lnTo>
                    <a:lnTo>
                      <a:pt x="557" y="10"/>
                    </a:lnTo>
                    <a:lnTo>
                      <a:pt x="544" y="0"/>
                    </a:lnTo>
                    <a:close/>
                  </a:path>
                </a:pathLst>
              </a:custGeom>
              <a:solidFill>
                <a:srgbClr val="000000"/>
              </a:solidFill>
              <a:ln w="9525">
                <a:noFill/>
                <a:round/>
                <a:headEnd/>
                <a:tailEnd/>
              </a:ln>
            </p:spPr>
            <p:txBody>
              <a:bodyPr/>
              <a:lstStyle/>
              <a:p>
                <a:endParaRPr lang="en-SG"/>
              </a:p>
            </p:txBody>
          </p:sp>
          <p:sp>
            <p:nvSpPr>
              <p:cNvPr id="180234" name="Freeform 10"/>
              <p:cNvSpPr>
                <a:spLocks/>
              </p:cNvSpPr>
              <p:nvPr/>
            </p:nvSpPr>
            <p:spPr bwMode="auto">
              <a:xfrm>
                <a:off x="2100" y="1226"/>
                <a:ext cx="570" cy="259"/>
              </a:xfrm>
              <a:custGeom>
                <a:avLst/>
                <a:gdLst/>
                <a:ahLst/>
                <a:cxnLst>
                  <a:cxn ang="0">
                    <a:pos x="345" y="103"/>
                  </a:cxn>
                  <a:cxn ang="0">
                    <a:pos x="330" y="82"/>
                  </a:cxn>
                  <a:cxn ang="0">
                    <a:pos x="315" y="61"/>
                  </a:cxn>
                  <a:cxn ang="0">
                    <a:pos x="297" y="46"/>
                  </a:cxn>
                  <a:cxn ang="0">
                    <a:pos x="282" y="32"/>
                  </a:cxn>
                  <a:cxn ang="0">
                    <a:pos x="267" y="21"/>
                  </a:cxn>
                  <a:cxn ang="0">
                    <a:pos x="251" y="11"/>
                  </a:cxn>
                  <a:cxn ang="0">
                    <a:pos x="234" y="5"/>
                  </a:cxn>
                  <a:cxn ang="0">
                    <a:pos x="219" y="1"/>
                  </a:cxn>
                  <a:cxn ang="0">
                    <a:pos x="203" y="0"/>
                  </a:cxn>
                  <a:cxn ang="0">
                    <a:pos x="188" y="0"/>
                  </a:cxn>
                  <a:cxn ang="0">
                    <a:pos x="174" y="0"/>
                  </a:cxn>
                  <a:cxn ang="0">
                    <a:pos x="159" y="3"/>
                  </a:cxn>
                  <a:cxn ang="0">
                    <a:pos x="146" y="9"/>
                  </a:cxn>
                  <a:cxn ang="0">
                    <a:pos x="132" y="15"/>
                  </a:cxn>
                  <a:cxn ang="0">
                    <a:pos x="119" y="21"/>
                  </a:cxn>
                  <a:cxn ang="0">
                    <a:pos x="107" y="28"/>
                  </a:cxn>
                  <a:cxn ang="0">
                    <a:pos x="84" y="47"/>
                  </a:cxn>
                  <a:cxn ang="0">
                    <a:pos x="63" y="67"/>
                  </a:cxn>
                  <a:cxn ang="0">
                    <a:pos x="44" y="86"/>
                  </a:cxn>
                  <a:cxn ang="0">
                    <a:pos x="29" y="105"/>
                  </a:cxn>
                  <a:cxn ang="0">
                    <a:pos x="7" y="136"/>
                  </a:cxn>
                  <a:cxn ang="0">
                    <a:pos x="0" y="147"/>
                  </a:cxn>
                  <a:cxn ang="0">
                    <a:pos x="13" y="157"/>
                  </a:cxn>
                  <a:cxn ang="0">
                    <a:pos x="21" y="143"/>
                  </a:cxn>
                  <a:cxn ang="0">
                    <a:pos x="42" y="115"/>
                  </a:cxn>
                  <a:cxn ang="0">
                    <a:pos x="57" y="95"/>
                  </a:cxn>
                  <a:cxn ang="0">
                    <a:pos x="75" y="78"/>
                  </a:cxn>
                  <a:cxn ang="0">
                    <a:pos x="94" y="59"/>
                  </a:cxn>
                  <a:cxn ang="0">
                    <a:pos x="115" y="42"/>
                  </a:cxn>
                  <a:cxn ang="0">
                    <a:pos x="126" y="34"/>
                  </a:cxn>
                  <a:cxn ang="0">
                    <a:pos x="138" y="28"/>
                  </a:cxn>
                  <a:cxn ang="0">
                    <a:pos x="151" y="23"/>
                  </a:cxn>
                  <a:cxn ang="0">
                    <a:pos x="163" y="19"/>
                  </a:cxn>
                  <a:cxn ang="0">
                    <a:pos x="176" y="17"/>
                  </a:cxn>
                  <a:cxn ang="0">
                    <a:pos x="190" y="15"/>
                  </a:cxn>
                  <a:cxn ang="0">
                    <a:pos x="203" y="15"/>
                  </a:cxn>
                  <a:cxn ang="0">
                    <a:pos x="217" y="17"/>
                  </a:cxn>
                  <a:cxn ang="0">
                    <a:pos x="230" y="21"/>
                  </a:cxn>
                  <a:cxn ang="0">
                    <a:pos x="244" y="26"/>
                  </a:cxn>
                  <a:cxn ang="0">
                    <a:pos x="257" y="34"/>
                  </a:cxn>
                  <a:cxn ang="0">
                    <a:pos x="272" y="44"/>
                  </a:cxn>
                  <a:cxn ang="0">
                    <a:pos x="288" y="57"/>
                  </a:cxn>
                  <a:cxn ang="0">
                    <a:pos x="301" y="72"/>
                  </a:cxn>
                  <a:cxn ang="0">
                    <a:pos x="316" y="92"/>
                  </a:cxn>
                  <a:cxn ang="0">
                    <a:pos x="332" y="113"/>
                  </a:cxn>
                  <a:cxn ang="0">
                    <a:pos x="345" y="103"/>
                  </a:cxn>
                </a:cxnLst>
                <a:rect l="0" t="0" r="r" b="b"/>
                <a:pathLst>
                  <a:path w="345" h="157">
                    <a:moveTo>
                      <a:pt x="345" y="103"/>
                    </a:moveTo>
                    <a:lnTo>
                      <a:pt x="330" y="82"/>
                    </a:lnTo>
                    <a:lnTo>
                      <a:pt x="315" y="61"/>
                    </a:lnTo>
                    <a:lnTo>
                      <a:pt x="297" y="46"/>
                    </a:lnTo>
                    <a:lnTo>
                      <a:pt x="282" y="32"/>
                    </a:lnTo>
                    <a:lnTo>
                      <a:pt x="267" y="21"/>
                    </a:lnTo>
                    <a:lnTo>
                      <a:pt x="251" y="11"/>
                    </a:lnTo>
                    <a:lnTo>
                      <a:pt x="234" y="5"/>
                    </a:lnTo>
                    <a:lnTo>
                      <a:pt x="219" y="1"/>
                    </a:lnTo>
                    <a:lnTo>
                      <a:pt x="203" y="0"/>
                    </a:lnTo>
                    <a:lnTo>
                      <a:pt x="188" y="0"/>
                    </a:lnTo>
                    <a:lnTo>
                      <a:pt x="174" y="0"/>
                    </a:lnTo>
                    <a:lnTo>
                      <a:pt x="159" y="3"/>
                    </a:lnTo>
                    <a:lnTo>
                      <a:pt x="146" y="9"/>
                    </a:lnTo>
                    <a:lnTo>
                      <a:pt x="132" y="15"/>
                    </a:lnTo>
                    <a:lnTo>
                      <a:pt x="119" y="21"/>
                    </a:lnTo>
                    <a:lnTo>
                      <a:pt x="107" y="28"/>
                    </a:lnTo>
                    <a:lnTo>
                      <a:pt x="84" y="47"/>
                    </a:lnTo>
                    <a:lnTo>
                      <a:pt x="63" y="67"/>
                    </a:lnTo>
                    <a:lnTo>
                      <a:pt x="44" y="86"/>
                    </a:lnTo>
                    <a:lnTo>
                      <a:pt x="29" y="105"/>
                    </a:lnTo>
                    <a:lnTo>
                      <a:pt x="7" y="136"/>
                    </a:lnTo>
                    <a:lnTo>
                      <a:pt x="0" y="147"/>
                    </a:lnTo>
                    <a:lnTo>
                      <a:pt x="13" y="157"/>
                    </a:lnTo>
                    <a:lnTo>
                      <a:pt x="21" y="143"/>
                    </a:lnTo>
                    <a:lnTo>
                      <a:pt x="42" y="115"/>
                    </a:lnTo>
                    <a:lnTo>
                      <a:pt x="57" y="95"/>
                    </a:lnTo>
                    <a:lnTo>
                      <a:pt x="75" y="78"/>
                    </a:lnTo>
                    <a:lnTo>
                      <a:pt x="94" y="59"/>
                    </a:lnTo>
                    <a:lnTo>
                      <a:pt x="115" y="42"/>
                    </a:lnTo>
                    <a:lnTo>
                      <a:pt x="126" y="34"/>
                    </a:lnTo>
                    <a:lnTo>
                      <a:pt x="138" y="28"/>
                    </a:lnTo>
                    <a:lnTo>
                      <a:pt x="151" y="23"/>
                    </a:lnTo>
                    <a:lnTo>
                      <a:pt x="163" y="19"/>
                    </a:lnTo>
                    <a:lnTo>
                      <a:pt x="176" y="17"/>
                    </a:lnTo>
                    <a:lnTo>
                      <a:pt x="190" y="15"/>
                    </a:lnTo>
                    <a:lnTo>
                      <a:pt x="203" y="15"/>
                    </a:lnTo>
                    <a:lnTo>
                      <a:pt x="217" y="17"/>
                    </a:lnTo>
                    <a:lnTo>
                      <a:pt x="230" y="21"/>
                    </a:lnTo>
                    <a:lnTo>
                      <a:pt x="244" y="26"/>
                    </a:lnTo>
                    <a:lnTo>
                      <a:pt x="257" y="34"/>
                    </a:lnTo>
                    <a:lnTo>
                      <a:pt x="272" y="44"/>
                    </a:lnTo>
                    <a:lnTo>
                      <a:pt x="288" y="57"/>
                    </a:lnTo>
                    <a:lnTo>
                      <a:pt x="301" y="72"/>
                    </a:lnTo>
                    <a:lnTo>
                      <a:pt x="316" y="92"/>
                    </a:lnTo>
                    <a:lnTo>
                      <a:pt x="332" y="113"/>
                    </a:lnTo>
                    <a:lnTo>
                      <a:pt x="345" y="103"/>
                    </a:lnTo>
                    <a:close/>
                  </a:path>
                </a:pathLst>
              </a:custGeom>
              <a:solidFill>
                <a:srgbClr val="000000"/>
              </a:solidFill>
              <a:ln w="9525">
                <a:noFill/>
                <a:round/>
                <a:headEnd/>
                <a:tailEnd/>
              </a:ln>
            </p:spPr>
            <p:txBody>
              <a:bodyPr/>
              <a:lstStyle/>
              <a:p>
                <a:endParaRPr lang="en-SG"/>
              </a:p>
            </p:txBody>
          </p:sp>
          <p:sp>
            <p:nvSpPr>
              <p:cNvPr id="180235" name="Freeform 11"/>
              <p:cNvSpPr>
                <a:spLocks/>
              </p:cNvSpPr>
              <p:nvPr/>
            </p:nvSpPr>
            <p:spPr bwMode="auto">
              <a:xfrm>
                <a:off x="2648" y="1396"/>
                <a:ext cx="758" cy="958"/>
              </a:xfrm>
              <a:custGeom>
                <a:avLst/>
                <a:gdLst/>
                <a:ahLst/>
                <a:cxnLst>
                  <a:cxn ang="0">
                    <a:pos x="459" y="564"/>
                  </a:cxn>
                  <a:cxn ang="0">
                    <a:pos x="449" y="562"/>
                  </a:cxn>
                  <a:cxn ang="0">
                    <a:pos x="439" y="560"/>
                  </a:cxn>
                  <a:cxn ang="0">
                    <a:pos x="428" y="555"/>
                  </a:cxn>
                  <a:cxn ang="0">
                    <a:pos x="416" y="547"/>
                  </a:cxn>
                  <a:cxn ang="0">
                    <a:pos x="391" y="530"/>
                  </a:cxn>
                  <a:cxn ang="0">
                    <a:pos x="365" y="505"/>
                  </a:cxn>
                  <a:cxn ang="0">
                    <a:pos x="338" y="476"/>
                  </a:cxn>
                  <a:cxn ang="0">
                    <a:pos x="309" y="441"/>
                  </a:cxn>
                  <a:cxn ang="0">
                    <a:pos x="280" y="405"/>
                  </a:cxn>
                  <a:cxn ang="0">
                    <a:pos x="249" y="365"/>
                  </a:cxn>
                  <a:cxn ang="0">
                    <a:pos x="190" y="276"/>
                  </a:cxn>
                  <a:cxn ang="0">
                    <a:pos x="128" y="182"/>
                  </a:cxn>
                  <a:cxn ang="0">
                    <a:pos x="71" y="88"/>
                  </a:cxn>
                  <a:cxn ang="0">
                    <a:pos x="13" y="0"/>
                  </a:cxn>
                  <a:cxn ang="0">
                    <a:pos x="0" y="10"/>
                  </a:cxn>
                  <a:cxn ang="0">
                    <a:pos x="57" y="98"/>
                  </a:cxn>
                  <a:cxn ang="0">
                    <a:pos x="115" y="192"/>
                  </a:cxn>
                  <a:cxn ang="0">
                    <a:pos x="176" y="284"/>
                  </a:cxn>
                  <a:cxn ang="0">
                    <a:pos x="238" y="372"/>
                  </a:cxn>
                  <a:cxn ang="0">
                    <a:pos x="267" y="415"/>
                  </a:cxn>
                  <a:cxn ang="0">
                    <a:pos x="297" y="451"/>
                  </a:cxn>
                  <a:cxn ang="0">
                    <a:pos x="326" y="485"/>
                  </a:cxn>
                  <a:cxn ang="0">
                    <a:pos x="353" y="516"/>
                  </a:cxn>
                  <a:cxn ang="0">
                    <a:pos x="382" y="541"/>
                  </a:cxn>
                  <a:cxn ang="0">
                    <a:pos x="407" y="560"/>
                  </a:cxn>
                  <a:cxn ang="0">
                    <a:pos x="420" y="568"/>
                  </a:cxn>
                  <a:cxn ang="0">
                    <a:pos x="434" y="574"/>
                  </a:cxn>
                  <a:cxn ang="0">
                    <a:pos x="445" y="579"/>
                  </a:cxn>
                  <a:cxn ang="0">
                    <a:pos x="459" y="581"/>
                  </a:cxn>
                  <a:cxn ang="0">
                    <a:pos x="459" y="564"/>
                  </a:cxn>
                </a:cxnLst>
                <a:rect l="0" t="0" r="r" b="b"/>
                <a:pathLst>
                  <a:path w="459" h="581">
                    <a:moveTo>
                      <a:pt x="459" y="564"/>
                    </a:moveTo>
                    <a:lnTo>
                      <a:pt x="449" y="562"/>
                    </a:lnTo>
                    <a:lnTo>
                      <a:pt x="439" y="560"/>
                    </a:lnTo>
                    <a:lnTo>
                      <a:pt x="428" y="555"/>
                    </a:lnTo>
                    <a:lnTo>
                      <a:pt x="416" y="547"/>
                    </a:lnTo>
                    <a:lnTo>
                      <a:pt x="391" y="530"/>
                    </a:lnTo>
                    <a:lnTo>
                      <a:pt x="365" y="505"/>
                    </a:lnTo>
                    <a:lnTo>
                      <a:pt x="338" y="476"/>
                    </a:lnTo>
                    <a:lnTo>
                      <a:pt x="309" y="441"/>
                    </a:lnTo>
                    <a:lnTo>
                      <a:pt x="280" y="405"/>
                    </a:lnTo>
                    <a:lnTo>
                      <a:pt x="249" y="365"/>
                    </a:lnTo>
                    <a:lnTo>
                      <a:pt x="190" y="276"/>
                    </a:lnTo>
                    <a:lnTo>
                      <a:pt x="128" y="182"/>
                    </a:lnTo>
                    <a:lnTo>
                      <a:pt x="71" y="88"/>
                    </a:lnTo>
                    <a:lnTo>
                      <a:pt x="13" y="0"/>
                    </a:lnTo>
                    <a:lnTo>
                      <a:pt x="0" y="10"/>
                    </a:lnTo>
                    <a:lnTo>
                      <a:pt x="57" y="98"/>
                    </a:lnTo>
                    <a:lnTo>
                      <a:pt x="115" y="192"/>
                    </a:lnTo>
                    <a:lnTo>
                      <a:pt x="176" y="284"/>
                    </a:lnTo>
                    <a:lnTo>
                      <a:pt x="238" y="372"/>
                    </a:lnTo>
                    <a:lnTo>
                      <a:pt x="267" y="415"/>
                    </a:lnTo>
                    <a:lnTo>
                      <a:pt x="297" y="451"/>
                    </a:lnTo>
                    <a:lnTo>
                      <a:pt x="326" y="485"/>
                    </a:lnTo>
                    <a:lnTo>
                      <a:pt x="353" y="516"/>
                    </a:lnTo>
                    <a:lnTo>
                      <a:pt x="382" y="541"/>
                    </a:lnTo>
                    <a:lnTo>
                      <a:pt x="407" y="560"/>
                    </a:lnTo>
                    <a:lnTo>
                      <a:pt x="420" y="568"/>
                    </a:lnTo>
                    <a:lnTo>
                      <a:pt x="434" y="574"/>
                    </a:lnTo>
                    <a:lnTo>
                      <a:pt x="445" y="579"/>
                    </a:lnTo>
                    <a:lnTo>
                      <a:pt x="459" y="581"/>
                    </a:lnTo>
                    <a:lnTo>
                      <a:pt x="459" y="564"/>
                    </a:lnTo>
                    <a:close/>
                  </a:path>
                </a:pathLst>
              </a:custGeom>
              <a:solidFill>
                <a:srgbClr val="000000"/>
              </a:solidFill>
              <a:ln w="9525">
                <a:noFill/>
                <a:round/>
                <a:headEnd/>
                <a:tailEnd/>
              </a:ln>
            </p:spPr>
            <p:txBody>
              <a:bodyPr/>
              <a:lstStyle/>
              <a:p>
                <a:endParaRPr lang="en-SG"/>
              </a:p>
            </p:txBody>
          </p:sp>
          <p:sp>
            <p:nvSpPr>
              <p:cNvPr id="180236" name="Freeform 12"/>
              <p:cNvSpPr>
                <a:spLocks/>
              </p:cNvSpPr>
              <p:nvPr/>
            </p:nvSpPr>
            <p:spPr bwMode="auto">
              <a:xfrm>
                <a:off x="2074" y="1468"/>
                <a:ext cx="906" cy="886"/>
              </a:xfrm>
              <a:custGeom>
                <a:avLst/>
                <a:gdLst/>
                <a:ahLst/>
                <a:cxnLst>
                  <a:cxn ang="0">
                    <a:pos x="534" y="0"/>
                  </a:cxn>
                  <a:cxn ang="0">
                    <a:pos x="509" y="44"/>
                  </a:cxn>
                  <a:cxn ang="0">
                    <a:pos x="482" y="87"/>
                  </a:cxn>
                  <a:cxn ang="0">
                    <a:pos x="455" y="125"/>
                  </a:cxn>
                  <a:cxn ang="0">
                    <a:pos x="430" y="161"/>
                  </a:cxn>
                  <a:cxn ang="0">
                    <a:pos x="405" y="194"/>
                  </a:cxn>
                  <a:cxn ang="0">
                    <a:pos x="380" y="227"/>
                  </a:cxn>
                  <a:cxn ang="0">
                    <a:pos x="356" y="257"/>
                  </a:cxn>
                  <a:cxn ang="0">
                    <a:pos x="331" y="284"/>
                  </a:cxn>
                  <a:cxn ang="0">
                    <a:pos x="284" y="334"/>
                  </a:cxn>
                  <a:cxn ang="0">
                    <a:pos x="240" y="376"/>
                  </a:cxn>
                  <a:cxn ang="0">
                    <a:pos x="198" y="411"/>
                  </a:cxn>
                  <a:cxn ang="0">
                    <a:pos x="160" y="440"/>
                  </a:cxn>
                  <a:cxn ang="0">
                    <a:pos x="125" y="465"/>
                  </a:cxn>
                  <a:cxn ang="0">
                    <a:pos x="94" y="484"/>
                  </a:cxn>
                  <a:cxn ang="0">
                    <a:pos x="66" y="497"/>
                  </a:cxn>
                  <a:cxn ang="0">
                    <a:pos x="43" y="507"/>
                  </a:cxn>
                  <a:cxn ang="0">
                    <a:pos x="10" y="518"/>
                  </a:cxn>
                  <a:cxn ang="0">
                    <a:pos x="0" y="522"/>
                  </a:cxn>
                  <a:cxn ang="0">
                    <a:pos x="2" y="537"/>
                  </a:cxn>
                  <a:cxn ang="0">
                    <a:pos x="16" y="534"/>
                  </a:cxn>
                  <a:cxn ang="0">
                    <a:pos x="48" y="522"/>
                  </a:cxn>
                  <a:cxn ang="0">
                    <a:pos x="73" y="511"/>
                  </a:cxn>
                  <a:cxn ang="0">
                    <a:pos x="102" y="497"/>
                  </a:cxn>
                  <a:cxn ang="0">
                    <a:pos x="133" y="478"/>
                  </a:cxn>
                  <a:cxn ang="0">
                    <a:pos x="169" y="453"/>
                  </a:cxn>
                  <a:cxn ang="0">
                    <a:pos x="210" y="424"/>
                  </a:cxn>
                  <a:cxn ang="0">
                    <a:pos x="252" y="388"/>
                  </a:cxn>
                  <a:cxn ang="0">
                    <a:pos x="296" y="346"/>
                  </a:cxn>
                  <a:cxn ang="0">
                    <a:pos x="344" y="296"/>
                  </a:cxn>
                  <a:cxn ang="0">
                    <a:pos x="367" y="267"/>
                  </a:cxn>
                  <a:cxn ang="0">
                    <a:pos x="392" y="236"/>
                  </a:cxn>
                  <a:cxn ang="0">
                    <a:pos x="417" y="204"/>
                  </a:cxn>
                  <a:cxn ang="0">
                    <a:pos x="444" y="171"/>
                  </a:cxn>
                  <a:cxn ang="0">
                    <a:pos x="469" y="133"/>
                  </a:cxn>
                  <a:cxn ang="0">
                    <a:pos x="496" y="94"/>
                  </a:cxn>
                  <a:cxn ang="0">
                    <a:pos x="523" y="54"/>
                  </a:cxn>
                  <a:cxn ang="0">
                    <a:pos x="549" y="10"/>
                  </a:cxn>
                  <a:cxn ang="0">
                    <a:pos x="534" y="0"/>
                  </a:cxn>
                </a:cxnLst>
                <a:rect l="0" t="0" r="r" b="b"/>
                <a:pathLst>
                  <a:path w="549" h="537">
                    <a:moveTo>
                      <a:pt x="534" y="0"/>
                    </a:moveTo>
                    <a:lnTo>
                      <a:pt x="509" y="44"/>
                    </a:lnTo>
                    <a:lnTo>
                      <a:pt x="482" y="87"/>
                    </a:lnTo>
                    <a:lnTo>
                      <a:pt x="455" y="125"/>
                    </a:lnTo>
                    <a:lnTo>
                      <a:pt x="430" y="161"/>
                    </a:lnTo>
                    <a:lnTo>
                      <a:pt x="405" y="194"/>
                    </a:lnTo>
                    <a:lnTo>
                      <a:pt x="380" y="227"/>
                    </a:lnTo>
                    <a:lnTo>
                      <a:pt x="356" y="257"/>
                    </a:lnTo>
                    <a:lnTo>
                      <a:pt x="331" y="284"/>
                    </a:lnTo>
                    <a:lnTo>
                      <a:pt x="284" y="334"/>
                    </a:lnTo>
                    <a:lnTo>
                      <a:pt x="240" y="376"/>
                    </a:lnTo>
                    <a:lnTo>
                      <a:pt x="198" y="411"/>
                    </a:lnTo>
                    <a:lnTo>
                      <a:pt x="160" y="440"/>
                    </a:lnTo>
                    <a:lnTo>
                      <a:pt x="125" y="465"/>
                    </a:lnTo>
                    <a:lnTo>
                      <a:pt x="94" y="484"/>
                    </a:lnTo>
                    <a:lnTo>
                      <a:pt x="66" y="497"/>
                    </a:lnTo>
                    <a:lnTo>
                      <a:pt x="43" y="507"/>
                    </a:lnTo>
                    <a:lnTo>
                      <a:pt x="10" y="518"/>
                    </a:lnTo>
                    <a:lnTo>
                      <a:pt x="0" y="522"/>
                    </a:lnTo>
                    <a:lnTo>
                      <a:pt x="2" y="537"/>
                    </a:lnTo>
                    <a:lnTo>
                      <a:pt x="16" y="534"/>
                    </a:lnTo>
                    <a:lnTo>
                      <a:pt x="48" y="522"/>
                    </a:lnTo>
                    <a:lnTo>
                      <a:pt x="73" y="511"/>
                    </a:lnTo>
                    <a:lnTo>
                      <a:pt x="102" y="497"/>
                    </a:lnTo>
                    <a:lnTo>
                      <a:pt x="133" y="478"/>
                    </a:lnTo>
                    <a:lnTo>
                      <a:pt x="169" y="453"/>
                    </a:lnTo>
                    <a:lnTo>
                      <a:pt x="210" y="424"/>
                    </a:lnTo>
                    <a:lnTo>
                      <a:pt x="252" y="388"/>
                    </a:lnTo>
                    <a:lnTo>
                      <a:pt x="296" y="346"/>
                    </a:lnTo>
                    <a:lnTo>
                      <a:pt x="344" y="296"/>
                    </a:lnTo>
                    <a:lnTo>
                      <a:pt x="367" y="267"/>
                    </a:lnTo>
                    <a:lnTo>
                      <a:pt x="392" y="236"/>
                    </a:lnTo>
                    <a:lnTo>
                      <a:pt x="417" y="204"/>
                    </a:lnTo>
                    <a:lnTo>
                      <a:pt x="444" y="171"/>
                    </a:lnTo>
                    <a:lnTo>
                      <a:pt x="469" y="133"/>
                    </a:lnTo>
                    <a:lnTo>
                      <a:pt x="496" y="94"/>
                    </a:lnTo>
                    <a:lnTo>
                      <a:pt x="523" y="54"/>
                    </a:lnTo>
                    <a:lnTo>
                      <a:pt x="549" y="10"/>
                    </a:lnTo>
                    <a:lnTo>
                      <a:pt x="534" y="0"/>
                    </a:lnTo>
                    <a:close/>
                  </a:path>
                </a:pathLst>
              </a:custGeom>
              <a:solidFill>
                <a:srgbClr val="000000"/>
              </a:solidFill>
              <a:ln w="9525">
                <a:noFill/>
                <a:round/>
                <a:headEnd/>
                <a:tailEnd/>
              </a:ln>
            </p:spPr>
            <p:txBody>
              <a:bodyPr/>
              <a:lstStyle/>
              <a:p>
                <a:endParaRPr lang="en-SG"/>
              </a:p>
            </p:txBody>
          </p:sp>
          <p:sp>
            <p:nvSpPr>
              <p:cNvPr id="180237" name="Freeform 13"/>
              <p:cNvSpPr>
                <a:spLocks/>
              </p:cNvSpPr>
              <p:nvPr/>
            </p:nvSpPr>
            <p:spPr bwMode="auto">
              <a:xfrm>
                <a:off x="2955" y="1226"/>
                <a:ext cx="586" cy="259"/>
              </a:xfrm>
              <a:custGeom>
                <a:avLst/>
                <a:gdLst/>
                <a:ahLst/>
                <a:cxnLst>
                  <a:cxn ang="0">
                    <a:pos x="355" y="103"/>
                  </a:cxn>
                  <a:cxn ang="0">
                    <a:pos x="338" y="82"/>
                  </a:cxn>
                  <a:cxn ang="0">
                    <a:pos x="323" y="61"/>
                  </a:cxn>
                  <a:cxn ang="0">
                    <a:pos x="307" y="46"/>
                  </a:cxn>
                  <a:cxn ang="0">
                    <a:pos x="292" y="32"/>
                  </a:cxn>
                  <a:cxn ang="0">
                    <a:pos x="275" y="21"/>
                  </a:cxn>
                  <a:cxn ang="0">
                    <a:pos x="259" y="11"/>
                  </a:cxn>
                  <a:cxn ang="0">
                    <a:pos x="242" y="5"/>
                  </a:cxn>
                  <a:cxn ang="0">
                    <a:pos x="227" y="1"/>
                  </a:cxn>
                  <a:cxn ang="0">
                    <a:pos x="211" y="0"/>
                  </a:cxn>
                  <a:cxn ang="0">
                    <a:pos x="196" y="0"/>
                  </a:cxn>
                  <a:cxn ang="0">
                    <a:pos x="180" y="0"/>
                  </a:cxn>
                  <a:cxn ang="0">
                    <a:pos x="165" y="3"/>
                  </a:cxn>
                  <a:cxn ang="0">
                    <a:pos x="152" y="9"/>
                  </a:cxn>
                  <a:cxn ang="0">
                    <a:pos x="138" y="15"/>
                  </a:cxn>
                  <a:cxn ang="0">
                    <a:pos x="125" y="21"/>
                  </a:cxn>
                  <a:cxn ang="0">
                    <a:pos x="111" y="28"/>
                  </a:cxn>
                  <a:cxn ang="0">
                    <a:pos x="88" y="47"/>
                  </a:cxn>
                  <a:cxn ang="0">
                    <a:pos x="67" y="67"/>
                  </a:cxn>
                  <a:cxn ang="0">
                    <a:pos x="48" y="86"/>
                  </a:cxn>
                  <a:cxn ang="0">
                    <a:pos x="31" y="105"/>
                  </a:cxn>
                  <a:cxn ang="0">
                    <a:pos x="10" y="136"/>
                  </a:cxn>
                  <a:cxn ang="0">
                    <a:pos x="0" y="147"/>
                  </a:cxn>
                  <a:cxn ang="0">
                    <a:pos x="15" y="157"/>
                  </a:cxn>
                  <a:cxn ang="0">
                    <a:pos x="21" y="145"/>
                  </a:cxn>
                  <a:cxn ang="0">
                    <a:pos x="44" y="115"/>
                  </a:cxn>
                  <a:cxn ang="0">
                    <a:pos x="60" y="97"/>
                  </a:cxn>
                  <a:cxn ang="0">
                    <a:pos x="77" y="78"/>
                  </a:cxn>
                  <a:cxn ang="0">
                    <a:pos x="98" y="59"/>
                  </a:cxn>
                  <a:cxn ang="0">
                    <a:pos x="121" y="42"/>
                  </a:cxn>
                  <a:cxn ang="0">
                    <a:pos x="132" y="34"/>
                  </a:cxn>
                  <a:cxn ang="0">
                    <a:pos x="144" y="28"/>
                  </a:cxn>
                  <a:cxn ang="0">
                    <a:pos x="157" y="23"/>
                  </a:cxn>
                  <a:cxn ang="0">
                    <a:pos x="171" y="19"/>
                  </a:cxn>
                  <a:cxn ang="0">
                    <a:pos x="182" y="17"/>
                  </a:cxn>
                  <a:cxn ang="0">
                    <a:pos x="196" y="15"/>
                  </a:cxn>
                  <a:cxn ang="0">
                    <a:pos x="209" y="15"/>
                  </a:cxn>
                  <a:cxn ang="0">
                    <a:pos x="225" y="17"/>
                  </a:cxn>
                  <a:cxn ang="0">
                    <a:pos x="238" y="21"/>
                  </a:cxn>
                  <a:cxn ang="0">
                    <a:pos x="252" y="26"/>
                  </a:cxn>
                  <a:cxn ang="0">
                    <a:pos x="267" y="34"/>
                  </a:cxn>
                  <a:cxn ang="0">
                    <a:pos x="280" y="44"/>
                  </a:cxn>
                  <a:cxn ang="0">
                    <a:pos x="296" y="57"/>
                  </a:cxn>
                  <a:cxn ang="0">
                    <a:pos x="311" y="72"/>
                  </a:cxn>
                  <a:cxn ang="0">
                    <a:pos x="326" y="92"/>
                  </a:cxn>
                  <a:cxn ang="0">
                    <a:pos x="342" y="113"/>
                  </a:cxn>
                  <a:cxn ang="0">
                    <a:pos x="355" y="103"/>
                  </a:cxn>
                </a:cxnLst>
                <a:rect l="0" t="0" r="r" b="b"/>
                <a:pathLst>
                  <a:path w="355" h="157">
                    <a:moveTo>
                      <a:pt x="355" y="103"/>
                    </a:moveTo>
                    <a:lnTo>
                      <a:pt x="338" y="82"/>
                    </a:lnTo>
                    <a:lnTo>
                      <a:pt x="323" y="61"/>
                    </a:lnTo>
                    <a:lnTo>
                      <a:pt x="307" y="46"/>
                    </a:lnTo>
                    <a:lnTo>
                      <a:pt x="292" y="32"/>
                    </a:lnTo>
                    <a:lnTo>
                      <a:pt x="275" y="21"/>
                    </a:lnTo>
                    <a:lnTo>
                      <a:pt x="259" y="11"/>
                    </a:lnTo>
                    <a:lnTo>
                      <a:pt x="242" y="5"/>
                    </a:lnTo>
                    <a:lnTo>
                      <a:pt x="227" y="1"/>
                    </a:lnTo>
                    <a:lnTo>
                      <a:pt x="211" y="0"/>
                    </a:lnTo>
                    <a:lnTo>
                      <a:pt x="196" y="0"/>
                    </a:lnTo>
                    <a:lnTo>
                      <a:pt x="180" y="0"/>
                    </a:lnTo>
                    <a:lnTo>
                      <a:pt x="165" y="3"/>
                    </a:lnTo>
                    <a:lnTo>
                      <a:pt x="152" y="9"/>
                    </a:lnTo>
                    <a:lnTo>
                      <a:pt x="138" y="15"/>
                    </a:lnTo>
                    <a:lnTo>
                      <a:pt x="125" y="21"/>
                    </a:lnTo>
                    <a:lnTo>
                      <a:pt x="111" y="28"/>
                    </a:lnTo>
                    <a:lnTo>
                      <a:pt x="88" y="47"/>
                    </a:lnTo>
                    <a:lnTo>
                      <a:pt x="67" y="67"/>
                    </a:lnTo>
                    <a:lnTo>
                      <a:pt x="48" y="86"/>
                    </a:lnTo>
                    <a:lnTo>
                      <a:pt x="31" y="105"/>
                    </a:lnTo>
                    <a:lnTo>
                      <a:pt x="10" y="136"/>
                    </a:lnTo>
                    <a:lnTo>
                      <a:pt x="0" y="147"/>
                    </a:lnTo>
                    <a:lnTo>
                      <a:pt x="15" y="157"/>
                    </a:lnTo>
                    <a:lnTo>
                      <a:pt x="21" y="145"/>
                    </a:lnTo>
                    <a:lnTo>
                      <a:pt x="44" y="115"/>
                    </a:lnTo>
                    <a:lnTo>
                      <a:pt x="60" y="97"/>
                    </a:lnTo>
                    <a:lnTo>
                      <a:pt x="77" y="78"/>
                    </a:lnTo>
                    <a:lnTo>
                      <a:pt x="98" y="59"/>
                    </a:lnTo>
                    <a:lnTo>
                      <a:pt x="121" y="42"/>
                    </a:lnTo>
                    <a:lnTo>
                      <a:pt x="132" y="34"/>
                    </a:lnTo>
                    <a:lnTo>
                      <a:pt x="144" y="28"/>
                    </a:lnTo>
                    <a:lnTo>
                      <a:pt x="157" y="23"/>
                    </a:lnTo>
                    <a:lnTo>
                      <a:pt x="171" y="19"/>
                    </a:lnTo>
                    <a:lnTo>
                      <a:pt x="182" y="17"/>
                    </a:lnTo>
                    <a:lnTo>
                      <a:pt x="196" y="15"/>
                    </a:lnTo>
                    <a:lnTo>
                      <a:pt x="209" y="15"/>
                    </a:lnTo>
                    <a:lnTo>
                      <a:pt x="225" y="17"/>
                    </a:lnTo>
                    <a:lnTo>
                      <a:pt x="238" y="21"/>
                    </a:lnTo>
                    <a:lnTo>
                      <a:pt x="252" y="26"/>
                    </a:lnTo>
                    <a:lnTo>
                      <a:pt x="267" y="34"/>
                    </a:lnTo>
                    <a:lnTo>
                      <a:pt x="280" y="44"/>
                    </a:lnTo>
                    <a:lnTo>
                      <a:pt x="296" y="57"/>
                    </a:lnTo>
                    <a:lnTo>
                      <a:pt x="311" y="72"/>
                    </a:lnTo>
                    <a:lnTo>
                      <a:pt x="326" y="92"/>
                    </a:lnTo>
                    <a:lnTo>
                      <a:pt x="342" y="113"/>
                    </a:lnTo>
                    <a:lnTo>
                      <a:pt x="355" y="103"/>
                    </a:lnTo>
                    <a:close/>
                  </a:path>
                </a:pathLst>
              </a:custGeom>
              <a:solidFill>
                <a:srgbClr val="000000"/>
              </a:solidFill>
              <a:ln w="9525">
                <a:noFill/>
                <a:round/>
                <a:headEnd/>
                <a:tailEnd/>
              </a:ln>
            </p:spPr>
            <p:txBody>
              <a:bodyPr/>
              <a:lstStyle/>
              <a:p>
                <a:endParaRPr lang="en-SG"/>
              </a:p>
            </p:txBody>
          </p:sp>
          <p:sp>
            <p:nvSpPr>
              <p:cNvPr id="180238" name="Freeform 14"/>
              <p:cNvSpPr>
                <a:spLocks/>
              </p:cNvSpPr>
              <p:nvPr/>
            </p:nvSpPr>
            <p:spPr bwMode="auto">
              <a:xfrm>
                <a:off x="3520" y="1396"/>
                <a:ext cx="718" cy="958"/>
              </a:xfrm>
              <a:custGeom>
                <a:avLst/>
                <a:gdLst/>
                <a:ahLst/>
                <a:cxnLst>
                  <a:cxn ang="0">
                    <a:pos x="435" y="564"/>
                  </a:cxn>
                  <a:cxn ang="0">
                    <a:pos x="422" y="562"/>
                  </a:cxn>
                  <a:cxn ang="0">
                    <a:pos x="411" y="558"/>
                  </a:cxn>
                  <a:cxn ang="0">
                    <a:pos x="397" y="555"/>
                  </a:cxn>
                  <a:cxn ang="0">
                    <a:pos x="386" y="547"/>
                  </a:cxn>
                  <a:cxn ang="0">
                    <a:pos x="372" y="537"/>
                  </a:cxn>
                  <a:cxn ang="0">
                    <a:pos x="361" y="528"/>
                  </a:cxn>
                  <a:cxn ang="0">
                    <a:pos x="347" y="516"/>
                  </a:cxn>
                  <a:cxn ang="0">
                    <a:pos x="334" y="505"/>
                  </a:cxn>
                  <a:cxn ang="0">
                    <a:pos x="309" y="476"/>
                  </a:cxn>
                  <a:cxn ang="0">
                    <a:pos x="282" y="441"/>
                  </a:cxn>
                  <a:cxn ang="0">
                    <a:pos x="257" y="405"/>
                  </a:cxn>
                  <a:cxn ang="0">
                    <a:pos x="230" y="365"/>
                  </a:cxn>
                  <a:cxn ang="0">
                    <a:pos x="176" y="276"/>
                  </a:cxn>
                  <a:cxn ang="0">
                    <a:pos x="123" y="184"/>
                  </a:cxn>
                  <a:cxn ang="0">
                    <a:pos x="67" y="90"/>
                  </a:cxn>
                  <a:cxn ang="0">
                    <a:pos x="13" y="0"/>
                  </a:cxn>
                  <a:cxn ang="0">
                    <a:pos x="0" y="10"/>
                  </a:cxn>
                  <a:cxn ang="0">
                    <a:pos x="53" y="98"/>
                  </a:cxn>
                  <a:cxn ang="0">
                    <a:pos x="109" y="192"/>
                  </a:cxn>
                  <a:cxn ang="0">
                    <a:pos x="163" y="284"/>
                  </a:cxn>
                  <a:cxn ang="0">
                    <a:pos x="217" y="372"/>
                  </a:cxn>
                  <a:cxn ang="0">
                    <a:pos x="244" y="413"/>
                  </a:cxn>
                  <a:cxn ang="0">
                    <a:pos x="270" y="451"/>
                  </a:cxn>
                  <a:cxn ang="0">
                    <a:pos x="295" y="485"/>
                  </a:cxn>
                  <a:cxn ang="0">
                    <a:pos x="322" y="514"/>
                  </a:cxn>
                  <a:cxn ang="0">
                    <a:pos x="336" y="528"/>
                  </a:cxn>
                  <a:cxn ang="0">
                    <a:pos x="349" y="541"/>
                  </a:cxn>
                  <a:cxn ang="0">
                    <a:pos x="363" y="551"/>
                  </a:cxn>
                  <a:cxn ang="0">
                    <a:pos x="378" y="560"/>
                  </a:cxn>
                  <a:cxn ang="0">
                    <a:pos x="391" y="568"/>
                  </a:cxn>
                  <a:cxn ang="0">
                    <a:pos x="405" y="574"/>
                  </a:cxn>
                  <a:cxn ang="0">
                    <a:pos x="418" y="578"/>
                  </a:cxn>
                  <a:cxn ang="0">
                    <a:pos x="434" y="581"/>
                  </a:cxn>
                  <a:cxn ang="0">
                    <a:pos x="435" y="564"/>
                  </a:cxn>
                </a:cxnLst>
                <a:rect l="0" t="0" r="r" b="b"/>
                <a:pathLst>
                  <a:path w="435" h="581">
                    <a:moveTo>
                      <a:pt x="435" y="564"/>
                    </a:moveTo>
                    <a:lnTo>
                      <a:pt x="422" y="562"/>
                    </a:lnTo>
                    <a:lnTo>
                      <a:pt x="411" y="558"/>
                    </a:lnTo>
                    <a:lnTo>
                      <a:pt x="397" y="555"/>
                    </a:lnTo>
                    <a:lnTo>
                      <a:pt x="386" y="547"/>
                    </a:lnTo>
                    <a:lnTo>
                      <a:pt x="372" y="537"/>
                    </a:lnTo>
                    <a:lnTo>
                      <a:pt x="361" y="528"/>
                    </a:lnTo>
                    <a:lnTo>
                      <a:pt x="347" y="516"/>
                    </a:lnTo>
                    <a:lnTo>
                      <a:pt x="334" y="505"/>
                    </a:lnTo>
                    <a:lnTo>
                      <a:pt x="309" y="476"/>
                    </a:lnTo>
                    <a:lnTo>
                      <a:pt x="282" y="441"/>
                    </a:lnTo>
                    <a:lnTo>
                      <a:pt x="257" y="405"/>
                    </a:lnTo>
                    <a:lnTo>
                      <a:pt x="230" y="365"/>
                    </a:lnTo>
                    <a:lnTo>
                      <a:pt x="176" y="276"/>
                    </a:lnTo>
                    <a:lnTo>
                      <a:pt x="123" y="184"/>
                    </a:lnTo>
                    <a:lnTo>
                      <a:pt x="67" y="90"/>
                    </a:lnTo>
                    <a:lnTo>
                      <a:pt x="13" y="0"/>
                    </a:lnTo>
                    <a:lnTo>
                      <a:pt x="0" y="10"/>
                    </a:lnTo>
                    <a:lnTo>
                      <a:pt x="53" y="98"/>
                    </a:lnTo>
                    <a:lnTo>
                      <a:pt x="109" y="192"/>
                    </a:lnTo>
                    <a:lnTo>
                      <a:pt x="163" y="284"/>
                    </a:lnTo>
                    <a:lnTo>
                      <a:pt x="217" y="372"/>
                    </a:lnTo>
                    <a:lnTo>
                      <a:pt x="244" y="413"/>
                    </a:lnTo>
                    <a:lnTo>
                      <a:pt x="270" y="451"/>
                    </a:lnTo>
                    <a:lnTo>
                      <a:pt x="295" y="485"/>
                    </a:lnTo>
                    <a:lnTo>
                      <a:pt x="322" y="514"/>
                    </a:lnTo>
                    <a:lnTo>
                      <a:pt x="336" y="528"/>
                    </a:lnTo>
                    <a:lnTo>
                      <a:pt x="349" y="541"/>
                    </a:lnTo>
                    <a:lnTo>
                      <a:pt x="363" y="551"/>
                    </a:lnTo>
                    <a:lnTo>
                      <a:pt x="378" y="560"/>
                    </a:lnTo>
                    <a:lnTo>
                      <a:pt x="391" y="568"/>
                    </a:lnTo>
                    <a:lnTo>
                      <a:pt x="405" y="574"/>
                    </a:lnTo>
                    <a:lnTo>
                      <a:pt x="418" y="578"/>
                    </a:lnTo>
                    <a:lnTo>
                      <a:pt x="434" y="581"/>
                    </a:lnTo>
                    <a:lnTo>
                      <a:pt x="435" y="564"/>
                    </a:lnTo>
                    <a:close/>
                  </a:path>
                </a:pathLst>
              </a:custGeom>
              <a:solidFill>
                <a:srgbClr val="000000"/>
              </a:solidFill>
              <a:ln w="9525">
                <a:noFill/>
                <a:round/>
                <a:headEnd/>
                <a:tailEnd/>
              </a:ln>
            </p:spPr>
            <p:txBody>
              <a:bodyPr/>
              <a:lstStyle/>
              <a:p>
                <a:endParaRPr lang="en-SG"/>
              </a:p>
            </p:txBody>
          </p:sp>
          <p:sp>
            <p:nvSpPr>
              <p:cNvPr id="180239" name="Rectangle 15"/>
              <p:cNvSpPr>
                <a:spLocks noChangeArrowheads="1"/>
              </p:cNvSpPr>
              <p:nvPr/>
            </p:nvSpPr>
            <p:spPr bwMode="auto">
              <a:xfrm>
                <a:off x="1968" y="1008"/>
                <a:ext cx="932" cy="176"/>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b="1" dirty="0">
                    <a:solidFill>
                      <a:srgbClr val="022C8F"/>
                    </a:solidFill>
                    <a:latin typeface="Helvetica" pitchFamily="34" charset="0"/>
                    <a:cs typeface="Helvetica" pitchFamily="34" charset="0"/>
                  </a:rPr>
                  <a:t>Most Goods</a:t>
                </a:r>
              </a:p>
            </p:txBody>
          </p:sp>
          <p:sp>
            <p:nvSpPr>
              <p:cNvPr id="180246" name="Rectangle 22"/>
              <p:cNvSpPr>
                <a:spLocks noChangeArrowheads="1"/>
              </p:cNvSpPr>
              <p:nvPr/>
            </p:nvSpPr>
            <p:spPr bwMode="auto">
              <a:xfrm>
                <a:off x="4402" y="1978"/>
                <a:ext cx="626" cy="352"/>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dirty="0">
                    <a:solidFill>
                      <a:srgbClr val="013C7D"/>
                    </a:solidFill>
                    <a:latin typeface="Helvetica" pitchFamily="34" charset="0"/>
                    <a:cs typeface="Helvetica" pitchFamily="34" charset="0"/>
                  </a:rPr>
                  <a:t>Difficult</a:t>
                </a:r>
                <a:r>
                  <a:rPr lang="en-US" sz="1800" b="0" dirty="0">
                    <a:solidFill>
                      <a:srgbClr val="013C7D"/>
                    </a:solidFill>
                    <a:latin typeface="Helvetica" pitchFamily="34" charset="0"/>
                    <a:cs typeface="Helvetica" pitchFamily="34" charset="0"/>
                  </a:rPr>
                  <a:t>  </a:t>
                </a:r>
                <a:endParaRPr lang="en-US" sz="1800" b="0" dirty="0" smtClean="0">
                  <a:solidFill>
                    <a:srgbClr val="013C7D"/>
                  </a:solidFill>
                  <a:latin typeface="Helvetica" pitchFamily="34" charset="0"/>
                  <a:cs typeface="Helvetica" pitchFamily="34" charset="0"/>
                </a:endParaRPr>
              </a:p>
              <a:p>
                <a:pPr algn="l" eaLnBrk="0" fontAlgn="base" hangingPunct="0">
                  <a:lnSpc>
                    <a:spcPct val="100000"/>
                  </a:lnSpc>
                  <a:spcBef>
                    <a:spcPct val="0"/>
                  </a:spcBef>
                  <a:buClrTx/>
                  <a:buSzTx/>
                  <a:buFontTx/>
                  <a:buNone/>
                </a:pPr>
                <a:r>
                  <a:rPr lang="en-US" sz="1800" dirty="0" smtClean="0">
                    <a:solidFill>
                      <a:srgbClr val="013C7D"/>
                    </a:solidFill>
                    <a:latin typeface="Helvetica" pitchFamily="34" charset="0"/>
                    <a:cs typeface="Helvetica" pitchFamily="34" charset="0"/>
                  </a:rPr>
                  <a:t>To evaluate</a:t>
                </a:r>
                <a:endParaRPr lang="en-US" sz="1800" b="0" dirty="0">
                  <a:solidFill>
                    <a:srgbClr val="013C7D"/>
                  </a:solidFill>
                  <a:latin typeface="Helvetica" pitchFamily="34" charset="0"/>
                  <a:cs typeface="Helvetica" pitchFamily="34" charset="0"/>
                </a:endParaRPr>
              </a:p>
            </p:txBody>
          </p:sp>
          <p:sp>
            <p:nvSpPr>
              <p:cNvPr id="180247" name="Rectangle 23"/>
              <p:cNvSpPr>
                <a:spLocks noChangeArrowheads="1"/>
              </p:cNvSpPr>
              <p:nvPr/>
            </p:nvSpPr>
            <p:spPr bwMode="auto">
              <a:xfrm>
                <a:off x="4296" y="2330"/>
                <a:ext cx="0" cy="176"/>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endParaRPr lang="en-US" sz="1800" dirty="0">
                  <a:solidFill>
                    <a:schemeClr val="hlink"/>
                  </a:solidFill>
                  <a:latin typeface="Helvetica" pitchFamily="34" charset="0"/>
                  <a:cs typeface="Helvetica" pitchFamily="34" charset="0"/>
                </a:endParaRPr>
              </a:p>
            </p:txBody>
          </p:sp>
          <p:sp>
            <p:nvSpPr>
              <p:cNvPr id="180248" name="Rectangle 24"/>
              <p:cNvSpPr>
                <a:spLocks noChangeArrowheads="1"/>
              </p:cNvSpPr>
              <p:nvPr/>
            </p:nvSpPr>
            <p:spPr bwMode="auto">
              <a:xfrm>
                <a:off x="453" y="1978"/>
                <a:ext cx="668" cy="352"/>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dirty="0" smtClean="0">
                    <a:solidFill>
                      <a:srgbClr val="013C7D"/>
                    </a:solidFill>
                    <a:latin typeface="Helvetica" pitchFamily="34" charset="0"/>
                    <a:cs typeface="Helvetica" pitchFamily="34" charset="0"/>
                  </a:rPr>
                  <a:t>Easy</a:t>
                </a:r>
              </a:p>
              <a:p>
                <a:pPr algn="l" eaLnBrk="0" fontAlgn="base" hangingPunct="0">
                  <a:lnSpc>
                    <a:spcPct val="100000"/>
                  </a:lnSpc>
                  <a:spcBef>
                    <a:spcPct val="0"/>
                  </a:spcBef>
                  <a:buClrTx/>
                  <a:buSzTx/>
                  <a:buFontTx/>
                  <a:buNone/>
                </a:pPr>
                <a:r>
                  <a:rPr lang="en-US" sz="1800" dirty="0" smtClean="0">
                    <a:solidFill>
                      <a:srgbClr val="013C7D"/>
                    </a:solidFill>
                    <a:latin typeface="Helvetica" pitchFamily="34" charset="0"/>
                    <a:cs typeface="Helvetica" pitchFamily="34" charset="0"/>
                  </a:rPr>
                  <a:t>To Evaluate  </a:t>
                </a:r>
                <a:endParaRPr lang="en-US" sz="1800" dirty="0">
                  <a:solidFill>
                    <a:srgbClr val="013C7D"/>
                  </a:solidFill>
                  <a:latin typeface="Helvetica" pitchFamily="34" charset="0"/>
                  <a:cs typeface="Helvetica" pitchFamily="34" charset="0"/>
                </a:endParaRPr>
              </a:p>
            </p:txBody>
          </p:sp>
          <p:sp>
            <p:nvSpPr>
              <p:cNvPr id="180250" name="Rectangle 26"/>
              <p:cNvSpPr>
                <a:spLocks noChangeArrowheads="1"/>
              </p:cNvSpPr>
              <p:nvPr/>
            </p:nvSpPr>
            <p:spPr bwMode="auto">
              <a:xfrm>
                <a:off x="2976" y="1008"/>
                <a:ext cx="824" cy="176"/>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b="1">
                    <a:solidFill>
                      <a:srgbClr val="022C8F"/>
                    </a:solidFill>
                    <a:latin typeface="Helvetica" pitchFamily="34" charset="0"/>
                    <a:cs typeface="Helvetica" pitchFamily="34" charset="0"/>
                  </a:rPr>
                  <a:t>Most Services</a:t>
                </a:r>
              </a:p>
            </p:txBody>
          </p:sp>
          <p:sp>
            <p:nvSpPr>
              <p:cNvPr id="180253" name="Line 29"/>
              <p:cNvSpPr>
                <a:spLocks noChangeShapeType="1"/>
              </p:cNvSpPr>
              <p:nvPr/>
            </p:nvSpPr>
            <p:spPr bwMode="auto">
              <a:xfrm>
                <a:off x="1203" y="2365"/>
                <a:ext cx="3037" cy="2"/>
              </a:xfrm>
              <a:prstGeom prst="line">
                <a:avLst/>
              </a:prstGeom>
              <a:noFill/>
              <a:ln w="0">
                <a:solidFill>
                  <a:schemeClr val="tx2"/>
                </a:solidFill>
                <a:round/>
                <a:headEnd/>
                <a:tailEnd/>
              </a:ln>
            </p:spPr>
            <p:txBody>
              <a:bodyPr/>
              <a:lstStyle/>
              <a:p>
                <a:endParaRPr lang="en-SG"/>
              </a:p>
            </p:txBody>
          </p:sp>
          <p:sp>
            <p:nvSpPr>
              <p:cNvPr id="180254" name="Freeform 30"/>
              <p:cNvSpPr>
                <a:spLocks/>
              </p:cNvSpPr>
              <p:nvPr/>
            </p:nvSpPr>
            <p:spPr bwMode="auto">
              <a:xfrm>
                <a:off x="1085" y="3335"/>
                <a:ext cx="729" cy="68"/>
              </a:xfrm>
              <a:custGeom>
                <a:avLst/>
                <a:gdLst/>
                <a:ahLst/>
                <a:cxnLst>
                  <a:cxn ang="0">
                    <a:pos x="486" y="33"/>
                  </a:cxn>
                  <a:cxn ang="0">
                    <a:pos x="497" y="29"/>
                  </a:cxn>
                  <a:cxn ang="0">
                    <a:pos x="505" y="20"/>
                  </a:cxn>
                  <a:cxn ang="0">
                    <a:pos x="509" y="8"/>
                  </a:cxn>
                  <a:cxn ang="0">
                    <a:pos x="515" y="0"/>
                  </a:cxn>
                  <a:cxn ang="0">
                    <a:pos x="511" y="23"/>
                  </a:cxn>
                  <a:cxn ang="0">
                    <a:pos x="503" y="37"/>
                  </a:cxn>
                  <a:cxn ang="0">
                    <a:pos x="490" y="45"/>
                  </a:cxn>
                  <a:cxn ang="0">
                    <a:pos x="468" y="46"/>
                  </a:cxn>
                  <a:cxn ang="0">
                    <a:pos x="286" y="48"/>
                  </a:cxn>
                  <a:cxn ang="0">
                    <a:pos x="277" y="48"/>
                  </a:cxn>
                  <a:cxn ang="0">
                    <a:pos x="269" y="54"/>
                  </a:cxn>
                  <a:cxn ang="0">
                    <a:pos x="263" y="64"/>
                  </a:cxn>
                  <a:cxn ang="0">
                    <a:pos x="253" y="69"/>
                  </a:cxn>
                  <a:cxn ang="0">
                    <a:pos x="250" y="58"/>
                  </a:cxn>
                  <a:cxn ang="0">
                    <a:pos x="244" y="52"/>
                  </a:cxn>
                  <a:cxn ang="0">
                    <a:pos x="234" y="48"/>
                  </a:cxn>
                  <a:cxn ang="0">
                    <a:pos x="225" y="46"/>
                  </a:cxn>
                  <a:cxn ang="0">
                    <a:pos x="35" y="46"/>
                  </a:cxn>
                  <a:cxn ang="0">
                    <a:pos x="17" y="43"/>
                  </a:cxn>
                  <a:cxn ang="0">
                    <a:pos x="6" y="31"/>
                  </a:cxn>
                  <a:cxn ang="0">
                    <a:pos x="2" y="14"/>
                  </a:cxn>
                  <a:cxn ang="0">
                    <a:pos x="6" y="0"/>
                  </a:cxn>
                  <a:cxn ang="0">
                    <a:pos x="8" y="14"/>
                  </a:cxn>
                  <a:cxn ang="0">
                    <a:pos x="14" y="23"/>
                  </a:cxn>
                  <a:cxn ang="0">
                    <a:pos x="23" y="31"/>
                  </a:cxn>
                  <a:cxn ang="0">
                    <a:pos x="37" y="35"/>
                  </a:cxn>
                  <a:cxn ang="0">
                    <a:pos x="229" y="35"/>
                  </a:cxn>
                  <a:cxn ang="0">
                    <a:pos x="238" y="37"/>
                  </a:cxn>
                  <a:cxn ang="0">
                    <a:pos x="248" y="43"/>
                  </a:cxn>
                  <a:cxn ang="0">
                    <a:pos x="253" y="52"/>
                  </a:cxn>
                  <a:cxn ang="0">
                    <a:pos x="257" y="58"/>
                  </a:cxn>
                  <a:cxn ang="0">
                    <a:pos x="263" y="46"/>
                  </a:cxn>
                  <a:cxn ang="0">
                    <a:pos x="271" y="39"/>
                  </a:cxn>
                  <a:cxn ang="0">
                    <a:pos x="280" y="35"/>
                  </a:cxn>
                  <a:cxn ang="0">
                    <a:pos x="292" y="35"/>
                  </a:cxn>
                </a:cxnLst>
                <a:rect l="0" t="0" r="r" b="b"/>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endParaRPr lang="en-SG" dirty="0">
                  <a:solidFill>
                    <a:sysClr val="windowText" lastClr="000000"/>
                  </a:solidFill>
                </a:endParaRPr>
              </a:p>
            </p:txBody>
          </p:sp>
          <p:sp>
            <p:nvSpPr>
              <p:cNvPr id="180257" name="Text Box 33"/>
              <p:cNvSpPr txBox="1">
                <a:spLocks noChangeArrowheads="1"/>
              </p:cNvSpPr>
              <p:nvPr/>
            </p:nvSpPr>
            <p:spPr bwMode="auto">
              <a:xfrm rot="16144838">
                <a:off x="3572" y="3181"/>
                <a:ext cx="213" cy="54"/>
              </a:xfrm>
              <a:prstGeom prst="rect">
                <a:avLst/>
              </a:prstGeom>
              <a:noFill/>
              <a:ln w="9525">
                <a:noFill/>
                <a:miter lim="800000"/>
                <a:headEnd type="none" w="sm" len="sm"/>
                <a:tailEnd type="none" w="sm" len="sm"/>
              </a:ln>
              <a:effectLst/>
            </p:spPr>
            <p:txBody>
              <a:bodyPr vert="eaVert" wrap="square">
                <a:spAutoFit/>
              </a:bodyPr>
              <a:lstStyle/>
              <a:p>
                <a:pPr eaLnBrk="0" fontAlgn="base" hangingPunct="0">
                  <a:lnSpc>
                    <a:spcPct val="100000"/>
                  </a:lnSpc>
                  <a:spcBef>
                    <a:spcPct val="0"/>
                  </a:spcBef>
                  <a:buClrTx/>
                  <a:buSzTx/>
                  <a:buFontTx/>
                  <a:buNone/>
                </a:pPr>
                <a:endParaRPr lang="en-US" sz="1000">
                  <a:solidFill>
                    <a:srgbClr val="500093"/>
                  </a:solidFill>
                  <a:cs typeface="Arial" pitchFamily="34" charset="0"/>
                </a:endParaRPr>
              </a:p>
            </p:txBody>
          </p:sp>
          <p:sp>
            <p:nvSpPr>
              <p:cNvPr id="180260" name="Text Box 36"/>
              <p:cNvSpPr txBox="1">
                <a:spLocks noChangeArrowheads="1"/>
              </p:cNvSpPr>
              <p:nvPr/>
            </p:nvSpPr>
            <p:spPr bwMode="auto">
              <a:xfrm>
                <a:off x="138" y="3744"/>
                <a:ext cx="107" cy="221"/>
              </a:xfrm>
              <a:prstGeom prst="rect">
                <a:avLst/>
              </a:prstGeom>
              <a:noFill/>
              <a:ln w="9525" algn="ctr">
                <a:noFill/>
                <a:miter lim="800000"/>
                <a:headEnd/>
                <a:tailEnd/>
              </a:ln>
              <a:effectLst/>
            </p:spPr>
            <p:txBody>
              <a:bodyPr wrap="square">
                <a:spAutoFit/>
              </a:bodyPr>
              <a:lstStyle/>
              <a:p>
                <a:endParaRPr lang="en-US"/>
              </a:p>
            </p:txBody>
          </p:sp>
        </p:grpSp>
        <p:sp>
          <p:nvSpPr>
            <p:cNvPr id="38" name="TextBox 37"/>
            <p:cNvSpPr txBox="1"/>
            <p:nvPr/>
          </p:nvSpPr>
          <p:spPr>
            <a:xfrm>
              <a:off x="1944311" y="3733800"/>
              <a:ext cx="1458042" cy="1454757"/>
            </a:xfrm>
            <a:prstGeom prst="rect">
              <a:avLst/>
            </a:prstGeom>
            <a:noFill/>
          </p:spPr>
          <p:txBody>
            <a:bodyPr wrap="square" rtlCol="0">
              <a:spAutoFit/>
            </a:bodyPr>
            <a:lstStyle/>
            <a:p>
              <a:pPr algn="l"/>
              <a:r>
                <a:rPr lang="en-US" sz="1600" dirty="0" smtClean="0">
                  <a:latin typeface="Helvetica" pitchFamily="34" charset="0"/>
                  <a:cs typeface="Helvetica" pitchFamily="34" charset="0"/>
                </a:rPr>
                <a:t>Clothing</a:t>
              </a:r>
            </a:p>
            <a:p>
              <a:pPr algn="l"/>
              <a:r>
                <a:rPr lang="en-US" sz="1600" dirty="0" smtClean="0">
                  <a:latin typeface="Helvetica" pitchFamily="34" charset="0"/>
                  <a:cs typeface="Helvetica" pitchFamily="34" charset="0"/>
                </a:rPr>
                <a:t>Chair</a:t>
              </a:r>
            </a:p>
            <a:p>
              <a:pPr algn="l"/>
              <a:r>
                <a:rPr lang="en-US" sz="1600" dirty="0" smtClean="0">
                  <a:latin typeface="Helvetica" pitchFamily="34" charset="0"/>
                  <a:cs typeface="Helvetica" pitchFamily="34" charset="0"/>
                </a:rPr>
                <a:t>Motor Vehicle</a:t>
              </a:r>
            </a:p>
            <a:p>
              <a:pPr algn="l"/>
              <a:r>
                <a:rPr lang="en-US" sz="1600" dirty="0" smtClean="0">
                  <a:latin typeface="Helvetica" pitchFamily="34" charset="0"/>
                  <a:cs typeface="Helvetica" pitchFamily="34" charset="0"/>
                </a:rPr>
                <a:t>Foods</a:t>
              </a:r>
              <a:endParaRPr lang="en-SG" sz="1600" dirty="0">
                <a:latin typeface="Helvetica" pitchFamily="34" charset="0"/>
                <a:cs typeface="Helvetica" pitchFamily="34" charset="0"/>
              </a:endParaRPr>
            </a:p>
          </p:txBody>
        </p:sp>
        <p:sp>
          <p:nvSpPr>
            <p:cNvPr id="39" name="TextBox 38"/>
            <p:cNvSpPr txBox="1"/>
            <p:nvPr/>
          </p:nvSpPr>
          <p:spPr>
            <a:xfrm>
              <a:off x="1944311" y="5334000"/>
              <a:ext cx="1295400" cy="830997"/>
            </a:xfrm>
            <a:prstGeom prst="rect">
              <a:avLst/>
            </a:prstGeom>
            <a:noFill/>
          </p:spPr>
          <p:txBody>
            <a:bodyPr wrap="square" rtlCol="0">
              <a:spAutoFit/>
            </a:bodyPr>
            <a:lstStyle/>
            <a:p>
              <a:pPr>
                <a:lnSpc>
                  <a:spcPct val="100000"/>
                </a:lnSpc>
              </a:pPr>
              <a:r>
                <a:rPr lang="en-US" sz="1600" dirty="0" smtClean="0">
                  <a:latin typeface="Helvetica" pitchFamily="34" charset="0"/>
                  <a:cs typeface="Helvetica" pitchFamily="34" charset="0"/>
                </a:rPr>
                <a:t>High In Search</a:t>
              </a:r>
            </a:p>
            <a:p>
              <a:pPr>
                <a:lnSpc>
                  <a:spcPct val="100000"/>
                </a:lnSpc>
              </a:pPr>
              <a:r>
                <a:rPr lang="en-US" sz="1600" dirty="0" smtClean="0">
                  <a:latin typeface="Helvetica" pitchFamily="34" charset="0"/>
                  <a:cs typeface="Helvetica" pitchFamily="34" charset="0"/>
                </a:rPr>
                <a:t>Attributes</a:t>
              </a:r>
              <a:endParaRPr lang="en-SG" sz="1600" dirty="0">
                <a:latin typeface="Helvetica" pitchFamily="34" charset="0"/>
                <a:cs typeface="Helvetica" pitchFamily="34" charset="0"/>
              </a:endParaRPr>
            </a:p>
          </p:txBody>
        </p:sp>
      </p:grpSp>
      <p:grpSp>
        <p:nvGrpSpPr>
          <p:cNvPr id="44" name="Group 43"/>
          <p:cNvGrpSpPr/>
          <p:nvPr/>
        </p:nvGrpSpPr>
        <p:grpSpPr>
          <a:xfrm>
            <a:off x="4189412" y="3581400"/>
            <a:ext cx="1828800" cy="2507397"/>
            <a:chOff x="4341812" y="3657600"/>
            <a:chExt cx="1828800" cy="2507397"/>
          </a:xfrm>
        </p:grpSpPr>
        <p:sp>
          <p:nvSpPr>
            <p:cNvPr id="41" name="TextBox 40"/>
            <p:cNvSpPr txBox="1"/>
            <p:nvPr/>
          </p:nvSpPr>
          <p:spPr>
            <a:xfrm>
              <a:off x="4341812" y="3657600"/>
              <a:ext cx="1828800" cy="1471172"/>
            </a:xfrm>
            <a:prstGeom prst="rect">
              <a:avLst/>
            </a:prstGeom>
            <a:noFill/>
          </p:spPr>
          <p:txBody>
            <a:bodyPr wrap="square" rtlCol="0">
              <a:spAutoFit/>
            </a:bodyPr>
            <a:lstStyle/>
            <a:p>
              <a:pPr algn="l"/>
              <a:r>
                <a:rPr lang="en-US" sz="1600" dirty="0" smtClean="0">
                  <a:latin typeface="Helvetica" pitchFamily="34" charset="0"/>
                  <a:cs typeface="Helvetica" pitchFamily="34" charset="0"/>
                </a:rPr>
                <a:t>Restaurant Meals</a:t>
              </a:r>
            </a:p>
            <a:p>
              <a:pPr algn="l"/>
              <a:r>
                <a:rPr lang="en-US" sz="1600" dirty="0" smtClean="0">
                  <a:latin typeface="Helvetica" pitchFamily="34" charset="0"/>
                  <a:cs typeface="Helvetica" pitchFamily="34" charset="0"/>
                </a:rPr>
                <a:t>Lawn Fertilizer</a:t>
              </a:r>
            </a:p>
            <a:p>
              <a:pPr algn="l"/>
              <a:r>
                <a:rPr lang="en-US" sz="1600" dirty="0" smtClean="0">
                  <a:latin typeface="Helvetica" pitchFamily="34" charset="0"/>
                  <a:cs typeface="Helvetica" pitchFamily="34" charset="0"/>
                </a:rPr>
                <a:t>Haircut</a:t>
              </a:r>
            </a:p>
            <a:p>
              <a:pPr algn="l"/>
              <a:r>
                <a:rPr lang="en-US" sz="1600" dirty="0" smtClean="0">
                  <a:latin typeface="Helvetica" pitchFamily="34" charset="0"/>
                  <a:cs typeface="Helvetica" pitchFamily="34" charset="0"/>
                </a:rPr>
                <a:t>Entertainment</a:t>
              </a:r>
              <a:endParaRPr lang="en-SG" sz="1600" dirty="0">
                <a:latin typeface="Helvetica" pitchFamily="34" charset="0"/>
                <a:cs typeface="Helvetica" pitchFamily="34" charset="0"/>
              </a:endParaRPr>
            </a:p>
          </p:txBody>
        </p:sp>
        <p:sp>
          <p:nvSpPr>
            <p:cNvPr id="42" name="Freeform 30"/>
            <p:cNvSpPr>
              <a:spLocks/>
            </p:cNvSpPr>
            <p:nvPr/>
          </p:nvSpPr>
          <p:spPr bwMode="auto">
            <a:xfrm>
              <a:off x="4341812" y="5181600"/>
              <a:ext cx="1524000" cy="113901"/>
            </a:xfrm>
            <a:custGeom>
              <a:avLst/>
              <a:gdLst/>
              <a:ahLst/>
              <a:cxnLst>
                <a:cxn ang="0">
                  <a:pos x="486" y="33"/>
                </a:cxn>
                <a:cxn ang="0">
                  <a:pos x="497" y="29"/>
                </a:cxn>
                <a:cxn ang="0">
                  <a:pos x="505" y="20"/>
                </a:cxn>
                <a:cxn ang="0">
                  <a:pos x="509" y="8"/>
                </a:cxn>
                <a:cxn ang="0">
                  <a:pos x="515" y="0"/>
                </a:cxn>
                <a:cxn ang="0">
                  <a:pos x="511" y="23"/>
                </a:cxn>
                <a:cxn ang="0">
                  <a:pos x="503" y="37"/>
                </a:cxn>
                <a:cxn ang="0">
                  <a:pos x="490" y="45"/>
                </a:cxn>
                <a:cxn ang="0">
                  <a:pos x="468" y="46"/>
                </a:cxn>
                <a:cxn ang="0">
                  <a:pos x="286" y="48"/>
                </a:cxn>
                <a:cxn ang="0">
                  <a:pos x="277" y="48"/>
                </a:cxn>
                <a:cxn ang="0">
                  <a:pos x="269" y="54"/>
                </a:cxn>
                <a:cxn ang="0">
                  <a:pos x="263" y="64"/>
                </a:cxn>
                <a:cxn ang="0">
                  <a:pos x="253" y="69"/>
                </a:cxn>
                <a:cxn ang="0">
                  <a:pos x="250" y="58"/>
                </a:cxn>
                <a:cxn ang="0">
                  <a:pos x="244" y="52"/>
                </a:cxn>
                <a:cxn ang="0">
                  <a:pos x="234" y="48"/>
                </a:cxn>
                <a:cxn ang="0">
                  <a:pos x="225" y="46"/>
                </a:cxn>
                <a:cxn ang="0">
                  <a:pos x="35" y="46"/>
                </a:cxn>
                <a:cxn ang="0">
                  <a:pos x="17" y="43"/>
                </a:cxn>
                <a:cxn ang="0">
                  <a:pos x="6" y="31"/>
                </a:cxn>
                <a:cxn ang="0">
                  <a:pos x="2" y="14"/>
                </a:cxn>
                <a:cxn ang="0">
                  <a:pos x="6" y="0"/>
                </a:cxn>
                <a:cxn ang="0">
                  <a:pos x="8" y="14"/>
                </a:cxn>
                <a:cxn ang="0">
                  <a:pos x="14" y="23"/>
                </a:cxn>
                <a:cxn ang="0">
                  <a:pos x="23" y="31"/>
                </a:cxn>
                <a:cxn ang="0">
                  <a:pos x="37" y="35"/>
                </a:cxn>
                <a:cxn ang="0">
                  <a:pos x="229" y="35"/>
                </a:cxn>
                <a:cxn ang="0">
                  <a:pos x="238" y="37"/>
                </a:cxn>
                <a:cxn ang="0">
                  <a:pos x="248" y="43"/>
                </a:cxn>
                <a:cxn ang="0">
                  <a:pos x="253" y="52"/>
                </a:cxn>
                <a:cxn ang="0">
                  <a:pos x="257" y="58"/>
                </a:cxn>
                <a:cxn ang="0">
                  <a:pos x="263" y="46"/>
                </a:cxn>
                <a:cxn ang="0">
                  <a:pos x="271" y="39"/>
                </a:cxn>
                <a:cxn ang="0">
                  <a:pos x="280" y="35"/>
                </a:cxn>
                <a:cxn ang="0">
                  <a:pos x="292" y="35"/>
                </a:cxn>
              </a:cxnLst>
              <a:rect l="0" t="0" r="r" b="b"/>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endParaRPr lang="en-SG" dirty="0">
                <a:solidFill>
                  <a:sysClr val="windowText" lastClr="000000"/>
                </a:solidFill>
              </a:endParaRPr>
            </a:p>
          </p:txBody>
        </p:sp>
        <p:sp>
          <p:nvSpPr>
            <p:cNvPr id="43" name="TextBox 42"/>
            <p:cNvSpPr txBox="1"/>
            <p:nvPr/>
          </p:nvSpPr>
          <p:spPr>
            <a:xfrm>
              <a:off x="4494212" y="5334000"/>
              <a:ext cx="1295400" cy="830997"/>
            </a:xfrm>
            <a:prstGeom prst="rect">
              <a:avLst/>
            </a:prstGeom>
            <a:noFill/>
          </p:spPr>
          <p:txBody>
            <a:bodyPr wrap="square" rtlCol="0">
              <a:spAutoFit/>
            </a:bodyPr>
            <a:lstStyle/>
            <a:p>
              <a:pPr>
                <a:lnSpc>
                  <a:spcPct val="100000"/>
                </a:lnSpc>
              </a:pPr>
              <a:r>
                <a:rPr lang="en-US" sz="1600" dirty="0" smtClean="0">
                  <a:latin typeface="Helvetica" pitchFamily="34" charset="0"/>
                  <a:cs typeface="Helvetica" pitchFamily="34" charset="0"/>
                </a:rPr>
                <a:t>High In Experience</a:t>
              </a:r>
            </a:p>
            <a:p>
              <a:pPr>
                <a:lnSpc>
                  <a:spcPct val="100000"/>
                </a:lnSpc>
              </a:pPr>
              <a:r>
                <a:rPr lang="en-US" sz="1600" dirty="0" smtClean="0">
                  <a:latin typeface="Helvetica" pitchFamily="34" charset="0"/>
                  <a:cs typeface="Helvetica" pitchFamily="34" charset="0"/>
                </a:rPr>
                <a:t>Attributes</a:t>
              </a:r>
              <a:endParaRPr lang="en-SG" sz="1600" dirty="0">
                <a:latin typeface="Helvetica" pitchFamily="34" charset="0"/>
                <a:cs typeface="Helvetica" pitchFamily="34" charset="0"/>
              </a:endParaRPr>
            </a:p>
          </p:txBody>
        </p:sp>
      </p:grpSp>
      <p:grpSp>
        <p:nvGrpSpPr>
          <p:cNvPr id="48" name="Group 47"/>
          <p:cNvGrpSpPr/>
          <p:nvPr/>
        </p:nvGrpSpPr>
        <p:grpSpPr>
          <a:xfrm>
            <a:off x="6780212" y="3581400"/>
            <a:ext cx="1828800" cy="2507397"/>
            <a:chOff x="6551612" y="3581400"/>
            <a:chExt cx="1828800" cy="2507397"/>
          </a:xfrm>
        </p:grpSpPr>
        <p:sp>
          <p:nvSpPr>
            <p:cNvPr id="45" name="TextBox 44"/>
            <p:cNvSpPr txBox="1"/>
            <p:nvPr/>
          </p:nvSpPr>
          <p:spPr>
            <a:xfrm>
              <a:off x="6551612" y="3581400"/>
              <a:ext cx="1828800" cy="1471172"/>
            </a:xfrm>
            <a:prstGeom prst="rect">
              <a:avLst/>
            </a:prstGeom>
            <a:noFill/>
          </p:spPr>
          <p:txBody>
            <a:bodyPr wrap="square" rtlCol="0">
              <a:spAutoFit/>
            </a:bodyPr>
            <a:lstStyle/>
            <a:p>
              <a:pPr algn="l"/>
              <a:r>
                <a:rPr lang="en-US" sz="1600" dirty="0" smtClean="0">
                  <a:latin typeface="Helvetica" pitchFamily="34" charset="0"/>
                  <a:cs typeface="Helvetica" pitchFamily="34" charset="0"/>
                </a:rPr>
                <a:t>Computer Repair</a:t>
              </a:r>
            </a:p>
            <a:p>
              <a:pPr algn="l"/>
              <a:r>
                <a:rPr lang="en-US" sz="1600" dirty="0" smtClean="0">
                  <a:latin typeface="Helvetica" pitchFamily="34" charset="0"/>
                  <a:cs typeface="Helvetica" pitchFamily="34" charset="0"/>
                </a:rPr>
                <a:t>Education</a:t>
              </a:r>
            </a:p>
            <a:p>
              <a:pPr algn="l"/>
              <a:r>
                <a:rPr lang="en-US" sz="1600" dirty="0" smtClean="0">
                  <a:latin typeface="Helvetica" pitchFamily="34" charset="0"/>
                  <a:cs typeface="Helvetica" pitchFamily="34" charset="0"/>
                </a:rPr>
                <a:t>Legal Services</a:t>
              </a:r>
            </a:p>
            <a:p>
              <a:pPr algn="l"/>
              <a:r>
                <a:rPr lang="en-US" sz="1600" dirty="0" smtClean="0">
                  <a:latin typeface="Helvetica" pitchFamily="34" charset="0"/>
                  <a:cs typeface="Helvetica" pitchFamily="34" charset="0"/>
                </a:rPr>
                <a:t>Complex Surgery</a:t>
              </a:r>
              <a:endParaRPr lang="en-SG" sz="1600" dirty="0">
                <a:latin typeface="Helvetica" pitchFamily="34" charset="0"/>
                <a:cs typeface="Helvetica" pitchFamily="34" charset="0"/>
              </a:endParaRPr>
            </a:p>
          </p:txBody>
        </p:sp>
        <p:sp>
          <p:nvSpPr>
            <p:cNvPr id="47" name="TextBox 46"/>
            <p:cNvSpPr txBox="1"/>
            <p:nvPr/>
          </p:nvSpPr>
          <p:spPr>
            <a:xfrm>
              <a:off x="6856412" y="5257800"/>
              <a:ext cx="1295400" cy="830997"/>
            </a:xfrm>
            <a:prstGeom prst="rect">
              <a:avLst/>
            </a:prstGeom>
            <a:noFill/>
          </p:spPr>
          <p:txBody>
            <a:bodyPr wrap="square" rtlCol="0">
              <a:spAutoFit/>
            </a:bodyPr>
            <a:lstStyle/>
            <a:p>
              <a:pPr>
                <a:lnSpc>
                  <a:spcPct val="100000"/>
                </a:lnSpc>
              </a:pPr>
              <a:r>
                <a:rPr lang="en-US" sz="1600" dirty="0" smtClean="0">
                  <a:latin typeface="Helvetica" pitchFamily="34" charset="0"/>
                  <a:cs typeface="Helvetica" pitchFamily="34" charset="0"/>
                </a:rPr>
                <a:t>High In Credence</a:t>
              </a:r>
            </a:p>
            <a:p>
              <a:pPr>
                <a:lnSpc>
                  <a:spcPct val="100000"/>
                </a:lnSpc>
              </a:pPr>
              <a:r>
                <a:rPr lang="en-US" sz="1600" dirty="0" smtClean="0">
                  <a:latin typeface="Helvetica" pitchFamily="34" charset="0"/>
                  <a:cs typeface="Helvetica" pitchFamily="34" charset="0"/>
                </a:rPr>
                <a:t>Attributes</a:t>
              </a:r>
              <a:endParaRPr lang="en-SG" sz="1600" dirty="0">
                <a:latin typeface="Helvetica" pitchFamily="34" charset="0"/>
                <a:cs typeface="Helvetica" pitchFamily="34" charset="0"/>
              </a:endParaRPr>
            </a:p>
          </p:txBody>
        </p:sp>
      </p:grpSp>
      <p:sp>
        <p:nvSpPr>
          <p:cNvPr id="50" name="Text Box 12"/>
          <p:cNvSpPr txBox="1">
            <a:spLocks noChangeArrowheads="1"/>
          </p:cNvSpPr>
          <p:nvPr/>
        </p:nvSpPr>
        <p:spPr bwMode="auto">
          <a:xfrm>
            <a:off x="0" y="6273224"/>
            <a:ext cx="9448800" cy="584776"/>
          </a:xfrm>
          <a:prstGeom prst="rect">
            <a:avLst/>
          </a:prstGeom>
          <a:noFill/>
          <a:ln w="9525" algn="ctr">
            <a:noFill/>
            <a:miter lim="800000"/>
            <a:headEnd/>
            <a:tailEnd/>
          </a:ln>
          <a:effectLst/>
        </p:spPr>
        <p:txBody>
          <a:bodyPr wrap="square">
            <a:spAutoFit/>
          </a:bodyPr>
          <a:lstStyle/>
          <a:p>
            <a:pPr algn="l">
              <a:lnSpc>
                <a:spcPct val="100000"/>
              </a:lnSpc>
            </a:pPr>
            <a:r>
              <a:rPr lang="en-US" sz="1000" dirty="0" smtClean="0">
                <a:solidFill>
                  <a:schemeClr val="bg1">
                    <a:lumMod val="50000"/>
                  </a:schemeClr>
                </a:solidFill>
                <a:latin typeface="Helvetica" pitchFamily="34" charset="0"/>
                <a:cs typeface="Helvetica" pitchFamily="34" charset="0"/>
              </a:rPr>
              <a:t>Source: Adapted from Valarie A. </a:t>
            </a:r>
            <a:r>
              <a:rPr lang="en-US" sz="1000" dirty="0" err="1" smtClean="0">
                <a:solidFill>
                  <a:schemeClr val="bg1">
                    <a:lumMod val="50000"/>
                  </a:schemeClr>
                </a:solidFill>
                <a:latin typeface="Helvetica" pitchFamily="34" charset="0"/>
                <a:cs typeface="Helvetica" pitchFamily="34" charset="0"/>
              </a:rPr>
              <a:t>Zeithaml</a:t>
            </a:r>
            <a:r>
              <a:rPr lang="en-US" sz="1000" dirty="0" smtClean="0">
                <a:solidFill>
                  <a:schemeClr val="bg1">
                    <a:lumMod val="50000"/>
                  </a:schemeClr>
                </a:solidFill>
                <a:latin typeface="Helvetica" pitchFamily="34" charset="0"/>
                <a:cs typeface="Helvetica" pitchFamily="34" charset="0"/>
              </a:rPr>
              <a:t> , “How Consumer Evaluation Processes Differ Between Goods &amp; Services,” in J.H. </a:t>
            </a:r>
            <a:r>
              <a:rPr lang="en-US" sz="1000" dirty="0" err="1" smtClean="0">
                <a:solidFill>
                  <a:schemeClr val="bg1">
                    <a:lumMod val="50000"/>
                  </a:schemeClr>
                </a:solidFill>
                <a:latin typeface="Helvetica" pitchFamily="34" charset="0"/>
                <a:cs typeface="Helvetica" pitchFamily="34" charset="0"/>
              </a:rPr>
              <a:t>Donelly</a:t>
            </a:r>
            <a:r>
              <a:rPr lang="en-US" sz="1000" dirty="0" smtClean="0">
                <a:solidFill>
                  <a:schemeClr val="bg1">
                    <a:lumMod val="50000"/>
                  </a:schemeClr>
                </a:solidFill>
                <a:latin typeface="Helvetica" pitchFamily="34" charset="0"/>
                <a:cs typeface="Helvetica" pitchFamily="34" charset="0"/>
              </a:rPr>
              <a:t> and W. R. George, Marketing of Services (Chicago: American Marketing Association, 1981)</a:t>
            </a:r>
            <a:endParaRPr lang="en-SG" sz="1000" dirty="0" smtClean="0">
              <a:solidFill>
                <a:schemeClr val="bg1">
                  <a:lumMod val="50000"/>
                </a:schemeClr>
              </a:solidFill>
              <a:latin typeface="Helvetica" pitchFamily="34" charset="0"/>
              <a:cs typeface="Helvetica" pitchFamily="34" charset="0"/>
            </a:endParaRPr>
          </a:p>
          <a:p>
            <a:pPr algn="l">
              <a:lnSpc>
                <a:spcPct val="100000"/>
              </a:lnSpc>
            </a:pPr>
            <a:endParaRPr lang="en-US" b="1" dirty="0">
              <a:solidFill>
                <a:schemeClr val="bg1">
                  <a:lumMod val="50000"/>
                </a:schemeClr>
              </a:solidFill>
              <a:latin typeface="Helvetica" pitchFamily="34" charset="0"/>
              <a:cs typeface="Helvetica" pitchFamily="34" charset="0"/>
            </a:endParaRPr>
          </a:p>
        </p:txBody>
      </p:sp>
      <p:sp>
        <p:nvSpPr>
          <p:cNvPr id="37" name="Freeform 30"/>
          <p:cNvSpPr>
            <a:spLocks/>
          </p:cNvSpPr>
          <p:nvPr/>
        </p:nvSpPr>
        <p:spPr bwMode="auto">
          <a:xfrm>
            <a:off x="6627812" y="5105400"/>
            <a:ext cx="1524000" cy="113901"/>
          </a:xfrm>
          <a:custGeom>
            <a:avLst/>
            <a:gdLst/>
            <a:ahLst/>
            <a:cxnLst>
              <a:cxn ang="0">
                <a:pos x="486" y="33"/>
              </a:cxn>
              <a:cxn ang="0">
                <a:pos x="497" y="29"/>
              </a:cxn>
              <a:cxn ang="0">
                <a:pos x="505" y="20"/>
              </a:cxn>
              <a:cxn ang="0">
                <a:pos x="509" y="8"/>
              </a:cxn>
              <a:cxn ang="0">
                <a:pos x="515" y="0"/>
              </a:cxn>
              <a:cxn ang="0">
                <a:pos x="511" y="23"/>
              </a:cxn>
              <a:cxn ang="0">
                <a:pos x="503" y="37"/>
              </a:cxn>
              <a:cxn ang="0">
                <a:pos x="490" y="45"/>
              </a:cxn>
              <a:cxn ang="0">
                <a:pos x="468" y="46"/>
              </a:cxn>
              <a:cxn ang="0">
                <a:pos x="286" y="48"/>
              </a:cxn>
              <a:cxn ang="0">
                <a:pos x="277" y="48"/>
              </a:cxn>
              <a:cxn ang="0">
                <a:pos x="269" y="54"/>
              </a:cxn>
              <a:cxn ang="0">
                <a:pos x="263" y="64"/>
              </a:cxn>
              <a:cxn ang="0">
                <a:pos x="253" y="69"/>
              </a:cxn>
              <a:cxn ang="0">
                <a:pos x="250" y="58"/>
              </a:cxn>
              <a:cxn ang="0">
                <a:pos x="244" y="52"/>
              </a:cxn>
              <a:cxn ang="0">
                <a:pos x="234" y="48"/>
              </a:cxn>
              <a:cxn ang="0">
                <a:pos x="225" y="46"/>
              </a:cxn>
              <a:cxn ang="0">
                <a:pos x="35" y="46"/>
              </a:cxn>
              <a:cxn ang="0">
                <a:pos x="17" y="43"/>
              </a:cxn>
              <a:cxn ang="0">
                <a:pos x="6" y="31"/>
              </a:cxn>
              <a:cxn ang="0">
                <a:pos x="2" y="14"/>
              </a:cxn>
              <a:cxn ang="0">
                <a:pos x="6" y="0"/>
              </a:cxn>
              <a:cxn ang="0">
                <a:pos x="8" y="14"/>
              </a:cxn>
              <a:cxn ang="0">
                <a:pos x="14" y="23"/>
              </a:cxn>
              <a:cxn ang="0">
                <a:pos x="23" y="31"/>
              </a:cxn>
              <a:cxn ang="0">
                <a:pos x="37" y="35"/>
              </a:cxn>
              <a:cxn ang="0">
                <a:pos x="229" y="35"/>
              </a:cxn>
              <a:cxn ang="0">
                <a:pos x="238" y="37"/>
              </a:cxn>
              <a:cxn ang="0">
                <a:pos x="248" y="43"/>
              </a:cxn>
              <a:cxn ang="0">
                <a:pos x="253" y="52"/>
              </a:cxn>
              <a:cxn ang="0">
                <a:pos x="257" y="58"/>
              </a:cxn>
              <a:cxn ang="0">
                <a:pos x="263" y="46"/>
              </a:cxn>
              <a:cxn ang="0">
                <a:pos x="271" y="39"/>
              </a:cxn>
              <a:cxn ang="0">
                <a:pos x="280" y="35"/>
              </a:cxn>
              <a:cxn ang="0">
                <a:pos x="292" y="35"/>
              </a:cxn>
            </a:cxnLst>
            <a:rect l="0" t="0" r="r" b="b"/>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endParaRPr lang="en-SG" dirty="0">
              <a:solidFill>
                <a:sysClr val="windowText" lastClr="000000"/>
              </a:solidFill>
            </a:endParaRP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t>Perceived Risks </a:t>
            </a:r>
            <a:r>
              <a:rPr lang="en-US" dirty="0" smtClean="0"/>
              <a:t>of </a:t>
            </a:r>
            <a:r>
              <a:rPr lang="en-US" dirty="0"/>
              <a:t>Purchasing and Using Services</a:t>
            </a:r>
          </a:p>
        </p:txBody>
      </p:sp>
      <p:sp>
        <p:nvSpPr>
          <p:cNvPr id="80899" name="Rectangle 3"/>
          <p:cNvSpPr>
            <a:spLocks noGrp="1" noChangeArrowheads="1"/>
          </p:cNvSpPr>
          <p:nvPr>
            <p:ph type="body" sz="quarter" idx="10"/>
          </p:nvPr>
        </p:nvSpPr>
        <p:spPr>
          <a:xfrm>
            <a:off x="303213" y="1676400"/>
            <a:ext cx="9372600" cy="4800600"/>
          </a:xfrm>
        </p:spPr>
        <p:txBody>
          <a:bodyPr/>
          <a:lstStyle/>
          <a:p>
            <a:pPr>
              <a:spcBef>
                <a:spcPts val="1800"/>
              </a:spcBef>
            </a:pPr>
            <a:r>
              <a:rPr lang="en-US" sz="2200" i="1" dirty="0"/>
              <a:t>Functional</a:t>
            </a:r>
            <a:r>
              <a:rPr lang="en-US" sz="2200" i="1" dirty="0" smtClean="0"/>
              <a:t> </a:t>
            </a:r>
            <a:r>
              <a:rPr sz="2200" dirty="0"/>
              <a:t>–</a:t>
            </a:r>
            <a:r>
              <a:rPr sz="2200" dirty="0" smtClean="0"/>
              <a:t> </a:t>
            </a:r>
            <a:r>
              <a:rPr lang="en-US" sz="2200" dirty="0" smtClean="0"/>
              <a:t>unsatisfactory </a:t>
            </a:r>
            <a:r>
              <a:rPr lang="en-US" sz="2200" dirty="0"/>
              <a:t>performance outcomes</a:t>
            </a:r>
          </a:p>
          <a:p>
            <a:pPr>
              <a:spcBef>
                <a:spcPts val="1800"/>
              </a:spcBef>
            </a:pPr>
            <a:r>
              <a:rPr lang="en-US" sz="2200" i="1" dirty="0"/>
              <a:t>Financial</a:t>
            </a:r>
            <a:r>
              <a:rPr lang="en-US" sz="2200" dirty="0"/>
              <a:t> – monetary loss, unexpected extra costs</a:t>
            </a:r>
          </a:p>
          <a:p>
            <a:pPr>
              <a:spcBef>
                <a:spcPts val="1800"/>
              </a:spcBef>
            </a:pPr>
            <a:r>
              <a:rPr lang="en-US" sz="2200" i="1" dirty="0"/>
              <a:t>Temporal</a:t>
            </a:r>
            <a:r>
              <a:rPr lang="en-US" sz="2200" dirty="0"/>
              <a:t> – wasted time, delays leading to problems</a:t>
            </a:r>
          </a:p>
          <a:p>
            <a:pPr>
              <a:spcBef>
                <a:spcPts val="1800"/>
              </a:spcBef>
            </a:pPr>
            <a:r>
              <a:rPr lang="en-US" sz="2200" i="1" dirty="0"/>
              <a:t>Physical</a:t>
            </a:r>
            <a:r>
              <a:rPr lang="en-US" sz="2200" dirty="0"/>
              <a:t> – personal injury, damage to possessions</a:t>
            </a:r>
          </a:p>
          <a:p>
            <a:pPr>
              <a:spcBef>
                <a:spcPts val="1800"/>
              </a:spcBef>
            </a:pPr>
            <a:r>
              <a:rPr lang="en-US" sz="2200" i="1" dirty="0"/>
              <a:t>Psychological</a:t>
            </a:r>
            <a:r>
              <a:rPr lang="en-US" sz="2200" dirty="0"/>
              <a:t> – fears and negative emotions</a:t>
            </a:r>
          </a:p>
          <a:p>
            <a:pPr>
              <a:spcBef>
                <a:spcPts val="1800"/>
              </a:spcBef>
            </a:pPr>
            <a:r>
              <a:rPr lang="en-US" sz="2200" i="1" dirty="0"/>
              <a:t>Social </a:t>
            </a:r>
            <a:r>
              <a:rPr lang="en-US" sz="2200" dirty="0"/>
              <a:t>– how others may think and react</a:t>
            </a:r>
          </a:p>
          <a:p>
            <a:pPr>
              <a:spcBef>
                <a:spcPts val="1800"/>
              </a:spcBef>
            </a:pPr>
            <a:r>
              <a:rPr lang="en-US" sz="2200" i="1" dirty="0"/>
              <a:t>Sensory</a:t>
            </a:r>
            <a:r>
              <a:rPr lang="en-US" sz="2200" dirty="0"/>
              <a:t> – unwanted impact on any of five senses</a:t>
            </a:r>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defaul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pp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4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4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c:\msoffice\powerpnt\default.ppt</Template>
  <TotalTime>1472221880</TotalTime>
  <Pages>94</Pages>
  <Words>1480</Words>
  <Application>Microsoft Office PowerPoint</Application>
  <PresentationFormat>Custom</PresentationFormat>
  <Paragraphs>252</Paragraphs>
  <Slides>32</Slides>
  <Notes>26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Adobe Caslon Pro</vt:lpstr>
      <vt:lpstr>Arial</vt:lpstr>
      <vt:lpstr>Helvetica</vt:lpstr>
      <vt:lpstr>Tahoma</vt:lpstr>
      <vt:lpstr>Times New Roman</vt:lpstr>
      <vt:lpstr>Trebuchet MS</vt:lpstr>
      <vt:lpstr>Univers Extended</vt:lpstr>
      <vt:lpstr>Verdana</vt:lpstr>
      <vt:lpstr>Webdings</vt:lpstr>
      <vt:lpstr>Wingdings</vt:lpstr>
      <vt:lpstr>default</vt:lpstr>
      <vt:lpstr>Clip</vt:lpstr>
      <vt:lpstr>PowerPoint Presentation</vt:lpstr>
      <vt:lpstr>Overview Of Chapter 2</vt:lpstr>
      <vt:lpstr>PowerPoint Presentation</vt:lpstr>
      <vt:lpstr>Pre-purchase Stage - Overview</vt:lpstr>
      <vt:lpstr>Need Arousal</vt:lpstr>
      <vt:lpstr>Information Search</vt:lpstr>
      <vt:lpstr>Evaluating Alternatives –  Service Attributes</vt:lpstr>
      <vt:lpstr>PowerPoint Presentation</vt:lpstr>
      <vt:lpstr>Perceived Risks of Purchasing and Using Services</vt:lpstr>
      <vt:lpstr>How Might Consumers Handle Perceived Risk?</vt:lpstr>
      <vt:lpstr>Strategic Responses to Managing Customer Perceptions of Risk</vt:lpstr>
      <vt:lpstr>Understanding Customers’  Service Expectations</vt:lpstr>
      <vt:lpstr>Factors Influencing Customer Expectations of Service</vt:lpstr>
      <vt:lpstr>Components of Customer Expectations</vt:lpstr>
      <vt:lpstr>Purchase Decision</vt:lpstr>
      <vt:lpstr>PowerPoint Presentation</vt:lpstr>
      <vt:lpstr>Service Encounter Stage - Overview</vt:lpstr>
      <vt:lpstr>Service Encounter Stage</vt:lpstr>
      <vt:lpstr>Moments of Truth</vt:lpstr>
      <vt:lpstr>Service Encounters Range from  High-Contact to Low-Contact </vt:lpstr>
      <vt:lpstr>Distinctions between High-Contact and Low-Contact Services</vt:lpstr>
      <vt:lpstr>The Servuction System </vt:lpstr>
      <vt:lpstr>The Servuction System: Service Production and Delivery</vt:lpstr>
      <vt:lpstr>Theater as a Metaphor for  Service Delivery</vt:lpstr>
      <vt:lpstr>Theatrical Metaphor:  an Integrative Perspective</vt:lpstr>
      <vt:lpstr>Implications of Customer Participation in Service Delivery</vt:lpstr>
      <vt:lpstr>PowerPoint Presentation</vt:lpstr>
      <vt:lpstr>Post-purchase Stage - Overview</vt:lpstr>
      <vt:lpstr>Customer Satisfaction with  Service Experience</vt:lpstr>
      <vt:lpstr>Customer Delight: Going Beyond Satisfaction</vt:lpstr>
      <vt:lpstr>Customer Delight: Going Beyond Satisfaction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VALR</dc:creator>
  <cp:lastModifiedBy>خلود</cp:lastModifiedBy>
  <cp:revision>700</cp:revision>
  <cp:lastPrinted>2002-07-07T10:21:06Z</cp:lastPrinted>
  <dcterms:created xsi:type="dcterms:W3CDTF">2010-03-14T18:47:06Z</dcterms:created>
  <dcterms:modified xsi:type="dcterms:W3CDTF">2014-06-04T16:42:31Z</dcterms:modified>
</cp:coreProperties>
</file>