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4" r:id="rId2"/>
    <p:sldId id="325" r:id="rId3"/>
    <p:sldId id="326" r:id="rId4"/>
    <p:sldId id="327" r:id="rId5"/>
    <p:sldId id="373" r:id="rId6"/>
    <p:sldId id="374" r:id="rId7"/>
    <p:sldId id="333" r:id="rId8"/>
    <p:sldId id="335" r:id="rId9"/>
    <p:sldId id="336" r:id="rId10"/>
    <p:sldId id="385" r:id="rId11"/>
    <p:sldId id="386" r:id="rId12"/>
    <p:sldId id="387" r:id="rId13"/>
    <p:sldId id="388" r:id="rId14"/>
    <p:sldId id="389" r:id="rId15"/>
    <p:sldId id="342" r:id="rId16"/>
    <p:sldId id="343" r:id="rId17"/>
    <p:sldId id="396" r:id="rId18"/>
    <p:sldId id="345" r:id="rId19"/>
    <p:sldId id="351" r:id="rId20"/>
    <p:sldId id="346" r:id="rId21"/>
    <p:sldId id="376" r:id="rId22"/>
    <p:sldId id="377" r:id="rId23"/>
    <p:sldId id="402" r:id="rId24"/>
    <p:sldId id="403" r:id="rId25"/>
    <p:sldId id="404" r:id="rId26"/>
    <p:sldId id="405" r:id="rId27"/>
    <p:sldId id="353" r:id="rId28"/>
    <p:sldId id="354" r:id="rId29"/>
    <p:sldId id="355" r:id="rId30"/>
    <p:sldId id="379" r:id="rId31"/>
    <p:sldId id="365" r:id="rId32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000066"/>
    <a:srgbClr val="013C7D"/>
    <a:srgbClr val="4F79FF"/>
    <a:srgbClr val="0152AB"/>
    <a:srgbClr val="014EAB"/>
    <a:srgbClr val="DE1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5878" autoAdjust="0"/>
  </p:normalViewPr>
  <p:slideViewPr>
    <p:cSldViewPr>
      <p:cViewPr varScale="1">
        <p:scale>
          <a:sx n="71" d="100"/>
          <a:sy n="71" d="100"/>
        </p:scale>
        <p:origin x="-1062" y="-9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services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rentals</a:t>
          </a: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rentals</a:t>
          </a: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environments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6385BB2-FE0A-A84F-84A7-433540607CB8}" type="presOf" srcId="{E3189E8B-B114-7043-A09F-603B96B4D94E}" destId="{E9197EA9-28D5-3044-9C6B-36869F7D4804}" srcOrd="0" destOrd="0" presId="urn:microsoft.com/office/officeart/2005/8/layout/default#1"/>
    <dgm:cxn modelId="{749B828E-09DE-064A-A9C5-E440643CF273}" type="presOf" srcId="{D81F1F61-9276-B84D-90F2-D07AB4DCC6D6}" destId="{F8DDD330-BE8B-5246-B63A-106EDC1B2173}" srcOrd="0" destOrd="0" presId="urn:microsoft.com/office/officeart/2005/8/layout/default#1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B25B2219-E718-5942-914A-D78B078F4C15}" type="presOf" srcId="{8872818C-BA24-2647-B897-4A059F1805D6}" destId="{1BD62040-34C1-4249-AF86-067AE9F7A922}" srcOrd="0" destOrd="0" presId="urn:microsoft.com/office/officeart/2005/8/layout/default#1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3B22F64C-8BF2-4A47-AC3E-27C0C5783C1A}" type="presOf" srcId="{841245BC-0E98-9D4E-8F71-87B25935AFBC}" destId="{4D57051D-6CA6-D640-B968-EF53860796E1}" srcOrd="0" destOrd="0" presId="urn:microsoft.com/office/officeart/2005/8/layout/default#1"/>
    <dgm:cxn modelId="{4565FCCF-D583-D944-B397-6CCD97FB3783}" type="presOf" srcId="{A5F15F2A-20B9-AF4A-B31A-ED39E766B16D}" destId="{87023BF4-3E50-3341-AA39-4DD116774DC6}" srcOrd="0" destOrd="0" presId="urn:microsoft.com/office/officeart/2005/8/layout/default#1"/>
    <dgm:cxn modelId="{36FDF902-425A-694A-8BA7-5999B794C50D}" type="presOf" srcId="{BB714A03-B095-6845-A2F4-BE569CB55DAB}" destId="{F3330165-ABD2-E446-A7CB-D22AF7B1057A}" srcOrd="0" destOrd="0" presId="urn:microsoft.com/office/officeart/2005/8/layout/default#1"/>
    <dgm:cxn modelId="{9D003BE0-A200-AA40-BC0B-7774B9011E1B}" type="presParOf" srcId="{87023BF4-3E50-3341-AA39-4DD116774DC6}" destId="{E9197EA9-28D5-3044-9C6B-36869F7D4804}" srcOrd="0" destOrd="0" presId="urn:microsoft.com/office/officeart/2005/8/layout/default#1"/>
    <dgm:cxn modelId="{0FBC46C3-72DA-9442-AE6D-C87A7E98860E}" type="presParOf" srcId="{87023BF4-3E50-3341-AA39-4DD116774DC6}" destId="{404DF82E-309B-3244-B91D-F14629EDDBEE}" srcOrd="1" destOrd="0" presId="urn:microsoft.com/office/officeart/2005/8/layout/default#1"/>
    <dgm:cxn modelId="{6072E5C9-E7D0-F94D-82B1-DEB8BC8FCAC2}" type="presParOf" srcId="{87023BF4-3E50-3341-AA39-4DD116774DC6}" destId="{F8DDD330-BE8B-5246-B63A-106EDC1B2173}" srcOrd="2" destOrd="0" presId="urn:microsoft.com/office/officeart/2005/8/layout/default#1"/>
    <dgm:cxn modelId="{272292FA-40E2-1C47-BCED-0A22BF728A3C}" type="presParOf" srcId="{87023BF4-3E50-3341-AA39-4DD116774DC6}" destId="{87E192FC-61C3-7643-B827-1F67394F4680}" srcOrd="3" destOrd="0" presId="urn:microsoft.com/office/officeart/2005/8/layout/default#1"/>
    <dgm:cxn modelId="{ACB8186F-B600-FA47-8DE2-53ACD4F2AB91}" type="presParOf" srcId="{87023BF4-3E50-3341-AA39-4DD116774DC6}" destId="{F3330165-ABD2-E446-A7CB-D22AF7B1057A}" srcOrd="4" destOrd="0" presId="urn:microsoft.com/office/officeart/2005/8/layout/default#1"/>
    <dgm:cxn modelId="{6872CDFD-C19F-9F4A-84FD-06AA07AFFB0B}" type="presParOf" srcId="{87023BF4-3E50-3341-AA39-4DD116774DC6}" destId="{D16B8B14-3BE3-9841-84C8-F1B238F16D7D}" srcOrd="5" destOrd="0" presId="urn:microsoft.com/office/officeart/2005/8/layout/default#1"/>
    <dgm:cxn modelId="{509219E5-DB0A-8D46-869A-E4B29D4CC646}" type="presParOf" srcId="{87023BF4-3E50-3341-AA39-4DD116774DC6}" destId="{1BD62040-34C1-4249-AF86-067AE9F7A922}" srcOrd="6" destOrd="0" presId="urn:microsoft.com/office/officeart/2005/8/layout/default#1"/>
    <dgm:cxn modelId="{236764B4-091A-724A-8088-3834EE18873B}" type="presParOf" srcId="{87023BF4-3E50-3341-AA39-4DD116774DC6}" destId="{C429568B-D352-954E-86CE-CEB093326240}" srcOrd="7" destOrd="0" presId="urn:microsoft.com/office/officeart/2005/8/layout/default#1"/>
    <dgm:cxn modelId="{D4483E52-BBC8-B046-83FE-46B99CAF791C}" type="presParOf" srcId="{87023BF4-3E50-3341-AA39-4DD116774DC6}" destId="{4D57051D-6CA6-D640-B968-EF53860796E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7EA9-28D5-3044-9C6B-36869F7D4804}">
      <dsp:nvSpPr>
        <dsp:cNvPr id="0" name=""/>
        <dsp:cNvSpPr/>
      </dsp:nvSpPr>
      <dsp:spPr>
        <a:xfrm>
          <a:off x="0" y="88106"/>
          <a:ext cx="2619375" cy="1571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Rented goods services</a:t>
          </a:r>
          <a:endParaRPr lang="en-US" sz="2400" b="1" kern="1200" dirty="0">
            <a:latin typeface="Helvetica"/>
            <a:cs typeface="Helvetica"/>
          </a:endParaRPr>
        </a:p>
      </dsp:txBody>
      <dsp:txXfrm>
        <a:off x="0" y="88106"/>
        <a:ext cx="2619375" cy="1571625"/>
      </dsp:txXfrm>
    </dsp:sp>
    <dsp:sp modelId="{F8DDD330-BE8B-5246-B63A-106EDC1B2173}">
      <dsp:nvSpPr>
        <dsp:cNvPr id="0" name=""/>
        <dsp:cNvSpPr/>
      </dsp:nvSpPr>
      <dsp:spPr>
        <a:xfrm>
          <a:off x="2881312" y="88106"/>
          <a:ext cx="2619375" cy="1571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Defined space and place rentals</a:t>
          </a:r>
        </a:p>
      </dsp:txBody>
      <dsp:txXfrm>
        <a:off x="2881312" y="88106"/>
        <a:ext cx="2619375" cy="1571625"/>
      </dsp:txXfrm>
    </dsp:sp>
    <dsp:sp modelId="{F3330165-ABD2-E446-A7CB-D22AF7B1057A}">
      <dsp:nvSpPr>
        <dsp:cNvPr id="0" name=""/>
        <dsp:cNvSpPr/>
      </dsp:nvSpPr>
      <dsp:spPr>
        <a:xfrm>
          <a:off x="5762625" y="88106"/>
          <a:ext cx="2619375" cy="1571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Labor and expertise rentals</a:t>
          </a:r>
        </a:p>
      </dsp:txBody>
      <dsp:txXfrm>
        <a:off x="5762625" y="88106"/>
        <a:ext cx="2619375" cy="1571625"/>
      </dsp:txXfrm>
    </dsp:sp>
    <dsp:sp modelId="{1BD62040-34C1-4249-AF86-067AE9F7A922}">
      <dsp:nvSpPr>
        <dsp:cNvPr id="0" name=""/>
        <dsp:cNvSpPr/>
      </dsp:nvSpPr>
      <dsp:spPr>
        <a:xfrm>
          <a:off x="1440656" y="1921668"/>
          <a:ext cx="2619375" cy="1571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shared physical environments</a:t>
          </a:r>
        </a:p>
      </dsp:txBody>
      <dsp:txXfrm>
        <a:off x="1440656" y="1921668"/>
        <a:ext cx="2619375" cy="1571625"/>
      </dsp:txXfrm>
    </dsp:sp>
    <dsp:sp modelId="{4D57051D-6CA6-D640-B968-EF53860796E1}">
      <dsp:nvSpPr>
        <dsp:cNvPr id="0" name=""/>
        <dsp:cNvSpPr/>
      </dsp:nvSpPr>
      <dsp:spPr>
        <a:xfrm>
          <a:off x="4321969" y="1921668"/>
          <a:ext cx="2619375" cy="1571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and usage of systems and networks </a:t>
          </a:r>
        </a:p>
      </dsp:txBody>
      <dsp:txXfrm>
        <a:off x="4321969" y="1921668"/>
        <a:ext cx="2619375" cy="1571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03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837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E77EF9B-757A-478E-A3D5-0256544BB18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12416244-9F05-4ABB-8CFC-AE9443E830B5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3E1F635-B9F1-4A62-BEFD-793B24B04A6F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2E39A04-CEF9-4DCE-9729-30B83F507AE7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32AF7E7-1A3A-46F9-AC9D-CBBE896BAC4D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2543642-3E2E-4E52-9224-484138C40B9D}" type="slidenum">
              <a:rPr lang="en-US"/>
              <a:pPr algn="ctr" eaLnBrk="0" hangingPunct="0">
                <a:lnSpc>
                  <a:spcPct val="140000"/>
                </a:lnSpc>
              </a:pPr>
              <a:t>27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5539493-8D8F-4490-956F-00906F066AE1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B3FBE65-B4E5-4A26-959C-141522EBCDF0}" type="slidenum">
              <a:rPr lang="en-US"/>
              <a:pPr algn="ctr" eaLnBrk="0" hangingPunct="0">
                <a:lnSpc>
                  <a:spcPct val="140000"/>
                </a:lnSpc>
              </a:pPr>
              <a:t>29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679DE0A-0ABB-4707-9097-3E1F427EA9EC}" type="slidenum">
              <a:rPr lang="en-US"/>
              <a:pPr algn="ctr" eaLnBrk="0" hangingPunct="0">
                <a:lnSpc>
                  <a:spcPct val="140000"/>
                </a:lnSpc>
              </a:pPr>
              <a:t>30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FEC8BA1-60CA-49A5-BC5F-A75950127E30}" type="slidenum">
              <a:rPr lang="en-US"/>
              <a:pPr algn="ctr" eaLnBrk="0" hangingPunct="0">
                <a:lnSpc>
                  <a:spcPct val="140000"/>
                </a:lnSpc>
              </a:pPr>
              <a:t>31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236FFDB9-758E-4014-93DC-78DE313F841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7716592-9BA9-497D-98D1-CC1E1D635567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009645B-8E3F-45DA-93A9-637935AE9571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971FB56-5AC0-4AA6-BD04-8860A9461986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38A4C6C-A1DA-4445-A920-D66C5BCA39A3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346016-A626-4AEA-954C-25C41D8D133C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F64B735-41EA-41C8-AAE9-5689B538AEAC}" type="slidenum">
              <a:rPr lang="en-US"/>
              <a:pPr algn="ctr" eaLnBrk="0" hangingPunct="0">
                <a:lnSpc>
                  <a:spcPct val="140000"/>
                </a:lnSpc>
              </a:pPr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D35873F-9CBD-4B49-95BF-A9B411E81802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5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1FA5BC23-D85F-4323-919A-C98F0A854EDF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0B975CC5-F608-461E-976C-5A7FFE826B2F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ea typeface="Helvetica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ea typeface="Helvetica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Tahoma" pitchFamily="34" charset="0"/>
                <a:cs typeface="Helvetica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Tahoma" pitchFamily="34" charset="0"/>
                <a:cs typeface="Helvetica"/>
              </a:rPr>
              <a:t>  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Tahoma" pitchFamily="34" charset="0"/>
                <a:cs typeface="Helvetica"/>
              </a:rPr>
              <a:t>New </a:t>
            </a:r>
            <a:r>
              <a:rPr lang="en-US" sz="3600" b="1" dirty="0" smtClean="0">
                <a:solidFill>
                  <a:srgbClr val="FF6600"/>
                </a:solidFill>
                <a:latin typeface="Helvetica"/>
                <a:ea typeface="Tahoma" pitchFamily="34" charset="0"/>
                <a:cs typeface="Helvetica"/>
              </a:rPr>
              <a:t>Perspectives(viewpoints) 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Tahoma" pitchFamily="34" charset="0"/>
                <a:cs typeface="Helvetica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Tahoma" pitchFamily="34" charset="0"/>
                <a:cs typeface="Helvetica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Tahoma" pitchFamily="34" charset="0"/>
                <a:cs typeface="Helvetica"/>
              </a:rPr>
              <a:t>		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Tahoma" pitchFamily="34" charset="0"/>
                <a:cs typeface="Helvetica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sp>
        <p:nvSpPr>
          <p:cNvPr id="9226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6627813" cy="838200"/>
          </a:xfrm>
          <a:noFill/>
        </p:spPr>
        <p:txBody>
          <a:bodyPr/>
          <a:lstStyle/>
          <a:p>
            <a:r>
              <a:rPr lang="en-US" smtClean="0">
                <a:latin typeface="Helvetica"/>
                <a:cs typeface="Helvetica"/>
              </a:rPr>
              <a:t>Services Marketing 7e, Global Edition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>
                <a:latin typeface="Helvetica"/>
                <a:ea typeface="Helvetica"/>
                <a:cs typeface="Helvetica"/>
              </a:rPr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accent6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accent6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8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solidFill>
                      <a:srgbClr val="FF0000"/>
                    </a:solidFill>
                    <a:latin typeface="Helvetica"/>
                    <a:ea typeface="Helvetica"/>
                    <a:cs typeface="Helvetica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solidFill>
                      <a:schemeClr val="bg2">
                        <a:lumMod val="25000"/>
                      </a:schemeClr>
                    </a:solidFill>
                    <a:latin typeface="Helvetica"/>
                    <a:ea typeface="Helvetica"/>
                    <a:cs typeface="Helvetica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Helvetica"/>
                    <a:ea typeface="Helvetica"/>
                    <a:cs typeface="Helvetica"/>
                  </a:rPr>
                  <a:t>New rules to protect customers, employees, and the environment 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solidFill>
                      <a:schemeClr val="accent6"/>
                    </a:solidFill>
                    <a:latin typeface="Helvetica"/>
                    <a:ea typeface="Helvetica"/>
                    <a:cs typeface="Helvetica"/>
                  </a:rPr>
                  <a:t>New agreement on trade in services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>
                <a:latin typeface="Helvetica"/>
                <a:ea typeface="Helvetica"/>
                <a:cs typeface="Helvetica"/>
              </a:rPr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GB" sz="1400">
                  <a:latin typeface="Helvetica"/>
                  <a:ea typeface="Helvetica"/>
                  <a:cs typeface="Helvetica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solidFill>
                  <a:schemeClr val="accent2"/>
                </a:solidFill>
                <a:latin typeface="Helvetica"/>
                <a:ea typeface="Helvetica"/>
                <a:cs typeface="Helvetica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More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affluence (wealth)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Helvetica"/>
              <a:ea typeface="Helvetica"/>
              <a:cs typeface="Helvetica"/>
            </a:endParaRP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Helvetica"/>
                <a:ea typeface="Helvetica"/>
                <a:cs typeface="Helvetica"/>
              </a:rPr>
              <a:t>More 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Helvetica"/>
                <a:ea typeface="Helvetica"/>
                <a:cs typeface="Helvetica"/>
              </a:rPr>
              <a:t>Rising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Helvetica"/>
                <a:ea typeface="Helvetica"/>
                <a:cs typeface="Helvetica"/>
              </a:rPr>
              <a:t>consumer ownership of high tech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Helvetica"/>
                <a:ea typeface="Helvetica"/>
                <a:cs typeface="Helvetica"/>
              </a:rPr>
              <a:t>Easier access to information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Helvetica"/>
                <a:ea typeface="Helvetica"/>
                <a:cs typeface="Helvetica"/>
              </a:rPr>
              <a:t>Immigration</a:t>
            </a:r>
          </a:p>
          <a:p>
            <a:pPr eaLnBrk="0" hangingPunct="0"/>
            <a:endParaRPr lang="en-US" sz="1600" dirty="0">
              <a:solidFill>
                <a:schemeClr val="accent6">
                  <a:lumMod val="75000"/>
                </a:schemeClr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>
                <a:latin typeface="Helvetica"/>
                <a:ea typeface="Helvetica"/>
                <a:cs typeface="Helvetica"/>
              </a:rPr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GB" sz="1400">
                  <a:latin typeface="Helvetica"/>
                  <a:ea typeface="Helvetica"/>
                  <a:cs typeface="Helvetica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 smtClean="0">
                <a:latin typeface="Helvetica"/>
                <a:ea typeface="Helvetica"/>
                <a:cs typeface="Helvetica"/>
              </a:rPr>
              <a:t>Emphasis(stress) </a:t>
            </a:r>
            <a:r>
              <a:rPr lang="en-US" sz="1600" dirty="0">
                <a:latin typeface="Helvetica"/>
                <a:ea typeface="Helvetica"/>
                <a:cs typeface="Helvetica"/>
              </a:rPr>
              <a:t>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Growth of franchising</a:t>
            </a:r>
          </a:p>
          <a:p>
            <a:pPr eaLnBrk="0" hangingPunct="0"/>
            <a:endParaRPr lang="en-US" sz="1600" dirty="0">
              <a:latin typeface="Helvetica"/>
              <a:ea typeface="Helvetica"/>
              <a:cs typeface="Helvetica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>
                <a:latin typeface="Helvetica"/>
                <a:ea typeface="Helvetica"/>
                <a:cs typeface="Helvetica"/>
              </a:rPr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GB" sz="1400">
                  <a:latin typeface="Helvetica"/>
                  <a:ea typeface="Helvetica"/>
                  <a:cs typeface="Helvetica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>
                <a:latin typeface="Helvetica"/>
                <a:ea typeface="Helvetica"/>
                <a:cs typeface="Helvetica"/>
              </a:rPr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GB" sz="1400">
                  <a:latin typeface="Helvetica"/>
                  <a:ea typeface="Helvetica"/>
                  <a:cs typeface="Helvetica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More companies operating on </a:t>
            </a:r>
            <a:r>
              <a:rPr lang="en-US" sz="1600" dirty="0" smtClean="0">
                <a:latin typeface="Helvetica"/>
                <a:ea typeface="Helvetica"/>
                <a:cs typeface="Helvetica"/>
              </a:rPr>
              <a:t>transnational(international) </a:t>
            </a:r>
            <a:r>
              <a:rPr lang="en-US" sz="1600" dirty="0">
                <a:latin typeface="Helvetica"/>
                <a:ea typeface="Helvetica"/>
                <a:cs typeface="Helvetica"/>
              </a:rPr>
              <a:t>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“Offshoring</a:t>
            </a:r>
            <a:r>
              <a:rPr lang="en-US" sz="1600" dirty="0" smtClean="0">
                <a:latin typeface="Helvetica"/>
                <a:ea typeface="Helvetica"/>
                <a:cs typeface="Helvetica"/>
              </a:rPr>
              <a:t>”(far from) </a:t>
            </a:r>
            <a:r>
              <a:rPr lang="en-US" sz="1600" dirty="0">
                <a:latin typeface="Helvetica"/>
                <a:ea typeface="Helvetica"/>
                <a:cs typeface="Helvetica"/>
              </a:rPr>
              <a:t>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/>
                <a:ea typeface="Helvetica"/>
                <a:cs typeface="Helvetica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 dirty="0">
              <a:latin typeface="Helvetica"/>
              <a:ea typeface="Helvetica"/>
              <a:cs typeface="Helvetica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Smith (1776): Services are different from goods because they are 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perishable</a:t>
            </a:r>
            <a:r>
              <a:rPr>
                <a:latin typeface="Helvetica"/>
                <a:cs typeface="Helvetica"/>
              </a:rPr>
              <a:t> </a:t>
            </a:r>
            <a:r>
              <a:rPr lang="en-US" sz="1600" i="1" smtClean="0">
                <a:latin typeface="Helvetica"/>
                <a:cs typeface="Helvetica"/>
              </a:rPr>
              <a:t> </a:t>
            </a:r>
            <a:endParaRPr sz="1600" i="1" dirty="0">
              <a:latin typeface="Helvetica"/>
              <a:cs typeface="Helvetica"/>
            </a:endParaRPr>
          </a:p>
          <a:p>
            <a:pPr marL="781050" lvl="1" indent="-381000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Say (1803): As services are </a:t>
            </a:r>
            <a:r>
              <a:rPr dirty="0" smtClean="0">
                <a:solidFill>
                  <a:srgbClr val="FF6600"/>
                </a:solidFill>
                <a:latin typeface="Helvetica"/>
                <a:cs typeface="Helvetica"/>
              </a:rPr>
              <a:t>immaterial</a:t>
            </a:r>
            <a:r>
              <a:rPr sz="1800" i="1" dirty="0" smtClean="0">
                <a:solidFill>
                  <a:srgbClr val="FF6600"/>
                </a:solidFill>
                <a:latin typeface="Helvetica"/>
                <a:cs typeface="Helvetica"/>
              </a:rPr>
              <a:t>, </a:t>
            </a:r>
            <a:r>
              <a:rPr dirty="0">
                <a:latin typeface="Helvetica"/>
                <a:cs typeface="Helvetica"/>
              </a:rPr>
              <a:t>consumption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cannot be separated</a:t>
            </a:r>
            <a:r>
              <a:rPr dirty="0">
                <a:latin typeface="Helvetica"/>
                <a:cs typeface="Helvetica"/>
              </a:rPr>
              <a:t> from production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A fresh perspective: 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rPr dirty="0">
                <a:latin typeface="Helvetica"/>
                <a:cs typeface="Helvetica"/>
              </a:rPr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rPr dirty="0">
                <a:latin typeface="Helvetica"/>
                <a:cs typeface="Helvetica"/>
              </a:rPr>
              <a:t>      (a) Payment made for using or accessing something – usually for a defined period of time – instead of buying it outright and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rPr dirty="0">
                <a:latin typeface="Helvetica"/>
                <a:cs typeface="Helvetica"/>
              </a:rPr>
              <a:t>	(b) Allows participation in network systems that individuals and organizations could not afford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What Are Services?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Services  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are 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economic activities </a:t>
            </a:r>
            <a:r>
              <a:rPr>
                <a:latin typeface="Helvetica"/>
                <a:cs typeface="Helvetica"/>
              </a:rPr>
              <a:t>offered by one party to another 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most commonly employ 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time-based performances </a:t>
            </a:r>
            <a:r>
              <a:rPr>
                <a:latin typeface="Helvetica"/>
                <a:cs typeface="Helvetica"/>
              </a:rPr>
              <a:t>to bring about desired results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In exchange for their money, time, and effort, service customers expect to obtain value from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access to goods, labor, facilities, environments, professional skills, networks, and systems; 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normally 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do not take ownership </a:t>
            </a:r>
            <a:r>
              <a:rPr>
                <a:latin typeface="Helvetica"/>
                <a:cs typeface="Helvetica"/>
              </a:rPr>
              <a:t>of any of the physical elements involved. </a:t>
            </a:r>
          </a:p>
          <a:p>
            <a:pPr lvl="2">
              <a:spcBef>
                <a:spcPct val="0"/>
              </a:spcBef>
              <a:buFont typeface="Arial" charset="0"/>
              <a:buNone/>
            </a:pPr>
            <a:endParaRPr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67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Value Creation is Dominated by Intangible Elements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47625" y="1295400"/>
            <a:ext cx="2008188" cy="80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latin typeface="Helvetica"/>
                <a:ea typeface="Helvetica"/>
                <a:cs typeface="Helvetica"/>
              </a:rPr>
              <a:t>Physical Elements</a:t>
            </a:r>
            <a:r>
              <a:rPr lang="en-US" sz="1400" b="1">
                <a:solidFill>
                  <a:srgbClr val="006666"/>
                </a:solidFill>
                <a:latin typeface="Helvetica"/>
                <a:ea typeface="Helvetica"/>
                <a:cs typeface="Helvetica"/>
              </a:rPr>
              <a:t> 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  <a:latin typeface="Helvetica"/>
                <a:ea typeface="Helvetica"/>
                <a:cs typeface="Helvetica"/>
              </a:rPr>
              <a:t>High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239713" y="5972175"/>
            <a:ext cx="8255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Low</a:t>
            </a:r>
          </a:p>
        </p:txBody>
      </p:sp>
      <p:sp>
        <p:nvSpPr>
          <p:cNvPr id="47108" name="Line 6"/>
          <p:cNvSpPr>
            <a:spLocks noChangeShapeType="1"/>
          </p:cNvSpPr>
          <p:nvPr/>
        </p:nvSpPr>
        <p:spPr bwMode="auto">
          <a:xfrm>
            <a:off x="442913" y="2133600"/>
            <a:ext cx="1270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8913813" y="5972175"/>
            <a:ext cx="784225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High</a:t>
            </a:r>
          </a:p>
        </p:txBody>
      </p:sp>
      <p:sp>
        <p:nvSpPr>
          <p:cNvPr id="47110" name="Line 10"/>
          <p:cNvSpPr>
            <a:spLocks noChangeShapeType="1"/>
          </p:cNvSpPr>
          <p:nvPr/>
        </p:nvSpPr>
        <p:spPr bwMode="auto">
          <a:xfrm flipV="1">
            <a:off x="836613" y="6159500"/>
            <a:ext cx="8027987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Text Box 49"/>
          <p:cNvSpPr txBox="1">
            <a:spLocks noChangeArrowheads="1"/>
          </p:cNvSpPr>
          <p:nvPr/>
        </p:nvSpPr>
        <p:spPr bwMode="auto">
          <a:xfrm>
            <a:off x="0" y="6324600"/>
            <a:ext cx="9599613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>
                <a:solidFill>
                  <a:srgbClr val="5F5F5F"/>
                </a:solidFill>
                <a:latin typeface="Helvetica"/>
                <a:ea typeface="Helvetica"/>
                <a:cs typeface="Helvetica"/>
              </a:rPr>
              <a:t>Source;  Adapted from Lynn Shostack</a:t>
            </a:r>
          </a:p>
        </p:txBody>
      </p:sp>
      <p:grpSp>
        <p:nvGrpSpPr>
          <p:cNvPr id="47112" name="Group 65"/>
          <p:cNvGrpSpPr>
            <a:grpSpLocks/>
          </p:cNvGrpSpPr>
          <p:nvPr/>
        </p:nvGrpSpPr>
        <p:grpSpPr bwMode="auto">
          <a:xfrm>
            <a:off x="227013" y="2212975"/>
            <a:ext cx="9626600" cy="3502025"/>
            <a:chOff x="275704" y="2362200"/>
            <a:chExt cx="9627121" cy="3502702"/>
          </a:xfrm>
        </p:grpSpPr>
        <p:grpSp>
          <p:nvGrpSpPr>
            <p:cNvPr id="47114" name="Group 46"/>
            <p:cNvGrpSpPr>
              <a:grpSpLocks/>
            </p:cNvGrpSpPr>
            <p:nvPr/>
          </p:nvGrpSpPr>
          <p:grpSpPr bwMode="auto">
            <a:xfrm>
              <a:off x="275704" y="2362200"/>
              <a:ext cx="9170710" cy="3235325"/>
              <a:chOff x="27" y="1368"/>
              <a:chExt cx="5334" cy="2038"/>
            </a:xfrm>
          </p:grpSpPr>
          <p:grpSp>
            <p:nvGrpSpPr>
              <p:cNvPr id="47134" name="Group 44"/>
              <p:cNvGrpSpPr>
                <a:grpSpLocks/>
              </p:cNvGrpSpPr>
              <p:nvPr/>
            </p:nvGrpSpPr>
            <p:grpSpPr bwMode="auto">
              <a:xfrm>
                <a:off x="27" y="1368"/>
                <a:ext cx="2764" cy="1416"/>
                <a:chOff x="27" y="1368"/>
                <a:chExt cx="2764" cy="1416"/>
              </a:xfrm>
            </p:grpSpPr>
            <p:sp>
              <p:nvSpPr>
                <p:cNvPr id="4714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7" y="1368"/>
                  <a:ext cx="632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Salt</a:t>
                  </a:r>
                </a:p>
              </p:txBody>
            </p:sp>
            <p:sp>
              <p:nvSpPr>
                <p:cNvPr id="4714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" y="153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Detergents</a:t>
                  </a:r>
                </a:p>
              </p:txBody>
            </p:sp>
            <p:sp>
              <p:nvSpPr>
                <p:cNvPr id="4714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8" y="1682"/>
                  <a:ext cx="84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CD Player</a:t>
                  </a:r>
                </a:p>
              </p:txBody>
            </p:sp>
            <p:sp>
              <p:nvSpPr>
                <p:cNvPr id="4714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06" y="1848"/>
                  <a:ext cx="68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Wine</a:t>
                  </a:r>
                </a:p>
              </p:txBody>
            </p:sp>
            <p:sp>
              <p:nvSpPr>
                <p:cNvPr id="4714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40" y="2018"/>
                  <a:ext cx="920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Golf Clubs</a:t>
                  </a:r>
                </a:p>
              </p:txBody>
            </p:sp>
            <p:sp>
              <p:nvSpPr>
                <p:cNvPr id="4714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3" y="2186"/>
                  <a:ext cx="704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New Car</a:t>
                  </a:r>
                </a:p>
              </p:txBody>
            </p:sp>
            <p:sp>
              <p:nvSpPr>
                <p:cNvPr id="4714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180" y="232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Tailored clothing</a:t>
                  </a:r>
                </a:p>
              </p:txBody>
            </p:sp>
            <p:sp>
              <p:nvSpPr>
                <p:cNvPr id="4714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3" y="2522"/>
                  <a:ext cx="17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Fast-Food Restaurant</a:t>
                  </a:r>
                </a:p>
              </p:txBody>
            </p:sp>
          </p:grpSp>
          <p:grpSp>
            <p:nvGrpSpPr>
              <p:cNvPr id="47135" name="Group 45"/>
              <p:cNvGrpSpPr>
                <a:grpSpLocks/>
              </p:cNvGrpSpPr>
              <p:nvPr/>
            </p:nvGrpSpPr>
            <p:grpSpPr bwMode="auto">
              <a:xfrm>
                <a:off x="2880" y="2282"/>
                <a:ext cx="1345" cy="454"/>
                <a:chOff x="2880" y="2282"/>
                <a:chExt cx="1345" cy="454"/>
              </a:xfrm>
            </p:grpSpPr>
            <p:sp>
              <p:nvSpPr>
                <p:cNvPr id="47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80" y="2282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Plumbing Repair</a:t>
                  </a:r>
                </a:p>
              </p:txBody>
            </p:sp>
            <p:sp>
              <p:nvSpPr>
                <p:cNvPr id="4714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57" y="2474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/>
                      <a:ea typeface="Helvetica"/>
                      <a:cs typeface="Helvetica"/>
                    </a:rPr>
                    <a:t>Health Club</a:t>
                  </a:r>
                </a:p>
              </p:txBody>
            </p:sp>
          </p:grpSp>
          <p:sp>
            <p:nvSpPr>
              <p:cNvPr id="47136" name="Text Box 38"/>
              <p:cNvSpPr txBox="1">
                <a:spLocks noChangeArrowheads="1"/>
              </p:cNvSpPr>
              <p:nvPr/>
            </p:nvSpPr>
            <p:spPr bwMode="auto">
              <a:xfrm>
                <a:off x="3323" y="2618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/>
                    <a:ea typeface="Helvetica"/>
                    <a:cs typeface="Helvetica"/>
                  </a:rPr>
                  <a:t>Airline Flight</a:t>
                </a:r>
              </a:p>
            </p:txBody>
          </p:sp>
          <p:sp>
            <p:nvSpPr>
              <p:cNvPr id="47137" name="Text Box 40"/>
              <p:cNvSpPr txBox="1">
                <a:spLocks noChangeArrowheads="1"/>
              </p:cNvSpPr>
              <p:nvPr/>
            </p:nvSpPr>
            <p:spPr bwMode="auto">
              <a:xfrm>
                <a:off x="3513" y="2810"/>
                <a:ext cx="184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/>
                    <a:ea typeface="Helvetica"/>
                    <a:cs typeface="Helvetica"/>
                  </a:rPr>
                  <a:t>Landscape Maintenance</a:t>
                </a:r>
              </a:p>
            </p:txBody>
          </p:sp>
          <p:sp>
            <p:nvSpPr>
              <p:cNvPr id="47138" name="Text Box 41"/>
              <p:cNvSpPr txBox="1">
                <a:spLocks noChangeArrowheads="1"/>
              </p:cNvSpPr>
              <p:nvPr/>
            </p:nvSpPr>
            <p:spPr bwMode="auto">
              <a:xfrm>
                <a:off x="3839" y="3000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/>
                    <a:ea typeface="Helvetica"/>
                    <a:cs typeface="Helvetica"/>
                  </a:rPr>
                  <a:t>Consulting</a:t>
                </a:r>
              </a:p>
            </p:txBody>
          </p:sp>
          <p:sp>
            <p:nvSpPr>
              <p:cNvPr id="47139" name="Text Box 42"/>
              <p:cNvSpPr txBox="1">
                <a:spLocks noChangeArrowheads="1"/>
              </p:cNvSpPr>
              <p:nvPr/>
            </p:nvSpPr>
            <p:spPr bwMode="auto">
              <a:xfrm>
                <a:off x="4165" y="3144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/>
                    <a:ea typeface="Helvetica"/>
                    <a:cs typeface="Helvetica"/>
                  </a:rPr>
                  <a:t>Life Insurance</a:t>
                </a:r>
              </a:p>
            </p:txBody>
          </p:sp>
        </p:grpSp>
        <p:sp>
          <p:nvSpPr>
            <p:cNvPr id="47115" name="Text Box 43"/>
            <p:cNvSpPr txBox="1">
              <a:spLocks noChangeArrowheads="1"/>
            </p:cNvSpPr>
            <p:nvPr/>
          </p:nvSpPr>
          <p:spPr bwMode="auto">
            <a:xfrm>
              <a:off x="7894638" y="5486400"/>
              <a:ext cx="2008187" cy="3785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en-US" sz="1500"/>
                <a:t>Internet Banking</a:t>
              </a:r>
            </a:p>
          </p:txBody>
        </p:sp>
        <p:grpSp>
          <p:nvGrpSpPr>
            <p:cNvPr id="47116" name="Group 47"/>
            <p:cNvGrpSpPr>
              <a:grpSpLocks/>
            </p:cNvGrpSpPr>
            <p:nvPr/>
          </p:nvGrpSpPr>
          <p:grpSpPr bwMode="auto">
            <a:xfrm rot="1745119">
              <a:off x="660933" y="3909420"/>
              <a:ext cx="8043008" cy="423127"/>
              <a:chOff x="1979612" y="2895600"/>
              <a:chExt cx="7543800" cy="38100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979591" y="2893489"/>
                <a:ext cx="7543520" cy="3831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/>
              </a:p>
            </p:txBody>
          </p:sp>
          <p:sp>
            <p:nvSpPr>
              <p:cNvPr id="47118" name="Oval 49"/>
              <p:cNvSpPr>
                <a:spLocks noChangeArrowheads="1"/>
              </p:cNvSpPr>
              <p:nvPr/>
            </p:nvSpPr>
            <p:spPr bwMode="auto">
              <a:xfrm>
                <a:off x="2665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19" name="Oval 50"/>
              <p:cNvSpPr>
                <a:spLocks noChangeArrowheads="1"/>
              </p:cNvSpPr>
              <p:nvPr/>
            </p:nvSpPr>
            <p:spPr bwMode="auto">
              <a:xfrm>
                <a:off x="3122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0" name="Oval 51"/>
              <p:cNvSpPr>
                <a:spLocks noChangeArrowheads="1"/>
              </p:cNvSpPr>
              <p:nvPr/>
            </p:nvSpPr>
            <p:spPr bwMode="auto">
              <a:xfrm>
                <a:off x="3579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1" name="Oval 52"/>
              <p:cNvSpPr>
                <a:spLocks noChangeArrowheads="1"/>
              </p:cNvSpPr>
              <p:nvPr/>
            </p:nvSpPr>
            <p:spPr bwMode="auto">
              <a:xfrm>
                <a:off x="4494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2" name="Oval 53"/>
              <p:cNvSpPr>
                <a:spLocks noChangeArrowheads="1"/>
              </p:cNvSpPr>
              <p:nvPr/>
            </p:nvSpPr>
            <p:spPr bwMode="auto">
              <a:xfrm>
                <a:off x="4037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3" name="Oval 54"/>
              <p:cNvSpPr>
                <a:spLocks noChangeArrowheads="1"/>
              </p:cNvSpPr>
              <p:nvPr/>
            </p:nvSpPr>
            <p:spPr bwMode="auto">
              <a:xfrm>
                <a:off x="4951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4" name="Oval 55"/>
              <p:cNvSpPr>
                <a:spLocks noChangeArrowheads="1"/>
              </p:cNvSpPr>
              <p:nvPr/>
            </p:nvSpPr>
            <p:spPr bwMode="auto">
              <a:xfrm>
                <a:off x="5865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5" name="Oval 56"/>
              <p:cNvSpPr>
                <a:spLocks noChangeArrowheads="1"/>
              </p:cNvSpPr>
              <p:nvPr/>
            </p:nvSpPr>
            <p:spPr bwMode="auto">
              <a:xfrm>
                <a:off x="6323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6" name="Oval 57"/>
              <p:cNvSpPr>
                <a:spLocks noChangeArrowheads="1"/>
              </p:cNvSpPr>
              <p:nvPr/>
            </p:nvSpPr>
            <p:spPr bwMode="auto">
              <a:xfrm>
                <a:off x="5408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7" name="Oval 58"/>
              <p:cNvSpPr>
                <a:spLocks noChangeArrowheads="1"/>
              </p:cNvSpPr>
              <p:nvPr/>
            </p:nvSpPr>
            <p:spPr bwMode="auto">
              <a:xfrm>
                <a:off x="6780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8" name="Oval 59"/>
              <p:cNvSpPr>
                <a:spLocks noChangeArrowheads="1"/>
              </p:cNvSpPr>
              <p:nvPr/>
            </p:nvSpPr>
            <p:spPr bwMode="auto">
              <a:xfrm>
                <a:off x="9066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9" name="Oval 60"/>
              <p:cNvSpPr>
                <a:spLocks noChangeArrowheads="1"/>
              </p:cNvSpPr>
              <p:nvPr/>
            </p:nvSpPr>
            <p:spPr bwMode="auto">
              <a:xfrm>
                <a:off x="7237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0" name="Oval 61"/>
              <p:cNvSpPr>
                <a:spLocks noChangeArrowheads="1"/>
              </p:cNvSpPr>
              <p:nvPr/>
            </p:nvSpPr>
            <p:spPr bwMode="auto">
              <a:xfrm>
                <a:off x="8151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1" name="Oval 62"/>
              <p:cNvSpPr>
                <a:spLocks noChangeArrowheads="1"/>
              </p:cNvSpPr>
              <p:nvPr/>
            </p:nvSpPr>
            <p:spPr bwMode="auto">
              <a:xfrm>
                <a:off x="7694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2" name="Oval 63"/>
              <p:cNvSpPr>
                <a:spLocks noChangeArrowheads="1"/>
              </p:cNvSpPr>
              <p:nvPr/>
            </p:nvSpPr>
            <p:spPr bwMode="auto">
              <a:xfrm>
                <a:off x="8609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3" name="Oval 64"/>
              <p:cNvSpPr>
                <a:spLocks noChangeArrowheads="1"/>
              </p:cNvSpPr>
              <p:nvPr/>
            </p:nvSpPr>
            <p:spPr bwMode="auto">
              <a:xfrm>
                <a:off x="2208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</p:grpSp>
      </p:grpSp>
      <p:sp>
        <p:nvSpPr>
          <p:cNvPr id="47113" name="TextBox 66"/>
          <p:cNvSpPr txBox="1">
            <a:spLocks noChangeArrowheads="1"/>
          </p:cNvSpPr>
          <p:nvPr/>
        </p:nvSpPr>
        <p:spPr bwMode="auto">
          <a:xfrm>
            <a:off x="3732213" y="6172200"/>
            <a:ext cx="2362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400" b="1">
                <a:latin typeface="Helvetica"/>
                <a:ea typeface="Helvetica"/>
                <a:cs typeface="Helvetica"/>
              </a:rPr>
              <a:t>Intangible Elements</a:t>
            </a:r>
            <a:endParaRPr lang="en-SG" sz="1400" b="1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Marketing Challenges Posed(modeled)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Integration (mixing)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000" dirty="0" smtClean="0">
                <a:latin typeface="Helvetica"/>
                <a:cs typeface="Helvetica"/>
              </a:rPr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dirty="0" smtClean="0">
              <a:latin typeface="Helvetica"/>
              <a:cs typeface="Helvetica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dirty="0" smtClean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A firm</a:t>
            </a:r>
            <a:r>
              <a:rPr>
                <a:latin typeface="Arial" charset="0"/>
                <a:ea typeface="Helvetica"/>
                <a:cs typeface="Helvetica"/>
              </a:rPr>
              <a:t>’</a:t>
            </a:r>
            <a:r>
              <a:rPr>
                <a:latin typeface="Helvetica"/>
                <a:ea typeface="Helvetica"/>
                <a:cs typeface="Helvetica"/>
              </a:rPr>
              <a:t>s market offerings are divided into core product elements and supplementary service elements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Marketing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 of </a:t>
            </a:r>
            <a:r>
              <a:rPr>
                <a:latin typeface="Helvetica"/>
                <a:cs typeface="Helvetica"/>
              </a:rP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Marketing</a:t>
            </a:r>
            <a:r>
              <a:rPr>
                <a:solidFill>
                  <a:srgbClr val="FF6600"/>
                </a:solidFill>
                <a:latin typeface="Helvetica"/>
                <a:cs typeface="Helvetica"/>
              </a:rPr>
              <a:t> through </a:t>
            </a:r>
            <a:r>
              <a:rPr>
                <a:latin typeface="Helvetica"/>
                <a:cs typeface="Helvetica"/>
              </a:rPr>
              <a:t>service – when good service increases the value of a core physical good</a:t>
            </a:r>
          </a:p>
          <a:p>
            <a:r>
              <a:rPr>
                <a:latin typeface="Helvetica"/>
                <a:ea typeface="Helvetica"/>
                <a:cs typeface="Helvetica"/>
              </a:rP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– A Process Perspective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Differences exist amongst services depending on what is being processed</a:t>
            </a:r>
          </a:p>
          <a:p>
            <a:pPr>
              <a:defRPr/>
            </a:pPr>
            <a:r>
              <a:rPr dirty="0"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Information processing</a:t>
            </a:r>
            <a:endParaRPr lang="en-SG" dirty="0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4 Categories of Services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</a:t>
            </a:r>
            <a:r>
              <a: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Customers might be </a:t>
            </a:r>
            <a:r>
              <a:rPr lang="en-US" sz="16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manipulated(operated)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</a:t>
            </a: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463550" lvl="1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tabLst>
                <a:tab pos="341313" algn="l"/>
              </a:tabLst>
              <a:defRPr/>
            </a:pP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Information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Most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intangible form </a:t>
            </a: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of service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May be transformed: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 </a:t>
            </a: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Into </a:t>
            </a:r>
            <a:r>
              <a: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enduring(durable) </a:t>
            </a: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forms of service output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Line between information processing and mental 		    	  stimulus processing may be unclear</a:t>
            </a:r>
          </a:p>
        </p:txBody>
      </p:sp>
      <p:pic>
        <p:nvPicPr>
          <p:cNvPr id="56323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9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Services Require 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A </a:t>
            </a:r>
            <a:r>
              <a:rPr dirty="0" smtClean="0">
                <a:latin typeface="Helvetica"/>
                <a:cs typeface="Helvetica"/>
              </a:rPr>
              <a:t>strategy </a:t>
            </a:r>
            <a:r>
              <a:rPr dirty="0">
                <a:latin typeface="Helvetica"/>
                <a:cs typeface="Helvetica"/>
              </a:rPr>
              <a:t>and </a:t>
            </a:r>
            <a:r>
              <a:rPr dirty="0" smtClean="0">
                <a:latin typeface="Helvetica"/>
                <a:cs typeface="Helvetica"/>
              </a:rPr>
              <a:t>competition </a:t>
            </a:r>
            <a:r>
              <a:rPr dirty="0">
                <a:latin typeface="Helvetica"/>
                <a:cs typeface="Helvetica"/>
              </a:rPr>
              <a:t>thrust pursued by top management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A set of functional activities performed by line </a:t>
            </a:r>
            <a:r>
              <a:rPr dirty="0" smtClean="0">
                <a:latin typeface="Helvetica"/>
                <a:cs typeface="Helvetica"/>
              </a:rPr>
              <a:t>managers (low level managers).</a:t>
            </a:r>
            <a:endParaRPr dirty="0">
              <a:latin typeface="Helvetica"/>
              <a:cs typeface="Helvetica"/>
            </a:endParaRP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A customer-driven </a:t>
            </a:r>
            <a:r>
              <a:rPr dirty="0" smtClean="0">
                <a:latin typeface="Helvetica"/>
                <a:cs typeface="Helvetica"/>
              </a:rPr>
              <a:t>orientation(direction) </a:t>
            </a:r>
            <a:r>
              <a:rPr dirty="0">
                <a:latin typeface="Helvetica"/>
                <a:cs typeface="Helvetica"/>
              </a:rPr>
              <a:t>for the entire organization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Marketing is 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only function </a:t>
            </a:r>
            <a:r>
              <a:rPr dirty="0">
                <a:latin typeface="Helvetica"/>
                <a:ea typeface="Helvetica"/>
                <a:cs typeface="Helvetica"/>
              </a:rPr>
              <a:t>to bring </a:t>
            </a:r>
            <a:r>
              <a:rPr dirty="0" smtClean="0">
                <a:latin typeface="Helvetica"/>
                <a:ea typeface="Helvetica"/>
                <a:cs typeface="Helvetica"/>
              </a:rPr>
              <a:t>revenues </a:t>
            </a:r>
            <a:r>
              <a:rPr dirty="0">
                <a:latin typeface="Helvetica"/>
                <a:ea typeface="Helvetica"/>
                <a:cs typeface="Helvetica"/>
              </a:rPr>
              <a:t>into a business; </a:t>
            </a:r>
            <a:r>
              <a:rPr dirty="0" smtClean="0">
                <a:latin typeface="Helvetica"/>
                <a:ea typeface="Helvetica"/>
                <a:cs typeface="Helvetica"/>
              </a:rPr>
              <a:t>the rest functions </a:t>
            </a:r>
            <a:r>
              <a:rPr dirty="0">
                <a:latin typeface="Helvetica"/>
                <a:ea typeface="Helvetica"/>
                <a:cs typeface="Helvetica"/>
              </a:rPr>
              <a:t>are cost centers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The “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7 Ps</a:t>
            </a:r>
            <a:r>
              <a:rPr dirty="0">
                <a:latin typeface="Helvetica"/>
                <a:ea typeface="Helvetica"/>
                <a:cs typeface="Helvetica"/>
              </a:rPr>
              <a:t>” of services marketing are needed to create </a:t>
            </a:r>
            <a:r>
              <a:rPr dirty="0" smtClean="0">
                <a:latin typeface="Helvetica"/>
                <a:ea typeface="Helvetica"/>
                <a:cs typeface="Helvetica"/>
              </a:rPr>
              <a:t>practical 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strategies for meeting customer needs profitably</a:t>
            </a:r>
            <a:endParaRPr dirty="0">
              <a:latin typeface="Helvetica"/>
              <a:ea typeface="Helvetica"/>
              <a:cs typeface="Helvetica"/>
            </a:endParaRPr>
          </a:p>
          <a:p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>
                <a:latin typeface="Helvetica"/>
                <a:ea typeface="Helvetica"/>
                <a:cs typeface="Helvetica"/>
              </a:rP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Product </a:t>
            </a:r>
            <a:r>
              <a:rPr i="1">
                <a:latin typeface="Helvetica"/>
                <a:cs typeface="Helvetica"/>
              </a:rPr>
              <a:t>(Chapter 4)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Place and Time </a:t>
            </a:r>
            <a:r>
              <a:rPr i="1">
                <a:latin typeface="Helvetica"/>
                <a:cs typeface="Helvetica"/>
              </a:rPr>
              <a:t>(Chapter 5)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Price </a:t>
            </a:r>
            <a:r>
              <a:rPr i="1">
                <a:latin typeface="Helvetica"/>
                <a:cs typeface="Helvetica"/>
              </a:rPr>
              <a:t>(Chapter 6)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Promotion and Education </a:t>
            </a:r>
            <a:r>
              <a:rPr i="1">
                <a:latin typeface="Helvetica"/>
                <a:cs typeface="Helvetica"/>
              </a:rPr>
              <a:t>(Chapter 7)</a:t>
            </a:r>
          </a:p>
          <a:p>
            <a:r>
              <a:rPr>
                <a:latin typeface="Helvetica"/>
                <a:ea typeface="Helvetica"/>
                <a:cs typeface="Helvetica"/>
              </a:rP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Process (</a:t>
            </a:r>
            <a:r>
              <a:rPr i="1">
                <a:latin typeface="Helvetica"/>
                <a:cs typeface="Helvetica"/>
              </a:rPr>
              <a:t>Chapter 8 &amp; 9)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Physical Environment </a:t>
            </a:r>
            <a:r>
              <a:rPr i="1">
                <a:latin typeface="Helvetica"/>
                <a:cs typeface="Helvetica"/>
              </a:rPr>
              <a:t>(Chapter 10)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People </a:t>
            </a:r>
            <a:r>
              <a:rPr i="1">
                <a:latin typeface="Helvetica"/>
                <a:cs typeface="Helvetica"/>
              </a:rPr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Integration (mixing) </a:t>
            </a: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of Marketing with Other Management Functions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Marketing to be Integrated with Other Management Functions</a:t>
            </a:r>
            <a:r>
              <a:rPr sz="2600">
                <a:latin typeface="Helvetica"/>
                <a:ea typeface="Helvetica"/>
                <a:cs typeface="Helvetica"/>
              </a:rPr>
              <a:t> </a:t>
            </a:r>
            <a:endParaRPr sz="2000" b="0">
              <a:latin typeface="Helvetica"/>
              <a:ea typeface="Helvetica"/>
              <a:cs typeface="Helvetica"/>
            </a:endParaRP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r>
              <a:rPr>
                <a:latin typeface="Helvetica"/>
                <a:ea typeface="Helvetica"/>
                <a:cs typeface="Helvetica"/>
              </a:rPr>
              <a:t>   Three management functions play central and interrelated roles in meeting needs of service customers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b="0" i="1">
              <a:latin typeface="Arial" charset="0"/>
              <a:ea typeface="Helvetica"/>
              <a:cs typeface="Helvetica"/>
            </a:endParaRP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>
              <a:latin typeface="Helvetica"/>
              <a:ea typeface="Helvetica"/>
              <a:cs typeface="Helvetica"/>
            </a:endParaRP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>
              <a:latin typeface="Helvetica"/>
              <a:ea typeface="Helvetica"/>
              <a:cs typeface="Helvetica"/>
            </a:endParaRPr>
          </a:p>
          <a:p>
            <a:pPr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endParaRPr sz="1800">
              <a:latin typeface="Helvetica"/>
              <a:ea typeface="Helvetica"/>
              <a:cs typeface="Helvetica"/>
            </a:endParaRPr>
          </a:p>
        </p:txBody>
      </p:sp>
      <p:grpSp>
        <p:nvGrpSpPr>
          <p:cNvPr id="73731" name="Group 39"/>
          <p:cNvGrpSpPr>
            <a:grpSpLocks/>
          </p:cNvGrpSpPr>
          <p:nvPr/>
        </p:nvGrpSpPr>
        <p:grpSpPr bwMode="auto">
          <a:xfrm>
            <a:off x="1446213" y="2590800"/>
            <a:ext cx="7207250" cy="3508375"/>
            <a:chOff x="432" y="1248"/>
            <a:chExt cx="4992" cy="2858"/>
          </a:xfrm>
        </p:grpSpPr>
        <p:sp>
          <p:nvSpPr>
            <p:cNvPr id="47109" name="Oval 40"/>
            <p:cNvSpPr>
              <a:spLocks noChangeArrowheads="1"/>
            </p:cNvSpPr>
            <p:nvPr/>
          </p:nvSpPr>
          <p:spPr bwMode="auto">
            <a:xfrm>
              <a:off x="1776" y="1248"/>
              <a:ext cx="2307" cy="225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73733" name="Rectangle 41"/>
            <p:cNvSpPr>
              <a:spLocks noChangeArrowheads="1"/>
            </p:cNvSpPr>
            <p:nvPr/>
          </p:nvSpPr>
          <p:spPr bwMode="auto">
            <a:xfrm>
              <a:off x="2400" y="2352"/>
              <a:ext cx="110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latin typeface="Helvetica"/>
                  <a:ea typeface="Helvetica"/>
                  <a:cs typeface="Helvetica"/>
                </a:rPr>
                <a:t>Customers</a:t>
              </a:r>
            </a:p>
          </p:txBody>
        </p:sp>
        <p:sp>
          <p:nvSpPr>
            <p:cNvPr id="47111" name="Rectangle 42"/>
            <p:cNvSpPr>
              <a:spLocks noChangeArrowheads="1"/>
            </p:cNvSpPr>
            <p:nvPr/>
          </p:nvSpPr>
          <p:spPr bwMode="auto">
            <a:xfrm>
              <a:off x="432" y="1584"/>
              <a:ext cx="1729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Operations 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2" name="Rectangle 43"/>
            <p:cNvSpPr>
              <a:spLocks noChangeArrowheads="1"/>
            </p:cNvSpPr>
            <p:nvPr/>
          </p:nvSpPr>
          <p:spPr bwMode="auto">
            <a:xfrm>
              <a:off x="3648" y="1632"/>
              <a:ext cx="1776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Marketing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3" name="Rectangle 44"/>
            <p:cNvSpPr>
              <a:spLocks noChangeArrowheads="1"/>
            </p:cNvSpPr>
            <p:nvPr/>
          </p:nvSpPr>
          <p:spPr bwMode="auto">
            <a:xfrm>
              <a:off x="1872" y="3503"/>
              <a:ext cx="2013" cy="6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Human Resources   </a:t>
              </a:r>
            </a:p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Management</a:t>
              </a:r>
              <a:endParaRPr lang="en-US" sz="20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3737" name="Freeform 47"/>
            <p:cNvSpPr>
              <a:spLocks/>
            </p:cNvSpPr>
            <p:nvPr/>
          </p:nvSpPr>
          <p:spPr bwMode="auto">
            <a:xfrm>
              <a:off x="2699" y="3458"/>
              <a:ext cx="108" cy="63"/>
            </a:xfrm>
            <a:custGeom>
              <a:avLst/>
              <a:gdLst>
                <a:gd name="T0" fmla="*/ 137 w 71"/>
                <a:gd name="T1" fmla="*/ 75 h 41"/>
                <a:gd name="T2" fmla="*/ 123 w 71"/>
                <a:gd name="T3" fmla="*/ 66 h 41"/>
                <a:gd name="T4" fmla="*/ 108 w 71"/>
                <a:gd name="T5" fmla="*/ 58 h 41"/>
                <a:gd name="T6" fmla="*/ 94 w 71"/>
                <a:gd name="T7" fmla="*/ 52 h 41"/>
                <a:gd name="T8" fmla="*/ 88 w 71"/>
                <a:gd name="T9" fmla="*/ 35 h 41"/>
                <a:gd name="T10" fmla="*/ 76 w 71"/>
                <a:gd name="T11" fmla="*/ 28 h 41"/>
                <a:gd name="T12" fmla="*/ 62 w 71"/>
                <a:gd name="T13" fmla="*/ 22 h 41"/>
                <a:gd name="T14" fmla="*/ 49 w 71"/>
                <a:gd name="T15" fmla="*/ 14 h 41"/>
                <a:gd name="T16" fmla="*/ 41 w 71"/>
                <a:gd name="T17" fmla="*/ 0 h 41"/>
                <a:gd name="T18" fmla="*/ 0 w 71"/>
                <a:gd name="T19" fmla="*/ 149 h 41"/>
                <a:gd name="T20" fmla="*/ 8 w 71"/>
                <a:gd name="T21" fmla="*/ 141 h 41"/>
                <a:gd name="T22" fmla="*/ 21 w 71"/>
                <a:gd name="T23" fmla="*/ 141 h 41"/>
                <a:gd name="T24" fmla="*/ 35 w 71"/>
                <a:gd name="T25" fmla="*/ 141 h 41"/>
                <a:gd name="T26" fmla="*/ 49 w 71"/>
                <a:gd name="T27" fmla="*/ 141 h 41"/>
                <a:gd name="T28" fmla="*/ 70 w 71"/>
                <a:gd name="T29" fmla="*/ 135 h 41"/>
                <a:gd name="T30" fmla="*/ 88 w 71"/>
                <a:gd name="T31" fmla="*/ 135 h 41"/>
                <a:gd name="T32" fmla="*/ 108 w 71"/>
                <a:gd name="T33" fmla="*/ 135 h 41"/>
                <a:gd name="T34" fmla="*/ 123 w 71"/>
                <a:gd name="T35" fmla="*/ 135 h 41"/>
                <a:gd name="T36" fmla="*/ 143 w 71"/>
                <a:gd name="T37" fmla="*/ 135 h 41"/>
                <a:gd name="T38" fmla="*/ 161 w 71"/>
                <a:gd name="T39" fmla="*/ 135 h 41"/>
                <a:gd name="T40" fmla="*/ 183 w 71"/>
                <a:gd name="T41" fmla="*/ 135 h 41"/>
                <a:gd name="T42" fmla="*/ 196 w 71"/>
                <a:gd name="T43" fmla="*/ 135 h 41"/>
                <a:gd name="T44" fmla="*/ 210 w 71"/>
                <a:gd name="T45" fmla="*/ 135 h 41"/>
                <a:gd name="T46" fmla="*/ 231 w 71"/>
                <a:gd name="T47" fmla="*/ 135 h 41"/>
                <a:gd name="T48" fmla="*/ 239 w 71"/>
                <a:gd name="T49" fmla="*/ 135 h 41"/>
                <a:gd name="T50" fmla="*/ 249 w 71"/>
                <a:gd name="T51" fmla="*/ 135 h 41"/>
                <a:gd name="T52" fmla="*/ 243 w 71"/>
                <a:gd name="T53" fmla="*/ 135 h 41"/>
                <a:gd name="T54" fmla="*/ 231 w 71"/>
                <a:gd name="T55" fmla="*/ 128 h 41"/>
                <a:gd name="T56" fmla="*/ 218 w 71"/>
                <a:gd name="T57" fmla="*/ 120 h 41"/>
                <a:gd name="T58" fmla="*/ 204 w 71"/>
                <a:gd name="T59" fmla="*/ 114 h 41"/>
                <a:gd name="T60" fmla="*/ 190 w 71"/>
                <a:gd name="T61" fmla="*/ 106 h 41"/>
                <a:gd name="T62" fmla="*/ 169 w 71"/>
                <a:gd name="T63" fmla="*/ 89 h 41"/>
                <a:gd name="T64" fmla="*/ 157 w 71"/>
                <a:gd name="T65" fmla="*/ 83 h 41"/>
                <a:gd name="T66" fmla="*/ 137 w 71"/>
                <a:gd name="T67" fmla="*/ 75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38" name="Freeform 48"/>
            <p:cNvSpPr>
              <a:spLocks/>
            </p:cNvSpPr>
            <p:nvPr/>
          </p:nvSpPr>
          <p:spPr bwMode="auto">
            <a:xfrm>
              <a:off x="1751" y="2133"/>
              <a:ext cx="61" cy="108"/>
            </a:xfrm>
            <a:custGeom>
              <a:avLst/>
              <a:gdLst>
                <a:gd name="T0" fmla="*/ 75 w 40"/>
                <a:gd name="T1" fmla="*/ 108 h 71"/>
                <a:gd name="T2" fmla="*/ 67 w 40"/>
                <a:gd name="T3" fmla="*/ 128 h 71"/>
                <a:gd name="T4" fmla="*/ 53 w 40"/>
                <a:gd name="T5" fmla="*/ 141 h 71"/>
                <a:gd name="T6" fmla="*/ 47 w 40"/>
                <a:gd name="T7" fmla="*/ 148 h 71"/>
                <a:gd name="T8" fmla="*/ 40 w 40"/>
                <a:gd name="T9" fmla="*/ 161 h 71"/>
                <a:gd name="T10" fmla="*/ 26 w 40"/>
                <a:gd name="T11" fmla="*/ 176 h 71"/>
                <a:gd name="T12" fmla="*/ 18 w 40"/>
                <a:gd name="T13" fmla="*/ 183 h 71"/>
                <a:gd name="T14" fmla="*/ 12 w 40"/>
                <a:gd name="T15" fmla="*/ 196 h 71"/>
                <a:gd name="T16" fmla="*/ 0 w 40"/>
                <a:gd name="T17" fmla="*/ 208 h 71"/>
                <a:gd name="T18" fmla="*/ 134 w 40"/>
                <a:gd name="T19" fmla="*/ 249 h 71"/>
                <a:gd name="T20" fmla="*/ 134 w 40"/>
                <a:gd name="T21" fmla="*/ 243 h 71"/>
                <a:gd name="T22" fmla="*/ 134 w 40"/>
                <a:gd name="T23" fmla="*/ 230 h 71"/>
                <a:gd name="T24" fmla="*/ 134 w 40"/>
                <a:gd name="T25" fmla="*/ 214 h 71"/>
                <a:gd name="T26" fmla="*/ 134 w 40"/>
                <a:gd name="T27" fmla="*/ 204 h 71"/>
                <a:gd name="T28" fmla="*/ 134 w 40"/>
                <a:gd name="T29" fmla="*/ 183 h 71"/>
                <a:gd name="T30" fmla="*/ 134 w 40"/>
                <a:gd name="T31" fmla="*/ 169 h 71"/>
                <a:gd name="T32" fmla="*/ 128 w 40"/>
                <a:gd name="T33" fmla="*/ 148 h 71"/>
                <a:gd name="T34" fmla="*/ 128 w 40"/>
                <a:gd name="T35" fmla="*/ 128 h 71"/>
                <a:gd name="T36" fmla="*/ 134 w 40"/>
                <a:gd name="T37" fmla="*/ 108 h 71"/>
                <a:gd name="T38" fmla="*/ 134 w 40"/>
                <a:gd name="T39" fmla="*/ 88 h 71"/>
                <a:gd name="T40" fmla="*/ 134 w 40"/>
                <a:gd name="T41" fmla="*/ 75 h 71"/>
                <a:gd name="T42" fmla="*/ 134 w 40"/>
                <a:gd name="T43" fmla="*/ 53 h 71"/>
                <a:gd name="T44" fmla="*/ 134 w 40"/>
                <a:gd name="T45" fmla="*/ 40 h 71"/>
                <a:gd name="T46" fmla="*/ 134 w 40"/>
                <a:gd name="T47" fmla="*/ 27 h 71"/>
                <a:gd name="T48" fmla="*/ 134 w 40"/>
                <a:gd name="T49" fmla="*/ 14 h 71"/>
                <a:gd name="T50" fmla="*/ 142 w 40"/>
                <a:gd name="T51" fmla="*/ 0 h 71"/>
                <a:gd name="T52" fmla="*/ 134 w 40"/>
                <a:gd name="T53" fmla="*/ 14 h 71"/>
                <a:gd name="T54" fmla="*/ 128 w 40"/>
                <a:gd name="T55" fmla="*/ 21 h 71"/>
                <a:gd name="T56" fmla="*/ 120 w 40"/>
                <a:gd name="T57" fmla="*/ 35 h 71"/>
                <a:gd name="T58" fmla="*/ 114 w 40"/>
                <a:gd name="T59" fmla="*/ 46 h 71"/>
                <a:gd name="T60" fmla="*/ 107 w 40"/>
                <a:gd name="T61" fmla="*/ 67 h 71"/>
                <a:gd name="T62" fmla="*/ 93 w 40"/>
                <a:gd name="T63" fmla="*/ 81 h 71"/>
                <a:gd name="T64" fmla="*/ 88 w 40"/>
                <a:gd name="T65" fmla="*/ 94 h 71"/>
                <a:gd name="T66" fmla="*/ 75 w 40"/>
                <a:gd name="T67" fmla="*/ 108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39" name="Freeform 51"/>
            <p:cNvSpPr>
              <a:spLocks/>
            </p:cNvSpPr>
            <p:nvPr/>
          </p:nvSpPr>
          <p:spPr bwMode="auto">
            <a:xfrm>
              <a:off x="4074" y="2195"/>
              <a:ext cx="58" cy="108"/>
            </a:xfrm>
            <a:custGeom>
              <a:avLst/>
              <a:gdLst>
                <a:gd name="T0" fmla="*/ 5 w 38"/>
                <a:gd name="T1" fmla="*/ 128 h 71"/>
                <a:gd name="T2" fmla="*/ 5 w 38"/>
                <a:gd name="T3" fmla="*/ 148 h 71"/>
                <a:gd name="T4" fmla="*/ 5 w 38"/>
                <a:gd name="T5" fmla="*/ 161 h 71"/>
                <a:gd name="T6" fmla="*/ 5 w 38"/>
                <a:gd name="T7" fmla="*/ 176 h 71"/>
                <a:gd name="T8" fmla="*/ 0 w 38"/>
                <a:gd name="T9" fmla="*/ 187 h 71"/>
                <a:gd name="T10" fmla="*/ 0 w 38"/>
                <a:gd name="T11" fmla="*/ 208 h 71"/>
                <a:gd name="T12" fmla="*/ 0 w 38"/>
                <a:gd name="T13" fmla="*/ 222 h 71"/>
                <a:gd name="T14" fmla="*/ 0 w 38"/>
                <a:gd name="T15" fmla="*/ 236 h 71"/>
                <a:gd name="T16" fmla="*/ 0 w 38"/>
                <a:gd name="T17" fmla="*/ 249 h 71"/>
                <a:gd name="T18" fmla="*/ 136 w 38"/>
                <a:gd name="T19" fmla="*/ 208 h 71"/>
                <a:gd name="T20" fmla="*/ 128 w 38"/>
                <a:gd name="T21" fmla="*/ 201 h 71"/>
                <a:gd name="T22" fmla="*/ 121 w 38"/>
                <a:gd name="T23" fmla="*/ 195 h 71"/>
                <a:gd name="T24" fmla="*/ 114 w 38"/>
                <a:gd name="T25" fmla="*/ 183 h 71"/>
                <a:gd name="T26" fmla="*/ 101 w 38"/>
                <a:gd name="T27" fmla="*/ 169 h 71"/>
                <a:gd name="T28" fmla="*/ 93 w 38"/>
                <a:gd name="T29" fmla="*/ 155 h 71"/>
                <a:gd name="T30" fmla="*/ 81 w 38"/>
                <a:gd name="T31" fmla="*/ 141 h 71"/>
                <a:gd name="T32" fmla="*/ 75 w 38"/>
                <a:gd name="T33" fmla="*/ 128 h 71"/>
                <a:gd name="T34" fmla="*/ 61 w 38"/>
                <a:gd name="T35" fmla="*/ 114 h 71"/>
                <a:gd name="T36" fmla="*/ 47 w 38"/>
                <a:gd name="T37" fmla="*/ 94 h 71"/>
                <a:gd name="T38" fmla="*/ 40 w 38"/>
                <a:gd name="T39" fmla="*/ 81 h 71"/>
                <a:gd name="T40" fmla="*/ 32 w 38"/>
                <a:gd name="T41" fmla="*/ 67 h 71"/>
                <a:gd name="T42" fmla="*/ 18 w 38"/>
                <a:gd name="T43" fmla="*/ 46 h 71"/>
                <a:gd name="T44" fmla="*/ 12 w 38"/>
                <a:gd name="T45" fmla="*/ 32 h 71"/>
                <a:gd name="T46" fmla="*/ 5 w 38"/>
                <a:gd name="T47" fmla="*/ 18 h 71"/>
                <a:gd name="T48" fmla="*/ 0 w 38"/>
                <a:gd name="T49" fmla="*/ 14 h 71"/>
                <a:gd name="T50" fmla="*/ 0 w 38"/>
                <a:gd name="T51" fmla="*/ 0 h 71"/>
                <a:gd name="T52" fmla="*/ 0 w 38"/>
                <a:gd name="T53" fmla="*/ 14 h 71"/>
                <a:gd name="T54" fmla="*/ 0 w 38"/>
                <a:gd name="T55" fmla="*/ 26 h 71"/>
                <a:gd name="T56" fmla="*/ 0 w 38"/>
                <a:gd name="T57" fmla="*/ 40 h 71"/>
                <a:gd name="T58" fmla="*/ 0 w 38"/>
                <a:gd name="T59" fmla="*/ 53 h 71"/>
                <a:gd name="T60" fmla="*/ 5 w 38"/>
                <a:gd name="T61" fmla="*/ 75 h 71"/>
                <a:gd name="T62" fmla="*/ 5 w 38"/>
                <a:gd name="T63" fmla="*/ 88 h 71"/>
                <a:gd name="T64" fmla="*/ 5 w 38"/>
                <a:gd name="T65" fmla="*/ 106 h 71"/>
                <a:gd name="T66" fmla="*/ 5 w 38"/>
                <a:gd name="T67" fmla="*/ 128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0" name="Freeform 52"/>
            <p:cNvSpPr>
              <a:spLocks/>
            </p:cNvSpPr>
            <p:nvPr/>
          </p:nvSpPr>
          <p:spPr bwMode="auto">
            <a:xfrm>
              <a:off x="3120" y="3420"/>
              <a:ext cx="109" cy="60"/>
            </a:xfrm>
            <a:custGeom>
              <a:avLst/>
              <a:gdLst>
                <a:gd name="T0" fmla="*/ 135 w 71"/>
                <a:gd name="T1" fmla="*/ 128 h 39"/>
                <a:gd name="T2" fmla="*/ 155 w 71"/>
                <a:gd name="T3" fmla="*/ 135 h 39"/>
                <a:gd name="T4" fmla="*/ 167 w 71"/>
                <a:gd name="T5" fmla="*/ 135 h 39"/>
                <a:gd name="T6" fmla="*/ 189 w 71"/>
                <a:gd name="T7" fmla="*/ 135 h 39"/>
                <a:gd name="T8" fmla="*/ 203 w 71"/>
                <a:gd name="T9" fmla="*/ 135 h 39"/>
                <a:gd name="T10" fmla="*/ 216 w 71"/>
                <a:gd name="T11" fmla="*/ 135 h 39"/>
                <a:gd name="T12" fmla="*/ 230 w 71"/>
                <a:gd name="T13" fmla="*/ 142 h 39"/>
                <a:gd name="T14" fmla="*/ 246 w 71"/>
                <a:gd name="T15" fmla="*/ 142 h 39"/>
                <a:gd name="T16" fmla="*/ 256 w 71"/>
                <a:gd name="T17" fmla="*/ 142 h 39"/>
                <a:gd name="T18" fmla="*/ 224 w 71"/>
                <a:gd name="T19" fmla="*/ 0 h 39"/>
                <a:gd name="T20" fmla="*/ 216 w 71"/>
                <a:gd name="T21" fmla="*/ 8 h 39"/>
                <a:gd name="T22" fmla="*/ 210 w 71"/>
                <a:gd name="T23" fmla="*/ 14 h 39"/>
                <a:gd name="T24" fmla="*/ 195 w 71"/>
                <a:gd name="T25" fmla="*/ 22 h 39"/>
                <a:gd name="T26" fmla="*/ 181 w 71"/>
                <a:gd name="T27" fmla="*/ 28 h 39"/>
                <a:gd name="T28" fmla="*/ 167 w 71"/>
                <a:gd name="T29" fmla="*/ 43 h 39"/>
                <a:gd name="T30" fmla="*/ 155 w 71"/>
                <a:gd name="T31" fmla="*/ 52 h 39"/>
                <a:gd name="T32" fmla="*/ 141 w 71"/>
                <a:gd name="T33" fmla="*/ 66 h 39"/>
                <a:gd name="T34" fmla="*/ 120 w 71"/>
                <a:gd name="T35" fmla="*/ 69 h 39"/>
                <a:gd name="T36" fmla="*/ 106 w 71"/>
                <a:gd name="T37" fmla="*/ 75 h 39"/>
                <a:gd name="T38" fmla="*/ 83 w 71"/>
                <a:gd name="T39" fmla="*/ 89 h 39"/>
                <a:gd name="T40" fmla="*/ 74 w 71"/>
                <a:gd name="T41" fmla="*/ 100 h 39"/>
                <a:gd name="T42" fmla="*/ 58 w 71"/>
                <a:gd name="T43" fmla="*/ 106 h 39"/>
                <a:gd name="T44" fmla="*/ 43 w 71"/>
                <a:gd name="T45" fmla="*/ 114 h 39"/>
                <a:gd name="T46" fmla="*/ 28 w 71"/>
                <a:gd name="T47" fmla="*/ 120 h 39"/>
                <a:gd name="T48" fmla="*/ 14 w 71"/>
                <a:gd name="T49" fmla="*/ 128 h 39"/>
                <a:gd name="T50" fmla="*/ 0 w 71"/>
                <a:gd name="T51" fmla="*/ 135 h 39"/>
                <a:gd name="T52" fmla="*/ 14 w 71"/>
                <a:gd name="T53" fmla="*/ 135 h 39"/>
                <a:gd name="T54" fmla="*/ 28 w 71"/>
                <a:gd name="T55" fmla="*/ 128 h 39"/>
                <a:gd name="T56" fmla="*/ 43 w 71"/>
                <a:gd name="T57" fmla="*/ 128 h 39"/>
                <a:gd name="T58" fmla="*/ 66 w 71"/>
                <a:gd name="T59" fmla="*/ 128 h 39"/>
                <a:gd name="T60" fmla="*/ 80 w 71"/>
                <a:gd name="T61" fmla="*/ 128 h 39"/>
                <a:gd name="T62" fmla="*/ 97 w 71"/>
                <a:gd name="T63" fmla="*/ 128 h 39"/>
                <a:gd name="T64" fmla="*/ 114 w 71"/>
                <a:gd name="T65" fmla="*/ 128 h 39"/>
                <a:gd name="T66" fmla="*/ 135 w 71"/>
                <a:gd name="T67" fmla="*/ 128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1" name="Freeform 55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107 w 63"/>
                <a:gd name="T1" fmla="*/ 162 h 64"/>
                <a:gd name="T2" fmla="*/ 128 w 63"/>
                <a:gd name="T3" fmla="*/ 155 h 64"/>
                <a:gd name="T4" fmla="*/ 142 w 63"/>
                <a:gd name="T5" fmla="*/ 141 h 64"/>
                <a:gd name="T6" fmla="*/ 155 w 63"/>
                <a:gd name="T7" fmla="*/ 133 h 64"/>
                <a:gd name="T8" fmla="*/ 169 w 63"/>
                <a:gd name="T9" fmla="*/ 133 h 64"/>
                <a:gd name="T10" fmla="*/ 181 w 63"/>
                <a:gd name="T11" fmla="*/ 127 h 64"/>
                <a:gd name="T12" fmla="*/ 195 w 63"/>
                <a:gd name="T13" fmla="*/ 119 h 64"/>
                <a:gd name="T14" fmla="*/ 209 w 63"/>
                <a:gd name="T15" fmla="*/ 110 h 64"/>
                <a:gd name="T16" fmla="*/ 222 w 63"/>
                <a:gd name="T17" fmla="*/ 103 h 64"/>
                <a:gd name="T18" fmla="*/ 114 w 63"/>
                <a:gd name="T19" fmla="*/ 0 h 64"/>
                <a:gd name="T20" fmla="*/ 114 w 63"/>
                <a:gd name="T21" fmla="*/ 8 h 64"/>
                <a:gd name="T22" fmla="*/ 114 w 63"/>
                <a:gd name="T23" fmla="*/ 21 h 64"/>
                <a:gd name="T24" fmla="*/ 107 w 63"/>
                <a:gd name="T25" fmla="*/ 35 h 64"/>
                <a:gd name="T26" fmla="*/ 101 w 63"/>
                <a:gd name="T27" fmla="*/ 49 h 64"/>
                <a:gd name="T28" fmla="*/ 94 w 63"/>
                <a:gd name="T29" fmla="*/ 66 h 64"/>
                <a:gd name="T30" fmla="*/ 88 w 63"/>
                <a:gd name="T31" fmla="*/ 87 h 64"/>
                <a:gd name="T32" fmla="*/ 75 w 63"/>
                <a:gd name="T33" fmla="*/ 96 h 64"/>
                <a:gd name="T34" fmla="*/ 67 w 63"/>
                <a:gd name="T35" fmla="*/ 119 h 64"/>
                <a:gd name="T36" fmla="*/ 61 w 63"/>
                <a:gd name="T37" fmla="*/ 133 h 64"/>
                <a:gd name="T38" fmla="*/ 46 w 63"/>
                <a:gd name="T39" fmla="*/ 155 h 64"/>
                <a:gd name="T40" fmla="*/ 40 w 63"/>
                <a:gd name="T41" fmla="*/ 168 h 64"/>
                <a:gd name="T42" fmla="*/ 32 w 63"/>
                <a:gd name="T43" fmla="*/ 181 h 64"/>
                <a:gd name="T44" fmla="*/ 26 w 63"/>
                <a:gd name="T45" fmla="*/ 194 h 64"/>
                <a:gd name="T46" fmla="*/ 14 w 63"/>
                <a:gd name="T47" fmla="*/ 208 h 64"/>
                <a:gd name="T48" fmla="*/ 8 w 63"/>
                <a:gd name="T49" fmla="*/ 222 h 64"/>
                <a:gd name="T50" fmla="*/ 0 w 63"/>
                <a:gd name="T51" fmla="*/ 230 h 64"/>
                <a:gd name="T52" fmla="*/ 14 w 63"/>
                <a:gd name="T53" fmla="*/ 222 h 64"/>
                <a:gd name="T54" fmla="*/ 18 w 63"/>
                <a:gd name="T55" fmla="*/ 216 h 64"/>
                <a:gd name="T56" fmla="*/ 32 w 63"/>
                <a:gd name="T57" fmla="*/ 208 h 64"/>
                <a:gd name="T58" fmla="*/ 46 w 63"/>
                <a:gd name="T59" fmla="*/ 194 h 64"/>
                <a:gd name="T60" fmla="*/ 61 w 63"/>
                <a:gd name="T61" fmla="*/ 187 h 64"/>
                <a:gd name="T62" fmla="*/ 75 w 63"/>
                <a:gd name="T63" fmla="*/ 181 h 64"/>
                <a:gd name="T64" fmla="*/ 94 w 63"/>
                <a:gd name="T65" fmla="*/ 168 h 64"/>
                <a:gd name="T66" fmla="*/ 107 w 63"/>
                <a:gd name="T67" fmla="*/ 162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2" name="Freeform 56"/>
            <p:cNvSpPr>
              <a:spLocks/>
            </p:cNvSpPr>
            <p:nvPr/>
          </p:nvSpPr>
          <p:spPr bwMode="auto">
            <a:xfrm>
              <a:off x="3768" y="1584"/>
              <a:ext cx="95" cy="96"/>
            </a:xfrm>
            <a:custGeom>
              <a:avLst/>
              <a:gdLst>
                <a:gd name="T0" fmla="*/ 150 w 62"/>
                <a:gd name="T1" fmla="*/ 110 h 63"/>
                <a:gd name="T2" fmla="*/ 149 w 62"/>
                <a:gd name="T3" fmla="*/ 94 h 63"/>
                <a:gd name="T4" fmla="*/ 141 w 62"/>
                <a:gd name="T5" fmla="*/ 81 h 63"/>
                <a:gd name="T6" fmla="*/ 133 w 62"/>
                <a:gd name="T7" fmla="*/ 67 h 63"/>
                <a:gd name="T8" fmla="*/ 127 w 62"/>
                <a:gd name="T9" fmla="*/ 56 h 63"/>
                <a:gd name="T10" fmla="*/ 120 w 62"/>
                <a:gd name="T11" fmla="*/ 41 h 63"/>
                <a:gd name="T12" fmla="*/ 120 w 62"/>
                <a:gd name="T13" fmla="*/ 27 h 63"/>
                <a:gd name="T14" fmla="*/ 113 w 62"/>
                <a:gd name="T15" fmla="*/ 14 h 63"/>
                <a:gd name="T16" fmla="*/ 103 w 62"/>
                <a:gd name="T17" fmla="*/ 0 h 63"/>
                <a:gd name="T18" fmla="*/ 0 w 62"/>
                <a:gd name="T19" fmla="*/ 94 h 63"/>
                <a:gd name="T20" fmla="*/ 8 w 62"/>
                <a:gd name="T21" fmla="*/ 102 h 63"/>
                <a:gd name="T22" fmla="*/ 14 w 62"/>
                <a:gd name="T23" fmla="*/ 102 h 63"/>
                <a:gd name="T24" fmla="*/ 28 w 62"/>
                <a:gd name="T25" fmla="*/ 110 h 63"/>
                <a:gd name="T26" fmla="*/ 43 w 62"/>
                <a:gd name="T27" fmla="*/ 116 h 63"/>
                <a:gd name="T28" fmla="*/ 66 w 62"/>
                <a:gd name="T29" fmla="*/ 123 h 63"/>
                <a:gd name="T30" fmla="*/ 75 w 62"/>
                <a:gd name="T31" fmla="*/ 137 h 63"/>
                <a:gd name="T32" fmla="*/ 97 w 62"/>
                <a:gd name="T33" fmla="*/ 142 h 63"/>
                <a:gd name="T34" fmla="*/ 113 w 62"/>
                <a:gd name="T35" fmla="*/ 149 h 63"/>
                <a:gd name="T36" fmla="*/ 127 w 62"/>
                <a:gd name="T37" fmla="*/ 163 h 63"/>
                <a:gd name="T38" fmla="*/ 149 w 62"/>
                <a:gd name="T39" fmla="*/ 169 h 63"/>
                <a:gd name="T40" fmla="*/ 158 w 62"/>
                <a:gd name="T41" fmla="*/ 177 h 63"/>
                <a:gd name="T42" fmla="*/ 173 w 62"/>
                <a:gd name="T43" fmla="*/ 190 h 63"/>
                <a:gd name="T44" fmla="*/ 188 w 62"/>
                <a:gd name="T45" fmla="*/ 198 h 63"/>
                <a:gd name="T46" fmla="*/ 202 w 62"/>
                <a:gd name="T47" fmla="*/ 204 h 63"/>
                <a:gd name="T48" fmla="*/ 208 w 62"/>
                <a:gd name="T49" fmla="*/ 218 h 63"/>
                <a:gd name="T50" fmla="*/ 224 w 62"/>
                <a:gd name="T51" fmla="*/ 222 h 63"/>
                <a:gd name="T52" fmla="*/ 216 w 62"/>
                <a:gd name="T53" fmla="*/ 212 h 63"/>
                <a:gd name="T54" fmla="*/ 208 w 62"/>
                <a:gd name="T55" fmla="*/ 204 h 63"/>
                <a:gd name="T56" fmla="*/ 202 w 62"/>
                <a:gd name="T57" fmla="*/ 190 h 63"/>
                <a:gd name="T58" fmla="*/ 188 w 62"/>
                <a:gd name="T59" fmla="*/ 177 h 63"/>
                <a:gd name="T60" fmla="*/ 181 w 62"/>
                <a:gd name="T61" fmla="*/ 163 h 63"/>
                <a:gd name="T62" fmla="*/ 173 w 62"/>
                <a:gd name="T63" fmla="*/ 142 h 63"/>
                <a:gd name="T64" fmla="*/ 164 w 62"/>
                <a:gd name="T65" fmla="*/ 130 h 63"/>
                <a:gd name="T66" fmla="*/ 150 w 62"/>
                <a:gd name="T67" fmla="*/ 110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3" name="Freeform 57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26 w 15"/>
                <a:gd name="T1" fmla="*/ 0 h 445"/>
                <a:gd name="T2" fmla="*/ 0 w 15"/>
                <a:gd name="T3" fmla="*/ 0 h 445"/>
                <a:gd name="T4" fmla="*/ 0 w 15"/>
                <a:gd name="T5" fmla="*/ 1581 h 445"/>
                <a:gd name="T6" fmla="*/ 54 w 15"/>
                <a:gd name="T7" fmla="*/ 1581 h 445"/>
                <a:gd name="T8" fmla="*/ 54 w 15"/>
                <a:gd name="T9" fmla="*/ 0 h 445"/>
                <a:gd name="T10" fmla="*/ 26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4" name="Freeform 58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41 w 40"/>
                <a:gd name="T1" fmla="*/ 128 h 67"/>
                <a:gd name="T2" fmla="*/ 35 w 40"/>
                <a:gd name="T3" fmla="*/ 142 h 67"/>
                <a:gd name="T4" fmla="*/ 27 w 40"/>
                <a:gd name="T5" fmla="*/ 155 h 67"/>
                <a:gd name="T6" fmla="*/ 27 w 40"/>
                <a:gd name="T7" fmla="*/ 169 h 67"/>
                <a:gd name="T8" fmla="*/ 21 w 40"/>
                <a:gd name="T9" fmla="*/ 190 h 67"/>
                <a:gd name="T10" fmla="*/ 14 w 40"/>
                <a:gd name="T11" fmla="*/ 196 h 67"/>
                <a:gd name="T12" fmla="*/ 8 w 40"/>
                <a:gd name="T13" fmla="*/ 209 h 67"/>
                <a:gd name="T14" fmla="*/ 0 w 40"/>
                <a:gd name="T15" fmla="*/ 222 h 67"/>
                <a:gd name="T16" fmla="*/ 0 w 40"/>
                <a:gd name="T17" fmla="*/ 236 h 67"/>
                <a:gd name="T18" fmla="*/ 142 w 40"/>
                <a:gd name="T19" fmla="*/ 236 h 67"/>
                <a:gd name="T20" fmla="*/ 134 w 40"/>
                <a:gd name="T21" fmla="*/ 230 h 67"/>
                <a:gd name="T22" fmla="*/ 134 w 40"/>
                <a:gd name="T23" fmla="*/ 222 h 67"/>
                <a:gd name="T24" fmla="*/ 130 w 40"/>
                <a:gd name="T25" fmla="*/ 209 h 67"/>
                <a:gd name="T26" fmla="*/ 124 w 40"/>
                <a:gd name="T27" fmla="*/ 196 h 67"/>
                <a:gd name="T28" fmla="*/ 116 w 40"/>
                <a:gd name="T29" fmla="*/ 177 h 67"/>
                <a:gd name="T30" fmla="*/ 110 w 40"/>
                <a:gd name="T31" fmla="*/ 163 h 67"/>
                <a:gd name="T32" fmla="*/ 102 w 40"/>
                <a:gd name="T33" fmla="*/ 142 h 67"/>
                <a:gd name="T34" fmla="*/ 96 w 40"/>
                <a:gd name="T35" fmla="*/ 128 h 67"/>
                <a:gd name="T36" fmla="*/ 96 w 40"/>
                <a:gd name="T37" fmla="*/ 110 h 67"/>
                <a:gd name="T38" fmla="*/ 88 w 40"/>
                <a:gd name="T39" fmla="*/ 88 h 67"/>
                <a:gd name="T40" fmla="*/ 81 w 40"/>
                <a:gd name="T41" fmla="*/ 75 h 67"/>
                <a:gd name="T42" fmla="*/ 81 w 40"/>
                <a:gd name="T43" fmla="*/ 53 h 67"/>
                <a:gd name="T44" fmla="*/ 75 w 40"/>
                <a:gd name="T45" fmla="*/ 40 h 67"/>
                <a:gd name="T46" fmla="*/ 75 w 40"/>
                <a:gd name="T47" fmla="*/ 27 h 67"/>
                <a:gd name="T48" fmla="*/ 67 w 40"/>
                <a:gd name="T49" fmla="*/ 14 h 67"/>
                <a:gd name="T50" fmla="*/ 67 w 40"/>
                <a:gd name="T51" fmla="*/ 0 h 67"/>
                <a:gd name="T52" fmla="*/ 67 w 40"/>
                <a:gd name="T53" fmla="*/ 14 h 67"/>
                <a:gd name="T54" fmla="*/ 67 w 40"/>
                <a:gd name="T55" fmla="*/ 27 h 67"/>
                <a:gd name="T56" fmla="*/ 61 w 40"/>
                <a:gd name="T57" fmla="*/ 40 h 67"/>
                <a:gd name="T58" fmla="*/ 61 w 40"/>
                <a:gd name="T59" fmla="*/ 53 h 67"/>
                <a:gd name="T60" fmla="*/ 53 w 40"/>
                <a:gd name="T61" fmla="*/ 75 h 67"/>
                <a:gd name="T62" fmla="*/ 49 w 40"/>
                <a:gd name="T63" fmla="*/ 88 h 67"/>
                <a:gd name="T64" fmla="*/ 49 w 40"/>
                <a:gd name="T65" fmla="*/ 110 h 67"/>
                <a:gd name="T66" fmla="*/ 41 w 40"/>
                <a:gd name="T67" fmla="*/ 128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5" name="Freeform 59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979 w 282"/>
                <a:gd name="T1" fmla="*/ 664 h 192"/>
                <a:gd name="T2" fmla="*/ 1000 w 282"/>
                <a:gd name="T3" fmla="*/ 636 h 192"/>
                <a:gd name="T4" fmla="*/ 32 w 282"/>
                <a:gd name="T5" fmla="*/ 0 h 192"/>
                <a:gd name="T6" fmla="*/ 0 w 282"/>
                <a:gd name="T7" fmla="*/ 49 h 192"/>
                <a:gd name="T8" fmla="*/ 965 w 282"/>
                <a:gd name="T9" fmla="*/ 682 h 192"/>
                <a:gd name="T10" fmla="*/ 979 w 282"/>
                <a:gd name="T11" fmla="*/ 664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6" name="Freeform 60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148 w 67"/>
                <a:gd name="T1" fmla="*/ 101 h 55"/>
                <a:gd name="T2" fmla="*/ 134 w 67"/>
                <a:gd name="T3" fmla="*/ 89 h 55"/>
                <a:gd name="T4" fmla="*/ 128 w 67"/>
                <a:gd name="T5" fmla="*/ 75 h 55"/>
                <a:gd name="T6" fmla="*/ 120 w 67"/>
                <a:gd name="T7" fmla="*/ 61 h 55"/>
                <a:gd name="T8" fmla="*/ 110 w 67"/>
                <a:gd name="T9" fmla="*/ 47 h 55"/>
                <a:gd name="T10" fmla="*/ 102 w 67"/>
                <a:gd name="T11" fmla="*/ 40 h 55"/>
                <a:gd name="T12" fmla="*/ 94 w 67"/>
                <a:gd name="T13" fmla="*/ 26 h 55"/>
                <a:gd name="T14" fmla="*/ 88 w 67"/>
                <a:gd name="T15" fmla="*/ 12 h 55"/>
                <a:gd name="T16" fmla="*/ 75 w 67"/>
                <a:gd name="T17" fmla="*/ 0 h 55"/>
                <a:gd name="T18" fmla="*/ 0 w 67"/>
                <a:gd name="T19" fmla="*/ 121 h 55"/>
                <a:gd name="T20" fmla="*/ 8 w 67"/>
                <a:gd name="T21" fmla="*/ 121 h 55"/>
                <a:gd name="T22" fmla="*/ 14 w 67"/>
                <a:gd name="T23" fmla="*/ 121 h 55"/>
                <a:gd name="T24" fmla="*/ 27 w 67"/>
                <a:gd name="T25" fmla="*/ 128 h 55"/>
                <a:gd name="T26" fmla="*/ 46 w 67"/>
                <a:gd name="T27" fmla="*/ 128 h 55"/>
                <a:gd name="T28" fmla="*/ 61 w 67"/>
                <a:gd name="T29" fmla="*/ 136 h 55"/>
                <a:gd name="T30" fmla="*/ 81 w 67"/>
                <a:gd name="T31" fmla="*/ 136 h 55"/>
                <a:gd name="T32" fmla="*/ 102 w 67"/>
                <a:gd name="T33" fmla="*/ 142 h 55"/>
                <a:gd name="T34" fmla="*/ 114 w 67"/>
                <a:gd name="T35" fmla="*/ 150 h 55"/>
                <a:gd name="T36" fmla="*/ 134 w 67"/>
                <a:gd name="T37" fmla="*/ 156 h 55"/>
                <a:gd name="T38" fmla="*/ 155 w 67"/>
                <a:gd name="T39" fmla="*/ 163 h 55"/>
                <a:gd name="T40" fmla="*/ 169 w 67"/>
                <a:gd name="T41" fmla="*/ 170 h 55"/>
                <a:gd name="T42" fmla="*/ 183 w 67"/>
                <a:gd name="T43" fmla="*/ 170 h 55"/>
                <a:gd name="T44" fmla="*/ 201 w 67"/>
                <a:gd name="T45" fmla="*/ 176 h 55"/>
                <a:gd name="T46" fmla="*/ 216 w 67"/>
                <a:gd name="T47" fmla="*/ 182 h 55"/>
                <a:gd name="T48" fmla="*/ 222 w 67"/>
                <a:gd name="T49" fmla="*/ 189 h 55"/>
                <a:gd name="T50" fmla="*/ 236 w 67"/>
                <a:gd name="T51" fmla="*/ 195 h 55"/>
                <a:gd name="T52" fmla="*/ 230 w 67"/>
                <a:gd name="T53" fmla="*/ 182 h 55"/>
                <a:gd name="T54" fmla="*/ 216 w 67"/>
                <a:gd name="T55" fmla="*/ 176 h 55"/>
                <a:gd name="T56" fmla="*/ 209 w 67"/>
                <a:gd name="T57" fmla="*/ 170 h 55"/>
                <a:gd name="T58" fmla="*/ 196 w 67"/>
                <a:gd name="T59" fmla="*/ 156 h 55"/>
                <a:gd name="T60" fmla="*/ 183 w 67"/>
                <a:gd name="T61" fmla="*/ 142 h 55"/>
                <a:gd name="T62" fmla="*/ 177 w 67"/>
                <a:gd name="T63" fmla="*/ 128 h 55"/>
                <a:gd name="T64" fmla="*/ 163 w 67"/>
                <a:gd name="T65" fmla="*/ 115 h 55"/>
                <a:gd name="T66" fmla="*/ 148 w 67"/>
                <a:gd name="T67" fmla="*/ 101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7" name="Freeform 61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21 w 283"/>
                <a:gd name="T1" fmla="*/ 664 h 192"/>
                <a:gd name="T2" fmla="*/ 35 w 283"/>
                <a:gd name="T3" fmla="*/ 682 h 192"/>
                <a:gd name="T4" fmla="*/ 999 w 283"/>
                <a:gd name="T5" fmla="*/ 49 h 192"/>
                <a:gd name="T6" fmla="*/ 966 w 283"/>
                <a:gd name="T7" fmla="*/ 0 h 192"/>
                <a:gd name="T8" fmla="*/ 0 w 283"/>
                <a:gd name="T9" fmla="*/ 636 h 192"/>
                <a:gd name="T10" fmla="*/ 21 w 283"/>
                <a:gd name="T11" fmla="*/ 664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48" name="Freeform 62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88 w 67"/>
                <a:gd name="T1" fmla="*/ 101 h 55"/>
                <a:gd name="T2" fmla="*/ 102 w 67"/>
                <a:gd name="T3" fmla="*/ 89 h 55"/>
                <a:gd name="T4" fmla="*/ 110 w 67"/>
                <a:gd name="T5" fmla="*/ 75 h 55"/>
                <a:gd name="T6" fmla="*/ 123 w 67"/>
                <a:gd name="T7" fmla="*/ 61 h 55"/>
                <a:gd name="T8" fmla="*/ 129 w 67"/>
                <a:gd name="T9" fmla="*/ 47 h 55"/>
                <a:gd name="T10" fmla="*/ 137 w 67"/>
                <a:gd name="T11" fmla="*/ 40 h 55"/>
                <a:gd name="T12" fmla="*/ 142 w 67"/>
                <a:gd name="T13" fmla="*/ 26 h 55"/>
                <a:gd name="T14" fmla="*/ 148 w 67"/>
                <a:gd name="T15" fmla="*/ 12 h 55"/>
                <a:gd name="T16" fmla="*/ 163 w 67"/>
                <a:gd name="T17" fmla="*/ 0 h 55"/>
                <a:gd name="T18" fmla="*/ 236 w 67"/>
                <a:gd name="T19" fmla="*/ 121 h 55"/>
                <a:gd name="T20" fmla="*/ 230 w 67"/>
                <a:gd name="T21" fmla="*/ 121 h 55"/>
                <a:gd name="T22" fmla="*/ 222 w 67"/>
                <a:gd name="T23" fmla="*/ 121 h 55"/>
                <a:gd name="T24" fmla="*/ 212 w 67"/>
                <a:gd name="T25" fmla="*/ 128 h 55"/>
                <a:gd name="T26" fmla="*/ 190 w 67"/>
                <a:gd name="T27" fmla="*/ 128 h 55"/>
                <a:gd name="T28" fmla="*/ 177 w 67"/>
                <a:gd name="T29" fmla="*/ 136 h 55"/>
                <a:gd name="T30" fmla="*/ 155 w 67"/>
                <a:gd name="T31" fmla="*/ 136 h 55"/>
                <a:gd name="T32" fmla="*/ 137 w 67"/>
                <a:gd name="T33" fmla="*/ 142 h 55"/>
                <a:gd name="T34" fmla="*/ 123 w 67"/>
                <a:gd name="T35" fmla="*/ 150 h 55"/>
                <a:gd name="T36" fmla="*/ 102 w 67"/>
                <a:gd name="T37" fmla="*/ 156 h 55"/>
                <a:gd name="T38" fmla="*/ 81 w 67"/>
                <a:gd name="T39" fmla="*/ 163 h 55"/>
                <a:gd name="T40" fmla="*/ 67 w 67"/>
                <a:gd name="T41" fmla="*/ 170 h 55"/>
                <a:gd name="T42" fmla="*/ 53 w 67"/>
                <a:gd name="T43" fmla="*/ 170 h 55"/>
                <a:gd name="T44" fmla="*/ 35 w 67"/>
                <a:gd name="T45" fmla="*/ 176 h 55"/>
                <a:gd name="T46" fmla="*/ 21 w 67"/>
                <a:gd name="T47" fmla="*/ 182 h 55"/>
                <a:gd name="T48" fmla="*/ 14 w 67"/>
                <a:gd name="T49" fmla="*/ 189 h 55"/>
                <a:gd name="T50" fmla="*/ 0 w 67"/>
                <a:gd name="T51" fmla="*/ 195 h 55"/>
                <a:gd name="T52" fmla="*/ 8 w 67"/>
                <a:gd name="T53" fmla="*/ 182 h 55"/>
                <a:gd name="T54" fmla="*/ 21 w 67"/>
                <a:gd name="T55" fmla="*/ 176 h 55"/>
                <a:gd name="T56" fmla="*/ 27 w 67"/>
                <a:gd name="T57" fmla="*/ 170 h 55"/>
                <a:gd name="T58" fmla="*/ 41 w 67"/>
                <a:gd name="T59" fmla="*/ 156 h 55"/>
                <a:gd name="T60" fmla="*/ 53 w 67"/>
                <a:gd name="T61" fmla="*/ 142 h 55"/>
                <a:gd name="T62" fmla="*/ 61 w 67"/>
                <a:gd name="T63" fmla="*/ 128 h 55"/>
                <a:gd name="T64" fmla="*/ 75 w 67"/>
                <a:gd name="T65" fmla="*/ 115 h 55"/>
                <a:gd name="T66" fmla="*/ 88 w 67"/>
                <a:gd name="T67" fmla="*/ 101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Services account for more than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Almost all economies have a </a:t>
            </a:r>
            <a:r>
              <a:rPr dirty="0" smtClean="0">
                <a:latin typeface="Helvetica"/>
                <a:cs typeface="Helvetica"/>
              </a:rPr>
              <a:t>substantial</a:t>
            </a:r>
            <a:r>
              <a:rPr lang="ar-SA" dirty="0">
                <a:latin typeface="Helvetica"/>
                <a:cs typeface="Helvetica"/>
              </a:rPr>
              <a:t> </a:t>
            </a:r>
            <a:r>
              <a:rPr lang="en-US" i="1" dirty="0" smtClean="0">
                <a:latin typeface="Helvetica"/>
                <a:cs typeface="Helvetica"/>
              </a:rPr>
              <a:t>(</a:t>
            </a:r>
            <a:r>
              <a:rPr lang="en-US" sz="1800" i="1" dirty="0" smtClean="0">
                <a:latin typeface="Helvetica"/>
                <a:cs typeface="Helvetica"/>
              </a:rPr>
              <a:t>worth</a:t>
            </a:r>
            <a:r>
              <a:rPr lang="en-US" i="1" dirty="0" smtClean="0">
                <a:latin typeface="Helvetica"/>
                <a:cs typeface="Helvetica"/>
              </a:rPr>
              <a:t>)</a:t>
            </a:r>
            <a:r>
              <a:rPr lang="ar-SA" dirty="0" smtClean="0">
                <a:latin typeface="Helvetica"/>
                <a:cs typeface="Helvetica"/>
              </a:rPr>
              <a:t>  </a:t>
            </a:r>
            <a:r>
              <a:rPr dirty="0" smtClean="0">
                <a:latin typeface="Helvetica"/>
                <a:cs typeface="Helvetica"/>
              </a:rPr>
              <a:t>service </a:t>
            </a:r>
            <a:r>
              <a:rPr dirty="0">
                <a:latin typeface="Helvetica"/>
                <a:cs typeface="Helvetica"/>
              </a:rPr>
              <a:t>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rPr dirty="0">
                <a:latin typeface="Helvetica"/>
                <a:cs typeface="Helvetica"/>
              </a:rPr>
              <a:t>Most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new employment </a:t>
            </a:r>
            <a:r>
              <a:rPr dirty="0">
                <a:latin typeface="Helvetica"/>
                <a:cs typeface="Helvetica"/>
              </a:rPr>
              <a:t>is provided by services 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Strongest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growth area </a:t>
            </a:r>
            <a:r>
              <a:rPr dirty="0">
                <a:latin typeface="Helvetica"/>
                <a:cs typeface="Helvetica"/>
              </a:rP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 dirty="0">
              <a:latin typeface="Helvetica"/>
              <a:cs typeface="Helvetica"/>
            </a:endParaRPr>
          </a:p>
          <a:p>
            <a:pPr marL="0" indent="0">
              <a:buNone/>
            </a:pPr>
            <a:endParaRPr dirty="0">
              <a:latin typeface="Helvetica"/>
              <a:ea typeface="Helvetica"/>
              <a:cs typeface="Helvetica"/>
            </a:endParaRPr>
          </a:p>
          <a:p>
            <a:endParaRPr lang="en-SG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Services Dominate the Global Economy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  <a:latin typeface="Helvetica"/>
                <a:ea typeface="Helvetica"/>
                <a:cs typeface="Helvetica"/>
              </a:rPr>
              <a:t>Contribution of Service Industries to GDP Globally</a:t>
            </a:r>
            <a:endParaRPr lang="en-SG">
              <a:solidFill>
                <a:srgbClr val="000066"/>
              </a:solidFill>
              <a:latin typeface="Helvetica"/>
              <a:ea typeface="Helvetica"/>
              <a:cs typeface="Helvetica"/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r:id="rId3" imgW="8004742" imgH="4499238" progId="Excel.Chart.8">
                  <p:embed/>
                </p:oleObj>
              </mc:Choice>
              <mc:Fallback>
                <p:oleObj r:id="rId3" imgW="8004742" imgH="4499238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133600"/>
                        <a:ext cx="80010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Services 64%</a:t>
            </a:r>
            <a:endParaRPr lang="en-SG" sz="2000">
              <a:solidFill>
                <a:srgbClr val="013C7D"/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Agriculture 4%</a:t>
            </a:r>
            <a:endParaRPr lang="en-SG" sz="2000">
              <a:solidFill>
                <a:srgbClr val="013C7D"/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2"/>
          <p:cNvGrpSpPr/>
          <p:nvPr/>
        </p:nvGrpSpPr>
        <p:grpSpPr>
          <a:xfrm>
            <a:off x="303212" y="1447800"/>
            <a:ext cx="9071631" cy="4876800"/>
            <a:chOff x="114298" y="1282700"/>
            <a:chExt cx="8849286" cy="5759878"/>
          </a:xfrm>
          <a:solidFill>
            <a:srgbClr val="FF6600"/>
          </a:solidFill>
        </p:grpSpPr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5020234" y="6142597"/>
              <a:ext cx="3943350" cy="3524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US" b="1" dirty="0"/>
                <a:t>Services as Percent of GDP</a:t>
              </a:r>
            </a:p>
          </p:txBody>
        </p:sp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114300" y="6593327"/>
              <a:ext cx="8797925" cy="90516"/>
              <a:chOff x="10" y="4052"/>
              <a:chExt cx="5542" cy="57"/>
            </a:xfrm>
            <a:grpFill/>
          </p:grpSpPr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0" y="4108"/>
                <a:ext cx="5542" cy="1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2" name="Line 46"/>
              <p:cNvSpPr>
                <a:spLocks noChangeShapeType="1"/>
              </p:cNvSpPr>
              <p:nvPr/>
            </p:nvSpPr>
            <p:spPr bwMode="auto">
              <a:xfrm>
                <a:off x="57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3" name="Line 47"/>
              <p:cNvSpPr>
                <a:spLocks noChangeShapeType="1"/>
              </p:cNvSpPr>
              <p:nvPr/>
            </p:nvSpPr>
            <p:spPr bwMode="auto">
              <a:xfrm>
                <a:off x="112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>
                <a:off x="1678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>
                <a:off x="223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6" name="Line 50"/>
              <p:cNvSpPr>
                <a:spLocks noChangeShapeType="1"/>
              </p:cNvSpPr>
              <p:nvPr/>
            </p:nvSpPr>
            <p:spPr bwMode="auto">
              <a:xfrm>
                <a:off x="2789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7" name="Line 51"/>
              <p:cNvSpPr>
                <a:spLocks noChangeShapeType="1"/>
              </p:cNvSpPr>
              <p:nvPr/>
            </p:nvSpPr>
            <p:spPr bwMode="auto">
              <a:xfrm>
                <a:off x="334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8" name="Line 52"/>
              <p:cNvSpPr>
                <a:spLocks noChangeShapeType="1"/>
              </p:cNvSpPr>
              <p:nvPr/>
            </p:nvSpPr>
            <p:spPr bwMode="auto">
              <a:xfrm>
                <a:off x="389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9" name="Line 53"/>
              <p:cNvSpPr>
                <a:spLocks noChangeShapeType="1"/>
              </p:cNvSpPr>
              <p:nvPr/>
            </p:nvSpPr>
            <p:spPr bwMode="auto">
              <a:xfrm>
                <a:off x="4449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60" name="Line 54"/>
              <p:cNvSpPr>
                <a:spLocks noChangeShapeType="1"/>
              </p:cNvSpPr>
              <p:nvPr/>
            </p:nvSpPr>
            <p:spPr bwMode="auto">
              <a:xfrm>
                <a:off x="500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</p:grpSp>
        <p:sp>
          <p:nvSpPr>
            <p:cNvPr id="21" name="Rectangle 69"/>
            <p:cNvSpPr>
              <a:spLocks noChangeArrowheads="1"/>
            </p:cNvSpPr>
            <p:nvPr/>
          </p:nvSpPr>
          <p:spPr bwMode="auto">
            <a:xfrm>
              <a:off x="114299" y="3532652"/>
              <a:ext cx="5723591" cy="3604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South Africa (65%), Brazil (66%), Poland (66%)</a:t>
              </a:r>
            </a:p>
          </p:txBody>
        </p:sp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126998" y="2632671"/>
              <a:ext cx="6231218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Japan (72%), Taiwan (71%), Australia (71%), Italy (71%)</a:t>
              </a:r>
            </a:p>
          </p:txBody>
        </p:sp>
        <p:sp>
          <p:nvSpPr>
            <p:cNvPr id="25" name="Rectangle 80"/>
            <p:cNvSpPr>
              <a:spLocks noChangeArrowheads="1"/>
            </p:cNvSpPr>
            <p:nvPr/>
          </p:nvSpPr>
          <p:spPr bwMode="auto">
            <a:xfrm>
              <a:off x="114298" y="5962601"/>
              <a:ext cx="3121958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Saudi Arabia (35%)</a:t>
              </a: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114298" y="5465474"/>
              <a:ext cx="3567952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Indonesia (41%), China (40%)</a:t>
              </a:r>
            </a:p>
          </p:txBody>
        </p:sp>
        <p:sp>
          <p:nvSpPr>
            <p:cNvPr id="29" name="Rectangle 85"/>
            <p:cNvSpPr>
              <a:spLocks noChangeArrowheads="1"/>
            </p:cNvSpPr>
            <p:nvPr/>
          </p:nvSpPr>
          <p:spPr bwMode="auto">
            <a:xfrm>
              <a:off x="114300" y="4972622"/>
              <a:ext cx="4013945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Malaysia (46%), Chile (45%)</a:t>
              </a:r>
            </a:p>
          </p:txBody>
        </p:sp>
        <p:sp>
          <p:nvSpPr>
            <p:cNvPr id="31" name="Rectangle 87"/>
            <p:cNvSpPr>
              <a:spLocks noChangeArrowheads="1"/>
            </p:cNvSpPr>
            <p:nvPr/>
          </p:nvSpPr>
          <p:spPr bwMode="auto">
            <a:xfrm>
              <a:off x="114298" y="4475495"/>
              <a:ext cx="4831603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Argentina (57%), Russia (55%)</a:t>
              </a:r>
            </a:p>
          </p:txBody>
        </p:sp>
        <p:sp>
          <p:nvSpPr>
            <p:cNvPr id="33" name="Rectangle 92"/>
            <p:cNvSpPr>
              <a:spLocks noChangeArrowheads="1"/>
            </p:cNvSpPr>
            <p:nvPr/>
          </p:nvSpPr>
          <p:spPr bwMode="auto">
            <a:xfrm>
              <a:off x="126999" y="2182681"/>
              <a:ext cx="6921721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USA (79%), Fiji (78%), Barbados (78%), France (77%), U.K. (76%)</a:t>
              </a:r>
            </a:p>
          </p:txBody>
        </p:sp>
        <p:sp>
          <p:nvSpPr>
            <p:cNvPr id="35" name="Rectangle 98"/>
            <p:cNvSpPr>
              <a:spLocks noChangeArrowheads="1"/>
            </p:cNvSpPr>
            <p:nvPr/>
          </p:nvSpPr>
          <p:spPr bwMode="auto">
            <a:xfrm>
              <a:off x="126999" y="1282700"/>
              <a:ext cx="8473888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Jersey (97%), Cayman Islands (95%), Hong Kong (92%)</a:t>
              </a:r>
            </a:p>
          </p:txBody>
        </p:sp>
        <p:sp>
          <p:nvSpPr>
            <p:cNvPr id="37" name="Rectangle 96"/>
            <p:cNvSpPr>
              <a:spLocks noChangeArrowheads="1"/>
            </p:cNvSpPr>
            <p:nvPr/>
          </p:nvSpPr>
          <p:spPr bwMode="auto">
            <a:xfrm>
              <a:off x="126999" y="1732690"/>
              <a:ext cx="7656232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Bahamas (90%), Bermuda ( 89%), Luxembourg (86%)</a:t>
              </a:r>
            </a:p>
          </p:txBody>
        </p:sp>
        <p:sp>
          <p:nvSpPr>
            <p:cNvPr id="39" name="Rectangle 72"/>
            <p:cNvSpPr>
              <a:spLocks noChangeArrowheads="1"/>
            </p:cNvSpPr>
            <p:nvPr/>
          </p:nvSpPr>
          <p:spPr bwMode="auto">
            <a:xfrm>
              <a:off x="114299" y="3082662"/>
              <a:ext cx="5872256" cy="3604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Canada (70%), Germany (69%), Israel (67%) </a:t>
              </a:r>
            </a:p>
          </p:txBody>
        </p:sp>
        <p:sp>
          <p:nvSpPr>
            <p:cNvPr id="40" name="Rectangle 68"/>
            <p:cNvSpPr>
              <a:spLocks noChangeArrowheads="1"/>
            </p:cNvSpPr>
            <p:nvPr/>
          </p:nvSpPr>
          <p:spPr bwMode="auto">
            <a:xfrm>
              <a:off x="114298" y="3982643"/>
              <a:ext cx="5426262" cy="4071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Turkey (63%), Mexico (62%) </a:t>
              </a:r>
            </a:p>
          </p:txBody>
        </p:sp>
        <p:sp>
          <p:nvSpPr>
            <p:cNvPr id="41" name="Text Box 122"/>
            <p:cNvSpPr txBox="1">
              <a:spLocks noChangeArrowheads="1"/>
            </p:cNvSpPr>
            <p:nvPr/>
          </p:nvSpPr>
          <p:spPr bwMode="auto">
            <a:xfrm>
              <a:off x="2611809" y="6610050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30</a:t>
              </a:r>
            </a:p>
          </p:txBody>
        </p:sp>
        <p:sp>
          <p:nvSpPr>
            <p:cNvPr id="42" name="Text Box 123"/>
            <p:cNvSpPr txBox="1">
              <a:spLocks noChangeArrowheads="1"/>
            </p:cNvSpPr>
            <p:nvPr/>
          </p:nvSpPr>
          <p:spPr bwMode="auto">
            <a:xfrm>
              <a:off x="3483345" y="6610050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40</a:t>
              </a:r>
            </a:p>
          </p:txBody>
        </p:sp>
        <p:sp>
          <p:nvSpPr>
            <p:cNvPr id="43" name="Text Box 124"/>
            <p:cNvSpPr txBox="1">
              <a:spLocks noChangeArrowheads="1"/>
            </p:cNvSpPr>
            <p:nvPr/>
          </p:nvSpPr>
          <p:spPr bwMode="auto">
            <a:xfrm>
              <a:off x="4383458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50</a:t>
              </a:r>
            </a:p>
          </p:txBody>
        </p:sp>
        <p:sp>
          <p:nvSpPr>
            <p:cNvPr id="44" name="Text Box 125"/>
            <p:cNvSpPr txBox="1">
              <a:spLocks noChangeArrowheads="1"/>
            </p:cNvSpPr>
            <p:nvPr/>
          </p:nvSpPr>
          <p:spPr bwMode="auto">
            <a:xfrm>
              <a:off x="5254997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60</a:t>
              </a:r>
            </a:p>
          </p:txBody>
        </p:sp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6081986" y="6630115"/>
              <a:ext cx="432129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b="1" dirty="0"/>
                <a:t> </a:t>
              </a:r>
              <a:r>
                <a:rPr lang="en-US" sz="1400" b="1" dirty="0"/>
                <a:t>70 </a:t>
              </a:r>
            </a:p>
          </p:txBody>
        </p:sp>
        <p:sp>
          <p:nvSpPr>
            <p:cNvPr id="46" name="Text Box 127"/>
            <p:cNvSpPr txBox="1">
              <a:spLocks noChangeArrowheads="1"/>
            </p:cNvSpPr>
            <p:nvPr/>
          </p:nvSpPr>
          <p:spPr bwMode="auto">
            <a:xfrm>
              <a:off x="7027208" y="6630115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80</a:t>
              </a:r>
            </a:p>
          </p:txBody>
        </p:sp>
        <p:sp>
          <p:nvSpPr>
            <p:cNvPr id="47" name="Text Box 128"/>
            <p:cNvSpPr txBox="1">
              <a:spLocks noChangeArrowheads="1"/>
            </p:cNvSpPr>
            <p:nvPr/>
          </p:nvSpPr>
          <p:spPr bwMode="auto">
            <a:xfrm>
              <a:off x="7868728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90</a:t>
              </a:r>
            </a:p>
          </p:txBody>
        </p:sp>
        <p:sp>
          <p:nvSpPr>
            <p:cNvPr id="48" name="Text Box 129"/>
            <p:cNvSpPr txBox="1">
              <a:spLocks noChangeArrowheads="1"/>
            </p:cNvSpPr>
            <p:nvPr/>
          </p:nvSpPr>
          <p:spPr bwMode="auto">
            <a:xfrm>
              <a:off x="1727571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20</a:t>
              </a:r>
            </a:p>
          </p:txBody>
        </p:sp>
        <p:sp>
          <p:nvSpPr>
            <p:cNvPr id="49" name="Text Box 130"/>
            <p:cNvSpPr txBox="1">
              <a:spLocks noChangeArrowheads="1"/>
            </p:cNvSpPr>
            <p:nvPr/>
          </p:nvSpPr>
          <p:spPr bwMode="auto">
            <a:xfrm>
              <a:off x="857622" y="6624337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10</a:t>
              </a: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 flipH="1">
              <a:off x="114298" y="1282700"/>
              <a:ext cx="12700" cy="539989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Estimated Size of Service Sector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in Selected Countries</a:t>
            </a:r>
            <a:endParaRPr b="0">
              <a:latin typeface="Helvetica"/>
              <a:ea typeface="Helvetica"/>
              <a:cs typeface="Helvetica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4613" y="6319838"/>
            <a:ext cx="9601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rPr dirty="0">
                <a:latin typeface="Helvetica"/>
                <a:ea typeface="Helvetica"/>
                <a:cs typeface="Helvetica"/>
              </a:rP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rPr dirty="0">
                <a:latin typeface="Helvetica"/>
                <a:cs typeface="Helvetica"/>
              </a:rPr>
              <a:t>Fastest growth expected in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knowledge-based </a:t>
            </a:r>
            <a:r>
              <a:rPr dirty="0">
                <a:latin typeface="Helvetica"/>
                <a:cs typeface="Helvetica"/>
              </a:rP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rPr dirty="0">
                <a:latin typeface="Helvetica"/>
                <a:cs typeface="Helvetica"/>
              </a:rPr>
              <a:t>Significant training and educational qualifications required,                           but employees will be </a:t>
            </a:r>
            <a:r>
              <a:rPr dirty="0">
                <a:solidFill>
                  <a:srgbClr val="FF6600"/>
                </a:solidFill>
                <a:latin typeface="Helvetica"/>
                <a:cs typeface="Helvetica"/>
              </a:rPr>
              <a:t>more highly compensated</a:t>
            </a:r>
          </a:p>
          <a:p>
            <a:pPr marL="492125" lvl="1" indent="0">
              <a:spcBef>
                <a:spcPts val="1800"/>
              </a:spcBef>
              <a:buNone/>
            </a:pPr>
            <a:endParaRPr dirty="0">
              <a:solidFill>
                <a:srgbClr val="FF660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Powerful forces are 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transforming</a:t>
            </a:r>
            <a:r>
              <a:rPr dirty="0">
                <a:latin typeface="Helvetica"/>
                <a:ea typeface="Helvetica"/>
                <a:cs typeface="Helvetica"/>
              </a:rPr>
              <a:t> service markets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Government policies, social changes, business trends,          advances in IT, internationalization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Forces that reshape: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Demand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Supply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The competitive </a:t>
            </a:r>
            <a:r>
              <a:rPr dirty="0" smtClean="0">
                <a:latin typeface="Helvetica"/>
                <a:cs typeface="Helvetica"/>
              </a:rPr>
              <a:t>landscape (site)</a:t>
            </a:r>
            <a:endParaRPr dirty="0">
              <a:latin typeface="Helvetica"/>
              <a:cs typeface="Helvetica"/>
            </a:endParaRP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Customers</a:t>
            </a:r>
            <a:r>
              <a:rPr dirty="0">
                <a:latin typeface="Arial" charset="0"/>
                <a:cs typeface="Helvetica"/>
              </a:rPr>
              <a:t>’</a:t>
            </a:r>
            <a:r>
              <a:rPr dirty="0">
                <a:latin typeface="Helvetica"/>
                <a:cs typeface="Helvetica"/>
              </a:rPr>
              <a:t> choices, power, and decision making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Transformation of the </a:t>
            </a:r>
            <a:br>
              <a:rPr dirty="0">
                <a:latin typeface="Helvetica"/>
                <a:ea typeface="Helvetica"/>
                <a:cs typeface="Helvetica"/>
              </a:rPr>
            </a:br>
            <a:r>
              <a:rPr dirty="0">
                <a:latin typeface="Helvetica"/>
                <a:ea typeface="Helvetica"/>
                <a:cs typeface="Helvetica"/>
              </a:rP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61913" y="1406531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533400"/>
              <a:chOff x="608" y="2512"/>
              <a:chExt cx="4640" cy="336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7" y="2526"/>
                <a:ext cx="4545" cy="3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</a:t>
                </a:r>
                <a:r>
                  <a:rPr lang="en-US" sz="1600" dirty="0" smtClean="0">
                    <a:latin typeface="Helvetica" pitchFamily="34" charset="0"/>
                    <a:cs typeface="Helvetica" pitchFamily="34" charset="0"/>
                  </a:rPr>
                  <a:t>stimulated(move) </a:t>
                </a: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 smtClean="0">
                    <a:latin typeface="Helvetica" pitchFamily="34" charset="0"/>
                    <a:cs typeface="Helvetica" pitchFamily="34" charset="0"/>
                  </a:rPr>
                  <a:t>Viable (feasible) </a:t>
                </a: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/>
                    <a:ea typeface="Helvetica"/>
                    <a:cs typeface="Helvetica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/>
                    <a:ea typeface="Helvetica"/>
                    <a:cs typeface="Helvetica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/>
                    <a:ea typeface="Helvetica"/>
                    <a:cs typeface="Helvetica"/>
                  </a:rPr>
                  <a:t>More </a:t>
                </a:r>
                <a:r>
                  <a:rPr lang="en-US" sz="1600" dirty="0" smtClean="0">
                    <a:latin typeface="Helvetica"/>
                    <a:ea typeface="Helvetica"/>
                    <a:cs typeface="Helvetica"/>
                  </a:rPr>
                  <a:t>intense(strong) </a:t>
                </a:r>
                <a:r>
                  <a:rPr lang="en-US" sz="1600" dirty="0">
                    <a:latin typeface="Helvetica"/>
                    <a:ea typeface="Helvetica"/>
                    <a:cs typeface="Helvetica"/>
                  </a:rPr>
                  <a:t>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419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 dirty="0">
                <a:latin typeface="Helvetica"/>
                <a:ea typeface="Helvetica"/>
                <a:cs typeface="Helvetica"/>
              </a:rPr>
              <a:t>Success </a:t>
            </a:r>
            <a:r>
              <a:rPr lang="en-US" sz="1600" dirty="0" smtClean="0">
                <a:latin typeface="Helvetica"/>
                <a:ea typeface="Helvetica"/>
                <a:cs typeface="Helvetica"/>
              </a:rPr>
              <a:t>hinges (axes) </a:t>
            </a:r>
            <a:r>
              <a:rPr lang="en-US" sz="1600" dirty="0">
                <a:latin typeface="Helvetica"/>
                <a:ea typeface="Helvetica"/>
                <a:cs typeface="Helvetica"/>
              </a:rPr>
              <a:t>on</a:t>
            </a:r>
            <a:r>
              <a:rPr lang="en-US" sz="1400" dirty="0">
                <a:latin typeface="Helvetica"/>
                <a:ea typeface="Helvetica"/>
                <a:cs typeface="Helvetica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/>
                <a:ea typeface="Helvetica"/>
                <a:cs typeface="Helvetica"/>
                <a:sym typeface="Wingdings" pitchFamily="2" charset="2"/>
              </a:rPr>
              <a:t> </a:t>
            </a:r>
            <a:r>
              <a:rPr lang="en-US" sz="1600" b="1">
                <a:latin typeface="Helvetica"/>
                <a:ea typeface="Helvetica"/>
                <a:cs typeface="Helvetica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1472221903</TotalTime>
  <Pages>94</Pages>
  <Words>1274</Words>
  <Application>Microsoft Office PowerPoint</Application>
  <PresentationFormat>Custom</PresentationFormat>
  <Paragraphs>285</Paragraphs>
  <Slides>31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</vt:lpstr>
      <vt:lpstr>Microsoft Excel Chart</vt:lpstr>
      <vt:lpstr>Services Marketing 7e, Global Edition</vt:lpstr>
      <vt:lpstr>Overview of Chapter 1</vt:lpstr>
      <vt:lpstr>PowerPoint Presentation</vt:lpstr>
      <vt:lpstr>Why Study Services?</vt:lpstr>
      <vt:lpstr>Services Dominate the Global Economy</vt:lpstr>
      <vt:lpstr>Estimated Size of Service Sector in Selected Countries</vt:lpstr>
      <vt:lpstr>Why Study Services?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PowerPoint Presentation</vt:lpstr>
      <vt:lpstr>What Are Services? </vt:lpstr>
      <vt:lpstr>What Are Services? </vt:lpstr>
      <vt:lpstr>Definition of Services</vt:lpstr>
      <vt:lpstr>Value Creation is Dominated by Intangible Elements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Information Processing</vt:lpstr>
      <vt:lpstr>PowerPoint Presentation</vt:lpstr>
      <vt:lpstr>Services Require  An Extended Marketing Mix</vt:lpstr>
      <vt:lpstr>The 7Ps of Services Marketing</vt:lpstr>
      <vt:lpstr>PowerPoint Presentation</vt:lpstr>
      <vt:lpstr>Marketing to be Integrated with Other Management Functions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User</cp:lastModifiedBy>
  <cp:revision>678</cp:revision>
  <cp:lastPrinted>2002-07-07T10:21:06Z</cp:lastPrinted>
  <dcterms:created xsi:type="dcterms:W3CDTF">2010-03-18T15:00:43Z</dcterms:created>
  <dcterms:modified xsi:type="dcterms:W3CDTF">2015-02-04T20:04:10Z</dcterms:modified>
</cp:coreProperties>
</file>