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4" r:id="rId2"/>
    <p:sldId id="325" r:id="rId3"/>
    <p:sldId id="326" r:id="rId4"/>
    <p:sldId id="327" r:id="rId5"/>
    <p:sldId id="373" r:id="rId6"/>
    <p:sldId id="384" r:id="rId7"/>
    <p:sldId id="332" r:id="rId8"/>
    <p:sldId id="333" r:id="rId9"/>
    <p:sldId id="335" r:id="rId10"/>
    <p:sldId id="336" r:id="rId11"/>
    <p:sldId id="385" r:id="rId12"/>
    <p:sldId id="386" r:id="rId13"/>
    <p:sldId id="387" r:id="rId14"/>
    <p:sldId id="388" r:id="rId15"/>
    <p:sldId id="389" r:id="rId16"/>
    <p:sldId id="342" r:id="rId17"/>
    <p:sldId id="343" r:id="rId18"/>
    <p:sldId id="396" r:id="rId19"/>
    <p:sldId id="345" r:id="rId20"/>
    <p:sldId id="346" r:id="rId21"/>
    <p:sldId id="376" r:id="rId22"/>
    <p:sldId id="377" r:id="rId23"/>
    <p:sldId id="402" r:id="rId24"/>
    <p:sldId id="403" r:id="rId25"/>
    <p:sldId id="404" r:id="rId26"/>
    <p:sldId id="353" r:id="rId27"/>
    <p:sldId id="354" r:id="rId28"/>
    <p:sldId id="355" r:id="rId29"/>
    <p:sldId id="391" r:id="rId30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66"/>
    <a:srgbClr val="013C7D"/>
    <a:srgbClr val="4F79FF"/>
    <a:srgbClr val="FF6600"/>
    <a:srgbClr val="0152AB"/>
    <a:srgbClr val="014EAB"/>
    <a:srgbClr val="DE1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5878" autoAdjust="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5"/>
            <c:bubble3D val="0"/>
            <c:spPr>
              <a:solidFill>
                <a:srgbClr val="9900FF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9966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33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B6725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Sheet1!$A$1:$A$11</c:f>
              <c:strCache>
                <c:ptCount val="11"/>
                <c:pt idx="0">
                  <c:v>Agriculture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</c:strCache>
            </c:strRef>
          </c:cat>
          <c:val>
            <c:numRef>
              <c:f>Sheet1!$B$1:$B$11</c:f>
              <c:numCache>
                <c:formatCode>0%</c:formatCode>
                <c:ptCount val="11"/>
                <c:pt idx="0">
                  <c:v>3.0000000000000131E-2</c:v>
                </c:pt>
                <c:pt idx="1">
                  <c:v>4.0000000000000112E-2</c:v>
                </c:pt>
                <c:pt idx="2">
                  <c:v>0.12000000000000002</c:v>
                </c:pt>
                <c:pt idx="3">
                  <c:v>0.13</c:v>
                </c:pt>
                <c:pt idx="4">
                  <c:v>6.000000000000013E-2</c:v>
                </c:pt>
                <c:pt idx="5">
                  <c:v>8.0000000000000224E-2</c:v>
                </c:pt>
                <c:pt idx="6">
                  <c:v>0.14000000000000001</c:v>
                </c:pt>
                <c:pt idx="7">
                  <c:v>0.12000000000000002</c:v>
                </c:pt>
                <c:pt idx="8">
                  <c:v>9.0000000000000066E-2</c:v>
                </c:pt>
                <c:pt idx="9">
                  <c:v>8.0000000000000224E-2</c:v>
                </c:pt>
                <c:pt idx="10">
                  <c:v>0.12000000000000002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15F2A-20B9-AF4A-B31A-ED39E766B16D}" type="doc">
      <dgm:prSet loTypeId="urn:microsoft.com/office/officeart/2005/8/layout/default#1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3189E8B-B114-7043-A09F-603B96B4D94E}">
      <dgm:prSet custT="1"/>
      <dgm:spPr/>
      <dgm:t>
        <a:bodyPr/>
        <a:lstStyle/>
        <a:p>
          <a:pPr rtl="0"/>
          <a:r>
            <a:rPr lang="en-US" sz="2400" b="0" dirty="0" smtClean="0">
              <a:latin typeface="Helvetica"/>
              <a:cs typeface="Helvetica"/>
            </a:rPr>
            <a:t>Rented goods services</a:t>
          </a:r>
          <a:endParaRPr lang="en-US" sz="2400" b="1" dirty="0">
            <a:latin typeface="Helvetica"/>
            <a:cs typeface="Helvetica"/>
          </a:endParaRPr>
        </a:p>
      </dgm:t>
    </dgm:pt>
    <dgm:pt modelId="{EF24F7A8-2318-3F4D-A252-FB1E54C0FA8F}" type="parTrans" cxnId="{9CF75F45-5F15-B348-B93C-ACE26B742D40}">
      <dgm:prSet/>
      <dgm:spPr/>
      <dgm:t>
        <a:bodyPr/>
        <a:lstStyle/>
        <a:p>
          <a:endParaRPr lang="en-US"/>
        </a:p>
      </dgm:t>
    </dgm:pt>
    <dgm:pt modelId="{DDD22E47-86DE-4848-9680-EDCA0229827D}" type="sibTrans" cxnId="{9CF75F45-5F15-B348-B93C-ACE26B742D40}">
      <dgm:prSet/>
      <dgm:spPr/>
      <dgm:t>
        <a:bodyPr/>
        <a:lstStyle/>
        <a:p>
          <a:endParaRPr lang="en-US"/>
        </a:p>
      </dgm:t>
    </dgm:pt>
    <dgm:pt modelId="{D81F1F61-9276-B84D-90F2-D07AB4DCC6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Defined space and place rentals</a:t>
          </a:r>
        </a:p>
      </dgm:t>
    </dgm:pt>
    <dgm:pt modelId="{A755C377-558E-B147-BC32-38768F30B573}" type="parTrans" cxnId="{1A8C585D-511A-7646-BE8F-630886C7FA09}">
      <dgm:prSet/>
      <dgm:spPr/>
      <dgm:t>
        <a:bodyPr/>
        <a:lstStyle/>
        <a:p>
          <a:endParaRPr lang="en-US"/>
        </a:p>
      </dgm:t>
    </dgm:pt>
    <dgm:pt modelId="{072A2CCC-FE2A-2B4C-95DE-EC56842DB39E}" type="sibTrans" cxnId="{1A8C585D-511A-7646-BE8F-630886C7FA09}">
      <dgm:prSet/>
      <dgm:spPr/>
      <dgm:t>
        <a:bodyPr/>
        <a:lstStyle/>
        <a:p>
          <a:endParaRPr lang="en-US"/>
        </a:p>
      </dgm:t>
    </dgm:pt>
    <dgm:pt modelId="{BB714A03-B095-6845-A2F4-BE569CB55DAB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Labor and expertise rentals</a:t>
          </a:r>
        </a:p>
      </dgm:t>
    </dgm:pt>
    <dgm:pt modelId="{F5E7C3F6-CC5D-4842-B0FF-9782A347F774}" type="parTrans" cxnId="{2D5C8C40-0E3D-6042-9656-68A682F39442}">
      <dgm:prSet/>
      <dgm:spPr/>
      <dgm:t>
        <a:bodyPr/>
        <a:lstStyle/>
        <a:p>
          <a:endParaRPr lang="en-US"/>
        </a:p>
      </dgm:t>
    </dgm:pt>
    <dgm:pt modelId="{251B18DC-629A-BA41-9C97-3F079F7C21E8}" type="sibTrans" cxnId="{2D5C8C40-0E3D-6042-9656-68A682F39442}">
      <dgm:prSet/>
      <dgm:spPr/>
      <dgm:t>
        <a:bodyPr/>
        <a:lstStyle/>
        <a:p>
          <a:endParaRPr lang="en-US"/>
        </a:p>
      </dgm:t>
    </dgm:pt>
    <dgm:pt modelId="{8872818C-BA24-2647-B897-4A059F1805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shared physical environments</a:t>
          </a:r>
        </a:p>
      </dgm:t>
    </dgm:pt>
    <dgm:pt modelId="{927FE0A3-03CC-DC40-8DBE-F8F5D7B99B55}" type="parTrans" cxnId="{05B347FF-2D05-DC48-B7BA-A902103DA479}">
      <dgm:prSet/>
      <dgm:spPr/>
      <dgm:t>
        <a:bodyPr/>
        <a:lstStyle/>
        <a:p>
          <a:endParaRPr lang="en-US"/>
        </a:p>
      </dgm:t>
    </dgm:pt>
    <dgm:pt modelId="{666ADCBA-C113-2A4F-8FFC-BF7A6AAE49DB}" type="sibTrans" cxnId="{05B347FF-2D05-DC48-B7BA-A902103DA479}">
      <dgm:prSet/>
      <dgm:spPr/>
      <dgm:t>
        <a:bodyPr/>
        <a:lstStyle/>
        <a:p>
          <a:endParaRPr lang="en-US"/>
        </a:p>
      </dgm:t>
    </dgm:pt>
    <dgm:pt modelId="{841245BC-0E98-9D4E-8F71-87B25935AFBC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and usage of systems and networks </a:t>
          </a:r>
        </a:p>
      </dgm:t>
    </dgm:pt>
    <dgm:pt modelId="{6161220F-5945-1943-B73C-67DBA1E00625}" type="parTrans" cxnId="{1DEBFFBE-DFDE-DD40-B09C-B024C43FC1D0}">
      <dgm:prSet/>
      <dgm:spPr/>
      <dgm:t>
        <a:bodyPr/>
        <a:lstStyle/>
        <a:p>
          <a:endParaRPr lang="en-US"/>
        </a:p>
      </dgm:t>
    </dgm:pt>
    <dgm:pt modelId="{2D6E1C49-00D9-4A4A-9755-BAAAAC28835B}" type="sibTrans" cxnId="{1DEBFFBE-DFDE-DD40-B09C-B024C43FC1D0}">
      <dgm:prSet/>
      <dgm:spPr/>
      <dgm:t>
        <a:bodyPr/>
        <a:lstStyle/>
        <a:p>
          <a:endParaRPr lang="en-US"/>
        </a:p>
      </dgm:t>
    </dgm:pt>
    <dgm:pt modelId="{87023BF4-3E50-3341-AA39-4DD116774DC6}" type="pres">
      <dgm:prSet presAssocID="{A5F15F2A-20B9-AF4A-B31A-ED39E766B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97EA9-28D5-3044-9C6B-36869F7D4804}" type="pres">
      <dgm:prSet presAssocID="{E3189E8B-B114-7043-A09F-603B96B4D94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DF82E-309B-3244-B91D-F14629EDDBEE}" type="pres">
      <dgm:prSet presAssocID="{DDD22E47-86DE-4848-9680-EDCA0229827D}" presName="sibTrans" presStyleCnt="0"/>
      <dgm:spPr/>
      <dgm:t>
        <a:bodyPr/>
        <a:lstStyle/>
        <a:p>
          <a:endParaRPr lang="en-US"/>
        </a:p>
      </dgm:t>
    </dgm:pt>
    <dgm:pt modelId="{F8DDD330-BE8B-5246-B63A-106EDC1B2173}" type="pres">
      <dgm:prSet presAssocID="{D81F1F61-9276-B84D-90F2-D07AB4DCC6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192FC-61C3-7643-B827-1F67394F4680}" type="pres">
      <dgm:prSet presAssocID="{072A2CCC-FE2A-2B4C-95DE-EC56842DB39E}" presName="sibTrans" presStyleCnt="0"/>
      <dgm:spPr/>
      <dgm:t>
        <a:bodyPr/>
        <a:lstStyle/>
        <a:p>
          <a:endParaRPr lang="en-US"/>
        </a:p>
      </dgm:t>
    </dgm:pt>
    <dgm:pt modelId="{F3330165-ABD2-E446-A7CB-D22AF7B1057A}" type="pres">
      <dgm:prSet presAssocID="{BB714A03-B095-6845-A2F4-BE569CB55D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B8B14-3BE3-9841-84C8-F1B238F16D7D}" type="pres">
      <dgm:prSet presAssocID="{251B18DC-629A-BA41-9C97-3F079F7C21E8}" presName="sibTrans" presStyleCnt="0"/>
      <dgm:spPr/>
      <dgm:t>
        <a:bodyPr/>
        <a:lstStyle/>
        <a:p>
          <a:endParaRPr lang="en-US"/>
        </a:p>
      </dgm:t>
    </dgm:pt>
    <dgm:pt modelId="{1BD62040-34C1-4249-AF86-067AE9F7A922}" type="pres">
      <dgm:prSet presAssocID="{8872818C-BA24-2647-B897-4A059F1805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9568B-D352-954E-86CE-CEB093326240}" type="pres">
      <dgm:prSet presAssocID="{666ADCBA-C113-2A4F-8FFC-BF7A6AAE49DB}" presName="sibTrans" presStyleCnt="0"/>
      <dgm:spPr/>
      <dgm:t>
        <a:bodyPr/>
        <a:lstStyle/>
        <a:p>
          <a:endParaRPr lang="en-US"/>
        </a:p>
      </dgm:t>
    </dgm:pt>
    <dgm:pt modelId="{4D57051D-6CA6-D640-B968-EF53860796E1}" type="pres">
      <dgm:prSet presAssocID="{841245BC-0E98-9D4E-8F71-87B25935AFB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EBFFBE-DFDE-DD40-B09C-B024C43FC1D0}" srcId="{A5F15F2A-20B9-AF4A-B31A-ED39E766B16D}" destId="{841245BC-0E98-9D4E-8F71-87B25935AFBC}" srcOrd="4" destOrd="0" parTransId="{6161220F-5945-1943-B73C-67DBA1E00625}" sibTransId="{2D6E1C49-00D9-4A4A-9755-BAAAAC28835B}"/>
    <dgm:cxn modelId="{16385BB2-FE0A-A84F-84A7-433540607CB8}" type="presOf" srcId="{E3189E8B-B114-7043-A09F-603B96B4D94E}" destId="{E9197EA9-28D5-3044-9C6B-36869F7D4804}" srcOrd="0" destOrd="0" presId="urn:microsoft.com/office/officeart/2005/8/layout/default#1"/>
    <dgm:cxn modelId="{749B828E-09DE-064A-A9C5-E440643CF273}" type="presOf" srcId="{D81F1F61-9276-B84D-90F2-D07AB4DCC6D6}" destId="{F8DDD330-BE8B-5246-B63A-106EDC1B2173}" srcOrd="0" destOrd="0" presId="urn:microsoft.com/office/officeart/2005/8/layout/default#1"/>
    <dgm:cxn modelId="{9CF75F45-5F15-B348-B93C-ACE26B742D40}" srcId="{A5F15F2A-20B9-AF4A-B31A-ED39E766B16D}" destId="{E3189E8B-B114-7043-A09F-603B96B4D94E}" srcOrd="0" destOrd="0" parTransId="{EF24F7A8-2318-3F4D-A252-FB1E54C0FA8F}" sibTransId="{DDD22E47-86DE-4848-9680-EDCA0229827D}"/>
    <dgm:cxn modelId="{2D5C8C40-0E3D-6042-9656-68A682F39442}" srcId="{A5F15F2A-20B9-AF4A-B31A-ED39E766B16D}" destId="{BB714A03-B095-6845-A2F4-BE569CB55DAB}" srcOrd="2" destOrd="0" parTransId="{F5E7C3F6-CC5D-4842-B0FF-9782A347F774}" sibTransId="{251B18DC-629A-BA41-9C97-3F079F7C21E8}"/>
    <dgm:cxn modelId="{1A8C585D-511A-7646-BE8F-630886C7FA09}" srcId="{A5F15F2A-20B9-AF4A-B31A-ED39E766B16D}" destId="{D81F1F61-9276-B84D-90F2-D07AB4DCC6D6}" srcOrd="1" destOrd="0" parTransId="{A755C377-558E-B147-BC32-38768F30B573}" sibTransId="{072A2CCC-FE2A-2B4C-95DE-EC56842DB39E}"/>
    <dgm:cxn modelId="{B25B2219-E718-5942-914A-D78B078F4C15}" type="presOf" srcId="{8872818C-BA24-2647-B897-4A059F1805D6}" destId="{1BD62040-34C1-4249-AF86-067AE9F7A922}" srcOrd="0" destOrd="0" presId="urn:microsoft.com/office/officeart/2005/8/layout/default#1"/>
    <dgm:cxn modelId="{05B347FF-2D05-DC48-B7BA-A902103DA479}" srcId="{A5F15F2A-20B9-AF4A-B31A-ED39E766B16D}" destId="{8872818C-BA24-2647-B897-4A059F1805D6}" srcOrd="3" destOrd="0" parTransId="{927FE0A3-03CC-DC40-8DBE-F8F5D7B99B55}" sibTransId="{666ADCBA-C113-2A4F-8FFC-BF7A6AAE49DB}"/>
    <dgm:cxn modelId="{3B22F64C-8BF2-4A47-AC3E-27C0C5783C1A}" type="presOf" srcId="{841245BC-0E98-9D4E-8F71-87B25935AFBC}" destId="{4D57051D-6CA6-D640-B968-EF53860796E1}" srcOrd="0" destOrd="0" presId="urn:microsoft.com/office/officeart/2005/8/layout/default#1"/>
    <dgm:cxn modelId="{4565FCCF-D583-D944-B397-6CCD97FB3783}" type="presOf" srcId="{A5F15F2A-20B9-AF4A-B31A-ED39E766B16D}" destId="{87023BF4-3E50-3341-AA39-4DD116774DC6}" srcOrd="0" destOrd="0" presId="urn:microsoft.com/office/officeart/2005/8/layout/default#1"/>
    <dgm:cxn modelId="{36FDF902-425A-694A-8BA7-5999B794C50D}" type="presOf" srcId="{BB714A03-B095-6845-A2F4-BE569CB55DAB}" destId="{F3330165-ABD2-E446-A7CB-D22AF7B1057A}" srcOrd="0" destOrd="0" presId="urn:microsoft.com/office/officeart/2005/8/layout/default#1"/>
    <dgm:cxn modelId="{9D003BE0-A200-AA40-BC0B-7774B9011E1B}" type="presParOf" srcId="{87023BF4-3E50-3341-AA39-4DD116774DC6}" destId="{E9197EA9-28D5-3044-9C6B-36869F7D4804}" srcOrd="0" destOrd="0" presId="urn:microsoft.com/office/officeart/2005/8/layout/default#1"/>
    <dgm:cxn modelId="{0FBC46C3-72DA-9442-AE6D-C87A7E98860E}" type="presParOf" srcId="{87023BF4-3E50-3341-AA39-4DD116774DC6}" destId="{404DF82E-309B-3244-B91D-F14629EDDBEE}" srcOrd="1" destOrd="0" presId="urn:microsoft.com/office/officeart/2005/8/layout/default#1"/>
    <dgm:cxn modelId="{6072E5C9-E7D0-F94D-82B1-DEB8BC8FCAC2}" type="presParOf" srcId="{87023BF4-3E50-3341-AA39-4DD116774DC6}" destId="{F8DDD330-BE8B-5246-B63A-106EDC1B2173}" srcOrd="2" destOrd="0" presId="urn:microsoft.com/office/officeart/2005/8/layout/default#1"/>
    <dgm:cxn modelId="{272292FA-40E2-1C47-BCED-0A22BF728A3C}" type="presParOf" srcId="{87023BF4-3E50-3341-AA39-4DD116774DC6}" destId="{87E192FC-61C3-7643-B827-1F67394F4680}" srcOrd="3" destOrd="0" presId="urn:microsoft.com/office/officeart/2005/8/layout/default#1"/>
    <dgm:cxn modelId="{ACB8186F-B600-FA47-8DE2-53ACD4F2AB91}" type="presParOf" srcId="{87023BF4-3E50-3341-AA39-4DD116774DC6}" destId="{F3330165-ABD2-E446-A7CB-D22AF7B1057A}" srcOrd="4" destOrd="0" presId="urn:microsoft.com/office/officeart/2005/8/layout/default#1"/>
    <dgm:cxn modelId="{6872CDFD-C19F-9F4A-84FD-06AA07AFFB0B}" type="presParOf" srcId="{87023BF4-3E50-3341-AA39-4DD116774DC6}" destId="{D16B8B14-3BE3-9841-84C8-F1B238F16D7D}" srcOrd="5" destOrd="0" presId="urn:microsoft.com/office/officeart/2005/8/layout/default#1"/>
    <dgm:cxn modelId="{509219E5-DB0A-8D46-869A-E4B29D4CC646}" type="presParOf" srcId="{87023BF4-3E50-3341-AA39-4DD116774DC6}" destId="{1BD62040-34C1-4249-AF86-067AE9F7A922}" srcOrd="6" destOrd="0" presId="urn:microsoft.com/office/officeart/2005/8/layout/default#1"/>
    <dgm:cxn modelId="{236764B4-091A-724A-8088-3834EE18873B}" type="presParOf" srcId="{87023BF4-3E50-3341-AA39-4DD116774DC6}" destId="{C429568B-D352-954E-86CE-CEB093326240}" srcOrd="7" destOrd="0" presId="urn:microsoft.com/office/officeart/2005/8/layout/default#1"/>
    <dgm:cxn modelId="{D4483E52-BBC8-B046-83FE-46B99CAF791C}" type="presParOf" srcId="{87023BF4-3E50-3341-AA39-4DD116774DC6}" destId="{4D57051D-6CA6-D640-B968-EF53860796E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2C0DD-08F0-4563-A498-5480E6C5E012}" type="doc">
      <dgm:prSet loTypeId="urn:microsoft.com/office/officeart/2005/8/layout/chart3" loCatId="cycle" qsTypeId="urn:microsoft.com/office/officeart/2005/8/quickstyle/simple1#1" qsCatId="simple" csTypeId="urn:microsoft.com/office/officeart/2005/8/colors/colorful1#2" csCatId="colorful" phldr="1"/>
      <dgm:spPr/>
    </dgm:pt>
    <dgm:pt modelId="{4205782B-F67F-492A-A6DB-4EF645E8843D}">
      <dgm:prSet phldrT="[Text]"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dirty="0"/>
        </a:p>
      </dgm:t>
    </dgm:pt>
    <dgm:pt modelId="{1D8C873E-4865-408F-B276-84A2187046FF}" type="parTrans" cxnId="{0B5D6616-6603-4429-9504-F6391F14F5ED}">
      <dgm:prSet/>
      <dgm:spPr/>
      <dgm:t>
        <a:bodyPr/>
        <a:lstStyle/>
        <a:p>
          <a:endParaRPr lang="en-SG"/>
        </a:p>
      </dgm:t>
    </dgm:pt>
    <dgm:pt modelId="{DBB59D35-ED41-4156-A0F1-1D76DC54EC55}" type="sibTrans" cxnId="{0B5D6616-6603-4429-9504-F6391F14F5ED}">
      <dgm:prSet/>
      <dgm:spPr/>
      <dgm:t>
        <a:bodyPr/>
        <a:lstStyle/>
        <a:p>
          <a:endParaRPr lang="en-SG"/>
        </a:p>
      </dgm:t>
    </dgm:pt>
    <dgm:pt modelId="{C34F9F15-A835-4627-A21E-18FDA2AE71DD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F3925D13-7CD9-4793-98D1-D88773C3F05C}" type="parTrans" cxnId="{981086C3-D514-4376-9F2E-0867C391912F}">
      <dgm:prSet/>
      <dgm:spPr/>
      <dgm:t>
        <a:bodyPr/>
        <a:lstStyle/>
        <a:p>
          <a:endParaRPr lang="en-SG"/>
        </a:p>
      </dgm:t>
    </dgm:pt>
    <dgm:pt modelId="{DD987404-F5AA-4174-84C9-3AAD6CB9F283}" type="sibTrans" cxnId="{981086C3-D514-4376-9F2E-0867C391912F}">
      <dgm:prSet/>
      <dgm:spPr/>
      <dgm:t>
        <a:bodyPr/>
        <a:lstStyle/>
        <a:p>
          <a:endParaRPr lang="en-SG"/>
        </a:p>
      </dgm:t>
    </dgm:pt>
    <dgm:pt modelId="{81001D28-C3B2-4E86-B2AA-23AC9514B066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80F71480-529D-4479-889A-A9EB198BB3A7}" type="parTrans" cxnId="{54253FA4-6193-46AE-86B0-DC3EF8FCBC8E}">
      <dgm:prSet/>
      <dgm:spPr/>
      <dgm:t>
        <a:bodyPr/>
        <a:lstStyle/>
        <a:p>
          <a:endParaRPr lang="en-SG"/>
        </a:p>
      </dgm:t>
    </dgm:pt>
    <dgm:pt modelId="{6E69B13F-079A-41B1-9813-9A67CC176C4F}" type="sibTrans" cxnId="{54253FA4-6193-46AE-86B0-DC3EF8FCBC8E}">
      <dgm:prSet/>
      <dgm:spPr/>
      <dgm:t>
        <a:bodyPr/>
        <a:lstStyle/>
        <a:p>
          <a:endParaRPr lang="en-SG"/>
        </a:p>
      </dgm:t>
    </dgm:pt>
    <dgm:pt modelId="{F934E1E1-63A0-46E6-9D76-2A517FFFF1BF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5138BFF5-D67A-4D5B-8B6C-C34F39AC5BD7}" type="parTrans" cxnId="{698CC9E7-812F-469F-AE9E-9883BCFB4BC7}">
      <dgm:prSet/>
      <dgm:spPr/>
      <dgm:t>
        <a:bodyPr/>
        <a:lstStyle/>
        <a:p>
          <a:endParaRPr lang="en-SG"/>
        </a:p>
      </dgm:t>
    </dgm:pt>
    <dgm:pt modelId="{9B251347-98D2-45D3-8BD2-F54FEA048380}" type="sibTrans" cxnId="{698CC9E7-812F-469F-AE9E-9883BCFB4BC7}">
      <dgm:prSet/>
      <dgm:spPr/>
      <dgm:t>
        <a:bodyPr/>
        <a:lstStyle/>
        <a:p>
          <a:endParaRPr lang="en-SG"/>
        </a:p>
      </dgm:t>
    </dgm:pt>
    <dgm:pt modelId="{6E497980-B3FA-4EE2-B312-7609F267A623}" type="pres">
      <dgm:prSet presAssocID="{A5B2C0DD-08F0-4563-A498-5480E6C5E012}" presName="compositeShape" presStyleCnt="0">
        <dgm:presLayoutVars>
          <dgm:chMax val="7"/>
          <dgm:dir/>
          <dgm:resizeHandles val="exact"/>
        </dgm:presLayoutVars>
      </dgm:prSet>
      <dgm:spPr/>
    </dgm:pt>
    <dgm:pt modelId="{4C112F1B-2629-459A-9AB6-7CF6AB5D5B6D}" type="pres">
      <dgm:prSet presAssocID="{A5B2C0DD-08F0-4563-A498-5480E6C5E012}" presName="wedge1" presStyleLbl="node1" presStyleIdx="0" presStyleCnt="4" custAng="10800000" custScaleX="106111" custScaleY="112367" custLinFactNeighborX="50245" custLinFactNeighborY="-52644"/>
      <dgm:spPr/>
      <dgm:t>
        <a:bodyPr/>
        <a:lstStyle/>
        <a:p>
          <a:endParaRPr lang="en-SG"/>
        </a:p>
      </dgm:t>
    </dgm:pt>
    <dgm:pt modelId="{F893D0D3-6BE7-46E0-9FBC-8676F62BD4B7}" type="pres">
      <dgm:prSet presAssocID="{A5B2C0DD-08F0-4563-A498-5480E6C5E01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190910C-5228-4BC1-BFCF-00485C739450}" type="pres">
      <dgm:prSet presAssocID="{A5B2C0DD-08F0-4563-A498-5480E6C5E012}" presName="wedge2" presStyleLbl="node1" presStyleIdx="1" presStyleCnt="4" custAng="10800000" custScaleX="107935" custScaleY="108052" custLinFactNeighborX="55082" custLinFactNeighborY="56546"/>
      <dgm:spPr/>
      <dgm:t>
        <a:bodyPr/>
        <a:lstStyle/>
        <a:p>
          <a:endParaRPr lang="en-SG"/>
        </a:p>
      </dgm:t>
    </dgm:pt>
    <dgm:pt modelId="{C1DF218E-F748-4D43-BC85-22FD16745AF5}" type="pres">
      <dgm:prSet presAssocID="{A5B2C0DD-08F0-4563-A498-5480E6C5E01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BA3326D5-E7BA-4469-B9EF-BC65F57F8058}" type="pres">
      <dgm:prSet presAssocID="{A5B2C0DD-08F0-4563-A498-5480E6C5E012}" presName="wedge3" presStyleLbl="node1" presStyleIdx="2" presStyleCnt="4" custAng="10800000" custScaleX="106045" custScaleY="108052" custLinFactNeighborX="-53573" custLinFactNeighborY="56546"/>
      <dgm:spPr/>
      <dgm:t>
        <a:bodyPr/>
        <a:lstStyle/>
        <a:p>
          <a:endParaRPr lang="en-GB"/>
        </a:p>
      </dgm:t>
    </dgm:pt>
    <dgm:pt modelId="{EA10FF92-5ECB-4882-8EDC-5DA0DFD2D59B}" type="pres">
      <dgm:prSet presAssocID="{A5B2C0DD-08F0-4563-A498-5480E6C5E01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0524D5-1376-44E1-AEC6-11D1A28D1E0D}" type="pres">
      <dgm:prSet presAssocID="{A5B2C0DD-08F0-4563-A498-5480E6C5E012}" presName="wedge4" presStyleLbl="node1" presStyleIdx="3" presStyleCnt="4" custAng="10800000" custScaleX="106302" custScaleY="111980" custLinFactNeighborX="-53444" custLinFactNeighborY="-56758"/>
      <dgm:spPr/>
      <dgm:t>
        <a:bodyPr/>
        <a:lstStyle/>
        <a:p>
          <a:endParaRPr lang="en-SG"/>
        </a:p>
      </dgm:t>
    </dgm:pt>
    <dgm:pt modelId="{C57E689C-E94D-4257-8553-C2BFFC55CCC6}" type="pres">
      <dgm:prSet presAssocID="{A5B2C0DD-08F0-4563-A498-5480E6C5E01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5B7F9D97-F98E-444B-BE49-E4BBD88BC4D8}" type="presOf" srcId="{81001D28-C3B2-4E86-B2AA-23AC9514B066}" destId="{BA3326D5-E7BA-4469-B9EF-BC65F57F8058}" srcOrd="0" destOrd="0" presId="urn:microsoft.com/office/officeart/2005/8/layout/chart3"/>
    <dgm:cxn modelId="{0143654C-D4A7-4B71-AA29-6EF905A371EE}" type="presOf" srcId="{C34F9F15-A835-4627-A21E-18FDA2AE71DD}" destId="{C190910C-5228-4BC1-BFCF-00485C739450}" srcOrd="0" destOrd="0" presId="urn:microsoft.com/office/officeart/2005/8/layout/chart3"/>
    <dgm:cxn modelId="{FAD6F309-F225-43C7-869A-996DA9CAFE07}" type="presOf" srcId="{F934E1E1-63A0-46E6-9D76-2A517FFFF1BF}" destId="{AF0524D5-1376-44E1-AEC6-11D1A28D1E0D}" srcOrd="0" destOrd="0" presId="urn:microsoft.com/office/officeart/2005/8/layout/chart3"/>
    <dgm:cxn modelId="{8F3BAD41-FD21-4621-B8D4-DF78206D2E08}" type="presOf" srcId="{4205782B-F67F-492A-A6DB-4EF645E8843D}" destId="{4C112F1B-2629-459A-9AB6-7CF6AB5D5B6D}" srcOrd="0" destOrd="0" presId="urn:microsoft.com/office/officeart/2005/8/layout/chart3"/>
    <dgm:cxn modelId="{0B5D6616-6603-4429-9504-F6391F14F5ED}" srcId="{A5B2C0DD-08F0-4563-A498-5480E6C5E012}" destId="{4205782B-F67F-492A-A6DB-4EF645E8843D}" srcOrd="0" destOrd="0" parTransId="{1D8C873E-4865-408F-B276-84A2187046FF}" sibTransId="{DBB59D35-ED41-4156-A0F1-1D76DC54EC55}"/>
    <dgm:cxn modelId="{1D7FF4BA-2E67-4F44-9D2E-32E2556ED102}" type="presOf" srcId="{A5B2C0DD-08F0-4563-A498-5480E6C5E012}" destId="{6E497980-B3FA-4EE2-B312-7609F267A623}" srcOrd="0" destOrd="0" presId="urn:microsoft.com/office/officeart/2005/8/layout/chart3"/>
    <dgm:cxn modelId="{981086C3-D514-4376-9F2E-0867C391912F}" srcId="{A5B2C0DD-08F0-4563-A498-5480E6C5E012}" destId="{C34F9F15-A835-4627-A21E-18FDA2AE71DD}" srcOrd="1" destOrd="0" parTransId="{F3925D13-7CD9-4793-98D1-D88773C3F05C}" sibTransId="{DD987404-F5AA-4174-84C9-3AAD6CB9F283}"/>
    <dgm:cxn modelId="{698CC9E7-812F-469F-AE9E-9883BCFB4BC7}" srcId="{A5B2C0DD-08F0-4563-A498-5480E6C5E012}" destId="{F934E1E1-63A0-46E6-9D76-2A517FFFF1BF}" srcOrd="3" destOrd="0" parTransId="{5138BFF5-D67A-4D5B-8B6C-C34F39AC5BD7}" sibTransId="{9B251347-98D2-45D3-8BD2-F54FEA048380}"/>
    <dgm:cxn modelId="{E5272BEC-DCC3-4BEA-B686-6C75CE57DCA6}" type="presOf" srcId="{C34F9F15-A835-4627-A21E-18FDA2AE71DD}" destId="{C1DF218E-F748-4D43-BC85-22FD16745AF5}" srcOrd="1" destOrd="0" presId="urn:microsoft.com/office/officeart/2005/8/layout/chart3"/>
    <dgm:cxn modelId="{FB34C4F1-EC51-477E-BFF2-9506505DF8D0}" type="presOf" srcId="{4205782B-F67F-492A-A6DB-4EF645E8843D}" destId="{F893D0D3-6BE7-46E0-9FBC-8676F62BD4B7}" srcOrd="1" destOrd="0" presId="urn:microsoft.com/office/officeart/2005/8/layout/chart3"/>
    <dgm:cxn modelId="{54253FA4-6193-46AE-86B0-DC3EF8FCBC8E}" srcId="{A5B2C0DD-08F0-4563-A498-5480E6C5E012}" destId="{81001D28-C3B2-4E86-B2AA-23AC9514B066}" srcOrd="2" destOrd="0" parTransId="{80F71480-529D-4479-889A-A9EB198BB3A7}" sibTransId="{6E69B13F-079A-41B1-9813-9A67CC176C4F}"/>
    <dgm:cxn modelId="{5B96FE97-71AE-4AF4-BD80-7A17BF91627E}" type="presOf" srcId="{81001D28-C3B2-4E86-B2AA-23AC9514B066}" destId="{EA10FF92-5ECB-4882-8EDC-5DA0DFD2D59B}" srcOrd="1" destOrd="0" presId="urn:microsoft.com/office/officeart/2005/8/layout/chart3"/>
    <dgm:cxn modelId="{FBB93F5E-D3FA-457E-B846-F1874177A210}" type="presOf" srcId="{F934E1E1-63A0-46E6-9D76-2A517FFFF1BF}" destId="{C57E689C-E94D-4257-8553-C2BFFC55CCC6}" srcOrd="1" destOrd="0" presId="urn:microsoft.com/office/officeart/2005/8/layout/chart3"/>
    <dgm:cxn modelId="{726B1FB2-4895-45E7-8FB3-1E067093F3D9}" type="presParOf" srcId="{6E497980-B3FA-4EE2-B312-7609F267A623}" destId="{4C112F1B-2629-459A-9AB6-7CF6AB5D5B6D}" srcOrd="0" destOrd="0" presId="urn:microsoft.com/office/officeart/2005/8/layout/chart3"/>
    <dgm:cxn modelId="{05AB0170-18F1-48EE-B7A0-7CC02540F34A}" type="presParOf" srcId="{6E497980-B3FA-4EE2-B312-7609F267A623}" destId="{F893D0D3-6BE7-46E0-9FBC-8676F62BD4B7}" srcOrd="1" destOrd="0" presId="urn:microsoft.com/office/officeart/2005/8/layout/chart3"/>
    <dgm:cxn modelId="{6975FFB6-19B3-429C-809A-6E328547131D}" type="presParOf" srcId="{6E497980-B3FA-4EE2-B312-7609F267A623}" destId="{C190910C-5228-4BC1-BFCF-00485C739450}" srcOrd="2" destOrd="0" presId="urn:microsoft.com/office/officeart/2005/8/layout/chart3"/>
    <dgm:cxn modelId="{AEC4E6F7-F617-494A-B131-9DFC9253AEC3}" type="presParOf" srcId="{6E497980-B3FA-4EE2-B312-7609F267A623}" destId="{C1DF218E-F748-4D43-BC85-22FD16745AF5}" srcOrd="3" destOrd="0" presId="urn:microsoft.com/office/officeart/2005/8/layout/chart3"/>
    <dgm:cxn modelId="{149D9D75-A22E-4666-84AE-E441C86A3171}" type="presParOf" srcId="{6E497980-B3FA-4EE2-B312-7609F267A623}" destId="{BA3326D5-E7BA-4469-B9EF-BC65F57F8058}" srcOrd="4" destOrd="0" presId="urn:microsoft.com/office/officeart/2005/8/layout/chart3"/>
    <dgm:cxn modelId="{0BE750B8-F70B-4607-829B-EC1AB6919196}" type="presParOf" srcId="{6E497980-B3FA-4EE2-B312-7609F267A623}" destId="{EA10FF92-5ECB-4882-8EDC-5DA0DFD2D59B}" srcOrd="5" destOrd="0" presId="urn:microsoft.com/office/officeart/2005/8/layout/chart3"/>
    <dgm:cxn modelId="{24336D51-05F7-4D4C-A6DC-43AB7030E84F}" type="presParOf" srcId="{6E497980-B3FA-4EE2-B312-7609F267A623}" destId="{AF0524D5-1376-44E1-AEC6-11D1A28D1E0D}" srcOrd="6" destOrd="0" presId="urn:microsoft.com/office/officeart/2005/8/layout/chart3"/>
    <dgm:cxn modelId="{2992F57E-856E-4FD2-9B98-BE5F0260EC88}" type="presParOf" srcId="{6E497980-B3FA-4EE2-B312-7609F267A623}" destId="{C57E689C-E94D-4257-8553-C2BFFC55CCC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97EA9-28D5-3044-9C6B-36869F7D4804}">
      <dsp:nvSpPr>
        <dsp:cNvPr id="0" name=""/>
        <dsp:cNvSpPr/>
      </dsp:nvSpPr>
      <dsp:spPr>
        <a:xfrm>
          <a:off x="0" y="88106"/>
          <a:ext cx="2619375" cy="15716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Rented goods services</a:t>
          </a:r>
          <a:endParaRPr lang="en-US" sz="2400" b="1" kern="1200" dirty="0">
            <a:latin typeface="Helvetica"/>
            <a:cs typeface="Helvetica"/>
          </a:endParaRPr>
        </a:p>
      </dsp:txBody>
      <dsp:txXfrm>
        <a:off x="0" y="88106"/>
        <a:ext cx="2619375" cy="1571625"/>
      </dsp:txXfrm>
    </dsp:sp>
    <dsp:sp modelId="{F8DDD330-BE8B-5246-B63A-106EDC1B2173}">
      <dsp:nvSpPr>
        <dsp:cNvPr id="0" name=""/>
        <dsp:cNvSpPr/>
      </dsp:nvSpPr>
      <dsp:spPr>
        <a:xfrm>
          <a:off x="2881312" y="88106"/>
          <a:ext cx="2619375" cy="15716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Defined space and place rentals</a:t>
          </a:r>
        </a:p>
      </dsp:txBody>
      <dsp:txXfrm>
        <a:off x="2881312" y="88106"/>
        <a:ext cx="2619375" cy="1571625"/>
      </dsp:txXfrm>
    </dsp:sp>
    <dsp:sp modelId="{F3330165-ABD2-E446-A7CB-D22AF7B1057A}">
      <dsp:nvSpPr>
        <dsp:cNvPr id="0" name=""/>
        <dsp:cNvSpPr/>
      </dsp:nvSpPr>
      <dsp:spPr>
        <a:xfrm>
          <a:off x="5762625" y="88106"/>
          <a:ext cx="2619375" cy="1571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Labor and expertise rentals</a:t>
          </a:r>
        </a:p>
      </dsp:txBody>
      <dsp:txXfrm>
        <a:off x="5762625" y="88106"/>
        <a:ext cx="2619375" cy="1571625"/>
      </dsp:txXfrm>
    </dsp:sp>
    <dsp:sp modelId="{1BD62040-34C1-4249-AF86-067AE9F7A922}">
      <dsp:nvSpPr>
        <dsp:cNvPr id="0" name=""/>
        <dsp:cNvSpPr/>
      </dsp:nvSpPr>
      <dsp:spPr>
        <a:xfrm>
          <a:off x="1440656" y="1921668"/>
          <a:ext cx="2619375" cy="15716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shared physical environments</a:t>
          </a:r>
        </a:p>
      </dsp:txBody>
      <dsp:txXfrm>
        <a:off x="1440656" y="1921668"/>
        <a:ext cx="2619375" cy="1571625"/>
      </dsp:txXfrm>
    </dsp:sp>
    <dsp:sp modelId="{4D57051D-6CA6-D640-B968-EF53860796E1}">
      <dsp:nvSpPr>
        <dsp:cNvPr id="0" name=""/>
        <dsp:cNvSpPr/>
      </dsp:nvSpPr>
      <dsp:spPr>
        <a:xfrm>
          <a:off x="4321969" y="1921668"/>
          <a:ext cx="2619375" cy="15716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and usage of systems and networks </a:t>
          </a:r>
        </a:p>
      </dsp:txBody>
      <dsp:txXfrm>
        <a:off x="4321969" y="1921668"/>
        <a:ext cx="2619375" cy="1571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12F1B-2629-459A-9AB6-7CF6AB5D5B6D}">
      <dsp:nvSpPr>
        <dsp:cNvPr id="0" name=""/>
        <dsp:cNvSpPr/>
      </dsp:nvSpPr>
      <dsp:spPr>
        <a:xfrm rot="10800000">
          <a:off x="3457125" y="-2069242"/>
          <a:ext cx="4278930" cy="453120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 dirty="0"/>
        </a:p>
      </dsp:txBody>
      <dsp:txXfrm>
        <a:off x="3968560" y="275115"/>
        <a:ext cx="1579129" cy="1348572"/>
      </dsp:txXfrm>
    </dsp:sp>
    <dsp:sp modelId="{C190910C-5228-4BC1-BFCF-00485C739450}">
      <dsp:nvSpPr>
        <dsp:cNvPr id="0" name=""/>
        <dsp:cNvSpPr/>
      </dsp:nvSpPr>
      <dsp:spPr>
        <a:xfrm rot="10800000">
          <a:off x="3445459" y="2590791"/>
          <a:ext cx="4352483" cy="4357201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3937704" y="3394798"/>
        <a:ext cx="1606273" cy="1296786"/>
      </dsp:txXfrm>
    </dsp:sp>
    <dsp:sp modelId="{BA3326D5-E7BA-4469-B9EF-BC65F57F8058}">
      <dsp:nvSpPr>
        <dsp:cNvPr id="0" name=""/>
        <dsp:cNvSpPr/>
      </dsp:nvSpPr>
      <dsp:spPr>
        <a:xfrm rot="10800000">
          <a:off x="-897950" y="2590791"/>
          <a:ext cx="4276268" cy="4357201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1316546" y="3394798"/>
        <a:ext cx="1578146" cy="1296786"/>
      </dsp:txXfrm>
    </dsp:sp>
    <dsp:sp modelId="{AF0524D5-1376-44E1-AEC6-11D1A28D1E0D}">
      <dsp:nvSpPr>
        <dsp:cNvPr id="0" name=""/>
        <dsp:cNvSpPr/>
      </dsp:nvSpPr>
      <dsp:spPr>
        <a:xfrm rot="10800000">
          <a:off x="-897930" y="-2057395"/>
          <a:ext cx="4286632" cy="4515597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1321934" y="281040"/>
        <a:ext cx="1581971" cy="1343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77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24218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80EF13C-D8B6-4740-857D-E63EAE5A900E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2515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2A80253-C258-4E24-880E-5C2462CF6CC2}" type="slidenum">
              <a:rPr lang="en-US"/>
              <a:pPr algn="ctr" eaLnBrk="0" hangingPunct="0">
                <a:lnSpc>
                  <a:spcPct val="140000"/>
                </a:lnSpc>
              </a:pPr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2772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862B3F4-6C8B-4F60-8E4A-B15BDA60E9B2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910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96E7898-F54F-4211-8372-269907F3CDA5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1597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D7FF641-1963-4E86-8D87-9A108EACAD72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3560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62C0689-6532-447C-A2A4-E4D62047B517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4840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C53DF66-B2BA-4600-8E33-B82B2E10E445}" type="slidenum">
              <a:rPr lang="en-US"/>
              <a:pPr algn="ctr" eaLnBrk="0" hangingPunct="0">
                <a:lnSpc>
                  <a:spcPct val="140000"/>
                </a:lnSpc>
              </a:pPr>
              <a:t>26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9805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0AF2FF5-B82F-4D3D-B0FC-D056940878FD}" type="slidenum">
              <a:rPr lang="en-US"/>
              <a:pPr algn="ctr" eaLnBrk="0" hangingPunct="0">
                <a:lnSpc>
                  <a:spcPct val="140000"/>
                </a:lnSpc>
              </a:pPr>
              <a:t>27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902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C251E1B-9E86-4E9D-B1EA-BE8F02389AE4}" type="slidenum">
              <a:rPr lang="en-US"/>
              <a:pPr algn="ctr" eaLnBrk="0" hangingPunct="0">
                <a:lnSpc>
                  <a:spcPct val="140000"/>
                </a:lnSpc>
              </a:pPr>
              <a:t>28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35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201FD19-EFD3-4838-957F-A7CBA1B26D9F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82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EA92633-ABF7-4246-A328-0F8DAC3FDF48}" type="slidenum">
              <a:rPr lang="en-US"/>
              <a:pPr algn="ctr" eaLnBrk="0" hangingPunct="0">
                <a:lnSpc>
                  <a:spcPct val="140000"/>
                </a:lnSpc>
              </a:pPr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5897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A005F3D-7432-4645-934C-FB27434B577B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328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775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7CE8E3D-93B1-44B9-8880-23C423E0A059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1922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09DD4BC-1167-4856-9ECE-16FACCEC2D64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1079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30BA876-1D24-4079-B5A8-411EA90DDDD2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0943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DBCD8CC-783E-458A-A323-09C0332C1A96}" type="slidenum">
              <a:rPr lang="en-US"/>
              <a:pPr algn="ctr" eaLnBrk="0" hangingPunct="0">
                <a:lnSpc>
                  <a:spcPct val="140000"/>
                </a:lnSpc>
              </a:pPr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983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grpSp>
        <p:nvGrpSpPr>
          <p:cNvPr id="5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6" name="Picture 2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7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8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1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1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4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9" name="Rectangle 16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12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4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5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16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7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D317E591-10CE-4F81-8509-6228F6602197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3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27" name="Picture 23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1040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1041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3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8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3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9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31" name="Rectangle 30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5B8C3073-FE72-48E4-8ADC-24C59F6C5FA8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3" r:id="rId3"/>
    <p:sldLayoutId id="2147483652" r:id="rId4"/>
    <p:sldLayoutId id="2147483651" r:id="rId5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+mj-e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+mn-e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cs typeface="Helvetica" pitchFamily="34" charset="0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cs typeface="Helvetica" pitchFamily="34" charset="0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24"/>
          <p:cNvGrpSpPr>
            <a:grpSpLocks/>
          </p:cNvGrpSpPr>
          <p:nvPr/>
        </p:nvGrpSpPr>
        <p:grpSpPr bwMode="auto">
          <a:xfrm>
            <a:off x="3071813" y="1676400"/>
            <a:ext cx="6375400" cy="4572000"/>
            <a:chOff x="4341812" y="1676400"/>
            <a:chExt cx="5232533" cy="4495800"/>
          </a:xfrm>
        </p:grpSpPr>
        <p:pic>
          <p:nvPicPr>
            <p:cNvPr id="9223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18012" y="1676400"/>
              <a:ext cx="5156333" cy="4495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341812" y="1676400"/>
              <a:ext cx="3657300" cy="449580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 dirty="0"/>
            </a:p>
          </p:txBody>
        </p:sp>
      </p:grpSp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379413" y="2209800"/>
            <a:ext cx="6477000" cy="186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Chapter 1: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  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New Perspectives </a:t>
            </a: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On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Marketing in the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	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Service Economy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455613" y="4419600"/>
            <a:ext cx="1905000" cy="1778000"/>
            <a:chOff x="455613" y="4495800"/>
            <a:chExt cx="1905000" cy="1778000"/>
          </a:xfrm>
        </p:grpSpPr>
        <p:pic>
          <p:nvPicPr>
            <p:cNvPr id="922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1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2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Transformation of the </a:t>
            </a:r>
            <a:br/>
            <a:r>
              <a:t>Service Economy</a:t>
            </a:r>
          </a:p>
        </p:txBody>
      </p:sp>
      <p:grpSp>
        <p:nvGrpSpPr>
          <p:cNvPr id="31746" name="Group 41"/>
          <p:cNvGrpSpPr>
            <a:grpSpLocks/>
          </p:cNvGrpSpPr>
          <p:nvPr/>
        </p:nvGrpSpPr>
        <p:grpSpPr bwMode="auto">
          <a:xfrm>
            <a:off x="55563" y="1422400"/>
            <a:ext cx="9779000" cy="5130800"/>
            <a:chOff x="55563" y="1422400"/>
            <a:chExt cx="9779000" cy="5130787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9000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18459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18472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18460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18470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18461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18468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18462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18466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18463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18464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grpSp>
          <p:nvGrpSpPr>
            <p:cNvPr id="18436" name="Group 22"/>
            <p:cNvGrpSpPr>
              <a:grpSpLocks/>
            </p:cNvGrpSpPr>
            <p:nvPr/>
          </p:nvGrpSpPr>
          <p:grpSpPr bwMode="auto">
            <a:xfrm>
              <a:off x="1044575" y="3949700"/>
              <a:ext cx="7978775" cy="495300"/>
              <a:chOff x="608" y="2512"/>
              <a:chExt cx="4640" cy="312"/>
            </a:xfrm>
            <a:solidFill>
              <a:srgbClr val="FF6600"/>
            </a:solidFill>
          </p:grpSpPr>
          <p:sp>
            <p:nvSpPr>
              <p:cNvPr id="18457" name="AutoShape 23"/>
              <p:cNvSpPr>
                <a:spLocks noChangeArrowheads="1"/>
              </p:cNvSpPr>
              <p:nvPr/>
            </p:nvSpPr>
            <p:spPr bwMode="auto">
              <a:xfrm>
                <a:off x="608" y="2512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8" name="Text Box 24"/>
              <p:cNvSpPr txBox="1">
                <a:spLocks noChangeArrowheads="1"/>
              </p:cNvSpPr>
              <p:nvPr/>
            </p:nvSpPr>
            <p:spPr bwMode="auto">
              <a:xfrm>
                <a:off x="678" y="2584"/>
                <a:ext cx="4545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Innovation in service products &amp; delivery systems, stimulated by better technology</a:t>
                </a:r>
              </a:p>
            </p:txBody>
          </p:sp>
        </p:grpSp>
        <p:grpSp>
          <p:nvGrpSpPr>
            <p:cNvPr id="18437" name="Group 25"/>
            <p:cNvGrpSpPr>
              <a:grpSpLocks/>
            </p:cNvGrpSpPr>
            <p:nvPr/>
          </p:nvGrpSpPr>
          <p:grpSpPr bwMode="auto">
            <a:xfrm>
              <a:off x="1031875" y="4673600"/>
              <a:ext cx="7977188" cy="495300"/>
              <a:chOff x="600" y="2936"/>
              <a:chExt cx="4640" cy="312"/>
            </a:xfrm>
            <a:solidFill>
              <a:srgbClr val="FF6600"/>
            </a:solidFill>
          </p:grpSpPr>
          <p:sp>
            <p:nvSpPr>
              <p:cNvPr id="18455" name="AutoShape 26"/>
              <p:cNvSpPr>
                <a:spLocks noChangeArrowheads="1"/>
              </p:cNvSpPr>
              <p:nvPr/>
            </p:nvSpPr>
            <p:spPr bwMode="auto">
              <a:xfrm>
                <a:off x="600" y="2936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6" name="Text Box 27"/>
              <p:cNvSpPr txBox="1">
                <a:spLocks noChangeArrowheads="1"/>
              </p:cNvSpPr>
              <p:nvPr/>
            </p:nvSpPr>
            <p:spPr bwMode="auto">
              <a:xfrm>
                <a:off x="1294" y="3008"/>
                <a:ext cx="3241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Customers have more choices and exercise more power</a:t>
                </a:r>
              </a:p>
            </p:txBody>
          </p:sp>
        </p:grpSp>
        <p:grpSp>
          <p:nvGrpSpPr>
            <p:cNvPr id="18438" name="Group 48"/>
            <p:cNvGrpSpPr>
              <a:grpSpLocks/>
            </p:cNvGrpSpPr>
            <p:nvPr/>
          </p:nvGrpSpPr>
          <p:grpSpPr bwMode="auto">
            <a:xfrm>
              <a:off x="1017588" y="5397489"/>
              <a:ext cx="7977188" cy="1155698"/>
              <a:chOff x="592" y="3424"/>
              <a:chExt cx="4640" cy="688"/>
            </a:xfrm>
            <a:solidFill>
              <a:srgbClr val="FF6600"/>
            </a:solidFill>
          </p:grpSpPr>
          <p:sp>
            <p:nvSpPr>
              <p:cNvPr id="18453" name="AutoShape 29"/>
              <p:cNvSpPr>
                <a:spLocks noChangeArrowheads="1"/>
              </p:cNvSpPr>
              <p:nvPr/>
            </p:nvSpPr>
            <p:spPr bwMode="auto">
              <a:xfrm>
                <a:off x="592" y="3424"/>
                <a:ext cx="4640" cy="688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4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486"/>
                <a:ext cx="3457" cy="4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Understanding customers and competitors	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Viable business models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Creation of value for customers and firm</a:t>
                </a:r>
              </a:p>
            </p:txBody>
          </p:sp>
        </p:grpSp>
        <p:sp>
          <p:nvSpPr>
            <p:cNvPr id="31753" name="Line 31"/>
            <p:cNvSpPr>
              <a:spLocks noChangeShapeType="1"/>
            </p:cNvSpPr>
            <p:nvPr/>
          </p:nvSpPr>
          <p:spPr bwMode="auto">
            <a:xfrm>
              <a:off x="4648200" y="37592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32"/>
            <p:cNvSpPr>
              <a:spLocks noChangeShapeType="1"/>
            </p:cNvSpPr>
            <p:nvPr/>
          </p:nvSpPr>
          <p:spPr bwMode="auto">
            <a:xfrm>
              <a:off x="4648200" y="44831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33"/>
            <p:cNvSpPr>
              <a:spLocks noChangeShapeType="1"/>
            </p:cNvSpPr>
            <p:nvPr/>
          </p:nvSpPr>
          <p:spPr bwMode="auto">
            <a:xfrm>
              <a:off x="4648200" y="52070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34"/>
            <p:cNvSpPr>
              <a:spLocks noChangeShapeType="1"/>
            </p:cNvSpPr>
            <p:nvPr/>
          </p:nvSpPr>
          <p:spPr bwMode="auto">
            <a:xfrm>
              <a:off x="2928938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35"/>
            <p:cNvSpPr>
              <a:spLocks noChangeShapeType="1"/>
            </p:cNvSpPr>
            <p:nvPr/>
          </p:nvSpPr>
          <p:spPr bwMode="auto">
            <a:xfrm>
              <a:off x="4951413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Line 36"/>
            <p:cNvSpPr>
              <a:spLocks noChangeShapeType="1"/>
            </p:cNvSpPr>
            <p:nvPr/>
          </p:nvSpPr>
          <p:spPr bwMode="auto">
            <a:xfrm>
              <a:off x="6932613" y="22098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9" name="Group 37"/>
            <p:cNvGrpSpPr>
              <a:grpSpLocks/>
            </p:cNvGrpSpPr>
            <p:nvPr/>
          </p:nvGrpSpPr>
          <p:grpSpPr bwMode="auto">
            <a:xfrm>
              <a:off x="893763" y="2997200"/>
              <a:ext cx="1581150" cy="368300"/>
              <a:chOff x="520" y="1888"/>
              <a:chExt cx="920" cy="232"/>
            </a:xfrm>
          </p:grpSpPr>
          <p:sp>
            <p:nvSpPr>
              <p:cNvPr id="31765" name="Line 38"/>
              <p:cNvSpPr>
                <a:spLocks noChangeShapeType="1"/>
              </p:cNvSpPr>
              <p:nvPr/>
            </p:nvSpPr>
            <p:spPr bwMode="auto">
              <a:xfrm>
                <a:off x="520" y="1888"/>
                <a:ext cx="0" cy="232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Line 39"/>
              <p:cNvSpPr>
                <a:spLocks noChangeShapeType="1"/>
              </p:cNvSpPr>
              <p:nvPr/>
            </p:nvSpPr>
            <p:spPr bwMode="auto">
              <a:xfrm>
                <a:off x="520" y="2120"/>
                <a:ext cx="920" cy="0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0" name="Line 40"/>
            <p:cNvSpPr>
              <a:spLocks noChangeShapeType="1"/>
            </p:cNvSpPr>
            <p:nvPr/>
          </p:nvSpPr>
          <p:spPr bwMode="auto">
            <a:xfrm rot="10800000">
              <a:off x="8870950" y="2997200"/>
              <a:ext cx="0" cy="3683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41"/>
            <p:cNvSpPr>
              <a:spLocks noChangeShapeType="1"/>
            </p:cNvSpPr>
            <p:nvPr/>
          </p:nvSpPr>
          <p:spPr bwMode="auto">
            <a:xfrm rot="10800000">
              <a:off x="7289800" y="3365500"/>
              <a:ext cx="158115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2" name="Group 46"/>
            <p:cNvGrpSpPr>
              <a:grpSpLocks/>
            </p:cNvGrpSpPr>
            <p:nvPr/>
          </p:nvGrpSpPr>
          <p:grpSpPr bwMode="auto">
            <a:xfrm>
              <a:off x="2544763" y="2752725"/>
              <a:ext cx="4703783" cy="968375"/>
              <a:chOff x="1480" y="1734"/>
              <a:chExt cx="2736" cy="610"/>
            </a:xfrm>
          </p:grpSpPr>
          <p:sp>
            <p:nvSpPr>
              <p:cNvPr id="18449" name="AutoShape 20"/>
              <p:cNvSpPr>
                <a:spLocks noChangeArrowheads="1"/>
              </p:cNvSpPr>
              <p:nvPr/>
            </p:nvSpPr>
            <p:spPr bwMode="auto">
              <a:xfrm>
                <a:off x="1480" y="1734"/>
                <a:ext cx="2736" cy="61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1764" name="Text Box 45"/>
              <p:cNvSpPr txBox="1">
                <a:spLocks noChangeArrowheads="1"/>
              </p:cNvSpPr>
              <p:nvPr/>
            </p:nvSpPr>
            <p:spPr bwMode="auto">
              <a:xfrm>
                <a:off x="1529" y="1776"/>
                <a:ext cx="2592" cy="5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markets and product categories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Increase in demand for services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More intense competition</a:t>
                </a:r>
              </a:p>
            </p:txBody>
          </p:sp>
        </p:grpSp>
      </p:grpSp>
      <p:sp>
        <p:nvSpPr>
          <p:cNvPr id="31747" name="Text Box 30"/>
          <p:cNvSpPr txBox="1">
            <a:spLocks noChangeArrowheads="1"/>
          </p:cNvSpPr>
          <p:nvPr/>
        </p:nvSpPr>
        <p:spPr bwMode="auto">
          <a:xfrm>
            <a:off x="1065213" y="5486400"/>
            <a:ext cx="19812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Success hinges on</a:t>
            </a:r>
            <a:r>
              <a:rPr lang="en-US" sz="1400">
                <a:latin typeface="Helvetica" pitchFamily="34" charset="0"/>
                <a:cs typeface="Helvetica" pitchFamily="34" charset="0"/>
              </a:rPr>
              <a:t>:</a:t>
            </a: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2208213" y="6324600"/>
            <a:ext cx="59436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400">
                <a:latin typeface="Helvetica" pitchFamily="34" charset="0"/>
                <a:cs typeface="Helvetica" pitchFamily="34" charset="0"/>
                <a:sym typeface="Wingdings" pitchFamily="2" charset="2"/>
              </a:rPr>
              <a:t> </a:t>
            </a:r>
            <a:r>
              <a:rPr lang="en-US" sz="1600" b="1">
                <a:latin typeface="Helvetica" pitchFamily="34" charset="0"/>
                <a:cs typeface="Helvetica" pitchFamily="34" charset="0"/>
              </a:rPr>
              <a:t>Increased focus on services marketing and management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Line 38"/>
          <p:cNvSpPr>
            <a:spLocks noChangeShapeType="1"/>
          </p:cNvSpPr>
          <p:nvPr/>
        </p:nvSpPr>
        <p:spPr bwMode="auto">
          <a:xfrm flipH="1">
            <a:off x="893763" y="2971800"/>
            <a:ext cx="19050" cy="16637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4002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8998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31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44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32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33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34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35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379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799" name="Group 46"/>
            <p:cNvGrpSpPr>
              <a:grpSpLocks/>
            </p:cNvGrpSpPr>
            <p:nvPr/>
          </p:nvGrpSpPr>
          <p:grpSpPr bwMode="auto">
            <a:xfrm>
              <a:off x="2589463" y="3962401"/>
              <a:ext cx="4724414" cy="1524001"/>
              <a:chOff x="1506" y="2496"/>
              <a:chExt cx="2748" cy="96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2496"/>
                <a:ext cx="2748" cy="96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380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8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Changes in regulations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Privatization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rules to protect customers, employees, and the environment 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agreement on trade in services</a:t>
                </a:r>
              </a:p>
            </p:txBody>
          </p:sp>
        </p:grpSp>
      </p:grpSp>
      <p:sp>
        <p:nvSpPr>
          <p:cNvPr id="33796" name="Line 39"/>
          <p:cNvSpPr>
            <a:spLocks noChangeShapeType="1"/>
          </p:cNvSpPr>
          <p:nvPr/>
        </p:nvSpPr>
        <p:spPr bwMode="auto">
          <a:xfrm>
            <a:off x="893763" y="4635500"/>
            <a:ext cx="1581150" cy="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34"/>
          <p:cNvSpPr>
            <a:spLocks noChangeShapeType="1"/>
          </p:cNvSpPr>
          <p:nvPr/>
        </p:nvSpPr>
        <p:spPr bwMode="auto">
          <a:xfrm>
            <a:off x="29702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>
            <a:off x="0" y="1422400"/>
            <a:ext cx="9834563" cy="4521200"/>
            <a:chOff x="590" y="1422400"/>
            <a:chExt cx="9833971" cy="45211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8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9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4824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5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800059" cy="2895600"/>
              <a:chOff x="1506" y="1920"/>
              <a:chExt cx="2792" cy="1824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92" cy="1824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4827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4820" name="Rectangle 26"/>
          <p:cNvSpPr>
            <a:spLocks noChangeArrowheads="1"/>
          </p:cNvSpPr>
          <p:nvPr/>
        </p:nvSpPr>
        <p:spPr bwMode="auto">
          <a:xfrm>
            <a:off x="2741613" y="3200400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Rising consumer expectations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affluence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people short of time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desire for buying experiences vs. things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Rising consumer ownership of high tech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Easier access to information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Immigration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Growing but aging population 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34"/>
          <p:cNvSpPr>
            <a:spLocks noChangeShapeType="1"/>
          </p:cNvSpPr>
          <p:nvPr/>
        </p:nvSpPr>
        <p:spPr bwMode="auto">
          <a:xfrm>
            <a:off x="4951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5843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39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584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9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2438400"/>
              <a:chOff x="1506" y="1920"/>
              <a:chExt cx="2748" cy="1536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536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585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5844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Push to increase shareholder value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Emphasis on productivity and cost savings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Manufacturers add value through service and sell services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strategic alliances and outsourcing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Focus on quality and customer satisfaction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Growth of franchising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Marketing emphasis by nonprofits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Line 34"/>
          <p:cNvSpPr>
            <a:spLocks noChangeShapeType="1"/>
          </p:cNvSpPr>
          <p:nvPr/>
        </p:nvSpPr>
        <p:spPr bwMode="auto">
          <a:xfrm>
            <a:off x="6856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solidFill>
                      <a:schemeClr val="bg1"/>
                    </a:solidFill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6872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73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1905000"/>
              <a:chOff x="1506" y="1920"/>
              <a:chExt cx="2748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6875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6868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Growth of Internet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Greater bandwidth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Compact mobile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Wireless networking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Faster, more powerful software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Digitization of text, graphics, audio, video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22"/>
          <p:cNvSpPr>
            <a:spLocks noChangeShapeType="1"/>
          </p:cNvSpPr>
          <p:nvPr/>
        </p:nvSpPr>
        <p:spPr bwMode="auto">
          <a:xfrm rot="10800000" flipH="1">
            <a:off x="8677275" y="2971800"/>
            <a:ext cx="7938" cy="10668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7891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7897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8" name="Group 46"/>
            <p:cNvGrpSpPr>
              <a:grpSpLocks/>
            </p:cNvGrpSpPr>
            <p:nvPr/>
          </p:nvGrpSpPr>
          <p:grpSpPr bwMode="auto">
            <a:xfrm>
              <a:off x="2513817" y="3047999"/>
              <a:ext cx="4800059" cy="1905000"/>
              <a:chOff x="1462" y="1920"/>
              <a:chExt cx="2792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462" y="1920"/>
                <a:ext cx="2792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7900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7892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companies operating on transnational basis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international travel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International mergers and alliances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“Offshoring” of customer service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Foreign competitors invade domestic markets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endParaRPr lang="en-US" sz="14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  <p:sp>
        <p:nvSpPr>
          <p:cNvPr id="37895" name="Line 23"/>
          <p:cNvSpPr>
            <a:spLocks noChangeShapeType="1"/>
          </p:cNvSpPr>
          <p:nvPr/>
        </p:nvSpPr>
        <p:spPr bwMode="auto">
          <a:xfrm rot="10800000">
            <a:off x="7313613" y="4038600"/>
            <a:ext cx="1358900" cy="12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What are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The historical view</a:t>
            </a:r>
          </a:p>
          <a:p>
            <a:pPr marL="781050" lvl="1" indent="-381000">
              <a:spcBef>
                <a:spcPts val="1200"/>
              </a:spcBef>
            </a:pPr>
            <a:r>
              <a:t>Smith (1776): Services are different from goods because they are </a:t>
            </a:r>
            <a:r>
              <a:rPr>
                <a:solidFill>
                  <a:srgbClr val="FF6600"/>
                </a:solidFill>
              </a:rPr>
              <a:t>perishable</a:t>
            </a:r>
            <a:r>
              <a:t> </a:t>
            </a:r>
          </a:p>
          <a:p>
            <a:pPr marL="781050" lvl="1" indent="-381000">
              <a:spcBef>
                <a:spcPts val="1200"/>
              </a:spcBef>
            </a:pPr>
            <a:r>
              <a:t>Say (1803): As services are </a:t>
            </a:r>
            <a:r>
              <a:rPr>
                <a:solidFill>
                  <a:srgbClr val="FF6600"/>
                </a:solidFill>
              </a:rPr>
              <a:t>immaterial, </a:t>
            </a:r>
            <a:r>
              <a:t>consumption </a:t>
            </a:r>
            <a:r>
              <a:rPr>
                <a:solidFill>
                  <a:srgbClr val="FF6600"/>
                </a:solidFill>
              </a:rPr>
              <a:t>cannot be separated</a:t>
            </a:r>
            <a:r>
              <a:t> from production</a:t>
            </a:r>
          </a:p>
          <a:p>
            <a:r>
              <a:t>A fresh perspective: </a:t>
            </a:r>
            <a:r>
              <a:rPr>
                <a:solidFill>
                  <a:srgbClr val="FF6600"/>
                </a:solidFill>
              </a:rPr>
              <a:t>Benefits without Ownership</a:t>
            </a:r>
          </a:p>
          <a:p>
            <a:pPr marL="781050" lvl="1" indent="-381000">
              <a:spcBef>
                <a:spcPts val="1200"/>
              </a:spcBef>
              <a:buClr>
                <a:srgbClr val="013C7D"/>
              </a:buClr>
            </a:pPr>
            <a:r>
              <a:t>Rental of goods: 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t>      (a) Payment made for using or accessing something – usually for a defined period of time – instead of buying it outright and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t>	(b) Allows participation in network systems that individuals and organizations could not afford</a:t>
            </a:r>
          </a:p>
          <a:p>
            <a:pPr marL="781050" lvl="1" indent="-381000">
              <a:spcBef>
                <a:spcPct val="0"/>
              </a:spcBef>
              <a:buFont typeface="Wingdings" pitchFamily="2" charset="2"/>
              <a:buNone/>
            </a:pPr>
            <a:endParaRPr i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60412" y="2667000"/>
          <a:ext cx="838200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60413" y="1565275"/>
            <a:ext cx="8382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 eaLnBrk="0" hangingPunct="0">
              <a:lnSpc>
                <a:spcPct val="11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	Five broad categories within non-ownership framework of which two or more may be combined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Definition of Services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lvl="2">
              <a:spcBef>
                <a:spcPct val="0"/>
              </a:spcBef>
              <a:buFont typeface="Arial" charset="0"/>
              <a:buNone/>
            </a:pPr>
            <a:endParaRPr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7013" y="2057400"/>
            <a:ext cx="9220199" cy="4038600"/>
          </a:xfrm>
          <a:prstGeom prst="rect">
            <a:avLst/>
          </a:prstGeo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sz="2400" b="1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SzPct val="100000"/>
              <a:buFont typeface="Wingdings" pitchFamily="2" charset="2"/>
              <a:buChar char="è"/>
              <a:tabLst>
                <a:tab pos="1582738" algn="l"/>
              </a:tabLst>
              <a:defRPr sz="20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 marL="1214438" indent="39211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SzPct val="100000"/>
              <a:buFont typeface="Univers Extended"/>
              <a:tabLst>
                <a:tab pos="1582738" algn="l"/>
              </a:tabLst>
              <a:defRPr b="1" i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 marL="2147888" indent="-427038" algn="l" defTabSz="8699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ct val="100000"/>
              <a:buFont typeface="Wingdings" pitchFamily="2" charset="2"/>
              <a:buChar char="–"/>
              <a:tabLst>
                <a:tab pos="1582738" algn="l"/>
              </a:tabLst>
              <a:defRPr sz="2000" b="1">
                <a:solidFill>
                  <a:schemeClr val="tx1"/>
                </a:solidFill>
                <a:latin typeface="+mn-lt"/>
                <a:cs typeface="Helvetica" pitchFamily="34" charset="0"/>
              </a:defRPr>
            </a:lvl4pPr>
            <a:lvl5pPr marL="51625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  <a:cs typeface="Helvetica" pitchFamily="34" charset="0"/>
              </a:defRPr>
            </a:lvl5pPr>
            <a:lvl6pPr marL="56197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60769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65341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6991350" indent="-163513" algn="l" defTabSz="8699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82738" algn="l"/>
              </a:tabLst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Font typeface="Webdings" pitchFamily="18" charset="2"/>
              <a:buNone/>
            </a:pPr>
            <a:r>
              <a:rPr lang="en-US" sz="3600" kern="0" dirty="0" smtClean="0">
                <a:solidFill>
                  <a:srgbClr val="0070C0"/>
                </a:solidFill>
              </a:rPr>
              <a:t>In another word, Services are a form of product that consists of activities, benefits, or satisfactions offered for sale that are essentially intangible and do not result in the ownership of anything</a:t>
            </a:r>
            <a:r>
              <a:rPr lang="en-US" kern="0" dirty="0" smtClean="0">
                <a:solidFill>
                  <a:srgbClr val="0070C0"/>
                </a:solidFill>
              </a:rPr>
              <a:t>. </a:t>
            </a:r>
          </a:p>
          <a:p>
            <a:pPr marL="0" indent="0">
              <a:buFont typeface="Webdings" pitchFamily="18" charset="2"/>
              <a:buNone/>
            </a:pPr>
            <a:endParaRPr lang="ar-SA" kern="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Overview of Chapter 1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650" y="1590675"/>
            <a:ext cx="9407525" cy="4495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Why Study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What are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Marketing Challenges Posed by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Extended Marketing Mix Required for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Integration of Marketing with Other Management Functions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Developing Effective Service Marketing Strategies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Products vs. Customer Service &amp; After-Sales Service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A firm</a:t>
            </a:r>
            <a:r>
              <a:rPr>
                <a:latin typeface="Arial" charset="0"/>
              </a:rPr>
              <a:t>’</a:t>
            </a:r>
            <a:r>
              <a:t>s market offerings are divided into core product elements and supplementary service elements</a:t>
            </a:r>
          </a:p>
          <a:p>
            <a:r>
              <a:t>Need to distinguish between: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of </a:t>
            </a:r>
            <a:r>
              <a:t>services – when service is the core product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through </a:t>
            </a:r>
            <a:r>
              <a:t>service – when good service increases the value of a core physical good</a:t>
            </a:r>
          </a:p>
          <a:p>
            <a:r>
              <a:t>Manufacturing firms are reformulating and enhancing existing added-value services to market them as stand-alone core products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– A Process Perspective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/>
              <a:t>Differences exist amongst services depending on what is being processed</a:t>
            </a:r>
          </a:p>
          <a:p>
            <a:pPr>
              <a:defRPr/>
            </a:pPr>
            <a:r>
              <a:rPr/>
              <a:t>Classification of services into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People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Possession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Mental stimulus processing</a:t>
            </a:r>
          </a:p>
          <a:p>
            <a:pPr lvl="1">
              <a:spcBef>
                <a:spcPts val="1200"/>
              </a:spcBef>
              <a:defRPr/>
            </a:pPr>
            <a:r>
              <a:rPr>
                <a:solidFill>
                  <a:srgbClr val="FF6600"/>
                </a:solidFill>
                <a:ea typeface="+mn-ea"/>
              </a:rPr>
              <a:t>Information processing</a:t>
            </a:r>
            <a:endParaRPr lang="en-SG">
              <a:solidFill>
                <a:srgbClr val="FF6600"/>
              </a:solidFill>
              <a:ea typeface="+mn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4 Categories of Services</a:t>
            </a:r>
            <a:endParaRPr lang="en-SG"/>
          </a:p>
        </p:txBody>
      </p:sp>
      <p:pic>
        <p:nvPicPr>
          <p:cNvPr id="52226" name="Picture 3" descr="PPT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813" y="1752600"/>
            <a:ext cx="7794625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People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must: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physically enter the service factory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cooperate actively with the service operation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Managers should think about process and output from 	 	  the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customer’s perspective 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to identify benefits created and non-financial costs: Time, mental and physical effort</a:t>
            </a:r>
          </a:p>
        </p:txBody>
      </p:sp>
      <p:pic>
        <p:nvPicPr>
          <p:cNvPr id="53251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7213" y="13716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Possession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Involvement is limited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Less physical involvement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Production and consumption are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separable</a:t>
            </a:r>
          </a:p>
        </p:txBody>
      </p:sp>
      <p:pic>
        <p:nvPicPr>
          <p:cNvPr id="54275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Mental Stimulus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2270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Ethical standards required: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might be manipulated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 presence of recipients not required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Core content of services is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 information-based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Can be ‘inventoried’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5299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Extended Marketing Mix for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Require </a:t>
            </a:r>
            <a:br/>
            <a:r>
              <a:t>An Extended Marketing Mix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Marketing can be viewed as:</a:t>
            </a:r>
          </a:p>
          <a:p>
            <a:pPr lvl="1">
              <a:spcBef>
                <a:spcPts val="1200"/>
              </a:spcBef>
            </a:pPr>
            <a:r>
              <a:t>A strategic and competitive thrust pursued by top management</a:t>
            </a:r>
          </a:p>
          <a:p>
            <a:pPr lvl="1">
              <a:spcBef>
                <a:spcPts val="1200"/>
              </a:spcBef>
            </a:pPr>
            <a:r>
              <a:t>A set of functional activities performed by line managers</a:t>
            </a:r>
          </a:p>
          <a:p>
            <a:pPr lvl="1">
              <a:spcBef>
                <a:spcPts val="1200"/>
              </a:spcBef>
            </a:pPr>
            <a:r>
              <a:t>A customer-driven orientation for the entire organization</a:t>
            </a:r>
          </a:p>
          <a:p>
            <a:r>
              <a:t>Marketing is </a:t>
            </a:r>
            <a:r>
              <a:rPr>
                <a:solidFill>
                  <a:srgbClr val="FF6600"/>
                </a:solidFill>
              </a:rPr>
              <a:t>only function </a:t>
            </a:r>
            <a:r>
              <a:t>to bring operating revenues into a business; all other functions are cost centers</a:t>
            </a:r>
          </a:p>
          <a:p>
            <a:r>
              <a:t>The “</a:t>
            </a:r>
            <a:r>
              <a:rPr>
                <a:solidFill>
                  <a:srgbClr val="FF6600"/>
                </a:solidFill>
              </a:rPr>
              <a:t>7 Ps</a:t>
            </a:r>
            <a:r>
              <a:t>” of services marketing are needed to create viable </a:t>
            </a:r>
            <a:r>
              <a:rPr>
                <a:solidFill>
                  <a:srgbClr val="FF6600"/>
                </a:solidFill>
              </a:rPr>
              <a:t>strategies for meeting customer needs profitably</a:t>
            </a:r>
            <a:endParaRPr/>
          </a:p>
          <a:p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The 7Ps of Services Marketing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t>Traditional Marketing Mix Applied to Services</a:t>
            </a:r>
          </a:p>
          <a:p>
            <a:pPr lvl="1">
              <a:spcBef>
                <a:spcPts val="1200"/>
              </a:spcBef>
            </a:pPr>
            <a:r>
              <a:t>Product </a:t>
            </a:r>
            <a:r>
              <a:rPr i="1"/>
              <a:t>(Chapter 4)</a:t>
            </a:r>
          </a:p>
          <a:p>
            <a:pPr lvl="1">
              <a:spcBef>
                <a:spcPts val="1200"/>
              </a:spcBef>
            </a:pPr>
            <a:r>
              <a:t>Place and Time </a:t>
            </a:r>
            <a:r>
              <a:rPr i="1"/>
              <a:t>(Chapter 5)</a:t>
            </a:r>
          </a:p>
          <a:p>
            <a:pPr lvl="1">
              <a:spcBef>
                <a:spcPts val="1200"/>
              </a:spcBef>
            </a:pPr>
            <a:r>
              <a:t>Price </a:t>
            </a:r>
            <a:r>
              <a:rPr i="1"/>
              <a:t>(Chapter 6)</a:t>
            </a:r>
          </a:p>
          <a:p>
            <a:pPr lvl="1">
              <a:spcBef>
                <a:spcPts val="1200"/>
              </a:spcBef>
            </a:pPr>
            <a:r>
              <a:t>Promotion and Education </a:t>
            </a:r>
            <a:r>
              <a:rPr i="1"/>
              <a:t>(Chapter 7)</a:t>
            </a:r>
          </a:p>
          <a:p>
            <a:r>
              <a:t>Extended Marketing Mix for Services </a:t>
            </a:r>
          </a:p>
          <a:p>
            <a:pPr lvl="1">
              <a:spcBef>
                <a:spcPts val="1200"/>
              </a:spcBef>
            </a:pPr>
            <a:r>
              <a:t>Process (</a:t>
            </a:r>
            <a:r>
              <a:rPr i="1"/>
              <a:t>Chapter 8 &amp; 9)</a:t>
            </a:r>
          </a:p>
          <a:p>
            <a:pPr lvl="1">
              <a:spcBef>
                <a:spcPts val="1200"/>
              </a:spcBef>
            </a:pPr>
            <a:r>
              <a:t>Physical Environment </a:t>
            </a:r>
            <a:r>
              <a:rPr i="1"/>
              <a:t>(Chapter 10)</a:t>
            </a:r>
          </a:p>
          <a:p>
            <a:pPr lvl="1">
              <a:spcBef>
                <a:spcPts val="1200"/>
              </a:spcBef>
            </a:pPr>
            <a:r>
              <a:t>People </a:t>
            </a:r>
            <a:r>
              <a:rPr i="1"/>
              <a:t>(Chapter 11)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303213" y="1752600"/>
            <a:ext cx="2362200" cy="2209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 bwMode="auto">
          <a:xfrm>
            <a:off x="7237413" y="1752600"/>
            <a:ext cx="2362200" cy="2209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7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Summary</a:t>
            </a:r>
            <a:endParaRPr lang="en-SG"/>
          </a:p>
        </p:txBody>
      </p:sp>
      <p:graphicFrame>
        <p:nvGraphicFramePr>
          <p:cNvPr id="3" name="Diagram 2"/>
          <p:cNvGraphicFramePr/>
          <p:nvPr/>
        </p:nvGraphicFramePr>
        <p:xfrm>
          <a:off x="1522412" y="1524000"/>
          <a:ext cx="6934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3973" name="TextBox 3"/>
          <p:cNvSpPr txBox="1">
            <a:spLocks noChangeArrowheads="1"/>
          </p:cNvSpPr>
          <p:nvPr/>
        </p:nvSpPr>
        <p:spPr bwMode="auto">
          <a:xfrm>
            <a:off x="379413" y="1905000"/>
            <a:ext cx="21336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dominate the economy in many nations. The majority of jobs are created in the service sector.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4" name="TextBox 5"/>
          <p:cNvSpPr txBox="1">
            <a:spLocks noChangeArrowheads="1"/>
          </p:cNvSpPr>
          <p:nvPr/>
        </p:nvSpPr>
        <p:spPr bwMode="auto">
          <a:xfrm>
            <a:off x="7161213" y="1900238"/>
            <a:ext cx="251460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are often intangible, difficult to visualize and understand, and customers may be involved in co-production. </a:t>
            </a:r>
          </a:p>
          <a:p>
            <a:pPr algn="ctr" eaLnBrk="0" hangingPunct="0">
              <a:lnSpc>
                <a:spcPct val="140000"/>
              </a:lnSpc>
            </a:pPr>
            <a:endParaRPr lang="en-US" sz="15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5" name="TextBox 6"/>
          <p:cNvSpPr txBox="1">
            <a:spLocks noChangeArrowheads="1"/>
          </p:cNvSpPr>
          <p:nvPr/>
        </p:nvSpPr>
        <p:spPr bwMode="auto">
          <a:xfrm>
            <a:off x="5180013" y="1752600"/>
            <a:ext cx="1905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Unique Characteristics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6" name="TextBox 7"/>
          <p:cNvSpPr txBox="1">
            <a:spLocks noChangeArrowheads="1"/>
          </p:cNvSpPr>
          <p:nvPr/>
        </p:nvSpPr>
        <p:spPr bwMode="auto">
          <a:xfrm>
            <a:off x="2741613" y="1762125"/>
            <a:ext cx="1752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Why Study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7" name="TextBox 8"/>
          <p:cNvSpPr txBox="1">
            <a:spLocks noChangeArrowheads="1"/>
          </p:cNvSpPr>
          <p:nvPr/>
        </p:nvSpPr>
        <p:spPr bwMode="auto">
          <a:xfrm>
            <a:off x="5637213" y="4876800"/>
            <a:ext cx="1447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/>
              <a:t>Extended Marketing Mix</a:t>
            </a:r>
            <a:endParaRPr lang="en-SG" sz="2000"/>
          </a:p>
        </p:txBody>
      </p:sp>
      <p:sp>
        <p:nvSpPr>
          <p:cNvPr id="83978" name="TextBox 9"/>
          <p:cNvSpPr txBox="1">
            <a:spLocks noChangeArrowheads="1"/>
          </p:cNvSpPr>
          <p:nvPr/>
        </p:nvSpPr>
        <p:spPr bwMode="auto">
          <a:xfrm>
            <a:off x="2741613" y="5029200"/>
            <a:ext cx="1676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What are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3213" y="4114800"/>
            <a:ext cx="2362200" cy="2209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80" name="TextBox 13"/>
          <p:cNvSpPr txBox="1">
            <a:spLocks noChangeArrowheads="1"/>
          </p:cNvSpPr>
          <p:nvPr/>
        </p:nvSpPr>
        <p:spPr bwMode="auto">
          <a:xfrm>
            <a:off x="455613" y="4124325"/>
            <a:ext cx="2133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Services are a form of rental (not ownership). They are performances that bring about a desired result.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237413" y="4114800"/>
            <a:ext cx="2362200" cy="2209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buFont typeface="Arial" pitchFamily="34" charset="0"/>
              <a:buChar char="•"/>
              <a:defRPr/>
            </a:pPr>
            <a:endParaRPr lang="en-SG" dirty="0"/>
          </a:p>
        </p:txBody>
      </p:sp>
      <p:sp>
        <p:nvSpPr>
          <p:cNvPr id="83982" name="TextBox 15"/>
          <p:cNvSpPr txBox="1">
            <a:spLocks noChangeArrowheads="1"/>
          </p:cNvSpPr>
          <p:nvPr/>
        </p:nvSpPr>
        <p:spPr bwMode="auto">
          <a:xfrm>
            <a:off x="7313613" y="4356100"/>
            <a:ext cx="2286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Product, Place &amp; Time, Price, Promotion &amp; Education, Process, Physical Environment, People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83" name="TextBox 16"/>
          <p:cNvSpPr txBox="1">
            <a:spLocks noChangeArrowheads="1"/>
          </p:cNvSpPr>
          <p:nvPr/>
        </p:nvSpPr>
        <p:spPr bwMode="auto">
          <a:xfrm>
            <a:off x="3884613" y="37338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CHAPTER 1</a:t>
            </a:r>
            <a:endParaRPr lang="en-SG" sz="2400" b="1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Why Study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</a:t>
            </a:r>
          </a:p>
        </p:txBody>
      </p:sp>
      <p:sp>
        <p:nvSpPr>
          <p:cNvPr id="15362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Services dominate most economies and are growing rapidly:</a:t>
            </a:r>
          </a:p>
          <a:p>
            <a:pPr lvl="1">
              <a:spcBef>
                <a:spcPts val="1200"/>
              </a:spcBef>
            </a:pPr>
            <a:r>
              <a:t>Services account for more than </a:t>
            </a:r>
            <a:r>
              <a:rPr>
                <a:solidFill>
                  <a:srgbClr val="FF6600"/>
                </a:solidFill>
              </a:rPr>
              <a:t>60% of GDP worldwide</a:t>
            </a:r>
          </a:p>
          <a:p>
            <a:pPr lvl="1">
              <a:spcBef>
                <a:spcPts val="1200"/>
              </a:spcBef>
            </a:pPr>
            <a:r>
              <a:t>Almost all economies have a substantial service sector</a:t>
            </a:r>
          </a:p>
          <a:p>
            <a:pPr lvl="1">
              <a:spcBef>
                <a:spcPts val="1200"/>
              </a:spcBef>
              <a:buClr>
                <a:srgbClr val="013C7D"/>
              </a:buClr>
            </a:pPr>
            <a:r>
              <a:t>Most </a:t>
            </a:r>
            <a:r>
              <a:rPr>
                <a:solidFill>
                  <a:srgbClr val="FF6600"/>
                </a:solidFill>
              </a:rPr>
              <a:t>new employment </a:t>
            </a:r>
            <a:r>
              <a:t>is provided by services </a:t>
            </a:r>
          </a:p>
          <a:p>
            <a:pPr lvl="1">
              <a:spcBef>
                <a:spcPts val="1200"/>
              </a:spcBef>
            </a:pPr>
            <a:r>
              <a:t>Strongest </a:t>
            </a:r>
            <a:r>
              <a:rPr>
                <a:solidFill>
                  <a:srgbClr val="FF6600"/>
                </a:solidFill>
              </a:rPr>
              <a:t>growth area </a:t>
            </a:r>
            <a:r>
              <a:t>for marketing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/>
          </a:p>
          <a:p>
            <a:r>
              <a:t>Understanding services offers you a personal competitive advantage</a:t>
            </a:r>
          </a:p>
          <a:p>
            <a:endParaRPr lang="en-SG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2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Dominate the Global Economy</a:t>
            </a:r>
            <a:endParaRPr lang="en-SG"/>
          </a:p>
        </p:txBody>
      </p:sp>
      <p:sp>
        <p:nvSpPr>
          <p:cNvPr id="1741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buFont typeface="Webdings" pitchFamily="18" charset="2"/>
              <a:buNone/>
            </a:pPr>
            <a:r>
              <a:rPr>
                <a:solidFill>
                  <a:srgbClr val="000066"/>
                </a:solidFill>
              </a:rPr>
              <a:t>Contribution of Service Industries to GDP Globally</a:t>
            </a:r>
            <a:endParaRPr lang="en-SG">
              <a:solidFill>
                <a:srgbClr val="000066"/>
              </a:solidFill>
            </a:endParaRPr>
          </a:p>
        </p:txBody>
      </p:sp>
      <p:graphicFrame>
        <p:nvGraphicFramePr>
          <p:cNvPr id="17411" name="Chart 4"/>
          <p:cNvGraphicFramePr>
            <a:graphicFrameLocks/>
          </p:cNvGraphicFramePr>
          <p:nvPr/>
        </p:nvGraphicFramePr>
        <p:xfrm>
          <a:off x="989013" y="2133600"/>
          <a:ext cx="8001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r:id="rId3" imgW="8004742" imgH="4499238" progId="Excel.Chart.8">
                  <p:embed/>
                </p:oleObj>
              </mc:Choice>
              <mc:Fallback>
                <p:oleObj r:id="rId3" imgW="8004742" imgH="4499238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133600"/>
                        <a:ext cx="800100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200" y="6249988"/>
            <a:ext cx="94488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The World Factbook 2008, Central Intelligence Agency</a:t>
            </a: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6780213" y="4191000"/>
            <a:ext cx="1752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Services 64%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1598613" y="4953000"/>
            <a:ext cx="19050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Agriculture 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065213" y="2644775"/>
            <a:ext cx="2438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Manufacturing 32%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827212" y="1905000"/>
          <a:ext cx="6400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ie 3"/>
          <p:cNvSpPr/>
          <p:nvPr/>
        </p:nvSpPr>
        <p:spPr bwMode="auto">
          <a:xfrm>
            <a:off x="4037013" y="2971800"/>
            <a:ext cx="1981200" cy="1981200"/>
          </a:xfrm>
          <a:prstGeom prst="pie">
            <a:avLst>
              <a:gd name="adj1" fmla="val 20377118"/>
              <a:gd name="adj2" fmla="val 1615892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 dirty="0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4037013" y="409575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SERVICES</a:t>
            </a:r>
            <a:endParaRPr lang="en-SG" sz="2000" b="1">
              <a:solidFill>
                <a:srgbClr val="FF66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741613" y="18288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Business Services 12%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1" name="TextBox 28"/>
          <p:cNvSpPr txBox="1">
            <a:spLocks noChangeArrowheads="1"/>
          </p:cNvSpPr>
          <p:nvPr/>
        </p:nvSpPr>
        <p:spPr bwMode="auto">
          <a:xfrm>
            <a:off x="1065213" y="3581400"/>
            <a:ext cx="1905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Transport, Utilities &amp; Communications</a:t>
            </a:r>
          </a:p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9%</a:t>
            </a:r>
          </a:p>
          <a:p>
            <a:pPr algn="ctr" eaLnBrk="0" hangingPunct="0"/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2" name="TextBox 29"/>
          <p:cNvSpPr txBox="1">
            <a:spLocks noChangeArrowheads="1"/>
          </p:cNvSpPr>
          <p:nvPr/>
        </p:nvSpPr>
        <p:spPr bwMode="auto">
          <a:xfrm>
            <a:off x="1522413" y="52070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Wholesale &amp; Retail Trade 12%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-1588" y="6323013"/>
            <a:ext cx="9448801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US Bureau of Economic Analysis, Industry Economics Accounts, 2007 </a:t>
            </a:r>
            <a:endParaRPr lang="en-SG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eaLnBrk="0" hangingPunct="0"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Value Added by Service Industry </a:t>
            </a:r>
            <a:br/>
            <a:r>
              <a:t>Categories to U.S. GDP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48238" y="1366838"/>
            <a:ext cx="4727575" cy="459105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sz="2000"/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HMO Medical Centers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Industrial Design Services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Investment Banking and Securities Dealing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Management Consulting Services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Satellite Telecommunications</a:t>
            </a:r>
          </a:p>
          <a:p>
            <a:pPr>
              <a:spcBef>
                <a:spcPct val="50000"/>
              </a:spcBef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Telemarketing Bureaus</a:t>
            </a:r>
          </a:p>
          <a:p>
            <a:pPr>
              <a:spcAft>
                <a:spcPct val="10000"/>
              </a:spcAft>
              <a:buFont typeface="Wingdings" pitchFamily="2" charset="2"/>
              <a:buChar char="v"/>
            </a:pPr>
            <a:r>
              <a:rPr sz="2000" b="0"/>
              <a:t>Temporary Help Services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00038" y="1371600"/>
            <a:ext cx="4651375" cy="4591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50000"/>
              </a:spcBef>
              <a:buClr>
                <a:srgbClr val="FF6600"/>
              </a:buClr>
              <a:buFont typeface="Wingdings" pitchFamily="2" charset="2"/>
              <a:buChar char="Ø"/>
              <a:tabLst>
                <a:tab pos="1582738" algn="l"/>
              </a:tabLst>
              <a:defRPr/>
            </a:pPr>
            <a:endParaRPr lang="en-US" sz="2000" b="1" kern="0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Casino Hotels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Continuing Care Retirement Communities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Diagnostic Imaging Centers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Diet and Weight Reducing Centers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Environmental Consulting</a:t>
            </a:r>
          </a:p>
          <a:p>
            <a:pPr marL="457200" indent="-457200" defTabSz="869950" eaLnBrk="0" hangingPunct="0">
              <a:spcBef>
                <a:spcPct val="5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Golf Courses, Country Clubs</a:t>
            </a:r>
          </a:p>
          <a:p>
            <a:pPr marL="457200" indent="-457200" defTabSz="869950" eaLnBrk="0" hangingPunct="0">
              <a:spcBef>
                <a:spcPct val="80000"/>
              </a:spcBef>
              <a:spcAft>
                <a:spcPct val="10000"/>
              </a:spcAft>
              <a:buClr>
                <a:srgbClr val="FF6600"/>
              </a:buClr>
              <a:buFont typeface="Wingdings" pitchFamily="2" charset="2"/>
              <a:buChar char="v"/>
              <a:tabLst>
                <a:tab pos="1582738" algn="l"/>
              </a:tabLst>
              <a:defRPr/>
            </a:pPr>
            <a:r>
              <a:rPr lang="en-US" sz="2000" kern="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Hazardous Waste Collection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smtClean="0"/>
              <a:t>NAICS Codes of Newer Service</a:t>
            </a:r>
            <a:br>
              <a:rPr smtClean="0"/>
            </a:br>
            <a:r>
              <a:rPr smtClean="0"/>
              <a:t>Industries Not Profiled By SIC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303213" y="1752600"/>
            <a:ext cx="9372600" cy="4800600"/>
          </a:xfrm>
        </p:spPr>
        <p:txBody>
          <a:bodyPr/>
          <a:lstStyle/>
          <a:p>
            <a:pPr marL="0"/>
            <a:r>
              <a:t>Most new jobs are generated by services</a:t>
            </a:r>
          </a:p>
          <a:p>
            <a:pPr marL="1004888" lvl="1">
              <a:spcBef>
                <a:spcPts val="1800"/>
              </a:spcBef>
            </a:pPr>
            <a:r>
              <a:t>Fastest growth expected in </a:t>
            </a:r>
            <a:r>
              <a:rPr>
                <a:solidFill>
                  <a:srgbClr val="FF6600"/>
                </a:solidFill>
              </a:rPr>
              <a:t>knowledge-based </a:t>
            </a:r>
            <a:r>
              <a:t>industries</a:t>
            </a:r>
          </a:p>
          <a:p>
            <a:pPr marL="1004888" lvl="1">
              <a:spcBef>
                <a:spcPts val="1800"/>
              </a:spcBef>
            </a:pPr>
            <a:r>
              <a:t>Significant training and educational qualifications required,                           but employees will be </a:t>
            </a:r>
            <a:r>
              <a:rPr>
                <a:solidFill>
                  <a:srgbClr val="FF6600"/>
                </a:solidFill>
              </a:rPr>
              <a:t>more highly compensated</a:t>
            </a:r>
          </a:p>
          <a:p>
            <a:pPr marL="1004888" lvl="1">
              <a:spcBef>
                <a:spcPts val="1800"/>
              </a:spcBef>
            </a:pPr>
            <a:r>
              <a:t>Will service jobs be lost to lower-cost countries? Yes, some </a:t>
            </a:r>
            <a:r>
              <a:rPr>
                <a:solidFill>
                  <a:srgbClr val="FF6600"/>
                </a:solidFill>
              </a:rPr>
              <a:t>service jobs can be exported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Powerful forces are </a:t>
            </a:r>
            <a:r>
              <a:rPr>
                <a:solidFill>
                  <a:srgbClr val="FF6600"/>
                </a:solidFill>
              </a:rPr>
              <a:t>transforming</a:t>
            </a:r>
            <a:r>
              <a:t> service markets</a:t>
            </a:r>
          </a:p>
          <a:p>
            <a:pPr lvl="1">
              <a:spcBef>
                <a:spcPts val="1200"/>
              </a:spcBef>
            </a:pPr>
            <a:r>
              <a:t>Government policies, social changes, business trends,          advances in IT, internationalization</a:t>
            </a:r>
          </a:p>
          <a:p>
            <a:r>
              <a:t>Forces that reshape:</a:t>
            </a:r>
          </a:p>
          <a:p>
            <a:pPr lvl="1">
              <a:spcBef>
                <a:spcPts val="1200"/>
              </a:spcBef>
            </a:pPr>
            <a:r>
              <a:t>Demand</a:t>
            </a:r>
          </a:p>
          <a:p>
            <a:pPr lvl="1">
              <a:spcBef>
                <a:spcPts val="1200"/>
              </a:spcBef>
            </a:pPr>
            <a:r>
              <a:t>Supply</a:t>
            </a:r>
          </a:p>
          <a:p>
            <a:pPr lvl="1">
              <a:spcBef>
                <a:spcPts val="1200"/>
              </a:spcBef>
            </a:pPr>
            <a:r>
              <a:t>The competitive landscape</a:t>
            </a:r>
          </a:p>
          <a:p>
            <a:pPr lvl="1">
              <a:spcBef>
                <a:spcPts val="1200"/>
              </a:spcBef>
            </a:pPr>
            <a:r>
              <a:t>Customers</a:t>
            </a:r>
            <a:r>
              <a:rPr>
                <a:latin typeface="Arial" charset="0"/>
              </a:rPr>
              <a:t>’</a:t>
            </a:r>
            <a:r>
              <a:t> choices, power, and decision making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1472221548</TotalTime>
  <Pages>94</Pages>
  <Words>1156</Words>
  <Application>Microsoft Office PowerPoint</Application>
  <PresentationFormat>Custom</PresentationFormat>
  <Paragraphs>257</Paragraphs>
  <Slides>29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Adobe Caslon Pro</vt:lpstr>
      <vt:lpstr>Arial</vt:lpstr>
      <vt:lpstr>Helvetica</vt:lpstr>
      <vt:lpstr>Tahoma</vt:lpstr>
      <vt:lpstr>Times New Roman</vt:lpstr>
      <vt:lpstr>Univers Extended</vt:lpstr>
      <vt:lpstr>Verdana</vt:lpstr>
      <vt:lpstr>Webdings</vt:lpstr>
      <vt:lpstr>Wingdings</vt:lpstr>
      <vt:lpstr>default</vt:lpstr>
      <vt:lpstr>Microsoft Excel Chart</vt:lpstr>
      <vt:lpstr>PowerPoint Presentation</vt:lpstr>
      <vt:lpstr>Overview of Chapter 1</vt:lpstr>
      <vt:lpstr>PowerPoint Presentation</vt:lpstr>
      <vt:lpstr>Why Study Services?</vt:lpstr>
      <vt:lpstr>Services Dominate the Global Economy</vt:lpstr>
      <vt:lpstr>Value Added by Service Industry  Categories to U.S. GDP</vt:lpstr>
      <vt:lpstr>NAICS Codes of Newer Service Industries Not Profiled By SIC</vt:lpstr>
      <vt:lpstr>Why Study Services? </vt:lpstr>
      <vt:lpstr>Why Study Services? </vt:lpstr>
      <vt:lpstr>Transformation of the  Service Economy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PowerPoint Presentation</vt:lpstr>
      <vt:lpstr>What Are Services? </vt:lpstr>
      <vt:lpstr>What Are Services? </vt:lpstr>
      <vt:lpstr>Definition of Services</vt:lpstr>
      <vt:lpstr>Service Products vs. Customer Service &amp; After-Sales Service</vt:lpstr>
      <vt:lpstr>Service – A Process Perspective</vt:lpstr>
      <vt:lpstr>4 Categories of Services</vt:lpstr>
      <vt:lpstr>People Processing</vt:lpstr>
      <vt:lpstr>Possession Processing</vt:lpstr>
      <vt:lpstr>Mental Stimulus Processing</vt:lpstr>
      <vt:lpstr>PowerPoint Presentation</vt:lpstr>
      <vt:lpstr>Services Require  An Extended Marketing Mix</vt:lpstr>
      <vt:lpstr>The 7Ps of Services Marketing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خلود</cp:lastModifiedBy>
  <cp:revision>653</cp:revision>
  <cp:lastPrinted>2002-07-07T10:21:06Z</cp:lastPrinted>
  <dcterms:created xsi:type="dcterms:W3CDTF">2010-03-18T15:00:43Z</dcterms:created>
  <dcterms:modified xsi:type="dcterms:W3CDTF">2015-02-04T12:02:32Z</dcterms:modified>
</cp:coreProperties>
</file>